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81" r:id="rId3"/>
    <p:sldId id="294" r:id="rId4"/>
    <p:sldId id="331" r:id="rId5"/>
    <p:sldId id="332" r:id="rId6"/>
    <p:sldId id="333" r:id="rId7"/>
    <p:sldId id="334" r:id="rId8"/>
    <p:sldId id="335" r:id="rId9"/>
    <p:sldId id="338" r:id="rId10"/>
    <p:sldId id="337" r:id="rId11"/>
    <p:sldId id="339" r:id="rId12"/>
    <p:sldId id="340" r:id="rId13"/>
    <p:sldId id="341" r:id="rId14"/>
    <p:sldId id="343" r:id="rId15"/>
    <p:sldId id="346" r:id="rId16"/>
    <p:sldId id="345" r:id="rId17"/>
    <p:sldId id="353" r:id="rId18"/>
    <p:sldId id="344" r:id="rId19"/>
    <p:sldId id="295" r:id="rId20"/>
    <p:sldId id="305" r:id="rId21"/>
    <p:sldId id="347" r:id="rId22"/>
    <p:sldId id="304" r:id="rId23"/>
    <p:sldId id="303" r:id="rId24"/>
    <p:sldId id="302" r:id="rId25"/>
    <p:sldId id="301" r:id="rId26"/>
    <p:sldId id="348" r:id="rId27"/>
    <p:sldId id="352" r:id="rId28"/>
    <p:sldId id="351" r:id="rId29"/>
    <p:sldId id="350" r:id="rId30"/>
    <p:sldId id="349" r:id="rId31"/>
    <p:sldId id="300" r:id="rId32"/>
    <p:sldId id="299" r:id="rId33"/>
    <p:sldId id="298" r:id="rId34"/>
    <p:sldId id="323" r:id="rId35"/>
    <p:sldId id="286" r:id="rId3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9CB0C1-00B3-4A5B-B46A-0BF8D5C5A134}">
          <p14:sldIdLst>
            <p14:sldId id="256"/>
            <p14:sldId id="281"/>
            <p14:sldId id="294"/>
            <p14:sldId id="331"/>
            <p14:sldId id="332"/>
            <p14:sldId id="333"/>
            <p14:sldId id="334"/>
            <p14:sldId id="335"/>
            <p14:sldId id="338"/>
            <p14:sldId id="337"/>
            <p14:sldId id="339"/>
            <p14:sldId id="340"/>
            <p14:sldId id="341"/>
            <p14:sldId id="343"/>
            <p14:sldId id="346"/>
            <p14:sldId id="345"/>
            <p14:sldId id="353"/>
            <p14:sldId id="344"/>
            <p14:sldId id="295"/>
            <p14:sldId id="305"/>
            <p14:sldId id="347"/>
            <p14:sldId id="304"/>
            <p14:sldId id="303"/>
            <p14:sldId id="302"/>
            <p14:sldId id="301"/>
            <p14:sldId id="348"/>
            <p14:sldId id="352"/>
            <p14:sldId id="351"/>
            <p14:sldId id="350"/>
            <p14:sldId id="349"/>
            <p14:sldId id="300"/>
            <p14:sldId id="299"/>
            <p14:sldId id="298"/>
            <p14:sldId id="323"/>
          </p14:sldIdLst>
        </p14:section>
        <p14:section name="Untitled Section" id="{593F29F2-EFE2-4AB4-9425-09F0F4DFD259}">
          <p14:sldIdLst>
            <p14:sldId id="286"/>
          </p14:sldIdLst>
        </p14:section>
      </p14:sectionLst>
    </p:ex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17" autoAdjust="0"/>
    <p:restoredTop sz="94660"/>
  </p:normalViewPr>
  <p:slideViewPr>
    <p:cSldViewPr>
      <p:cViewPr>
        <p:scale>
          <a:sx n="72" d="100"/>
          <a:sy n="72" d="100"/>
        </p:scale>
        <p:origin x="-2670" y="-82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1D58B13-C07A-4930-8DFA-710EEC5F4C4B}" type="datetimeFigureOut">
              <a:rPr lang="en-US" smtClean="0"/>
              <a:t>5/28/2020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85D05CEB-5542-4BE8-91DB-3F17DB49496A}" type="slidenum">
              <a:rPr lang="en-US" smtClean="0"/>
              <a:t>‹#›</a:t>
            </a:fld>
            <a:endParaRPr lang="en-US"/>
          </a:p>
        </p:txBody>
      </p:sp>
    </p:spTree>
    <p:extLst>
      <p:ext uri="{BB962C8B-B14F-4D97-AF65-F5344CB8AC3E}">
        <p14:creationId xmlns:p14="http://schemas.microsoft.com/office/powerpoint/2010/main" val="1679194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D05CEB-5542-4BE8-91DB-3F17DB49496A}" type="slidenum">
              <a:rPr lang="en-US" smtClean="0"/>
              <a:t>16</a:t>
            </a:fld>
            <a:endParaRPr lang="en-US"/>
          </a:p>
        </p:txBody>
      </p:sp>
    </p:spTree>
    <p:extLst>
      <p:ext uri="{BB962C8B-B14F-4D97-AF65-F5344CB8AC3E}">
        <p14:creationId xmlns:p14="http://schemas.microsoft.com/office/powerpoint/2010/main" val="352027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D05CEB-5542-4BE8-91DB-3F17DB49496A}" type="slidenum">
              <a:rPr lang="en-US" smtClean="0"/>
              <a:t>17</a:t>
            </a:fld>
            <a:endParaRPr lang="en-US"/>
          </a:p>
        </p:txBody>
      </p:sp>
    </p:spTree>
    <p:extLst>
      <p:ext uri="{BB962C8B-B14F-4D97-AF65-F5344CB8AC3E}">
        <p14:creationId xmlns:p14="http://schemas.microsoft.com/office/powerpoint/2010/main" val="3520277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5/28/2020</a:t>
            </a:fld>
            <a:endParaRPr lang="en-US"/>
          </a:p>
        </p:txBody>
      </p:sp>
      <p:sp>
        <p:nvSpPr>
          <p:cNvPr id="6" name="Holder 6"/>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6F2F9F"/>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4000" b="0" i="1">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5/28/2020</a:t>
            </a:fld>
            <a:endParaRPr lang="en-US"/>
          </a:p>
        </p:txBody>
      </p:sp>
      <p:sp>
        <p:nvSpPr>
          <p:cNvPr id="6" name="Holder 6"/>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6F2F9F"/>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5/28/2020</a:t>
            </a:fld>
            <a:endParaRPr lang="en-US"/>
          </a:p>
        </p:txBody>
      </p:sp>
      <p:sp>
        <p:nvSpPr>
          <p:cNvPr id="7" name="Holder 7"/>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6F2F9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5/28/2020</a:t>
            </a:fld>
            <a:endParaRPr lang="en-US"/>
          </a:p>
        </p:txBody>
      </p:sp>
      <p:sp>
        <p:nvSpPr>
          <p:cNvPr id="5" name="Holder 5"/>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5/28/2020</a:t>
            </a:fld>
            <a:endParaRPr lang="en-US"/>
          </a:p>
        </p:txBody>
      </p:sp>
      <p:sp>
        <p:nvSpPr>
          <p:cNvPr id="4" name="Holder 4"/>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7"/>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7501001" y="642937"/>
            <a:ext cx="1439799" cy="474662"/>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6588125" y="574738"/>
            <a:ext cx="549275" cy="550862"/>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738632" y="1361440"/>
            <a:ext cx="7666735" cy="487680"/>
          </a:xfrm>
          <a:prstGeom prst="rect">
            <a:avLst/>
          </a:prstGeom>
        </p:spPr>
        <p:txBody>
          <a:bodyPr wrap="square" lIns="0" tIns="0" rIns="0" bIns="0">
            <a:spAutoFit/>
          </a:bodyPr>
          <a:lstStyle>
            <a:lvl1pPr>
              <a:defRPr sz="2000" b="1" i="0">
                <a:solidFill>
                  <a:srgbClr val="6F2F9F"/>
                </a:solidFill>
                <a:latin typeface="Calibri"/>
                <a:cs typeface="Calibri"/>
              </a:defRPr>
            </a:lvl1pPr>
          </a:lstStyle>
          <a:p>
            <a:endParaRPr/>
          </a:p>
        </p:txBody>
      </p:sp>
      <p:sp>
        <p:nvSpPr>
          <p:cNvPr id="3" name="Holder 3"/>
          <p:cNvSpPr>
            <a:spLocks noGrp="1"/>
          </p:cNvSpPr>
          <p:nvPr>
            <p:ph type="body" idx="1"/>
          </p:nvPr>
        </p:nvSpPr>
        <p:spPr>
          <a:xfrm>
            <a:off x="1794129" y="1713991"/>
            <a:ext cx="5555741" cy="2439035"/>
          </a:xfrm>
          <a:prstGeom prst="rect">
            <a:avLst/>
          </a:prstGeom>
        </p:spPr>
        <p:txBody>
          <a:bodyPr wrap="square" lIns="0" tIns="0" rIns="0" bIns="0">
            <a:spAutoFit/>
          </a:bodyPr>
          <a:lstStyle>
            <a:lvl1pPr>
              <a:defRPr sz="4000" b="0" i="1">
                <a:solidFill>
                  <a:schemeClr val="bg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5/28/2020</a:t>
            </a:fld>
            <a:endParaRPr lang="en-US"/>
          </a:p>
        </p:txBody>
      </p:sp>
      <p:sp>
        <p:nvSpPr>
          <p:cNvPr id="6" name="Holder 6"/>
          <p:cNvSpPr>
            <a:spLocks noGrp="1"/>
          </p:cNvSpPr>
          <p:nvPr>
            <p:ph type="sldNum" sz="quarter" idx="7"/>
          </p:nvPr>
        </p:nvSpPr>
        <p:spPr>
          <a:xfrm>
            <a:off x="221691" y="6378422"/>
            <a:ext cx="7428230" cy="306704"/>
          </a:xfrm>
          <a:prstGeom prst="rect">
            <a:avLst/>
          </a:prstGeom>
        </p:spPr>
        <p:txBody>
          <a:bodyPr wrap="square" lIns="0" tIns="0" rIns="0" bIns="0">
            <a:spAutoFit/>
          </a:bodyPr>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jp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20.wmf"/><Relationship Id="rId3" Type="http://schemas.openxmlformats.org/officeDocument/2006/relationships/notesSlide" Target="../notesSlides/notesSlide1.xml"/><Relationship Id="rId7" Type="http://schemas.openxmlformats.org/officeDocument/2006/relationships/image" Target="../media/image7.jpg"/><Relationship Id="rId12"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9.wmf"/><Relationship Id="rId5" Type="http://schemas.openxmlformats.org/officeDocument/2006/relationships/image" Target="../media/image5.png"/><Relationship Id="rId15" Type="http://schemas.openxmlformats.org/officeDocument/2006/relationships/image" Target="../media/image21.wmf"/><Relationship Id="rId10" Type="http://schemas.openxmlformats.org/officeDocument/2006/relationships/oleObject" Target="../embeddings/oleObject2.bin"/><Relationship Id="rId4" Type="http://schemas.openxmlformats.org/officeDocument/2006/relationships/image" Target="../media/image8.png"/><Relationship Id="rId9" Type="http://schemas.openxmlformats.org/officeDocument/2006/relationships/image" Target="../media/image18.wmf"/><Relationship Id="rId1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10" Type="http://schemas.openxmlformats.org/officeDocument/2006/relationships/image" Target="../media/image25.png"/><Relationship Id="rId4" Type="http://schemas.openxmlformats.org/officeDocument/2006/relationships/image" Target="../media/image5.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7.jp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7.jp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8.pn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jpg"/><Relationship Id="rId11" Type="http://schemas.openxmlformats.org/officeDocument/2006/relationships/image" Target="../media/image30.png"/><Relationship Id="rId5" Type="http://schemas.openxmlformats.org/officeDocument/2006/relationships/image" Target="../media/image6.png"/><Relationship Id="rId10" Type="http://schemas.openxmlformats.org/officeDocument/2006/relationships/image" Target="../media/image29.wmf"/><Relationship Id="rId4" Type="http://schemas.openxmlformats.org/officeDocument/2006/relationships/image" Target="../media/image5.png"/><Relationship Id="rId9"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8.png"/><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1.wmf"/></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7.jp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7.jpg"/><Relationship Id="rId10" Type="http://schemas.openxmlformats.org/officeDocument/2006/relationships/image" Target="../media/image38.png"/><Relationship Id="rId4" Type="http://schemas.openxmlformats.org/officeDocument/2006/relationships/image" Target="../media/image6.png"/><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7.jp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5.png"/><Relationship Id="rId7" Type="http://schemas.openxmlformats.org/officeDocument/2006/relationships/image" Target="../media/image42.w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7.jpg"/><Relationship Id="rId4" Type="http://schemas.openxmlformats.org/officeDocument/2006/relationships/image" Target="../media/image6.png"/><Relationship Id="rId9" Type="http://schemas.openxmlformats.org/officeDocument/2006/relationships/image" Target="../media/image44.wmf"/></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5.wmf"/><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slides/_rels/slide31.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8.png"/><Relationship Id="rId7" Type="http://schemas.openxmlformats.org/officeDocument/2006/relationships/oleObject" Target="../embeddings/oleObject8.bin"/><Relationship Id="rId12"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jpg"/><Relationship Id="rId11" Type="http://schemas.openxmlformats.org/officeDocument/2006/relationships/oleObject" Target="../embeddings/oleObject10.bin"/><Relationship Id="rId5" Type="http://schemas.openxmlformats.org/officeDocument/2006/relationships/image" Target="../media/image6.png"/><Relationship Id="rId10" Type="http://schemas.openxmlformats.org/officeDocument/2006/relationships/image" Target="../media/image51.wmf"/><Relationship Id="rId4" Type="http://schemas.openxmlformats.org/officeDocument/2006/relationships/image" Target="../media/image5.png"/><Relationship Id="rId9"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png"/><Relationship Id="rId7" Type="http://schemas.openxmlformats.org/officeDocument/2006/relationships/image" Target="../media/image54.e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image" Target="../media/image7.jp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8.png"/><Relationship Id="rId7" Type="http://schemas.openxmlformats.org/officeDocument/2006/relationships/oleObject" Target="../embeddings/oleObject11.bin"/><Relationship Id="rId12"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jpg"/><Relationship Id="rId11" Type="http://schemas.openxmlformats.org/officeDocument/2006/relationships/oleObject" Target="../embeddings/oleObject13.bin"/><Relationship Id="rId5" Type="http://schemas.openxmlformats.org/officeDocument/2006/relationships/image" Target="../media/image6.png"/><Relationship Id="rId10" Type="http://schemas.openxmlformats.org/officeDocument/2006/relationships/image" Target="../media/image57.wmf"/><Relationship Id="rId4" Type="http://schemas.openxmlformats.org/officeDocument/2006/relationships/image" Target="../media/image5.png"/><Relationship Id="rId9" Type="http://schemas.openxmlformats.org/officeDocument/2006/relationships/oleObject" Target="../embeddings/oleObject12.bin"/></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4000"/>
          </a:stretch>
        </a:blipFill>
        <a:effectLst/>
      </p:bgPr>
    </p:bg>
    <p:spTree>
      <p:nvGrpSpPr>
        <p:cNvPr id="1" name=""/>
        <p:cNvGrpSpPr/>
        <p:nvPr/>
      </p:nvGrpSpPr>
      <p:grpSpPr>
        <a:xfrm>
          <a:off x="0" y="0"/>
          <a:ext cx="0" cy="0"/>
          <a:chOff x="0" y="0"/>
          <a:chExt cx="0" cy="0"/>
        </a:xfrm>
      </p:grpSpPr>
      <p:sp>
        <p:nvSpPr>
          <p:cNvPr id="5" name="object 5"/>
          <p:cNvSpPr txBox="1"/>
          <p:nvPr/>
        </p:nvSpPr>
        <p:spPr>
          <a:xfrm>
            <a:off x="1187568" y="4653136"/>
            <a:ext cx="6336703" cy="984885"/>
          </a:xfrm>
          <a:prstGeom prst="rect">
            <a:avLst/>
          </a:prstGeom>
        </p:spPr>
        <p:txBody>
          <a:bodyPr vert="horz" wrap="square" lIns="0" tIns="0" rIns="0" bIns="0" rtlCol="0">
            <a:spAutoFit/>
          </a:bodyPr>
          <a:lstStyle/>
          <a:p>
            <a:pPr algn="ctr"/>
            <a:r>
              <a:rPr lang="en-US" sz="1600" i="1" dirty="0" err="1" smtClean="0">
                <a:solidFill>
                  <a:schemeClr val="tx1">
                    <a:lumMod val="85000"/>
                    <a:lumOff val="15000"/>
                  </a:schemeClr>
                </a:solidFill>
                <a:latin typeface="Myriad Pro"/>
              </a:rPr>
              <a:t>Valentina</a:t>
            </a:r>
            <a:r>
              <a:rPr lang="en-US" sz="1600" i="1" dirty="0" smtClean="0">
                <a:solidFill>
                  <a:schemeClr val="tx1">
                    <a:lumMod val="85000"/>
                    <a:lumOff val="15000"/>
                  </a:schemeClr>
                </a:solidFill>
                <a:latin typeface="Myriad Pro"/>
              </a:rPr>
              <a:t> </a:t>
            </a:r>
            <a:r>
              <a:rPr lang="en-US" sz="1600" i="1" dirty="0" err="1">
                <a:solidFill>
                  <a:schemeClr val="tx1">
                    <a:lumMod val="85000"/>
                    <a:lumOff val="15000"/>
                  </a:schemeClr>
                </a:solidFill>
                <a:latin typeface="Myriad Pro"/>
              </a:rPr>
              <a:t>Golubovi</a:t>
            </a:r>
            <a:r>
              <a:rPr lang="sr-Latn-BA" sz="1600" i="1" dirty="0" smtClean="0">
                <a:solidFill>
                  <a:schemeClr val="tx1">
                    <a:lumMod val="85000"/>
                    <a:lumOff val="15000"/>
                  </a:schemeClr>
                </a:solidFill>
                <a:latin typeface="Myriad Pro"/>
              </a:rPr>
              <a:t>ć-Bugarski</a:t>
            </a:r>
          </a:p>
          <a:p>
            <a:pPr algn="ctr"/>
            <a:r>
              <a:rPr lang="sr-Latn-BA" sz="1600" i="1" dirty="0">
                <a:solidFill>
                  <a:schemeClr val="tx1">
                    <a:lumMod val="85000"/>
                    <a:lumOff val="15000"/>
                  </a:schemeClr>
                </a:solidFill>
                <a:latin typeface="Myriad Pro"/>
              </a:rPr>
              <a:t>University</a:t>
            </a:r>
            <a:r>
              <a:rPr lang="sr-Latn-BA" sz="1600" i="1" dirty="0" smtClean="0">
                <a:solidFill>
                  <a:schemeClr val="tx1">
                    <a:lumMod val="85000"/>
                    <a:lumOff val="15000"/>
                  </a:schemeClr>
                </a:solidFill>
                <a:latin typeface="Myriad Pro"/>
              </a:rPr>
              <a:t> of Banja Luka, Faculty of Mechanical </a:t>
            </a:r>
            <a:r>
              <a:rPr lang="sr-Latn-BA" sz="1600" i="1" dirty="0">
                <a:solidFill>
                  <a:schemeClr val="tx1">
                    <a:lumMod val="85000"/>
                    <a:lumOff val="15000"/>
                  </a:schemeClr>
                </a:solidFill>
                <a:latin typeface="Myriad Pro"/>
              </a:rPr>
              <a:t>E</a:t>
            </a:r>
            <a:r>
              <a:rPr lang="sr-Latn-BA" sz="1600" i="1" dirty="0" smtClean="0">
                <a:solidFill>
                  <a:schemeClr val="tx1">
                    <a:lumMod val="85000"/>
                    <a:lumOff val="15000"/>
                  </a:schemeClr>
                </a:solidFill>
                <a:latin typeface="Myriad Pro"/>
              </a:rPr>
              <a:t>ngineering</a:t>
            </a:r>
          </a:p>
          <a:p>
            <a:pPr algn="ctr"/>
            <a:r>
              <a:rPr lang="en-US" sz="1600" i="1" dirty="0">
                <a:solidFill>
                  <a:schemeClr val="tx1">
                    <a:lumMod val="85000"/>
                    <a:lumOff val="15000"/>
                  </a:schemeClr>
                </a:solidFill>
                <a:latin typeface="Myriad Pro"/>
              </a:rPr>
              <a:t>Faculty of Architecture, Civil Engineering and Geodesy</a:t>
            </a:r>
            <a:r>
              <a:rPr lang="en-US" sz="1600" dirty="0"/>
              <a:t/>
            </a:r>
            <a:br>
              <a:rPr lang="en-US" sz="1600" dirty="0"/>
            </a:br>
            <a:r>
              <a:rPr lang="sr-Latn-BA" sz="1600" i="1" dirty="0" smtClean="0">
                <a:solidFill>
                  <a:schemeClr val="tx1">
                    <a:lumMod val="85000"/>
                    <a:lumOff val="15000"/>
                  </a:schemeClr>
                </a:solidFill>
                <a:latin typeface="Myriad Pro"/>
              </a:rPr>
              <a:t>Bosnia </a:t>
            </a:r>
            <a:r>
              <a:rPr lang="sr-Latn-BA" sz="1600" i="1" dirty="0">
                <a:solidFill>
                  <a:schemeClr val="tx1">
                    <a:lumMod val="85000"/>
                    <a:lumOff val="15000"/>
                  </a:schemeClr>
                </a:solidFill>
                <a:latin typeface="Myriad Pro"/>
              </a:rPr>
              <a:t>and Herzegovina</a:t>
            </a:r>
            <a:endParaRPr lang="en-US" sz="1600" i="1" dirty="0">
              <a:solidFill>
                <a:schemeClr val="tx1">
                  <a:lumMod val="85000"/>
                  <a:lumOff val="15000"/>
                </a:schemeClr>
              </a:solidFill>
              <a:latin typeface="Myriad Pro"/>
            </a:endParaRPr>
          </a:p>
        </p:txBody>
      </p:sp>
      <p:pic>
        <p:nvPicPr>
          <p:cNvPr id="16" name="Picture 15"/>
          <p:cNvPicPr>
            <a:picLocks noChangeAspect="1"/>
          </p:cNvPicPr>
          <p:nvPr/>
        </p:nvPicPr>
        <p:blipFill>
          <a:blip r:embed="rId3" cstate="print"/>
          <a:stretch>
            <a:fillRect/>
          </a:stretch>
        </p:blipFill>
        <p:spPr>
          <a:xfrm>
            <a:off x="6644132" y="260648"/>
            <a:ext cx="2271268" cy="647700"/>
          </a:xfrm>
          <a:prstGeom prst="rect">
            <a:avLst/>
          </a:prstGeom>
        </p:spPr>
      </p:pic>
      <p:sp>
        <p:nvSpPr>
          <p:cNvPr id="3" name="TextBox 2"/>
          <p:cNvSpPr txBox="1"/>
          <p:nvPr/>
        </p:nvSpPr>
        <p:spPr>
          <a:xfrm>
            <a:off x="336835" y="2564904"/>
            <a:ext cx="8530242" cy="1754326"/>
          </a:xfrm>
          <a:prstGeom prst="rect">
            <a:avLst/>
          </a:prstGeom>
          <a:noFill/>
        </p:spPr>
        <p:txBody>
          <a:bodyPr wrap="square" rtlCol="0">
            <a:spAutoFit/>
          </a:bodyPr>
          <a:lstStyle/>
          <a:p>
            <a:pPr algn="ctr"/>
            <a:r>
              <a:rPr lang="en-US" b="1" dirty="0" smtClean="0">
                <a:solidFill>
                  <a:srgbClr val="000000"/>
                </a:solidFill>
                <a:latin typeface="Helvetica Neue"/>
                <a:cs typeface="Helvetica Neue"/>
              </a:rPr>
              <a:t>DAMAGE </a:t>
            </a:r>
            <a:r>
              <a:rPr lang="en-US" b="1" dirty="0">
                <a:solidFill>
                  <a:srgbClr val="000000"/>
                </a:solidFill>
                <a:latin typeface="Helvetica Neue"/>
                <a:cs typeface="Helvetica Neue"/>
              </a:rPr>
              <a:t>DETECTION OF </a:t>
            </a:r>
            <a:r>
              <a:rPr lang="en-US" b="1" dirty="0" smtClean="0">
                <a:solidFill>
                  <a:srgbClr val="000000"/>
                </a:solidFill>
                <a:latin typeface="Helvetica Neue"/>
                <a:cs typeface="Helvetica Neue"/>
              </a:rPr>
              <a:t>MECHANICAL </a:t>
            </a:r>
            <a:r>
              <a:rPr lang="en-US" b="1" dirty="0">
                <a:solidFill>
                  <a:srgbClr val="000000"/>
                </a:solidFill>
                <a:latin typeface="Helvetica Neue"/>
                <a:cs typeface="Helvetica Neue"/>
              </a:rPr>
              <a:t>STRUCTURES USING EXPERIMENTALLY MEASURED FRF </a:t>
            </a:r>
            <a:r>
              <a:rPr lang="en-US" b="1" dirty="0" smtClean="0">
                <a:solidFill>
                  <a:srgbClr val="000000"/>
                </a:solidFill>
                <a:latin typeface="Helvetica Neue"/>
                <a:cs typeface="Helvetica Neue"/>
              </a:rPr>
              <a:t>DATA</a:t>
            </a:r>
          </a:p>
          <a:p>
            <a:pPr algn="ctr"/>
            <a:endParaRPr lang="en-US" b="1" dirty="0">
              <a:solidFill>
                <a:srgbClr val="000000"/>
              </a:solidFill>
              <a:latin typeface="Helvetica Neue"/>
              <a:cs typeface="Helvetica Neue"/>
            </a:endParaRPr>
          </a:p>
          <a:p>
            <a:pPr algn="ctr"/>
            <a:r>
              <a:rPr lang="sr-Latn-BA" b="1" dirty="0" smtClean="0">
                <a:solidFill>
                  <a:srgbClr val="000000"/>
                </a:solidFill>
                <a:latin typeface="Helvetica Neue"/>
                <a:cs typeface="Helvetica Neue"/>
              </a:rPr>
              <a:t>Prof. dr </a:t>
            </a:r>
            <a:r>
              <a:rPr lang="en-US" b="1" dirty="0" err="1" smtClean="0">
                <a:solidFill>
                  <a:srgbClr val="000000"/>
                </a:solidFill>
                <a:latin typeface="Helvetica Neue"/>
                <a:cs typeface="Helvetica Neue"/>
              </a:rPr>
              <a:t>Valentina</a:t>
            </a:r>
            <a:r>
              <a:rPr lang="en-US" b="1" dirty="0">
                <a:solidFill>
                  <a:srgbClr val="000000"/>
                </a:solidFill>
                <a:latin typeface="Helvetica Neue"/>
                <a:cs typeface="Helvetica Neue"/>
              </a:rPr>
              <a:t> </a:t>
            </a:r>
            <a:r>
              <a:rPr lang="en-US" b="1" dirty="0" err="1" smtClean="0">
                <a:solidFill>
                  <a:srgbClr val="000000"/>
                </a:solidFill>
                <a:latin typeface="Helvetica Neue"/>
                <a:cs typeface="Helvetica Neue"/>
              </a:rPr>
              <a:t>Golubovi</a:t>
            </a:r>
            <a:r>
              <a:rPr lang="sr-Latn-BA" b="1" dirty="0" smtClean="0">
                <a:solidFill>
                  <a:srgbClr val="000000"/>
                </a:solidFill>
                <a:latin typeface="Helvetica Neue"/>
                <a:cs typeface="Helvetica Neue"/>
              </a:rPr>
              <a:t>ć-Bugarski</a:t>
            </a:r>
            <a:endParaRPr lang="en-US" b="1" dirty="0" smtClean="0">
              <a:solidFill>
                <a:srgbClr val="000000"/>
              </a:solidFill>
              <a:latin typeface="Helvetica Neue"/>
              <a:cs typeface="Helvetica Neue"/>
            </a:endParaRPr>
          </a:p>
          <a:p>
            <a:pPr algn="ctr"/>
            <a:endParaRPr lang="en-US" b="1" dirty="0" smtClean="0">
              <a:latin typeface="Myriad Pro"/>
            </a:endParaRPr>
          </a:p>
          <a:p>
            <a:pPr algn="ctr"/>
            <a:r>
              <a:rPr lang="en-US" b="1" dirty="0" smtClean="0">
                <a:latin typeface="Myriad Pro"/>
              </a:rPr>
              <a:t>EPOKA University, </a:t>
            </a:r>
            <a:r>
              <a:rPr lang="sr-Latn-RS" b="1" dirty="0" smtClean="0">
                <a:latin typeface="Myriad Pro"/>
              </a:rPr>
              <a:t>Tirana, March 2020</a:t>
            </a:r>
            <a:endParaRPr lang="en-GB" b="1" dirty="0">
              <a:latin typeface="Myriad Pro"/>
            </a:endParaRPr>
          </a:p>
        </p:txBody>
      </p:sp>
      <p:sp>
        <p:nvSpPr>
          <p:cNvPr id="7" name="TextBox 6"/>
          <p:cNvSpPr txBox="1"/>
          <p:nvPr/>
        </p:nvSpPr>
        <p:spPr>
          <a:xfrm>
            <a:off x="306815" y="6094457"/>
            <a:ext cx="8530242" cy="430887"/>
          </a:xfrm>
          <a:prstGeom prst="rect">
            <a:avLst/>
          </a:prstGeom>
          <a:solidFill>
            <a:schemeClr val="accent3">
              <a:lumMod val="20000"/>
              <a:lumOff val="80000"/>
            </a:schemeClr>
          </a:solidFill>
          <a:ln>
            <a:solidFill>
              <a:schemeClr val="tx1"/>
            </a:solidFill>
          </a:ln>
        </p:spPr>
        <p:txBody>
          <a:bodyPr wrap="square" rtlCol="0">
            <a:spAutoFit/>
          </a:bodyPr>
          <a:lstStyle/>
          <a:p>
            <a:pPr algn="just"/>
            <a:r>
              <a:rPr lang="sr-Latn-CS" sz="1100" i="1"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r>
              <a:rPr lang="sr-Latn-CS" sz="1100" i="1" dirty="0" smtClean="0"/>
              <a:t>.</a:t>
            </a:r>
            <a:endParaRPr lang="en-US" sz="11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641" y="231824"/>
            <a:ext cx="720080" cy="72008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260648"/>
            <a:ext cx="736793" cy="695328"/>
          </a:xfrm>
          <a:prstGeom prst="rect">
            <a:avLst/>
          </a:prstGeom>
        </p:spPr>
      </p:pic>
      <p:sp>
        <p:nvSpPr>
          <p:cNvPr id="9" name="Text Placeholder 9"/>
          <p:cNvSpPr txBox="1">
            <a:spLocks/>
          </p:cNvSpPr>
          <p:nvPr/>
        </p:nvSpPr>
        <p:spPr>
          <a:xfrm>
            <a:off x="1808264" y="1988840"/>
            <a:ext cx="5555741" cy="369332"/>
          </a:xfrm>
          <a:prstGeom prst="rect">
            <a:avLst/>
          </a:prstGeom>
        </p:spPr>
        <p:txBody>
          <a:bodyPr wrap="square" lIns="0" tIns="0" rIns="0" bIns="0">
            <a:spAutoFit/>
          </a:bodyPr>
          <a:lstStyle>
            <a:lvl1pPr marL="0">
              <a:defRPr sz="4000" b="0" i="1">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sr-Latn-RS" sz="2400" b="1" i="0" kern="0" dirty="0" smtClean="0">
                <a:solidFill>
                  <a:srgbClr val="000000"/>
                </a:solidFill>
                <a:latin typeface="Helvetica Neue"/>
                <a:cs typeface="Helvetica Neue"/>
              </a:rPr>
              <a:t>SPECIAL MOBILITY STRAND</a:t>
            </a:r>
            <a:endParaRPr lang="en-US" sz="2400" b="1" i="0" kern="0" dirty="0">
              <a:solidFill>
                <a:srgbClr val="7F7F7F"/>
              </a:solidFill>
              <a:latin typeface="Helvetica Neue"/>
              <a:cs typeface="Helvetica Neu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sp>
        <p:nvSpPr>
          <p:cNvPr id="6" name="Rectangle 5"/>
          <p:cNvSpPr/>
          <p:nvPr/>
        </p:nvSpPr>
        <p:spPr>
          <a:xfrm>
            <a:off x="309191" y="683027"/>
            <a:ext cx="3528392" cy="769441"/>
          </a:xfrm>
          <a:prstGeom prst="rect">
            <a:avLst/>
          </a:prstGeom>
        </p:spPr>
        <p:txBody>
          <a:bodyPr wrap="square">
            <a:spAutoFit/>
          </a:bodyPr>
          <a:lstStyle/>
          <a:p>
            <a:r>
              <a:rPr lang="sr-Latn-BA" sz="2200" b="1" i="1" dirty="0" smtClean="0">
                <a:latin typeface="Myriad Pro"/>
                <a:cs typeface="Myriad Pro"/>
              </a:rPr>
              <a:t>How to detect the damage?</a:t>
            </a:r>
            <a:endParaRPr lang="en-US" sz="2200" b="1" i="1" dirty="0">
              <a:latin typeface="Myriad Pro"/>
              <a:cs typeface="Myriad Pro"/>
            </a:endParaRPr>
          </a:p>
        </p:txBody>
      </p:sp>
      <p:sp>
        <p:nvSpPr>
          <p:cNvPr id="7" name="Rectangle 6"/>
          <p:cNvSpPr/>
          <p:nvPr/>
        </p:nvSpPr>
        <p:spPr>
          <a:xfrm>
            <a:off x="323528" y="1700808"/>
            <a:ext cx="8591872" cy="1169551"/>
          </a:xfrm>
          <a:prstGeom prst="rect">
            <a:avLst/>
          </a:prstGeom>
        </p:spPr>
        <p:txBody>
          <a:bodyPr wrap="square">
            <a:spAutoFit/>
          </a:bodyPr>
          <a:lstStyle/>
          <a:p>
            <a:pPr algn="ctr">
              <a:spcBef>
                <a:spcPts val="600"/>
              </a:spcBef>
              <a:spcAft>
                <a:spcPts val="600"/>
              </a:spcAft>
            </a:pPr>
            <a:r>
              <a:rPr lang="sr-Latn-CS" sz="2000" i="1" dirty="0" smtClean="0">
                <a:latin typeface="Myriad Pro"/>
                <a:cs typeface="Myriad Pro"/>
              </a:rPr>
              <a:t>The concept </a:t>
            </a:r>
            <a:r>
              <a:rPr lang="sr-Latn-CS" sz="2000" i="1" dirty="0">
                <a:latin typeface="Myriad Pro"/>
                <a:cs typeface="Myriad Pro"/>
              </a:rPr>
              <a:t>of damage detection is based on </a:t>
            </a:r>
            <a:endParaRPr lang="sr-Latn-CS" sz="2000" i="1" dirty="0" smtClean="0">
              <a:latin typeface="Myriad Pro"/>
              <a:cs typeface="Myriad Pro"/>
            </a:endParaRPr>
          </a:p>
          <a:p>
            <a:pPr algn="ctr">
              <a:spcBef>
                <a:spcPts val="600"/>
              </a:spcBef>
              <a:spcAft>
                <a:spcPts val="600"/>
              </a:spcAft>
            </a:pPr>
            <a:r>
              <a:rPr lang="sr-Latn-CS" sz="2000" b="1" i="1" dirty="0" smtClean="0">
                <a:solidFill>
                  <a:srgbClr val="FF0000"/>
                </a:solidFill>
                <a:latin typeface="Myriad Pro"/>
                <a:cs typeface="Myriad Pro"/>
              </a:rPr>
              <a:t>comparison </a:t>
            </a:r>
            <a:r>
              <a:rPr lang="sr-Latn-CS" sz="2000" b="1" i="1" dirty="0">
                <a:solidFill>
                  <a:srgbClr val="FF0000"/>
                </a:solidFill>
                <a:latin typeface="Myriad Pro"/>
                <a:cs typeface="Myriad Pro"/>
              </a:rPr>
              <a:t>between two different states of the system, </a:t>
            </a:r>
            <a:r>
              <a:rPr lang="sr-Latn-CS" sz="2000" b="1" i="1" dirty="0" smtClean="0">
                <a:solidFill>
                  <a:srgbClr val="FF0000"/>
                </a:solidFill>
                <a:latin typeface="Myriad Pro"/>
                <a:cs typeface="Myriad Pro"/>
              </a:rPr>
              <a:t>one </a:t>
            </a:r>
            <a:r>
              <a:rPr lang="sr-Latn-CS" sz="2000" b="1" i="1" dirty="0">
                <a:solidFill>
                  <a:srgbClr val="FF0000"/>
                </a:solidFill>
                <a:latin typeface="Myriad Pro"/>
                <a:cs typeface="Myriad Pro"/>
              </a:rPr>
              <a:t>of them is assumed to represent the initial and often undamaged </a:t>
            </a:r>
            <a:r>
              <a:rPr lang="sr-Latn-CS" sz="2000" b="1" i="1" dirty="0" smtClean="0">
                <a:solidFill>
                  <a:srgbClr val="FF0000"/>
                </a:solidFill>
                <a:latin typeface="Myriad Pro"/>
                <a:cs typeface="Myriad Pro"/>
              </a:rPr>
              <a:t>state.</a:t>
            </a:r>
            <a:endParaRPr lang="en-US" sz="2000" b="1" i="1" dirty="0">
              <a:solidFill>
                <a:srgbClr val="FF0000"/>
              </a:solidFill>
              <a:latin typeface="Myriad Pro"/>
              <a:cs typeface="Myriad Pro"/>
            </a:endParaRPr>
          </a:p>
        </p:txBody>
      </p:sp>
      <p:sp>
        <p:nvSpPr>
          <p:cNvPr id="3" name="TextBox 2"/>
          <p:cNvSpPr txBox="1"/>
          <p:nvPr/>
        </p:nvSpPr>
        <p:spPr>
          <a:xfrm>
            <a:off x="323526" y="3212975"/>
            <a:ext cx="8496945" cy="1323439"/>
          </a:xfrm>
          <a:prstGeom prst="rect">
            <a:avLst/>
          </a:prstGeom>
          <a:noFill/>
        </p:spPr>
        <p:txBody>
          <a:bodyPr wrap="square" rtlCol="0">
            <a:spAutoFit/>
          </a:bodyPr>
          <a:lstStyle/>
          <a:p>
            <a:pPr algn="just"/>
            <a:r>
              <a:rPr lang="en-US" sz="2000" i="1" dirty="0">
                <a:latin typeface="Myriad Pro"/>
                <a:cs typeface="Myriad Pro"/>
              </a:rPr>
              <a:t>If there are two mathematical models of a structure, one of which corresponds to an "undamaged" structure and the other corresponds to structure after damage occurred, the damage can be identify, localize and quantify  by the correlation of these two models</a:t>
            </a:r>
          </a:p>
        </p:txBody>
      </p:sp>
    </p:spTree>
    <p:extLst>
      <p:ext uri="{BB962C8B-B14F-4D97-AF65-F5344CB8AC3E}">
        <p14:creationId xmlns:p14="http://schemas.microsoft.com/office/powerpoint/2010/main" val="1521673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sp>
        <p:nvSpPr>
          <p:cNvPr id="2" name="TextBox 1"/>
          <p:cNvSpPr txBox="1"/>
          <p:nvPr/>
        </p:nvSpPr>
        <p:spPr>
          <a:xfrm>
            <a:off x="290939" y="787286"/>
            <a:ext cx="3560982" cy="430887"/>
          </a:xfrm>
          <a:prstGeom prst="rect">
            <a:avLst/>
          </a:prstGeom>
          <a:noFill/>
        </p:spPr>
        <p:txBody>
          <a:bodyPr wrap="square" rtlCol="0">
            <a:spAutoFit/>
          </a:bodyPr>
          <a:lstStyle/>
          <a:p>
            <a:r>
              <a:rPr lang="en-US" sz="2200" b="1" i="1" dirty="0">
                <a:latin typeface="Myriad Pro"/>
                <a:cs typeface="Myriad Pro"/>
              </a:rPr>
              <a:t>Damage detection levels</a:t>
            </a:r>
          </a:p>
        </p:txBody>
      </p:sp>
      <p:sp>
        <p:nvSpPr>
          <p:cNvPr id="3" name="Rectangle 2"/>
          <p:cNvSpPr/>
          <p:nvPr/>
        </p:nvSpPr>
        <p:spPr>
          <a:xfrm>
            <a:off x="290939" y="1988840"/>
            <a:ext cx="8591872" cy="2862322"/>
          </a:xfrm>
          <a:prstGeom prst="rect">
            <a:avLst/>
          </a:prstGeom>
        </p:spPr>
        <p:txBody>
          <a:bodyPr wrap="square">
            <a:spAutoFit/>
          </a:bodyPr>
          <a:lstStyle/>
          <a:p>
            <a:pPr>
              <a:spcBef>
                <a:spcPts val="600"/>
              </a:spcBef>
              <a:spcAft>
                <a:spcPts val="600"/>
              </a:spcAft>
            </a:pPr>
            <a:r>
              <a:rPr lang="en-US" sz="2000" i="1" dirty="0">
                <a:latin typeface="Myriad Pro"/>
                <a:cs typeface="Myriad Pro"/>
              </a:rPr>
              <a:t>B</a:t>
            </a:r>
            <a:r>
              <a:rPr lang="sr-Latn-CS" sz="2000" i="1" dirty="0" smtClean="0">
                <a:latin typeface="Myriad Pro"/>
                <a:cs typeface="Myriad Pro"/>
              </a:rPr>
              <a:t>ased </a:t>
            </a:r>
            <a:r>
              <a:rPr lang="sr-Latn-CS" sz="2000" i="1" dirty="0">
                <a:latin typeface="Myriad Pro"/>
                <a:cs typeface="Myriad Pro"/>
              </a:rPr>
              <a:t>on the amount of information provided regarding the damage </a:t>
            </a:r>
            <a:r>
              <a:rPr lang="sr-Latn-CS" sz="2000" i="1" dirty="0" smtClean="0">
                <a:latin typeface="Myriad Pro"/>
                <a:cs typeface="Myriad Pro"/>
              </a:rPr>
              <a:t>state</a:t>
            </a:r>
            <a:r>
              <a:rPr lang="en-US" sz="2000" i="1" dirty="0" smtClean="0">
                <a:latin typeface="Myriad Pro"/>
                <a:cs typeface="Myriad Pro"/>
              </a:rPr>
              <a:t>,</a:t>
            </a:r>
            <a:r>
              <a:rPr lang="sr-Latn-CS" sz="2000" i="1" dirty="0" smtClean="0">
                <a:latin typeface="Myriad Pro"/>
                <a:cs typeface="Myriad Pro"/>
              </a:rPr>
              <a:t> </a:t>
            </a:r>
            <a:r>
              <a:rPr lang="en-US" sz="2000" i="1" dirty="0" smtClean="0">
                <a:latin typeface="Myriad Pro"/>
                <a:cs typeface="Myriad Pro"/>
              </a:rPr>
              <a:t>t</a:t>
            </a:r>
            <a:r>
              <a:rPr lang="sr-Latn-CS" sz="2000" i="1" dirty="0" smtClean="0">
                <a:latin typeface="Myriad Pro"/>
                <a:cs typeface="Myriad Pro"/>
              </a:rPr>
              <a:t>he </a:t>
            </a:r>
            <a:r>
              <a:rPr lang="en-US" sz="2000" i="1" dirty="0" smtClean="0">
                <a:latin typeface="Myriad Pro"/>
                <a:cs typeface="Myriad Pro"/>
              </a:rPr>
              <a:t>procedure of </a:t>
            </a:r>
            <a:r>
              <a:rPr lang="sr-Latn-CS" sz="2000" i="1" dirty="0" smtClean="0">
                <a:latin typeface="Myriad Pro"/>
                <a:cs typeface="Myriad Pro"/>
              </a:rPr>
              <a:t>damage </a:t>
            </a:r>
            <a:r>
              <a:rPr lang="sr-Latn-CS" sz="2000" i="1" dirty="0">
                <a:latin typeface="Myriad Pro"/>
                <a:cs typeface="Myriad Pro"/>
              </a:rPr>
              <a:t>detection can be divided into four levels, </a:t>
            </a:r>
            <a:r>
              <a:rPr lang="sr-Latn-CS" sz="2000" i="1" dirty="0" smtClean="0">
                <a:latin typeface="Myriad Pro"/>
                <a:cs typeface="Myriad Pro"/>
              </a:rPr>
              <a:t>:</a:t>
            </a:r>
          </a:p>
          <a:p>
            <a:pPr marL="292100" lvl="0">
              <a:spcBef>
                <a:spcPts val="600"/>
              </a:spcBef>
              <a:spcAft>
                <a:spcPts val="600"/>
              </a:spcAft>
            </a:pPr>
            <a:r>
              <a:rPr lang="en-US" sz="2000" b="1" dirty="0" smtClean="0">
                <a:solidFill>
                  <a:srgbClr val="FF0000"/>
                </a:solidFill>
                <a:latin typeface="Myriad Pro"/>
                <a:cs typeface="Myriad Pro"/>
              </a:rPr>
              <a:t>LEVEL </a:t>
            </a:r>
            <a:r>
              <a:rPr lang="en-US" sz="2000" b="1" dirty="0">
                <a:solidFill>
                  <a:srgbClr val="FF0000"/>
                </a:solidFill>
                <a:latin typeface="Myriad Pro"/>
                <a:cs typeface="Myriad Pro"/>
              </a:rPr>
              <a:t>1</a:t>
            </a:r>
            <a:r>
              <a:rPr lang="sr-Latn-BA" sz="2000" b="1" dirty="0">
                <a:solidFill>
                  <a:srgbClr val="FF0000"/>
                </a:solidFill>
                <a:latin typeface="Myriad Pro"/>
                <a:cs typeface="Myriad Pro"/>
              </a:rPr>
              <a:t>:</a:t>
            </a:r>
            <a:r>
              <a:rPr lang="sr-Latn-BA" sz="2000" dirty="0">
                <a:latin typeface="Myriad Pro"/>
                <a:cs typeface="Myriad Pro"/>
              </a:rPr>
              <a:t> </a:t>
            </a:r>
            <a:r>
              <a:rPr lang="sr-Latn-CS" sz="2000" dirty="0">
                <a:latin typeface="Myriad Pro"/>
                <a:cs typeface="Myriad Pro"/>
              </a:rPr>
              <a:t>identification of damage existence in a structure; </a:t>
            </a:r>
          </a:p>
          <a:p>
            <a:pPr marL="292100" lvl="0">
              <a:spcBef>
                <a:spcPts val="600"/>
              </a:spcBef>
              <a:spcAft>
                <a:spcPts val="600"/>
              </a:spcAft>
            </a:pPr>
            <a:r>
              <a:rPr lang="en-US" sz="2000" b="1" dirty="0">
                <a:solidFill>
                  <a:srgbClr val="FF0000"/>
                </a:solidFill>
                <a:latin typeface="Myriad Pro"/>
                <a:cs typeface="Myriad Pro"/>
              </a:rPr>
              <a:t>LEVEL </a:t>
            </a:r>
            <a:r>
              <a:rPr lang="sr-Latn-BA" sz="2000" b="1" dirty="0">
                <a:solidFill>
                  <a:srgbClr val="FF0000"/>
                </a:solidFill>
                <a:latin typeface="Myriad Pro"/>
                <a:cs typeface="Myriad Pro"/>
              </a:rPr>
              <a:t>2:</a:t>
            </a:r>
            <a:r>
              <a:rPr lang="sr-Latn-BA" sz="2000" dirty="0">
                <a:latin typeface="Myriad Pro"/>
                <a:cs typeface="Myriad Pro"/>
              </a:rPr>
              <a:t> </a:t>
            </a:r>
            <a:r>
              <a:rPr lang="en-US" sz="2000" dirty="0">
                <a:latin typeface="Myriad Pro"/>
                <a:cs typeface="Myriad Pro"/>
              </a:rPr>
              <a:t>LEVEL </a:t>
            </a:r>
            <a:r>
              <a:rPr lang="sr-Latn-BA" sz="2000" dirty="0" smtClean="0">
                <a:latin typeface="Myriad Pro"/>
                <a:cs typeface="Myriad Pro"/>
              </a:rPr>
              <a:t>1 + </a:t>
            </a:r>
            <a:r>
              <a:rPr lang="sr-Latn-CS" sz="2000" dirty="0">
                <a:latin typeface="Myriad Pro"/>
                <a:cs typeface="Myriad Pro"/>
              </a:rPr>
              <a:t>location of damage; </a:t>
            </a:r>
            <a:endParaRPr lang="en-US" sz="2000" dirty="0">
              <a:latin typeface="Myriad Pro"/>
              <a:cs typeface="Myriad Pro"/>
            </a:endParaRPr>
          </a:p>
          <a:p>
            <a:pPr marL="292100" lvl="0">
              <a:spcBef>
                <a:spcPts val="600"/>
              </a:spcBef>
              <a:spcAft>
                <a:spcPts val="600"/>
              </a:spcAft>
            </a:pPr>
            <a:r>
              <a:rPr lang="en-US" sz="2000" b="1" dirty="0">
                <a:solidFill>
                  <a:srgbClr val="FF0000"/>
                </a:solidFill>
                <a:latin typeface="Myriad Pro"/>
                <a:cs typeface="Myriad Pro"/>
              </a:rPr>
              <a:t>LEVEL </a:t>
            </a:r>
            <a:r>
              <a:rPr lang="sr-Latn-BA" sz="2000" b="1" dirty="0" smtClean="0">
                <a:solidFill>
                  <a:srgbClr val="FF0000"/>
                </a:solidFill>
                <a:latin typeface="Myriad Pro"/>
                <a:cs typeface="Myriad Pro"/>
              </a:rPr>
              <a:t>3:</a:t>
            </a:r>
            <a:r>
              <a:rPr lang="sr-Latn-BA" sz="2000" dirty="0" smtClean="0">
                <a:latin typeface="Myriad Pro"/>
                <a:cs typeface="Myriad Pro"/>
              </a:rPr>
              <a:t> </a:t>
            </a:r>
            <a:r>
              <a:rPr lang="en-US" sz="2000" dirty="0">
                <a:latin typeface="Myriad Pro"/>
                <a:cs typeface="Myriad Pro"/>
              </a:rPr>
              <a:t>LEVEL </a:t>
            </a:r>
            <a:r>
              <a:rPr lang="sr-Latn-BA" sz="2000" dirty="0">
                <a:latin typeface="Myriad Pro"/>
                <a:cs typeface="Myriad Pro"/>
              </a:rPr>
              <a:t>2 </a:t>
            </a:r>
            <a:r>
              <a:rPr lang="sr-Latn-BA" sz="2000" dirty="0" smtClean="0">
                <a:latin typeface="Myriad Pro"/>
                <a:cs typeface="Myriad Pro"/>
              </a:rPr>
              <a:t>+ </a:t>
            </a:r>
            <a:r>
              <a:rPr lang="sr-Latn-CS" sz="2000" dirty="0">
                <a:latin typeface="Myriad Pro"/>
                <a:cs typeface="Myriad Pro"/>
              </a:rPr>
              <a:t>quantification of damage severity; </a:t>
            </a:r>
            <a:endParaRPr lang="en-US" sz="2000" dirty="0">
              <a:latin typeface="Myriad Pro"/>
              <a:cs typeface="Myriad Pro"/>
            </a:endParaRPr>
          </a:p>
          <a:p>
            <a:pPr marL="1536700" lvl="0" indent="-1244600">
              <a:spcBef>
                <a:spcPts val="600"/>
              </a:spcBef>
              <a:spcAft>
                <a:spcPts val="600"/>
              </a:spcAft>
            </a:pPr>
            <a:r>
              <a:rPr lang="en-US" sz="2000" b="1" dirty="0">
                <a:solidFill>
                  <a:srgbClr val="FF0000"/>
                </a:solidFill>
                <a:latin typeface="Myriad Pro"/>
                <a:cs typeface="Myriad Pro"/>
              </a:rPr>
              <a:t>LEVEL </a:t>
            </a:r>
            <a:r>
              <a:rPr lang="sr-Latn-BA" sz="2000" b="1" dirty="0" smtClean="0">
                <a:solidFill>
                  <a:srgbClr val="FF0000"/>
                </a:solidFill>
                <a:latin typeface="Myriad Pro"/>
                <a:cs typeface="Myriad Pro"/>
              </a:rPr>
              <a:t>4: </a:t>
            </a:r>
            <a:r>
              <a:rPr lang="en-US" sz="2000" dirty="0">
                <a:latin typeface="Myriad Pro"/>
                <a:cs typeface="Myriad Pro"/>
              </a:rPr>
              <a:t>LEVEL </a:t>
            </a:r>
            <a:r>
              <a:rPr lang="sr-Latn-BA" sz="2000" dirty="0">
                <a:latin typeface="Myriad Pro"/>
                <a:cs typeface="Myriad Pro"/>
              </a:rPr>
              <a:t>3</a:t>
            </a:r>
            <a:r>
              <a:rPr lang="sr-Latn-BA" sz="2000" dirty="0" smtClean="0">
                <a:latin typeface="Myriad Pro"/>
                <a:cs typeface="Myriad Pro"/>
              </a:rPr>
              <a:t> </a:t>
            </a:r>
            <a:r>
              <a:rPr lang="sr-Latn-BA" sz="2000" dirty="0">
                <a:latin typeface="Myriad Pro"/>
                <a:cs typeface="Myriad Pro"/>
              </a:rPr>
              <a:t>+ </a:t>
            </a:r>
            <a:r>
              <a:rPr lang="sr-Latn-CS" sz="2000" dirty="0">
                <a:latin typeface="Myriad Pro"/>
                <a:cs typeface="Myriad Pro"/>
              </a:rPr>
              <a:t>prediction of the remaining service life of the structure.</a:t>
            </a:r>
            <a:endParaRPr lang="en-US" sz="2000" dirty="0">
              <a:latin typeface="Myriad Pro"/>
              <a:cs typeface="Myriad Pro"/>
            </a:endParaRPr>
          </a:p>
        </p:txBody>
      </p:sp>
    </p:spTree>
    <p:extLst>
      <p:ext uri="{BB962C8B-B14F-4D97-AF65-F5344CB8AC3E}">
        <p14:creationId xmlns:p14="http://schemas.microsoft.com/office/powerpoint/2010/main" val="1214806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4052" y="6011113"/>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2715" y="6035865"/>
            <a:ext cx="736793" cy="695328"/>
          </a:xfrm>
          <a:prstGeom prst="rect">
            <a:avLst/>
          </a:prstGeom>
        </p:spPr>
      </p:pic>
      <p:sp>
        <p:nvSpPr>
          <p:cNvPr id="2" name="Rectangle 1"/>
          <p:cNvSpPr/>
          <p:nvPr/>
        </p:nvSpPr>
        <p:spPr>
          <a:xfrm>
            <a:off x="251520" y="653276"/>
            <a:ext cx="4672272" cy="1107996"/>
          </a:xfrm>
          <a:prstGeom prst="rect">
            <a:avLst/>
          </a:prstGeom>
        </p:spPr>
        <p:txBody>
          <a:bodyPr wrap="square">
            <a:spAutoFit/>
          </a:bodyPr>
          <a:lstStyle/>
          <a:p>
            <a:r>
              <a:rPr lang="en-US" sz="2200" b="1" i="1" dirty="0">
                <a:latin typeface="Myriad Pro"/>
                <a:cs typeface="Myriad Pro"/>
              </a:rPr>
              <a:t>Historical </a:t>
            </a:r>
            <a:r>
              <a:rPr lang="en-US" sz="2200" b="1" i="1" dirty="0" smtClean="0">
                <a:latin typeface="Myriad Pro"/>
                <a:cs typeface="Myriad Pro"/>
              </a:rPr>
              <a:t>development</a:t>
            </a:r>
            <a:r>
              <a:rPr lang="sr-Latn-BA" sz="2200" b="1" i="1" dirty="0">
                <a:latin typeface="Myriad Pro"/>
                <a:cs typeface="Myriad Pro"/>
              </a:rPr>
              <a:t> </a:t>
            </a:r>
            <a:r>
              <a:rPr lang="sr-Latn-BA" sz="2200" b="1" i="1" dirty="0" smtClean="0">
                <a:latin typeface="Myriad Pro"/>
                <a:cs typeface="Myriad Pro"/>
              </a:rPr>
              <a:t>                        </a:t>
            </a:r>
          </a:p>
          <a:p>
            <a:r>
              <a:rPr lang="en-US" sz="2200" b="1" i="1" dirty="0" smtClean="0">
                <a:latin typeface="Myriad Pro"/>
                <a:cs typeface="Myriad Pro"/>
              </a:rPr>
              <a:t>of </a:t>
            </a:r>
            <a:r>
              <a:rPr lang="en-US" sz="2200" b="1" i="1" dirty="0">
                <a:latin typeface="Myriad Pro"/>
                <a:cs typeface="Myriad Pro"/>
              </a:rPr>
              <a:t>structural damage detection </a:t>
            </a:r>
            <a:endParaRPr lang="sr-Latn-BA" sz="2200" b="1" i="1" dirty="0" smtClean="0">
              <a:latin typeface="Myriad Pro"/>
              <a:cs typeface="Myriad Pro"/>
            </a:endParaRPr>
          </a:p>
          <a:p>
            <a:r>
              <a:rPr lang="en-US" sz="2200" b="1" i="1" dirty="0" smtClean="0">
                <a:latin typeface="Myriad Pro"/>
                <a:cs typeface="Myriad Pro"/>
              </a:rPr>
              <a:t>based on</a:t>
            </a:r>
            <a:r>
              <a:rPr lang="sr-Latn-BA" sz="2200" b="1" i="1" dirty="0" smtClean="0">
                <a:latin typeface="Myriad Pro"/>
                <a:cs typeface="Myriad Pro"/>
              </a:rPr>
              <a:t> </a:t>
            </a:r>
            <a:r>
              <a:rPr lang="en-US" sz="2200" b="1" i="1" dirty="0" smtClean="0">
                <a:latin typeface="Myriad Pro"/>
                <a:cs typeface="Myriad Pro"/>
              </a:rPr>
              <a:t>vibration </a:t>
            </a:r>
            <a:r>
              <a:rPr lang="en-US" sz="2200" b="1" i="1" dirty="0">
                <a:latin typeface="Myriad Pro"/>
                <a:cs typeface="Myriad Pro"/>
              </a:rPr>
              <a:t>measurement</a:t>
            </a:r>
          </a:p>
        </p:txBody>
      </p:sp>
      <p:sp>
        <p:nvSpPr>
          <p:cNvPr id="3" name="TextBox 2"/>
          <p:cNvSpPr txBox="1"/>
          <p:nvPr/>
        </p:nvSpPr>
        <p:spPr>
          <a:xfrm>
            <a:off x="251520" y="2105561"/>
            <a:ext cx="8663880" cy="1323439"/>
          </a:xfrm>
          <a:prstGeom prst="rect">
            <a:avLst/>
          </a:prstGeom>
          <a:noFill/>
        </p:spPr>
        <p:txBody>
          <a:bodyPr wrap="square" rtlCol="0">
            <a:spAutoFit/>
          </a:bodyPr>
          <a:lstStyle/>
          <a:p>
            <a:pPr algn="just"/>
            <a:r>
              <a:rPr lang="sr-Latn-BA" sz="2000" i="1" dirty="0">
                <a:latin typeface="Myriad Pro"/>
                <a:cs typeface="Myriad Pro"/>
              </a:rPr>
              <a:t>The development of vibration-based damage detection technology has been closely coupled with the evolution, modernisation and cost reductions  of </a:t>
            </a:r>
            <a:r>
              <a:rPr lang="sr-Latn-BA" sz="2000" i="1" dirty="0">
                <a:solidFill>
                  <a:srgbClr val="FF0000"/>
                </a:solidFill>
                <a:latin typeface="Myriad Pro"/>
                <a:cs typeface="Myriad Pro"/>
              </a:rPr>
              <a:t>Fast Fourier Transform (FFT) analyzer </a:t>
            </a:r>
            <a:r>
              <a:rPr lang="sr-Latn-BA" sz="2000" i="1" dirty="0">
                <a:latin typeface="Myriad Pro"/>
                <a:cs typeface="Myriad Pro"/>
              </a:rPr>
              <a:t>hardware and computing </a:t>
            </a:r>
            <a:r>
              <a:rPr lang="sr-Latn-BA" sz="2000" i="1" dirty="0" smtClean="0">
                <a:latin typeface="Myriad Pro"/>
                <a:cs typeface="Myriad Pro"/>
              </a:rPr>
              <a:t>hardware, durin the1970s and 1980s.</a:t>
            </a:r>
            <a:endParaRPr lang="en-US" sz="2000" i="1" dirty="0">
              <a:latin typeface="Myriad Pro"/>
              <a:cs typeface="Myriad Pro"/>
            </a:endParaRPr>
          </a:p>
        </p:txBody>
      </p:sp>
      <p:sp>
        <p:nvSpPr>
          <p:cNvPr id="4" name="TextBox 3"/>
          <p:cNvSpPr txBox="1"/>
          <p:nvPr/>
        </p:nvSpPr>
        <p:spPr>
          <a:xfrm>
            <a:off x="251520" y="3451934"/>
            <a:ext cx="8568952" cy="2785378"/>
          </a:xfrm>
          <a:prstGeom prst="rect">
            <a:avLst/>
          </a:prstGeom>
          <a:noFill/>
        </p:spPr>
        <p:txBody>
          <a:bodyPr wrap="square" rtlCol="0">
            <a:spAutoFit/>
          </a:bodyPr>
          <a:lstStyle/>
          <a:p>
            <a:pPr algn="just">
              <a:spcBef>
                <a:spcPts val="600"/>
              </a:spcBef>
            </a:pPr>
            <a:r>
              <a:rPr lang="en-US" sz="2000" i="1" dirty="0">
                <a:solidFill>
                  <a:srgbClr val="FF0000"/>
                </a:solidFill>
                <a:latin typeface="Myriad Pro"/>
                <a:cs typeface="Myriad Pro"/>
              </a:rPr>
              <a:t>Mechanical engineering</a:t>
            </a:r>
            <a:r>
              <a:rPr lang="en-US" sz="2000" i="1" dirty="0">
                <a:latin typeface="Myriad Pro"/>
                <a:cs typeface="Myriad Pro"/>
              </a:rPr>
              <a:t>: monitoring the operating conditions of rotating machinery by measuring the vibration response.</a:t>
            </a:r>
          </a:p>
          <a:p>
            <a:pPr algn="just">
              <a:spcBef>
                <a:spcPts val="600"/>
              </a:spcBef>
            </a:pPr>
            <a:r>
              <a:rPr lang="en-US" sz="2000" i="1" dirty="0">
                <a:solidFill>
                  <a:srgbClr val="FF0000"/>
                </a:solidFill>
                <a:latin typeface="Myriad Pro"/>
                <a:cs typeface="Myriad Pro"/>
              </a:rPr>
              <a:t>Oil industry</a:t>
            </a:r>
            <a:r>
              <a:rPr lang="en-US" sz="2000" i="1" dirty="0">
                <a:latin typeface="Myriad Pro"/>
                <a:cs typeface="Myriad Pro"/>
              </a:rPr>
              <a:t>: vibration based damage detection methods applied on oil rigs.</a:t>
            </a:r>
          </a:p>
          <a:p>
            <a:pPr algn="just">
              <a:spcBef>
                <a:spcPts val="600"/>
              </a:spcBef>
            </a:pPr>
            <a:r>
              <a:rPr lang="en-US" sz="2000" i="1" dirty="0">
                <a:solidFill>
                  <a:srgbClr val="FF0000"/>
                </a:solidFill>
                <a:latin typeface="Myriad Pro"/>
                <a:cs typeface="Myriad Pro"/>
              </a:rPr>
              <a:t>Aerospace engineering</a:t>
            </a:r>
            <a:r>
              <a:rPr lang="en-US" sz="2000" i="1" dirty="0">
                <a:latin typeface="Myriad Pro"/>
                <a:cs typeface="Myriad Pro"/>
              </a:rPr>
              <a:t>: the shuttle modal inspection system (SMIS) developed to detect fatigue damage in components such as control surfaces, fuselage panels and lifting surfaces, etc.</a:t>
            </a:r>
          </a:p>
          <a:p>
            <a:pPr algn="just">
              <a:spcBef>
                <a:spcPts val="600"/>
              </a:spcBef>
            </a:pPr>
            <a:r>
              <a:rPr lang="sr-Latn-BA" sz="2000" i="1" dirty="0">
                <a:solidFill>
                  <a:srgbClr val="FF0000"/>
                </a:solidFill>
                <a:latin typeface="Myriad Pro"/>
                <a:cs typeface="Myriad Pro"/>
              </a:rPr>
              <a:t>C</a:t>
            </a:r>
            <a:r>
              <a:rPr lang="en-US" sz="2000" i="1" dirty="0" err="1" smtClean="0">
                <a:solidFill>
                  <a:srgbClr val="FF0000"/>
                </a:solidFill>
                <a:latin typeface="Myriad Pro"/>
                <a:cs typeface="Myriad Pro"/>
              </a:rPr>
              <a:t>ivil</a:t>
            </a:r>
            <a:r>
              <a:rPr lang="en-US" sz="2000" i="1" dirty="0" smtClean="0">
                <a:solidFill>
                  <a:srgbClr val="FF0000"/>
                </a:solidFill>
                <a:latin typeface="Myriad Pro"/>
                <a:cs typeface="Myriad Pro"/>
              </a:rPr>
              <a:t> </a:t>
            </a:r>
            <a:r>
              <a:rPr lang="en-US" sz="2000" i="1" dirty="0">
                <a:solidFill>
                  <a:srgbClr val="FF0000"/>
                </a:solidFill>
                <a:latin typeface="Myriad Pro"/>
                <a:cs typeface="Myriad Pro"/>
              </a:rPr>
              <a:t>engineering</a:t>
            </a:r>
            <a:r>
              <a:rPr lang="en-US" sz="2000" i="1" dirty="0">
                <a:latin typeface="Myriad Pro"/>
                <a:cs typeface="Myriad Pro"/>
              </a:rPr>
              <a:t>: vibration-based damage assessment of bridge structure and other large structures.</a:t>
            </a:r>
          </a:p>
        </p:txBody>
      </p:sp>
    </p:spTree>
    <p:extLst>
      <p:ext uri="{BB962C8B-B14F-4D97-AF65-F5344CB8AC3E}">
        <p14:creationId xmlns:p14="http://schemas.microsoft.com/office/powerpoint/2010/main" val="1763893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2316370"/>
            <a:ext cx="233362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476326" y="397016"/>
            <a:ext cx="3222104" cy="1200329"/>
          </a:xfrm>
          <a:prstGeom prst="rect">
            <a:avLst/>
          </a:prstGeom>
        </p:spPr>
        <p:txBody>
          <a:bodyPr wrap="square">
            <a:spAutoFit/>
          </a:bodyPr>
          <a:lstStyle/>
          <a:p>
            <a:r>
              <a:rPr lang="en-US" dirty="0" smtClean="0"/>
              <a:t>(Source: Los </a:t>
            </a:r>
            <a:r>
              <a:rPr lang="en-US" dirty="0"/>
              <a:t>Alamos National Laboratory, Review of structural health monitoring literature: 1996-2001).</a:t>
            </a: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8383" y="2316369"/>
            <a:ext cx="239077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3528" y="4221088"/>
            <a:ext cx="2333625" cy="738664"/>
          </a:xfrm>
          <a:prstGeom prst="rect">
            <a:avLst/>
          </a:prstGeom>
          <a:noFill/>
        </p:spPr>
        <p:txBody>
          <a:bodyPr wrap="square" rtlCol="0">
            <a:spAutoFit/>
          </a:bodyPr>
          <a:lstStyle/>
          <a:p>
            <a:r>
              <a:rPr lang="sr-Latn-BA" sz="1400" dirty="0" smtClean="0"/>
              <a:t>1. </a:t>
            </a:r>
            <a:r>
              <a:rPr lang="en-US" sz="1400" dirty="0" smtClean="0"/>
              <a:t>Bridge </a:t>
            </a:r>
            <a:r>
              <a:rPr lang="en-US" sz="1400" dirty="0"/>
              <a:t>failure from soil liquefaction during a 1990 earthquake in the Philippines</a:t>
            </a:r>
          </a:p>
        </p:txBody>
      </p:sp>
      <p:sp>
        <p:nvSpPr>
          <p:cNvPr id="4" name="TextBox 3"/>
          <p:cNvSpPr txBox="1"/>
          <p:nvPr/>
        </p:nvSpPr>
        <p:spPr>
          <a:xfrm>
            <a:off x="3275856" y="4173989"/>
            <a:ext cx="2664296" cy="2246769"/>
          </a:xfrm>
          <a:prstGeom prst="rect">
            <a:avLst/>
          </a:prstGeom>
          <a:noFill/>
        </p:spPr>
        <p:txBody>
          <a:bodyPr wrap="square" rtlCol="0">
            <a:spAutoFit/>
          </a:bodyPr>
          <a:lstStyle/>
          <a:p>
            <a:r>
              <a:rPr lang="sr-Latn-BA" sz="1400" dirty="0" smtClean="0"/>
              <a:t>2. </a:t>
            </a:r>
            <a:r>
              <a:rPr lang="en-US" sz="1400" dirty="0" smtClean="0"/>
              <a:t>One </a:t>
            </a:r>
            <a:r>
              <a:rPr lang="en-US" sz="1400" dirty="0"/>
              <a:t>span of the Sung-</a:t>
            </a:r>
            <a:r>
              <a:rPr lang="en-US" sz="1400" dirty="0" err="1"/>
              <a:t>Soo</a:t>
            </a:r>
            <a:r>
              <a:rPr lang="en-US" sz="1400" dirty="0"/>
              <a:t> Grand Bridge over the Han River in Seoul, South Korea fell into the river, </a:t>
            </a:r>
            <a:r>
              <a:rPr lang="en-US" sz="1400" dirty="0" smtClean="0"/>
              <a:t>killing</a:t>
            </a:r>
            <a:r>
              <a:rPr lang="sr-Latn-BA" sz="1400" dirty="0" smtClean="0"/>
              <a:t>  </a:t>
            </a:r>
            <a:r>
              <a:rPr lang="en-US" sz="1400" dirty="0" smtClean="0"/>
              <a:t>20 </a:t>
            </a:r>
            <a:r>
              <a:rPr lang="en-US" sz="1400" dirty="0"/>
              <a:t>people and injuring about 30 people. This bridge had pin connections at the span connection points, and</a:t>
            </a:r>
          </a:p>
          <a:p>
            <a:r>
              <a:rPr lang="en-US" sz="1400" dirty="0"/>
              <a:t>the linkage pins that broke up because of heavy traffic (Courtesy of Seoul National University).</a:t>
            </a:r>
          </a:p>
        </p:txBody>
      </p:sp>
      <p:pic>
        <p:nvPicPr>
          <p:cNvPr id="1331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2988" y="2297319"/>
            <a:ext cx="2324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469344" y="4173989"/>
            <a:ext cx="2324100" cy="1384995"/>
          </a:xfrm>
          <a:prstGeom prst="rect">
            <a:avLst/>
          </a:prstGeom>
          <a:noFill/>
        </p:spPr>
        <p:txBody>
          <a:bodyPr wrap="square" rtlCol="0">
            <a:spAutoFit/>
          </a:bodyPr>
          <a:lstStyle/>
          <a:p>
            <a:r>
              <a:rPr lang="sr-Latn-BA" sz="1400" dirty="0" smtClean="0"/>
              <a:t>3. </a:t>
            </a:r>
            <a:r>
              <a:rPr lang="en-US" sz="1400" dirty="0" smtClean="0"/>
              <a:t>Simulated </a:t>
            </a:r>
            <a:r>
              <a:rPr lang="en-US" sz="1400" dirty="0"/>
              <a:t>damage was introduced to one girder of the I-40 bridge in New Mexico as part of an </a:t>
            </a:r>
            <a:r>
              <a:rPr lang="en-US" sz="1400" dirty="0" smtClean="0"/>
              <a:t>FHWA funded structural </a:t>
            </a:r>
            <a:r>
              <a:rPr lang="en-US" sz="1400" dirty="0"/>
              <a:t>health monitoring study.</a:t>
            </a:r>
          </a:p>
        </p:txBody>
      </p:sp>
      <p:sp>
        <p:nvSpPr>
          <p:cNvPr id="17" name="Rectangle 16"/>
          <p:cNvSpPr/>
          <p:nvPr/>
        </p:nvSpPr>
        <p:spPr>
          <a:xfrm>
            <a:off x="322108" y="396467"/>
            <a:ext cx="3601820" cy="1477328"/>
          </a:xfrm>
          <a:prstGeom prst="rect">
            <a:avLst/>
          </a:prstGeom>
        </p:spPr>
        <p:txBody>
          <a:bodyPr wrap="square">
            <a:spAutoFit/>
          </a:bodyPr>
          <a:lstStyle/>
          <a:p>
            <a:r>
              <a:rPr lang="sr-Latn-BA" dirty="0" smtClean="0"/>
              <a:t>Following </a:t>
            </a:r>
            <a:r>
              <a:rPr lang="en-US" dirty="0" smtClean="0"/>
              <a:t>photos </a:t>
            </a:r>
            <a:r>
              <a:rPr lang="en-US" dirty="0"/>
              <a:t>show civil infrastructures, aircraft, and mechanical systems </a:t>
            </a:r>
            <a:r>
              <a:rPr lang="en-US" dirty="0" smtClean="0"/>
              <a:t>where </a:t>
            </a:r>
            <a:r>
              <a:rPr lang="en-US" dirty="0"/>
              <a:t>structural </a:t>
            </a:r>
            <a:r>
              <a:rPr lang="en-US" dirty="0" smtClean="0"/>
              <a:t>health</a:t>
            </a:r>
            <a:r>
              <a:rPr lang="sr-Latn-BA" dirty="0" smtClean="0"/>
              <a:t> </a:t>
            </a:r>
            <a:r>
              <a:rPr lang="en-US" dirty="0" smtClean="0"/>
              <a:t>monitoring </a:t>
            </a:r>
            <a:r>
              <a:rPr lang="sr-Latn-BA" dirty="0"/>
              <a:t>a</a:t>
            </a:r>
            <a:r>
              <a:rPr lang="en-US" dirty="0" smtClean="0"/>
              <a:t> </a:t>
            </a:r>
            <a:r>
              <a:rPr lang="en-US" dirty="0"/>
              <a:t>systems can be deployed.</a:t>
            </a:r>
          </a:p>
        </p:txBody>
      </p:sp>
    </p:spTree>
    <p:extLst>
      <p:ext uri="{BB962C8B-B14F-4D97-AF65-F5344CB8AC3E}">
        <p14:creationId xmlns:p14="http://schemas.microsoft.com/office/powerpoint/2010/main" val="3349991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pic>
        <p:nvPicPr>
          <p:cNvPr id="1433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1916832"/>
            <a:ext cx="226695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033" y="1916832"/>
            <a:ext cx="23622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94769" y="4029717"/>
            <a:ext cx="2505774" cy="738664"/>
          </a:xfrm>
          <a:prstGeom prst="rect">
            <a:avLst/>
          </a:prstGeom>
        </p:spPr>
        <p:txBody>
          <a:bodyPr wrap="square">
            <a:spAutoFit/>
          </a:bodyPr>
          <a:lstStyle/>
          <a:p>
            <a:r>
              <a:rPr lang="sr-Latn-BA" sz="1400" dirty="0" smtClean="0"/>
              <a:t>4. </a:t>
            </a:r>
            <a:r>
              <a:rPr lang="en-US" sz="1400" dirty="0" smtClean="0"/>
              <a:t>The </a:t>
            </a:r>
            <a:r>
              <a:rPr lang="en-US" sz="1400" dirty="0"/>
              <a:t>failure of the </a:t>
            </a:r>
            <a:r>
              <a:rPr lang="en-US" sz="1400" dirty="0" err="1"/>
              <a:t>Heidrun</a:t>
            </a:r>
            <a:r>
              <a:rPr lang="en-US" sz="1400" dirty="0"/>
              <a:t> offshore oil platform near Brazil (Courtesy of Conoco, Inc.).</a:t>
            </a:r>
          </a:p>
        </p:txBody>
      </p:sp>
      <p:sp>
        <p:nvSpPr>
          <p:cNvPr id="3" name="TextBox 2"/>
          <p:cNvSpPr txBox="1"/>
          <p:nvPr/>
        </p:nvSpPr>
        <p:spPr>
          <a:xfrm>
            <a:off x="6300192" y="3861048"/>
            <a:ext cx="2468203" cy="738664"/>
          </a:xfrm>
          <a:prstGeom prst="rect">
            <a:avLst/>
          </a:prstGeom>
          <a:noFill/>
        </p:spPr>
        <p:txBody>
          <a:bodyPr wrap="square" rtlCol="0">
            <a:spAutoFit/>
          </a:bodyPr>
          <a:lstStyle/>
          <a:p>
            <a:r>
              <a:rPr lang="sr-Latn-BA" sz="1400" dirty="0" smtClean="0"/>
              <a:t>6. </a:t>
            </a:r>
            <a:r>
              <a:rPr lang="en-US" sz="1400" dirty="0" smtClean="0"/>
              <a:t>1988 </a:t>
            </a:r>
            <a:r>
              <a:rPr lang="en-US" sz="1400" dirty="0"/>
              <a:t>Aloha Airlines failure from fatigue cracks in fuselage connections.</a:t>
            </a:r>
          </a:p>
        </p:txBody>
      </p:sp>
      <p:pic>
        <p:nvPicPr>
          <p:cNvPr id="1434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4077" y="1918077"/>
            <a:ext cx="23145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52039" y="3861048"/>
            <a:ext cx="2838649" cy="2031325"/>
          </a:xfrm>
          <a:prstGeom prst="rect">
            <a:avLst/>
          </a:prstGeom>
        </p:spPr>
        <p:txBody>
          <a:bodyPr wrap="square">
            <a:spAutoFit/>
          </a:bodyPr>
          <a:lstStyle/>
          <a:p>
            <a:r>
              <a:rPr lang="sr-Latn-BA" sz="1400" dirty="0" smtClean="0"/>
              <a:t>5. </a:t>
            </a:r>
            <a:r>
              <a:rPr lang="en-US" sz="1400" dirty="0" smtClean="0"/>
              <a:t>Boeing-Sikorsky </a:t>
            </a:r>
            <a:r>
              <a:rPr lang="en-US" sz="1400" dirty="0"/>
              <a:t>Rah-66 Comanche Stealth Helicopter. Recently, Health and Usage Monitoring System</a:t>
            </a:r>
          </a:p>
          <a:p>
            <a:r>
              <a:rPr lang="en-US" sz="1400" dirty="0"/>
              <a:t>(HUMS) for rotorcraft has been initiated by Boeing, Sikorsky, Bell, NASA, the U.S. Army and Navy, and</a:t>
            </a:r>
          </a:p>
          <a:p>
            <a:r>
              <a:rPr lang="en-US" sz="1400" dirty="0"/>
              <a:t>FAA (Courtesy of United Technologies, Inc.).</a:t>
            </a:r>
          </a:p>
        </p:txBody>
      </p:sp>
    </p:spTree>
    <p:extLst>
      <p:ext uri="{BB962C8B-B14F-4D97-AF65-F5344CB8AC3E}">
        <p14:creationId xmlns:p14="http://schemas.microsoft.com/office/powerpoint/2010/main" val="529632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pic>
        <p:nvPicPr>
          <p:cNvPr id="1536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407" y="1988840"/>
            <a:ext cx="230505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55028" y="3861048"/>
            <a:ext cx="2585256" cy="1169551"/>
          </a:xfrm>
          <a:prstGeom prst="rect">
            <a:avLst/>
          </a:prstGeom>
        </p:spPr>
        <p:txBody>
          <a:bodyPr wrap="square">
            <a:spAutoFit/>
          </a:bodyPr>
          <a:lstStyle/>
          <a:p>
            <a:r>
              <a:rPr lang="en-US" sz="1400" dirty="0"/>
              <a:t>Zero-gravity test of a lightweight space truss structure conducted at the University of Houston (Courtesy </a:t>
            </a:r>
            <a:r>
              <a:rPr lang="en-US" sz="1400" dirty="0" smtClean="0"/>
              <a:t>of</a:t>
            </a:r>
            <a:r>
              <a:rPr lang="sr-Latn-BA" sz="1400" dirty="0" smtClean="0"/>
              <a:t> </a:t>
            </a:r>
            <a:endParaRPr lang="en-US" sz="1400" dirty="0"/>
          </a:p>
          <a:p>
            <a:r>
              <a:rPr lang="en-US" sz="1400" dirty="0"/>
              <a:t>University of Houston).</a:t>
            </a:r>
          </a:p>
        </p:txBody>
      </p:sp>
      <p:pic>
        <p:nvPicPr>
          <p:cNvPr id="1536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4875" y="1988840"/>
            <a:ext cx="23336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372500" y="3861048"/>
            <a:ext cx="2286000" cy="738664"/>
          </a:xfrm>
          <a:prstGeom prst="rect">
            <a:avLst/>
          </a:prstGeom>
        </p:spPr>
        <p:txBody>
          <a:bodyPr wrap="square">
            <a:spAutoFit/>
          </a:bodyPr>
          <a:lstStyle/>
          <a:p>
            <a:r>
              <a:rPr lang="en-US" sz="1400" dirty="0"/>
              <a:t>Modal Test of Space Shuttle Vertical Stabilizer (Courtesy of University of Houston).</a:t>
            </a:r>
          </a:p>
        </p:txBody>
      </p:sp>
      <p:pic>
        <p:nvPicPr>
          <p:cNvPr id="1536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6317" y="1988840"/>
            <a:ext cx="23526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318448" y="3861047"/>
            <a:ext cx="2300544" cy="954107"/>
          </a:xfrm>
          <a:prstGeom prst="rect">
            <a:avLst/>
          </a:prstGeom>
        </p:spPr>
        <p:txBody>
          <a:bodyPr wrap="square">
            <a:spAutoFit/>
          </a:bodyPr>
          <a:lstStyle/>
          <a:p>
            <a:r>
              <a:rPr lang="en-US" sz="1400" dirty="0"/>
              <a:t>Concept of Space Shuttle docked to the International Space Station (NASA Concept Art, Courtesy </a:t>
            </a:r>
            <a:r>
              <a:rPr lang="en-US" sz="1400" dirty="0" smtClean="0"/>
              <a:t>of</a:t>
            </a:r>
            <a:r>
              <a:rPr lang="sr-Latn-BA" sz="1400" dirty="0" smtClean="0"/>
              <a:t> </a:t>
            </a:r>
            <a:r>
              <a:rPr lang="en-US" sz="1400" dirty="0" smtClean="0"/>
              <a:t>NASA</a:t>
            </a:r>
            <a:r>
              <a:rPr lang="en-US" sz="1400" dirty="0"/>
              <a:t>).</a:t>
            </a:r>
          </a:p>
        </p:txBody>
      </p:sp>
    </p:spTree>
    <p:extLst>
      <p:ext uri="{BB962C8B-B14F-4D97-AF65-F5344CB8AC3E}">
        <p14:creationId xmlns:p14="http://schemas.microsoft.com/office/powerpoint/2010/main" val="3099793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5"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sp>
        <p:nvSpPr>
          <p:cNvPr id="2" name="Rectangle 1"/>
          <p:cNvSpPr/>
          <p:nvPr/>
        </p:nvSpPr>
        <p:spPr>
          <a:xfrm>
            <a:off x="383630" y="620688"/>
            <a:ext cx="3396282" cy="769441"/>
          </a:xfrm>
          <a:prstGeom prst="rect">
            <a:avLst/>
          </a:prstGeom>
        </p:spPr>
        <p:txBody>
          <a:bodyPr wrap="square">
            <a:spAutoFit/>
          </a:bodyPr>
          <a:lstStyle/>
          <a:p>
            <a:r>
              <a:rPr lang="en-US" sz="2200" b="1" i="1" dirty="0">
                <a:latin typeface="Myriad Pro"/>
                <a:cs typeface="Myriad Pro"/>
              </a:rPr>
              <a:t>Dynamic response of a vibrating structure</a:t>
            </a:r>
          </a:p>
        </p:txBody>
      </p:sp>
      <p:sp>
        <p:nvSpPr>
          <p:cNvPr id="3" name="TextBox 2"/>
          <p:cNvSpPr txBox="1"/>
          <p:nvPr/>
        </p:nvSpPr>
        <p:spPr>
          <a:xfrm>
            <a:off x="383630" y="1628800"/>
            <a:ext cx="4404394" cy="369332"/>
          </a:xfrm>
          <a:prstGeom prst="rect">
            <a:avLst/>
          </a:prstGeom>
          <a:noFill/>
        </p:spPr>
        <p:txBody>
          <a:bodyPr wrap="square" rtlCol="0">
            <a:spAutoFit/>
          </a:bodyPr>
          <a:lstStyle/>
          <a:p>
            <a:endParaRPr lang="en-US" dirty="0"/>
          </a:p>
        </p:txBody>
      </p:sp>
      <p:sp>
        <p:nvSpPr>
          <p:cNvPr id="7" name="Rectangle 6"/>
          <p:cNvSpPr/>
          <p:nvPr/>
        </p:nvSpPr>
        <p:spPr>
          <a:xfrm>
            <a:off x="305297" y="1626718"/>
            <a:ext cx="8663880" cy="584775"/>
          </a:xfrm>
          <a:prstGeom prst="rect">
            <a:avLst/>
          </a:prstGeom>
        </p:spPr>
        <p:txBody>
          <a:bodyPr wrap="square">
            <a:spAutoFit/>
          </a:bodyPr>
          <a:lstStyle/>
          <a:p>
            <a:r>
              <a:rPr lang="en-US" sz="1600" b="1" i="1" dirty="0">
                <a:solidFill>
                  <a:srgbClr val="FF0000"/>
                </a:solidFill>
                <a:latin typeface="Myriad Pro"/>
                <a:cs typeface="Myriad Pro"/>
              </a:rPr>
              <a:t>Theoretical approach</a:t>
            </a:r>
            <a:r>
              <a:rPr lang="en-US" sz="1600" i="1" dirty="0">
                <a:latin typeface="Myriad Pro"/>
                <a:cs typeface="Myriad Pro"/>
              </a:rPr>
              <a:t>: The equation of motion of a multiple-degree of freedom system with hysteretic damping, which is often used in describing of complex structure’s dynamics </a:t>
            </a: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177377840"/>
              </p:ext>
            </p:extLst>
          </p:nvPr>
        </p:nvGraphicFramePr>
        <p:xfrm>
          <a:off x="753035" y="2383504"/>
          <a:ext cx="3665583" cy="363863"/>
        </p:xfrm>
        <a:graphic>
          <a:graphicData uri="http://schemas.openxmlformats.org/presentationml/2006/ole">
            <mc:AlternateContent xmlns:mc="http://schemas.openxmlformats.org/markup-compatibility/2006">
              <mc:Choice xmlns:v="urn:schemas-microsoft-com:vml" Requires="v">
                <p:oleObj spid="_x0000_s22552" name="Equation" r:id="rId8" imgW="2590800" imgH="254000" progId="Equation.DSMT4">
                  <p:embed/>
                </p:oleObj>
              </mc:Choice>
              <mc:Fallback>
                <p:oleObj name="Equation" r:id="rId8" imgW="2590800" imgH="2540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3035" y="2383504"/>
                        <a:ext cx="3665583" cy="363863"/>
                      </a:xfrm>
                      <a:prstGeom prst="rect">
                        <a:avLst/>
                      </a:prstGeom>
                      <a:noFill/>
                    </p:spPr>
                  </p:pic>
                </p:oleObj>
              </mc:Fallback>
            </mc:AlternateContent>
          </a:graphicData>
        </a:graphic>
      </p:graphicFrame>
      <p:sp>
        <p:nvSpPr>
          <p:cNvPr id="14" name="Rectangle 13"/>
          <p:cNvSpPr/>
          <p:nvPr/>
        </p:nvSpPr>
        <p:spPr>
          <a:xfrm>
            <a:off x="4646657" y="2409548"/>
            <a:ext cx="4130205" cy="338554"/>
          </a:xfrm>
          <a:prstGeom prst="rect">
            <a:avLst/>
          </a:prstGeom>
        </p:spPr>
        <p:txBody>
          <a:bodyPr wrap="square">
            <a:spAutoFit/>
          </a:bodyPr>
          <a:lstStyle/>
          <a:p>
            <a:r>
              <a:rPr lang="en-US" sz="1600" i="1" dirty="0" smtClean="0"/>
              <a:t>mass </a:t>
            </a:r>
            <a:r>
              <a:rPr lang="en-US" sz="1600" i="1" dirty="0">
                <a:sym typeface="Symbol"/>
              </a:rPr>
              <a:t></a:t>
            </a:r>
            <a:r>
              <a:rPr lang="en-US" sz="1600" i="1" dirty="0"/>
              <a:t>M</a:t>
            </a:r>
            <a:r>
              <a:rPr lang="en-US" sz="1600" i="1" dirty="0" smtClean="0">
                <a:sym typeface="Symbol"/>
              </a:rPr>
              <a:t></a:t>
            </a:r>
            <a:r>
              <a:rPr lang="en-US" sz="1600" i="1" dirty="0" smtClean="0"/>
              <a:t>, hysteretic damping </a:t>
            </a:r>
            <a:r>
              <a:rPr lang="en-US" sz="1600" i="1" dirty="0">
                <a:sym typeface="Symbol"/>
              </a:rPr>
              <a:t></a:t>
            </a:r>
            <a:r>
              <a:rPr lang="en-US" sz="1600" i="1" dirty="0"/>
              <a:t>D</a:t>
            </a:r>
            <a:r>
              <a:rPr lang="en-US" sz="1600" i="1" dirty="0">
                <a:sym typeface="Symbol"/>
              </a:rPr>
              <a:t></a:t>
            </a:r>
            <a:r>
              <a:rPr lang="en-US" sz="1600" i="1" dirty="0" smtClean="0"/>
              <a:t>, stiffness </a:t>
            </a:r>
            <a:r>
              <a:rPr lang="en-US" sz="1600" i="1" dirty="0" smtClean="0">
                <a:sym typeface="Symbol"/>
              </a:rPr>
              <a:t></a:t>
            </a:r>
            <a:r>
              <a:rPr lang="en-US" sz="1600" i="1" dirty="0" smtClean="0"/>
              <a:t>K</a:t>
            </a:r>
            <a:r>
              <a:rPr lang="en-US" sz="1600" i="1" dirty="0" smtClean="0">
                <a:sym typeface="Symbol"/>
              </a:rPr>
              <a:t></a:t>
            </a:r>
            <a:r>
              <a:rPr lang="en-US" sz="1600" i="1" dirty="0" smtClean="0"/>
              <a:t> </a:t>
            </a:r>
            <a:endParaRPr lang="en-US" sz="1600" i="1" dirty="0"/>
          </a:p>
        </p:txBody>
      </p:sp>
      <p:sp>
        <p:nvSpPr>
          <p:cNvPr id="15" name="Rectangle 14"/>
          <p:cNvSpPr/>
          <p:nvPr/>
        </p:nvSpPr>
        <p:spPr>
          <a:xfrm>
            <a:off x="321118" y="2979435"/>
            <a:ext cx="8594282" cy="584775"/>
          </a:xfrm>
          <a:prstGeom prst="rect">
            <a:avLst/>
          </a:prstGeom>
        </p:spPr>
        <p:txBody>
          <a:bodyPr wrap="square">
            <a:spAutoFit/>
          </a:bodyPr>
          <a:lstStyle/>
          <a:p>
            <a:r>
              <a:rPr lang="en-US" sz="1600" i="1" dirty="0">
                <a:latin typeface="Myriad Pro"/>
                <a:cs typeface="Myriad Pro"/>
              </a:rPr>
              <a:t>If the excitation is harmonic, the relation between the response and the excitation at each frequency is given by:</a:t>
            </a:r>
          </a:p>
        </p:txBody>
      </p:sp>
      <p:sp>
        <p:nvSpPr>
          <p:cNvPr id="1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3109467258"/>
              </p:ext>
            </p:extLst>
          </p:nvPr>
        </p:nvGraphicFramePr>
        <p:xfrm>
          <a:off x="2843808" y="3497178"/>
          <a:ext cx="1522863" cy="363870"/>
        </p:xfrm>
        <a:graphic>
          <a:graphicData uri="http://schemas.openxmlformats.org/presentationml/2006/ole">
            <mc:AlternateContent xmlns:mc="http://schemas.openxmlformats.org/markup-compatibility/2006">
              <mc:Choice xmlns:v="urn:schemas-microsoft-com:vml" Requires="v">
                <p:oleObj spid="_x0000_s22553" name="Equation" r:id="rId10" imgW="1079032" imgH="253890" progId="Equation.DSMT4">
                  <p:embed/>
                </p:oleObj>
              </mc:Choice>
              <mc:Fallback>
                <p:oleObj name="Equation" r:id="rId10" imgW="1079032" imgH="25389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43808" y="3497178"/>
                        <a:ext cx="1522863" cy="363870"/>
                      </a:xfrm>
                      <a:prstGeom prst="rect">
                        <a:avLst/>
                      </a:prstGeom>
                      <a:noFill/>
                    </p:spPr>
                  </p:pic>
                </p:oleObj>
              </mc:Fallback>
            </mc:AlternateContent>
          </a:graphicData>
        </a:graphic>
      </p:graphicFrame>
      <p:cxnSp>
        <p:nvCxnSpPr>
          <p:cNvPr id="19" name="Straight Arrow Connector 18"/>
          <p:cNvCxnSpPr/>
          <p:nvPr/>
        </p:nvCxnSpPr>
        <p:spPr>
          <a:xfrm flipH="1">
            <a:off x="3239852" y="3861048"/>
            <a:ext cx="39604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739989487"/>
              </p:ext>
            </p:extLst>
          </p:nvPr>
        </p:nvGraphicFramePr>
        <p:xfrm>
          <a:off x="1835696" y="4115005"/>
          <a:ext cx="2492490" cy="415415"/>
        </p:xfrm>
        <a:graphic>
          <a:graphicData uri="http://schemas.openxmlformats.org/presentationml/2006/ole">
            <mc:AlternateContent xmlns:mc="http://schemas.openxmlformats.org/markup-compatibility/2006">
              <mc:Choice xmlns:v="urn:schemas-microsoft-com:vml" Requires="v">
                <p:oleObj spid="_x0000_s22554" name="Equation" r:id="rId12" imgW="1828800" imgH="304800" progId="Equation.DSMT4">
                  <p:embed/>
                </p:oleObj>
              </mc:Choice>
              <mc:Fallback>
                <p:oleObj name="Equation" r:id="rId12" imgW="1828800" imgH="304800"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35696" y="4115005"/>
                        <a:ext cx="2492490" cy="415415"/>
                      </a:xfrm>
                      <a:prstGeom prst="rect">
                        <a:avLst/>
                      </a:prstGeom>
                      <a:noFill/>
                    </p:spPr>
                  </p:pic>
                </p:oleObj>
              </mc:Fallback>
            </mc:AlternateContent>
          </a:graphicData>
        </a:graphic>
      </p:graphicFrame>
      <p:sp>
        <p:nvSpPr>
          <p:cNvPr id="23" name="TextBox 22"/>
          <p:cNvSpPr txBox="1"/>
          <p:nvPr/>
        </p:nvSpPr>
        <p:spPr>
          <a:xfrm>
            <a:off x="4486908" y="3861048"/>
            <a:ext cx="4428492" cy="923330"/>
          </a:xfrm>
          <a:prstGeom prst="rect">
            <a:avLst/>
          </a:prstGeom>
          <a:noFill/>
        </p:spPr>
        <p:txBody>
          <a:bodyPr wrap="square" rtlCol="0">
            <a:spAutoFit/>
          </a:bodyPr>
          <a:lstStyle/>
          <a:p>
            <a:r>
              <a:rPr lang="en-US" b="1" i="1" dirty="0">
                <a:solidFill>
                  <a:srgbClr val="FF0000"/>
                </a:solidFill>
              </a:rPr>
              <a:t>S</a:t>
            </a:r>
            <a:r>
              <a:rPr lang="en-US" b="1" i="1" dirty="0" smtClean="0">
                <a:solidFill>
                  <a:srgbClr val="FF0000"/>
                </a:solidFill>
              </a:rPr>
              <a:t>ystem </a:t>
            </a:r>
            <a:r>
              <a:rPr lang="en-US" b="1" i="1" dirty="0" err="1">
                <a:solidFill>
                  <a:srgbClr val="FF0000"/>
                </a:solidFill>
              </a:rPr>
              <a:t>receptance</a:t>
            </a:r>
            <a:r>
              <a:rPr lang="en-US" b="1" i="1" dirty="0">
                <a:solidFill>
                  <a:srgbClr val="FF0000"/>
                </a:solidFill>
              </a:rPr>
              <a:t> matrix</a:t>
            </a:r>
            <a:r>
              <a:rPr lang="en-US" i="1" dirty="0"/>
              <a:t>, containing all the </a:t>
            </a:r>
            <a:r>
              <a:rPr lang="en-US" i="1" dirty="0" err="1"/>
              <a:t>inforamtion</a:t>
            </a:r>
            <a:r>
              <a:rPr lang="en-US" i="1" dirty="0"/>
              <a:t> about the dynamic characteristic of the system</a:t>
            </a:r>
          </a:p>
        </p:txBody>
      </p:sp>
      <p:sp>
        <p:nvSpPr>
          <p:cNvPr id="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p:cNvGraphicFramePr>
            <a:graphicFrameLocks noChangeAspect="1"/>
          </p:cNvGraphicFramePr>
          <p:nvPr>
            <p:extLst>
              <p:ext uri="{D42A27DB-BD31-4B8C-83A1-F6EECF244321}">
                <p14:modId xmlns:p14="http://schemas.microsoft.com/office/powerpoint/2010/main" val="455088867"/>
              </p:ext>
            </p:extLst>
          </p:nvPr>
        </p:nvGraphicFramePr>
        <p:xfrm>
          <a:off x="580836" y="5013176"/>
          <a:ext cx="1149727" cy="638737"/>
        </p:xfrm>
        <a:graphic>
          <a:graphicData uri="http://schemas.openxmlformats.org/presentationml/2006/ole">
            <mc:AlternateContent xmlns:mc="http://schemas.openxmlformats.org/markup-compatibility/2006">
              <mc:Choice xmlns:v="urn:schemas-microsoft-com:vml" Requires="v">
                <p:oleObj spid="_x0000_s22555" name="Equation" r:id="rId14" imgW="774364" imgH="431613" progId="Equation.DSMT4">
                  <p:embed/>
                </p:oleObj>
              </mc:Choice>
              <mc:Fallback>
                <p:oleObj name="Equation" r:id="rId14" imgW="774364" imgH="431613"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0836" y="5013176"/>
                        <a:ext cx="1149727" cy="638737"/>
                      </a:xfrm>
                      <a:prstGeom prst="rect">
                        <a:avLst/>
                      </a:prstGeom>
                      <a:noFill/>
                    </p:spPr>
                  </p:pic>
                </p:oleObj>
              </mc:Fallback>
            </mc:AlternateContent>
          </a:graphicData>
        </a:graphic>
      </p:graphicFrame>
      <p:cxnSp>
        <p:nvCxnSpPr>
          <p:cNvPr id="27" name="Straight Arrow Connector 26"/>
          <p:cNvCxnSpPr/>
          <p:nvPr/>
        </p:nvCxnSpPr>
        <p:spPr>
          <a:xfrm flipH="1">
            <a:off x="1475656" y="4653136"/>
            <a:ext cx="360040" cy="2752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20009" y="4924743"/>
            <a:ext cx="6552728" cy="1200329"/>
          </a:xfrm>
          <a:prstGeom prst="rect">
            <a:avLst/>
          </a:prstGeom>
          <a:noFill/>
        </p:spPr>
        <p:txBody>
          <a:bodyPr wrap="square" rtlCol="0">
            <a:spAutoFit/>
          </a:bodyPr>
          <a:lstStyle/>
          <a:p>
            <a:r>
              <a:rPr lang="en-US" i="1" dirty="0"/>
              <a:t>One element of the system </a:t>
            </a:r>
            <a:r>
              <a:rPr lang="en-US" i="1" dirty="0" err="1"/>
              <a:t>receptance</a:t>
            </a:r>
            <a:r>
              <a:rPr lang="en-US" i="1" dirty="0"/>
              <a:t> matrix corresponds to </a:t>
            </a:r>
            <a:r>
              <a:rPr lang="en-US" b="1" i="1" dirty="0">
                <a:solidFill>
                  <a:srgbClr val="FF0000"/>
                </a:solidFill>
              </a:rPr>
              <a:t>an individual FR</a:t>
            </a:r>
            <a:r>
              <a:rPr lang="en-US" i="1" dirty="0"/>
              <a:t>F describing the relationship between the response at a particular location/coordinate  j and a single force excitation applied at location/coordinate </a:t>
            </a:r>
            <a:r>
              <a:rPr lang="en-US" i="1" dirty="0" smtClean="0"/>
              <a:t>k</a:t>
            </a:r>
            <a:endParaRPr lang="en-US" i="1" dirty="0"/>
          </a:p>
        </p:txBody>
      </p:sp>
    </p:spTree>
    <p:extLst>
      <p:ext uri="{BB962C8B-B14F-4D97-AF65-F5344CB8AC3E}">
        <p14:creationId xmlns:p14="http://schemas.microsoft.com/office/powerpoint/2010/main" val="3015291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4"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sp>
        <p:nvSpPr>
          <p:cNvPr id="2" name="Rectangle 1"/>
          <p:cNvSpPr/>
          <p:nvPr/>
        </p:nvSpPr>
        <p:spPr>
          <a:xfrm>
            <a:off x="383630" y="620688"/>
            <a:ext cx="3396282" cy="769441"/>
          </a:xfrm>
          <a:prstGeom prst="rect">
            <a:avLst/>
          </a:prstGeom>
        </p:spPr>
        <p:txBody>
          <a:bodyPr wrap="square">
            <a:spAutoFit/>
          </a:bodyPr>
          <a:lstStyle/>
          <a:p>
            <a:r>
              <a:rPr lang="en-US" sz="2200" b="1" i="1" dirty="0">
                <a:latin typeface="Myriad Pro"/>
                <a:cs typeface="Myriad Pro"/>
              </a:rPr>
              <a:t>Dynamic response of a vibrating structure</a:t>
            </a:r>
          </a:p>
        </p:txBody>
      </p:sp>
      <p:sp>
        <p:nvSpPr>
          <p:cNvPr id="3" name="TextBox 2"/>
          <p:cNvSpPr txBox="1"/>
          <p:nvPr/>
        </p:nvSpPr>
        <p:spPr>
          <a:xfrm>
            <a:off x="383630" y="1628800"/>
            <a:ext cx="4404394" cy="369332"/>
          </a:xfrm>
          <a:prstGeom prst="rect">
            <a:avLst/>
          </a:prstGeom>
          <a:noFill/>
        </p:spPr>
        <p:txBody>
          <a:bodyPr wrap="square" rtlCol="0">
            <a:spAutoFit/>
          </a:bodyPr>
          <a:lstStyle/>
          <a:p>
            <a:endParaRPr lang="en-US" dirty="0"/>
          </a:p>
        </p:txBody>
      </p:sp>
      <p:sp>
        <p:nvSpPr>
          <p:cNvPr id="4" name="TextBox 3"/>
          <p:cNvSpPr txBox="1"/>
          <p:nvPr/>
        </p:nvSpPr>
        <p:spPr>
          <a:xfrm>
            <a:off x="323527" y="1628800"/>
            <a:ext cx="4320479" cy="1754326"/>
          </a:xfrm>
          <a:prstGeom prst="rect">
            <a:avLst/>
          </a:prstGeom>
          <a:noFill/>
        </p:spPr>
        <p:txBody>
          <a:bodyPr wrap="square" rtlCol="0">
            <a:spAutoFit/>
          </a:bodyPr>
          <a:lstStyle/>
          <a:p>
            <a:r>
              <a:rPr lang="en-US" b="1" i="1" dirty="0" smtClean="0">
                <a:solidFill>
                  <a:srgbClr val="FF0000"/>
                </a:solidFill>
                <a:latin typeface="Myriad Pro"/>
                <a:cs typeface="Myriad Pro"/>
              </a:rPr>
              <a:t>Modal approach:</a:t>
            </a:r>
            <a:r>
              <a:rPr lang="sr-Latn-BA" i="1" dirty="0" smtClean="0">
                <a:latin typeface="Myriad Pro"/>
                <a:cs typeface="Myriad Pro"/>
              </a:rPr>
              <a:t>Dynamic </a:t>
            </a:r>
            <a:r>
              <a:rPr lang="sr-Latn-BA" i="1" dirty="0">
                <a:latin typeface="Myriad Pro"/>
                <a:cs typeface="Myriad Pro"/>
              </a:rPr>
              <a:t>p</a:t>
            </a:r>
            <a:r>
              <a:rPr lang="en-US" i="1" dirty="0" err="1">
                <a:latin typeface="Myriad Pro"/>
                <a:cs typeface="Myriad Pro"/>
              </a:rPr>
              <a:t>arameters</a:t>
            </a:r>
            <a:r>
              <a:rPr lang="en-US" i="1" dirty="0">
                <a:latin typeface="Myriad Pro"/>
                <a:cs typeface="Myriad Pro"/>
              </a:rPr>
              <a:t> which describe dynamic </a:t>
            </a:r>
            <a:r>
              <a:rPr lang="sr-Latn-BA" i="1" dirty="0">
                <a:latin typeface="Myriad Pro"/>
                <a:cs typeface="Myriad Pro"/>
              </a:rPr>
              <a:t>behaviour </a:t>
            </a:r>
            <a:r>
              <a:rPr lang="en-US" i="1" dirty="0">
                <a:latin typeface="Myriad Pro"/>
                <a:cs typeface="Myriad Pro"/>
              </a:rPr>
              <a:t>of a </a:t>
            </a:r>
            <a:r>
              <a:rPr lang="en-US" i="1" dirty="0" smtClean="0">
                <a:latin typeface="Myriad Pro"/>
                <a:cs typeface="Myriad Pro"/>
              </a:rPr>
              <a:t>structure</a:t>
            </a:r>
            <a:r>
              <a:rPr lang="en-US" i="1" dirty="0">
                <a:latin typeface="Myriad Pro"/>
                <a:cs typeface="Myriad Pro"/>
              </a:rPr>
              <a:t> </a:t>
            </a:r>
            <a:r>
              <a:rPr lang="en-US" i="1" dirty="0" smtClean="0">
                <a:latin typeface="Myriad Pro"/>
                <a:cs typeface="Myriad Pro"/>
              </a:rPr>
              <a:t>are:</a:t>
            </a:r>
            <a:endParaRPr lang="sr-Latn-BA" i="1" dirty="0">
              <a:latin typeface="Myriad Pro"/>
              <a:cs typeface="Myriad Pro"/>
            </a:endParaRPr>
          </a:p>
          <a:p>
            <a:pPr marL="285750" indent="-285750">
              <a:buFont typeface="Arial" pitchFamily="34" charset="0"/>
              <a:buChar char="•"/>
            </a:pPr>
            <a:r>
              <a:rPr lang="sr-Latn-BA" i="1" dirty="0">
                <a:solidFill>
                  <a:srgbClr val="FF0000"/>
                </a:solidFill>
                <a:latin typeface="Myriad Pro"/>
                <a:cs typeface="Myriad Pro"/>
              </a:rPr>
              <a:t>Natural frequencies</a:t>
            </a:r>
          </a:p>
          <a:p>
            <a:pPr marL="285750" indent="-285750">
              <a:buFont typeface="Arial" pitchFamily="34" charset="0"/>
              <a:buChar char="•"/>
            </a:pPr>
            <a:r>
              <a:rPr lang="sr-Latn-BA" i="1" dirty="0">
                <a:solidFill>
                  <a:srgbClr val="FF0000"/>
                </a:solidFill>
                <a:latin typeface="Myriad Pro"/>
                <a:cs typeface="Myriad Pro"/>
              </a:rPr>
              <a:t>Modal shapes</a:t>
            </a:r>
          </a:p>
          <a:p>
            <a:pPr marL="285750" indent="-285750">
              <a:buFont typeface="Arial" pitchFamily="34" charset="0"/>
              <a:buChar char="•"/>
            </a:pPr>
            <a:r>
              <a:rPr lang="sr-Latn-BA" i="1" dirty="0">
                <a:solidFill>
                  <a:srgbClr val="FF0000"/>
                </a:solidFill>
                <a:latin typeface="Myriad Pro"/>
                <a:cs typeface="Myriad Pro"/>
              </a:rPr>
              <a:t>Modal damping</a:t>
            </a:r>
            <a:endParaRPr lang="en-US" i="1" dirty="0">
              <a:solidFill>
                <a:srgbClr val="FF0000"/>
              </a:solidFill>
              <a:latin typeface="Myriad Pro"/>
              <a:cs typeface="Myriad Pro"/>
            </a:endParaRPr>
          </a:p>
        </p:txBody>
      </p:sp>
      <p:sp>
        <p:nvSpPr>
          <p:cNvPr id="5" name="TextBox 4"/>
          <p:cNvSpPr txBox="1"/>
          <p:nvPr/>
        </p:nvSpPr>
        <p:spPr>
          <a:xfrm>
            <a:off x="280320" y="3469697"/>
            <a:ext cx="4341509" cy="2308324"/>
          </a:xfrm>
          <a:prstGeom prst="rect">
            <a:avLst/>
          </a:prstGeom>
          <a:noFill/>
        </p:spPr>
        <p:txBody>
          <a:bodyPr wrap="square" rtlCol="0">
            <a:spAutoFit/>
          </a:bodyPr>
          <a:lstStyle/>
          <a:p>
            <a:pPr algn="just"/>
            <a:r>
              <a:rPr lang="sr-Latn-BA" i="1" dirty="0">
                <a:latin typeface="Myriad Pro"/>
                <a:cs typeface="Myriad Pro"/>
              </a:rPr>
              <a:t>These parameters can be derived from:</a:t>
            </a:r>
          </a:p>
          <a:p>
            <a:pPr marL="285750" indent="-285750" algn="just">
              <a:buFont typeface="Arial" pitchFamily="34" charset="0"/>
              <a:buChar char="•"/>
            </a:pPr>
            <a:r>
              <a:rPr lang="sr-Latn-BA" i="1" dirty="0">
                <a:solidFill>
                  <a:srgbClr val="FF0000"/>
                </a:solidFill>
                <a:latin typeface="Myriad Pro"/>
                <a:cs typeface="Myriad Pro"/>
              </a:rPr>
              <a:t>The Spatial model</a:t>
            </a:r>
            <a:r>
              <a:rPr lang="sr-Latn-BA" i="1" dirty="0">
                <a:latin typeface="Myriad Pro"/>
                <a:cs typeface="Myriad Pro"/>
              </a:rPr>
              <a:t>, given by matrices</a:t>
            </a:r>
            <a:r>
              <a:rPr lang="en-US" i="1" dirty="0">
                <a:latin typeface="Myriad Pro"/>
                <a:cs typeface="Myriad Pro"/>
              </a:rPr>
              <a:t> of mass [M], damping [C], stiffness [K]</a:t>
            </a:r>
            <a:r>
              <a:rPr lang="sr-Latn-BA" i="1" dirty="0">
                <a:latin typeface="Myriad Pro"/>
                <a:cs typeface="Myriad Pro"/>
              </a:rPr>
              <a:t> </a:t>
            </a:r>
          </a:p>
          <a:p>
            <a:pPr marL="285750" indent="-285750" algn="just">
              <a:buFont typeface="Arial" pitchFamily="34" charset="0"/>
              <a:buChar char="•"/>
            </a:pPr>
            <a:r>
              <a:rPr lang="sr-Latn-BA" i="1" dirty="0">
                <a:solidFill>
                  <a:srgbClr val="FF0000"/>
                </a:solidFill>
                <a:latin typeface="Myriad Pro"/>
                <a:cs typeface="Myriad Pro"/>
              </a:rPr>
              <a:t>The Modal model</a:t>
            </a:r>
            <a:r>
              <a:rPr lang="en-US" i="1" dirty="0">
                <a:latin typeface="Myriad Pro"/>
                <a:cs typeface="Myriad Pro"/>
              </a:rPr>
              <a:t>, given by matrices of eigenvalues [`</a:t>
            </a:r>
            <a:r>
              <a:rPr lang="en-US" i="1" dirty="0">
                <a:latin typeface="Myriad Pro"/>
                <a:cs typeface="Myriad Pro"/>
                <a:sym typeface="Symbol" pitchFamily="18" charset="2"/>
              </a:rPr>
              <a:t>2</a:t>
            </a:r>
            <a:r>
              <a:rPr lang="en-US" i="1" dirty="0">
                <a:latin typeface="Myriad Pro"/>
                <a:cs typeface="Myriad Pro"/>
              </a:rPr>
              <a:t> ̖] and eigenvectors [</a:t>
            </a:r>
            <a:r>
              <a:rPr lang="en-US" i="1" dirty="0">
                <a:latin typeface="Myriad Pro"/>
                <a:cs typeface="Myriad Pro"/>
                <a:sym typeface="Symbol" pitchFamily="18" charset="2"/>
              </a:rPr>
              <a:t></a:t>
            </a:r>
            <a:r>
              <a:rPr lang="en-US" i="1" dirty="0">
                <a:latin typeface="Myriad Pro"/>
                <a:cs typeface="Myriad Pro"/>
              </a:rPr>
              <a:t>]</a:t>
            </a:r>
            <a:endParaRPr lang="hr-HR" i="1" dirty="0">
              <a:latin typeface="Myriad Pro"/>
              <a:cs typeface="Myriad Pro"/>
            </a:endParaRPr>
          </a:p>
          <a:p>
            <a:pPr marL="285750" indent="-285750" algn="just">
              <a:buFont typeface="Arial" pitchFamily="34" charset="0"/>
              <a:buChar char="•"/>
            </a:pPr>
            <a:r>
              <a:rPr lang="en-US" i="1" dirty="0" smtClean="0">
                <a:solidFill>
                  <a:srgbClr val="FF0000"/>
                </a:solidFill>
                <a:latin typeface="Myriad Pro"/>
                <a:cs typeface="Myriad Pro"/>
              </a:rPr>
              <a:t>T</a:t>
            </a:r>
            <a:r>
              <a:rPr lang="sr-Latn-BA" i="1" dirty="0" smtClean="0">
                <a:solidFill>
                  <a:srgbClr val="FF0000"/>
                </a:solidFill>
                <a:latin typeface="Myriad Pro"/>
                <a:cs typeface="Myriad Pro"/>
              </a:rPr>
              <a:t>he </a:t>
            </a:r>
            <a:r>
              <a:rPr lang="en-US" i="1" dirty="0" smtClean="0">
                <a:solidFill>
                  <a:srgbClr val="FF0000"/>
                </a:solidFill>
                <a:latin typeface="Myriad Pro"/>
                <a:cs typeface="Myriad Pro"/>
              </a:rPr>
              <a:t>R</a:t>
            </a:r>
            <a:r>
              <a:rPr lang="sr-Latn-BA" i="1" dirty="0" smtClean="0">
                <a:solidFill>
                  <a:srgbClr val="FF0000"/>
                </a:solidFill>
                <a:latin typeface="Myriad Pro"/>
                <a:cs typeface="Myriad Pro"/>
              </a:rPr>
              <a:t>esponse </a:t>
            </a:r>
            <a:r>
              <a:rPr lang="sr-Latn-BA" i="1" dirty="0">
                <a:solidFill>
                  <a:srgbClr val="FF0000"/>
                </a:solidFill>
                <a:latin typeface="Myriad Pro"/>
                <a:cs typeface="Myriad Pro"/>
              </a:rPr>
              <a:t>model</a:t>
            </a:r>
            <a:r>
              <a:rPr lang="en-US" i="1" dirty="0">
                <a:latin typeface="Myriad Pro"/>
                <a:cs typeface="Myriad Pro"/>
              </a:rPr>
              <a:t>, given by </a:t>
            </a:r>
            <a:r>
              <a:rPr lang="en-US" i="1" dirty="0" err="1">
                <a:latin typeface="Myriad Pro"/>
                <a:cs typeface="Myriad Pro"/>
              </a:rPr>
              <a:t>receptance</a:t>
            </a:r>
            <a:r>
              <a:rPr lang="en-US" i="1" dirty="0">
                <a:latin typeface="Myriad Pro"/>
                <a:cs typeface="Myriad Pro"/>
              </a:rPr>
              <a:t> matrix [</a:t>
            </a:r>
            <a:r>
              <a:rPr lang="en-US" i="1" dirty="0">
                <a:latin typeface="Myriad Pro"/>
                <a:cs typeface="Myriad Pro"/>
                <a:sym typeface="Symbol" pitchFamily="18" charset="2"/>
              </a:rPr>
              <a:t></a:t>
            </a:r>
            <a:r>
              <a:rPr lang="hr-HR" i="1" dirty="0">
                <a:latin typeface="Myriad Pro"/>
                <a:cs typeface="Myriad Pro"/>
                <a:sym typeface="Symbol" pitchFamily="18" charset="2"/>
              </a:rPr>
              <a:t>(</a:t>
            </a:r>
            <a:r>
              <a:rPr lang="en-US" i="1" dirty="0">
                <a:latin typeface="Myriad Pro"/>
                <a:cs typeface="Myriad Pro"/>
                <a:sym typeface="Symbol" pitchFamily="18" charset="2"/>
              </a:rPr>
              <a:t></a:t>
            </a:r>
            <a:r>
              <a:rPr lang="hr-HR" i="1" dirty="0">
                <a:latin typeface="Myriad Pro"/>
                <a:cs typeface="Myriad Pro"/>
                <a:sym typeface="Symbol" pitchFamily="18" charset="2"/>
              </a:rPr>
              <a:t>)</a:t>
            </a:r>
            <a:r>
              <a:rPr lang="en-US" i="1" dirty="0" smtClean="0">
                <a:latin typeface="Myriad Pro"/>
                <a:cs typeface="Myriad Pro"/>
              </a:rPr>
              <a:t>]</a:t>
            </a:r>
            <a:endParaRPr lang="en-US" dirty="0"/>
          </a:p>
        </p:txBody>
      </p:sp>
      <p:pic>
        <p:nvPicPr>
          <p:cNvPr id="102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1466" y="1416551"/>
            <a:ext cx="228600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8" descr="MO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05662" y="1047140"/>
            <a:ext cx="1709738"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49897" y="3638232"/>
            <a:ext cx="3438525"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1466" y="3348839"/>
            <a:ext cx="1985220" cy="24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5148064" y="3717032"/>
            <a:ext cx="504056" cy="5836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201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2" y="6224623"/>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6152243"/>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6152243"/>
            <a:ext cx="736793" cy="695328"/>
          </a:xfrm>
          <a:prstGeom prst="rect">
            <a:avLst/>
          </a:prstGeom>
        </p:spPr>
      </p:pic>
      <p:sp>
        <p:nvSpPr>
          <p:cNvPr id="2" name="TextBox 1"/>
          <p:cNvSpPr txBox="1"/>
          <p:nvPr/>
        </p:nvSpPr>
        <p:spPr>
          <a:xfrm>
            <a:off x="306282" y="692696"/>
            <a:ext cx="4697766" cy="1015663"/>
          </a:xfrm>
          <a:prstGeom prst="rect">
            <a:avLst/>
          </a:prstGeom>
          <a:noFill/>
        </p:spPr>
        <p:txBody>
          <a:bodyPr wrap="square" rtlCol="0">
            <a:spAutoFit/>
          </a:bodyPr>
          <a:lstStyle/>
          <a:p>
            <a:r>
              <a:rPr lang="en-US" sz="2000" b="1" i="1" dirty="0">
                <a:latin typeface="Myriad Pro"/>
                <a:cs typeface="Myriad Pro"/>
              </a:rPr>
              <a:t>T</a:t>
            </a:r>
            <a:r>
              <a:rPr lang="en-US" sz="2000" b="1" i="1" dirty="0" smtClean="0">
                <a:latin typeface="Myriad Pro"/>
                <a:cs typeface="Myriad Pro"/>
              </a:rPr>
              <a:t>he </a:t>
            </a:r>
            <a:r>
              <a:rPr lang="en-US" sz="2000" b="1" i="1" dirty="0">
                <a:latin typeface="Myriad Pro"/>
                <a:cs typeface="Myriad Pro"/>
              </a:rPr>
              <a:t>difference between </a:t>
            </a:r>
            <a:endParaRPr lang="en-US" sz="2000" b="1" i="1" dirty="0" smtClean="0">
              <a:latin typeface="Myriad Pro"/>
              <a:cs typeface="Myriad Pro"/>
            </a:endParaRPr>
          </a:p>
          <a:p>
            <a:r>
              <a:rPr lang="en-US" sz="2000" b="1" i="1" dirty="0" smtClean="0">
                <a:latin typeface="Myriad Pro"/>
                <a:cs typeface="Myriad Pro"/>
              </a:rPr>
              <a:t>time </a:t>
            </a:r>
            <a:r>
              <a:rPr lang="en-US" sz="2000" b="1" i="1" dirty="0">
                <a:latin typeface="Myriad Pro"/>
                <a:cs typeface="Myriad Pro"/>
              </a:rPr>
              <a:t>domain, </a:t>
            </a:r>
            <a:endParaRPr lang="en-US" sz="2000" b="1" i="1" dirty="0" smtClean="0">
              <a:latin typeface="Myriad Pro"/>
              <a:cs typeface="Myriad Pro"/>
            </a:endParaRPr>
          </a:p>
          <a:p>
            <a:r>
              <a:rPr lang="en-US" sz="2000" b="1" i="1" dirty="0" smtClean="0">
                <a:latin typeface="Myriad Pro"/>
                <a:cs typeface="Myriad Pro"/>
              </a:rPr>
              <a:t>frequency </a:t>
            </a:r>
            <a:r>
              <a:rPr lang="en-US" sz="2000" b="1" i="1" dirty="0">
                <a:latin typeface="Myriad Pro"/>
                <a:cs typeface="Myriad Pro"/>
              </a:rPr>
              <a:t>domain and modal space</a:t>
            </a:r>
          </a:p>
        </p:txBody>
      </p:sp>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653" y="1800692"/>
            <a:ext cx="4458371" cy="4329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975448" y="692696"/>
            <a:ext cx="4049014" cy="5632311"/>
          </a:xfrm>
          <a:prstGeom prst="rect">
            <a:avLst/>
          </a:prstGeom>
          <a:noFill/>
        </p:spPr>
        <p:txBody>
          <a:bodyPr wrap="square" rtlCol="0">
            <a:spAutoFit/>
          </a:bodyPr>
          <a:lstStyle/>
          <a:p>
            <a:pPr marL="292100"/>
            <a:r>
              <a:rPr lang="en-US" b="1" i="1" dirty="0">
                <a:latin typeface="Myriad Pro"/>
                <a:cs typeface="Myriad Pro"/>
              </a:rPr>
              <a:t>An example of a simple cantilever beam</a:t>
            </a:r>
            <a:r>
              <a:rPr lang="en-US" i="1" dirty="0">
                <a:latin typeface="Myriad Pro"/>
                <a:cs typeface="Myriad Pro"/>
              </a:rPr>
              <a:t>: </a:t>
            </a:r>
          </a:p>
          <a:p>
            <a:pPr marL="285750" indent="-285750">
              <a:buFont typeface="Arial" pitchFamily="34" charset="0"/>
              <a:buChar char="•"/>
            </a:pPr>
            <a:r>
              <a:rPr lang="en-US" i="1" dirty="0" smtClean="0">
                <a:latin typeface="Myriad Pro"/>
                <a:cs typeface="Myriad Pro"/>
              </a:rPr>
              <a:t>The </a:t>
            </a:r>
            <a:r>
              <a:rPr lang="en-US" i="1" dirty="0">
                <a:latin typeface="Myriad Pro"/>
                <a:cs typeface="Myriad Pro"/>
              </a:rPr>
              <a:t>beam is excited by a pulse at the tip of the beam. </a:t>
            </a:r>
          </a:p>
          <a:p>
            <a:pPr marL="285750" indent="-285750">
              <a:buFont typeface="Arial" pitchFamily="34" charset="0"/>
              <a:buChar char="•"/>
            </a:pPr>
            <a:r>
              <a:rPr lang="en-US" i="1" dirty="0">
                <a:solidFill>
                  <a:srgbClr val="FF0000"/>
                </a:solidFill>
                <a:latin typeface="Myriad Pro"/>
                <a:cs typeface="Myriad Pro"/>
              </a:rPr>
              <a:t>The response will contain the response of all modes of the system; notice that there appears to be response at several different frequencies. </a:t>
            </a:r>
          </a:p>
          <a:p>
            <a:pPr marL="285750" indent="-285750">
              <a:buFont typeface="Arial" pitchFamily="34" charset="0"/>
              <a:buChar char="•"/>
            </a:pPr>
            <a:r>
              <a:rPr lang="en-US" i="1" dirty="0">
                <a:latin typeface="Myriad Pro"/>
                <a:cs typeface="Myriad Pro"/>
              </a:rPr>
              <a:t>This time response of the beam can be converted to </a:t>
            </a:r>
            <a:r>
              <a:rPr lang="en-US" dirty="0">
                <a:latin typeface="Myriad Pro"/>
                <a:cs typeface="Myriad Pro"/>
              </a:rPr>
              <a:t>the frequency domain by performing </a:t>
            </a:r>
            <a:r>
              <a:rPr lang="en-US" i="1" dirty="0">
                <a:latin typeface="Myriad Pro"/>
                <a:cs typeface="Myriad Pro"/>
              </a:rPr>
              <a:t>a Fourier Transform of the time signal (FFT)</a:t>
            </a:r>
          </a:p>
          <a:p>
            <a:pPr marL="285750" indent="-285750">
              <a:buFont typeface="Arial" pitchFamily="34" charset="0"/>
              <a:buChar char="•"/>
            </a:pPr>
            <a:r>
              <a:rPr lang="en-US" i="1" dirty="0">
                <a:latin typeface="Myriad Pro"/>
                <a:cs typeface="Myriad Pro"/>
              </a:rPr>
              <a:t> The frequency domain representation of this converted time signal is often referred to as </a:t>
            </a:r>
            <a:r>
              <a:rPr lang="en-US" i="1" dirty="0">
                <a:solidFill>
                  <a:srgbClr val="FF0000"/>
                </a:solidFill>
                <a:latin typeface="Myriad Pro"/>
                <a:cs typeface="Myriad Pro"/>
              </a:rPr>
              <a:t>the frequency response function</a:t>
            </a:r>
            <a:r>
              <a:rPr lang="en-US" i="1" dirty="0">
                <a:latin typeface="Myriad Pro"/>
                <a:cs typeface="Myriad Pro"/>
              </a:rPr>
              <a:t> (</a:t>
            </a:r>
            <a:r>
              <a:rPr lang="en-US" b="1" i="1" dirty="0">
                <a:solidFill>
                  <a:srgbClr val="FF0000"/>
                </a:solidFill>
                <a:latin typeface="Myriad Pro"/>
                <a:cs typeface="Myriad Pro"/>
              </a:rPr>
              <a:t>FRF</a:t>
            </a:r>
            <a:r>
              <a:rPr lang="en-US" i="1" dirty="0">
                <a:latin typeface="Myriad Pro"/>
                <a:cs typeface="Myriad Pro"/>
              </a:rPr>
              <a:t>); notice that there are peaks in this plot which correspond to the natural frequencies of the system.</a:t>
            </a:r>
          </a:p>
        </p:txBody>
      </p:sp>
    </p:spTree>
    <p:extLst>
      <p:ext uri="{BB962C8B-B14F-4D97-AF65-F5344CB8AC3E}">
        <p14:creationId xmlns:p14="http://schemas.microsoft.com/office/powerpoint/2010/main" val="302007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sp>
        <p:nvSpPr>
          <p:cNvPr id="27" name="Rectangle 26"/>
          <p:cNvSpPr/>
          <p:nvPr/>
        </p:nvSpPr>
        <p:spPr>
          <a:xfrm>
            <a:off x="418907" y="620688"/>
            <a:ext cx="3816424" cy="1015663"/>
          </a:xfrm>
          <a:prstGeom prst="rect">
            <a:avLst/>
          </a:prstGeom>
        </p:spPr>
        <p:txBody>
          <a:bodyPr wrap="square">
            <a:spAutoFit/>
          </a:bodyPr>
          <a:lstStyle/>
          <a:p>
            <a:r>
              <a:rPr lang="en-US" sz="2000" b="1" i="1" dirty="0">
                <a:latin typeface="Myriad Pro"/>
                <a:cs typeface="Myriad Pro"/>
              </a:rPr>
              <a:t>Advantages of </a:t>
            </a:r>
            <a:endParaRPr lang="en-US" sz="2000" b="1" i="1" dirty="0" smtClean="0">
              <a:latin typeface="Myriad Pro"/>
              <a:cs typeface="Myriad Pro"/>
            </a:endParaRPr>
          </a:p>
          <a:p>
            <a:r>
              <a:rPr lang="en-US" sz="2000" b="1" i="1" dirty="0" smtClean="0">
                <a:latin typeface="Myriad Pro"/>
                <a:cs typeface="Myriad Pro"/>
              </a:rPr>
              <a:t>vibration </a:t>
            </a:r>
            <a:r>
              <a:rPr lang="en-US" sz="2000" b="1" i="1" dirty="0">
                <a:latin typeface="Myriad Pro"/>
                <a:cs typeface="Myriad Pro"/>
              </a:rPr>
              <a:t>based </a:t>
            </a:r>
            <a:endParaRPr lang="en-US" sz="2000" b="1" i="1" dirty="0" smtClean="0">
              <a:latin typeface="Myriad Pro"/>
              <a:cs typeface="Myriad Pro"/>
            </a:endParaRPr>
          </a:p>
          <a:p>
            <a:r>
              <a:rPr lang="en-US" sz="2000" b="1" i="1" dirty="0" smtClean="0">
                <a:latin typeface="Myriad Pro"/>
                <a:cs typeface="Myriad Pro"/>
              </a:rPr>
              <a:t>damage </a:t>
            </a:r>
            <a:r>
              <a:rPr lang="en-US" sz="2000" b="1" i="1" dirty="0">
                <a:latin typeface="Myriad Pro"/>
                <a:cs typeface="Myriad Pro"/>
              </a:rPr>
              <a:t>detection technique</a:t>
            </a:r>
          </a:p>
        </p:txBody>
      </p:sp>
      <p:sp>
        <p:nvSpPr>
          <p:cNvPr id="3" name="Rectangle 2"/>
          <p:cNvSpPr/>
          <p:nvPr/>
        </p:nvSpPr>
        <p:spPr>
          <a:xfrm>
            <a:off x="251520" y="1916832"/>
            <a:ext cx="8663880" cy="3400931"/>
          </a:xfrm>
          <a:prstGeom prst="rect">
            <a:avLst/>
          </a:prstGeom>
        </p:spPr>
        <p:txBody>
          <a:bodyPr wrap="square">
            <a:spAutoFit/>
          </a:bodyPr>
          <a:lstStyle/>
          <a:p>
            <a:pPr marL="285750" indent="-285750">
              <a:spcBef>
                <a:spcPts val="600"/>
              </a:spcBef>
              <a:buFont typeface="Arial" pitchFamily="34" charset="0"/>
              <a:buChar char="•"/>
            </a:pPr>
            <a:r>
              <a:rPr lang="en-US" i="1" dirty="0">
                <a:latin typeface="Myriad Pro"/>
                <a:cs typeface="Myriad Pro"/>
              </a:rPr>
              <a:t>Modal parameters can be measured </a:t>
            </a:r>
            <a:r>
              <a:rPr lang="en-US" i="1" dirty="0" smtClean="0">
                <a:latin typeface="Myriad Pro"/>
                <a:cs typeface="Myriad Pro"/>
              </a:rPr>
              <a:t>to </a:t>
            </a:r>
            <a:r>
              <a:rPr lang="en-US" i="1" dirty="0">
                <a:latin typeface="Myriad Pro"/>
                <a:cs typeface="Myriad Pro"/>
              </a:rPr>
              <a:t>any vibrating structure.</a:t>
            </a:r>
          </a:p>
          <a:p>
            <a:pPr marL="285750" indent="-285750">
              <a:spcBef>
                <a:spcPts val="600"/>
              </a:spcBef>
              <a:buFont typeface="Arial" pitchFamily="34" charset="0"/>
              <a:buChar char="•"/>
            </a:pPr>
            <a:r>
              <a:rPr lang="en-US" i="1" dirty="0">
                <a:latin typeface="Myriad Pro"/>
                <a:cs typeface="Myriad Pro"/>
              </a:rPr>
              <a:t>Modal parameters </a:t>
            </a:r>
            <a:r>
              <a:rPr lang="en-US" i="1" dirty="0" smtClean="0">
                <a:latin typeface="Myriad Pro"/>
                <a:cs typeface="Myriad Pro"/>
              </a:rPr>
              <a:t>are </a:t>
            </a:r>
            <a:r>
              <a:rPr lang="en-US" i="1" dirty="0">
                <a:latin typeface="Myriad Pro"/>
                <a:cs typeface="Myriad Pro"/>
              </a:rPr>
              <a:t>sensitive indicators of physical </a:t>
            </a:r>
            <a:r>
              <a:rPr lang="en-US" i="1" dirty="0" smtClean="0">
                <a:latin typeface="Myriad Pro"/>
                <a:cs typeface="Myriad Pro"/>
              </a:rPr>
              <a:t>changes occurred in a structure.</a:t>
            </a:r>
            <a:endParaRPr lang="en-US" i="1" dirty="0">
              <a:latin typeface="Myriad Pro"/>
              <a:cs typeface="Myriad Pro"/>
            </a:endParaRPr>
          </a:p>
          <a:p>
            <a:pPr marL="285750" indent="-285750">
              <a:spcBef>
                <a:spcPts val="600"/>
              </a:spcBef>
              <a:buFont typeface="Arial" pitchFamily="34" charset="0"/>
              <a:buChar char="•"/>
            </a:pPr>
            <a:r>
              <a:rPr lang="en-US" i="1" dirty="0">
                <a:solidFill>
                  <a:srgbClr val="FF0000"/>
                </a:solidFill>
                <a:latin typeface="Myriad Pro"/>
                <a:cs typeface="Myriad Pro"/>
              </a:rPr>
              <a:t>Changes in </a:t>
            </a:r>
            <a:r>
              <a:rPr lang="en-US" i="1" dirty="0" smtClean="0">
                <a:solidFill>
                  <a:srgbClr val="FF0000"/>
                </a:solidFill>
                <a:latin typeface="Myriad Pro"/>
                <a:cs typeface="Myriad Pro"/>
              </a:rPr>
              <a:t>natural frequencies may indicate the existence of structural damage</a:t>
            </a:r>
            <a:r>
              <a:rPr lang="en-US" i="1" dirty="0" smtClean="0">
                <a:latin typeface="Myriad Pro"/>
                <a:cs typeface="Myriad Pro"/>
              </a:rPr>
              <a:t>.</a:t>
            </a:r>
          </a:p>
          <a:p>
            <a:pPr marL="285750" indent="-285750">
              <a:spcBef>
                <a:spcPts val="600"/>
              </a:spcBef>
              <a:buFont typeface="Arial" pitchFamily="34" charset="0"/>
              <a:buChar char="•"/>
            </a:pPr>
            <a:r>
              <a:rPr lang="en-US" i="1" dirty="0">
                <a:solidFill>
                  <a:srgbClr val="FF0000"/>
                </a:solidFill>
                <a:latin typeface="Myriad Pro"/>
                <a:cs typeface="Myriad Pro"/>
              </a:rPr>
              <a:t>Changes in </a:t>
            </a:r>
            <a:r>
              <a:rPr lang="en-US" i="1" dirty="0" smtClean="0">
                <a:solidFill>
                  <a:srgbClr val="FF0000"/>
                </a:solidFill>
                <a:latin typeface="Myriad Pro"/>
                <a:cs typeface="Myriad Pro"/>
              </a:rPr>
              <a:t>mode shapes may </a:t>
            </a:r>
            <a:r>
              <a:rPr lang="en-US" i="1" dirty="0">
                <a:solidFill>
                  <a:srgbClr val="FF0000"/>
                </a:solidFill>
                <a:latin typeface="Myriad Pro"/>
                <a:cs typeface="Myriad Pro"/>
              </a:rPr>
              <a:t>indicate the location of the damage</a:t>
            </a:r>
            <a:r>
              <a:rPr lang="en-US" i="1" dirty="0">
                <a:latin typeface="Myriad Pro"/>
                <a:cs typeface="Myriad Pro"/>
              </a:rPr>
              <a:t>.</a:t>
            </a:r>
          </a:p>
          <a:p>
            <a:pPr marL="285750" indent="-285750">
              <a:spcBef>
                <a:spcPts val="600"/>
              </a:spcBef>
              <a:buFont typeface="Arial" pitchFamily="34" charset="0"/>
              <a:buChar char="•"/>
            </a:pPr>
            <a:r>
              <a:rPr lang="en-US" i="1" dirty="0">
                <a:latin typeface="Myriad Pro"/>
                <a:cs typeface="Myriad Pro"/>
              </a:rPr>
              <a:t>Damage can also be detected for parts of the structure that are not available for measurement.</a:t>
            </a:r>
          </a:p>
          <a:p>
            <a:pPr marL="285750" indent="-285750">
              <a:spcBef>
                <a:spcPts val="600"/>
              </a:spcBef>
              <a:buFont typeface="Arial" pitchFamily="34" charset="0"/>
              <a:buChar char="•"/>
            </a:pPr>
            <a:r>
              <a:rPr lang="en-US" i="1" dirty="0">
                <a:latin typeface="Myriad Pro"/>
                <a:cs typeface="Myriad Pro"/>
              </a:rPr>
              <a:t>A small number of measurements are sufficient to detect damage.</a:t>
            </a:r>
          </a:p>
          <a:p>
            <a:pPr marL="285750" indent="-285750">
              <a:spcBef>
                <a:spcPts val="600"/>
              </a:spcBef>
              <a:buFont typeface="Arial" pitchFamily="34" charset="0"/>
              <a:buChar char="•"/>
            </a:pPr>
            <a:r>
              <a:rPr lang="en-US" i="1" dirty="0">
                <a:latin typeface="Myriad Pro"/>
                <a:cs typeface="Myriad Pro"/>
              </a:rPr>
              <a:t>Numerous methods </a:t>
            </a:r>
            <a:r>
              <a:rPr lang="en-US" i="1" dirty="0" smtClean="0">
                <a:latin typeface="Myriad Pro"/>
                <a:cs typeface="Myriad Pro"/>
              </a:rPr>
              <a:t>for structure excitation </a:t>
            </a:r>
            <a:r>
              <a:rPr lang="en-US" i="1" dirty="0">
                <a:latin typeface="Myriad Pro"/>
                <a:cs typeface="Myriad Pro"/>
              </a:rPr>
              <a:t>and </a:t>
            </a:r>
            <a:r>
              <a:rPr lang="en-US" i="1" dirty="0" smtClean="0">
                <a:latin typeface="Myriad Pro"/>
                <a:cs typeface="Myriad Pro"/>
              </a:rPr>
              <a:t>signal processing are </a:t>
            </a:r>
            <a:r>
              <a:rPr lang="en-US" i="1" dirty="0">
                <a:latin typeface="Myriad Pro"/>
                <a:cs typeface="Myriad Pro"/>
              </a:rPr>
              <a:t>in use.</a:t>
            </a:r>
          </a:p>
          <a:p>
            <a:pPr marL="285750" indent="-285750">
              <a:spcBef>
                <a:spcPts val="600"/>
              </a:spcBef>
              <a:buFont typeface="Arial" pitchFamily="34" charset="0"/>
              <a:buChar char="•"/>
            </a:pPr>
            <a:r>
              <a:rPr lang="en-US" i="1" dirty="0">
                <a:latin typeface="Myriad Pro"/>
                <a:cs typeface="Myriad Pro"/>
              </a:rPr>
              <a:t>Modal testing is a non-destructive testing technique.</a:t>
            </a:r>
          </a:p>
        </p:txBody>
      </p:sp>
    </p:spTree>
    <p:extLst>
      <p:ext uri="{BB962C8B-B14F-4D97-AF65-F5344CB8AC3E}">
        <p14:creationId xmlns:p14="http://schemas.microsoft.com/office/powerpoint/2010/main" val="128465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sp>
        <p:nvSpPr>
          <p:cNvPr id="19" name="Rectangle 18"/>
          <p:cNvSpPr/>
          <p:nvPr/>
        </p:nvSpPr>
        <p:spPr>
          <a:xfrm>
            <a:off x="418771" y="836712"/>
            <a:ext cx="1426994" cy="400110"/>
          </a:xfrm>
          <a:prstGeom prst="rect">
            <a:avLst/>
          </a:prstGeom>
        </p:spPr>
        <p:txBody>
          <a:bodyPr wrap="none">
            <a:spAutoFit/>
          </a:bodyPr>
          <a:lstStyle/>
          <a:p>
            <a:r>
              <a:rPr lang="en-US" sz="2000" b="1" i="1" dirty="0" smtClean="0">
                <a:latin typeface="Myriad Pro"/>
                <a:cs typeface="Myriad Pro"/>
              </a:rPr>
              <a:t>CONTENT</a:t>
            </a:r>
            <a:endParaRPr lang="en-US" sz="2000" b="1" i="1" dirty="0">
              <a:latin typeface="Myriad Pro"/>
              <a:cs typeface="Myriad Pro"/>
            </a:endParaRPr>
          </a:p>
        </p:txBody>
      </p:sp>
      <p:pic>
        <p:nvPicPr>
          <p:cNvPr id="20" name="Picture 19"/>
          <p:cNvPicPr>
            <a:picLocks noChangeAspect="1"/>
          </p:cNvPicPr>
          <p:nvPr/>
        </p:nvPicPr>
        <p:blipFill>
          <a:blip r:embed="rId3"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sp>
        <p:nvSpPr>
          <p:cNvPr id="4" name="TextBox 3"/>
          <p:cNvSpPr txBox="1"/>
          <p:nvPr/>
        </p:nvSpPr>
        <p:spPr>
          <a:xfrm>
            <a:off x="320688" y="1767299"/>
            <a:ext cx="3891272" cy="1200329"/>
          </a:xfrm>
          <a:prstGeom prst="rect">
            <a:avLst/>
          </a:prstGeom>
          <a:noFill/>
        </p:spPr>
        <p:txBody>
          <a:bodyPr wrap="square" rtlCol="0">
            <a:spAutoFit/>
          </a:bodyPr>
          <a:lstStyle/>
          <a:p>
            <a:r>
              <a:rPr lang="en-US" i="1" dirty="0" smtClean="0">
                <a:solidFill>
                  <a:srgbClr val="FF0000"/>
                </a:solidFill>
                <a:latin typeface="Myriad Pro"/>
                <a:cs typeface="Myriad Pro"/>
              </a:rPr>
              <a:t>Part 1</a:t>
            </a:r>
            <a:r>
              <a:rPr lang="en-US" i="1" dirty="0" smtClean="0">
                <a:latin typeface="Myriad Pro"/>
                <a:cs typeface="Myriad Pro"/>
              </a:rPr>
              <a:t>:  What </a:t>
            </a:r>
            <a:r>
              <a:rPr lang="en-US" i="1" dirty="0">
                <a:latin typeface="Myriad Pro"/>
                <a:cs typeface="Myriad Pro"/>
              </a:rPr>
              <a:t>is structural damage?</a:t>
            </a:r>
          </a:p>
          <a:p>
            <a:pPr marL="285750" indent="-285750">
              <a:buFont typeface="Arial" pitchFamily="34" charset="0"/>
              <a:buChar char="•"/>
            </a:pPr>
            <a:r>
              <a:rPr lang="en-US" i="1" dirty="0">
                <a:latin typeface="Myriad Pro"/>
                <a:cs typeface="Myriad Pro"/>
              </a:rPr>
              <a:t>Definition of damage</a:t>
            </a:r>
          </a:p>
          <a:p>
            <a:pPr marL="285750" indent="-285750">
              <a:buFont typeface="Arial" pitchFamily="34" charset="0"/>
              <a:buChar char="•"/>
            </a:pPr>
            <a:r>
              <a:rPr lang="en-US" i="1" dirty="0">
                <a:latin typeface="Myriad Pro"/>
                <a:cs typeface="Myriad Pro"/>
              </a:rPr>
              <a:t>Damage detection techniques</a:t>
            </a:r>
          </a:p>
          <a:p>
            <a:pPr marL="285750" indent="-285750">
              <a:buFont typeface="Arial" pitchFamily="34" charset="0"/>
              <a:buChar char="•"/>
            </a:pPr>
            <a:r>
              <a:rPr lang="en-US" i="1" dirty="0">
                <a:latin typeface="Myriad Pro"/>
                <a:cs typeface="Myriad Pro"/>
              </a:rPr>
              <a:t>How to detect the damage</a:t>
            </a:r>
          </a:p>
        </p:txBody>
      </p:sp>
      <p:sp>
        <p:nvSpPr>
          <p:cNvPr id="5" name="TextBox 4"/>
          <p:cNvSpPr txBox="1"/>
          <p:nvPr/>
        </p:nvSpPr>
        <p:spPr>
          <a:xfrm>
            <a:off x="323528" y="3561118"/>
            <a:ext cx="4320480" cy="2031325"/>
          </a:xfrm>
          <a:prstGeom prst="rect">
            <a:avLst/>
          </a:prstGeom>
          <a:noFill/>
        </p:spPr>
        <p:txBody>
          <a:bodyPr wrap="square" rtlCol="0">
            <a:spAutoFit/>
          </a:bodyPr>
          <a:lstStyle/>
          <a:p>
            <a:pPr marL="741363" indent="-741363"/>
            <a:r>
              <a:rPr lang="en-US" i="1" dirty="0" smtClean="0">
                <a:solidFill>
                  <a:srgbClr val="FF0000"/>
                </a:solidFill>
                <a:latin typeface="Myriad Pro"/>
                <a:cs typeface="Myriad Pro"/>
              </a:rPr>
              <a:t>Part 2</a:t>
            </a:r>
            <a:r>
              <a:rPr lang="en-US" i="1" dirty="0" smtClean="0">
                <a:latin typeface="Myriad Pro"/>
                <a:cs typeface="Myriad Pro"/>
              </a:rPr>
              <a:t>:  Dynamic </a:t>
            </a:r>
            <a:r>
              <a:rPr lang="en-US" i="1" dirty="0">
                <a:latin typeface="Myriad Pro"/>
                <a:cs typeface="Myriad Pro"/>
              </a:rPr>
              <a:t>response of vibrating structure</a:t>
            </a:r>
          </a:p>
          <a:p>
            <a:pPr marL="285750" indent="-285750">
              <a:buFont typeface="Arial" pitchFamily="34" charset="0"/>
              <a:buChar char="•"/>
            </a:pPr>
            <a:r>
              <a:rPr lang="en-US" i="1" dirty="0">
                <a:latin typeface="Myriad Pro"/>
                <a:cs typeface="Myriad Pro"/>
              </a:rPr>
              <a:t>Dynamic (modal) parameters </a:t>
            </a:r>
          </a:p>
          <a:p>
            <a:pPr marL="285750" indent="-285750">
              <a:buFont typeface="Arial" pitchFamily="34" charset="0"/>
              <a:buChar char="•"/>
            </a:pPr>
            <a:r>
              <a:rPr lang="en-US" i="1" dirty="0">
                <a:latin typeface="Myriad Pro"/>
                <a:cs typeface="Myriad Pro"/>
              </a:rPr>
              <a:t>Models for describing structure dynamics</a:t>
            </a:r>
          </a:p>
          <a:p>
            <a:pPr marL="285750" indent="-285750">
              <a:buFont typeface="Arial" pitchFamily="34" charset="0"/>
              <a:buChar char="•"/>
            </a:pPr>
            <a:r>
              <a:rPr lang="en-US" i="1" dirty="0">
                <a:latin typeface="Myriad Pro"/>
                <a:cs typeface="Myriad Pro"/>
              </a:rPr>
              <a:t>Frequency response function FRF </a:t>
            </a:r>
          </a:p>
          <a:p>
            <a:pPr marL="285750" indent="-285750">
              <a:buFont typeface="Arial" pitchFamily="34" charset="0"/>
              <a:buChar char="•"/>
            </a:pPr>
            <a:r>
              <a:rPr lang="en-US" i="1" dirty="0">
                <a:latin typeface="Myriad Pro"/>
                <a:cs typeface="Myriad Pro"/>
              </a:rPr>
              <a:t>Experimental modal analysis  </a:t>
            </a:r>
          </a:p>
        </p:txBody>
      </p:sp>
      <p:sp>
        <p:nvSpPr>
          <p:cNvPr id="6" name="TextBox 5"/>
          <p:cNvSpPr txBox="1"/>
          <p:nvPr/>
        </p:nvSpPr>
        <p:spPr>
          <a:xfrm>
            <a:off x="4644008" y="1767299"/>
            <a:ext cx="4248472" cy="1095172"/>
          </a:xfrm>
          <a:prstGeom prst="rect">
            <a:avLst/>
          </a:prstGeom>
          <a:noFill/>
        </p:spPr>
        <p:txBody>
          <a:bodyPr wrap="square" rtlCol="0">
            <a:spAutoFit/>
          </a:bodyPr>
          <a:lstStyle/>
          <a:p>
            <a:r>
              <a:rPr lang="en-US" sz="1629" i="1" dirty="0" smtClean="0">
                <a:solidFill>
                  <a:srgbClr val="FF0000"/>
                </a:solidFill>
                <a:latin typeface="Myriad Pro"/>
                <a:cs typeface="Myriad Pro"/>
              </a:rPr>
              <a:t>Part 3</a:t>
            </a:r>
            <a:r>
              <a:rPr lang="en-US" sz="1629" i="1" dirty="0" smtClean="0">
                <a:latin typeface="Myriad Pro"/>
                <a:cs typeface="Myriad Pro"/>
              </a:rPr>
              <a:t>: One </a:t>
            </a:r>
            <a:r>
              <a:rPr lang="en-US" sz="1629" i="1" dirty="0">
                <a:latin typeface="Myriad Pro"/>
                <a:cs typeface="Myriad Pro"/>
              </a:rPr>
              <a:t>approach to damage detection using FRF data</a:t>
            </a:r>
          </a:p>
          <a:p>
            <a:pPr marL="285750" indent="-285750">
              <a:buFont typeface="Arial" pitchFamily="34" charset="0"/>
              <a:buChar char="•"/>
            </a:pPr>
            <a:r>
              <a:rPr lang="en-US" sz="1629" i="1" dirty="0">
                <a:latin typeface="Myriad Pro"/>
                <a:cs typeface="Myriad Pro"/>
              </a:rPr>
              <a:t>The method based on</a:t>
            </a:r>
            <a:r>
              <a:rPr lang="en-US" sz="1629" dirty="0" smtClean="0"/>
              <a:t> </a:t>
            </a:r>
            <a:r>
              <a:rPr lang="en-US" sz="1629" i="1" dirty="0">
                <a:latin typeface="Myriad Pro"/>
                <a:cs typeface="Myriad Pro"/>
              </a:rPr>
              <a:t>the </a:t>
            </a:r>
            <a:r>
              <a:rPr lang="en-US" sz="1629" b="1" i="1" dirty="0">
                <a:latin typeface="Myriad Pro"/>
                <a:cs typeface="Myriad Pro"/>
              </a:rPr>
              <a:t>D</a:t>
            </a:r>
            <a:r>
              <a:rPr lang="en-US" sz="1629" i="1" dirty="0">
                <a:latin typeface="Myriad Pro"/>
                <a:cs typeface="Myriad Pro"/>
              </a:rPr>
              <a:t>etection and </a:t>
            </a:r>
            <a:r>
              <a:rPr lang="en-US" sz="1629" b="1" i="1" dirty="0">
                <a:latin typeface="Myriad Pro"/>
                <a:cs typeface="Myriad Pro"/>
              </a:rPr>
              <a:t>R</a:t>
            </a:r>
            <a:r>
              <a:rPr lang="en-US" sz="1629" i="1" dirty="0">
                <a:latin typeface="Myriad Pro"/>
                <a:cs typeface="Myriad Pro"/>
              </a:rPr>
              <a:t>elative damage </a:t>
            </a:r>
            <a:r>
              <a:rPr lang="en-US" sz="1629" b="1" i="1" dirty="0">
                <a:latin typeface="Myriad Pro"/>
                <a:cs typeface="Myriad Pro"/>
              </a:rPr>
              <a:t>Q</a:t>
            </a:r>
            <a:r>
              <a:rPr lang="en-US" sz="1629" i="1" dirty="0">
                <a:latin typeface="Myriad Pro"/>
                <a:cs typeface="Myriad Pro"/>
              </a:rPr>
              <a:t>uantification indicator</a:t>
            </a:r>
            <a:endParaRPr lang="en-US" sz="1629" dirty="0"/>
          </a:p>
        </p:txBody>
      </p:sp>
      <p:sp>
        <p:nvSpPr>
          <p:cNvPr id="7" name="TextBox 6"/>
          <p:cNvSpPr txBox="1"/>
          <p:nvPr/>
        </p:nvSpPr>
        <p:spPr>
          <a:xfrm>
            <a:off x="4644008" y="3561118"/>
            <a:ext cx="4248472" cy="923330"/>
          </a:xfrm>
          <a:prstGeom prst="rect">
            <a:avLst/>
          </a:prstGeom>
          <a:noFill/>
        </p:spPr>
        <p:txBody>
          <a:bodyPr wrap="square" rtlCol="0">
            <a:spAutoFit/>
          </a:bodyPr>
          <a:lstStyle/>
          <a:p>
            <a:pPr marL="741363" lvl="0" indent="-741363"/>
            <a:r>
              <a:rPr lang="en-US" i="1" dirty="0">
                <a:solidFill>
                  <a:srgbClr val="FF0000"/>
                </a:solidFill>
                <a:latin typeface="Myriad Pro"/>
                <a:cs typeface="Myriad Pro"/>
              </a:rPr>
              <a:t>P</a:t>
            </a:r>
            <a:r>
              <a:rPr lang="en-US" i="1" dirty="0" smtClean="0">
                <a:solidFill>
                  <a:srgbClr val="FF0000"/>
                </a:solidFill>
                <a:latin typeface="Myriad Pro"/>
                <a:cs typeface="Myriad Pro"/>
              </a:rPr>
              <a:t>art 4</a:t>
            </a:r>
            <a:r>
              <a:rPr lang="en-US" i="1" dirty="0" smtClean="0">
                <a:latin typeface="Myriad Pro"/>
                <a:cs typeface="Myriad Pro"/>
              </a:rPr>
              <a:t>: </a:t>
            </a:r>
            <a:r>
              <a:rPr lang="en-US" sz="1629" i="1" dirty="0" smtClean="0">
                <a:latin typeface="Myriad Pro"/>
                <a:cs typeface="Myriad Pro"/>
              </a:rPr>
              <a:t>Experimental</a:t>
            </a:r>
            <a:r>
              <a:rPr lang="en-US" i="1" dirty="0" smtClean="0">
                <a:latin typeface="Myriad Pro"/>
                <a:cs typeface="Myriad Pro"/>
              </a:rPr>
              <a:t> damage detection on the beam like structure</a:t>
            </a:r>
          </a:p>
          <a:p>
            <a:endParaRPr lang="en-US" dirty="0"/>
          </a:p>
        </p:txBody>
      </p:sp>
    </p:spTree>
    <p:extLst>
      <p:ext uri="{BB962C8B-B14F-4D97-AF65-F5344CB8AC3E}">
        <p14:creationId xmlns:p14="http://schemas.microsoft.com/office/powerpoint/2010/main" val="3941015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sp>
        <p:nvSpPr>
          <p:cNvPr id="6" name="Title 1"/>
          <p:cNvSpPr>
            <a:spLocks noGrp="1"/>
          </p:cNvSpPr>
          <p:nvPr>
            <p:ph type="title"/>
          </p:nvPr>
        </p:nvSpPr>
        <p:spPr>
          <a:xfrm>
            <a:off x="418907" y="548680"/>
            <a:ext cx="3843536" cy="615553"/>
          </a:xfrm>
        </p:spPr>
        <p:txBody>
          <a:bodyPr/>
          <a:lstStyle/>
          <a:p>
            <a:pPr>
              <a:tabLst>
                <a:tab pos="1030288" algn="l"/>
              </a:tabLst>
            </a:pPr>
            <a:r>
              <a:rPr lang="en-US" i="1" kern="1200" dirty="0">
                <a:solidFill>
                  <a:schemeClr val="tx1"/>
                </a:solidFill>
                <a:latin typeface="Myriad Pro"/>
                <a:ea typeface="+mn-ea"/>
                <a:cs typeface="Myriad Pro"/>
              </a:rPr>
              <a:t>One approach to damage detection using </a:t>
            </a:r>
            <a:r>
              <a:rPr lang="sr-Latn-BA" i="1" kern="1200" dirty="0">
                <a:solidFill>
                  <a:schemeClr val="tx1"/>
                </a:solidFill>
                <a:latin typeface="Myriad Pro"/>
                <a:ea typeface="+mn-ea"/>
                <a:cs typeface="Myriad Pro"/>
              </a:rPr>
              <a:t>FRF</a:t>
            </a:r>
            <a:r>
              <a:rPr lang="en-US" i="1" kern="1200" dirty="0">
                <a:solidFill>
                  <a:schemeClr val="tx1"/>
                </a:solidFill>
                <a:latin typeface="Myriad Pro"/>
                <a:ea typeface="+mn-ea"/>
                <a:cs typeface="Myriad Pro"/>
              </a:rPr>
              <a:t> data</a:t>
            </a:r>
            <a:r>
              <a:rPr lang="sr-Latn-BA" i="1" kern="1200" dirty="0">
                <a:solidFill>
                  <a:schemeClr val="tx1"/>
                </a:solidFill>
                <a:latin typeface="Myriad Pro"/>
                <a:ea typeface="+mn-ea"/>
                <a:cs typeface="Myriad Pro"/>
              </a:rPr>
              <a:t>:</a:t>
            </a:r>
            <a:endParaRPr lang="en-US" i="1" kern="1200" dirty="0">
              <a:solidFill>
                <a:schemeClr val="tx1"/>
              </a:solidFill>
              <a:latin typeface="Myriad Pro"/>
              <a:ea typeface="+mn-ea"/>
              <a:cs typeface="Myriad Pro"/>
            </a:endParaRPr>
          </a:p>
        </p:txBody>
      </p:sp>
      <p:sp>
        <p:nvSpPr>
          <p:cNvPr id="3" name="TextBox 2"/>
          <p:cNvSpPr txBox="1"/>
          <p:nvPr/>
        </p:nvSpPr>
        <p:spPr>
          <a:xfrm>
            <a:off x="237728" y="1618740"/>
            <a:ext cx="8582744" cy="646331"/>
          </a:xfrm>
          <a:prstGeom prst="rect">
            <a:avLst/>
          </a:prstGeom>
          <a:noFill/>
        </p:spPr>
        <p:txBody>
          <a:bodyPr wrap="square" rtlCol="0">
            <a:spAutoFit/>
          </a:bodyPr>
          <a:lstStyle/>
          <a:p>
            <a:pPr algn="ctr"/>
            <a:r>
              <a:rPr lang="en-US" i="1" dirty="0">
                <a:latin typeface="Myriad Pro"/>
                <a:cs typeface="Myriad Pro"/>
              </a:rPr>
              <a:t>The m</a:t>
            </a:r>
            <a:r>
              <a:rPr lang="sr-Latn-BA" i="1" dirty="0">
                <a:latin typeface="Myriad Pro"/>
                <a:cs typeface="Myriad Pro"/>
              </a:rPr>
              <a:t>ethod based on </a:t>
            </a:r>
            <a:endParaRPr lang="en-US" i="1" dirty="0" smtClean="0">
              <a:latin typeface="Myriad Pro"/>
              <a:cs typeface="Myriad Pro"/>
            </a:endParaRPr>
          </a:p>
          <a:p>
            <a:pPr algn="ctr"/>
            <a:r>
              <a:rPr lang="en-US" i="1" dirty="0" smtClean="0">
                <a:latin typeface="Myriad Pro"/>
                <a:cs typeface="Myriad Pro"/>
              </a:rPr>
              <a:t>the </a:t>
            </a:r>
            <a:r>
              <a:rPr lang="en-US" b="1" i="1" dirty="0">
                <a:latin typeface="Myriad Pro"/>
                <a:cs typeface="Myriad Pro"/>
              </a:rPr>
              <a:t>D</a:t>
            </a:r>
            <a:r>
              <a:rPr lang="en-US" i="1" dirty="0">
                <a:latin typeface="Myriad Pro"/>
                <a:cs typeface="Myriad Pro"/>
              </a:rPr>
              <a:t>etection and </a:t>
            </a:r>
            <a:r>
              <a:rPr lang="en-US" b="1" i="1" dirty="0">
                <a:latin typeface="Myriad Pro"/>
                <a:cs typeface="Myriad Pro"/>
              </a:rPr>
              <a:t>R</a:t>
            </a:r>
            <a:r>
              <a:rPr lang="en-US" i="1" dirty="0">
                <a:latin typeface="Myriad Pro"/>
                <a:cs typeface="Myriad Pro"/>
              </a:rPr>
              <a:t>elative damage </a:t>
            </a:r>
            <a:r>
              <a:rPr lang="en-US" b="1" i="1" dirty="0">
                <a:latin typeface="Myriad Pro"/>
                <a:cs typeface="Myriad Pro"/>
              </a:rPr>
              <a:t>Q</a:t>
            </a:r>
            <a:r>
              <a:rPr lang="en-US" i="1" dirty="0">
                <a:latin typeface="Myriad Pro"/>
                <a:cs typeface="Myriad Pro"/>
              </a:rPr>
              <a:t>uantification indicator (</a:t>
            </a:r>
            <a:r>
              <a:rPr lang="en-US" b="1" i="1" dirty="0">
                <a:latin typeface="Myriad Pro"/>
                <a:cs typeface="Myriad Pro"/>
              </a:rPr>
              <a:t>DRQ</a:t>
            </a:r>
            <a:r>
              <a:rPr lang="en-US" dirty="0" smtClean="0"/>
              <a:t>)</a:t>
            </a:r>
            <a:endParaRPr lang="en-US" dirty="0"/>
          </a:p>
        </p:txBody>
      </p:sp>
      <p:sp>
        <p:nvSpPr>
          <p:cNvPr id="10" name="Content Placeholder 2"/>
          <p:cNvSpPr txBox="1">
            <a:spLocks/>
          </p:cNvSpPr>
          <p:nvPr/>
        </p:nvSpPr>
        <p:spPr>
          <a:xfrm>
            <a:off x="418906" y="2492896"/>
            <a:ext cx="8401565" cy="2376264"/>
          </a:xfrm>
          <a:prstGeom prst="rect">
            <a:avLst/>
          </a:prstGeom>
        </p:spPr>
        <p:txBody>
          <a:bodyPr wrap="square" lIns="0" tIns="0" rIns="0" bIns="0">
            <a:normAutofit/>
          </a:bodyPr>
          <a:lstStyle>
            <a:lvl1pPr marL="0">
              <a:defRPr sz="4000" b="0" i="1">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ts val="600"/>
              </a:spcBef>
              <a:defRPr/>
            </a:pPr>
            <a:r>
              <a:rPr lang="sr-Latn-BA" sz="1800" dirty="0">
                <a:solidFill>
                  <a:schemeClr val="tx1"/>
                </a:solidFill>
                <a:latin typeface="Myriad Pro"/>
                <a:cs typeface="Myriad Pro"/>
              </a:rPr>
              <a:t>This </a:t>
            </a:r>
            <a:r>
              <a:rPr lang="en-US" sz="1800" dirty="0">
                <a:solidFill>
                  <a:schemeClr val="tx1"/>
                </a:solidFill>
                <a:latin typeface="Myriad Pro"/>
                <a:cs typeface="Myriad Pro"/>
              </a:rPr>
              <a:t>method use</a:t>
            </a:r>
            <a:r>
              <a:rPr lang="sr-Latn-BA" sz="1800" dirty="0">
                <a:solidFill>
                  <a:schemeClr val="tx1"/>
                </a:solidFill>
                <a:latin typeface="Myriad Pro"/>
                <a:cs typeface="Myriad Pro"/>
              </a:rPr>
              <a:t>s</a:t>
            </a:r>
            <a:r>
              <a:rPr lang="en-US" sz="1800" dirty="0">
                <a:solidFill>
                  <a:schemeClr val="tx1"/>
                </a:solidFill>
                <a:latin typeface="Myriad Pro"/>
                <a:cs typeface="Myriad Pro"/>
              </a:rPr>
              <a:t> </a:t>
            </a:r>
            <a:r>
              <a:rPr lang="en-US" sz="1800" b="1" dirty="0">
                <a:solidFill>
                  <a:srgbClr val="FF0000"/>
                </a:solidFill>
                <a:latin typeface="Myriad Pro"/>
                <a:cs typeface="Myriad Pro"/>
              </a:rPr>
              <a:t>the </a:t>
            </a:r>
            <a:r>
              <a:rPr lang="en-US" sz="1800" b="1" dirty="0" smtClean="0">
                <a:solidFill>
                  <a:srgbClr val="FF0000"/>
                </a:solidFill>
                <a:latin typeface="Myriad Pro"/>
                <a:cs typeface="Myriad Pro"/>
              </a:rPr>
              <a:t>changes </a:t>
            </a:r>
            <a:r>
              <a:rPr lang="en-US" sz="1800" b="1" dirty="0">
                <a:solidFill>
                  <a:srgbClr val="FF0000"/>
                </a:solidFill>
                <a:latin typeface="Myriad Pro"/>
                <a:cs typeface="Myriad Pro"/>
              </a:rPr>
              <a:t>in the frequency response functions </a:t>
            </a:r>
            <a:r>
              <a:rPr lang="sr-Latn-BA" sz="1800" b="1" dirty="0">
                <a:solidFill>
                  <a:srgbClr val="FF0000"/>
                </a:solidFill>
                <a:latin typeface="Myriad Pro"/>
                <a:cs typeface="Myriad Pro"/>
              </a:rPr>
              <a:t>(FRF) </a:t>
            </a:r>
            <a:r>
              <a:rPr lang="en-US" sz="1800" dirty="0">
                <a:solidFill>
                  <a:schemeClr val="tx1"/>
                </a:solidFill>
                <a:latin typeface="Myriad Pro"/>
                <a:cs typeface="Myriad Pro"/>
              </a:rPr>
              <a:t>to detect, locate and relatively quantify the damage. </a:t>
            </a:r>
          </a:p>
          <a:p>
            <a:pPr>
              <a:spcBef>
                <a:spcPts val="600"/>
              </a:spcBef>
              <a:defRPr/>
            </a:pPr>
            <a:r>
              <a:rPr lang="en-US" sz="1800" dirty="0">
                <a:solidFill>
                  <a:schemeClr val="tx1"/>
                </a:solidFill>
                <a:latin typeface="Myriad Pro"/>
                <a:cs typeface="Myriad Pro"/>
              </a:rPr>
              <a:t>The main advantages of the method are: </a:t>
            </a:r>
            <a:endParaRPr lang="sr-Latn-BA" sz="1800" dirty="0">
              <a:solidFill>
                <a:schemeClr val="tx1"/>
              </a:solidFill>
              <a:latin typeface="Myriad Pro"/>
              <a:cs typeface="Myriad Pro"/>
            </a:endParaRPr>
          </a:p>
          <a:p>
            <a:pPr marL="514350" indent="-514350">
              <a:spcBef>
                <a:spcPts val="600"/>
              </a:spcBef>
              <a:buFont typeface="Arial" charset="0"/>
              <a:buAutoNum type="arabicParenR"/>
              <a:defRPr/>
            </a:pPr>
            <a:r>
              <a:rPr lang="en-US" sz="1800" dirty="0">
                <a:solidFill>
                  <a:schemeClr val="tx1"/>
                </a:solidFill>
                <a:latin typeface="Myriad Pro"/>
                <a:cs typeface="Myriad Pro"/>
              </a:rPr>
              <a:t>it is not necessary to perform modal identification</a:t>
            </a:r>
            <a:endParaRPr lang="sr-Latn-BA" sz="1800" dirty="0">
              <a:solidFill>
                <a:schemeClr val="tx1"/>
              </a:solidFill>
              <a:latin typeface="Myriad Pro"/>
              <a:cs typeface="Myriad Pro"/>
            </a:endParaRPr>
          </a:p>
          <a:p>
            <a:pPr marL="514350" indent="-514350">
              <a:spcBef>
                <a:spcPts val="600"/>
              </a:spcBef>
              <a:buFont typeface="Arial" charset="0"/>
              <a:buAutoNum type="arabicParenR"/>
              <a:defRPr/>
            </a:pPr>
            <a:r>
              <a:rPr lang="en-US" sz="1800" dirty="0">
                <a:solidFill>
                  <a:schemeClr val="tx1"/>
                </a:solidFill>
                <a:latin typeface="Myriad Pro"/>
                <a:cs typeface="Myriad Pro"/>
              </a:rPr>
              <a:t>there is no need for any analytical or numerical model of the structure</a:t>
            </a:r>
            <a:endParaRPr lang="sr-Latn-BA" sz="1800" dirty="0">
              <a:solidFill>
                <a:schemeClr val="tx1"/>
              </a:solidFill>
              <a:latin typeface="Myriad Pro"/>
              <a:cs typeface="Myriad Pro"/>
            </a:endParaRPr>
          </a:p>
          <a:p>
            <a:pPr marL="514350" indent="-514350">
              <a:spcBef>
                <a:spcPts val="600"/>
              </a:spcBef>
              <a:buFont typeface="Arial" charset="0"/>
              <a:buAutoNum type="arabicParenR"/>
              <a:defRPr/>
            </a:pPr>
            <a:r>
              <a:rPr lang="en-US" sz="1800" dirty="0">
                <a:solidFill>
                  <a:schemeClr val="tx1"/>
                </a:solidFill>
                <a:latin typeface="Myriad Pro"/>
                <a:cs typeface="Myriad Pro"/>
              </a:rPr>
              <a:t>it uses all measured data in the form of frequency response functions, without further treatment</a:t>
            </a:r>
            <a:r>
              <a:rPr lang="en-US" sz="2000" kern="0" dirty="0" smtClean="0">
                <a:solidFill>
                  <a:schemeClr val="tx1"/>
                </a:solidFill>
              </a:rPr>
              <a:t>.</a:t>
            </a:r>
          </a:p>
          <a:p>
            <a:pPr>
              <a:spcBef>
                <a:spcPts val="600"/>
              </a:spcBef>
              <a:buFont typeface="Arial" charset="0"/>
              <a:buChar char="•"/>
              <a:defRPr/>
            </a:pPr>
            <a:endParaRPr lang="en-US" sz="2000" kern="0" dirty="0">
              <a:solidFill>
                <a:schemeClr val="tx1"/>
              </a:solidFill>
            </a:endParaRPr>
          </a:p>
        </p:txBody>
      </p:sp>
    </p:spTree>
    <p:extLst>
      <p:ext uri="{BB962C8B-B14F-4D97-AF65-F5344CB8AC3E}">
        <p14:creationId xmlns:p14="http://schemas.microsoft.com/office/powerpoint/2010/main" val="2048191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576" y="5938605"/>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39" y="5938605"/>
            <a:ext cx="736793" cy="695328"/>
          </a:xfrm>
          <a:prstGeom prst="rect">
            <a:avLst/>
          </a:prstGeom>
        </p:spPr>
      </p:pic>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6881" y="2189552"/>
            <a:ext cx="6127226" cy="43483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57115" y="1055581"/>
            <a:ext cx="8686074" cy="923330"/>
          </a:xfrm>
          <a:prstGeom prst="rect">
            <a:avLst/>
          </a:prstGeom>
        </p:spPr>
        <p:txBody>
          <a:bodyPr wrap="square">
            <a:spAutoFit/>
          </a:bodyPr>
          <a:lstStyle/>
          <a:p>
            <a:r>
              <a:rPr lang="en-US" i="1" dirty="0" smtClean="0">
                <a:latin typeface="Myriad Pro"/>
                <a:cs typeface="Myriad Pro"/>
              </a:rPr>
              <a:t>This method </a:t>
            </a:r>
            <a:r>
              <a:rPr lang="sr-Latn-CS" i="1" dirty="0" smtClean="0">
                <a:latin typeface="Myriad Pro"/>
                <a:cs typeface="Myriad Pro"/>
              </a:rPr>
              <a:t>is </a:t>
            </a:r>
            <a:r>
              <a:rPr lang="sr-Latn-CS" i="1" dirty="0">
                <a:latin typeface="Myriad Pro"/>
                <a:cs typeface="Myriad Pro"/>
              </a:rPr>
              <a:t>based on </a:t>
            </a:r>
          </a:p>
          <a:p>
            <a:r>
              <a:rPr lang="sr-Latn-CS" b="1" i="1" dirty="0">
                <a:solidFill>
                  <a:srgbClr val="FF0000"/>
                </a:solidFill>
                <a:latin typeface="Myriad Pro"/>
                <a:cs typeface="Myriad Pro"/>
              </a:rPr>
              <a:t>comparison between two different states of the system</a:t>
            </a:r>
            <a:r>
              <a:rPr lang="sr-Latn-CS" i="1" dirty="0">
                <a:solidFill>
                  <a:srgbClr val="FF0000"/>
                </a:solidFill>
                <a:latin typeface="Myriad Pro"/>
                <a:cs typeface="Myriad Pro"/>
              </a:rPr>
              <a:t>, one of them is assumed to represent the initial and </a:t>
            </a:r>
            <a:r>
              <a:rPr lang="sr-Latn-CS" i="1" dirty="0" smtClean="0">
                <a:solidFill>
                  <a:srgbClr val="FF0000"/>
                </a:solidFill>
                <a:latin typeface="Myriad Pro"/>
                <a:cs typeface="Myriad Pro"/>
              </a:rPr>
              <a:t>undamaged </a:t>
            </a:r>
            <a:r>
              <a:rPr lang="sr-Latn-CS" i="1" dirty="0">
                <a:solidFill>
                  <a:srgbClr val="FF0000"/>
                </a:solidFill>
                <a:latin typeface="Myriad Pro"/>
                <a:cs typeface="Myriad Pro"/>
              </a:rPr>
              <a:t>state.</a:t>
            </a:r>
            <a:endParaRPr lang="en-US" i="1" dirty="0">
              <a:solidFill>
                <a:srgbClr val="FF0000"/>
              </a:solidFill>
              <a:latin typeface="Myriad Pro"/>
              <a:cs typeface="Myriad Pro"/>
            </a:endParaRPr>
          </a:p>
        </p:txBody>
      </p:sp>
      <p:sp>
        <p:nvSpPr>
          <p:cNvPr id="4" name="TextBox 3"/>
          <p:cNvSpPr txBox="1"/>
          <p:nvPr/>
        </p:nvSpPr>
        <p:spPr>
          <a:xfrm>
            <a:off x="257115" y="3778954"/>
            <a:ext cx="1782509" cy="584775"/>
          </a:xfrm>
          <a:prstGeom prst="rect">
            <a:avLst/>
          </a:prstGeom>
          <a:solidFill>
            <a:schemeClr val="bg1"/>
          </a:solidFill>
        </p:spPr>
        <p:txBody>
          <a:bodyPr wrap="square" rtlCol="0">
            <a:spAutoFit/>
          </a:bodyPr>
          <a:lstStyle/>
          <a:p>
            <a:pPr algn="ctr"/>
            <a:r>
              <a:rPr lang="en-US" sz="1600" dirty="0" smtClean="0"/>
              <a:t>Undamaged beam, damage level “0”</a:t>
            </a:r>
            <a:endParaRPr lang="en-US" sz="1600" dirty="0"/>
          </a:p>
        </p:txBody>
      </p:sp>
      <p:sp>
        <p:nvSpPr>
          <p:cNvPr id="6" name="TextBox 5"/>
          <p:cNvSpPr txBox="1"/>
          <p:nvPr/>
        </p:nvSpPr>
        <p:spPr>
          <a:xfrm>
            <a:off x="6264188" y="1806740"/>
            <a:ext cx="1800200" cy="584775"/>
          </a:xfrm>
          <a:prstGeom prst="rect">
            <a:avLst/>
          </a:prstGeom>
          <a:solidFill>
            <a:schemeClr val="bg1"/>
          </a:solidFill>
        </p:spPr>
        <p:txBody>
          <a:bodyPr wrap="square" rtlCol="0">
            <a:spAutoFit/>
          </a:bodyPr>
          <a:lstStyle/>
          <a:p>
            <a:r>
              <a:rPr lang="en-US" sz="1600" dirty="0" smtClean="0"/>
              <a:t>Damaged beam, damage level “d”</a:t>
            </a:r>
            <a:endParaRPr lang="en-US" sz="1600" dirty="0"/>
          </a:p>
        </p:txBody>
      </p:sp>
      <p:cxnSp>
        <p:nvCxnSpPr>
          <p:cNvPr id="10" name="Straight Arrow Connector 9"/>
          <p:cNvCxnSpPr>
            <a:stCxn id="4" idx="3"/>
          </p:cNvCxnSpPr>
          <p:nvPr/>
        </p:nvCxnSpPr>
        <p:spPr>
          <a:xfrm flipV="1">
            <a:off x="2039624" y="3573017"/>
            <a:ext cx="1308240" cy="498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652120" y="2391515"/>
            <a:ext cx="992012" cy="4614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885026" y="4887556"/>
            <a:ext cx="1789479" cy="584775"/>
          </a:xfrm>
          <a:prstGeom prst="rect">
            <a:avLst/>
          </a:prstGeom>
          <a:solidFill>
            <a:schemeClr val="bg1"/>
          </a:solidFill>
        </p:spPr>
        <p:txBody>
          <a:bodyPr wrap="square" rtlCol="0">
            <a:spAutoFit/>
          </a:bodyPr>
          <a:lstStyle/>
          <a:p>
            <a:pPr algn="ctr"/>
            <a:r>
              <a:rPr lang="en-US" sz="1600" dirty="0" smtClean="0"/>
              <a:t>FRFs </a:t>
            </a:r>
          </a:p>
          <a:p>
            <a:pPr algn="ctr"/>
            <a:r>
              <a:rPr lang="en-US" sz="1600" dirty="0" smtClean="0"/>
              <a:t>of damaged beam</a:t>
            </a:r>
            <a:endParaRPr lang="en-US" sz="1600" dirty="0"/>
          </a:p>
        </p:txBody>
      </p:sp>
      <p:cxnSp>
        <p:nvCxnSpPr>
          <p:cNvPr id="17" name="Straight Arrow Connector 16"/>
          <p:cNvCxnSpPr/>
          <p:nvPr/>
        </p:nvCxnSpPr>
        <p:spPr>
          <a:xfrm flipH="1" flipV="1">
            <a:off x="6814630" y="4542661"/>
            <a:ext cx="602884" cy="4705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347167" y="5175583"/>
            <a:ext cx="2000697" cy="584775"/>
          </a:xfrm>
          <a:prstGeom prst="rect">
            <a:avLst/>
          </a:prstGeom>
          <a:solidFill>
            <a:schemeClr val="bg1"/>
          </a:solidFill>
        </p:spPr>
        <p:txBody>
          <a:bodyPr wrap="square" rtlCol="0">
            <a:spAutoFit/>
          </a:bodyPr>
          <a:lstStyle/>
          <a:p>
            <a:pPr algn="ctr"/>
            <a:r>
              <a:rPr lang="en-US" sz="1600" dirty="0" smtClean="0"/>
              <a:t>FRFs </a:t>
            </a:r>
          </a:p>
          <a:p>
            <a:pPr algn="ctr"/>
            <a:r>
              <a:rPr lang="en-US" sz="1600" dirty="0" smtClean="0"/>
              <a:t>of undamaged beam</a:t>
            </a:r>
            <a:endParaRPr lang="en-US" sz="1600" dirty="0"/>
          </a:p>
        </p:txBody>
      </p:sp>
      <p:cxnSp>
        <p:nvCxnSpPr>
          <p:cNvPr id="27" name="Straight Arrow Connector 26"/>
          <p:cNvCxnSpPr/>
          <p:nvPr/>
        </p:nvCxnSpPr>
        <p:spPr>
          <a:xfrm flipV="1">
            <a:off x="2987824" y="4542661"/>
            <a:ext cx="792088" cy="6372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1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4"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sp>
        <p:nvSpPr>
          <p:cNvPr id="5" name="TextBox 4"/>
          <p:cNvSpPr txBox="1"/>
          <p:nvPr/>
        </p:nvSpPr>
        <p:spPr>
          <a:xfrm>
            <a:off x="4489200" y="2082406"/>
            <a:ext cx="4309864" cy="400110"/>
          </a:xfrm>
          <a:prstGeom prst="rect">
            <a:avLst/>
          </a:prstGeom>
          <a:noFill/>
        </p:spPr>
        <p:txBody>
          <a:bodyPr wrap="square">
            <a:spAutoFit/>
          </a:bodyPr>
          <a:lstStyle/>
          <a:p>
            <a:pPr algn="ctr">
              <a:defRPr/>
            </a:pPr>
            <a:r>
              <a:rPr lang="en-US" sz="2000" b="1" dirty="0">
                <a:solidFill>
                  <a:srgbClr val="FF0000"/>
                </a:solidFill>
                <a:latin typeface="Tw Cen MT Condensed" panose="020B0606020104020203" pitchFamily="34" charset="0"/>
              </a:rPr>
              <a:t>Response</a:t>
            </a:r>
            <a:r>
              <a:rPr lang="en-US" sz="2000" b="1" dirty="0">
                <a:solidFill>
                  <a:srgbClr val="FF0000"/>
                </a:solidFill>
                <a:latin typeface="Arial" charset="0"/>
                <a:cs typeface="Arial" charset="0"/>
              </a:rPr>
              <a:t> </a:t>
            </a:r>
            <a:r>
              <a:rPr lang="en-US" sz="2000" b="1" dirty="0">
                <a:solidFill>
                  <a:srgbClr val="FF0000"/>
                </a:solidFill>
                <a:latin typeface="Tw Cen MT Condensed" panose="020B0606020104020203" pitchFamily="34" charset="0"/>
              </a:rPr>
              <a:t>Vector Assurance Criterion (RVAC)</a:t>
            </a:r>
            <a:r>
              <a:rPr lang="sr-Latn-BA" sz="2000" b="1" dirty="0">
                <a:solidFill>
                  <a:srgbClr val="FF0000"/>
                </a:solidFill>
                <a:latin typeface="Tw Cen MT Condensed" panose="020B0606020104020203" pitchFamily="34" charset="0"/>
              </a:rPr>
              <a:t>:</a:t>
            </a:r>
            <a:endParaRPr lang="en-US" sz="2000" b="1" dirty="0">
              <a:solidFill>
                <a:srgbClr val="FF0000"/>
              </a:solidFill>
              <a:latin typeface="Tw Cen MT Condensed" panose="020B0606020104020203"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12605506"/>
              </p:ext>
            </p:extLst>
          </p:nvPr>
        </p:nvGraphicFramePr>
        <p:xfrm>
          <a:off x="4492275" y="2565648"/>
          <a:ext cx="4303713" cy="1295400"/>
        </p:xfrm>
        <a:graphic>
          <a:graphicData uri="http://schemas.openxmlformats.org/presentationml/2006/ole">
            <mc:AlternateContent xmlns:mc="http://schemas.openxmlformats.org/markup-compatibility/2006">
              <mc:Choice xmlns:v="urn:schemas-microsoft-com:vml" Requires="v">
                <p:oleObj spid="_x0000_s12315" name="Equation" r:id="rId7" imgW="3327400" imgH="952500" progId="Equation.DSMT4">
                  <p:embed/>
                </p:oleObj>
              </mc:Choice>
              <mc:Fallback>
                <p:oleObj name="Equation" r:id="rId7" imgW="3327400" imgH="9525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2275" y="2565648"/>
                        <a:ext cx="4303713" cy="1295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5779367" y="3861048"/>
            <a:ext cx="3136033" cy="1015663"/>
          </a:xfrm>
          <a:prstGeom prst="rect">
            <a:avLst/>
          </a:prstGeom>
        </p:spPr>
        <p:txBody>
          <a:bodyPr wrap="square">
            <a:spAutoFit/>
          </a:bodyPr>
          <a:lstStyle/>
          <a:p>
            <a:pPr algn="ctr">
              <a:defRPr/>
            </a:pPr>
            <a:r>
              <a:rPr lang="en-US" sz="2000" b="1" dirty="0">
                <a:solidFill>
                  <a:srgbClr val="FF0000"/>
                </a:solidFill>
                <a:latin typeface="Tw Cen MT Condensed" panose="020B0606020104020203" pitchFamily="34" charset="0"/>
                <a:cs typeface="+mn-cs"/>
              </a:rPr>
              <a:t>The Detection and Relative damage Quantification </a:t>
            </a:r>
            <a:r>
              <a:rPr lang="en-US" sz="2000" b="1" dirty="0" smtClean="0">
                <a:solidFill>
                  <a:srgbClr val="FF0000"/>
                </a:solidFill>
                <a:latin typeface="Tw Cen MT Condensed" panose="020B0606020104020203" pitchFamily="34" charset="0"/>
                <a:cs typeface="+mn-cs"/>
              </a:rPr>
              <a:t>indicator (DRQ) </a:t>
            </a:r>
            <a:endParaRPr lang="en-US" sz="2000" b="1" dirty="0">
              <a:solidFill>
                <a:srgbClr val="FF0000"/>
              </a:solidFill>
              <a:latin typeface="Tw Cen MT Condensed" panose="020B0606020104020203" pitchFamily="34" charset="0"/>
              <a:cs typeface="+mn-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758837645"/>
              </p:ext>
            </p:extLst>
          </p:nvPr>
        </p:nvGraphicFramePr>
        <p:xfrm>
          <a:off x="6111058" y="4916928"/>
          <a:ext cx="2605087" cy="990600"/>
        </p:xfrm>
        <a:graphic>
          <a:graphicData uri="http://schemas.openxmlformats.org/presentationml/2006/ole">
            <mc:AlternateContent xmlns:mc="http://schemas.openxmlformats.org/markup-compatibility/2006">
              <mc:Choice xmlns:v="urn:schemas-microsoft-com:vml" Requires="v">
                <p:oleObj spid="_x0000_s12316" name="Equation" r:id="rId9" imgW="1358310" imgH="545863" progId="Equation.DSMT4">
                  <p:embed/>
                </p:oleObj>
              </mc:Choice>
              <mc:Fallback>
                <p:oleObj name="Equation" r:id="rId9" imgW="1358310" imgH="545863"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1058" y="4916928"/>
                        <a:ext cx="2605087" cy="990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292" name="Picture 4" descr="Wor9B67"/>
          <p:cNvPicPr>
            <a:picLocks noChangeAspect="1" noChangeArrowheads="1"/>
          </p:cNvPicPr>
          <p:nvPr/>
        </p:nvPicPr>
        <p:blipFill>
          <a:blip r:embed="rId11">
            <a:grayscl/>
            <a:extLst>
              <a:ext uri="{28A0092B-C50C-407E-A947-70E740481C1C}">
                <a14:useLocalDpi xmlns:a14="http://schemas.microsoft.com/office/drawing/2010/main" val="0"/>
              </a:ext>
            </a:extLst>
          </a:blip>
          <a:srcRect/>
          <a:stretch>
            <a:fillRect/>
          </a:stretch>
        </p:blipFill>
        <p:spPr bwMode="auto">
          <a:xfrm>
            <a:off x="345802" y="2323004"/>
            <a:ext cx="3925784" cy="288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51520" y="854881"/>
            <a:ext cx="3960440" cy="1200329"/>
          </a:xfrm>
          <a:prstGeom prst="rect">
            <a:avLst/>
          </a:prstGeom>
        </p:spPr>
        <p:txBody>
          <a:bodyPr wrap="square">
            <a:spAutoFit/>
          </a:bodyPr>
          <a:lstStyle/>
          <a:p>
            <a:r>
              <a:rPr lang="en-US" i="1" dirty="0">
                <a:latin typeface="Myriad Pro"/>
                <a:cs typeface="Myriad Pro"/>
              </a:rPr>
              <a:t>The main question is how to </a:t>
            </a:r>
            <a:r>
              <a:rPr lang="en-US" i="1" dirty="0" smtClean="0">
                <a:latin typeface="Myriad Pro"/>
                <a:cs typeface="Myriad Pro"/>
              </a:rPr>
              <a:t>correlate </a:t>
            </a:r>
            <a:r>
              <a:rPr lang="en-US" i="1" dirty="0">
                <a:latin typeface="Myriad Pro"/>
                <a:cs typeface="Myriad Pro"/>
              </a:rPr>
              <a:t>the differences between </a:t>
            </a:r>
            <a:r>
              <a:rPr lang="en-US" i="1" dirty="0" smtClean="0">
                <a:latin typeface="Myriad Pro"/>
                <a:cs typeface="Myriad Pro"/>
              </a:rPr>
              <a:t>FRFs </a:t>
            </a:r>
            <a:r>
              <a:rPr lang="en-US" i="1" dirty="0">
                <a:latin typeface="Myriad Pro"/>
                <a:cs typeface="Myriad Pro"/>
              </a:rPr>
              <a:t>data before and after damage to the spatial stiffness </a:t>
            </a:r>
            <a:r>
              <a:rPr lang="en-US" i="1" dirty="0" smtClean="0">
                <a:latin typeface="Myriad Pro"/>
                <a:cs typeface="Myriad Pro"/>
              </a:rPr>
              <a:t>changes.</a:t>
            </a:r>
            <a:endParaRPr lang="en-US" i="1" dirty="0">
              <a:latin typeface="Myriad Pro"/>
              <a:cs typeface="Myriad Pro"/>
            </a:endParaRPr>
          </a:p>
        </p:txBody>
      </p:sp>
      <p:sp>
        <p:nvSpPr>
          <p:cNvPr id="6" name="Rectangle 5"/>
          <p:cNvSpPr/>
          <p:nvPr/>
        </p:nvSpPr>
        <p:spPr>
          <a:xfrm>
            <a:off x="5364088" y="411101"/>
            <a:ext cx="3445768" cy="1477328"/>
          </a:xfrm>
          <a:prstGeom prst="rect">
            <a:avLst/>
          </a:prstGeom>
        </p:spPr>
        <p:txBody>
          <a:bodyPr wrap="square">
            <a:spAutoFit/>
          </a:bodyPr>
          <a:lstStyle/>
          <a:p>
            <a:r>
              <a:rPr lang="en-US" i="1" dirty="0">
                <a:latin typeface="Myriad Pro"/>
                <a:cs typeface="Myriad Pro"/>
              </a:rPr>
              <a:t>To measure the degree of correlation between two vectors, </a:t>
            </a:r>
            <a:r>
              <a:rPr lang="en-US" i="1" dirty="0" smtClean="0">
                <a:latin typeface="Myriad Pro"/>
                <a:cs typeface="Myriad Pro"/>
              </a:rPr>
              <a:t>the </a:t>
            </a:r>
            <a:r>
              <a:rPr lang="en-US" i="1" dirty="0">
                <a:latin typeface="Myriad Pro"/>
                <a:cs typeface="Myriad Pro"/>
              </a:rPr>
              <a:t>response vector assurance criterion (RVAC</a:t>
            </a:r>
            <a:r>
              <a:rPr lang="en-US" i="1" dirty="0" smtClean="0">
                <a:latin typeface="Myriad Pro"/>
                <a:cs typeface="Myriad Pro"/>
              </a:rPr>
              <a:t>) was defined </a:t>
            </a:r>
            <a:endParaRPr lang="en-US" i="1" dirty="0">
              <a:latin typeface="Myriad Pro"/>
              <a:cs typeface="Myriad Pro"/>
            </a:endParaRPr>
          </a:p>
        </p:txBody>
      </p:sp>
    </p:spTree>
    <p:extLst>
      <p:ext uri="{BB962C8B-B14F-4D97-AF65-F5344CB8AC3E}">
        <p14:creationId xmlns:p14="http://schemas.microsoft.com/office/powerpoint/2010/main" val="492590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4"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616" y="6073117"/>
            <a:ext cx="720080" cy="72008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906" y="6055624"/>
            <a:ext cx="736793" cy="695328"/>
          </a:xfrm>
          <a:prstGeom prst="rect">
            <a:avLst/>
          </a:prstGeom>
        </p:spPr>
      </p:pic>
      <p:sp>
        <p:nvSpPr>
          <p:cNvPr id="3" name="Rectangle 2"/>
          <p:cNvSpPr/>
          <p:nvPr/>
        </p:nvSpPr>
        <p:spPr>
          <a:xfrm>
            <a:off x="418907" y="692696"/>
            <a:ext cx="3316934" cy="707886"/>
          </a:xfrm>
          <a:prstGeom prst="rect">
            <a:avLst/>
          </a:prstGeom>
        </p:spPr>
        <p:txBody>
          <a:bodyPr wrap="none">
            <a:spAutoFit/>
          </a:bodyPr>
          <a:lstStyle/>
          <a:p>
            <a:r>
              <a:rPr lang="en-US" sz="2000" b="1" i="1" dirty="0">
                <a:latin typeface="Myriad Pro"/>
                <a:cs typeface="Myriad Pro"/>
              </a:rPr>
              <a:t>How to measure FRF </a:t>
            </a:r>
          </a:p>
          <a:p>
            <a:r>
              <a:rPr lang="en-US" sz="2000" b="1" i="1" dirty="0">
                <a:latin typeface="Myriad Pro"/>
                <a:cs typeface="Myriad Pro"/>
              </a:rPr>
              <a:t>on a real beam structure?</a:t>
            </a:r>
          </a:p>
        </p:txBody>
      </p:sp>
      <p:sp>
        <p:nvSpPr>
          <p:cNvPr id="4" name="TextBox 3"/>
          <p:cNvSpPr txBox="1"/>
          <p:nvPr/>
        </p:nvSpPr>
        <p:spPr>
          <a:xfrm>
            <a:off x="5233988" y="846584"/>
            <a:ext cx="3744416" cy="400110"/>
          </a:xfrm>
          <a:prstGeom prst="rect">
            <a:avLst/>
          </a:prstGeom>
          <a:noFill/>
        </p:spPr>
        <p:txBody>
          <a:bodyPr wrap="square" rtlCol="0">
            <a:spAutoFit/>
          </a:bodyPr>
          <a:lstStyle/>
          <a:p>
            <a:r>
              <a:rPr lang="en-US" sz="2000" b="1" dirty="0">
                <a:solidFill>
                  <a:srgbClr val="FF0000"/>
                </a:solidFill>
                <a:latin typeface="Myriad Pro"/>
                <a:cs typeface="Myriad Pro"/>
              </a:rPr>
              <a:t>Experimental modal </a:t>
            </a:r>
            <a:r>
              <a:rPr lang="en-US" sz="2000" b="1" dirty="0" smtClean="0">
                <a:solidFill>
                  <a:srgbClr val="FF0000"/>
                </a:solidFill>
                <a:latin typeface="Myriad Pro"/>
                <a:cs typeface="Myriad Pro"/>
              </a:rPr>
              <a:t>analysis</a:t>
            </a:r>
            <a:endParaRPr lang="en-US" sz="2000" b="1" dirty="0">
              <a:solidFill>
                <a:srgbClr val="FF0000"/>
              </a:solidFill>
              <a:latin typeface="Myriad Pro"/>
              <a:cs typeface="Myriad Pro"/>
            </a:endParaRPr>
          </a:p>
        </p:txBody>
      </p:sp>
      <p:grpSp>
        <p:nvGrpSpPr>
          <p:cNvPr id="12" name="Group 13"/>
          <p:cNvGrpSpPr>
            <a:grpSpLocks/>
          </p:cNvGrpSpPr>
          <p:nvPr/>
        </p:nvGrpSpPr>
        <p:grpSpPr bwMode="auto">
          <a:xfrm>
            <a:off x="1637648" y="1620646"/>
            <a:ext cx="5724525" cy="823913"/>
            <a:chOff x="136" y="1952"/>
            <a:chExt cx="3606" cy="519"/>
          </a:xfrm>
        </p:grpSpPr>
        <p:grpSp>
          <p:nvGrpSpPr>
            <p:cNvPr id="13" name="Group 14"/>
            <p:cNvGrpSpPr>
              <a:grpSpLocks/>
            </p:cNvGrpSpPr>
            <p:nvPr/>
          </p:nvGrpSpPr>
          <p:grpSpPr bwMode="auto">
            <a:xfrm>
              <a:off x="136" y="1952"/>
              <a:ext cx="3606" cy="519"/>
              <a:chOff x="336" y="2640"/>
              <a:chExt cx="3606" cy="519"/>
            </a:xfrm>
          </p:grpSpPr>
          <p:sp>
            <p:nvSpPr>
              <p:cNvPr id="15" name="Line 15"/>
              <p:cNvSpPr>
                <a:spLocks noChangeShapeType="1"/>
              </p:cNvSpPr>
              <p:nvPr/>
            </p:nvSpPr>
            <p:spPr bwMode="auto">
              <a:xfrm>
                <a:off x="912" y="2917"/>
                <a:ext cx="758" cy="4"/>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6"/>
              <p:cNvSpPr>
                <a:spLocks noChangeShapeType="1"/>
              </p:cNvSpPr>
              <p:nvPr/>
            </p:nvSpPr>
            <p:spPr bwMode="auto">
              <a:xfrm>
                <a:off x="1968" y="2917"/>
                <a:ext cx="771" cy="4"/>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7"/>
              <p:cNvSpPr>
                <a:spLocks noChangeShapeType="1"/>
              </p:cNvSpPr>
              <p:nvPr/>
            </p:nvSpPr>
            <p:spPr bwMode="auto">
              <a:xfrm>
                <a:off x="3092" y="2917"/>
                <a:ext cx="850" cy="2"/>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Rectangle 18"/>
              <p:cNvSpPr>
                <a:spLocks noChangeArrowheads="1"/>
              </p:cNvSpPr>
              <p:nvPr/>
            </p:nvSpPr>
            <p:spPr bwMode="auto">
              <a:xfrm>
                <a:off x="3150" y="2965"/>
                <a:ext cx="75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2000" b="1" dirty="0" smtClean="0">
                    <a:solidFill>
                      <a:srgbClr val="CC0099"/>
                    </a:solidFill>
                    <a:latin typeface="Arial YU" pitchFamily="34" charset="0"/>
                  </a:rPr>
                  <a:t>excitation</a:t>
                </a:r>
                <a:endParaRPr lang="en-US" sz="2000" b="1" dirty="0">
                  <a:solidFill>
                    <a:srgbClr val="CC0099"/>
                  </a:solidFill>
                  <a:latin typeface="Arial YU" pitchFamily="34" charset="0"/>
                </a:endParaRPr>
              </a:p>
            </p:txBody>
          </p:sp>
          <p:sp>
            <p:nvSpPr>
              <p:cNvPr id="19" name="Rectangle 19"/>
              <p:cNvSpPr>
                <a:spLocks noChangeArrowheads="1"/>
              </p:cNvSpPr>
              <p:nvPr/>
            </p:nvSpPr>
            <p:spPr bwMode="auto">
              <a:xfrm>
                <a:off x="3157" y="2654"/>
                <a:ext cx="71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smtClean="0">
                    <a:solidFill>
                      <a:srgbClr val="CC0099"/>
                    </a:solidFill>
                    <a:latin typeface="Arial YU" pitchFamily="34" charset="0"/>
                  </a:rPr>
                  <a:t>response</a:t>
                </a:r>
                <a:endParaRPr lang="en-US" sz="2000" b="1" dirty="0">
                  <a:solidFill>
                    <a:srgbClr val="CC0099"/>
                  </a:solidFill>
                  <a:latin typeface="Arial YU" pitchFamily="34" charset="0"/>
                </a:endParaRPr>
              </a:p>
            </p:txBody>
          </p:sp>
          <p:sp>
            <p:nvSpPr>
              <p:cNvPr id="21" name="Rectangle 20"/>
              <p:cNvSpPr>
                <a:spLocks noChangeArrowheads="1"/>
              </p:cNvSpPr>
              <p:nvPr/>
            </p:nvSpPr>
            <p:spPr bwMode="auto">
              <a:xfrm>
                <a:off x="2068" y="2965"/>
                <a:ext cx="52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2000" b="1" dirty="0">
                    <a:solidFill>
                      <a:schemeClr val="hlink"/>
                    </a:solidFill>
                    <a:latin typeface="Arial YU" pitchFamily="34" charset="0"/>
                  </a:rPr>
                  <a:t>   </a:t>
                </a:r>
                <a:r>
                  <a:rPr lang="en-US" sz="2000" b="1" dirty="0" smtClean="0">
                    <a:solidFill>
                      <a:srgbClr val="CC0000"/>
                    </a:solidFill>
                    <a:latin typeface="Arial YU" pitchFamily="34" charset="0"/>
                  </a:rPr>
                  <a:t>force</a:t>
                </a:r>
                <a:endParaRPr lang="en-US" sz="2000" b="1" dirty="0">
                  <a:solidFill>
                    <a:srgbClr val="CC0000"/>
                  </a:solidFill>
                  <a:latin typeface="Arial YU" pitchFamily="34" charset="0"/>
                </a:endParaRPr>
              </a:p>
            </p:txBody>
          </p:sp>
          <p:sp>
            <p:nvSpPr>
              <p:cNvPr id="22" name="Rectangle 21"/>
              <p:cNvSpPr>
                <a:spLocks noChangeArrowheads="1"/>
              </p:cNvSpPr>
              <p:nvPr/>
            </p:nvSpPr>
            <p:spPr bwMode="auto">
              <a:xfrm>
                <a:off x="2058" y="2654"/>
                <a:ext cx="53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smtClean="0">
                    <a:solidFill>
                      <a:srgbClr val="CC0000"/>
                    </a:solidFill>
                    <a:latin typeface="Arial YU" pitchFamily="34" charset="0"/>
                  </a:rPr>
                  <a:t>motion</a:t>
                </a:r>
                <a:endParaRPr lang="en-US" sz="2000" b="1" dirty="0">
                  <a:solidFill>
                    <a:srgbClr val="CC0000"/>
                  </a:solidFill>
                  <a:latin typeface="Arial YU" pitchFamily="34" charset="0"/>
                </a:endParaRPr>
              </a:p>
            </p:txBody>
          </p:sp>
          <p:sp>
            <p:nvSpPr>
              <p:cNvPr id="23" name="Rectangle 22"/>
              <p:cNvSpPr>
                <a:spLocks noChangeArrowheads="1"/>
              </p:cNvSpPr>
              <p:nvPr/>
            </p:nvSpPr>
            <p:spPr bwMode="auto">
              <a:xfrm>
                <a:off x="1068" y="2965"/>
                <a:ext cx="39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2000" b="1" dirty="0" smtClean="0">
                    <a:solidFill>
                      <a:schemeClr val="tx2"/>
                    </a:solidFill>
                    <a:latin typeface="Arial YU" pitchFamily="34" charset="0"/>
                  </a:rPr>
                  <a:t>input</a:t>
                </a:r>
                <a:endParaRPr lang="en-US" sz="2000" b="1" dirty="0">
                  <a:solidFill>
                    <a:schemeClr val="tx2"/>
                  </a:solidFill>
                  <a:latin typeface="Arial YU" pitchFamily="34" charset="0"/>
                </a:endParaRPr>
              </a:p>
            </p:txBody>
          </p:sp>
          <p:sp>
            <p:nvSpPr>
              <p:cNvPr id="24" name="Rectangle 23"/>
              <p:cNvSpPr>
                <a:spLocks noChangeArrowheads="1"/>
              </p:cNvSpPr>
              <p:nvPr/>
            </p:nvSpPr>
            <p:spPr bwMode="auto">
              <a:xfrm>
                <a:off x="912" y="2640"/>
                <a:ext cx="63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a:solidFill>
                      <a:schemeClr val="tx2"/>
                    </a:solidFill>
                    <a:latin typeface="Arial YU" pitchFamily="34" charset="0"/>
                  </a:rPr>
                  <a:t>   </a:t>
                </a:r>
                <a:r>
                  <a:rPr lang="en-US" sz="2000" b="1" dirty="0" smtClean="0">
                    <a:solidFill>
                      <a:schemeClr val="tx2"/>
                    </a:solidFill>
                    <a:latin typeface="Arial YU" pitchFamily="34" charset="0"/>
                  </a:rPr>
                  <a:t>output</a:t>
                </a:r>
                <a:endParaRPr lang="en-US" sz="2000" b="1" dirty="0">
                  <a:solidFill>
                    <a:schemeClr val="tx2"/>
                  </a:solidFill>
                  <a:latin typeface="Arial YU" pitchFamily="34" charset="0"/>
                </a:endParaRPr>
              </a:p>
            </p:txBody>
          </p:sp>
          <p:sp>
            <p:nvSpPr>
              <p:cNvPr id="25" name="Rectangle 24"/>
              <p:cNvSpPr>
                <a:spLocks noChangeArrowheads="1"/>
              </p:cNvSpPr>
              <p:nvPr/>
            </p:nvSpPr>
            <p:spPr bwMode="auto">
              <a:xfrm>
                <a:off x="336" y="2784"/>
                <a:ext cx="39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chemeClr val="tx2"/>
                    </a:solidFill>
                    <a:latin typeface="Arial YU" pitchFamily="34" charset="0"/>
                  </a:rPr>
                  <a:t>H(</a:t>
                </a:r>
                <a:r>
                  <a:rPr lang="en-US" sz="2400" b="1">
                    <a:solidFill>
                      <a:schemeClr val="tx2"/>
                    </a:solidFill>
                    <a:latin typeface="Arial YU" pitchFamily="34" charset="0"/>
                    <a:sym typeface="Symbol" pitchFamily="18" charset="2"/>
                  </a:rPr>
                  <a:t></a:t>
                </a:r>
                <a:r>
                  <a:rPr lang="en-US" sz="2400" b="1">
                    <a:solidFill>
                      <a:schemeClr val="tx2"/>
                    </a:solidFill>
                    <a:latin typeface="Arial YU" pitchFamily="34" charset="0"/>
                  </a:rPr>
                  <a:t>)</a:t>
                </a:r>
              </a:p>
            </p:txBody>
          </p:sp>
          <p:sp>
            <p:nvSpPr>
              <p:cNvPr id="26" name="Rectangle 25"/>
              <p:cNvSpPr>
                <a:spLocks noChangeArrowheads="1"/>
              </p:cNvSpPr>
              <p:nvPr/>
            </p:nvSpPr>
            <p:spPr bwMode="auto">
              <a:xfrm>
                <a:off x="1776" y="2832"/>
                <a:ext cx="9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chemeClr val="tx2"/>
                    </a:solidFill>
                    <a:latin typeface="Arial YU" pitchFamily="34" charset="0"/>
                  </a:rPr>
                  <a:t>=</a:t>
                </a:r>
              </a:p>
            </p:txBody>
          </p:sp>
          <p:sp>
            <p:nvSpPr>
              <p:cNvPr id="27" name="Rectangle 26"/>
              <p:cNvSpPr>
                <a:spLocks noChangeArrowheads="1"/>
              </p:cNvSpPr>
              <p:nvPr/>
            </p:nvSpPr>
            <p:spPr bwMode="auto">
              <a:xfrm>
                <a:off x="2875" y="2831"/>
                <a:ext cx="9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chemeClr val="tx2"/>
                    </a:solidFill>
                    <a:latin typeface="Arial YU" pitchFamily="34" charset="0"/>
                  </a:rPr>
                  <a:t>=</a:t>
                </a:r>
              </a:p>
            </p:txBody>
          </p:sp>
        </p:grpSp>
        <p:sp>
          <p:nvSpPr>
            <p:cNvPr id="14" name="Rectangle 27"/>
            <p:cNvSpPr>
              <a:spLocks noChangeArrowheads="1"/>
            </p:cNvSpPr>
            <p:nvPr/>
          </p:nvSpPr>
          <p:spPr bwMode="auto">
            <a:xfrm>
              <a:off x="552" y="2143"/>
              <a:ext cx="9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chemeClr val="tx2"/>
                  </a:solidFill>
                  <a:latin typeface="Arial YU" pitchFamily="34" charset="0"/>
                </a:rPr>
                <a:t>=</a:t>
              </a:r>
            </a:p>
          </p:txBody>
        </p:sp>
      </p:grpSp>
      <p:pic>
        <p:nvPicPr>
          <p:cNvPr id="28" name="Picture 28"/>
          <p:cNvPicPr>
            <a:picLocks noChangeAspect="1" noChangeArrowheads="1"/>
          </p:cNvPicPr>
          <p:nvPr/>
        </p:nvPicPr>
        <p:blipFill>
          <a:blip r:embed="rId7">
            <a:lum bright="-14000"/>
            <a:extLst>
              <a:ext uri="{28A0092B-C50C-407E-A947-70E740481C1C}">
                <a14:useLocalDpi xmlns:a14="http://schemas.microsoft.com/office/drawing/2010/main" val="0"/>
              </a:ext>
            </a:extLst>
          </a:blip>
          <a:srcRect/>
          <a:stretch>
            <a:fillRect/>
          </a:stretch>
        </p:blipFill>
        <p:spPr bwMode="auto">
          <a:xfrm>
            <a:off x="298181" y="2924944"/>
            <a:ext cx="3668713" cy="31369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49395" y="2351084"/>
            <a:ext cx="1535447" cy="369332"/>
          </a:xfrm>
          <a:prstGeom prst="rect">
            <a:avLst/>
          </a:prstGeom>
          <a:noFill/>
        </p:spPr>
        <p:txBody>
          <a:bodyPr wrap="square" rtlCol="0">
            <a:spAutoFit/>
          </a:bodyPr>
          <a:lstStyle/>
          <a:p>
            <a:pPr algn="ctr"/>
            <a:r>
              <a:rPr lang="en-US" i="1" dirty="0" smtClean="0"/>
              <a:t>System matrix</a:t>
            </a:r>
            <a:endParaRPr lang="en-US" b="1" i="1" dirty="0"/>
          </a:p>
        </p:txBody>
      </p:sp>
      <p:cxnSp>
        <p:nvCxnSpPr>
          <p:cNvPr id="7" name="Straight Arrow Connector 6"/>
          <p:cNvCxnSpPr/>
          <p:nvPr/>
        </p:nvCxnSpPr>
        <p:spPr>
          <a:xfrm flipV="1">
            <a:off x="1835696" y="2290572"/>
            <a:ext cx="0" cy="4903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1" name="Group 33"/>
          <p:cNvGrpSpPr>
            <a:grpSpLocks/>
          </p:cNvGrpSpPr>
          <p:nvPr/>
        </p:nvGrpSpPr>
        <p:grpSpPr bwMode="auto">
          <a:xfrm>
            <a:off x="3997467" y="2825490"/>
            <a:ext cx="4724400" cy="914400"/>
            <a:chOff x="2400" y="2160"/>
            <a:chExt cx="2976" cy="576"/>
          </a:xfrm>
        </p:grpSpPr>
        <p:sp>
          <p:nvSpPr>
            <p:cNvPr id="32" name="Text Box 9"/>
            <p:cNvSpPr txBox="1">
              <a:spLocks noChangeArrowheads="1"/>
            </p:cNvSpPr>
            <p:nvPr/>
          </p:nvSpPr>
          <p:spPr bwMode="auto">
            <a:xfrm>
              <a:off x="4944" y="2177"/>
              <a:ext cx="432" cy="31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dirty="0" err="1">
                  <a:solidFill>
                    <a:schemeClr val="tx2"/>
                  </a:solidFill>
                  <a:latin typeface="Arial YU" pitchFamily="34" charset="0"/>
                </a:rPr>
                <a:t>X</a:t>
              </a:r>
              <a:r>
                <a:rPr lang="en-US" sz="1600" b="1" baseline="-25000" dirty="0" err="1">
                  <a:solidFill>
                    <a:schemeClr val="tx2"/>
                  </a:solidFill>
                  <a:latin typeface="Arial YU" pitchFamily="34" charset="0"/>
                </a:rPr>
                <a:t>j</a:t>
              </a:r>
              <a:r>
                <a:rPr lang="en-US" sz="1600" b="1" dirty="0">
                  <a:solidFill>
                    <a:schemeClr val="tx2"/>
                  </a:solidFill>
                  <a:latin typeface="Arial YU" pitchFamily="34" charset="0"/>
                </a:rPr>
                <a:t>(</a:t>
              </a:r>
              <a:r>
                <a:rPr lang="en-US" sz="1600" b="1" dirty="0">
                  <a:solidFill>
                    <a:schemeClr val="tx2"/>
                  </a:solidFill>
                  <a:latin typeface="Arial YU" pitchFamily="34" charset="0"/>
                  <a:sym typeface="Symbol" pitchFamily="18" charset="2"/>
                </a:rPr>
                <a:t></a:t>
              </a:r>
              <a:r>
                <a:rPr lang="en-US" sz="1600" b="1" dirty="0">
                  <a:solidFill>
                    <a:schemeClr val="tx2"/>
                  </a:solidFill>
                  <a:latin typeface="Arial YU" pitchFamily="34" charset="0"/>
                </a:rPr>
                <a:t>)</a:t>
              </a:r>
            </a:p>
          </p:txBody>
        </p:sp>
        <p:sp>
          <p:nvSpPr>
            <p:cNvPr id="33" name="Text Box 4"/>
            <p:cNvSpPr txBox="1">
              <a:spLocks noChangeArrowheads="1"/>
            </p:cNvSpPr>
            <p:nvPr/>
          </p:nvSpPr>
          <p:spPr bwMode="auto">
            <a:xfrm>
              <a:off x="3944" y="2205"/>
              <a:ext cx="1010" cy="531"/>
            </a:xfrm>
            <a:prstGeom prst="rect">
              <a:avLst/>
            </a:prstGeom>
            <a:solidFill>
              <a:srgbClr val="FFFF99">
                <a:alpha val="50000"/>
              </a:srgbClr>
            </a:solidFill>
            <a:ln w="38100">
              <a:solidFill>
                <a:schemeClr val="folHlink"/>
              </a:solidFill>
              <a:miter lim="800000"/>
              <a:headEnd/>
              <a:tailEnd/>
            </a:ln>
          </p:spPr>
          <p:txBody>
            <a:bodyPr/>
            <a:lstStyle/>
            <a:p>
              <a:pPr algn="ctr"/>
              <a:r>
                <a:rPr lang="en-US" sz="1600" b="1" dirty="0" smtClean="0">
                  <a:solidFill>
                    <a:schemeClr val="tx2"/>
                  </a:solidFill>
                </a:rPr>
                <a:t>Mechanical system</a:t>
              </a:r>
              <a:endParaRPr lang="en-US" sz="1600" b="1" dirty="0">
                <a:solidFill>
                  <a:schemeClr val="tx2"/>
                </a:solidFill>
              </a:endParaRPr>
            </a:p>
            <a:p>
              <a:pPr algn="ctr"/>
              <a:r>
                <a:rPr lang="en-US" sz="1600" b="1" dirty="0">
                  <a:solidFill>
                    <a:schemeClr val="tx2"/>
                  </a:solidFill>
                  <a:sym typeface="Symbol" pitchFamily="18" charset="2"/>
                </a:rPr>
                <a:t></a:t>
              </a:r>
              <a:r>
                <a:rPr lang="en-US" sz="1600" b="1" dirty="0">
                  <a:solidFill>
                    <a:schemeClr val="tx2"/>
                  </a:solidFill>
                </a:rPr>
                <a:t>H(</a:t>
              </a:r>
              <a:r>
                <a:rPr lang="en-US" sz="1600" b="1" dirty="0">
                  <a:solidFill>
                    <a:schemeClr val="tx2"/>
                  </a:solidFill>
                  <a:sym typeface="Symbol" pitchFamily="18" charset="2"/>
                </a:rPr>
                <a:t></a:t>
              </a:r>
              <a:r>
                <a:rPr lang="en-US" sz="1600" b="1" dirty="0">
                  <a:solidFill>
                    <a:schemeClr val="tx2"/>
                  </a:solidFill>
                </a:rPr>
                <a:t>)</a:t>
              </a:r>
              <a:r>
                <a:rPr lang="en-US" sz="1600" b="1" dirty="0">
                  <a:solidFill>
                    <a:schemeClr val="tx2"/>
                  </a:solidFill>
                  <a:sym typeface="Symbol" pitchFamily="18" charset="2"/>
                </a:rPr>
                <a:t></a:t>
              </a:r>
              <a:endParaRPr lang="en-US" sz="1600" b="1" dirty="0">
                <a:solidFill>
                  <a:schemeClr val="tx2"/>
                </a:solidFill>
              </a:endParaRPr>
            </a:p>
          </p:txBody>
        </p:sp>
        <p:sp>
          <p:nvSpPr>
            <p:cNvPr id="34" name="Line 6"/>
            <p:cNvSpPr>
              <a:spLocks noChangeShapeType="1"/>
            </p:cNvSpPr>
            <p:nvPr/>
          </p:nvSpPr>
          <p:spPr bwMode="auto">
            <a:xfrm>
              <a:off x="4954" y="2418"/>
              <a:ext cx="414" cy="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Text Box 7"/>
            <p:cNvSpPr txBox="1">
              <a:spLocks noChangeArrowheads="1"/>
            </p:cNvSpPr>
            <p:nvPr/>
          </p:nvSpPr>
          <p:spPr bwMode="auto">
            <a:xfrm>
              <a:off x="2400" y="2176"/>
              <a:ext cx="1104" cy="4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b="1" dirty="0" smtClean="0">
                  <a:solidFill>
                    <a:schemeClr val="tx2"/>
                  </a:solidFill>
                  <a:latin typeface="Arial YU" pitchFamily="34" charset="0"/>
                </a:rPr>
                <a:t>Frequency domain:</a:t>
              </a:r>
              <a:endParaRPr lang="en-US" b="1" dirty="0">
                <a:solidFill>
                  <a:schemeClr val="tx2"/>
                </a:solidFill>
                <a:latin typeface="Arial YU" pitchFamily="34" charset="0"/>
              </a:endParaRPr>
            </a:p>
          </p:txBody>
        </p:sp>
        <p:sp>
          <p:nvSpPr>
            <p:cNvPr id="36" name="Text Box 8"/>
            <p:cNvSpPr txBox="1">
              <a:spLocks noChangeArrowheads="1"/>
            </p:cNvSpPr>
            <p:nvPr/>
          </p:nvSpPr>
          <p:spPr bwMode="auto">
            <a:xfrm>
              <a:off x="3504" y="2160"/>
              <a:ext cx="432" cy="28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dirty="0">
                  <a:solidFill>
                    <a:schemeClr val="tx2"/>
                  </a:solidFill>
                  <a:latin typeface="Arial YU" pitchFamily="34" charset="0"/>
                </a:rPr>
                <a:t>F</a:t>
              </a:r>
              <a:r>
                <a:rPr lang="hr-HR" sz="1600" b="1" baseline="-25000" dirty="0">
                  <a:solidFill>
                    <a:schemeClr val="tx2"/>
                  </a:solidFill>
                  <a:latin typeface="Arial YU" pitchFamily="34" charset="0"/>
                </a:rPr>
                <a:t>k</a:t>
              </a:r>
              <a:r>
                <a:rPr lang="en-US" sz="1600" b="1" dirty="0">
                  <a:solidFill>
                    <a:schemeClr val="tx2"/>
                  </a:solidFill>
                  <a:latin typeface="Arial YU" pitchFamily="34" charset="0"/>
                </a:rPr>
                <a:t>(</a:t>
              </a:r>
              <a:r>
                <a:rPr lang="en-US" sz="1600" b="1" dirty="0">
                  <a:solidFill>
                    <a:schemeClr val="tx2"/>
                  </a:solidFill>
                  <a:latin typeface="Arial YU" pitchFamily="34" charset="0"/>
                  <a:sym typeface="Symbol" pitchFamily="18" charset="2"/>
                </a:rPr>
                <a:t></a:t>
              </a:r>
              <a:r>
                <a:rPr lang="en-US" sz="1600" b="1" dirty="0">
                  <a:solidFill>
                    <a:schemeClr val="tx2"/>
                  </a:solidFill>
                  <a:latin typeface="Arial YU" pitchFamily="34" charset="0"/>
                </a:rPr>
                <a:t>)</a:t>
              </a:r>
            </a:p>
          </p:txBody>
        </p:sp>
        <p:sp>
          <p:nvSpPr>
            <p:cNvPr id="37" name="Line 31"/>
            <p:cNvSpPr>
              <a:spLocks noChangeShapeType="1"/>
            </p:cNvSpPr>
            <p:nvPr/>
          </p:nvSpPr>
          <p:spPr bwMode="auto">
            <a:xfrm>
              <a:off x="3522" y="2400"/>
              <a:ext cx="414" cy="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45" name="Object 12"/>
          <p:cNvGraphicFramePr>
            <a:graphicFrameLocks noChangeAspect="1"/>
          </p:cNvGraphicFramePr>
          <p:nvPr>
            <p:extLst>
              <p:ext uri="{D42A27DB-BD31-4B8C-83A1-F6EECF244321}">
                <p14:modId xmlns:p14="http://schemas.microsoft.com/office/powerpoint/2010/main" val="3807361051"/>
              </p:ext>
            </p:extLst>
          </p:nvPr>
        </p:nvGraphicFramePr>
        <p:xfrm>
          <a:off x="4930775" y="4765675"/>
          <a:ext cx="2216150" cy="990600"/>
        </p:xfrm>
        <a:graphic>
          <a:graphicData uri="http://schemas.openxmlformats.org/presentationml/2006/ole">
            <mc:AlternateContent xmlns:mc="http://schemas.openxmlformats.org/markup-compatibility/2006">
              <mc:Choice xmlns:v="urn:schemas-microsoft-com:vml" Requires="v">
                <p:oleObj spid="_x0000_s13324" name="Equation" r:id="rId8" imgW="965160" imgH="431640" progId="Equation.DSMT4">
                  <p:embed/>
                </p:oleObj>
              </mc:Choice>
              <mc:Fallback>
                <p:oleObj name="Equation" r:id="rId8" imgW="965160" imgH="431640" progId="Equation.DSMT4">
                  <p:embed/>
                  <p:pic>
                    <p:nvPicPr>
                      <p:cNvPr id="0" name=""/>
                      <p:cNvPicPr>
                        <a:picLocks noChangeAspect="1" noChangeArrowheads="1"/>
                      </p:cNvPicPr>
                      <p:nvPr/>
                    </p:nvPicPr>
                    <p:blipFill>
                      <a:blip r:embed="rId9"/>
                      <a:srcRect/>
                      <a:stretch>
                        <a:fillRect/>
                      </a:stretch>
                    </p:blipFill>
                    <p:spPr bwMode="auto">
                      <a:xfrm>
                        <a:off x="4930775" y="4765675"/>
                        <a:ext cx="22161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TextBox 46"/>
          <p:cNvSpPr txBox="1"/>
          <p:nvPr/>
        </p:nvSpPr>
        <p:spPr>
          <a:xfrm>
            <a:off x="4330946" y="4356991"/>
            <a:ext cx="4048021" cy="369332"/>
          </a:xfrm>
          <a:prstGeom prst="rect">
            <a:avLst/>
          </a:prstGeom>
          <a:noFill/>
        </p:spPr>
        <p:txBody>
          <a:bodyPr wrap="square" rtlCol="0">
            <a:spAutoFit/>
          </a:bodyPr>
          <a:lstStyle/>
          <a:p>
            <a:r>
              <a:rPr lang="en-US" b="1" i="1" dirty="0" smtClean="0">
                <a:solidFill>
                  <a:srgbClr val="FF0000"/>
                </a:solidFill>
              </a:rPr>
              <a:t>One element of system matrix is FRF:</a:t>
            </a:r>
            <a:endParaRPr lang="en-US" b="1" i="1" dirty="0">
              <a:solidFill>
                <a:srgbClr val="FF0000"/>
              </a:solidFill>
            </a:endParaRPr>
          </a:p>
        </p:txBody>
      </p:sp>
    </p:spTree>
    <p:extLst>
      <p:ext uri="{BB962C8B-B14F-4D97-AF65-F5344CB8AC3E}">
        <p14:creationId xmlns:p14="http://schemas.microsoft.com/office/powerpoint/2010/main" val="118873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sp>
        <p:nvSpPr>
          <p:cNvPr id="6" name="Rectangle 113"/>
          <p:cNvSpPr>
            <a:spLocks noGrp="1" noChangeArrowheads="1"/>
          </p:cNvSpPr>
          <p:nvPr>
            <p:ph type="title"/>
          </p:nvPr>
        </p:nvSpPr>
        <p:spPr>
          <a:xfrm>
            <a:off x="539552" y="836712"/>
            <a:ext cx="3024336" cy="720080"/>
          </a:xfrm>
          <a:noFill/>
        </p:spPr>
        <p:txBody>
          <a:bodyPr>
            <a:normAutofit/>
          </a:bodyPr>
          <a:lstStyle/>
          <a:p>
            <a:r>
              <a:rPr lang="en-US" u="sng" dirty="0" smtClean="0"/>
              <a:t> </a:t>
            </a:r>
            <a:r>
              <a:rPr lang="en-US" i="1" kern="1200" dirty="0">
                <a:solidFill>
                  <a:schemeClr val="tx1"/>
                </a:solidFill>
                <a:latin typeface="Myriad Pro"/>
                <a:ea typeface="+mn-ea"/>
                <a:cs typeface="Myriad Pro"/>
              </a:rPr>
              <a:t>Modal testing for FRF measurement</a:t>
            </a: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7704" y="1682248"/>
            <a:ext cx="54292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40016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2117839" y="5962419"/>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sp>
        <p:nvSpPr>
          <p:cNvPr id="12" name="Title 2"/>
          <p:cNvSpPr>
            <a:spLocks noGrp="1"/>
          </p:cNvSpPr>
          <p:nvPr>
            <p:ph type="title"/>
          </p:nvPr>
        </p:nvSpPr>
        <p:spPr>
          <a:xfrm>
            <a:off x="339271" y="764704"/>
            <a:ext cx="3456384" cy="432048"/>
          </a:xfrm>
        </p:spPr>
        <p:txBody>
          <a:bodyPr/>
          <a:lstStyle/>
          <a:p>
            <a:r>
              <a:rPr lang="sr-Latn-BA" i="1" kern="1200" dirty="0">
                <a:solidFill>
                  <a:schemeClr val="tx1"/>
                </a:solidFill>
                <a:latin typeface="Myriad Pro"/>
                <a:ea typeface="+mn-ea"/>
                <a:cs typeface="Myriad Pro"/>
              </a:rPr>
              <a:t>Basic measurement chain</a:t>
            </a:r>
            <a:endParaRPr lang="en-US" i="1" kern="1200" dirty="0">
              <a:solidFill>
                <a:schemeClr val="tx1"/>
              </a:solidFill>
              <a:latin typeface="Myriad Pro"/>
              <a:ea typeface="+mn-ea"/>
              <a:cs typeface="Myriad Pro"/>
            </a:endParaRPr>
          </a:p>
        </p:txBody>
      </p:sp>
      <p:grpSp>
        <p:nvGrpSpPr>
          <p:cNvPr id="13" name="Group 244"/>
          <p:cNvGrpSpPr>
            <a:grpSpLocks/>
          </p:cNvGrpSpPr>
          <p:nvPr/>
        </p:nvGrpSpPr>
        <p:grpSpPr bwMode="auto">
          <a:xfrm>
            <a:off x="1930652" y="1572371"/>
            <a:ext cx="5245100" cy="2117725"/>
            <a:chOff x="2551113" y="2735263"/>
            <a:chExt cx="5245100" cy="2117725"/>
          </a:xfrm>
        </p:grpSpPr>
        <p:sp>
          <p:nvSpPr>
            <p:cNvPr id="14" name="Rectangle 2"/>
            <p:cNvSpPr>
              <a:spLocks noChangeAspect="1" noChangeArrowheads="1"/>
            </p:cNvSpPr>
            <p:nvPr/>
          </p:nvSpPr>
          <p:spPr bwMode="auto">
            <a:xfrm>
              <a:off x="2551113" y="4419600"/>
              <a:ext cx="420687" cy="300038"/>
            </a:xfrm>
            <a:prstGeom prst="rect">
              <a:avLst/>
            </a:prstGeom>
            <a:solidFill>
              <a:srgbClr val="99FFCC"/>
            </a:solidFill>
            <a:ln w="9525">
              <a:miter lim="800000"/>
              <a:headEnd/>
              <a:tailEnd/>
            </a:ln>
            <a:scene3d>
              <a:camera prst="legacyObliqueTopRight"/>
              <a:lightRig rig="legacyFlat3" dir="b"/>
            </a:scene3d>
            <a:sp3d extrusionH="3630600" prstMaterial="legacyMatte">
              <a:bevelT w="13500" h="13500" prst="angle"/>
              <a:bevelB w="13500" h="13500" prst="angle"/>
              <a:extrusionClr>
                <a:srgbClr val="99FFCC"/>
              </a:extrusionClr>
            </a:sp3d>
          </p:spPr>
          <p:txBody>
            <a:bodyPr wrap="none" anchor="ctr">
              <a:flatTx/>
            </a:bodyPr>
            <a:lstStyle/>
            <a:p>
              <a:endParaRPr lang="en-US"/>
            </a:p>
          </p:txBody>
        </p:sp>
        <p:sp>
          <p:nvSpPr>
            <p:cNvPr id="15" name="Freeform 6"/>
            <p:cNvSpPr>
              <a:spLocks/>
            </p:cNvSpPr>
            <p:nvPr/>
          </p:nvSpPr>
          <p:spPr bwMode="auto">
            <a:xfrm>
              <a:off x="5295900" y="4430713"/>
              <a:ext cx="1531938" cy="1587"/>
            </a:xfrm>
            <a:custGeom>
              <a:avLst/>
              <a:gdLst>
                <a:gd name="T0" fmla="*/ 1531938 w 995"/>
                <a:gd name="T1" fmla="*/ 0 h 1"/>
                <a:gd name="T2" fmla="*/ 0 w 995"/>
                <a:gd name="T3" fmla="*/ 0 h 1"/>
                <a:gd name="T4" fmla="*/ 0 60000 65536"/>
                <a:gd name="T5" fmla="*/ 0 60000 65536"/>
                <a:gd name="T6" fmla="*/ 0 w 995"/>
                <a:gd name="T7" fmla="*/ 0 h 1"/>
                <a:gd name="T8" fmla="*/ 995 w 995"/>
                <a:gd name="T9" fmla="*/ 1 h 1"/>
              </a:gdLst>
              <a:ahLst/>
              <a:cxnLst>
                <a:cxn ang="T4">
                  <a:pos x="T0" y="T1"/>
                </a:cxn>
                <a:cxn ang="T5">
                  <a:pos x="T2" y="T3"/>
                </a:cxn>
              </a:cxnLst>
              <a:rect l="T6" t="T7" r="T8" b="T9"/>
              <a:pathLst>
                <a:path w="995" h="1">
                  <a:moveTo>
                    <a:pt x="995" y="0"/>
                  </a:moveTo>
                  <a:cubicBezTo>
                    <a:pt x="497" y="0"/>
                    <a:pt x="0" y="0"/>
                    <a:pt x="0" y="0"/>
                  </a:cubicBezTo>
                </a:path>
              </a:pathLst>
            </a:custGeom>
            <a:noFill/>
            <a:ln w="38100">
              <a:solidFill>
                <a:srgbClr val="3F3F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6" name="Group 7"/>
            <p:cNvGrpSpPr>
              <a:grpSpLocks noChangeAspect="1"/>
            </p:cNvGrpSpPr>
            <p:nvPr/>
          </p:nvGrpSpPr>
          <p:grpSpPr bwMode="auto">
            <a:xfrm>
              <a:off x="5962650" y="2735263"/>
              <a:ext cx="1833563" cy="2098675"/>
              <a:chOff x="4235" y="2275"/>
              <a:chExt cx="794" cy="881"/>
            </a:xfrm>
          </p:grpSpPr>
          <p:sp>
            <p:nvSpPr>
              <p:cNvPr id="167" name="Rectangle 8"/>
              <p:cNvSpPr>
                <a:spLocks noChangeAspect="1" noChangeArrowheads="1"/>
              </p:cNvSpPr>
              <p:nvPr/>
            </p:nvSpPr>
            <p:spPr bwMode="auto">
              <a:xfrm>
                <a:off x="4364" y="2733"/>
                <a:ext cx="524" cy="13"/>
              </a:xfrm>
              <a:prstGeom prst="rect">
                <a:avLst/>
              </a:prstGeom>
              <a:solidFill>
                <a:srgbClr val="9C9C9C"/>
              </a:solidFill>
              <a:ln w="9525">
                <a:solidFill>
                  <a:srgbClr val="000000"/>
                </a:solidFill>
                <a:miter lim="800000"/>
                <a:headEnd/>
                <a:tailEnd/>
              </a:ln>
            </p:spPr>
            <p:txBody>
              <a:bodyPr/>
              <a:lstStyle/>
              <a:p>
                <a:endParaRPr lang="en-US"/>
              </a:p>
            </p:txBody>
          </p:sp>
          <p:sp>
            <p:nvSpPr>
              <p:cNvPr id="168" name="Rectangle 9"/>
              <p:cNvSpPr>
                <a:spLocks noChangeAspect="1" noChangeArrowheads="1"/>
              </p:cNvSpPr>
              <p:nvPr/>
            </p:nvSpPr>
            <p:spPr bwMode="auto">
              <a:xfrm>
                <a:off x="4295" y="2285"/>
                <a:ext cx="662" cy="445"/>
              </a:xfrm>
              <a:prstGeom prst="rect">
                <a:avLst/>
              </a:prstGeom>
              <a:solidFill>
                <a:srgbClr val="3D3D3D"/>
              </a:solidFill>
              <a:ln w="9525">
                <a:solidFill>
                  <a:srgbClr val="000000"/>
                </a:solidFill>
                <a:miter lim="800000"/>
                <a:headEnd/>
                <a:tailEnd/>
              </a:ln>
            </p:spPr>
            <p:txBody>
              <a:bodyPr/>
              <a:lstStyle/>
              <a:p>
                <a:endParaRPr lang="en-US"/>
              </a:p>
            </p:txBody>
          </p:sp>
          <p:sp>
            <p:nvSpPr>
              <p:cNvPr id="169" name="Freeform 10"/>
              <p:cNvSpPr>
                <a:spLocks noChangeAspect="1"/>
              </p:cNvSpPr>
              <p:nvPr/>
            </p:nvSpPr>
            <p:spPr bwMode="auto">
              <a:xfrm>
                <a:off x="4235" y="2798"/>
                <a:ext cx="794" cy="344"/>
              </a:xfrm>
              <a:custGeom>
                <a:avLst/>
                <a:gdLst>
                  <a:gd name="T0" fmla="*/ 712 w 2167"/>
                  <a:gd name="T1" fmla="*/ 0 h 940"/>
                  <a:gd name="T2" fmla="*/ 76 w 2167"/>
                  <a:gd name="T3" fmla="*/ 0 h 940"/>
                  <a:gd name="T4" fmla="*/ 0 w 2167"/>
                  <a:gd name="T5" fmla="*/ 296 h 940"/>
                  <a:gd name="T6" fmla="*/ 0 w 2167"/>
                  <a:gd name="T7" fmla="*/ 344 h 940"/>
                  <a:gd name="T8" fmla="*/ 794 w 2167"/>
                  <a:gd name="T9" fmla="*/ 344 h 940"/>
                  <a:gd name="T10" fmla="*/ 794 w 2167"/>
                  <a:gd name="T11" fmla="*/ 288 h 940"/>
                  <a:gd name="T12" fmla="*/ 712 w 2167"/>
                  <a:gd name="T13" fmla="*/ 0 h 940"/>
                  <a:gd name="T14" fmla="*/ 0 60000 65536"/>
                  <a:gd name="T15" fmla="*/ 0 60000 65536"/>
                  <a:gd name="T16" fmla="*/ 0 60000 65536"/>
                  <a:gd name="T17" fmla="*/ 0 60000 65536"/>
                  <a:gd name="T18" fmla="*/ 0 60000 65536"/>
                  <a:gd name="T19" fmla="*/ 0 60000 65536"/>
                  <a:gd name="T20" fmla="*/ 0 60000 65536"/>
                  <a:gd name="T21" fmla="*/ 0 w 2167"/>
                  <a:gd name="T22" fmla="*/ 0 h 940"/>
                  <a:gd name="T23" fmla="*/ 2167 w 2167"/>
                  <a:gd name="T24" fmla="*/ 940 h 9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7" h="940">
                    <a:moveTo>
                      <a:pt x="1942" y="0"/>
                    </a:moveTo>
                    <a:lnTo>
                      <a:pt x="208" y="0"/>
                    </a:lnTo>
                    <a:lnTo>
                      <a:pt x="0" y="808"/>
                    </a:lnTo>
                    <a:lnTo>
                      <a:pt x="0" y="940"/>
                    </a:lnTo>
                    <a:lnTo>
                      <a:pt x="2167" y="940"/>
                    </a:lnTo>
                    <a:lnTo>
                      <a:pt x="2167" y="787"/>
                    </a:lnTo>
                    <a:lnTo>
                      <a:pt x="1942" y="0"/>
                    </a:lnTo>
                    <a:close/>
                  </a:path>
                </a:pathLst>
              </a:custGeom>
              <a:solidFill>
                <a:srgbClr val="858585"/>
              </a:solidFill>
              <a:ln w="9525">
                <a:solidFill>
                  <a:srgbClr val="000000"/>
                </a:solidFill>
                <a:round/>
                <a:headEnd/>
                <a:tailEnd/>
              </a:ln>
            </p:spPr>
            <p:txBody>
              <a:bodyPr/>
              <a:lstStyle/>
              <a:p>
                <a:endParaRPr lang="en-US"/>
              </a:p>
            </p:txBody>
          </p:sp>
          <p:sp>
            <p:nvSpPr>
              <p:cNvPr id="170" name="Freeform 11"/>
              <p:cNvSpPr>
                <a:spLocks noChangeAspect="1"/>
              </p:cNvSpPr>
              <p:nvPr/>
            </p:nvSpPr>
            <p:spPr bwMode="auto">
              <a:xfrm>
                <a:off x="4235" y="3102"/>
                <a:ext cx="794" cy="54"/>
              </a:xfrm>
              <a:custGeom>
                <a:avLst/>
                <a:gdLst>
                  <a:gd name="T0" fmla="*/ 0 w 2167"/>
                  <a:gd name="T1" fmla="*/ 1 h 147"/>
                  <a:gd name="T2" fmla="*/ 0 w 2167"/>
                  <a:gd name="T3" fmla="*/ 54 h 147"/>
                  <a:gd name="T4" fmla="*/ 794 w 2167"/>
                  <a:gd name="T5" fmla="*/ 54 h 147"/>
                  <a:gd name="T6" fmla="*/ 794 w 2167"/>
                  <a:gd name="T7" fmla="*/ 0 h 147"/>
                  <a:gd name="T8" fmla="*/ 0 w 2167"/>
                  <a:gd name="T9" fmla="*/ 1 h 147"/>
                  <a:gd name="T10" fmla="*/ 0 60000 65536"/>
                  <a:gd name="T11" fmla="*/ 0 60000 65536"/>
                  <a:gd name="T12" fmla="*/ 0 60000 65536"/>
                  <a:gd name="T13" fmla="*/ 0 60000 65536"/>
                  <a:gd name="T14" fmla="*/ 0 60000 65536"/>
                  <a:gd name="T15" fmla="*/ 0 w 2167"/>
                  <a:gd name="T16" fmla="*/ 0 h 147"/>
                  <a:gd name="T17" fmla="*/ 2167 w 2167"/>
                  <a:gd name="T18" fmla="*/ 147 h 147"/>
                </a:gdLst>
                <a:ahLst/>
                <a:cxnLst>
                  <a:cxn ang="T10">
                    <a:pos x="T0" y="T1"/>
                  </a:cxn>
                  <a:cxn ang="T11">
                    <a:pos x="T2" y="T3"/>
                  </a:cxn>
                  <a:cxn ang="T12">
                    <a:pos x="T4" y="T5"/>
                  </a:cxn>
                  <a:cxn ang="T13">
                    <a:pos x="T6" y="T7"/>
                  </a:cxn>
                  <a:cxn ang="T14">
                    <a:pos x="T8" y="T9"/>
                  </a:cxn>
                </a:cxnLst>
                <a:rect l="T15" t="T16" r="T17" b="T18"/>
                <a:pathLst>
                  <a:path w="2167" h="147">
                    <a:moveTo>
                      <a:pt x="0" y="3"/>
                    </a:moveTo>
                    <a:lnTo>
                      <a:pt x="0" y="147"/>
                    </a:lnTo>
                    <a:lnTo>
                      <a:pt x="2167" y="147"/>
                    </a:lnTo>
                    <a:lnTo>
                      <a:pt x="2167" y="0"/>
                    </a:lnTo>
                    <a:lnTo>
                      <a:pt x="0" y="3"/>
                    </a:lnTo>
                    <a:close/>
                  </a:path>
                </a:pathLst>
              </a:custGeom>
              <a:solidFill>
                <a:srgbClr val="3D3D3D"/>
              </a:solidFill>
              <a:ln w="9525">
                <a:solidFill>
                  <a:srgbClr val="000000"/>
                </a:solidFill>
                <a:round/>
                <a:headEnd/>
                <a:tailEnd/>
              </a:ln>
            </p:spPr>
            <p:txBody>
              <a:bodyPr/>
              <a:lstStyle/>
              <a:p>
                <a:endParaRPr lang="en-US"/>
              </a:p>
            </p:txBody>
          </p:sp>
          <p:sp>
            <p:nvSpPr>
              <p:cNvPr id="171" name="Rectangle 12"/>
              <p:cNvSpPr>
                <a:spLocks noChangeAspect="1" noChangeArrowheads="1"/>
              </p:cNvSpPr>
              <p:nvPr/>
            </p:nvSpPr>
            <p:spPr bwMode="auto">
              <a:xfrm>
                <a:off x="4326" y="2332"/>
                <a:ext cx="596" cy="372"/>
              </a:xfrm>
              <a:prstGeom prst="rect">
                <a:avLst/>
              </a:prstGeom>
              <a:solidFill>
                <a:srgbClr val="D1DDD4"/>
              </a:solidFill>
              <a:ln w="9525">
                <a:solidFill>
                  <a:srgbClr val="000000"/>
                </a:solidFill>
                <a:miter lim="800000"/>
                <a:headEnd/>
                <a:tailEnd/>
              </a:ln>
            </p:spPr>
            <p:txBody>
              <a:bodyPr/>
              <a:lstStyle/>
              <a:p>
                <a:endParaRPr lang="en-US"/>
              </a:p>
            </p:txBody>
          </p:sp>
          <p:sp>
            <p:nvSpPr>
              <p:cNvPr id="172" name="Freeform 13"/>
              <p:cNvSpPr>
                <a:spLocks noChangeAspect="1"/>
              </p:cNvSpPr>
              <p:nvPr/>
            </p:nvSpPr>
            <p:spPr bwMode="auto">
              <a:xfrm>
                <a:off x="4329" y="2751"/>
                <a:ext cx="599" cy="44"/>
              </a:xfrm>
              <a:custGeom>
                <a:avLst/>
                <a:gdLst>
                  <a:gd name="T0" fmla="*/ 24 w 1633"/>
                  <a:gd name="T1" fmla="*/ 0 h 117"/>
                  <a:gd name="T2" fmla="*/ 575 w 1633"/>
                  <a:gd name="T3" fmla="*/ 0 h 117"/>
                  <a:gd name="T4" fmla="*/ 580 w 1633"/>
                  <a:gd name="T5" fmla="*/ 0 h 117"/>
                  <a:gd name="T6" fmla="*/ 585 w 1633"/>
                  <a:gd name="T7" fmla="*/ 2 h 117"/>
                  <a:gd name="T8" fmla="*/ 588 w 1633"/>
                  <a:gd name="T9" fmla="*/ 3 h 117"/>
                  <a:gd name="T10" fmla="*/ 592 w 1633"/>
                  <a:gd name="T11" fmla="*/ 6 h 117"/>
                  <a:gd name="T12" fmla="*/ 595 w 1633"/>
                  <a:gd name="T13" fmla="*/ 9 h 117"/>
                  <a:gd name="T14" fmla="*/ 597 w 1633"/>
                  <a:gd name="T15" fmla="*/ 13 h 117"/>
                  <a:gd name="T16" fmla="*/ 598 w 1633"/>
                  <a:gd name="T17" fmla="*/ 17 h 117"/>
                  <a:gd name="T18" fmla="*/ 599 w 1633"/>
                  <a:gd name="T19" fmla="*/ 21 h 117"/>
                  <a:gd name="T20" fmla="*/ 599 w 1633"/>
                  <a:gd name="T21" fmla="*/ 23 h 117"/>
                  <a:gd name="T22" fmla="*/ 598 w 1633"/>
                  <a:gd name="T23" fmla="*/ 27 h 117"/>
                  <a:gd name="T24" fmla="*/ 597 w 1633"/>
                  <a:gd name="T25" fmla="*/ 31 h 117"/>
                  <a:gd name="T26" fmla="*/ 595 w 1633"/>
                  <a:gd name="T27" fmla="*/ 35 h 117"/>
                  <a:gd name="T28" fmla="*/ 592 w 1633"/>
                  <a:gd name="T29" fmla="*/ 38 h 117"/>
                  <a:gd name="T30" fmla="*/ 588 w 1633"/>
                  <a:gd name="T31" fmla="*/ 41 h 117"/>
                  <a:gd name="T32" fmla="*/ 585 w 1633"/>
                  <a:gd name="T33" fmla="*/ 42 h 117"/>
                  <a:gd name="T34" fmla="*/ 580 w 1633"/>
                  <a:gd name="T35" fmla="*/ 44 h 117"/>
                  <a:gd name="T36" fmla="*/ 575 w 1633"/>
                  <a:gd name="T37" fmla="*/ 44 h 117"/>
                  <a:gd name="T38" fmla="*/ 24 w 1633"/>
                  <a:gd name="T39" fmla="*/ 44 h 117"/>
                  <a:gd name="T40" fmla="*/ 19 w 1633"/>
                  <a:gd name="T41" fmla="*/ 44 h 117"/>
                  <a:gd name="T42" fmla="*/ 14 w 1633"/>
                  <a:gd name="T43" fmla="*/ 42 h 117"/>
                  <a:gd name="T44" fmla="*/ 11 w 1633"/>
                  <a:gd name="T45" fmla="*/ 41 h 117"/>
                  <a:gd name="T46" fmla="*/ 8 w 1633"/>
                  <a:gd name="T47" fmla="*/ 38 h 117"/>
                  <a:gd name="T48" fmla="*/ 4 w 1633"/>
                  <a:gd name="T49" fmla="*/ 35 h 117"/>
                  <a:gd name="T50" fmla="*/ 2 w 1633"/>
                  <a:gd name="T51" fmla="*/ 31 h 117"/>
                  <a:gd name="T52" fmla="*/ 1 w 1633"/>
                  <a:gd name="T53" fmla="*/ 27 h 117"/>
                  <a:gd name="T54" fmla="*/ 0 w 1633"/>
                  <a:gd name="T55" fmla="*/ 23 h 117"/>
                  <a:gd name="T56" fmla="*/ 0 w 1633"/>
                  <a:gd name="T57" fmla="*/ 21 h 117"/>
                  <a:gd name="T58" fmla="*/ 1 w 1633"/>
                  <a:gd name="T59" fmla="*/ 17 h 117"/>
                  <a:gd name="T60" fmla="*/ 2 w 1633"/>
                  <a:gd name="T61" fmla="*/ 13 h 117"/>
                  <a:gd name="T62" fmla="*/ 4 w 1633"/>
                  <a:gd name="T63" fmla="*/ 9 h 117"/>
                  <a:gd name="T64" fmla="*/ 8 w 1633"/>
                  <a:gd name="T65" fmla="*/ 6 h 117"/>
                  <a:gd name="T66" fmla="*/ 11 w 1633"/>
                  <a:gd name="T67" fmla="*/ 3 h 117"/>
                  <a:gd name="T68" fmla="*/ 14 w 1633"/>
                  <a:gd name="T69" fmla="*/ 2 h 117"/>
                  <a:gd name="T70" fmla="*/ 19 w 1633"/>
                  <a:gd name="T71" fmla="*/ 0 h 117"/>
                  <a:gd name="T72" fmla="*/ 24 w 1633"/>
                  <a:gd name="T73" fmla="*/ 0 h 1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33"/>
                  <a:gd name="T112" fmla="*/ 0 h 117"/>
                  <a:gd name="T113" fmla="*/ 1633 w 1633"/>
                  <a:gd name="T114" fmla="*/ 117 h 1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33" h="117">
                    <a:moveTo>
                      <a:pt x="66" y="0"/>
                    </a:moveTo>
                    <a:lnTo>
                      <a:pt x="1568" y="0"/>
                    </a:lnTo>
                    <a:lnTo>
                      <a:pt x="1582" y="0"/>
                    </a:lnTo>
                    <a:lnTo>
                      <a:pt x="1595" y="6"/>
                    </a:lnTo>
                    <a:lnTo>
                      <a:pt x="1604" y="9"/>
                    </a:lnTo>
                    <a:lnTo>
                      <a:pt x="1613" y="15"/>
                    </a:lnTo>
                    <a:lnTo>
                      <a:pt x="1621" y="24"/>
                    </a:lnTo>
                    <a:lnTo>
                      <a:pt x="1627" y="35"/>
                    </a:lnTo>
                    <a:lnTo>
                      <a:pt x="1630" y="46"/>
                    </a:lnTo>
                    <a:lnTo>
                      <a:pt x="1633" y="57"/>
                    </a:lnTo>
                    <a:lnTo>
                      <a:pt x="1633" y="60"/>
                    </a:lnTo>
                    <a:lnTo>
                      <a:pt x="1630" y="71"/>
                    </a:lnTo>
                    <a:lnTo>
                      <a:pt x="1627" y="82"/>
                    </a:lnTo>
                    <a:lnTo>
                      <a:pt x="1621" y="93"/>
                    </a:lnTo>
                    <a:lnTo>
                      <a:pt x="1613" y="102"/>
                    </a:lnTo>
                    <a:lnTo>
                      <a:pt x="1604" y="108"/>
                    </a:lnTo>
                    <a:lnTo>
                      <a:pt x="1595" y="111"/>
                    </a:lnTo>
                    <a:lnTo>
                      <a:pt x="1582" y="117"/>
                    </a:lnTo>
                    <a:lnTo>
                      <a:pt x="1568" y="117"/>
                    </a:lnTo>
                    <a:lnTo>
                      <a:pt x="66" y="117"/>
                    </a:lnTo>
                    <a:lnTo>
                      <a:pt x="51" y="117"/>
                    </a:lnTo>
                    <a:lnTo>
                      <a:pt x="38" y="111"/>
                    </a:lnTo>
                    <a:lnTo>
                      <a:pt x="31" y="108"/>
                    </a:lnTo>
                    <a:lnTo>
                      <a:pt x="21" y="102"/>
                    </a:lnTo>
                    <a:lnTo>
                      <a:pt x="12" y="93"/>
                    </a:lnTo>
                    <a:lnTo>
                      <a:pt x="6" y="82"/>
                    </a:lnTo>
                    <a:lnTo>
                      <a:pt x="3" y="71"/>
                    </a:lnTo>
                    <a:lnTo>
                      <a:pt x="0" y="60"/>
                    </a:lnTo>
                    <a:lnTo>
                      <a:pt x="0" y="57"/>
                    </a:lnTo>
                    <a:lnTo>
                      <a:pt x="3" y="46"/>
                    </a:lnTo>
                    <a:lnTo>
                      <a:pt x="6" y="35"/>
                    </a:lnTo>
                    <a:lnTo>
                      <a:pt x="12" y="24"/>
                    </a:lnTo>
                    <a:lnTo>
                      <a:pt x="21" y="15"/>
                    </a:lnTo>
                    <a:lnTo>
                      <a:pt x="31" y="9"/>
                    </a:lnTo>
                    <a:lnTo>
                      <a:pt x="38" y="6"/>
                    </a:lnTo>
                    <a:lnTo>
                      <a:pt x="51" y="0"/>
                    </a:lnTo>
                    <a:lnTo>
                      <a:pt x="66" y="0"/>
                    </a:lnTo>
                    <a:close/>
                  </a:path>
                </a:pathLst>
              </a:custGeom>
              <a:solidFill>
                <a:srgbClr val="3D3D3D"/>
              </a:solidFill>
              <a:ln w="9525">
                <a:solidFill>
                  <a:srgbClr val="000000"/>
                </a:solidFill>
                <a:round/>
                <a:headEnd/>
                <a:tailEnd/>
              </a:ln>
            </p:spPr>
            <p:txBody>
              <a:bodyPr/>
              <a:lstStyle/>
              <a:p>
                <a:endParaRPr lang="en-US"/>
              </a:p>
            </p:txBody>
          </p:sp>
          <p:sp>
            <p:nvSpPr>
              <p:cNvPr id="173" name="Freeform 14"/>
              <p:cNvSpPr>
                <a:spLocks noChangeAspect="1"/>
              </p:cNvSpPr>
              <p:nvPr/>
            </p:nvSpPr>
            <p:spPr bwMode="auto">
              <a:xfrm>
                <a:off x="4522" y="2751"/>
                <a:ext cx="8" cy="45"/>
              </a:xfrm>
              <a:custGeom>
                <a:avLst/>
                <a:gdLst>
                  <a:gd name="T0" fmla="*/ 4 w 21"/>
                  <a:gd name="T1" fmla="*/ 45 h 120"/>
                  <a:gd name="T2" fmla="*/ 8 w 21"/>
                  <a:gd name="T3" fmla="*/ 45 h 120"/>
                  <a:gd name="T4" fmla="*/ 8 w 21"/>
                  <a:gd name="T5" fmla="*/ 0 h 120"/>
                  <a:gd name="T6" fmla="*/ 0 w 21"/>
                  <a:gd name="T7" fmla="*/ 0 h 120"/>
                  <a:gd name="T8" fmla="*/ 0 w 21"/>
                  <a:gd name="T9" fmla="*/ 45 h 120"/>
                  <a:gd name="T10" fmla="*/ 4 w 21"/>
                  <a:gd name="T11" fmla="*/ 45 h 120"/>
                  <a:gd name="T12" fmla="*/ 0 60000 65536"/>
                  <a:gd name="T13" fmla="*/ 0 60000 65536"/>
                  <a:gd name="T14" fmla="*/ 0 60000 65536"/>
                  <a:gd name="T15" fmla="*/ 0 60000 65536"/>
                  <a:gd name="T16" fmla="*/ 0 60000 65536"/>
                  <a:gd name="T17" fmla="*/ 0 60000 65536"/>
                  <a:gd name="T18" fmla="*/ 0 w 21"/>
                  <a:gd name="T19" fmla="*/ 0 h 120"/>
                  <a:gd name="T20" fmla="*/ 21 w 21"/>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21" h="120">
                    <a:moveTo>
                      <a:pt x="11" y="120"/>
                    </a:moveTo>
                    <a:lnTo>
                      <a:pt x="21" y="120"/>
                    </a:lnTo>
                    <a:lnTo>
                      <a:pt x="21" y="0"/>
                    </a:lnTo>
                    <a:lnTo>
                      <a:pt x="0" y="0"/>
                    </a:lnTo>
                    <a:lnTo>
                      <a:pt x="0" y="120"/>
                    </a:lnTo>
                    <a:lnTo>
                      <a:pt x="11"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 name="Freeform 15"/>
              <p:cNvSpPr>
                <a:spLocks noChangeAspect="1"/>
              </p:cNvSpPr>
              <p:nvPr/>
            </p:nvSpPr>
            <p:spPr bwMode="auto">
              <a:xfrm>
                <a:off x="4728" y="2751"/>
                <a:ext cx="7" cy="45"/>
              </a:xfrm>
              <a:custGeom>
                <a:avLst/>
                <a:gdLst>
                  <a:gd name="T0" fmla="*/ 4 w 22"/>
                  <a:gd name="T1" fmla="*/ 45 h 120"/>
                  <a:gd name="T2" fmla="*/ 7 w 22"/>
                  <a:gd name="T3" fmla="*/ 45 h 120"/>
                  <a:gd name="T4" fmla="*/ 7 w 22"/>
                  <a:gd name="T5" fmla="*/ 0 h 120"/>
                  <a:gd name="T6" fmla="*/ 0 w 22"/>
                  <a:gd name="T7" fmla="*/ 0 h 120"/>
                  <a:gd name="T8" fmla="*/ 0 w 22"/>
                  <a:gd name="T9" fmla="*/ 45 h 120"/>
                  <a:gd name="T10" fmla="*/ 4 w 22"/>
                  <a:gd name="T11" fmla="*/ 45 h 120"/>
                  <a:gd name="T12" fmla="*/ 0 60000 65536"/>
                  <a:gd name="T13" fmla="*/ 0 60000 65536"/>
                  <a:gd name="T14" fmla="*/ 0 60000 65536"/>
                  <a:gd name="T15" fmla="*/ 0 60000 65536"/>
                  <a:gd name="T16" fmla="*/ 0 60000 65536"/>
                  <a:gd name="T17" fmla="*/ 0 60000 65536"/>
                  <a:gd name="T18" fmla="*/ 0 w 22"/>
                  <a:gd name="T19" fmla="*/ 0 h 120"/>
                  <a:gd name="T20" fmla="*/ 22 w 22"/>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22" h="120">
                    <a:moveTo>
                      <a:pt x="11" y="120"/>
                    </a:moveTo>
                    <a:lnTo>
                      <a:pt x="22" y="120"/>
                    </a:lnTo>
                    <a:lnTo>
                      <a:pt x="22" y="0"/>
                    </a:lnTo>
                    <a:lnTo>
                      <a:pt x="0" y="0"/>
                    </a:lnTo>
                    <a:lnTo>
                      <a:pt x="0" y="120"/>
                    </a:lnTo>
                    <a:lnTo>
                      <a:pt x="11"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16"/>
              <p:cNvSpPr>
                <a:spLocks noChangeAspect="1"/>
              </p:cNvSpPr>
              <p:nvPr/>
            </p:nvSpPr>
            <p:spPr bwMode="auto">
              <a:xfrm>
                <a:off x="4267" y="2992"/>
                <a:ext cx="321" cy="30"/>
              </a:xfrm>
              <a:custGeom>
                <a:avLst/>
                <a:gdLst>
                  <a:gd name="T0" fmla="*/ 0 w 874"/>
                  <a:gd name="T1" fmla="*/ 0 h 84"/>
                  <a:gd name="T2" fmla="*/ 256 w 874"/>
                  <a:gd name="T3" fmla="*/ 0 h 84"/>
                  <a:gd name="T4" fmla="*/ 321 w 874"/>
                  <a:gd name="T5" fmla="*/ 30 h 84"/>
                  <a:gd name="T6" fmla="*/ 0 60000 65536"/>
                  <a:gd name="T7" fmla="*/ 0 60000 65536"/>
                  <a:gd name="T8" fmla="*/ 0 60000 65536"/>
                  <a:gd name="T9" fmla="*/ 0 w 874"/>
                  <a:gd name="T10" fmla="*/ 0 h 84"/>
                  <a:gd name="T11" fmla="*/ 874 w 874"/>
                  <a:gd name="T12" fmla="*/ 84 h 84"/>
                </a:gdLst>
                <a:ahLst/>
                <a:cxnLst>
                  <a:cxn ang="T6">
                    <a:pos x="T0" y="T1"/>
                  </a:cxn>
                  <a:cxn ang="T7">
                    <a:pos x="T2" y="T3"/>
                  </a:cxn>
                  <a:cxn ang="T8">
                    <a:pos x="T4" y="T5"/>
                  </a:cxn>
                </a:cxnLst>
                <a:rect l="T9" t="T10" r="T11" b="T12"/>
                <a:pathLst>
                  <a:path w="874" h="84">
                    <a:moveTo>
                      <a:pt x="0" y="0"/>
                    </a:moveTo>
                    <a:lnTo>
                      <a:pt x="698" y="0"/>
                    </a:lnTo>
                    <a:lnTo>
                      <a:pt x="874" y="8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Rectangle 17"/>
              <p:cNvSpPr>
                <a:spLocks noChangeAspect="1" noChangeArrowheads="1"/>
              </p:cNvSpPr>
              <p:nvPr/>
            </p:nvSpPr>
            <p:spPr bwMode="auto">
              <a:xfrm>
                <a:off x="4564" y="2275"/>
                <a:ext cx="127" cy="15"/>
              </a:xfrm>
              <a:prstGeom prst="rect">
                <a:avLst/>
              </a:prstGeom>
              <a:solidFill>
                <a:srgbClr val="000000"/>
              </a:solidFill>
              <a:ln w="9525">
                <a:solidFill>
                  <a:srgbClr val="000000"/>
                </a:solidFill>
                <a:miter lim="800000"/>
                <a:headEnd/>
                <a:tailEnd/>
              </a:ln>
            </p:spPr>
            <p:txBody>
              <a:bodyPr/>
              <a:lstStyle/>
              <a:p>
                <a:endParaRPr lang="en-US"/>
              </a:p>
            </p:txBody>
          </p:sp>
          <p:sp>
            <p:nvSpPr>
              <p:cNvPr id="177" name="Freeform 18"/>
              <p:cNvSpPr>
                <a:spLocks noChangeAspect="1"/>
              </p:cNvSpPr>
              <p:nvPr/>
            </p:nvSpPr>
            <p:spPr bwMode="auto">
              <a:xfrm>
                <a:off x="4684" y="2992"/>
                <a:ext cx="320" cy="30"/>
              </a:xfrm>
              <a:custGeom>
                <a:avLst/>
                <a:gdLst>
                  <a:gd name="T0" fmla="*/ 320 w 874"/>
                  <a:gd name="T1" fmla="*/ 0 h 84"/>
                  <a:gd name="T2" fmla="*/ 65 w 874"/>
                  <a:gd name="T3" fmla="*/ 0 h 84"/>
                  <a:gd name="T4" fmla="*/ 0 w 874"/>
                  <a:gd name="T5" fmla="*/ 30 h 84"/>
                  <a:gd name="T6" fmla="*/ 0 60000 65536"/>
                  <a:gd name="T7" fmla="*/ 0 60000 65536"/>
                  <a:gd name="T8" fmla="*/ 0 60000 65536"/>
                  <a:gd name="T9" fmla="*/ 0 w 874"/>
                  <a:gd name="T10" fmla="*/ 0 h 84"/>
                  <a:gd name="T11" fmla="*/ 874 w 874"/>
                  <a:gd name="T12" fmla="*/ 84 h 84"/>
                </a:gdLst>
                <a:ahLst/>
                <a:cxnLst>
                  <a:cxn ang="T6">
                    <a:pos x="T0" y="T1"/>
                  </a:cxn>
                  <a:cxn ang="T7">
                    <a:pos x="T2" y="T3"/>
                  </a:cxn>
                  <a:cxn ang="T8">
                    <a:pos x="T4" y="T5"/>
                  </a:cxn>
                </a:cxnLst>
                <a:rect l="T9" t="T10" r="T11" b="T12"/>
                <a:pathLst>
                  <a:path w="874" h="84">
                    <a:moveTo>
                      <a:pt x="874" y="0"/>
                    </a:moveTo>
                    <a:lnTo>
                      <a:pt x="177" y="0"/>
                    </a:lnTo>
                    <a:lnTo>
                      <a:pt x="0" y="8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Line 19"/>
              <p:cNvSpPr>
                <a:spLocks noChangeAspect="1" noChangeShapeType="1"/>
              </p:cNvSpPr>
              <p:nvPr/>
            </p:nvSpPr>
            <p:spPr bwMode="auto">
              <a:xfrm>
                <a:off x="4294" y="2301"/>
                <a:ext cx="67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9" name="Group 20"/>
              <p:cNvGrpSpPr>
                <a:grpSpLocks noChangeAspect="1"/>
              </p:cNvGrpSpPr>
              <p:nvPr/>
            </p:nvGrpSpPr>
            <p:grpSpPr bwMode="auto">
              <a:xfrm>
                <a:off x="4581" y="2995"/>
                <a:ext cx="118" cy="82"/>
                <a:chOff x="4608" y="2459"/>
                <a:chExt cx="160" cy="113"/>
              </a:xfrm>
            </p:grpSpPr>
            <p:sp>
              <p:nvSpPr>
                <p:cNvPr id="241" name="Freeform 21"/>
                <p:cNvSpPr>
                  <a:spLocks noChangeAspect="1"/>
                </p:cNvSpPr>
                <p:nvPr/>
              </p:nvSpPr>
              <p:spPr bwMode="auto">
                <a:xfrm>
                  <a:off x="4608" y="2459"/>
                  <a:ext cx="160" cy="113"/>
                </a:xfrm>
                <a:custGeom>
                  <a:avLst/>
                  <a:gdLst>
                    <a:gd name="T0" fmla="*/ 1 w 321"/>
                    <a:gd name="T1" fmla="*/ 50 h 227"/>
                    <a:gd name="T2" fmla="*/ 4 w 321"/>
                    <a:gd name="T3" fmla="*/ 39 h 227"/>
                    <a:gd name="T4" fmla="*/ 10 w 321"/>
                    <a:gd name="T5" fmla="*/ 29 h 227"/>
                    <a:gd name="T6" fmla="*/ 19 w 321"/>
                    <a:gd name="T7" fmla="*/ 21 h 227"/>
                    <a:gd name="T8" fmla="*/ 29 w 321"/>
                    <a:gd name="T9" fmla="*/ 12 h 227"/>
                    <a:gd name="T10" fmla="*/ 42 w 321"/>
                    <a:gd name="T11" fmla="*/ 6 h 227"/>
                    <a:gd name="T12" fmla="*/ 57 w 321"/>
                    <a:gd name="T13" fmla="*/ 3 h 227"/>
                    <a:gd name="T14" fmla="*/ 72 w 321"/>
                    <a:gd name="T15" fmla="*/ 0 h 227"/>
                    <a:gd name="T16" fmla="*/ 88 w 321"/>
                    <a:gd name="T17" fmla="*/ 0 h 227"/>
                    <a:gd name="T18" fmla="*/ 104 w 321"/>
                    <a:gd name="T19" fmla="*/ 3 h 227"/>
                    <a:gd name="T20" fmla="*/ 118 w 321"/>
                    <a:gd name="T21" fmla="*/ 6 h 227"/>
                    <a:gd name="T22" fmla="*/ 132 w 321"/>
                    <a:gd name="T23" fmla="*/ 12 h 227"/>
                    <a:gd name="T24" fmla="*/ 142 w 321"/>
                    <a:gd name="T25" fmla="*/ 21 h 227"/>
                    <a:gd name="T26" fmla="*/ 152 w 321"/>
                    <a:gd name="T27" fmla="*/ 29 h 227"/>
                    <a:gd name="T28" fmla="*/ 157 w 321"/>
                    <a:gd name="T29" fmla="*/ 39 h 227"/>
                    <a:gd name="T30" fmla="*/ 160 w 321"/>
                    <a:gd name="T31" fmla="*/ 50 h 227"/>
                    <a:gd name="T32" fmla="*/ 160 w 321"/>
                    <a:gd name="T33" fmla="*/ 62 h 227"/>
                    <a:gd name="T34" fmla="*/ 157 w 321"/>
                    <a:gd name="T35" fmla="*/ 72 h 227"/>
                    <a:gd name="T36" fmla="*/ 152 w 321"/>
                    <a:gd name="T37" fmla="*/ 83 h 227"/>
                    <a:gd name="T38" fmla="*/ 142 w 321"/>
                    <a:gd name="T39" fmla="*/ 92 h 227"/>
                    <a:gd name="T40" fmla="*/ 132 w 321"/>
                    <a:gd name="T41" fmla="*/ 100 h 227"/>
                    <a:gd name="T42" fmla="*/ 118 w 321"/>
                    <a:gd name="T43" fmla="*/ 106 h 227"/>
                    <a:gd name="T44" fmla="*/ 104 w 321"/>
                    <a:gd name="T45" fmla="*/ 110 h 227"/>
                    <a:gd name="T46" fmla="*/ 88 w 321"/>
                    <a:gd name="T47" fmla="*/ 113 h 227"/>
                    <a:gd name="T48" fmla="*/ 72 w 321"/>
                    <a:gd name="T49" fmla="*/ 113 h 227"/>
                    <a:gd name="T50" fmla="*/ 57 w 321"/>
                    <a:gd name="T51" fmla="*/ 110 h 227"/>
                    <a:gd name="T52" fmla="*/ 42 w 321"/>
                    <a:gd name="T53" fmla="*/ 106 h 227"/>
                    <a:gd name="T54" fmla="*/ 29 w 321"/>
                    <a:gd name="T55" fmla="*/ 100 h 227"/>
                    <a:gd name="T56" fmla="*/ 19 w 321"/>
                    <a:gd name="T57" fmla="*/ 92 h 227"/>
                    <a:gd name="T58" fmla="*/ 10 w 321"/>
                    <a:gd name="T59" fmla="*/ 83 h 227"/>
                    <a:gd name="T60" fmla="*/ 4 w 321"/>
                    <a:gd name="T61" fmla="*/ 72 h 227"/>
                    <a:gd name="T62" fmla="*/ 1 w 321"/>
                    <a:gd name="T63" fmla="*/ 62 h 2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1"/>
                    <a:gd name="T97" fmla="*/ 0 h 227"/>
                    <a:gd name="T98" fmla="*/ 321 w 321"/>
                    <a:gd name="T99" fmla="*/ 227 h 2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1" h="227">
                      <a:moveTo>
                        <a:pt x="0" y="112"/>
                      </a:moveTo>
                      <a:lnTo>
                        <a:pt x="3" y="101"/>
                      </a:lnTo>
                      <a:lnTo>
                        <a:pt x="3" y="92"/>
                      </a:lnTo>
                      <a:lnTo>
                        <a:pt x="9" y="79"/>
                      </a:lnTo>
                      <a:lnTo>
                        <a:pt x="12" y="72"/>
                      </a:lnTo>
                      <a:lnTo>
                        <a:pt x="20" y="59"/>
                      </a:lnTo>
                      <a:lnTo>
                        <a:pt x="26" y="48"/>
                      </a:lnTo>
                      <a:lnTo>
                        <a:pt x="39" y="42"/>
                      </a:lnTo>
                      <a:lnTo>
                        <a:pt x="48" y="33"/>
                      </a:lnTo>
                      <a:lnTo>
                        <a:pt x="59" y="25"/>
                      </a:lnTo>
                      <a:lnTo>
                        <a:pt x="71" y="19"/>
                      </a:lnTo>
                      <a:lnTo>
                        <a:pt x="85" y="13"/>
                      </a:lnTo>
                      <a:lnTo>
                        <a:pt x="99" y="10"/>
                      </a:lnTo>
                      <a:lnTo>
                        <a:pt x="115" y="7"/>
                      </a:lnTo>
                      <a:lnTo>
                        <a:pt x="129" y="3"/>
                      </a:lnTo>
                      <a:lnTo>
                        <a:pt x="144" y="0"/>
                      </a:lnTo>
                      <a:lnTo>
                        <a:pt x="163" y="0"/>
                      </a:lnTo>
                      <a:lnTo>
                        <a:pt x="177" y="0"/>
                      </a:lnTo>
                      <a:lnTo>
                        <a:pt x="192" y="3"/>
                      </a:lnTo>
                      <a:lnTo>
                        <a:pt x="209" y="7"/>
                      </a:lnTo>
                      <a:lnTo>
                        <a:pt x="225" y="10"/>
                      </a:lnTo>
                      <a:lnTo>
                        <a:pt x="237" y="13"/>
                      </a:lnTo>
                      <a:lnTo>
                        <a:pt x="252" y="19"/>
                      </a:lnTo>
                      <a:lnTo>
                        <a:pt x="265" y="25"/>
                      </a:lnTo>
                      <a:lnTo>
                        <a:pt x="277" y="33"/>
                      </a:lnTo>
                      <a:lnTo>
                        <a:pt x="285" y="42"/>
                      </a:lnTo>
                      <a:lnTo>
                        <a:pt x="294" y="48"/>
                      </a:lnTo>
                      <a:lnTo>
                        <a:pt x="304" y="59"/>
                      </a:lnTo>
                      <a:lnTo>
                        <a:pt x="310" y="72"/>
                      </a:lnTo>
                      <a:lnTo>
                        <a:pt x="314" y="79"/>
                      </a:lnTo>
                      <a:lnTo>
                        <a:pt x="318" y="92"/>
                      </a:lnTo>
                      <a:lnTo>
                        <a:pt x="321" y="101"/>
                      </a:lnTo>
                      <a:lnTo>
                        <a:pt x="321" y="112"/>
                      </a:lnTo>
                      <a:lnTo>
                        <a:pt x="321" y="124"/>
                      </a:lnTo>
                      <a:lnTo>
                        <a:pt x="318" y="137"/>
                      </a:lnTo>
                      <a:lnTo>
                        <a:pt x="314" y="144"/>
                      </a:lnTo>
                      <a:lnTo>
                        <a:pt x="310" y="157"/>
                      </a:lnTo>
                      <a:lnTo>
                        <a:pt x="304" y="166"/>
                      </a:lnTo>
                      <a:lnTo>
                        <a:pt x="294" y="177"/>
                      </a:lnTo>
                      <a:lnTo>
                        <a:pt x="285" y="185"/>
                      </a:lnTo>
                      <a:lnTo>
                        <a:pt x="277" y="194"/>
                      </a:lnTo>
                      <a:lnTo>
                        <a:pt x="265" y="200"/>
                      </a:lnTo>
                      <a:lnTo>
                        <a:pt x="252" y="210"/>
                      </a:lnTo>
                      <a:lnTo>
                        <a:pt x="237" y="213"/>
                      </a:lnTo>
                      <a:lnTo>
                        <a:pt x="225" y="217"/>
                      </a:lnTo>
                      <a:lnTo>
                        <a:pt x="209" y="220"/>
                      </a:lnTo>
                      <a:lnTo>
                        <a:pt x="192" y="223"/>
                      </a:lnTo>
                      <a:lnTo>
                        <a:pt x="177" y="227"/>
                      </a:lnTo>
                      <a:lnTo>
                        <a:pt x="163" y="227"/>
                      </a:lnTo>
                      <a:lnTo>
                        <a:pt x="144" y="227"/>
                      </a:lnTo>
                      <a:lnTo>
                        <a:pt x="129" y="223"/>
                      </a:lnTo>
                      <a:lnTo>
                        <a:pt x="115" y="220"/>
                      </a:lnTo>
                      <a:lnTo>
                        <a:pt x="99" y="217"/>
                      </a:lnTo>
                      <a:lnTo>
                        <a:pt x="85" y="213"/>
                      </a:lnTo>
                      <a:lnTo>
                        <a:pt x="71" y="210"/>
                      </a:lnTo>
                      <a:lnTo>
                        <a:pt x="59" y="200"/>
                      </a:lnTo>
                      <a:lnTo>
                        <a:pt x="48" y="194"/>
                      </a:lnTo>
                      <a:lnTo>
                        <a:pt x="39" y="185"/>
                      </a:lnTo>
                      <a:lnTo>
                        <a:pt x="26" y="177"/>
                      </a:lnTo>
                      <a:lnTo>
                        <a:pt x="20" y="166"/>
                      </a:lnTo>
                      <a:lnTo>
                        <a:pt x="12" y="157"/>
                      </a:lnTo>
                      <a:lnTo>
                        <a:pt x="9" y="144"/>
                      </a:lnTo>
                      <a:lnTo>
                        <a:pt x="3" y="137"/>
                      </a:lnTo>
                      <a:lnTo>
                        <a:pt x="3" y="124"/>
                      </a:lnTo>
                      <a:lnTo>
                        <a:pt x="0" y="112"/>
                      </a:lnTo>
                      <a:close/>
                    </a:path>
                  </a:pathLst>
                </a:custGeom>
                <a:solidFill>
                  <a:srgbClr val="9C9C9C"/>
                </a:solidFill>
                <a:ln w="9525">
                  <a:solidFill>
                    <a:srgbClr val="000000"/>
                  </a:solidFill>
                  <a:round/>
                  <a:headEnd/>
                  <a:tailEnd/>
                </a:ln>
              </p:spPr>
              <p:txBody>
                <a:bodyPr/>
                <a:lstStyle/>
                <a:p>
                  <a:endParaRPr lang="en-US"/>
                </a:p>
              </p:txBody>
            </p:sp>
            <p:sp>
              <p:nvSpPr>
                <p:cNvPr id="242" name="Freeform 22"/>
                <p:cNvSpPr>
                  <a:spLocks noChangeAspect="1"/>
                </p:cNvSpPr>
                <p:nvPr/>
              </p:nvSpPr>
              <p:spPr bwMode="auto">
                <a:xfrm>
                  <a:off x="4645" y="2484"/>
                  <a:ext cx="86" cy="65"/>
                </a:xfrm>
                <a:custGeom>
                  <a:avLst/>
                  <a:gdLst>
                    <a:gd name="T0" fmla="*/ 0 w 172"/>
                    <a:gd name="T1" fmla="*/ 32 h 129"/>
                    <a:gd name="T2" fmla="*/ 1 w 172"/>
                    <a:gd name="T3" fmla="*/ 27 h 129"/>
                    <a:gd name="T4" fmla="*/ 5 w 172"/>
                    <a:gd name="T5" fmla="*/ 21 h 129"/>
                    <a:gd name="T6" fmla="*/ 7 w 172"/>
                    <a:gd name="T7" fmla="*/ 15 h 129"/>
                    <a:gd name="T8" fmla="*/ 13 w 172"/>
                    <a:gd name="T9" fmla="*/ 10 h 129"/>
                    <a:gd name="T10" fmla="*/ 20 w 172"/>
                    <a:gd name="T11" fmla="*/ 7 h 129"/>
                    <a:gd name="T12" fmla="*/ 27 w 172"/>
                    <a:gd name="T13" fmla="*/ 4 h 129"/>
                    <a:gd name="T14" fmla="*/ 35 w 172"/>
                    <a:gd name="T15" fmla="*/ 2 h 129"/>
                    <a:gd name="T16" fmla="*/ 44 w 172"/>
                    <a:gd name="T17" fmla="*/ 0 h 129"/>
                    <a:gd name="T18" fmla="*/ 51 w 172"/>
                    <a:gd name="T19" fmla="*/ 2 h 129"/>
                    <a:gd name="T20" fmla="*/ 60 w 172"/>
                    <a:gd name="T21" fmla="*/ 4 h 129"/>
                    <a:gd name="T22" fmla="*/ 69 w 172"/>
                    <a:gd name="T23" fmla="*/ 7 h 129"/>
                    <a:gd name="T24" fmla="*/ 75 w 172"/>
                    <a:gd name="T25" fmla="*/ 10 h 129"/>
                    <a:gd name="T26" fmla="*/ 81 w 172"/>
                    <a:gd name="T27" fmla="*/ 15 h 129"/>
                    <a:gd name="T28" fmla="*/ 83 w 172"/>
                    <a:gd name="T29" fmla="*/ 21 h 129"/>
                    <a:gd name="T30" fmla="*/ 86 w 172"/>
                    <a:gd name="T31" fmla="*/ 27 h 129"/>
                    <a:gd name="T32" fmla="*/ 86 w 172"/>
                    <a:gd name="T33" fmla="*/ 32 h 129"/>
                    <a:gd name="T34" fmla="*/ 86 w 172"/>
                    <a:gd name="T35" fmla="*/ 38 h 129"/>
                    <a:gd name="T36" fmla="*/ 83 w 172"/>
                    <a:gd name="T37" fmla="*/ 45 h 129"/>
                    <a:gd name="T38" fmla="*/ 81 w 172"/>
                    <a:gd name="T39" fmla="*/ 51 h 129"/>
                    <a:gd name="T40" fmla="*/ 75 w 172"/>
                    <a:gd name="T41" fmla="*/ 55 h 129"/>
                    <a:gd name="T42" fmla="*/ 69 w 172"/>
                    <a:gd name="T43" fmla="*/ 59 h 129"/>
                    <a:gd name="T44" fmla="*/ 60 w 172"/>
                    <a:gd name="T45" fmla="*/ 62 h 129"/>
                    <a:gd name="T46" fmla="*/ 51 w 172"/>
                    <a:gd name="T47" fmla="*/ 63 h 129"/>
                    <a:gd name="T48" fmla="*/ 44 w 172"/>
                    <a:gd name="T49" fmla="*/ 65 h 129"/>
                    <a:gd name="T50" fmla="*/ 35 w 172"/>
                    <a:gd name="T51" fmla="*/ 63 h 129"/>
                    <a:gd name="T52" fmla="*/ 27 w 172"/>
                    <a:gd name="T53" fmla="*/ 62 h 129"/>
                    <a:gd name="T54" fmla="*/ 20 w 172"/>
                    <a:gd name="T55" fmla="*/ 59 h 129"/>
                    <a:gd name="T56" fmla="*/ 13 w 172"/>
                    <a:gd name="T57" fmla="*/ 55 h 129"/>
                    <a:gd name="T58" fmla="*/ 7 w 172"/>
                    <a:gd name="T59" fmla="*/ 51 h 129"/>
                    <a:gd name="T60" fmla="*/ 5 w 172"/>
                    <a:gd name="T61" fmla="*/ 45 h 129"/>
                    <a:gd name="T62" fmla="*/ 1 w 172"/>
                    <a:gd name="T63" fmla="*/ 38 h 129"/>
                    <a:gd name="T64" fmla="*/ 0 w 172"/>
                    <a:gd name="T65" fmla="*/ 32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2"/>
                    <a:gd name="T100" fmla="*/ 0 h 129"/>
                    <a:gd name="T101" fmla="*/ 172 w 172"/>
                    <a:gd name="T102" fmla="*/ 129 h 1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2" h="129">
                      <a:moveTo>
                        <a:pt x="0" y="64"/>
                      </a:moveTo>
                      <a:lnTo>
                        <a:pt x="3" y="53"/>
                      </a:lnTo>
                      <a:lnTo>
                        <a:pt x="10" y="41"/>
                      </a:lnTo>
                      <a:lnTo>
                        <a:pt x="14" y="30"/>
                      </a:lnTo>
                      <a:lnTo>
                        <a:pt x="27" y="19"/>
                      </a:lnTo>
                      <a:lnTo>
                        <a:pt x="39" y="13"/>
                      </a:lnTo>
                      <a:lnTo>
                        <a:pt x="55" y="7"/>
                      </a:lnTo>
                      <a:lnTo>
                        <a:pt x="70" y="4"/>
                      </a:lnTo>
                      <a:lnTo>
                        <a:pt x="89" y="0"/>
                      </a:lnTo>
                      <a:lnTo>
                        <a:pt x="103" y="4"/>
                      </a:lnTo>
                      <a:lnTo>
                        <a:pt x="121" y="7"/>
                      </a:lnTo>
                      <a:lnTo>
                        <a:pt x="137" y="13"/>
                      </a:lnTo>
                      <a:lnTo>
                        <a:pt x="149" y="19"/>
                      </a:lnTo>
                      <a:lnTo>
                        <a:pt x="161" y="30"/>
                      </a:lnTo>
                      <a:lnTo>
                        <a:pt x="166" y="41"/>
                      </a:lnTo>
                      <a:lnTo>
                        <a:pt x="172" y="53"/>
                      </a:lnTo>
                      <a:lnTo>
                        <a:pt x="172" y="64"/>
                      </a:lnTo>
                      <a:lnTo>
                        <a:pt x="172" y="76"/>
                      </a:lnTo>
                      <a:lnTo>
                        <a:pt x="166" y="89"/>
                      </a:lnTo>
                      <a:lnTo>
                        <a:pt x="161" y="101"/>
                      </a:lnTo>
                      <a:lnTo>
                        <a:pt x="149" y="110"/>
                      </a:lnTo>
                      <a:lnTo>
                        <a:pt x="137" y="117"/>
                      </a:lnTo>
                      <a:lnTo>
                        <a:pt x="121" y="123"/>
                      </a:lnTo>
                      <a:lnTo>
                        <a:pt x="103" y="126"/>
                      </a:lnTo>
                      <a:lnTo>
                        <a:pt x="89" y="129"/>
                      </a:lnTo>
                      <a:lnTo>
                        <a:pt x="70" y="126"/>
                      </a:lnTo>
                      <a:lnTo>
                        <a:pt x="55" y="123"/>
                      </a:lnTo>
                      <a:lnTo>
                        <a:pt x="39" y="117"/>
                      </a:lnTo>
                      <a:lnTo>
                        <a:pt x="27" y="110"/>
                      </a:lnTo>
                      <a:lnTo>
                        <a:pt x="14" y="101"/>
                      </a:lnTo>
                      <a:lnTo>
                        <a:pt x="10" y="89"/>
                      </a:lnTo>
                      <a:lnTo>
                        <a:pt x="3" y="76"/>
                      </a:lnTo>
                      <a:lnTo>
                        <a:pt x="0" y="64"/>
                      </a:lnTo>
                      <a:close/>
                    </a:path>
                  </a:pathLst>
                </a:custGeom>
                <a:solidFill>
                  <a:srgbClr val="9C9C9C"/>
                </a:solidFill>
                <a:ln w="9525">
                  <a:solidFill>
                    <a:srgbClr val="000000"/>
                  </a:solidFill>
                  <a:round/>
                  <a:headEnd/>
                  <a:tailEnd/>
                </a:ln>
              </p:spPr>
              <p:txBody>
                <a:bodyPr/>
                <a:lstStyle/>
                <a:p>
                  <a:endParaRPr lang="en-US"/>
                </a:p>
              </p:txBody>
            </p:sp>
            <p:sp>
              <p:nvSpPr>
                <p:cNvPr id="243" name="Freeform 23"/>
                <p:cNvSpPr>
                  <a:spLocks noChangeAspect="1"/>
                </p:cNvSpPr>
                <p:nvPr/>
              </p:nvSpPr>
              <p:spPr bwMode="auto">
                <a:xfrm>
                  <a:off x="4661" y="2497"/>
                  <a:ext cx="23" cy="21"/>
                </a:xfrm>
                <a:custGeom>
                  <a:avLst/>
                  <a:gdLst>
                    <a:gd name="T0" fmla="*/ 13 w 45"/>
                    <a:gd name="T1" fmla="*/ 21 h 42"/>
                    <a:gd name="T2" fmla="*/ 13 w 45"/>
                    <a:gd name="T3" fmla="*/ 20 h 42"/>
                    <a:gd name="T4" fmla="*/ 14 w 45"/>
                    <a:gd name="T5" fmla="*/ 18 h 42"/>
                    <a:gd name="T6" fmla="*/ 16 w 45"/>
                    <a:gd name="T7" fmla="*/ 16 h 42"/>
                    <a:gd name="T8" fmla="*/ 20 w 45"/>
                    <a:gd name="T9" fmla="*/ 13 h 42"/>
                    <a:gd name="T10" fmla="*/ 23 w 45"/>
                    <a:gd name="T11" fmla="*/ 10 h 42"/>
                    <a:gd name="T12" fmla="*/ 13 w 45"/>
                    <a:gd name="T13" fmla="*/ 0 h 42"/>
                    <a:gd name="T14" fmla="*/ 10 w 45"/>
                    <a:gd name="T15" fmla="*/ 3 h 42"/>
                    <a:gd name="T16" fmla="*/ 7 w 45"/>
                    <a:gd name="T17" fmla="*/ 5 h 42"/>
                    <a:gd name="T18" fmla="*/ 3 w 45"/>
                    <a:gd name="T19" fmla="*/ 10 h 42"/>
                    <a:gd name="T20" fmla="*/ 0 w 45"/>
                    <a:gd name="T21" fmla="*/ 14 h 42"/>
                    <a:gd name="T22" fmla="*/ 13 w 45"/>
                    <a:gd name="T23" fmla="*/ 21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42"/>
                    <a:gd name="T38" fmla="*/ 45 w 45"/>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42">
                      <a:moveTo>
                        <a:pt x="25" y="42"/>
                      </a:moveTo>
                      <a:lnTo>
                        <a:pt x="25" y="39"/>
                      </a:lnTo>
                      <a:lnTo>
                        <a:pt x="28" y="35"/>
                      </a:lnTo>
                      <a:lnTo>
                        <a:pt x="31" y="32"/>
                      </a:lnTo>
                      <a:lnTo>
                        <a:pt x="39" y="26"/>
                      </a:lnTo>
                      <a:lnTo>
                        <a:pt x="45" y="20"/>
                      </a:lnTo>
                      <a:lnTo>
                        <a:pt x="25" y="0"/>
                      </a:lnTo>
                      <a:lnTo>
                        <a:pt x="20" y="6"/>
                      </a:lnTo>
                      <a:lnTo>
                        <a:pt x="14" y="9"/>
                      </a:lnTo>
                      <a:lnTo>
                        <a:pt x="6" y="20"/>
                      </a:lnTo>
                      <a:lnTo>
                        <a:pt x="0" y="29"/>
                      </a:lnTo>
                      <a:lnTo>
                        <a:pt x="2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 name="Freeform 24"/>
                <p:cNvSpPr>
                  <a:spLocks noChangeAspect="1"/>
                </p:cNvSpPr>
                <p:nvPr/>
              </p:nvSpPr>
              <p:spPr bwMode="auto">
                <a:xfrm>
                  <a:off x="4660" y="2511"/>
                  <a:ext cx="15" cy="12"/>
                </a:xfrm>
                <a:custGeom>
                  <a:avLst/>
                  <a:gdLst>
                    <a:gd name="T0" fmla="*/ 13 w 29"/>
                    <a:gd name="T1" fmla="*/ 12 h 23"/>
                    <a:gd name="T2" fmla="*/ 13 w 29"/>
                    <a:gd name="T3" fmla="*/ 10 h 23"/>
                    <a:gd name="T4" fmla="*/ 13 w 29"/>
                    <a:gd name="T5" fmla="*/ 8 h 23"/>
                    <a:gd name="T6" fmla="*/ 13 w 29"/>
                    <a:gd name="T7" fmla="*/ 6 h 23"/>
                    <a:gd name="T8" fmla="*/ 15 w 29"/>
                    <a:gd name="T9" fmla="*/ 6 h 23"/>
                    <a:gd name="T10" fmla="*/ 2 w 29"/>
                    <a:gd name="T11" fmla="*/ 0 h 23"/>
                    <a:gd name="T12" fmla="*/ 0 w 29"/>
                    <a:gd name="T13" fmla="*/ 2 h 23"/>
                    <a:gd name="T14" fmla="*/ 0 w 29"/>
                    <a:gd name="T15" fmla="*/ 6 h 23"/>
                    <a:gd name="T16" fmla="*/ 0 w 29"/>
                    <a:gd name="T17" fmla="*/ 8 h 23"/>
                    <a:gd name="T18" fmla="*/ 0 w 29"/>
                    <a:gd name="T19" fmla="*/ 10 h 23"/>
                    <a:gd name="T20" fmla="*/ 13 w 29"/>
                    <a:gd name="T21" fmla="*/ 1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3"/>
                    <a:gd name="T35" fmla="*/ 29 w 29"/>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3">
                      <a:moveTo>
                        <a:pt x="26" y="23"/>
                      </a:moveTo>
                      <a:lnTo>
                        <a:pt x="26" y="20"/>
                      </a:lnTo>
                      <a:lnTo>
                        <a:pt x="26" y="15"/>
                      </a:lnTo>
                      <a:lnTo>
                        <a:pt x="26" y="12"/>
                      </a:lnTo>
                      <a:lnTo>
                        <a:pt x="29" y="12"/>
                      </a:lnTo>
                      <a:lnTo>
                        <a:pt x="3" y="0"/>
                      </a:lnTo>
                      <a:lnTo>
                        <a:pt x="0" y="4"/>
                      </a:lnTo>
                      <a:lnTo>
                        <a:pt x="0" y="12"/>
                      </a:lnTo>
                      <a:lnTo>
                        <a:pt x="0" y="15"/>
                      </a:lnTo>
                      <a:lnTo>
                        <a:pt x="0" y="20"/>
                      </a:lnTo>
                      <a:lnTo>
                        <a:pt x="2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0" name="Group 25"/>
              <p:cNvGrpSpPr>
                <a:grpSpLocks noChangeAspect="1"/>
              </p:cNvGrpSpPr>
              <p:nvPr/>
            </p:nvGrpSpPr>
            <p:grpSpPr bwMode="auto">
              <a:xfrm>
                <a:off x="4317" y="2861"/>
                <a:ext cx="626" cy="18"/>
                <a:chOff x="2631" y="2676"/>
                <a:chExt cx="2505" cy="72"/>
              </a:xfrm>
            </p:grpSpPr>
            <p:sp>
              <p:nvSpPr>
                <p:cNvPr id="229" name="AutoShape 26"/>
                <p:cNvSpPr>
                  <a:spLocks noChangeAspect="1" noChangeArrowheads="1"/>
                </p:cNvSpPr>
                <p:nvPr/>
              </p:nvSpPr>
              <p:spPr bwMode="auto">
                <a:xfrm flipV="1">
                  <a:off x="3790" y="2676"/>
                  <a:ext cx="162" cy="72"/>
                </a:xfrm>
                <a:custGeom>
                  <a:avLst/>
                  <a:gdLst>
                    <a:gd name="T0" fmla="*/ 1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2000 w 21600"/>
                    <a:gd name="T13" fmla="*/ 2100 h 21600"/>
                    <a:gd name="T14" fmla="*/ 19600 w 21600"/>
                    <a:gd name="T15" fmla="*/ 19500 h 21600"/>
                  </a:gdLst>
                  <a:ahLst/>
                  <a:cxnLst>
                    <a:cxn ang="T8">
                      <a:pos x="T0" y="T1"/>
                    </a:cxn>
                    <a:cxn ang="T9">
                      <a:pos x="T2" y="T3"/>
                    </a:cxn>
                    <a:cxn ang="T10">
                      <a:pos x="T4" y="T5"/>
                    </a:cxn>
                    <a:cxn ang="T11">
                      <a:pos x="T6" y="T7"/>
                    </a:cxn>
                  </a:cxnLst>
                  <a:rect l="T12" t="T13" r="T14" b="T15"/>
                  <a:pathLst>
                    <a:path w="21600" h="21600">
                      <a:moveTo>
                        <a:pt x="0" y="0"/>
                      </a:moveTo>
                      <a:lnTo>
                        <a:pt x="399" y="21600"/>
                      </a:lnTo>
                      <a:lnTo>
                        <a:pt x="21201" y="21600"/>
                      </a:lnTo>
                      <a:lnTo>
                        <a:pt x="21600" y="0"/>
                      </a:lnTo>
                      <a:close/>
                    </a:path>
                  </a:pathLst>
                </a:custGeom>
                <a:solidFill>
                  <a:srgbClr val="ADADAD"/>
                </a:solidFill>
                <a:ln w="9525">
                  <a:solidFill>
                    <a:srgbClr val="000000"/>
                  </a:solidFill>
                  <a:miter lim="800000"/>
                  <a:headEnd/>
                  <a:tailEnd/>
                </a:ln>
              </p:spPr>
              <p:txBody>
                <a:bodyPr/>
                <a:lstStyle/>
                <a:p>
                  <a:endParaRPr lang="en-US"/>
                </a:p>
              </p:txBody>
            </p:sp>
            <p:sp>
              <p:nvSpPr>
                <p:cNvPr id="230" name="AutoShape 27"/>
                <p:cNvSpPr>
                  <a:spLocks noChangeAspect="1" noChangeArrowheads="1"/>
                </p:cNvSpPr>
                <p:nvPr/>
              </p:nvSpPr>
              <p:spPr bwMode="auto">
                <a:xfrm>
                  <a:off x="3002" y="2679"/>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31" name="AutoShape 28"/>
                <p:cNvSpPr>
                  <a:spLocks noChangeAspect="1" noChangeArrowheads="1"/>
                </p:cNvSpPr>
                <p:nvPr/>
              </p:nvSpPr>
              <p:spPr bwMode="auto">
                <a:xfrm>
                  <a:off x="2631" y="2679"/>
                  <a:ext cx="345" cy="69"/>
                </a:xfrm>
                <a:prstGeom prst="parallelogram">
                  <a:avLst>
                    <a:gd name="adj" fmla="val 13032"/>
                  </a:avLst>
                </a:prstGeom>
                <a:solidFill>
                  <a:srgbClr val="ADADAD"/>
                </a:solidFill>
                <a:ln w="9525">
                  <a:solidFill>
                    <a:srgbClr val="000000"/>
                  </a:solidFill>
                  <a:miter lim="800000"/>
                  <a:headEnd/>
                  <a:tailEnd/>
                </a:ln>
              </p:spPr>
              <p:txBody>
                <a:bodyPr/>
                <a:lstStyle/>
                <a:p>
                  <a:endParaRPr lang="en-US"/>
                </a:p>
              </p:txBody>
            </p:sp>
            <p:sp>
              <p:nvSpPr>
                <p:cNvPr id="232" name="AutoShape 29"/>
                <p:cNvSpPr>
                  <a:spLocks noChangeAspect="1" noChangeArrowheads="1"/>
                </p:cNvSpPr>
                <p:nvPr/>
              </p:nvSpPr>
              <p:spPr bwMode="auto">
                <a:xfrm>
                  <a:off x="3199" y="2679"/>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33" name="AutoShape 30"/>
                <p:cNvSpPr>
                  <a:spLocks noChangeAspect="1" noChangeArrowheads="1"/>
                </p:cNvSpPr>
                <p:nvPr/>
              </p:nvSpPr>
              <p:spPr bwMode="auto">
                <a:xfrm>
                  <a:off x="3396" y="2679"/>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34" name="AutoShape 31"/>
                <p:cNvSpPr>
                  <a:spLocks noChangeAspect="1" noChangeArrowheads="1"/>
                </p:cNvSpPr>
                <p:nvPr/>
              </p:nvSpPr>
              <p:spPr bwMode="auto">
                <a:xfrm>
                  <a:off x="3593" y="2679"/>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35" name="AutoShape 32"/>
                <p:cNvSpPr>
                  <a:spLocks noChangeAspect="1" noChangeArrowheads="1"/>
                </p:cNvSpPr>
                <p:nvPr/>
              </p:nvSpPr>
              <p:spPr bwMode="auto">
                <a:xfrm flipH="1">
                  <a:off x="3979" y="2679"/>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36" name="AutoShape 33"/>
                <p:cNvSpPr>
                  <a:spLocks noChangeAspect="1" noChangeArrowheads="1"/>
                </p:cNvSpPr>
                <p:nvPr/>
              </p:nvSpPr>
              <p:spPr bwMode="auto">
                <a:xfrm flipH="1">
                  <a:off x="4176" y="2679"/>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37" name="AutoShape 34"/>
                <p:cNvSpPr>
                  <a:spLocks noChangeAspect="1" noChangeArrowheads="1"/>
                </p:cNvSpPr>
                <p:nvPr/>
              </p:nvSpPr>
              <p:spPr bwMode="auto">
                <a:xfrm flipH="1">
                  <a:off x="4373" y="2679"/>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38" name="AutoShape 35"/>
                <p:cNvSpPr>
                  <a:spLocks noChangeAspect="1" noChangeArrowheads="1"/>
                </p:cNvSpPr>
                <p:nvPr/>
              </p:nvSpPr>
              <p:spPr bwMode="auto">
                <a:xfrm flipH="1">
                  <a:off x="4570" y="2679"/>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39" name="AutoShape 36"/>
                <p:cNvSpPr>
                  <a:spLocks noChangeAspect="1" noChangeArrowheads="1"/>
                </p:cNvSpPr>
                <p:nvPr/>
              </p:nvSpPr>
              <p:spPr bwMode="auto">
                <a:xfrm flipH="1">
                  <a:off x="4767" y="2679"/>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40" name="AutoShape 37"/>
                <p:cNvSpPr>
                  <a:spLocks noChangeAspect="1" noChangeArrowheads="1"/>
                </p:cNvSpPr>
                <p:nvPr/>
              </p:nvSpPr>
              <p:spPr bwMode="auto">
                <a:xfrm flipH="1">
                  <a:off x="4965" y="2679"/>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grpSp>
          <p:grpSp>
            <p:nvGrpSpPr>
              <p:cNvPr id="181" name="Group 38"/>
              <p:cNvGrpSpPr>
                <a:grpSpLocks noChangeAspect="1"/>
              </p:cNvGrpSpPr>
              <p:nvPr/>
            </p:nvGrpSpPr>
            <p:grpSpPr bwMode="auto">
              <a:xfrm>
                <a:off x="4307" y="2891"/>
                <a:ext cx="651" cy="18"/>
                <a:chOff x="2577" y="3009"/>
                <a:chExt cx="2604" cy="72"/>
              </a:xfrm>
            </p:grpSpPr>
            <p:sp>
              <p:nvSpPr>
                <p:cNvPr id="217" name="AutoShape 39"/>
                <p:cNvSpPr>
                  <a:spLocks noChangeAspect="1" noChangeArrowheads="1"/>
                </p:cNvSpPr>
                <p:nvPr/>
              </p:nvSpPr>
              <p:spPr bwMode="auto">
                <a:xfrm flipV="1">
                  <a:off x="3781" y="3009"/>
                  <a:ext cx="162" cy="72"/>
                </a:xfrm>
                <a:custGeom>
                  <a:avLst/>
                  <a:gdLst>
                    <a:gd name="T0" fmla="*/ 1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2000 w 21600"/>
                    <a:gd name="T13" fmla="*/ 2100 h 21600"/>
                    <a:gd name="T14" fmla="*/ 19600 w 21600"/>
                    <a:gd name="T15" fmla="*/ 19500 h 21600"/>
                  </a:gdLst>
                  <a:ahLst/>
                  <a:cxnLst>
                    <a:cxn ang="T8">
                      <a:pos x="T0" y="T1"/>
                    </a:cxn>
                    <a:cxn ang="T9">
                      <a:pos x="T2" y="T3"/>
                    </a:cxn>
                    <a:cxn ang="T10">
                      <a:pos x="T4" y="T5"/>
                    </a:cxn>
                    <a:cxn ang="T11">
                      <a:pos x="T6" y="T7"/>
                    </a:cxn>
                  </a:cxnLst>
                  <a:rect l="T12" t="T13" r="T14" b="T15"/>
                  <a:pathLst>
                    <a:path w="21600" h="21600">
                      <a:moveTo>
                        <a:pt x="0" y="0"/>
                      </a:moveTo>
                      <a:lnTo>
                        <a:pt x="399" y="21600"/>
                      </a:lnTo>
                      <a:lnTo>
                        <a:pt x="21201" y="21600"/>
                      </a:lnTo>
                      <a:lnTo>
                        <a:pt x="21600" y="0"/>
                      </a:lnTo>
                      <a:close/>
                    </a:path>
                  </a:pathLst>
                </a:custGeom>
                <a:solidFill>
                  <a:srgbClr val="ADADAD"/>
                </a:solidFill>
                <a:ln w="9525">
                  <a:solidFill>
                    <a:srgbClr val="000000"/>
                  </a:solidFill>
                  <a:miter lim="800000"/>
                  <a:headEnd/>
                  <a:tailEnd/>
                </a:ln>
              </p:spPr>
              <p:txBody>
                <a:bodyPr/>
                <a:lstStyle/>
                <a:p>
                  <a:endParaRPr lang="en-US"/>
                </a:p>
              </p:txBody>
            </p:sp>
            <p:sp>
              <p:nvSpPr>
                <p:cNvPr id="218" name="AutoShape 40"/>
                <p:cNvSpPr>
                  <a:spLocks noChangeAspect="1" noChangeArrowheads="1"/>
                </p:cNvSpPr>
                <p:nvPr/>
              </p:nvSpPr>
              <p:spPr bwMode="auto">
                <a:xfrm>
                  <a:off x="2957" y="3012"/>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19" name="AutoShape 41"/>
                <p:cNvSpPr>
                  <a:spLocks noChangeAspect="1" noChangeArrowheads="1"/>
                </p:cNvSpPr>
                <p:nvPr/>
              </p:nvSpPr>
              <p:spPr bwMode="auto">
                <a:xfrm>
                  <a:off x="2577" y="3012"/>
                  <a:ext cx="345" cy="69"/>
                </a:xfrm>
                <a:prstGeom prst="parallelogram">
                  <a:avLst>
                    <a:gd name="adj" fmla="val 13032"/>
                  </a:avLst>
                </a:prstGeom>
                <a:solidFill>
                  <a:srgbClr val="ADADAD"/>
                </a:solidFill>
                <a:ln w="9525">
                  <a:solidFill>
                    <a:srgbClr val="000000"/>
                  </a:solidFill>
                  <a:miter lim="800000"/>
                  <a:headEnd/>
                  <a:tailEnd/>
                </a:ln>
              </p:spPr>
              <p:txBody>
                <a:bodyPr/>
                <a:lstStyle/>
                <a:p>
                  <a:endParaRPr lang="en-US"/>
                </a:p>
              </p:txBody>
            </p:sp>
            <p:sp>
              <p:nvSpPr>
                <p:cNvPr id="220" name="AutoShape 42"/>
                <p:cNvSpPr>
                  <a:spLocks noChangeAspect="1" noChangeArrowheads="1"/>
                </p:cNvSpPr>
                <p:nvPr/>
              </p:nvSpPr>
              <p:spPr bwMode="auto">
                <a:xfrm>
                  <a:off x="3163" y="3012"/>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21" name="AutoShape 43"/>
                <p:cNvSpPr>
                  <a:spLocks noChangeAspect="1" noChangeArrowheads="1"/>
                </p:cNvSpPr>
                <p:nvPr/>
              </p:nvSpPr>
              <p:spPr bwMode="auto">
                <a:xfrm>
                  <a:off x="3369" y="3012"/>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22" name="AutoShape 44"/>
                <p:cNvSpPr>
                  <a:spLocks noChangeAspect="1" noChangeArrowheads="1"/>
                </p:cNvSpPr>
                <p:nvPr/>
              </p:nvSpPr>
              <p:spPr bwMode="auto">
                <a:xfrm>
                  <a:off x="3575" y="3012"/>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23" name="AutoShape 45"/>
                <p:cNvSpPr>
                  <a:spLocks noChangeAspect="1" noChangeArrowheads="1"/>
                </p:cNvSpPr>
                <p:nvPr/>
              </p:nvSpPr>
              <p:spPr bwMode="auto">
                <a:xfrm flipH="1">
                  <a:off x="3979" y="3012"/>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24" name="AutoShape 46"/>
                <p:cNvSpPr>
                  <a:spLocks noChangeAspect="1" noChangeArrowheads="1"/>
                </p:cNvSpPr>
                <p:nvPr/>
              </p:nvSpPr>
              <p:spPr bwMode="auto">
                <a:xfrm flipH="1">
                  <a:off x="4185" y="3012"/>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25" name="AutoShape 47"/>
                <p:cNvSpPr>
                  <a:spLocks noChangeAspect="1" noChangeArrowheads="1"/>
                </p:cNvSpPr>
                <p:nvPr/>
              </p:nvSpPr>
              <p:spPr bwMode="auto">
                <a:xfrm flipH="1">
                  <a:off x="4391" y="3012"/>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26" name="AutoShape 48"/>
                <p:cNvSpPr>
                  <a:spLocks noChangeAspect="1" noChangeArrowheads="1"/>
                </p:cNvSpPr>
                <p:nvPr/>
              </p:nvSpPr>
              <p:spPr bwMode="auto">
                <a:xfrm flipH="1">
                  <a:off x="4597" y="3012"/>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27" name="AutoShape 49"/>
                <p:cNvSpPr>
                  <a:spLocks noChangeAspect="1" noChangeArrowheads="1"/>
                </p:cNvSpPr>
                <p:nvPr/>
              </p:nvSpPr>
              <p:spPr bwMode="auto">
                <a:xfrm flipH="1">
                  <a:off x="4803" y="3012"/>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28" name="AutoShape 50"/>
                <p:cNvSpPr>
                  <a:spLocks noChangeAspect="1" noChangeArrowheads="1"/>
                </p:cNvSpPr>
                <p:nvPr/>
              </p:nvSpPr>
              <p:spPr bwMode="auto">
                <a:xfrm flipH="1">
                  <a:off x="5010" y="3012"/>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grpSp>
          <p:grpSp>
            <p:nvGrpSpPr>
              <p:cNvPr id="182" name="Group 51"/>
              <p:cNvGrpSpPr>
                <a:grpSpLocks noChangeAspect="1"/>
              </p:cNvGrpSpPr>
              <p:nvPr/>
            </p:nvGrpSpPr>
            <p:grpSpPr bwMode="auto">
              <a:xfrm>
                <a:off x="4298" y="2921"/>
                <a:ext cx="668" cy="18"/>
                <a:chOff x="2541" y="3120"/>
                <a:chExt cx="2673" cy="72"/>
              </a:xfrm>
            </p:grpSpPr>
            <p:sp>
              <p:nvSpPr>
                <p:cNvPr id="205" name="AutoShape 52"/>
                <p:cNvSpPr>
                  <a:spLocks noChangeAspect="1" noChangeArrowheads="1"/>
                </p:cNvSpPr>
                <p:nvPr/>
              </p:nvSpPr>
              <p:spPr bwMode="auto">
                <a:xfrm flipV="1">
                  <a:off x="3862" y="3120"/>
                  <a:ext cx="162" cy="72"/>
                </a:xfrm>
                <a:custGeom>
                  <a:avLst/>
                  <a:gdLst>
                    <a:gd name="T0" fmla="*/ 1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2000 w 21600"/>
                    <a:gd name="T13" fmla="*/ 2100 h 21600"/>
                    <a:gd name="T14" fmla="*/ 19600 w 21600"/>
                    <a:gd name="T15" fmla="*/ 19500 h 21600"/>
                  </a:gdLst>
                  <a:ahLst/>
                  <a:cxnLst>
                    <a:cxn ang="T8">
                      <a:pos x="T0" y="T1"/>
                    </a:cxn>
                    <a:cxn ang="T9">
                      <a:pos x="T2" y="T3"/>
                    </a:cxn>
                    <a:cxn ang="T10">
                      <a:pos x="T4" y="T5"/>
                    </a:cxn>
                    <a:cxn ang="T11">
                      <a:pos x="T6" y="T7"/>
                    </a:cxn>
                  </a:cxnLst>
                  <a:rect l="T12" t="T13" r="T14" b="T15"/>
                  <a:pathLst>
                    <a:path w="21600" h="21600">
                      <a:moveTo>
                        <a:pt x="0" y="0"/>
                      </a:moveTo>
                      <a:lnTo>
                        <a:pt x="399" y="21600"/>
                      </a:lnTo>
                      <a:lnTo>
                        <a:pt x="21201" y="21600"/>
                      </a:lnTo>
                      <a:lnTo>
                        <a:pt x="21600" y="0"/>
                      </a:lnTo>
                      <a:close/>
                    </a:path>
                  </a:pathLst>
                </a:custGeom>
                <a:solidFill>
                  <a:srgbClr val="ADADAD"/>
                </a:solidFill>
                <a:ln w="9525">
                  <a:solidFill>
                    <a:srgbClr val="000000"/>
                  </a:solidFill>
                  <a:miter lim="800000"/>
                  <a:headEnd/>
                  <a:tailEnd/>
                </a:ln>
              </p:spPr>
              <p:txBody>
                <a:bodyPr/>
                <a:lstStyle/>
                <a:p>
                  <a:endParaRPr lang="en-US"/>
                </a:p>
              </p:txBody>
            </p:sp>
            <p:sp>
              <p:nvSpPr>
                <p:cNvPr id="206" name="AutoShape 53"/>
                <p:cNvSpPr>
                  <a:spLocks noChangeAspect="1" noChangeArrowheads="1"/>
                </p:cNvSpPr>
                <p:nvPr/>
              </p:nvSpPr>
              <p:spPr bwMode="auto">
                <a:xfrm>
                  <a:off x="3073" y="3120"/>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07" name="AutoShape 54"/>
                <p:cNvSpPr>
                  <a:spLocks noChangeAspect="1" noChangeArrowheads="1"/>
                </p:cNvSpPr>
                <p:nvPr/>
              </p:nvSpPr>
              <p:spPr bwMode="auto">
                <a:xfrm>
                  <a:off x="2541" y="3120"/>
                  <a:ext cx="309" cy="69"/>
                </a:xfrm>
                <a:prstGeom prst="parallelogram">
                  <a:avLst>
                    <a:gd name="adj" fmla="val 11673"/>
                  </a:avLst>
                </a:prstGeom>
                <a:solidFill>
                  <a:srgbClr val="ADADAD"/>
                </a:solidFill>
                <a:ln w="9525">
                  <a:solidFill>
                    <a:srgbClr val="000000"/>
                  </a:solidFill>
                  <a:miter lim="800000"/>
                  <a:headEnd/>
                  <a:tailEnd/>
                </a:ln>
              </p:spPr>
              <p:txBody>
                <a:bodyPr/>
                <a:lstStyle/>
                <a:p>
                  <a:endParaRPr lang="en-US"/>
                </a:p>
              </p:txBody>
            </p:sp>
            <p:sp>
              <p:nvSpPr>
                <p:cNvPr id="208" name="AutoShape 55"/>
                <p:cNvSpPr>
                  <a:spLocks noChangeAspect="1" noChangeArrowheads="1"/>
                </p:cNvSpPr>
                <p:nvPr/>
              </p:nvSpPr>
              <p:spPr bwMode="auto">
                <a:xfrm>
                  <a:off x="3270" y="3120"/>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09" name="AutoShape 56"/>
                <p:cNvSpPr>
                  <a:spLocks noChangeAspect="1" noChangeArrowheads="1"/>
                </p:cNvSpPr>
                <p:nvPr/>
              </p:nvSpPr>
              <p:spPr bwMode="auto">
                <a:xfrm>
                  <a:off x="3467" y="3120"/>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10" name="AutoShape 57"/>
                <p:cNvSpPr>
                  <a:spLocks noChangeAspect="1" noChangeArrowheads="1"/>
                </p:cNvSpPr>
                <p:nvPr/>
              </p:nvSpPr>
              <p:spPr bwMode="auto">
                <a:xfrm>
                  <a:off x="3664" y="3120"/>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11" name="AutoShape 58"/>
                <p:cNvSpPr>
                  <a:spLocks noChangeAspect="1" noChangeArrowheads="1"/>
                </p:cNvSpPr>
                <p:nvPr/>
              </p:nvSpPr>
              <p:spPr bwMode="auto">
                <a:xfrm flipH="1">
                  <a:off x="4050" y="3120"/>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12" name="AutoShape 59"/>
                <p:cNvSpPr>
                  <a:spLocks noChangeAspect="1" noChangeArrowheads="1"/>
                </p:cNvSpPr>
                <p:nvPr/>
              </p:nvSpPr>
              <p:spPr bwMode="auto">
                <a:xfrm flipH="1">
                  <a:off x="4247" y="3120"/>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13" name="AutoShape 60"/>
                <p:cNvSpPr>
                  <a:spLocks noChangeAspect="1" noChangeArrowheads="1"/>
                </p:cNvSpPr>
                <p:nvPr/>
              </p:nvSpPr>
              <p:spPr bwMode="auto">
                <a:xfrm flipH="1">
                  <a:off x="4444" y="3120"/>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14" name="AutoShape 61"/>
                <p:cNvSpPr>
                  <a:spLocks noChangeAspect="1" noChangeArrowheads="1"/>
                </p:cNvSpPr>
                <p:nvPr/>
              </p:nvSpPr>
              <p:spPr bwMode="auto">
                <a:xfrm flipH="1">
                  <a:off x="4641" y="3120"/>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15" name="AutoShape 62"/>
                <p:cNvSpPr>
                  <a:spLocks noChangeAspect="1" noChangeArrowheads="1"/>
                </p:cNvSpPr>
                <p:nvPr/>
              </p:nvSpPr>
              <p:spPr bwMode="auto">
                <a:xfrm flipH="1">
                  <a:off x="4839" y="3120"/>
                  <a:ext cx="375" cy="69"/>
                </a:xfrm>
                <a:prstGeom prst="parallelogram">
                  <a:avLst>
                    <a:gd name="adj" fmla="val 33087"/>
                  </a:avLst>
                </a:prstGeom>
                <a:solidFill>
                  <a:srgbClr val="ADADAD"/>
                </a:solidFill>
                <a:ln w="9525">
                  <a:solidFill>
                    <a:srgbClr val="000000"/>
                  </a:solidFill>
                  <a:miter lim="800000"/>
                  <a:headEnd/>
                  <a:tailEnd/>
                </a:ln>
              </p:spPr>
              <p:txBody>
                <a:bodyPr/>
                <a:lstStyle/>
                <a:p>
                  <a:endParaRPr lang="en-US"/>
                </a:p>
              </p:txBody>
            </p:sp>
            <p:sp>
              <p:nvSpPr>
                <p:cNvPr id="216" name="AutoShape 63"/>
                <p:cNvSpPr>
                  <a:spLocks noChangeAspect="1" noChangeArrowheads="1"/>
                </p:cNvSpPr>
                <p:nvPr/>
              </p:nvSpPr>
              <p:spPr bwMode="auto">
                <a:xfrm>
                  <a:off x="2876" y="3120"/>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grpSp>
          <p:grpSp>
            <p:nvGrpSpPr>
              <p:cNvPr id="183" name="Group 64"/>
              <p:cNvGrpSpPr>
                <a:grpSpLocks noChangeAspect="1"/>
              </p:cNvGrpSpPr>
              <p:nvPr/>
            </p:nvGrpSpPr>
            <p:grpSpPr bwMode="auto">
              <a:xfrm>
                <a:off x="4285" y="2951"/>
                <a:ext cx="701" cy="18"/>
                <a:chOff x="2490" y="3339"/>
                <a:chExt cx="2805" cy="72"/>
              </a:xfrm>
            </p:grpSpPr>
            <p:sp>
              <p:nvSpPr>
                <p:cNvPr id="197" name="AutoShape 65"/>
                <p:cNvSpPr>
                  <a:spLocks noChangeAspect="1" noChangeArrowheads="1"/>
                </p:cNvSpPr>
                <p:nvPr/>
              </p:nvSpPr>
              <p:spPr bwMode="auto">
                <a:xfrm flipV="1">
                  <a:off x="3497" y="3339"/>
                  <a:ext cx="741" cy="72"/>
                </a:xfrm>
                <a:custGeom>
                  <a:avLst/>
                  <a:gdLst>
                    <a:gd name="T0" fmla="*/ 25 w 21600"/>
                    <a:gd name="T1" fmla="*/ 0 h 21600"/>
                    <a:gd name="T2" fmla="*/ 13 w 21600"/>
                    <a:gd name="T3" fmla="*/ 0 h 21600"/>
                    <a:gd name="T4" fmla="*/ 0 w 21600"/>
                    <a:gd name="T5" fmla="*/ 0 h 21600"/>
                    <a:gd name="T6" fmla="*/ 13 w 21600"/>
                    <a:gd name="T7" fmla="*/ 0 h 21600"/>
                    <a:gd name="T8" fmla="*/ 0 60000 65536"/>
                    <a:gd name="T9" fmla="*/ 0 60000 65536"/>
                    <a:gd name="T10" fmla="*/ 0 60000 65536"/>
                    <a:gd name="T11" fmla="*/ 0 60000 65536"/>
                    <a:gd name="T12" fmla="*/ 2011 w 21600"/>
                    <a:gd name="T13" fmla="*/ 2100 h 21600"/>
                    <a:gd name="T14" fmla="*/ 19589 w 21600"/>
                    <a:gd name="T15" fmla="*/ 19500 h 21600"/>
                  </a:gdLst>
                  <a:ahLst/>
                  <a:cxnLst>
                    <a:cxn ang="T8">
                      <a:pos x="T0" y="T1"/>
                    </a:cxn>
                    <a:cxn ang="T9">
                      <a:pos x="T2" y="T3"/>
                    </a:cxn>
                    <a:cxn ang="T10">
                      <a:pos x="T4" y="T5"/>
                    </a:cxn>
                    <a:cxn ang="T11">
                      <a:pos x="T6" y="T7"/>
                    </a:cxn>
                  </a:cxnLst>
                  <a:rect l="T12" t="T13" r="T14" b="T15"/>
                  <a:pathLst>
                    <a:path w="21600" h="21600">
                      <a:moveTo>
                        <a:pt x="0" y="0"/>
                      </a:moveTo>
                      <a:lnTo>
                        <a:pt x="399" y="21600"/>
                      </a:lnTo>
                      <a:lnTo>
                        <a:pt x="21201" y="21600"/>
                      </a:lnTo>
                      <a:lnTo>
                        <a:pt x="21600" y="0"/>
                      </a:lnTo>
                      <a:close/>
                    </a:path>
                  </a:pathLst>
                </a:custGeom>
                <a:solidFill>
                  <a:srgbClr val="ADADAD"/>
                </a:solidFill>
                <a:ln w="9525">
                  <a:solidFill>
                    <a:srgbClr val="000000"/>
                  </a:solidFill>
                  <a:miter lim="800000"/>
                  <a:headEnd/>
                  <a:tailEnd/>
                </a:ln>
              </p:spPr>
              <p:txBody>
                <a:bodyPr/>
                <a:lstStyle/>
                <a:p>
                  <a:endParaRPr lang="en-US"/>
                </a:p>
              </p:txBody>
            </p:sp>
            <p:sp>
              <p:nvSpPr>
                <p:cNvPr id="198" name="AutoShape 66"/>
                <p:cNvSpPr>
                  <a:spLocks noChangeAspect="1" noChangeArrowheads="1"/>
                </p:cNvSpPr>
                <p:nvPr/>
              </p:nvSpPr>
              <p:spPr bwMode="auto">
                <a:xfrm>
                  <a:off x="2490" y="3339"/>
                  <a:ext cx="339" cy="69"/>
                </a:xfrm>
                <a:prstGeom prst="parallelogram">
                  <a:avLst>
                    <a:gd name="adj" fmla="val 12806"/>
                  </a:avLst>
                </a:prstGeom>
                <a:solidFill>
                  <a:srgbClr val="ADADAD"/>
                </a:solidFill>
                <a:ln w="9525">
                  <a:solidFill>
                    <a:srgbClr val="000000"/>
                  </a:solidFill>
                  <a:miter lim="800000"/>
                  <a:headEnd/>
                  <a:tailEnd/>
                </a:ln>
              </p:spPr>
              <p:txBody>
                <a:bodyPr/>
                <a:lstStyle/>
                <a:p>
                  <a:endParaRPr lang="en-US"/>
                </a:p>
              </p:txBody>
            </p:sp>
            <p:sp>
              <p:nvSpPr>
                <p:cNvPr id="199" name="AutoShape 67"/>
                <p:cNvSpPr>
                  <a:spLocks noChangeAspect="1" noChangeArrowheads="1"/>
                </p:cNvSpPr>
                <p:nvPr/>
              </p:nvSpPr>
              <p:spPr bwMode="auto">
                <a:xfrm flipH="1">
                  <a:off x="4308" y="3339"/>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00" name="AutoShape 68"/>
                <p:cNvSpPr>
                  <a:spLocks noChangeAspect="1" noChangeArrowheads="1"/>
                </p:cNvSpPr>
                <p:nvPr/>
              </p:nvSpPr>
              <p:spPr bwMode="auto">
                <a:xfrm flipH="1">
                  <a:off x="4549" y="3339"/>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201" name="AutoShape 69"/>
                <p:cNvSpPr>
                  <a:spLocks noChangeAspect="1" noChangeArrowheads="1"/>
                </p:cNvSpPr>
                <p:nvPr/>
              </p:nvSpPr>
              <p:spPr bwMode="auto">
                <a:xfrm flipH="1">
                  <a:off x="5031" y="3339"/>
                  <a:ext cx="264" cy="69"/>
                </a:xfrm>
                <a:prstGeom prst="parallelogram">
                  <a:avLst>
                    <a:gd name="adj" fmla="val 23293"/>
                  </a:avLst>
                </a:prstGeom>
                <a:solidFill>
                  <a:srgbClr val="ADADAD"/>
                </a:solidFill>
                <a:ln w="9525">
                  <a:solidFill>
                    <a:srgbClr val="000000"/>
                  </a:solidFill>
                  <a:miter lim="800000"/>
                  <a:headEnd/>
                  <a:tailEnd/>
                </a:ln>
              </p:spPr>
              <p:txBody>
                <a:bodyPr/>
                <a:lstStyle/>
                <a:p>
                  <a:endParaRPr lang="en-US"/>
                </a:p>
              </p:txBody>
            </p:sp>
            <p:sp>
              <p:nvSpPr>
                <p:cNvPr id="202" name="AutoShape 70"/>
                <p:cNvSpPr>
                  <a:spLocks noChangeAspect="1" noChangeArrowheads="1"/>
                </p:cNvSpPr>
                <p:nvPr/>
              </p:nvSpPr>
              <p:spPr bwMode="auto">
                <a:xfrm>
                  <a:off x="2898" y="3339"/>
                  <a:ext cx="213" cy="69"/>
                </a:xfrm>
                <a:prstGeom prst="parallelogram">
                  <a:avLst>
                    <a:gd name="adj" fmla="val 12634"/>
                  </a:avLst>
                </a:prstGeom>
                <a:solidFill>
                  <a:srgbClr val="ADADAD"/>
                </a:solidFill>
                <a:ln w="9525">
                  <a:solidFill>
                    <a:srgbClr val="000000"/>
                  </a:solidFill>
                  <a:miter lim="800000"/>
                  <a:headEnd/>
                  <a:tailEnd/>
                </a:ln>
              </p:spPr>
              <p:txBody>
                <a:bodyPr/>
                <a:lstStyle/>
                <a:p>
                  <a:endParaRPr lang="en-US"/>
                </a:p>
              </p:txBody>
            </p:sp>
            <p:sp>
              <p:nvSpPr>
                <p:cNvPr id="203" name="AutoShape 71"/>
                <p:cNvSpPr>
                  <a:spLocks noChangeAspect="1" noChangeArrowheads="1"/>
                </p:cNvSpPr>
                <p:nvPr/>
              </p:nvSpPr>
              <p:spPr bwMode="auto">
                <a:xfrm>
                  <a:off x="3181" y="3339"/>
                  <a:ext cx="246" cy="69"/>
                </a:xfrm>
                <a:prstGeom prst="parallelogram">
                  <a:avLst>
                    <a:gd name="adj" fmla="val 14591"/>
                  </a:avLst>
                </a:prstGeom>
                <a:solidFill>
                  <a:srgbClr val="ADADAD"/>
                </a:solidFill>
                <a:ln w="9525">
                  <a:solidFill>
                    <a:srgbClr val="000000"/>
                  </a:solidFill>
                  <a:miter lim="800000"/>
                  <a:headEnd/>
                  <a:tailEnd/>
                </a:ln>
              </p:spPr>
              <p:txBody>
                <a:bodyPr/>
                <a:lstStyle/>
                <a:p>
                  <a:endParaRPr lang="en-US"/>
                </a:p>
              </p:txBody>
            </p:sp>
            <p:sp>
              <p:nvSpPr>
                <p:cNvPr id="204" name="AutoShape 72"/>
                <p:cNvSpPr>
                  <a:spLocks noChangeAspect="1" noChangeArrowheads="1"/>
                </p:cNvSpPr>
                <p:nvPr/>
              </p:nvSpPr>
              <p:spPr bwMode="auto">
                <a:xfrm flipH="1">
                  <a:off x="4790" y="3339"/>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grpSp>
          <p:grpSp>
            <p:nvGrpSpPr>
              <p:cNvPr id="184" name="Group 73"/>
              <p:cNvGrpSpPr>
                <a:grpSpLocks noChangeAspect="1"/>
              </p:cNvGrpSpPr>
              <p:nvPr/>
            </p:nvGrpSpPr>
            <p:grpSpPr bwMode="auto">
              <a:xfrm>
                <a:off x="4319" y="2831"/>
                <a:ext cx="623" cy="18"/>
                <a:chOff x="2628" y="2775"/>
                <a:chExt cx="2490" cy="72"/>
              </a:xfrm>
            </p:grpSpPr>
            <p:sp>
              <p:nvSpPr>
                <p:cNvPr id="185" name="AutoShape 74"/>
                <p:cNvSpPr>
                  <a:spLocks noChangeAspect="1" noChangeArrowheads="1"/>
                </p:cNvSpPr>
                <p:nvPr/>
              </p:nvSpPr>
              <p:spPr bwMode="auto">
                <a:xfrm flipV="1">
                  <a:off x="3802" y="2775"/>
                  <a:ext cx="162" cy="72"/>
                </a:xfrm>
                <a:custGeom>
                  <a:avLst/>
                  <a:gdLst>
                    <a:gd name="T0" fmla="*/ 1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2000 w 21600"/>
                    <a:gd name="T13" fmla="*/ 2100 h 21600"/>
                    <a:gd name="T14" fmla="*/ 19600 w 21600"/>
                    <a:gd name="T15" fmla="*/ 19500 h 21600"/>
                  </a:gdLst>
                  <a:ahLst/>
                  <a:cxnLst>
                    <a:cxn ang="T8">
                      <a:pos x="T0" y="T1"/>
                    </a:cxn>
                    <a:cxn ang="T9">
                      <a:pos x="T2" y="T3"/>
                    </a:cxn>
                    <a:cxn ang="T10">
                      <a:pos x="T4" y="T5"/>
                    </a:cxn>
                    <a:cxn ang="T11">
                      <a:pos x="T6" y="T7"/>
                    </a:cxn>
                  </a:cxnLst>
                  <a:rect l="T12" t="T13" r="T14" b="T15"/>
                  <a:pathLst>
                    <a:path w="21600" h="21600">
                      <a:moveTo>
                        <a:pt x="0" y="0"/>
                      </a:moveTo>
                      <a:lnTo>
                        <a:pt x="399" y="21600"/>
                      </a:lnTo>
                      <a:lnTo>
                        <a:pt x="21201" y="21600"/>
                      </a:lnTo>
                      <a:lnTo>
                        <a:pt x="21600" y="0"/>
                      </a:lnTo>
                      <a:close/>
                    </a:path>
                  </a:pathLst>
                </a:custGeom>
                <a:solidFill>
                  <a:srgbClr val="ADADAD"/>
                </a:solidFill>
                <a:ln w="9525">
                  <a:solidFill>
                    <a:srgbClr val="000000"/>
                  </a:solidFill>
                  <a:miter lim="800000"/>
                  <a:headEnd/>
                  <a:tailEnd/>
                </a:ln>
              </p:spPr>
              <p:txBody>
                <a:bodyPr/>
                <a:lstStyle/>
                <a:p>
                  <a:endParaRPr lang="en-US"/>
                </a:p>
              </p:txBody>
            </p:sp>
            <p:sp>
              <p:nvSpPr>
                <p:cNvPr id="186" name="AutoShape 75"/>
                <p:cNvSpPr>
                  <a:spLocks noChangeAspect="1" noChangeArrowheads="1"/>
                </p:cNvSpPr>
                <p:nvPr/>
              </p:nvSpPr>
              <p:spPr bwMode="auto">
                <a:xfrm>
                  <a:off x="3019" y="2778"/>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187" name="AutoShape 76"/>
                <p:cNvSpPr>
                  <a:spLocks noChangeAspect="1" noChangeArrowheads="1"/>
                </p:cNvSpPr>
                <p:nvPr/>
              </p:nvSpPr>
              <p:spPr bwMode="auto">
                <a:xfrm flipH="1">
                  <a:off x="4773" y="2778"/>
                  <a:ext cx="345" cy="69"/>
                </a:xfrm>
                <a:prstGeom prst="parallelogram">
                  <a:avLst>
                    <a:gd name="adj" fmla="val 30440"/>
                  </a:avLst>
                </a:prstGeom>
                <a:solidFill>
                  <a:srgbClr val="ADADAD"/>
                </a:solidFill>
                <a:ln w="9525">
                  <a:solidFill>
                    <a:srgbClr val="000000"/>
                  </a:solidFill>
                  <a:miter lim="800000"/>
                  <a:headEnd/>
                  <a:tailEnd/>
                </a:ln>
              </p:spPr>
              <p:txBody>
                <a:bodyPr/>
                <a:lstStyle/>
                <a:p>
                  <a:endParaRPr lang="en-US"/>
                </a:p>
              </p:txBody>
            </p:sp>
            <p:sp>
              <p:nvSpPr>
                <p:cNvPr id="188" name="AutoShape 77"/>
                <p:cNvSpPr>
                  <a:spLocks noChangeAspect="1" noChangeArrowheads="1"/>
                </p:cNvSpPr>
                <p:nvPr/>
              </p:nvSpPr>
              <p:spPr bwMode="auto">
                <a:xfrm>
                  <a:off x="3215" y="2778"/>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189" name="AutoShape 78"/>
                <p:cNvSpPr>
                  <a:spLocks noChangeAspect="1" noChangeArrowheads="1"/>
                </p:cNvSpPr>
                <p:nvPr/>
              </p:nvSpPr>
              <p:spPr bwMode="auto">
                <a:xfrm>
                  <a:off x="3411" y="2778"/>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190" name="AutoShape 79"/>
                <p:cNvSpPr>
                  <a:spLocks noChangeAspect="1" noChangeArrowheads="1"/>
                </p:cNvSpPr>
                <p:nvPr/>
              </p:nvSpPr>
              <p:spPr bwMode="auto">
                <a:xfrm>
                  <a:off x="3607" y="2778"/>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191" name="AutoShape 80"/>
                <p:cNvSpPr>
                  <a:spLocks noChangeAspect="1" noChangeArrowheads="1"/>
                </p:cNvSpPr>
                <p:nvPr/>
              </p:nvSpPr>
              <p:spPr bwMode="auto">
                <a:xfrm flipH="1">
                  <a:off x="3989" y="2778"/>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192" name="AutoShape 81"/>
                <p:cNvSpPr>
                  <a:spLocks noChangeAspect="1" noChangeArrowheads="1"/>
                </p:cNvSpPr>
                <p:nvPr/>
              </p:nvSpPr>
              <p:spPr bwMode="auto">
                <a:xfrm flipH="1">
                  <a:off x="4185" y="2778"/>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193" name="AutoShape 82"/>
                <p:cNvSpPr>
                  <a:spLocks noChangeAspect="1" noChangeArrowheads="1"/>
                </p:cNvSpPr>
                <p:nvPr/>
              </p:nvSpPr>
              <p:spPr bwMode="auto">
                <a:xfrm flipH="1">
                  <a:off x="4381" y="2778"/>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194" name="AutoShape 83"/>
                <p:cNvSpPr>
                  <a:spLocks noChangeAspect="1" noChangeArrowheads="1"/>
                </p:cNvSpPr>
                <p:nvPr/>
              </p:nvSpPr>
              <p:spPr bwMode="auto">
                <a:xfrm flipH="1">
                  <a:off x="4577" y="2778"/>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195" name="AutoShape 84"/>
                <p:cNvSpPr>
                  <a:spLocks noChangeAspect="1" noChangeArrowheads="1"/>
                </p:cNvSpPr>
                <p:nvPr/>
              </p:nvSpPr>
              <p:spPr bwMode="auto">
                <a:xfrm>
                  <a:off x="2823" y="2778"/>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sp>
              <p:nvSpPr>
                <p:cNvPr id="196" name="AutoShape 85"/>
                <p:cNvSpPr>
                  <a:spLocks noChangeAspect="1" noChangeArrowheads="1"/>
                </p:cNvSpPr>
                <p:nvPr/>
              </p:nvSpPr>
              <p:spPr bwMode="auto">
                <a:xfrm>
                  <a:off x="2628" y="2778"/>
                  <a:ext cx="171" cy="69"/>
                </a:xfrm>
                <a:prstGeom prst="parallelogram">
                  <a:avLst>
                    <a:gd name="adj" fmla="val 10143"/>
                  </a:avLst>
                </a:prstGeom>
                <a:solidFill>
                  <a:srgbClr val="ADADAD"/>
                </a:solidFill>
                <a:ln w="9525">
                  <a:solidFill>
                    <a:srgbClr val="000000"/>
                  </a:solidFill>
                  <a:miter lim="800000"/>
                  <a:headEnd/>
                  <a:tailEnd/>
                </a:ln>
              </p:spPr>
              <p:txBody>
                <a:bodyPr/>
                <a:lstStyle/>
                <a:p>
                  <a:endParaRPr lang="en-US"/>
                </a:p>
              </p:txBody>
            </p:sp>
          </p:grpSp>
        </p:grpSp>
        <p:grpSp>
          <p:nvGrpSpPr>
            <p:cNvPr id="17" name="Group 86"/>
            <p:cNvGrpSpPr>
              <a:grpSpLocks/>
            </p:cNvGrpSpPr>
            <p:nvPr/>
          </p:nvGrpSpPr>
          <p:grpSpPr bwMode="auto">
            <a:xfrm>
              <a:off x="3055938" y="4086225"/>
              <a:ext cx="77787" cy="100013"/>
              <a:chOff x="863" y="3379"/>
              <a:chExt cx="51" cy="63"/>
            </a:xfrm>
          </p:grpSpPr>
          <p:sp>
            <p:nvSpPr>
              <p:cNvPr id="149" name="Freeform 87"/>
              <p:cNvSpPr>
                <a:spLocks noChangeAspect="1"/>
              </p:cNvSpPr>
              <p:nvPr/>
            </p:nvSpPr>
            <p:spPr bwMode="auto">
              <a:xfrm flipH="1" flipV="1">
                <a:off x="897" y="3412"/>
                <a:ext cx="10" cy="23"/>
              </a:xfrm>
              <a:custGeom>
                <a:avLst/>
                <a:gdLst>
                  <a:gd name="T0" fmla="*/ 0 w 330"/>
                  <a:gd name="T1" fmla="*/ 2 h 713"/>
                  <a:gd name="T2" fmla="*/ 5 w 330"/>
                  <a:gd name="T3" fmla="*/ 3 h 713"/>
                  <a:gd name="T4" fmla="*/ 10 w 330"/>
                  <a:gd name="T5" fmla="*/ 10 h 713"/>
                  <a:gd name="T6" fmla="*/ 10 w 330"/>
                  <a:gd name="T7" fmla="*/ 23 h 713"/>
                  <a:gd name="T8" fmla="*/ 3 w 330"/>
                  <a:gd name="T9" fmla="*/ 21 h 713"/>
                  <a:gd name="T10" fmla="*/ 0 w 330"/>
                  <a:gd name="T11" fmla="*/ 16 h 713"/>
                  <a:gd name="T12" fmla="*/ 0 w 330"/>
                  <a:gd name="T13" fmla="*/ 2 h 713"/>
                  <a:gd name="T14" fmla="*/ 0 60000 65536"/>
                  <a:gd name="T15" fmla="*/ 0 60000 65536"/>
                  <a:gd name="T16" fmla="*/ 0 60000 65536"/>
                  <a:gd name="T17" fmla="*/ 0 60000 65536"/>
                  <a:gd name="T18" fmla="*/ 0 60000 65536"/>
                  <a:gd name="T19" fmla="*/ 0 60000 65536"/>
                  <a:gd name="T20" fmla="*/ 0 60000 65536"/>
                  <a:gd name="T21" fmla="*/ 0 w 330"/>
                  <a:gd name="T22" fmla="*/ 0 h 713"/>
                  <a:gd name="T23" fmla="*/ 330 w 330"/>
                  <a:gd name="T24" fmla="*/ 713 h 7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0" h="713">
                    <a:moveTo>
                      <a:pt x="4" y="62"/>
                    </a:moveTo>
                    <a:cubicBezTo>
                      <a:pt x="4" y="0"/>
                      <a:pt x="130" y="45"/>
                      <a:pt x="175" y="86"/>
                    </a:cubicBezTo>
                    <a:cubicBezTo>
                      <a:pt x="220" y="127"/>
                      <a:pt x="330" y="256"/>
                      <a:pt x="330" y="323"/>
                    </a:cubicBezTo>
                    <a:cubicBezTo>
                      <a:pt x="330" y="390"/>
                      <a:pt x="330" y="628"/>
                      <a:pt x="330" y="698"/>
                    </a:cubicBezTo>
                    <a:cubicBezTo>
                      <a:pt x="307" y="711"/>
                      <a:pt x="181" y="713"/>
                      <a:pt x="111" y="641"/>
                    </a:cubicBezTo>
                    <a:cubicBezTo>
                      <a:pt x="41" y="569"/>
                      <a:pt x="3" y="519"/>
                      <a:pt x="3" y="491"/>
                    </a:cubicBezTo>
                    <a:cubicBezTo>
                      <a:pt x="0" y="433"/>
                      <a:pt x="3" y="124"/>
                      <a:pt x="4" y="62"/>
                    </a:cubicBezTo>
                    <a:close/>
                  </a:path>
                </a:pathLst>
              </a:custGeom>
              <a:gradFill rotWithShape="0">
                <a:gsLst>
                  <a:gs pos="0">
                    <a:srgbClr val="3D3D3D"/>
                  </a:gs>
                  <a:gs pos="50000">
                    <a:srgbClr val="CCCCCC"/>
                  </a:gs>
                  <a:gs pos="100000">
                    <a:srgbClr val="3D3D3D"/>
                  </a:gs>
                </a:gsLst>
                <a:lin ang="0" scaled="1"/>
              </a:gradFill>
              <a:ln w="6350" cap="rnd">
                <a:solidFill>
                  <a:srgbClr val="000000"/>
                </a:solidFill>
                <a:round/>
                <a:headEnd/>
                <a:tailEnd/>
              </a:ln>
            </p:spPr>
            <p:txBody>
              <a:bodyPr/>
              <a:lstStyle/>
              <a:p>
                <a:endParaRPr lang="en-US"/>
              </a:p>
            </p:txBody>
          </p:sp>
          <p:sp>
            <p:nvSpPr>
              <p:cNvPr id="150" name="Freeform 88"/>
              <p:cNvSpPr>
                <a:spLocks noChangeAspect="1"/>
              </p:cNvSpPr>
              <p:nvPr/>
            </p:nvSpPr>
            <p:spPr bwMode="auto">
              <a:xfrm flipV="1">
                <a:off x="863" y="3412"/>
                <a:ext cx="10" cy="23"/>
              </a:xfrm>
              <a:custGeom>
                <a:avLst/>
                <a:gdLst>
                  <a:gd name="T0" fmla="*/ 0 w 330"/>
                  <a:gd name="T1" fmla="*/ 2 h 713"/>
                  <a:gd name="T2" fmla="*/ 5 w 330"/>
                  <a:gd name="T3" fmla="*/ 3 h 713"/>
                  <a:gd name="T4" fmla="*/ 10 w 330"/>
                  <a:gd name="T5" fmla="*/ 10 h 713"/>
                  <a:gd name="T6" fmla="*/ 10 w 330"/>
                  <a:gd name="T7" fmla="*/ 23 h 713"/>
                  <a:gd name="T8" fmla="*/ 3 w 330"/>
                  <a:gd name="T9" fmla="*/ 21 h 713"/>
                  <a:gd name="T10" fmla="*/ 0 w 330"/>
                  <a:gd name="T11" fmla="*/ 16 h 713"/>
                  <a:gd name="T12" fmla="*/ 0 w 330"/>
                  <a:gd name="T13" fmla="*/ 2 h 713"/>
                  <a:gd name="T14" fmla="*/ 0 60000 65536"/>
                  <a:gd name="T15" fmla="*/ 0 60000 65536"/>
                  <a:gd name="T16" fmla="*/ 0 60000 65536"/>
                  <a:gd name="T17" fmla="*/ 0 60000 65536"/>
                  <a:gd name="T18" fmla="*/ 0 60000 65536"/>
                  <a:gd name="T19" fmla="*/ 0 60000 65536"/>
                  <a:gd name="T20" fmla="*/ 0 60000 65536"/>
                  <a:gd name="T21" fmla="*/ 0 w 330"/>
                  <a:gd name="T22" fmla="*/ 0 h 713"/>
                  <a:gd name="T23" fmla="*/ 330 w 330"/>
                  <a:gd name="T24" fmla="*/ 713 h 7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0" h="713">
                    <a:moveTo>
                      <a:pt x="4" y="62"/>
                    </a:moveTo>
                    <a:cubicBezTo>
                      <a:pt x="4" y="0"/>
                      <a:pt x="130" y="45"/>
                      <a:pt x="175" y="86"/>
                    </a:cubicBezTo>
                    <a:cubicBezTo>
                      <a:pt x="220" y="127"/>
                      <a:pt x="330" y="256"/>
                      <a:pt x="330" y="323"/>
                    </a:cubicBezTo>
                    <a:cubicBezTo>
                      <a:pt x="330" y="390"/>
                      <a:pt x="330" y="628"/>
                      <a:pt x="330" y="698"/>
                    </a:cubicBezTo>
                    <a:cubicBezTo>
                      <a:pt x="307" y="711"/>
                      <a:pt x="181" y="713"/>
                      <a:pt x="111" y="641"/>
                    </a:cubicBezTo>
                    <a:cubicBezTo>
                      <a:pt x="41" y="569"/>
                      <a:pt x="3" y="519"/>
                      <a:pt x="3" y="491"/>
                    </a:cubicBezTo>
                    <a:cubicBezTo>
                      <a:pt x="0" y="433"/>
                      <a:pt x="3" y="124"/>
                      <a:pt x="4" y="62"/>
                    </a:cubicBezTo>
                    <a:close/>
                  </a:path>
                </a:pathLst>
              </a:custGeom>
              <a:gradFill rotWithShape="0">
                <a:gsLst>
                  <a:gs pos="0">
                    <a:srgbClr val="3D3D3D"/>
                  </a:gs>
                  <a:gs pos="50000">
                    <a:srgbClr val="CCCCCC"/>
                  </a:gs>
                  <a:gs pos="100000">
                    <a:srgbClr val="3D3D3D"/>
                  </a:gs>
                </a:gsLst>
                <a:lin ang="0" scaled="1"/>
              </a:gradFill>
              <a:ln w="6350" cap="rnd">
                <a:solidFill>
                  <a:srgbClr val="000000"/>
                </a:solidFill>
                <a:round/>
                <a:headEnd/>
                <a:tailEnd/>
              </a:ln>
            </p:spPr>
            <p:txBody>
              <a:bodyPr/>
              <a:lstStyle/>
              <a:p>
                <a:endParaRPr lang="en-US"/>
              </a:p>
            </p:txBody>
          </p:sp>
          <p:sp>
            <p:nvSpPr>
              <p:cNvPr id="151" name="Oval 89"/>
              <p:cNvSpPr>
                <a:spLocks noChangeAspect="1" noChangeArrowheads="1"/>
              </p:cNvSpPr>
              <p:nvPr/>
            </p:nvSpPr>
            <p:spPr bwMode="auto">
              <a:xfrm>
                <a:off x="863" y="3424"/>
                <a:ext cx="44" cy="18"/>
              </a:xfrm>
              <a:prstGeom prst="ellipse">
                <a:avLst/>
              </a:prstGeom>
              <a:gradFill rotWithShape="0">
                <a:gsLst>
                  <a:gs pos="0">
                    <a:srgbClr val="3D3D3D"/>
                  </a:gs>
                  <a:gs pos="50000">
                    <a:srgbClr val="CCCCCC"/>
                  </a:gs>
                  <a:gs pos="100000">
                    <a:srgbClr val="3D3D3D"/>
                  </a:gs>
                </a:gsLst>
                <a:lin ang="0" scaled="1"/>
              </a:gradFill>
              <a:ln w="6350" cap="rnd">
                <a:solidFill>
                  <a:srgbClr val="000000"/>
                </a:solidFill>
                <a:round/>
                <a:headEnd/>
                <a:tailEnd/>
              </a:ln>
            </p:spPr>
            <p:txBody>
              <a:bodyPr/>
              <a:lstStyle/>
              <a:p>
                <a:endParaRPr lang="en-US"/>
              </a:p>
            </p:txBody>
          </p:sp>
          <p:sp>
            <p:nvSpPr>
              <p:cNvPr id="152" name="Oval 90"/>
              <p:cNvSpPr>
                <a:spLocks noChangeAspect="1" noChangeArrowheads="1"/>
              </p:cNvSpPr>
              <p:nvPr/>
            </p:nvSpPr>
            <p:spPr bwMode="auto">
              <a:xfrm>
                <a:off x="863" y="3416"/>
                <a:ext cx="44" cy="18"/>
              </a:xfrm>
              <a:prstGeom prst="ellipse">
                <a:avLst/>
              </a:prstGeom>
              <a:gradFill rotWithShape="0">
                <a:gsLst>
                  <a:gs pos="0">
                    <a:srgbClr val="3D3D3D"/>
                  </a:gs>
                  <a:gs pos="50000">
                    <a:srgbClr val="CCCCCC"/>
                  </a:gs>
                  <a:gs pos="100000">
                    <a:srgbClr val="3D3D3D"/>
                  </a:gs>
                </a:gsLst>
                <a:lin ang="0" scaled="1"/>
              </a:gradFill>
              <a:ln w="6350" cap="rnd">
                <a:solidFill>
                  <a:srgbClr val="000000"/>
                </a:solidFill>
                <a:round/>
                <a:headEnd/>
                <a:tailEnd/>
              </a:ln>
            </p:spPr>
            <p:txBody>
              <a:bodyPr/>
              <a:lstStyle/>
              <a:p>
                <a:endParaRPr lang="en-US"/>
              </a:p>
            </p:txBody>
          </p:sp>
          <p:sp>
            <p:nvSpPr>
              <p:cNvPr id="153" name="Freeform 91"/>
              <p:cNvSpPr>
                <a:spLocks noChangeAspect="1"/>
              </p:cNvSpPr>
              <p:nvPr/>
            </p:nvSpPr>
            <p:spPr bwMode="auto">
              <a:xfrm>
                <a:off x="866" y="3379"/>
                <a:ext cx="38" cy="45"/>
              </a:xfrm>
              <a:custGeom>
                <a:avLst/>
                <a:gdLst>
                  <a:gd name="T0" fmla="*/ 0 w 1196"/>
                  <a:gd name="T1" fmla="*/ 7 h 1452"/>
                  <a:gd name="T2" fmla="*/ 19 w 1196"/>
                  <a:gd name="T3" fmla="*/ 0 h 1452"/>
                  <a:gd name="T4" fmla="*/ 38 w 1196"/>
                  <a:gd name="T5" fmla="*/ 8 h 1452"/>
                  <a:gd name="T6" fmla="*/ 38 w 1196"/>
                  <a:gd name="T7" fmla="*/ 38 h 1452"/>
                  <a:gd name="T8" fmla="*/ 19 w 1196"/>
                  <a:gd name="T9" fmla="*/ 45 h 1452"/>
                  <a:gd name="T10" fmla="*/ 0 w 1196"/>
                  <a:gd name="T11" fmla="*/ 38 h 1452"/>
                  <a:gd name="T12" fmla="*/ 0 w 1196"/>
                  <a:gd name="T13" fmla="*/ 7 h 1452"/>
                  <a:gd name="T14" fmla="*/ 0 60000 65536"/>
                  <a:gd name="T15" fmla="*/ 0 60000 65536"/>
                  <a:gd name="T16" fmla="*/ 0 60000 65536"/>
                  <a:gd name="T17" fmla="*/ 0 60000 65536"/>
                  <a:gd name="T18" fmla="*/ 0 60000 65536"/>
                  <a:gd name="T19" fmla="*/ 0 60000 65536"/>
                  <a:gd name="T20" fmla="*/ 0 60000 65536"/>
                  <a:gd name="T21" fmla="*/ 0 w 1196"/>
                  <a:gd name="T22" fmla="*/ 0 h 1452"/>
                  <a:gd name="T23" fmla="*/ 1196 w 1196"/>
                  <a:gd name="T24" fmla="*/ 1452 h 14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6" h="1452">
                    <a:moveTo>
                      <a:pt x="1" y="237"/>
                    </a:moveTo>
                    <a:cubicBezTo>
                      <a:pt x="2" y="77"/>
                      <a:pt x="359" y="0"/>
                      <a:pt x="598" y="1"/>
                    </a:cubicBezTo>
                    <a:cubicBezTo>
                      <a:pt x="837" y="2"/>
                      <a:pt x="1196" y="77"/>
                      <a:pt x="1196" y="249"/>
                    </a:cubicBezTo>
                    <a:cubicBezTo>
                      <a:pt x="1196" y="421"/>
                      <a:pt x="1196" y="1034"/>
                      <a:pt x="1196" y="1214"/>
                    </a:cubicBezTo>
                    <a:cubicBezTo>
                      <a:pt x="1196" y="1394"/>
                      <a:pt x="808" y="1452"/>
                      <a:pt x="610" y="1452"/>
                    </a:cubicBezTo>
                    <a:cubicBezTo>
                      <a:pt x="412" y="1452"/>
                      <a:pt x="2" y="1387"/>
                      <a:pt x="1" y="1212"/>
                    </a:cubicBezTo>
                    <a:cubicBezTo>
                      <a:pt x="0" y="1037"/>
                      <a:pt x="0" y="397"/>
                      <a:pt x="1" y="237"/>
                    </a:cubicBezTo>
                    <a:close/>
                  </a:path>
                </a:pathLst>
              </a:custGeom>
              <a:gradFill rotWithShape="0">
                <a:gsLst>
                  <a:gs pos="0">
                    <a:srgbClr val="3D3D3D"/>
                  </a:gs>
                  <a:gs pos="50000">
                    <a:srgbClr val="CCCCCC"/>
                  </a:gs>
                  <a:gs pos="100000">
                    <a:srgbClr val="3D3D3D"/>
                  </a:gs>
                </a:gsLst>
                <a:lin ang="0" scaled="1"/>
              </a:gradFill>
              <a:ln w="6350" cap="rnd">
                <a:solidFill>
                  <a:srgbClr val="000000"/>
                </a:solidFill>
                <a:round/>
                <a:headEnd/>
                <a:tailEnd/>
              </a:ln>
            </p:spPr>
            <p:txBody>
              <a:bodyPr/>
              <a:lstStyle/>
              <a:p>
                <a:endParaRPr lang="en-US"/>
              </a:p>
            </p:txBody>
          </p:sp>
          <p:sp>
            <p:nvSpPr>
              <p:cNvPr id="154" name="Oval 92"/>
              <p:cNvSpPr>
                <a:spLocks noChangeAspect="1" noChangeArrowheads="1"/>
              </p:cNvSpPr>
              <p:nvPr/>
            </p:nvSpPr>
            <p:spPr bwMode="auto">
              <a:xfrm>
                <a:off x="866" y="3379"/>
                <a:ext cx="38" cy="15"/>
              </a:xfrm>
              <a:prstGeom prst="ellipse">
                <a:avLst/>
              </a:prstGeom>
              <a:gradFill rotWithShape="0">
                <a:gsLst>
                  <a:gs pos="0">
                    <a:srgbClr val="3D3D3D"/>
                  </a:gs>
                  <a:gs pos="50000">
                    <a:srgbClr val="CCCCCC"/>
                  </a:gs>
                  <a:gs pos="100000">
                    <a:srgbClr val="3D3D3D"/>
                  </a:gs>
                </a:gsLst>
                <a:lin ang="2700000" scaled="1"/>
              </a:gradFill>
              <a:ln w="6350" cap="rnd">
                <a:solidFill>
                  <a:srgbClr val="000000"/>
                </a:solidFill>
                <a:round/>
                <a:headEnd/>
                <a:tailEnd/>
              </a:ln>
            </p:spPr>
            <p:txBody>
              <a:bodyPr/>
              <a:lstStyle/>
              <a:p>
                <a:endParaRPr lang="en-US"/>
              </a:p>
            </p:txBody>
          </p:sp>
          <p:sp>
            <p:nvSpPr>
              <p:cNvPr id="155" name="Freeform 93"/>
              <p:cNvSpPr>
                <a:spLocks noChangeAspect="1"/>
              </p:cNvSpPr>
              <p:nvPr/>
            </p:nvSpPr>
            <p:spPr bwMode="auto">
              <a:xfrm>
                <a:off x="873" y="3425"/>
                <a:ext cx="24" cy="17"/>
              </a:xfrm>
              <a:custGeom>
                <a:avLst/>
                <a:gdLst>
                  <a:gd name="T0" fmla="*/ 0 w 1196"/>
                  <a:gd name="T1" fmla="*/ 3 h 1452"/>
                  <a:gd name="T2" fmla="*/ 12 w 1196"/>
                  <a:gd name="T3" fmla="*/ 0 h 1452"/>
                  <a:gd name="T4" fmla="*/ 24 w 1196"/>
                  <a:gd name="T5" fmla="*/ 3 h 1452"/>
                  <a:gd name="T6" fmla="*/ 24 w 1196"/>
                  <a:gd name="T7" fmla="*/ 14 h 1452"/>
                  <a:gd name="T8" fmla="*/ 12 w 1196"/>
                  <a:gd name="T9" fmla="*/ 17 h 1452"/>
                  <a:gd name="T10" fmla="*/ 0 w 1196"/>
                  <a:gd name="T11" fmla="*/ 14 h 1452"/>
                  <a:gd name="T12" fmla="*/ 0 w 1196"/>
                  <a:gd name="T13" fmla="*/ 3 h 1452"/>
                  <a:gd name="T14" fmla="*/ 0 60000 65536"/>
                  <a:gd name="T15" fmla="*/ 0 60000 65536"/>
                  <a:gd name="T16" fmla="*/ 0 60000 65536"/>
                  <a:gd name="T17" fmla="*/ 0 60000 65536"/>
                  <a:gd name="T18" fmla="*/ 0 60000 65536"/>
                  <a:gd name="T19" fmla="*/ 0 60000 65536"/>
                  <a:gd name="T20" fmla="*/ 0 60000 65536"/>
                  <a:gd name="T21" fmla="*/ 0 w 1196"/>
                  <a:gd name="T22" fmla="*/ 0 h 1452"/>
                  <a:gd name="T23" fmla="*/ 1196 w 1196"/>
                  <a:gd name="T24" fmla="*/ 1452 h 14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6" h="1452">
                    <a:moveTo>
                      <a:pt x="1" y="237"/>
                    </a:moveTo>
                    <a:cubicBezTo>
                      <a:pt x="2" y="77"/>
                      <a:pt x="359" y="0"/>
                      <a:pt x="598" y="1"/>
                    </a:cubicBezTo>
                    <a:cubicBezTo>
                      <a:pt x="837" y="2"/>
                      <a:pt x="1196" y="77"/>
                      <a:pt x="1196" y="249"/>
                    </a:cubicBezTo>
                    <a:cubicBezTo>
                      <a:pt x="1196" y="421"/>
                      <a:pt x="1196" y="1034"/>
                      <a:pt x="1196" y="1214"/>
                    </a:cubicBezTo>
                    <a:cubicBezTo>
                      <a:pt x="1196" y="1394"/>
                      <a:pt x="808" y="1452"/>
                      <a:pt x="610" y="1452"/>
                    </a:cubicBezTo>
                    <a:cubicBezTo>
                      <a:pt x="412" y="1452"/>
                      <a:pt x="2" y="1387"/>
                      <a:pt x="1" y="1212"/>
                    </a:cubicBezTo>
                    <a:cubicBezTo>
                      <a:pt x="0" y="1037"/>
                      <a:pt x="0" y="397"/>
                      <a:pt x="1" y="237"/>
                    </a:cubicBezTo>
                    <a:close/>
                  </a:path>
                </a:pathLst>
              </a:custGeom>
              <a:gradFill rotWithShape="0">
                <a:gsLst>
                  <a:gs pos="0">
                    <a:srgbClr val="3D3D3D"/>
                  </a:gs>
                  <a:gs pos="50000">
                    <a:srgbClr val="CCCCCC"/>
                  </a:gs>
                  <a:gs pos="100000">
                    <a:srgbClr val="3D3D3D"/>
                  </a:gs>
                </a:gsLst>
                <a:lin ang="0" scaled="1"/>
              </a:gradFill>
              <a:ln w="6350" cap="rnd">
                <a:solidFill>
                  <a:srgbClr val="000000"/>
                </a:solidFill>
                <a:round/>
                <a:headEnd/>
                <a:tailEnd/>
              </a:ln>
            </p:spPr>
            <p:txBody>
              <a:bodyPr/>
              <a:lstStyle/>
              <a:p>
                <a:endParaRPr lang="en-US"/>
              </a:p>
            </p:txBody>
          </p:sp>
          <p:sp>
            <p:nvSpPr>
              <p:cNvPr id="156" name="Freeform 94"/>
              <p:cNvSpPr>
                <a:spLocks noChangeAspect="1"/>
              </p:cNvSpPr>
              <p:nvPr/>
            </p:nvSpPr>
            <p:spPr bwMode="auto">
              <a:xfrm>
                <a:off x="863" y="3418"/>
                <a:ext cx="10" cy="22"/>
              </a:xfrm>
              <a:custGeom>
                <a:avLst/>
                <a:gdLst>
                  <a:gd name="T0" fmla="*/ 0 w 330"/>
                  <a:gd name="T1" fmla="*/ 2 h 713"/>
                  <a:gd name="T2" fmla="*/ 5 w 330"/>
                  <a:gd name="T3" fmla="*/ 3 h 713"/>
                  <a:gd name="T4" fmla="*/ 10 w 330"/>
                  <a:gd name="T5" fmla="*/ 10 h 713"/>
                  <a:gd name="T6" fmla="*/ 10 w 330"/>
                  <a:gd name="T7" fmla="*/ 22 h 713"/>
                  <a:gd name="T8" fmla="*/ 3 w 330"/>
                  <a:gd name="T9" fmla="*/ 20 h 713"/>
                  <a:gd name="T10" fmla="*/ 0 w 330"/>
                  <a:gd name="T11" fmla="*/ 15 h 713"/>
                  <a:gd name="T12" fmla="*/ 0 w 330"/>
                  <a:gd name="T13" fmla="*/ 2 h 713"/>
                  <a:gd name="T14" fmla="*/ 0 60000 65536"/>
                  <a:gd name="T15" fmla="*/ 0 60000 65536"/>
                  <a:gd name="T16" fmla="*/ 0 60000 65536"/>
                  <a:gd name="T17" fmla="*/ 0 60000 65536"/>
                  <a:gd name="T18" fmla="*/ 0 60000 65536"/>
                  <a:gd name="T19" fmla="*/ 0 60000 65536"/>
                  <a:gd name="T20" fmla="*/ 0 60000 65536"/>
                  <a:gd name="T21" fmla="*/ 0 w 330"/>
                  <a:gd name="T22" fmla="*/ 0 h 713"/>
                  <a:gd name="T23" fmla="*/ 330 w 330"/>
                  <a:gd name="T24" fmla="*/ 713 h 7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0" h="713">
                    <a:moveTo>
                      <a:pt x="4" y="62"/>
                    </a:moveTo>
                    <a:cubicBezTo>
                      <a:pt x="4" y="0"/>
                      <a:pt x="130" y="45"/>
                      <a:pt x="175" y="86"/>
                    </a:cubicBezTo>
                    <a:cubicBezTo>
                      <a:pt x="220" y="127"/>
                      <a:pt x="330" y="256"/>
                      <a:pt x="330" y="323"/>
                    </a:cubicBezTo>
                    <a:cubicBezTo>
                      <a:pt x="330" y="390"/>
                      <a:pt x="330" y="628"/>
                      <a:pt x="330" y="698"/>
                    </a:cubicBezTo>
                    <a:cubicBezTo>
                      <a:pt x="307" y="711"/>
                      <a:pt x="181" y="713"/>
                      <a:pt x="111" y="641"/>
                    </a:cubicBezTo>
                    <a:cubicBezTo>
                      <a:pt x="41" y="569"/>
                      <a:pt x="3" y="519"/>
                      <a:pt x="3" y="491"/>
                    </a:cubicBezTo>
                    <a:cubicBezTo>
                      <a:pt x="0" y="433"/>
                      <a:pt x="3" y="124"/>
                      <a:pt x="4" y="62"/>
                    </a:cubicBezTo>
                    <a:close/>
                  </a:path>
                </a:pathLst>
              </a:custGeom>
              <a:solidFill>
                <a:srgbClr val="5F5F5F"/>
              </a:solidFill>
              <a:ln w="6350" cap="rnd">
                <a:solidFill>
                  <a:srgbClr val="000000"/>
                </a:solidFill>
                <a:round/>
                <a:headEnd/>
                <a:tailEnd/>
              </a:ln>
            </p:spPr>
            <p:txBody>
              <a:bodyPr/>
              <a:lstStyle/>
              <a:p>
                <a:endParaRPr lang="en-US"/>
              </a:p>
            </p:txBody>
          </p:sp>
          <p:sp>
            <p:nvSpPr>
              <p:cNvPr id="157" name="Freeform 95"/>
              <p:cNvSpPr>
                <a:spLocks noChangeAspect="1"/>
              </p:cNvSpPr>
              <p:nvPr/>
            </p:nvSpPr>
            <p:spPr bwMode="auto">
              <a:xfrm flipH="1">
                <a:off x="897" y="3418"/>
                <a:ext cx="10" cy="22"/>
              </a:xfrm>
              <a:custGeom>
                <a:avLst/>
                <a:gdLst>
                  <a:gd name="T0" fmla="*/ 0 w 330"/>
                  <a:gd name="T1" fmla="*/ 2 h 713"/>
                  <a:gd name="T2" fmla="*/ 5 w 330"/>
                  <a:gd name="T3" fmla="*/ 3 h 713"/>
                  <a:gd name="T4" fmla="*/ 10 w 330"/>
                  <a:gd name="T5" fmla="*/ 10 h 713"/>
                  <a:gd name="T6" fmla="*/ 10 w 330"/>
                  <a:gd name="T7" fmla="*/ 22 h 713"/>
                  <a:gd name="T8" fmla="*/ 3 w 330"/>
                  <a:gd name="T9" fmla="*/ 20 h 713"/>
                  <a:gd name="T10" fmla="*/ 0 w 330"/>
                  <a:gd name="T11" fmla="*/ 15 h 713"/>
                  <a:gd name="T12" fmla="*/ 0 w 330"/>
                  <a:gd name="T13" fmla="*/ 2 h 713"/>
                  <a:gd name="T14" fmla="*/ 0 60000 65536"/>
                  <a:gd name="T15" fmla="*/ 0 60000 65536"/>
                  <a:gd name="T16" fmla="*/ 0 60000 65536"/>
                  <a:gd name="T17" fmla="*/ 0 60000 65536"/>
                  <a:gd name="T18" fmla="*/ 0 60000 65536"/>
                  <a:gd name="T19" fmla="*/ 0 60000 65536"/>
                  <a:gd name="T20" fmla="*/ 0 60000 65536"/>
                  <a:gd name="T21" fmla="*/ 0 w 330"/>
                  <a:gd name="T22" fmla="*/ 0 h 713"/>
                  <a:gd name="T23" fmla="*/ 330 w 330"/>
                  <a:gd name="T24" fmla="*/ 713 h 7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0" h="713">
                    <a:moveTo>
                      <a:pt x="4" y="62"/>
                    </a:moveTo>
                    <a:cubicBezTo>
                      <a:pt x="4" y="0"/>
                      <a:pt x="130" y="45"/>
                      <a:pt x="175" y="86"/>
                    </a:cubicBezTo>
                    <a:cubicBezTo>
                      <a:pt x="220" y="127"/>
                      <a:pt x="330" y="256"/>
                      <a:pt x="330" y="323"/>
                    </a:cubicBezTo>
                    <a:cubicBezTo>
                      <a:pt x="330" y="390"/>
                      <a:pt x="330" y="628"/>
                      <a:pt x="330" y="698"/>
                    </a:cubicBezTo>
                    <a:cubicBezTo>
                      <a:pt x="307" y="711"/>
                      <a:pt x="181" y="713"/>
                      <a:pt x="111" y="641"/>
                    </a:cubicBezTo>
                    <a:cubicBezTo>
                      <a:pt x="41" y="569"/>
                      <a:pt x="3" y="519"/>
                      <a:pt x="3" y="491"/>
                    </a:cubicBezTo>
                    <a:cubicBezTo>
                      <a:pt x="0" y="433"/>
                      <a:pt x="3" y="124"/>
                      <a:pt x="4" y="62"/>
                    </a:cubicBezTo>
                    <a:close/>
                  </a:path>
                </a:pathLst>
              </a:custGeom>
              <a:solidFill>
                <a:srgbClr val="5F5F5F"/>
              </a:solidFill>
              <a:ln w="6350" cap="rnd">
                <a:solidFill>
                  <a:srgbClr val="000000"/>
                </a:solidFill>
                <a:round/>
                <a:headEnd/>
                <a:tailEnd/>
              </a:ln>
            </p:spPr>
            <p:txBody>
              <a:bodyPr/>
              <a:lstStyle/>
              <a:p>
                <a:endParaRPr lang="en-US"/>
              </a:p>
            </p:txBody>
          </p:sp>
          <p:sp>
            <p:nvSpPr>
              <p:cNvPr id="158" name="Freeform 96"/>
              <p:cNvSpPr>
                <a:spLocks noChangeAspect="1"/>
              </p:cNvSpPr>
              <p:nvPr/>
            </p:nvSpPr>
            <p:spPr bwMode="auto">
              <a:xfrm rot="6365701">
                <a:off x="900" y="3422"/>
                <a:ext cx="12" cy="15"/>
              </a:xfrm>
              <a:custGeom>
                <a:avLst/>
                <a:gdLst>
                  <a:gd name="T0" fmla="*/ 0 w 1196"/>
                  <a:gd name="T1" fmla="*/ 2 h 1452"/>
                  <a:gd name="T2" fmla="*/ 6 w 1196"/>
                  <a:gd name="T3" fmla="*/ 0 h 1452"/>
                  <a:gd name="T4" fmla="*/ 12 w 1196"/>
                  <a:gd name="T5" fmla="*/ 3 h 1452"/>
                  <a:gd name="T6" fmla="*/ 12 w 1196"/>
                  <a:gd name="T7" fmla="*/ 13 h 1452"/>
                  <a:gd name="T8" fmla="*/ 6 w 1196"/>
                  <a:gd name="T9" fmla="*/ 15 h 1452"/>
                  <a:gd name="T10" fmla="*/ 0 w 1196"/>
                  <a:gd name="T11" fmla="*/ 13 h 1452"/>
                  <a:gd name="T12" fmla="*/ 0 w 1196"/>
                  <a:gd name="T13" fmla="*/ 2 h 1452"/>
                  <a:gd name="T14" fmla="*/ 0 60000 65536"/>
                  <a:gd name="T15" fmla="*/ 0 60000 65536"/>
                  <a:gd name="T16" fmla="*/ 0 60000 65536"/>
                  <a:gd name="T17" fmla="*/ 0 60000 65536"/>
                  <a:gd name="T18" fmla="*/ 0 60000 65536"/>
                  <a:gd name="T19" fmla="*/ 0 60000 65536"/>
                  <a:gd name="T20" fmla="*/ 0 60000 65536"/>
                  <a:gd name="T21" fmla="*/ 0 w 1196"/>
                  <a:gd name="T22" fmla="*/ 0 h 1452"/>
                  <a:gd name="T23" fmla="*/ 1196 w 1196"/>
                  <a:gd name="T24" fmla="*/ 1452 h 14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6" h="1452">
                    <a:moveTo>
                      <a:pt x="1" y="237"/>
                    </a:moveTo>
                    <a:cubicBezTo>
                      <a:pt x="2" y="77"/>
                      <a:pt x="359" y="0"/>
                      <a:pt x="598" y="1"/>
                    </a:cubicBezTo>
                    <a:cubicBezTo>
                      <a:pt x="837" y="2"/>
                      <a:pt x="1196" y="77"/>
                      <a:pt x="1196" y="249"/>
                    </a:cubicBezTo>
                    <a:cubicBezTo>
                      <a:pt x="1196" y="421"/>
                      <a:pt x="1196" y="1034"/>
                      <a:pt x="1196" y="1214"/>
                    </a:cubicBezTo>
                    <a:cubicBezTo>
                      <a:pt x="1196" y="1394"/>
                      <a:pt x="808" y="1452"/>
                      <a:pt x="610" y="1452"/>
                    </a:cubicBezTo>
                    <a:cubicBezTo>
                      <a:pt x="412" y="1452"/>
                      <a:pt x="2" y="1387"/>
                      <a:pt x="1" y="1212"/>
                    </a:cubicBezTo>
                    <a:cubicBezTo>
                      <a:pt x="0" y="1037"/>
                      <a:pt x="0" y="397"/>
                      <a:pt x="1" y="237"/>
                    </a:cubicBezTo>
                    <a:close/>
                  </a:path>
                </a:pathLst>
              </a:custGeom>
              <a:solidFill>
                <a:srgbClr val="FFCC66"/>
              </a:solidFill>
              <a:ln w="6350">
                <a:solidFill>
                  <a:srgbClr val="000000"/>
                </a:solidFill>
                <a:round/>
                <a:headEnd/>
                <a:tailEnd/>
              </a:ln>
            </p:spPr>
            <p:txBody>
              <a:bodyPr wrap="none" anchor="ctr"/>
              <a:lstStyle/>
              <a:p>
                <a:endParaRPr lang="en-US"/>
              </a:p>
            </p:txBody>
          </p:sp>
          <p:sp>
            <p:nvSpPr>
              <p:cNvPr id="159" name="Oval 97"/>
              <p:cNvSpPr>
                <a:spLocks noChangeAspect="1" noChangeArrowheads="1"/>
              </p:cNvSpPr>
              <p:nvPr/>
            </p:nvSpPr>
            <p:spPr bwMode="auto">
              <a:xfrm rot="6365701">
                <a:off x="896" y="3427"/>
                <a:ext cx="13" cy="5"/>
              </a:xfrm>
              <a:prstGeom prst="ellipse">
                <a:avLst/>
              </a:prstGeom>
              <a:solidFill>
                <a:srgbClr val="FFCC66"/>
              </a:solidFill>
              <a:ln w="6350">
                <a:solidFill>
                  <a:srgbClr val="000000"/>
                </a:solidFill>
                <a:round/>
                <a:headEnd/>
                <a:tailEnd/>
              </a:ln>
            </p:spPr>
            <p:txBody>
              <a:bodyPr wrap="none" anchor="ctr"/>
              <a:lstStyle/>
              <a:p>
                <a:endParaRPr lang="en-US"/>
              </a:p>
            </p:txBody>
          </p:sp>
          <p:sp>
            <p:nvSpPr>
              <p:cNvPr id="160" name="Oval 98"/>
              <p:cNvSpPr>
                <a:spLocks noChangeAspect="1" noChangeArrowheads="1"/>
              </p:cNvSpPr>
              <p:nvPr/>
            </p:nvSpPr>
            <p:spPr bwMode="auto">
              <a:xfrm rot="6365701">
                <a:off x="899" y="3427"/>
                <a:ext cx="12" cy="5"/>
              </a:xfrm>
              <a:prstGeom prst="ellipse">
                <a:avLst/>
              </a:prstGeom>
              <a:solidFill>
                <a:srgbClr val="FFCC66"/>
              </a:solidFill>
              <a:ln w="6350">
                <a:solidFill>
                  <a:srgbClr val="000000"/>
                </a:solidFill>
                <a:round/>
                <a:headEnd/>
                <a:tailEnd/>
              </a:ln>
            </p:spPr>
            <p:txBody>
              <a:bodyPr wrap="none" anchor="ctr"/>
              <a:lstStyle/>
              <a:p>
                <a:endParaRPr lang="en-US"/>
              </a:p>
            </p:txBody>
          </p:sp>
          <p:sp>
            <p:nvSpPr>
              <p:cNvPr id="161" name="Oval 99"/>
              <p:cNvSpPr>
                <a:spLocks noChangeAspect="1" noChangeArrowheads="1"/>
              </p:cNvSpPr>
              <p:nvPr/>
            </p:nvSpPr>
            <p:spPr bwMode="auto">
              <a:xfrm rot="6365701">
                <a:off x="902" y="3428"/>
                <a:ext cx="12" cy="5"/>
              </a:xfrm>
              <a:prstGeom prst="ellipse">
                <a:avLst/>
              </a:prstGeom>
              <a:solidFill>
                <a:srgbClr val="FFCC66"/>
              </a:solidFill>
              <a:ln w="6350">
                <a:solidFill>
                  <a:srgbClr val="000000"/>
                </a:solidFill>
                <a:round/>
                <a:headEnd/>
                <a:tailEnd/>
              </a:ln>
            </p:spPr>
            <p:txBody>
              <a:bodyPr wrap="none" anchor="ctr"/>
              <a:lstStyle/>
              <a:p>
                <a:endParaRPr lang="en-US"/>
              </a:p>
            </p:txBody>
          </p:sp>
          <p:sp>
            <p:nvSpPr>
              <p:cNvPr id="162" name="Oval 100"/>
              <p:cNvSpPr>
                <a:spLocks noChangeAspect="1" noChangeArrowheads="1"/>
              </p:cNvSpPr>
              <p:nvPr/>
            </p:nvSpPr>
            <p:spPr bwMode="auto">
              <a:xfrm rot="6365701">
                <a:off x="903" y="3430"/>
                <a:ext cx="13" cy="4"/>
              </a:xfrm>
              <a:prstGeom prst="ellipse">
                <a:avLst/>
              </a:prstGeom>
              <a:solidFill>
                <a:srgbClr val="FFCC66"/>
              </a:solidFill>
              <a:ln w="6350">
                <a:solidFill>
                  <a:srgbClr val="000000"/>
                </a:solidFill>
                <a:round/>
                <a:headEnd/>
                <a:tailEnd/>
              </a:ln>
            </p:spPr>
            <p:txBody>
              <a:bodyPr wrap="none" anchor="ctr"/>
              <a:lstStyle/>
              <a:p>
                <a:endParaRPr lang="en-US"/>
              </a:p>
            </p:txBody>
          </p:sp>
          <p:sp>
            <p:nvSpPr>
              <p:cNvPr id="163" name="Oval 101"/>
              <p:cNvSpPr>
                <a:spLocks noChangeAspect="1" noChangeArrowheads="1"/>
              </p:cNvSpPr>
              <p:nvPr/>
            </p:nvSpPr>
            <p:spPr bwMode="auto">
              <a:xfrm rot="6365701">
                <a:off x="908" y="3431"/>
                <a:ext cx="3" cy="2"/>
              </a:xfrm>
              <a:prstGeom prst="ellipse">
                <a:avLst/>
              </a:prstGeom>
              <a:solidFill>
                <a:srgbClr val="FFCC66"/>
              </a:solidFill>
              <a:ln w="6350">
                <a:solidFill>
                  <a:srgbClr val="000000"/>
                </a:solidFill>
                <a:round/>
                <a:headEnd/>
                <a:tailEnd/>
              </a:ln>
            </p:spPr>
            <p:txBody>
              <a:bodyPr wrap="none" anchor="ctr"/>
              <a:lstStyle/>
              <a:p>
                <a:endParaRPr lang="en-US"/>
              </a:p>
            </p:txBody>
          </p:sp>
          <p:sp>
            <p:nvSpPr>
              <p:cNvPr id="164" name="Freeform 102"/>
              <p:cNvSpPr>
                <a:spLocks noChangeAspect="1"/>
              </p:cNvSpPr>
              <p:nvPr/>
            </p:nvSpPr>
            <p:spPr bwMode="auto">
              <a:xfrm rot="6365701">
                <a:off x="899" y="3422"/>
                <a:ext cx="13" cy="17"/>
              </a:xfrm>
              <a:custGeom>
                <a:avLst/>
                <a:gdLst>
                  <a:gd name="T0" fmla="*/ 0 w 1196"/>
                  <a:gd name="T1" fmla="*/ 3 h 1452"/>
                  <a:gd name="T2" fmla="*/ 7 w 1196"/>
                  <a:gd name="T3" fmla="*/ 0 h 1452"/>
                  <a:gd name="T4" fmla="*/ 13 w 1196"/>
                  <a:gd name="T5" fmla="*/ 3 h 1452"/>
                  <a:gd name="T6" fmla="*/ 13 w 1196"/>
                  <a:gd name="T7" fmla="*/ 14 h 1452"/>
                  <a:gd name="T8" fmla="*/ 7 w 1196"/>
                  <a:gd name="T9" fmla="*/ 17 h 1452"/>
                  <a:gd name="T10" fmla="*/ 0 w 1196"/>
                  <a:gd name="T11" fmla="*/ 14 h 1452"/>
                  <a:gd name="T12" fmla="*/ 0 w 1196"/>
                  <a:gd name="T13" fmla="*/ 3 h 1452"/>
                  <a:gd name="T14" fmla="*/ 0 60000 65536"/>
                  <a:gd name="T15" fmla="*/ 0 60000 65536"/>
                  <a:gd name="T16" fmla="*/ 0 60000 65536"/>
                  <a:gd name="T17" fmla="*/ 0 60000 65536"/>
                  <a:gd name="T18" fmla="*/ 0 60000 65536"/>
                  <a:gd name="T19" fmla="*/ 0 60000 65536"/>
                  <a:gd name="T20" fmla="*/ 0 60000 65536"/>
                  <a:gd name="T21" fmla="*/ 0 w 1196"/>
                  <a:gd name="T22" fmla="*/ 0 h 1452"/>
                  <a:gd name="T23" fmla="*/ 1196 w 1196"/>
                  <a:gd name="T24" fmla="*/ 1452 h 14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6" h="1452">
                    <a:moveTo>
                      <a:pt x="1" y="237"/>
                    </a:moveTo>
                    <a:cubicBezTo>
                      <a:pt x="2" y="77"/>
                      <a:pt x="359" y="0"/>
                      <a:pt x="598" y="1"/>
                    </a:cubicBezTo>
                    <a:cubicBezTo>
                      <a:pt x="837" y="2"/>
                      <a:pt x="1196" y="77"/>
                      <a:pt x="1196" y="249"/>
                    </a:cubicBezTo>
                    <a:cubicBezTo>
                      <a:pt x="1196" y="421"/>
                      <a:pt x="1196" y="1034"/>
                      <a:pt x="1196" y="1214"/>
                    </a:cubicBezTo>
                    <a:cubicBezTo>
                      <a:pt x="1196" y="1394"/>
                      <a:pt x="808" y="1452"/>
                      <a:pt x="610" y="1452"/>
                    </a:cubicBezTo>
                    <a:cubicBezTo>
                      <a:pt x="412" y="1452"/>
                      <a:pt x="2" y="1387"/>
                      <a:pt x="1" y="1212"/>
                    </a:cubicBezTo>
                    <a:cubicBezTo>
                      <a:pt x="0" y="1037"/>
                      <a:pt x="0" y="397"/>
                      <a:pt x="1" y="237"/>
                    </a:cubicBezTo>
                    <a:close/>
                  </a:path>
                </a:pathLst>
              </a:custGeom>
              <a:solidFill>
                <a:srgbClr val="FFCC66"/>
              </a:solidFill>
              <a:ln w="6350">
                <a:solidFill>
                  <a:srgbClr val="000000"/>
                </a:solidFill>
                <a:round/>
                <a:headEnd/>
                <a:tailEnd/>
              </a:ln>
            </p:spPr>
            <p:txBody>
              <a:bodyPr wrap="none" anchor="ctr"/>
              <a:lstStyle/>
              <a:p>
                <a:endParaRPr lang="en-US"/>
              </a:p>
            </p:txBody>
          </p:sp>
          <p:sp>
            <p:nvSpPr>
              <p:cNvPr id="165" name="Oval 103"/>
              <p:cNvSpPr>
                <a:spLocks noChangeAspect="1" noChangeArrowheads="1"/>
              </p:cNvSpPr>
              <p:nvPr/>
            </p:nvSpPr>
            <p:spPr bwMode="auto">
              <a:xfrm rot="6365701">
                <a:off x="904" y="3429"/>
                <a:ext cx="14" cy="5"/>
              </a:xfrm>
              <a:prstGeom prst="ellipse">
                <a:avLst/>
              </a:prstGeom>
              <a:solidFill>
                <a:srgbClr val="FFCC66"/>
              </a:solidFill>
              <a:ln w="6350">
                <a:solidFill>
                  <a:srgbClr val="000000"/>
                </a:solidFill>
                <a:round/>
                <a:headEnd/>
                <a:tailEnd/>
              </a:ln>
            </p:spPr>
            <p:txBody>
              <a:bodyPr wrap="none" anchor="ctr"/>
              <a:lstStyle/>
              <a:p>
                <a:endParaRPr lang="en-US"/>
              </a:p>
            </p:txBody>
          </p:sp>
          <p:sp>
            <p:nvSpPr>
              <p:cNvPr id="166" name="Oval 104"/>
              <p:cNvSpPr>
                <a:spLocks noChangeAspect="1" noChangeArrowheads="1"/>
              </p:cNvSpPr>
              <p:nvPr/>
            </p:nvSpPr>
            <p:spPr bwMode="auto">
              <a:xfrm rot="6365701">
                <a:off x="909" y="3431"/>
                <a:ext cx="4" cy="2"/>
              </a:xfrm>
              <a:prstGeom prst="ellipse">
                <a:avLst/>
              </a:prstGeom>
              <a:solidFill>
                <a:srgbClr val="FFCC66"/>
              </a:solidFill>
              <a:ln w="6350">
                <a:solidFill>
                  <a:srgbClr val="000000"/>
                </a:solidFill>
                <a:round/>
                <a:headEnd/>
                <a:tailEnd/>
              </a:ln>
            </p:spPr>
            <p:txBody>
              <a:bodyPr wrap="none" anchor="ctr"/>
              <a:lstStyle/>
              <a:p>
                <a:endParaRPr lang="en-US"/>
              </a:p>
            </p:txBody>
          </p:sp>
        </p:grpSp>
        <p:sp>
          <p:nvSpPr>
            <p:cNvPr id="18" name="Freeform 105"/>
            <p:cNvSpPr>
              <a:spLocks noChangeAspect="1"/>
            </p:cNvSpPr>
            <p:nvPr/>
          </p:nvSpPr>
          <p:spPr bwMode="auto">
            <a:xfrm>
              <a:off x="3090863" y="3527425"/>
              <a:ext cx="2116137" cy="635000"/>
            </a:xfrm>
            <a:custGeom>
              <a:avLst/>
              <a:gdLst>
                <a:gd name="T0" fmla="*/ 0 w 1375"/>
                <a:gd name="T1" fmla="*/ 577850 h 400"/>
                <a:gd name="T2" fmla="*/ 300107 w 1375"/>
                <a:gd name="T3" fmla="*/ 552450 h 400"/>
                <a:gd name="T4" fmla="*/ 1186576 w 1375"/>
                <a:gd name="T5" fmla="*/ 87312 h 400"/>
                <a:gd name="T6" fmla="*/ 2116137 w 1375"/>
                <a:gd name="T7" fmla="*/ 25400 h 400"/>
                <a:gd name="T8" fmla="*/ 0 60000 65536"/>
                <a:gd name="T9" fmla="*/ 0 60000 65536"/>
                <a:gd name="T10" fmla="*/ 0 60000 65536"/>
                <a:gd name="T11" fmla="*/ 0 60000 65536"/>
                <a:gd name="T12" fmla="*/ 0 w 1375"/>
                <a:gd name="T13" fmla="*/ 0 h 400"/>
                <a:gd name="T14" fmla="*/ 1375 w 1375"/>
                <a:gd name="T15" fmla="*/ 400 h 400"/>
              </a:gdLst>
              <a:ahLst/>
              <a:cxnLst>
                <a:cxn ang="T8">
                  <a:pos x="T0" y="T1"/>
                </a:cxn>
                <a:cxn ang="T9">
                  <a:pos x="T2" y="T3"/>
                </a:cxn>
                <a:cxn ang="T10">
                  <a:pos x="T4" y="T5"/>
                </a:cxn>
                <a:cxn ang="T11">
                  <a:pos x="T6" y="T7"/>
                </a:cxn>
              </a:cxnLst>
              <a:rect l="T12" t="T13" r="T14" b="T15"/>
              <a:pathLst>
                <a:path w="1375" h="400">
                  <a:moveTo>
                    <a:pt x="0" y="364"/>
                  </a:moveTo>
                  <a:cubicBezTo>
                    <a:pt x="32" y="361"/>
                    <a:pt x="67" y="400"/>
                    <a:pt x="195" y="348"/>
                  </a:cubicBezTo>
                  <a:cubicBezTo>
                    <a:pt x="323" y="296"/>
                    <a:pt x="574" y="110"/>
                    <a:pt x="771" y="55"/>
                  </a:cubicBezTo>
                  <a:cubicBezTo>
                    <a:pt x="968" y="0"/>
                    <a:pt x="1249" y="24"/>
                    <a:pt x="1375" y="16"/>
                  </a:cubicBezTo>
                </a:path>
              </a:pathLst>
            </a:custGeom>
            <a:noFill/>
            <a:ln w="127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 name="Group 106"/>
            <p:cNvGrpSpPr>
              <a:grpSpLocks/>
            </p:cNvGrpSpPr>
            <p:nvPr/>
          </p:nvGrpSpPr>
          <p:grpSpPr bwMode="auto">
            <a:xfrm>
              <a:off x="3403600" y="3074988"/>
              <a:ext cx="1739900" cy="617537"/>
              <a:chOff x="1251" y="2766"/>
              <a:chExt cx="1131" cy="389"/>
            </a:xfrm>
          </p:grpSpPr>
          <p:sp>
            <p:nvSpPr>
              <p:cNvPr id="51" name="Freeform 107"/>
              <p:cNvSpPr>
                <a:spLocks/>
              </p:cNvSpPr>
              <p:nvPr/>
            </p:nvSpPr>
            <p:spPr bwMode="auto">
              <a:xfrm>
                <a:off x="1702" y="2889"/>
                <a:ext cx="680" cy="59"/>
              </a:xfrm>
              <a:custGeom>
                <a:avLst/>
                <a:gdLst>
                  <a:gd name="T0" fmla="*/ 0 w 680"/>
                  <a:gd name="T1" fmla="*/ 14 h 59"/>
                  <a:gd name="T2" fmla="*/ 8 w 680"/>
                  <a:gd name="T3" fmla="*/ 12 h 59"/>
                  <a:gd name="T4" fmla="*/ 18 w 680"/>
                  <a:gd name="T5" fmla="*/ 9 h 59"/>
                  <a:gd name="T6" fmla="*/ 30 w 680"/>
                  <a:gd name="T7" fmla="*/ 5 h 59"/>
                  <a:gd name="T8" fmla="*/ 43 w 680"/>
                  <a:gd name="T9" fmla="*/ 1 h 59"/>
                  <a:gd name="T10" fmla="*/ 57 w 680"/>
                  <a:gd name="T11" fmla="*/ 0 h 59"/>
                  <a:gd name="T12" fmla="*/ 68 w 680"/>
                  <a:gd name="T13" fmla="*/ 0 h 59"/>
                  <a:gd name="T14" fmla="*/ 78 w 680"/>
                  <a:gd name="T15" fmla="*/ 1 h 59"/>
                  <a:gd name="T16" fmla="*/ 136 w 680"/>
                  <a:gd name="T17" fmla="*/ 6 h 59"/>
                  <a:gd name="T18" fmla="*/ 224 w 680"/>
                  <a:gd name="T19" fmla="*/ 50 h 59"/>
                  <a:gd name="T20" fmla="*/ 680 w 680"/>
                  <a:gd name="T21" fmla="*/ 5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0"/>
                  <a:gd name="T34" fmla="*/ 0 h 59"/>
                  <a:gd name="T35" fmla="*/ 680 w 680"/>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0" h="59">
                    <a:moveTo>
                      <a:pt x="0" y="14"/>
                    </a:moveTo>
                    <a:lnTo>
                      <a:pt x="8" y="12"/>
                    </a:lnTo>
                    <a:lnTo>
                      <a:pt x="18" y="9"/>
                    </a:lnTo>
                    <a:lnTo>
                      <a:pt x="30" y="5"/>
                    </a:lnTo>
                    <a:lnTo>
                      <a:pt x="43" y="1"/>
                    </a:lnTo>
                    <a:lnTo>
                      <a:pt x="57" y="0"/>
                    </a:lnTo>
                    <a:lnTo>
                      <a:pt x="68" y="0"/>
                    </a:lnTo>
                    <a:lnTo>
                      <a:pt x="78" y="1"/>
                    </a:lnTo>
                    <a:lnTo>
                      <a:pt x="136" y="6"/>
                    </a:lnTo>
                    <a:cubicBezTo>
                      <a:pt x="160" y="14"/>
                      <a:pt x="133" y="41"/>
                      <a:pt x="224" y="50"/>
                    </a:cubicBezTo>
                    <a:cubicBezTo>
                      <a:pt x="315" y="59"/>
                      <a:pt x="585" y="56"/>
                      <a:pt x="680" y="57"/>
                    </a:cubicBezTo>
                  </a:path>
                </a:pathLst>
              </a:custGeom>
              <a:noFill/>
              <a:ln w="127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2" name="Group 108"/>
              <p:cNvGrpSpPr>
                <a:grpSpLocks/>
              </p:cNvGrpSpPr>
              <p:nvPr/>
            </p:nvGrpSpPr>
            <p:grpSpPr bwMode="auto">
              <a:xfrm>
                <a:off x="1251" y="2766"/>
                <a:ext cx="588" cy="389"/>
                <a:chOff x="1251" y="2766"/>
                <a:chExt cx="588" cy="389"/>
              </a:xfrm>
            </p:grpSpPr>
            <p:sp>
              <p:nvSpPr>
                <p:cNvPr id="53" name="Freeform 109"/>
                <p:cNvSpPr>
                  <a:spLocks/>
                </p:cNvSpPr>
                <p:nvPr/>
              </p:nvSpPr>
              <p:spPr bwMode="auto">
                <a:xfrm rot="-6300000">
                  <a:off x="1225" y="2968"/>
                  <a:ext cx="85" cy="34"/>
                </a:xfrm>
                <a:custGeom>
                  <a:avLst/>
                  <a:gdLst>
                    <a:gd name="T0" fmla="*/ 50 w 171"/>
                    <a:gd name="T1" fmla="*/ 5 h 67"/>
                    <a:gd name="T2" fmla="*/ 1 w 171"/>
                    <a:gd name="T3" fmla="*/ 0 h 67"/>
                    <a:gd name="T4" fmla="*/ 0 w 171"/>
                    <a:gd name="T5" fmla="*/ 26 h 67"/>
                    <a:gd name="T6" fmla="*/ 64 w 171"/>
                    <a:gd name="T7" fmla="*/ 31 h 67"/>
                    <a:gd name="T8" fmla="*/ 84 w 171"/>
                    <a:gd name="T9" fmla="*/ 34 h 67"/>
                    <a:gd name="T10" fmla="*/ 85 w 171"/>
                    <a:gd name="T11" fmla="*/ 7 h 67"/>
                    <a:gd name="T12" fmla="*/ 50 w 171"/>
                    <a:gd name="T13" fmla="*/ 5 h 67"/>
                    <a:gd name="T14" fmla="*/ 0 60000 65536"/>
                    <a:gd name="T15" fmla="*/ 0 60000 65536"/>
                    <a:gd name="T16" fmla="*/ 0 60000 65536"/>
                    <a:gd name="T17" fmla="*/ 0 60000 65536"/>
                    <a:gd name="T18" fmla="*/ 0 60000 65536"/>
                    <a:gd name="T19" fmla="*/ 0 60000 65536"/>
                    <a:gd name="T20" fmla="*/ 0 60000 65536"/>
                    <a:gd name="T21" fmla="*/ 0 w 171"/>
                    <a:gd name="T22" fmla="*/ 0 h 67"/>
                    <a:gd name="T23" fmla="*/ 171 w 171"/>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67">
                      <a:moveTo>
                        <a:pt x="101" y="9"/>
                      </a:moveTo>
                      <a:lnTo>
                        <a:pt x="3" y="0"/>
                      </a:lnTo>
                      <a:lnTo>
                        <a:pt x="0" y="52"/>
                      </a:lnTo>
                      <a:lnTo>
                        <a:pt x="129" y="62"/>
                      </a:lnTo>
                      <a:lnTo>
                        <a:pt x="168" y="67"/>
                      </a:lnTo>
                      <a:lnTo>
                        <a:pt x="171" y="14"/>
                      </a:lnTo>
                      <a:lnTo>
                        <a:pt x="101" y="9"/>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110"/>
                <p:cNvSpPr>
                  <a:spLocks/>
                </p:cNvSpPr>
                <p:nvPr/>
              </p:nvSpPr>
              <p:spPr bwMode="auto">
                <a:xfrm rot="-6300000">
                  <a:off x="1277" y="3039"/>
                  <a:ext cx="7" cy="24"/>
                </a:xfrm>
                <a:custGeom>
                  <a:avLst/>
                  <a:gdLst>
                    <a:gd name="T0" fmla="*/ 0 w 13"/>
                    <a:gd name="T1" fmla="*/ 23 h 48"/>
                    <a:gd name="T2" fmla="*/ 6 w 13"/>
                    <a:gd name="T3" fmla="*/ 24 h 48"/>
                    <a:gd name="T4" fmla="*/ 7 w 13"/>
                    <a:gd name="T5" fmla="*/ 0 h 48"/>
                    <a:gd name="T6" fmla="*/ 1 w 13"/>
                    <a:gd name="T7" fmla="*/ 0 h 48"/>
                    <a:gd name="T8" fmla="*/ 0 w 13"/>
                    <a:gd name="T9" fmla="*/ 23 h 48"/>
                    <a:gd name="T10" fmla="*/ 0 60000 65536"/>
                    <a:gd name="T11" fmla="*/ 0 60000 65536"/>
                    <a:gd name="T12" fmla="*/ 0 60000 65536"/>
                    <a:gd name="T13" fmla="*/ 0 60000 65536"/>
                    <a:gd name="T14" fmla="*/ 0 60000 65536"/>
                    <a:gd name="T15" fmla="*/ 0 w 13"/>
                    <a:gd name="T16" fmla="*/ 0 h 48"/>
                    <a:gd name="T17" fmla="*/ 13 w 13"/>
                    <a:gd name="T18" fmla="*/ 48 h 48"/>
                  </a:gdLst>
                  <a:ahLst/>
                  <a:cxnLst>
                    <a:cxn ang="T10">
                      <a:pos x="T0" y="T1"/>
                    </a:cxn>
                    <a:cxn ang="T11">
                      <a:pos x="T2" y="T3"/>
                    </a:cxn>
                    <a:cxn ang="T12">
                      <a:pos x="T4" y="T5"/>
                    </a:cxn>
                    <a:cxn ang="T13">
                      <a:pos x="T6" y="T7"/>
                    </a:cxn>
                    <a:cxn ang="T14">
                      <a:pos x="T8" y="T9"/>
                    </a:cxn>
                  </a:cxnLst>
                  <a:rect l="T15" t="T16" r="T17" b="T18"/>
                  <a:pathLst>
                    <a:path w="13" h="48">
                      <a:moveTo>
                        <a:pt x="0" y="46"/>
                      </a:moveTo>
                      <a:lnTo>
                        <a:pt x="12" y="48"/>
                      </a:lnTo>
                      <a:lnTo>
                        <a:pt x="13" y="0"/>
                      </a:lnTo>
                      <a:lnTo>
                        <a:pt x="2" y="0"/>
                      </a:lnTo>
                      <a:lnTo>
                        <a:pt x="0" y="46"/>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111"/>
                <p:cNvSpPr>
                  <a:spLocks/>
                </p:cNvSpPr>
                <p:nvPr/>
              </p:nvSpPr>
              <p:spPr bwMode="auto">
                <a:xfrm rot="-6300000">
                  <a:off x="1263" y="3032"/>
                  <a:ext cx="20" cy="16"/>
                </a:xfrm>
                <a:custGeom>
                  <a:avLst/>
                  <a:gdLst>
                    <a:gd name="T0" fmla="*/ 0 w 38"/>
                    <a:gd name="T1" fmla="*/ 14 h 33"/>
                    <a:gd name="T2" fmla="*/ 19 w 38"/>
                    <a:gd name="T3" fmla="*/ 16 h 33"/>
                    <a:gd name="T4" fmla="*/ 19 w 38"/>
                    <a:gd name="T5" fmla="*/ 15 h 33"/>
                    <a:gd name="T6" fmla="*/ 19 w 38"/>
                    <a:gd name="T7" fmla="*/ 14 h 33"/>
                    <a:gd name="T8" fmla="*/ 20 w 38"/>
                    <a:gd name="T9" fmla="*/ 14 h 33"/>
                    <a:gd name="T10" fmla="*/ 20 w 38"/>
                    <a:gd name="T11" fmla="*/ 12 h 33"/>
                    <a:gd name="T12" fmla="*/ 20 w 38"/>
                    <a:gd name="T13" fmla="*/ 11 h 33"/>
                    <a:gd name="T14" fmla="*/ 20 w 38"/>
                    <a:gd name="T15" fmla="*/ 10 h 33"/>
                    <a:gd name="T16" fmla="*/ 20 w 38"/>
                    <a:gd name="T17" fmla="*/ 9 h 33"/>
                    <a:gd name="T18" fmla="*/ 20 w 38"/>
                    <a:gd name="T19" fmla="*/ 8 h 33"/>
                    <a:gd name="T20" fmla="*/ 20 w 38"/>
                    <a:gd name="T21" fmla="*/ 6 h 33"/>
                    <a:gd name="T22" fmla="*/ 20 w 38"/>
                    <a:gd name="T23" fmla="*/ 5 h 33"/>
                    <a:gd name="T24" fmla="*/ 20 w 38"/>
                    <a:gd name="T25" fmla="*/ 3 h 33"/>
                    <a:gd name="T26" fmla="*/ 20 w 38"/>
                    <a:gd name="T27" fmla="*/ 2 h 33"/>
                    <a:gd name="T28" fmla="*/ 20 w 38"/>
                    <a:gd name="T29" fmla="*/ 1 h 33"/>
                    <a:gd name="T30" fmla="*/ 1 w 38"/>
                    <a:gd name="T31" fmla="*/ 0 h 33"/>
                    <a:gd name="T32" fmla="*/ 1 w 38"/>
                    <a:gd name="T33" fmla="*/ 1 h 33"/>
                    <a:gd name="T34" fmla="*/ 1 w 38"/>
                    <a:gd name="T35" fmla="*/ 2 h 33"/>
                    <a:gd name="T36" fmla="*/ 0 w 38"/>
                    <a:gd name="T37" fmla="*/ 2 h 33"/>
                    <a:gd name="T38" fmla="*/ 0 w 38"/>
                    <a:gd name="T39" fmla="*/ 3 h 33"/>
                    <a:gd name="T40" fmla="*/ 0 w 38"/>
                    <a:gd name="T41" fmla="*/ 5 h 33"/>
                    <a:gd name="T42" fmla="*/ 0 w 38"/>
                    <a:gd name="T43" fmla="*/ 6 h 33"/>
                    <a:gd name="T44" fmla="*/ 0 w 38"/>
                    <a:gd name="T45" fmla="*/ 8 h 33"/>
                    <a:gd name="T46" fmla="*/ 0 w 38"/>
                    <a:gd name="T47" fmla="*/ 9 h 33"/>
                    <a:gd name="T48" fmla="*/ 0 w 38"/>
                    <a:gd name="T49" fmla="*/ 10 h 33"/>
                    <a:gd name="T50" fmla="*/ 0 w 38"/>
                    <a:gd name="T51" fmla="*/ 11 h 33"/>
                    <a:gd name="T52" fmla="*/ 0 w 38"/>
                    <a:gd name="T53" fmla="*/ 12 h 33"/>
                    <a:gd name="T54" fmla="*/ 0 w 38"/>
                    <a:gd name="T55" fmla="*/ 14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
                    <a:gd name="T85" fmla="*/ 0 h 33"/>
                    <a:gd name="T86" fmla="*/ 38 w 38"/>
                    <a:gd name="T87" fmla="*/ 33 h 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 h="33">
                      <a:moveTo>
                        <a:pt x="0" y="28"/>
                      </a:moveTo>
                      <a:lnTo>
                        <a:pt x="36" y="33"/>
                      </a:lnTo>
                      <a:lnTo>
                        <a:pt x="36" y="30"/>
                      </a:lnTo>
                      <a:lnTo>
                        <a:pt x="36" y="28"/>
                      </a:lnTo>
                      <a:lnTo>
                        <a:pt x="38" y="28"/>
                      </a:lnTo>
                      <a:lnTo>
                        <a:pt x="38" y="25"/>
                      </a:lnTo>
                      <a:lnTo>
                        <a:pt x="38" y="22"/>
                      </a:lnTo>
                      <a:lnTo>
                        <a:pt x="38" y="21"/>
                      </a:lnTo>
                      <a:lnTo>
                        <a:pt x="38" y="18"/>
                      </a:lnTo>
                      <a:lnTo>
                        <a:pt x="38" y="16"/>
                      </a:lnTo>
                      <a:lnTo>
                        <a:pt x="38" y="13"/>
                      </a:lnTo>
                      <a:lnTo>
                        <a:pt x="38" y="11"/>
                      </a:lnTo>
                      <a:lnTo>
                        <a:pt x="38" y="7"/>
                      </a:lnTo>
                      <a:lnTo>
                        <a:pt x="38" y="5"/>
                      </a:lnTo>
                      <a:lnTo>
                        <a:pt x="38" y="3"/>
                      </a:lnTo>
                      <a:lnTo>
                        <a:pt x="1" y="0"/>
                      </a:lnTo>
                      <a:lnTo>
                        <a:pt x="1" y="3"/>
                      </a:lnTo>
                      <a:lnTo>
                        <a:pt x="1" y="5"/>
                      </a:lnTo>
                      <a:lnTo>
                        <a:pt x="0" y="5"/>
                      </a:lnTo>
                      <a:lnTo>
                        <a:pt x="0" y="7"/>
                      </a:lnTo>
                      <a:lnTo>
                        <a:pt x="0" y="11"/>
                      </a:lnTo>
                      <a:lnTo>
                        <a:pt x="0" y="13"/>
                      </a:lnTo>
                      <a:lnTo>
                        <a:pt x="0" y="16"/>
                      </a:lnTo>
                      <a:lnTo>
                        <a:pt x="0" y="18"/>
                      </a:lnTo>
                      <a:lnTo>
                        <a:pt x="0" y="21"/>
                      </a:lnTo>
                      <a:lnTo>
                        <a:pt x="0" y="22"/>
                      </a:lnTo>
                      <a:lnTo>
                        <a:pt x="0" y="25"/>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112"/>
                <p:cNvSpPr>
                  <a:spLocks/>
                </p:cNvSpPr>
                <p:nvPr/>
              </p:nvSpPr>
              <p:spPr bwMode="auto">
                <a:xfrm rot="-6300000">
                  <a:off x="1264" y="3033"/>
                  <a:ext cx="18" cy="15"/>
                </a:xfrm>
                <a:custGeom>
                  <a:avLst/>
                  <a:gdLst>
                    <a:gd name="T0" fmla="*/ 0 w 36"/>
                    <a:gd name="T1" fmla="*/ 13 h 30"/>
                    <a:gd name="T2" fmla="*/ 17 w 36"/>
                    <a:gd name="T3" fmla="*/ 15 h 30"/>
                    <a:gd name="T4" fmla="*/ 18 w 36"/>
                    <a:gd name="T5" fmla="*/ 12 h 30"/>
                    <a:gd name="T6" fmla="*/ 18 w 36"/>
                    <a:gd name="T7" fmla="*/ 9 h 30"/>
                    <a:gd name="T8" fmla="*/ 18 w 36"/>
                    <a:gd name="T9" fmla="*/ 5 h 30"/>
                    <a:gd name="T10" fmla="*/ 18 w 36"/>
                    <a:gd name="T11" fmla="*/ 2 h 30"/>
                    <a:gd name="T12" fmla="*/ 1 w 36"/>
                    <a:gd name="T13" fmla="*/ 0 h 30"/>
                    <a:gd name="T14" fmla="*/ 0 w 36"/>
                    <a:gd name="T15" fmla="*/ 4 h 30"/>
                    <a:gd name="T16" fmla="*/ 0 w 36"/>
                    <a:gd name="T17" fmla="*/ 8 h 30"/>
                    <a:gd name="T18" fmla="*/ 0 w 36"/>
                    <a:gd name="T19" fmla="*/ 11 h 30"/>
                    <a:gd name="T20" fmla="*/ 0 w 36"/>
                    <a:gd name="T21" fmla="*/ 13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30"/>
                    <a:gd name="T35" fmla="*/ 36 w 36"/>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30">
                      <a:moveTo>
                        <a:pt x="0" y="25"/>
                      </a:moveTo>
                      <a:lnTo>
                        <a:pt x="34" y="30"/>
                      </a:lnTo>
                      <a:lnTo>
                        <a:pt x="36" y="23"/>
                      </a:lnTo>
                      <a:lnTo>
                        <a:pt x="36" y="17"/>
                      </a:lnTo>
                      <a:lnTo>
                        <a:pt x="36" y="10"/>
                      </a:lnTo>
                      <a:lnTo>
                        <a:pt x="36" y="3"/>
                      </a:lnTo>
                      <a:lnTo>
                        <a:pt x="1" y="0"/>
                      </a:lnTo>
                      <a:lnTo>
                        <a:pt x="0" y="7"/>
                      </a:lnTo>
                      <a:lnTo>
                        <a:pt x="0" y="15"/>
                      </a:lnTo>
                      <a:lnTo>
                        <a:pt x="0" y="21"/>
                      </a:lnTo>
                      <a:lnTo>
                        <a:pt x="0" y="25"/>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113"/>
                <p:cNvSpPr>
                  <a:spLocks/>
                </p:cNvSpPr>
                <p:nvPr/>
              </p:nvSpPr>
              <p:spPr bwMode="auto">
                <a:xfrm rot="-6300000">
                  <a:off x="1275" y="3048"/>
                  <a:ext cx="11" cy="20"/>
                </a:xfrm>
                <a:custGeom>
                  <a:avLst/>
                  <a:gdLst>
                    <a:gd name="T0" fmla="*/ 0 w 20"/>
                    <a:gd name="T1" fmla="*/ 20 h 40"/>
                    <a:gd name="T2" fmla="*/ 10 w 20"/>
                    <a:gd name="T3" fmla="*/ 20 h 40"/>
                    <a:gd name="T4" fmla="*/ 11 w 20"/>
                    <a:gd name="T5" fmla="*/ 1 h 40"/>
                    <a:gd name="T6" fmla="*/ 1 w 20"/>
                    <a:gd name="T7" fmla="*/ 0 h 40"/>
                    <a:gd name="T8" fmla="*/ 0 w 20"/>
                    <a:gd name="T9" fmla="*/ 20 h 40"/>
                    <a:gd name="T10" fmla="*/ 0 60000 65536"/>
                    <a:gd name="T11" fmla="*/ 0 60000 65536"/>
                    <a:gd name="T12" fmla="*/ 0 60000 65536"/>
                    <a:gd name="T13" fmla="*/ 0 60000 65536"/>
                    <a:gd name="T14" fmla="*/ 0 60000 65536"/>
                    <a:gd name="T15" fmla="*/ 0 w 20"/>
                    <a:gd name="T16" fmla="*/ 0 h 40"/>
                    <a:gd name="T17" fmla="*/ 20 w 20"/>
                    <a:gd name="T18" fmla="*/ 40 h 40"/>
                  </a:gdLst>
                  <a:ahLst/>
                  <a:cxnLst>
                    <a:cxn ang="T10">
                      <a:pos x="T0" y="T1"/>
                    </a:cxn>
                    <a:cxn ang="T11">
                      <a:pos x="T2" y="T3"/>
                    </a:cxn>
                    <a:cxn ang="T12">
                      <a:pos x="T4" y="T5"/>
                    </a:cxn>
                    <a:cxn ang="T13">
                      <a:pos x="T6" y="T7"/>
                    </a:cxn>
                    <a:cxn ang="T14">
                      <a:pos x="T8" y="T9"/>
                    </a:cxn>
                  </a:cxnLst>
                  <a:rect l="T15" t="T16" r="T17" b="T18"/>
                  <a:pathLst>
                    <a:path w="20" h="40">
                      <a:moveTo>
                        <a:pt x="0" y="40"/>
                      </a:moveTo>
                      <a:lnTo>
                        <a:pt x="18" y="40"/>
                      </a:lnTo>
                      <a:lnTo>
                        <a:pt x="20" y="2"/>
                      </a:lnTo>
                      <a:lnTo>
                        <a:pt x="2" y="0"/>
                      </a:lnTo>
                      <a:lnTo>
                        <a:pt x="0" y="4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 name="Freeform 114"/>
                <p:cNvSpPr>
                  <a:spLocks/>
                </p:cNvSpPr>
                <p:nvPr/>
              </p:nvSpPr>
              <p:spPr bwMode="auto">
                <a:xfrm rot="-6300000">
                  <a:off x="1281" y="3054"/>
                  <a:ext cx="5" cy="16"/>
                </a:xfrm>
                <a:custGeom>
                  <a:avLst/>
                  <a:gdLst>
                    <a:gd name="T0" fmla="*/ 3 w 10"/>
                    <a:gd name="T1" fmla="*/ 16 h 32"/>
                    <a:gd name="T2" fmla="*/ 5 w 10"/>
                    <a:gd name="T3" fmla="*/ 0 h 32"/>
                    <a:gd name="T4" fmla="*/ 3 w 10"/>
                    <a:gd name="T5" fmla="*/ 0 h 32"/>
                    <a:gd name="T6" fmla="*/ 2 w 10"/>
                    <a:gd name="T7" fmla="*/ 0 h 32"/>
                    <a:gd name="T8" fmla="*/ 2 w 10"/>
                    <a:gd name="T9" fmla="*/ 1 h 32"/>
                    <a:gd name="T10" fmla="*/ 2 w 10"/>
                    <a:gd name="T11" fmla="*/ 2 h 32"/>
                    <a:gd name="T12" fmla="*/ 0 w 10"/>
                    <a:gd name="T13" fmla="*/ 3 h 32"/>
                    <a:gd name="T14" fmla="*/ 0 w 10"/>
                    <a:gd name="T15" fmla="*/ 5 h 32"/>
                    <a:gd name="T16" fmla="*/ 0 w 10"/>
                    <a:gd name="T17" fmla="*/ 6 h 32"/>
                    <a:gd name="T18" fmla="*/ 0 w 10"/>
                    <a:gd name="T19" fmla="*/ 7 h 32"/>
                    <a:gd name="T20" fmla="*/ 0 w 10"/>
                    <a:gd name="T21" fmla="*/ 8 h 32"/>
                    <a:gd name="T22" fmla="*/ 0 w 10"/>
                    <a:gd name="T23" fmla="*/ 9 h 32"/>
                    <a:gd name="T24" fmla="*/ 0 w 10"/>
                    <a:gd name="T25" fmla="*/ 10 h 32"/>
                    <a:gd name="T26" fmla="*/ 0 w 10"/>
                    <a:gd name="T27" fmla="*/ 12 h 32"/>
                    <a:gd name="T28" fmla="*/ 0 w 10"/>
                    <a:gd name="T29" fmla="*/ 13 h 32"/>
                    <a:gd name="T30" fmla="*/ 0 w 10"/>
                    <a:gd name="T31" fmla="*/ 15 h 32"/>
                    <a:gd name="T32" fmla="*/ 2 w 10"/>
                    <a:gd name="T33" fmla="*/ 16 h 32"/>
                    <a:gd name="T34" fmla="*/ 3 w 10"/>
                    <a:gd name="T35" fmla="*/ 16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32"/>
                    <a:gd name="T56" fmla="*/ 10 w 10"/>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32">
                      <a:moveTo>
                        <a:pt x="6" y="32"/>
                      </a:moveTo>
                      <a:lnTo>
                        <a:pt x="10" y="0"/>
                      </a:lnTo>
                      <a:lnTo>
                        <a:pt x="6" y="0"/>
                      </a:lnTo>
                      <a:lnTo>
                        <a:pt x="4" y="0"/>
                      </a:lnTo>
                      <a:lnTo>
                        <a:pt x="4" y="2"/>
                      </a:lnTo>
                      <a:lnTo>
                        <a:pt x="4" y="5"/>
                      </a:lnTo>
                      <a:lnTo>
                        <a:pt x="0" y="7"/>
                      </a:lnTo>
                      <a:lnTo>
                        <a:pt x="0" y="11"/>
                      </a:lnTo>
                      <a:lnTo>
                        <a:pt x="0" y="12"/>
                      </a:lnTo>
                      <a:lnTo>
                        <a:pt x="0" y="14"/>
                      </a:lnTo>
                      <a:lnTo>
                        <a:pt x="0" y="17"/>
                      </a:lnTo>
                      <a:lnTo>
                        <a:pt x="0" y="19"/>
                      </a:lnTo>
                      <a:lnTo>
                        <a:pt x="0" y="21"/>
                      </a:lnTo>
                      <a:lnTo>
                        <a:pt x="0" y="25"/>
                      </a:lnTo>
                      <a:lnTo>
                        <a:pt x="0" y="27"/>
                      </a:lnTo>
                      <a:lnTo>
                        <a:pt x="0" y="30"/>
                      </a:lnTo>
                      <a:lnTo>
                        <a:pt x="4" y="32"/>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115"/>
                <p:cNvSpPr>
                  <a:spLocks/>
                </p:cNvSpPr>
                <p:nvPr/>
              </p:nvSpPr>
              <p:spPr bwMode="auto">
                <a:xfrm rot="-6300000">
                  <a:off x="1282" y="3055"/>
                  <a:ext cx="4" cy="15"/>
                </a:xfrm>
                <a:custGeom>
                  <a:avLst/>
                  <a:gdLst>
                    <a:gd name="T0" fmla="*/ 3 w 7"/>
                    <a:gd name="T1" fmla="*/ 15 h 30"/>
                    <a:gd name="T2" fmla="*/ 4 w 7"/>
                    <a:gd name="T3" fmla="*/ 0 h 30"/>
                    <a:gd name="T4" fmla="*/ 1 w 7"/>
                    <a:gd name="T5" fmla="*/ 3 h 30"/>
                    <a:gd name="T6" fmla="*/ 0 w 7"/>
                    <a:gd name="T7" fmla="*/ 7 h 30"/>
                    <a:gd name="T8" fmla="*/ 0 w 7"/>
                    <a:gd name="T9" fmla="*/ 13 h 30"/>
                    <a:gd name="T10" fmla="*/ 3 w 7"/>
                    <a:gd name="T11" fmla="*/ 15 h 30"/>
                    <a:gd name="T12" fmla="*/ 0 60000 65536"/>
                    <a:gd name="T13" fmla="*/ 0 60000 65536"/>
                    <a:gd name="T14" fmla="*/ 0 60000 65536"/>
                    <a:gd name="T15" fmla="*/ 0 60000 65536"/>
                    <a:gd name="T16" fmla="*/ 0 60000 65536"/>
                    <a:gd name="T17" fmla="*/ 0 60000 65536"/>
                    <a:gd name="T18" fmla="*/ 0 w 7"/>
                    <a:gd name="T19" fmla="*/ 0 h 30"/>
                    <a:gd name="T20" fmla="*/ 7 w 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7" h="30">
                      <a:moveTo>
                        <a:pt x="5" y="30"/>
                      </a:moveTo>
                      <a:lnTo>
                        <a:pt x="7" y="0"/>
                      </a:lnTo>
                      <a:lnTo>
                        <a:pt x="2" y="5"/>
                      </a:lnTo>
                      <a:lnTo>
                        <a:pt x="0" y="13"/>
                      </a:lnTo>
                      <a:lnTo>
                        <a:pt x="0" y="25"/>
                      </a:lnTo>
                      <a:lnTo>
                        <a:pt x="5" y="3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 name="Freeform 116"/>
                <p:cNvSpPr>
                  <a:spLocks/>
                </p:cNvSpPr>
                <p:nvPr/>
              </p:nvSpPr>
              <p:spPr bwMode="auto">
                <a:xfrm rot="-6300000">
                  <a:off x="1350" y="2873"/>
                  <a:ext cx="36" cy="182"/>
                </a:xfrm>
                <a:custGeom>
                  <a:avLst/>
                  <a:gdLst>
                    <a:gd name="T0" fmla="*/ 16 w 74"/>
                    <a:gd name="T1" fmla="*/ 1 h 363"/>
                    <a:gd name="T2" fmla="*/ 14 w 74"/>
                    <a:gd name="T3" fmla="*/ 1 h 363"/>
                    <a:gd name="T4" fmla="*/ 13 w 74"/>
                    <a:gd name="T5" fmla="*/ 1 h 363"/>
                    <a:gd name="T6" fmla="*/ 0 w 74"/>
                    <a:gd name="T7" fmla="*/ 179 h 363"/>
                    <a:gd name="T8" fmla="*/ 22 w 74"/>
                    <a:gd name="T9" fmla="*/ 182 h 363"/>
                    <a:gd name="T10" fmla="*/ 36 w 74"/>
                    <a:gd name="T11" fmla="*/ 4 h 363"/>
                    <a:gd name="T12" fmla="*/ 35 w 74"/>
                    <a:gd name="T13" fmla="*/ 4 h 363"/>
                    <a:gd name="T14" fmla="*/ 35 w 74"/>
                    <a:gd name="T15" fmla="*/ 3 h 363"/>
                    <a:gd name="T16" fmla="*/ 34 w 74"/>
                    <a:gd name="T17" fmla="*/ 3 h 363"/>
                    <a:gd name="T18" fmla="*/ 33 w 74"/>
                    <a:gd name="T19" fmla="*/ 3 h 363"/>
                    <a:gd name="T20" fmla="*/ 33 w 74"/>
                    <a:gd name="T21" fmla="*/ 1 h 363"/>
                    <a:gd name="T22" fmla="*/ 32 w 74"/>
                    <a:gd name="T23" fmla="*/ 1 h 363"/>
                    <a:gd name="T24" fmla="*/ 31 w 74"/>
                    <a:gd name="T25" fmla="*/ 1 h 363"/>
                    <a:gd name="T26" fmla="*/ 30 w 74"/>
                    <a:gd name="T27" fmla="*/ 1 h 363"/>
                    <a:gd name="T28" fmla="*/ 28 w 74"/>
                    <a:gd name="T29" fmla="*/ 0 h 363"/>
                    <a:gd name="T30" fmla="*/ 27 w 74"/>
                    <a:gd name="T31" fmla="*/ 0 h 363"/>
                    <a:gd name="T32" fmla="*/ 25 w 74"/>
                    <a:gd name="T33" fmla="*/ 0 h 363"/>
                    <a:gd name="T34" fmla="*/ 24 w 74"/>
                    <a:gd name="T35" fmla="*/ 0 h 363"/>
                    <a:gd name="T36" fmla="*/ 23 w 74"/>
                    <a:gd name="T37" fmla="*/ 0 h 363"/>
                    <a:gd name="T38" fmla="*/ 22 w 74"/>
                    <a:gd name="T39" fmla="*/ 0 h 363"/>
                    <a:gd name="T40" fmla="*/ 20 w 74"/>
                    <a:gd name="T41" fmla="*/ 0 h 363"/>
                    <a:gd name="T42" fmla="*/ 19 w 74"/>
                    <a:gd name="T43" fmla="*/ 0 h 363"/>
                    <a:gd name="T44" fmla="*/ 18 w 74"/>
                    <a:gd name="T45" fmla="*/ 0 h 363"/>
                    <a:gd name="T46" fmla="*/ 17 w 74"/>
                    <a:gd name="T47" fmla="*/ 0 h 363"/>
                    <a:gd name="T48" fmla="*/ 17 w 74"/>
                    <a:gd name="T49" fmla="*/ 0 h 363"/>
                    <a:gd name="T50" fmla="*/ 17 w 74"/>
                    <a:gd name="T51" fmla="*/ 1 h 363"/>
                    <a:gd name="T52" fmla="*/ 16 w 74"/>
                    <a:gd name="T53" fmla="*/ 1 h 3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4"/>
                    <a:gd name="T82" fmla="*/ 0 h 363"/>
                    <a:gd name="T83" fmla="*/ 74 w 74"/>
                    <a:gd name="T84" fmla="*/ 363 h 3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4" h="363">
                      <a:moveTo>
                        <a:pt x="32" y="2"/>
                      </a:moveTo>
                      <a:lnTo>
                        <a:pt x="29" y="2"/>
                      </a:lnTo>
                      <a:lnTo>
                        <a:pt x="27" y="2"/>
                      </a:lnTo>
                      <a:lnTo>
                        <a:pt x="0" y="358"/>
                      </a:lnTo>
                      <a:lnTo>
                        <a:pt x="45" y="363"/>
                      </a:lnTo>
                      <a:lnTo>
                        <a:pt x="74" y="7"/>
                      </a:lnTo>
                      <a:lnTo>
                        <a:pt x="71" y="7"/>
                      </a:lnTo>
                      <a:lnTo>
                        <a:pt x="71" y="5"/>
                      </a:lnTo>
                      <a:lnTo>
                        <a:pt x="69" y="5"/>
                      </a:lnTo>
                      <a:lnTo>
                        <a:pt x="67" y="5"/>
                      </a:lnTo>
                      <a:lnTo>
                        <a:pt x="67" y="2"/>
                      </a:lnTo>
                      <a:lnTo>
                        <a:pt x="65" y="2"/>
                      </a:lnTo>
                      <a:lnTo>
                        <a:pt x="63" y="2"/>
                      </a:lnTo>
                      <a:lnTo>
                        <a:pt x="61" y="2"/>
                      </a:lnTo>
                      <a:lnTo>
                        <a:pt x="58" y="0"/>
                      </a:lnTo>
                      <a:lnTo>
                        <a:pt x="55" y="0"/>
                      </a:lnTo>
                      <a:lnTo>
                        <a:pt x="52" y="0"/>
                      </a:lnTo>
                      <a:lnTo>
                        <a:pt x="50" y="0"/>
                      </a:lnTo>
                      <a:lnTo>
                        <a:pt x="47" y="0"/>
                      </a:lnTo>
                      <a:lnTo>
                        <a:pt x="45" y="0"/>
                      </a:lnTo>
                      <a:lnTo>
                        <a:pt x="42" y="0"/>
                      </a:lnTo>
                      <a:lnTo>
                        <a:pt x="40" y="0"/>
                      </a:lnTo>
                      <a:lnTo>
                        <a:pt x="38" y="0"/>
                      </a:lnTo>
                      <a:lnTo>
                        <a:pt x="35" y="0"/>
                      </a:lnTo>
                      <a:lnTo>
                        <a:pt x="34" y="0"/>
                      </a:lnTo>
                      <a:lnTo>
                        <a:pt x="34" y="2"/>
                      </a:lnTo>
                      <a:lnTo>
                        <a:pt x="3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117"/>
                <p:cNvSpPr>
                  <a:spLocks/>
                </p:cNvSpPr>
                <p:nvPr/>
              </p:nvSpPr>
              <p:spPr bwMode="auto">
                <a:xfrm rot="-6300000">
                  <a:off x="1349" y="2874"/>
                  <a:ext cx="35" cy="180"/>
                </a:xfrm>
                <a:custGeom>
                  <a:avLst/>
                  <a:gdLst>
                    <a:gd name="T0" fmla="*/ 15 w 71"/>
                    <a:gd name="T1" fmla="*/ 1 h 361"/>
                    <a:gd name="T2" fmla="*/ 14 w 71"/>
                    <a:gd name="T3" fmla="*/ 1 h 361"/>
                    <a:gd name="T4" fmla="*/ 13 w 71"/>
                    <a:gd name="T5" fmla="*/ 1 h 361"/>
                    <a:gd name="T6" fmla="*/ 0 w 71"/>
                    <a:gd name="T7" fmla="*/ 178 h 361"/>
                    <a:gd name="T8" fmla="*/ 22 w 71"/>
                    <a:gd name="T9" fmla="*/ 180 h 361"/>
                    <a:gd name="T10" fmla="*/ 35 w 71"/>
                    <a:gd name="T11" fmla="*/ 3 h 361"/>
                    <a:gd name="T12" fmla="*/ 31 w 71"/>
                    <a:gd name="T13" fmla="*/ 1 h 361"/>
                    <a:gd name="T14" fmla="*/ 26 w 71"/>
                    <a:gd name="T15" fmla="*/ 0 h 361"/>
                    <a:gd name="T16" fmla="*/ 20 w 71"/>
                    <a:gd name="T17" fmla="*/ 0 h 361"/>
                    <a:gd name="T18" fmla="*/ 15 w 71"/>
                    <a:gd name="T19" fmla="*/ 1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361"/>
                    <a:gd name="T32" fmla="*/ 71 w 71"/>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361">
                      <a:moveTo>
                        <a:pt x="30" y="2"/>
                      </a:moveTo>
                      <a:lnTo>
                        <a:pt x="28" y="2"/>
                      </a:lnTo>
                      <a:lnTo>
                        <a:pt x="26" y="2"/>
                      </a:lnTo>
                      <a:lnTo>
                        <a:pt x="0" y="356"/>
                      </a:lnTo>
                      <a:lnTo>
                        <a:pt x="44" y="361"/>
                      </a:lnTo>
                      <a:lnTo>
                        <a:pt x="71" y="7"/>
                      </a:lnTo>
                      <a:lnTo>
                        <a:pt x="63" y="2"/>
                      </a:lnTo>
                      <a:lnTo>
                        <a:pt x="53" y="0"/>
                      </a:lnTo>
                      <a:lnTo>
                        <a:pt x="41" y="0"/>
                      </a:lnTo>
                      <a:lnTo>
                        <a:pt x="30" y="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 name="Freeform 118"/>
                <p:cNvSpPr>
                  <a:spLocks/>
                </p:cNvSpPr>
                <p:nvPr/>
              </p:nvSpPr>
              <p:spPr bwMode="auto">
                <a:xfrm rot="-6300000">
                  <a:off x="1268" y="2992"/>
                  <a:ext cx="75" cy="22"/>
                </a:xfrm>
                <a:custGeom>
                  <a:avLst/>
                  <a:gdLst>
                    <a:gd name="T0" fmla="*/ 74 w 150"/>
                    <a:gd name="T1" fmla="*/ 22 h 46"/>
                    <a:gd name="T2" fmla="*/ 0 w 150"/>
                    <a:gd name="T3" fmla="*/ 16 h 46"/>
                    <a:gd name="T4" fmla="*/ 1 w 150"/>
                    <a:gd name="T5" fmla="*/ 0 h 46"/>
                    <a:gd name="T6" fmla="*/ 75 w 150"/>
                    <a:gd name="T7" fmla="*/ 6 h 46"/>
                    <a:gd name="T8" fmla="*/ 74 w 150"/>
                    <a:gd name="T9" fmla="*/ 22 h 46"/>
                    <a:gd name="T10" fmla="*/ 0 60000 65536"/>
                    <a:gd name="T11" fmla="*/ 0 60000 65536"/>
                    <a:gd name="T12" fmla="*/ 0 60000 65536"/>
                    <a:gd name="T13" fmla="*/ 0 60000 65536"/>
                    <a:gd name="T14" fmla="*/ 0 60000 65536"/>
                    <a:gd name="T15" fmla="*/ 0 w 150"/>
                    <a:gd name="T16" fmla="*/ 0 h 46"/>
                    <a:gd name="T17" fmla="*/ 150 w 150"/>
                    <a:gd name="T18" fmla="*/ 46 h 46"/>
                  </a:gdLst>
                  <a:ahLst/>
                  <a:cxnLst>
                    <a:cxn ang="T10">
                      <a:pos x="T0" y="T1"/>
                    </a:cxn>
                    <a:cxn ang="T11">
                      <a:pos x="T2" y="T3"/>
                    </a:cxn>
                    <a:cxn ang="T12">
                      <a:pos x="T4" y="T5"/>
                    </a:cxn>
                    <a:cxn ang="T13">
                      <a:pos x="T6" y="T7"/>
                    </a:cxn>
                    <a:cxn ang="T14">
                      <a:pos x="T8" y="T9"/>
                    </a:cxn>
                  </a:cxnLst>
                  <a:rect l="T15" t="T16" r="T17" b="T18"/>
                  <a:pathLst>
                    <a:path w="150" h="46">
                      <a:moveTo>
                        <a:pt x="148" y="46"/>
                      </a:moveTo>
                      <a:lnTo>
                        <a:pt x="0" y="33"/>
                      </a:lnTo>
                      <a:lnTo>
                        <a:pt x="3" y="0"/>
                      </a:lnTo>
                      <a:lnTo>
                        <a:pt x="150" y="12"/>
                      </a:lnTo>
                      <a:lnTo>
                        <a:pt x="148"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119"/>
                <p:cNvSpPr>
                  <a:spLocks/>
                </p:cNvSpPr>
                <p:nvPr/>
              </p:nvSpPr>
              <p:spPr bwMode="auto">
                <a:xfrm rot="-6300000">
                  <a:off x="1270" y="2993"/>
                  <a:ext cx="74" cy="21"/>
                </a:xfrm>
                <a:custGeom>
                  <a:avLst/>
                  <a:gdLst>
                    <a:gd name="T0" fmla="*/ 73 w 147"/>
                    <a:gd name="T1" fmla="*/ 21 h 43"/>
                    <a:gd name="T2" fmla="*/ 0 w 147"/>
                    <a:gd name="T3" fmla="*/ 15 h 43"/>
                    <a:gd name="T4" fmla="*/ 2 w 147"/>
                    <a:gd name="T5" fmla="*/ 0 h 43"/>
                    <a:gd name="T6" fmla="*/ 74 w 147"/>
                    <a:gd name="T7" fmla="*/ 5 h 43"/>
                    <a:gd name="T8" fmla="*/ 73 w 147"/>
                    <a:gd name="T9" fmla="*/ 21 h 43"/>
                    <a:gd name="T10" fmla="*/ 0 60000 65536"/>
                    <a:gd name="T11" fmla="*/ 0 60000 65536"/>
                    <a:gd name="T12" fmla="*/ 0 60000 65536"/>
                    <a:gd name="T13" fmla="*/ 0 60000 65536"/>
                    <a:gd name="T14" fmla="*/ 0 60000 65536"/>
                    <a:gd name="T15" fmla="*/ 0 w 147"/>
                    <a:gd name="T16" fmla="*/ 0 h 43"/>
                    <a:gd name="T17" fmla="*/ 147 w 147"/>
                    <a:gd name="T18" fmla="*/ 43 h 43"/>
                  </a:gdLst>
                  <a:ahLst/>
                  <a:cxnLst>
                    <a:cxn ang="T10">
                      <a:pos x="T0" y="T1"/>
                    </a:cxn>
                    <a:cxn ang="T11">
                      <a:pos x="T2" y="T3"/>
                    </a:cxn>
                    <a:cxn ang="T12">
                      <a:pos x="T4" y="T5"/>
                    </a:cxn>
                    <a:cxn ang="T13">
                      <a:pos x="T6" y="T7"/>
                    </a:cxn>
                    <a:cxn ang="T14">
                      <a:pos x="T8" y="T9"/>
                    </a:cxn>
                  </a:cxnLst>
                  <a:rect l="T15" t="T16" r="T17" b="T18"/>
                  <a:pathLst>
                    <a:path w="147" h="43">
                      <a:moveTo>
                        <a:pt x="146" y="43"/>
                      </a:moveTo>
                      <a:lnTo>
                        <a:pt x="0" y="31"/>
                      </a:lnTo>
                      <a:lnTo>
                        <a:pt x="3" y="0"/>
                      </a:lnTo>
                      <a:lnTo>
                        <a:pt x="147" y="11"/>
                      </a:lnTo>
                      <a:lnTo>
                        <a:pt x="146" y="43"/>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 name="Freeform 120"/>
                <p:cNvSpPr>
                  <a:spLocks/>
                </p:cNvSpPr>
                <p:nvPr/>
              </p:nvSpPr>
              <p:spPr bwMode="auto">
                <a:xfrm rot="-6300000">
                  <a:off x="1340" y="2978"/>
                  <a:ext cx="14" cy="11"/>
                </a:xfrm>
                <a:custGeom>
                  <a:avLst/>
                  <a:gdLst>
                    <a:gd name="T0" fmla="*/ 11 w 27"/>
                    <a:gd name="T1" fmla="*/ 11 h 23"/>
                    <a:gd name="T2" fmla="*/ 0 w 27"/>
                    <a:gd name="T3" fmla="*/ 11 h 23"/>
                    <a:gd name="T4" fmla="*/ 0 w 27"/>
                    <a:gd name="T5" fmla="*/ 0 h 23"/>
                    <a:gd name="T6" fmla="*/ 11 w 27"/>
                    <a:gd name="T7" fmla="*/ 0 h 23"/>
                    <a:gd name="T8" fmla="*/ 13 w 27"/>
                    <a:gd name="T9" fmla="*/ 1 h 23"/>
                    <a:gd name="T10" fmla="*/ 13 w 27"/>
                    <a:gd name="T11" fmla="*/ 2 h 23"/>
                    <a:gd name="T12" fmla="*/ 13 w 27"/>
                    <a:gd name="T13" fmla="*/ 4 h 23"/>
                    <a:gd name="T14" fmla="*/ 14 w 27"/>
                    <a:gd name="T15" fmla="*/ 4 h 23"/>
                    <a:gd name="T16" fmla="*/ 14 w 27"/>
                    <a:gd name="T17" fmla="*/ 5 h 23"/>
                    <a:gd name="T18" fmla="*/ 14 w 27"/>
                    <a:gd name="T19" fmla="*/ 6 h 23"/>
                    <a:gd name="T20" fmla="*/ 14 w 27"/>
                    <a:gd name="T21" fmla="*/ 7 h 23"/>
                    <a:gd name="T22" fmla="*/ 14 w 27"/>
                    <a:gd name="T23" fmla="*/ 9 h 23"/>
                    <a:gd name="T24" fmla="*/ 13 w 27"/>
                    <a:gd name="T25" fmla="*/ 9 h 23"/>
                    <a:gd name="T26" fmla="*/ 13 w 27"/>
                    <a:gd name="T27" fmla="*/ 10 h 23"/>
                    <a:gd name="T28" fmla="*/ 13 w 27"/>
                    <a:gd name="T29" fmla="*/ 11 h 23"/>
                    <a:gd name="T30" fmla="*/ 11 w 27"/>
                    <a:gd name="T31" fmla="*/ 11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23"/>
                    <a:gd name="T50" fmla="*/ 27 w 27"/>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23">
                      <a:moveTo>
                        <a:pt x="22" y="23"/>
                      </a:moveTo>
                      <a:lnTo>
                        <a:pt x="0" y="23"/>
                      </a:lnTo>
                      <a:lnTo>
                        <a:pt x="0" y="0"/>
                      </a:lnTo>
                      <a:lnTo>
                        <a:pt x="22" y="0"/>
                      </a:lnTo>
                      <a:lnTo>
                        <a:pt x="25" y="2"/>
                      </a:lnTo>
                      <a:lnTo>
                        <a:pt x="25" y="5"/>
                      </a:lnTo>
                      <a:lnTo>
                        <a:pt x="25" y="8"/>
                      </a:lnTo>
                      <a:lnTo>
                        <a:pt x="27" y="8"/>
                      </a:lnTo>
                      <a:lnTo>
                        <a:pt x="27" y="11"/>
                      </a:lnTo>
                      <a:lnTo>
                        <a:pt x="27" y="13"/>
                      </a:lnTo>
                      <a:lnTo>
                        <a:pt x="27" y="15"/>
                      </a:lnTo>
                      <a:lnTo>
                        <a:pt x="27" y="18"/>
                      </a:lnTo>
                      <a:lnTo>
                        <a:pt x="25" y="18"/>
                      </a:lnTo>
                      <a:lnTo>
                        <a:pt x="25" y="20"/>
                      </a:lnTo>
                      <a:lnTo>
                        <a:pt x="25" y="23"/>
                      </a:lnTo>
                      <a:lnTo>
                        <a:pt x="22"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21"/>
                <p:cNvSpPr>
                  <a:spLocks/>
                </p:cNvSpPr>
                <p:nvPr/>
              </p:nvSpPr>
              <p:spPr bwMode="auto">
                <a:xfrm rot="-6300000">
                  <a:off x="1339" y="2979"/>
                  <a:ext cx="13" cy="10"/>
                </a:xfrm>
                <a:custGeom>
                  <a:avLst/>
                  <a:gdLst>
                    <a:gd name="T0" fmla="*/ 10 w 25"/>
                    <a:gd name="T1" fmla="*/ 10 h 20"/>
                    <a:gd name="T2" fmla="*/ 0 w 25"/>
                    <a:gd name="T3" fmla="*/ 10 h 20"/>
                    <a:gd name="T4" fmla="*/ 0 w 25"/>
                    <a:gd name="T5" fmla="*/ 0 h 20"/>
                    <a:gd name="T6" fmla="*/ 10 w 25"/>
                    <a:gd name="T7" fmla="*/ 0 h 20"/>
                    <a:gd name="T8" fmla="*/ 13 w 25"/>
                    <a:gd name="T9" fmla="*/ 3 h 20"/>
                    <a:gd name="T10" fmla="*/ 13 w 25"/>
                    <a:gd name="T11" fmla="*/ 6 h 20"/>
                    <a:gd name="T12" fmla="*/ 11 w 25"/>
                    <a:gd name="T13" fmla="*/ 9 h 20"/>
                    <a:gd name="T14" fmla="*/ 10 w 25"/>
                    <a:gd name="T15" fmla="*/ 10 h 20"/>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0"/>
                    <a:gd name="T26" fmla="*/ 25 w 25"/>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0">
                      <a:moveTo>
                        <a:pt x="20" y="20"/>
                      </a:moveTo>
                      <a:lnTo>
                        <a:pt x="0" y="20"/>
                      </a:lnTo>
                      <a:lnTo>
                        <a:pt x="0" y="0"/>
                      </a:lnTo>
                      <a:lnTo>
                        <a:pt x="20" y="0"/>
                      </a:lnTo>
                      <a:lnTo>
                        <a:pt x="25" y="7"/>
                      </a:lnTo>
                      <a:lnTo>
                        <a:pt x="25" y="12"/>
                      </a:lnTo>
                      <a:lnTo>
                        <a:pt x="22" y="18"/>
                      </a:lnTo>
                      <a:lnTo>
                        <a:pt x="20" y="2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 name="Freeform 122"/>
                <p:cNvSpPr>
                  <a:spLocks/>
                </p:cNvSpPr>
                <p:nvPr/>
              </p:nvSpPr>
              <p:spPr bwMode="auto">
                <a:xfrm rot="-6300000">
                  <a:off x="1671" y="2901"/>
                  <a:ext cx="9" cy="8"/>
                </a:xfrm>
                <a:custGeom>
                  <a:avLst/>
                  <a:gdLst>
                    <a:gd name="T0" fmla="*/ 8 w 17"/>
                    <a:gd name="T1" fmla="*/ 8 h 14"/>
                    <a:gd name="T2" fmla="*/ 9 w 17"/>
                    <a:gd name="T3" fmla="*/ 1 h 14"/>
                    <a:gd name="T4" fmla="*/ 0 w 17"/>
                    <a:gd name="T5" fmla="*/ 0 h 14"/>
                    <a:gd name="T6" fmla="*/ 0 w 17"/>
                    <a:gd name="T7" fmla="*/ 8 h 14"/>
                    <a:gd name="T8" fmla="*/ 8 w 17"/>
                    <a:gd name="T9" fmla="*/ 8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5" y="14"/>
                      </a:moveTo>
                      <a:lnTo>
                        <a:pt x="17" y="2"/>
                      </a:lnTo>
                      <a:lnTo>
                        <a:pt x="0" y="0"/>
                      </a:lnTo>
                      <a:lnTo>
                        <a:pt x="0"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123"/>
                <p:cNvSpPr>
                  <a:spLocks/>
                </p:cNvSpPr>
                <p:nvPr/>
              </p:nvSpPr>
              <p:spPr bwMode="auto">
                <a:xfrm rot="-6300000">
                  <a:off x="1671" y="2904"/>
                  <a:ext cx="7" cy="6"/>
                </a:xfrm>
                <a:custGeom>
                  <a:avLst/>
                  <a:gdLst>
                    <a:gd name="T0" fmla="*/ 6 w 15"/>
                    <a:gd name="T1" fmla="*/ 6 h 12"/>
                    <a:gd name="T2" fmla="*/ 7 w 15"/>
                    <a:gd name="T3" fmla="*/ 1 h 12"/>
                    <a:gd name="T4" fmla="*/ 0 w 15"/>
                    <a:gd name="T5" fmla="*/ 0 h 12"/>
                    <a:gd name="T6" fmla="*/ 0 w 15"/>
                    <a:gd name="T7" fmla="*/ 6 h 12"/>
                    <a:gd name="T8" fmla="*/ 6 w 15"/>
                    <a:gd name="T9" fmla="*/ 6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12" y="12"/>
                      </a:moveTo>
                      <a:lnTo>
                        <a:pt x="15" y="2"/>
                      </a:lnTo>
                      <a:lnTo>
                        <a:pt x="0" y="0"/>
                      </a:lnTo>
                      <a:lnTo>
                        <a:pt x="0" y="12"/>
                      </a:lnTo>
                      <a:lnTo>
                        <a:pt x="12" y="12"/>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 name="Freeform 124"/>
                <p:cNvSpPr>
                  <a:spLocks/>
                </p:cNvSpPr>
                <p:nvPr/>
              </p:nvSpPr>
              <p:spPr bwMode="auto">
                <a:xfrm rot="-6300000">
                  <a:off x="1534" y="2816"/>
                  <a:ext cx="59" cy="225"/>
                </a:xfrm>
                <a:custGeom>
                  <a:avLst/>
                  <a:gdLst>
                    <a:gd name="T0" fmla="*/ 13 w 118"/>
                    <a:gd name="T1" fmla="*/ 51 h 450"/>
                    <a:gd name="T2" fmla="*/ 24 w 118"/>
                    <a:gd name="T3" fmla="*/ 3 h 450"/>
                    <a:gd name="T4" fmla="*/ 24 w 118"/>
                    <a:gd name="T5" fmla="*/ 2 h 450"/>
                    <a:gd name="T6" fmla="*/ 25 w 118"/>
                    <a:gd name="T7" fmla="*/ 2 h 450"/>
                    <a:gd name="T8" fmla="*/ 27 w 118"/>
                    <a:gd name="T9" fmla="*/ 0 h 450"/>
                    <a:gd name="T10" fmla="*/ 28 w 118"/>
                    <a:gd name="T11" fmla="*/ 0 h 450"/>
                    <a:gd name="T12" fmla="*/ 52 w 118"/>
                    <a:gd name="T13" fmla="*/ 3 h 450"/>
                    <a:gd name="T14" fmla="*/ 53 w 118"/>
                    <a:gd name="T15" fmla="*/ 3 h 450"/>
                    <a:gd name="T16" fmla="*/ 54 w 118"/>
                    <a:gd name="T17" fmla="*/ 3 h 450"/>
                    <a:gd name="T18" fmla="*/ 55 w 118"/>
                    <a:gd name="T19" fmla="*/ 4 h 450"/>
                    <a:gd name="T20" fmla="*/ 55 w 118"/>
                    <a:gd name="T21" fmla="*/ 5 h 450"/>
                    <a:gd name="T22" fmla="*/ 59 w 118"/>
                    <a:gd name="T23" fmla="*/ 54 h 450"/>
                    <a:gd name="T24" fmla="*/ 46 w 118"/>
                    <a:gd name="T25" fmla="*/ 223 h 450"/>
                    <a:gd name="T26" fmla="*/ 46 w 118"/>
                    <a:gd name="T27" fmla="*/ 224 h 450"/>
                    <a:gd name="T28" fmla="*/ 45 w 118"/>
                    <a:gd name="T29" fmla="*/ 225 h 450"/>
                    <a:gd name="T30" fmla="*/ 44 w 118"/>
                    <a:gd name="T31" fmla="*/ 225 h 450"/>
                    <a:gd name="T32" fmla="*/ 3 w 118"/>
                    <a:gd name="T33" fmla="*/ 223 h 450"/>
                    <a:gd name="T34" fmla="*/ 1 w 118"/>
                    <a:gd name="T35" fmla="*/ 222 h 450"/>
                    <a:gd name="T36" fmla="*/ 0 w 118"/>
                    <a:gd name="T37" fmla="*/ 220 h 450"/>
                    <a:gd name="T38" fmla="*/ 0 w 118"/>
                    <a:gd name="T39" fmla="*/ 219 h 450"/>
                    <a:gd name="T40" fmla="*/ 13 w 118"/>
                    <a:gd name="T41" fmla="*/ 51 h 4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50"/>
                    <a:gd name="T65" fmla="*/ 118 w 118"/>
                    <a:gd name="T66" fmla="*/ 450 h 4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50">
                      <a:moveTo>
                        <a:pt x="25" y="101"/>
                      </a:moveTo>
                      <a:lnTo>
                        <a:pt x="48" y="5"/>
                      </a:lnTo>
                      <a:lnTo>
                        <a:pt x="48" y="3"/>
                      </a:lnTo>
                      <a:lnTo>
                        <a:pt x="50" y="3"/>
                      </a:lnTo>
                      <a:lnTo>
                        <a:pt x="53" y="0"/>
                      </a:lnTo>
                      <a:lnTo>
                        <a:pt x="55" y="0"/>
                      </a:lnTo>
                      <a:lnTo>
                        <a:pt x="103" y="5"/>
                      </a:lnTo>
                      <a:lnTo>
                        <a:pt x="106" y="5"/>
                      </a:lnTo>
                      <a:lnTo>
                        <a:pt x="108" y="5"/>
                      </a:lnTo>
                      <a:lnTo>
                        <a:pt x="110" y="7"/>
                      </a:lnTo>
                      <a:lnTo>
                        <a:pt x="110" y="10"/>
                      </a:lnTo>
                      <a:lnTo>
                        <a:pt x="118" y="108"/>
                      </a:lnTo>
                      <a:lnTo>
                        <a:pt x="91" y="445"/>
                      </a:lnTo>
                      <a:lnTo>
                        <a:pt x="91" y="448"/>
                      </a:lnTo>
                      <a:lnTo>
                        <a:pt x="90" y="450"/>
                      </a:lnTo>
                      <a:lnTo>
                        <a:pt x="87" y="450"/>
                      </a:lnTo>
                      <a:lnTo>
                        <a:pt x="5" y="445"/>
                      </a:lnTo>
                      <a:lnTo>
                        <a:pt x="2" y="443"/>
                      </a:lnTo>
                      <a:lnTo>
                        <a:pt x="0" y="440"/>
                      </a:lnTo>
                      <a:lnTo>
                        <a:pt x="0" y="438"/>
                      </a:lnTo>
                      <a:lnTo>
                        <a:pt x="25" y="10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 name="Freeform 125"/>
                <p:cNvSpPr>
                  <a:spLocks/>
                </p:cNvSpPr>
                <p:nvPr/>
              </p:nvSpPr>
              <p:spPr bwMode="auto">
                <a:xfrm rot="-6300000">
                  <a:off x="1676" y="2900"/>
                  <a:ext cx="12" cy="11"/>
                </a:xfrm>
                <a:custGeom>
                  <a:avLst/>
                  <a:gdLst>
                    <a:gd name="T0" fmla="*/ 2 w 23"/>
                    <a:gd name="T1" fmla="*/ 0 h 23"/>
                    <a:gd name="T2" fmla="*/ 0 w 23"/>
                    <a:gd name="T3" fmla="*/ 10 h 23"/>
                    <a:gd name="T4" fmla="*/ 12 w 23"/>
                    <a:gd name="T5" fmla="*/ 11 h 23"/>
                    <a:gd name="T6" fmla="*/ 12 w 23"/>
                    <a:gd name="T7" fmla="*/ 1 h 23"/>
                    <a:gd name="T8" fmla="*/ 2 w 23"/>
                    <a:gd name="T9" fmla="*/ 0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3" y="0"/>
                      </a:moveTo>
                      <a:lnTo>
                        <a:pt x="0" y="20"/>
                      </a:lnTo>
                      <a:lnTo>
                        <a:pt x="23" y="23"/>
                      </a:lnTo>
                      <a:lnTo>
                        <a:pt x="23" y="2"/>
                      </a:lnTo>
                      <a:lnTo>
                        <a:pt x="3"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Freeform 126"/>
                <p:cNvSpPr>
                  <a:spLocks/>
                </p:cNvSpPr>
                <p:nvPr/>
              </p:nvSpPr>
              <p:spPr bwMode="auto">
                <a:xfrm rot="-6300000">
                  <a:off x="1694" y="2891"/>
                  <a:ext cx="8" cy="23"/>
                </a:xfrm>
                <a:custGeom>
                  <a:avLst/>
                  <a:gdLst>
                    <a:gd name="T0" fmla="*/ 5 w 15"/>
                    <a:gd name="T1" fmla="*/ 23 h 46"/>
                    <a:gd name="T2" fmla="*/ 8 w 15"/>
                    <a:gd name="T3" fmla="*/ 1 h 46"/>
                    <a:gd name="T4" fmla="*/ 2 w 15"/>
                    <a:gd name="T5" fmla="*/ 0 h 46"/>
                    <a:gd name="T6" fmla="*/ 0 w 15"/>
                    <a:gd name="T7" fmla="*/ 23 h 46"/>
                    <a:gd name="T8" fmla="*/ 5 w 15"/>
                    <a:gd name="T9" fmla="*/ 23 h 46"/>
                    <a:gd name="T10" fmla="*/ 0 60000 65536"/>
                    <a:gd name="T11" fmla="*/ 0 60000 65536"/>
                    <a:gd name="T12" fmla="*/ 0 60000 65536"/>
                    <a:gd name="T13" fmla="*/ 0 60000 65536"/>
                    <a:gd name="T14" fmla="*/ 0 60000 65536"/>
                    <a:gd name="T15" fmla="*/ 0 w 15"/>
                    <a:gd name="T16" fmla="*/ 0 h 46"/>
                    <a:gd name="T17" fmla="*/ 15 w 15"/>
                    <a:gd name="T18" fmla="*/ 46 h 46"/>
                  </a:gdLst>
                  <a:ahLst/>
                  <a:cxnLst>
                    <a:cxn ang="T10">
                      <a:pos x="T0" y="T1"/>
                    </a:cxn>
                    <a:cxn ang="T11">
                      <a:pos x="T2" y="T3"/>
                    </a:cxn>
                    <a:cxn ang="T12">
                      <a:pos x="T4" y="T5"/>
                    </a:cxn>
                    <a:cxn ang="T13">
                      <a:pos x="T6" y="T7"/>
                    </a:cxn>
                    <a:cxn ang="T14">
                      <a:pos x="T8" y="T9"/>
                    </a:cxn>
                  </a:cxnLst>
                  <a:rect l="T15" t="T16" r="T17" b="T18"/>
                  <a:pathLst>
                    <a:path w="15" h="46">
                      <a:moveTo>
                        <a:pt x="10" y="46"/>
                      </a:moveTo>
                      <a:lnTo>
                        <a:pt x="15" y="3"/>
                      </a:lnTo>
                      <a:lnTo>
                        <a:pt x="3" y="0"/>
                      </a:lnTo>
                      <a:lnTo>
                        <a:pt x="0" y="46"/>
                      </a:lnTo>
                      <a:lnTo>
                        <a:pt x="10" y="46"/>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127"/>
                <p:cNvSpPr>
                  <a:spLocks/>
                </p:cNvSpPr>
                <p:nvPr/>
              </p:nvSpPr>
              <p:spPr bwMode="auto">
                <a:xfrm rot="-6300000">
                  <a:off x="1328" y="3021"/>
                  <a:ext cx="31" cy="37"/>
                </a:xfrm>
                <a:custGeom>
                  <a:avLst/>
                  <a:gdLst>
                    <a:gd name="T0" fmla="*/ 0 w 62"/>
                    <a:gd name="T1" fmla="*/ 0 h 74"/>
                    <a:gd name="T2" fmla="*/ 0 w 62"/>
                    <a:gd name="T3" fmla="*/ 8 h 74"/>
                    <a:gd name="T4" fmla="*/ 0 w 62"/>
                    <a:gd name="T5" fmla="*/ 15 h 74"/>
                    <a:gd name="T6" fmla="*/ 0 w 62"/>
                    <a:gd name="T7" fmla="*/ 21 h 74"/>
                    <a:gd name="T8" fmla="*/ 2 w 62"/>
                    <a:gd name="T9" fmla="*/ 26 h 74"/>
                    <a:gd name="T10" fmla="*/ 6 w 62"/>
                    <a:gd name="T11" fmla="*/ 31 h 74"/>
                    <a:gd name="T12" fmla="*/ 11 w 62"/>
                    <a:gd name="T13" fmla="*/ 35 h 74"/>
                    <a:gd name="T14" fmla="*/ 20 w 62"/>
                    <a:gd name="T15" fmla="*/ 37 h 74"/>
                    <a:gd name="T16" fmla="*/ 31 w 62"/>
                    <a:gd name="T17" fmla="*/ 3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74"/>
                    <a:gd name="T29" fmla="*/ 62 w 6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74">
                      <a:moveTo>
                        <a:pt x="0" y="0"/>
                      </a:moveTo>
                      <a:lnTo>
                        <a:pt x="0" y="16"/>
                      </a:lnTo>
                      <a:lnTo>
                        <a:pt x="0" y="30"/>
                      </a:lnTo>
                      <a:lnTo>
                        <a:pt x="0" y="42"/>
                      </a:lnTo>
                      <a:lnTo>
                        <a:pt x="4" y="53"/>
                      </a:lnTo>
                      <a:lnTo>
                        <a:pt x="12" y="62"/>
                      </a:lnTo>
                      <a:lnTo>
                        <a:pt x="22" y="69"/>
                      </a:lnTo>
                      <a:lnTo>
                        <a:pt x="39" y="74"/>
                      </a:lnTo>
                      <a:lnTo>
                        <a:pt x="62" y="7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128"/>
                <p:cNvSpPr>
                  <a:spLocks/>
                </p:cNvSpPr>
                <p:nvPr/>
              </p:nvSpPr>
              <p:spPr bwMode="auto">
                <a:xfrm rot="-6300000">
                  <a:off x="1306" y="3057"/>
                  <a:ext cx="13" cy="16"/>
                </a:xfrm>
                <a:custGeom>
                  <a:avLst/>
                  <a:gdLst>
                    <a:gd name="T0" fmla="*/ 2 w 26"/>
                    <a:gd name="T1" fmla="*/ 16 h 33"/>
                    <a:gd name="T2" fmla="*/ 13 w 26"/>
                    <a:gd name="T3" fmla="*/ 16 h 33"/>
                    <a:gd name="T4" fmla="*/ 12 w 26"/>
                    <a:gd name="T5" fmla="*/ 0 h 33"/>
                    <a:gd name="T6" fmla="*/ 0 w 26"/>
                    <a:gd name="T7" fmla="*/ 1 h 33"/>
                    <a:gd name="T8" fmla="*/ 2 w 26"/>
                    <a:gd name="T9" fmla="*/ 16 h 33"/>
                    <a:gd name="T10" fmla="*/ 0 60000 65536"/>
                    <a:gd name="T11" fmla="*/ 0 60000 65536"/>
                    <a:gd name="T12" fmla="*/ 0 60000 65536"/>
                    <a:gd name="T13" fmla="*/ 0 60000 65536"/>
                    <a:gd name="T14" fmla="*/ 0 60000 65536"/>
                    <a:gd name="T15" fmla="*/ 0 w 26"/>
                    <a:gd name="T16" fmla="*/ 0 h 33"/>
                    <a:gd name="T17" fmla="*/ 26 w 26"/>
                    <a:gd name="T18" fmla="*/ 33 h 33"/>
                  </a:gdLst>
                  <a:ahLst/>
                  <a:cxnLst>
                    <a:cxn ang="T10">
                      <a:pos x="T0" y="T1"/>
                    </a:cxn>
                    <a:cxn ang="T11">
                      <a:pos x="T2" y="T3"/>
                    </a:cxn>
                    <a:cxn ang="T12">
                      <a:pos x="T4" y="T5"/>
                    </a:cxn>
                    <a:cxn ang="T13">
                      <a:pos x="T6" y="T7"/>
                    </a:cxn>
                    <a:cxn ang="T14">
                      <a:pos x="T8" y="T9"/>
                    </a:cxn>
                  </a:cxnLst>
                  <a:rect l="T15" t="T16" r="T17" b="T18"/>
                  <a:pathLst>
                    <a:path w="26" h="33">
                      <a:moveTo>
                        <a:pt x="3" y="33"/>
                      </a:moveTo>
                      <a:lnTo>
                        <a:pt x="26" y="33"/>
                      </a:lnTo>
                      <a:lnTo>
                        <a:pt x="23" y="0"/>
                      </a:lnTo>
                      <a:lnTo>
                        <a:pt x="0" y="2"/>
                      </a:lnTo>
                      <a:lnTo>
                        <a:pt x="3"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129"/>
                <p:cNvSpPr>
                  <a:spLocks/>
                </p:cNvSpPr>
                <p:nvPr/>
              </p:nvSpPr>
              <p:spPr bwMode="auto">
                <a:xfrm rot="-6300000">
                  <a:off x="1308" y="3058"/>
                  <a:ext cx="12" cy="15"/>
                </a:xfrm>
                <a:custGeom>
                  <a:avLst/>
                  <a:gdLst>
                    <a:gd name="T0" fmla="*/ 2 w 23"/>
                    <a:gd name="T1" fmla="*/ 15 h 30"/>
                    <a:gd name="T2" fmla="*/ 12 w 23"/>
                    <a:gd name="T3" fmla="*/ 15 h 30"/>
                    <a:gd name="T4" fmla="*/ 11 w 23"/>
                    <a:gd name="T5" fmla="*/ 0 h 30"/>
                    <a:gd name="T6" fmla="*/ 0 w 23"/>
                    <a:gd name="T7" fmla="*/ 1 h 30"/>
                    <a:gd name="T8" fmla="*/ 2 w 23"/>
                    <a:gd name="T9" fmla="*/ 15 h 30"/>
                    <a:gd name="T10" fmla="*/ 0 60000 65536"/>
                    <a:gd name="T11" fmla="*/ 0 60000 65536"/>
                    <a:gd name="T12" fmla="*/ 0 60000 65536"/>
                    <a:gd name="T13" fmla="*/ 0 60000 65536"/>
                    <a:gd name="T14" fmla="*/ 0 60000 65536"/>
                    <a:gd name="T15" fmla="*/ 0 w 23"/>
                    <a:gd name="T16" fmla="*/ 0 h 30"/>
                    <a:gd name="T17" fmla="*/ 23 w 23"/>
                    <a:gd name="T18" fmla="*/ 30 h 30"/>
                  </a:gdLst>
                  <a:ahLst/>
                  <a:cxnLst>
                    <a:cxn ang="T10">
                      <a:pos x="T0" y="T1"/>
                    </a:cxn>
                    <a:cxn ang="T11">
                      <a:pos x="T2" y="T3"/>
                    </a:cxn>
                    <a:cxn ang="T12">
                      <a:pos x="T4" y="T5"/>
                    </a:cxn>
                    <a:cxn ang="T13">
                      <a:pos x="T6" y="T7"/>
                    </a:cxn>
                    <a:cxn ang="T14">
                      <a:pos x="T8" y="T9"/>
                    </a:cxn>
                  </a:cxnLst>
                  <a:rect l="T15" t="T16" r="T17" b="T18"/>
                  <a:pathLst>
                    <a:path w="23" h="30">
                      <a:moveTo>
                        <a:pt x="3" y="30"/>
                      </a:moveTo>
                      <a:lnTo>
                        <a:pt x="23" y="30"/>
                      </a:lnTo>
                      <a:lnTo>
                        <a:pt x="21" y="0"/>
                      </a:lnTo>
                      <a:lnTo>
                        <a:pt x="0" y="2"/>
                      </a:lnTo>
                      <a:lnTo>
                        <a:pt x="3" y="3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130"/>
                <p:cNvSpPr>
                  <a:spLocks/>
                </p:cNvSpPr>
                <p:nvPr/>
              </p:nvSpPr>
              <p:spPr bwMode="auto">
                <a:xfrm rot="-6300000">
                  <a:off x="1252" y="2979"/>
                  <a:ext cx="32" cy="28"/>
                </a:xfrm>
                <a:custGeom>
                  <a:avLst/>
                  <a:gdLst>
                    <a:gd name="T0" fmla="*/ 3 w 64"/>
                    <a:gd name="T1" fmla="*/ 28 h 55"/>
                    <a:gd name="T2" fmla="*/ 32 w 64"/>
                    <a:gd name="T3" fmla="*/ 27 h 55"/>
                    <a:gd name="T4" fmla="*/ 31 w 64"/>
                    <a:gd name="T5" fmla="*/ 0 h 55"/>
                    <a:gd name="T6" fmla="*/ 0 w 64"/>
                    <a:gd name="T7" fmla="*/ 3 h 55"/>
                    <a:gd name="T8" fmla="*/ 0 60000 65536"/>
                    <a:gd name="T9" fmla="*/ 0 60000 65536"/>
                    <a:gd name="T10" fmla="*/ 0 60000 65536"/>
                    <a:gd name="T11" fmla="*/ 0 60000 65536"/>
                    <a:gd name="T12" fmla="*/ 0 w 64"/>
                    <a:gd name="T13" fmla="*/ 0 h 55"/>
                    <a:gd name="T14" fmla="*/ 64 w 64"/>
                    <a:gd name="T15" fmla="*/ 55 h 55"/>
                  </a:gdLst>
                  <a:ahLst/>
                  <a:cxnLst>
                    <a:cxn ang="T8">
                      <a:pos x="T0" y="T1"/>
                    </a:cxn>
                    <a:cxn ang="T9">
                      <a:pos x="T2" y="T3"/>
                    </a:cxn>
                    <a:cxn ang="T10">
                      <a:pos x="T4" y="T5"/>
                    </a:cxn>
                    <a:cxn ang="T11">
                      <a:pos x="T6" y="T7"/>
                    </a:cxn>
                  </a:cxnLst>
                  <a:rect l="T12" t="T13" r="T14" b="T15"/>
                  <a:pathLst>
                    <a:path w="64" h="55">
                      <a:moveTo>
                        <a:pt x="6" y="55"/>
                      </a:moveTo>
                      <a:lnTo>
                        <a:pt x="64" y="53"/>
                      </a:lnTo>
                      <a:lnTo>
                        <a:pt x="63" y="0"/>
                      </a:lnTo>
                      <a:lnTo>
                        <a:pt x="0" y="5"/>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131"/>
                <p:cNvSpPr>
                  <a:spLocks/>
                </p:cNvSpPr>
                <p:nvPr/>
              </p:nvSpPr>
              <p:spPr bwMode="auto">
                <a:xfrm rot="-6300000">
                  <a:off x="1294" y="3069"/>
                  <a:ext cx="6" cy="25"/>
                </a:xfrm>
                <a:custGeom>
                  <a:avLst/>
                  <a:gdLst>
                    <a:gd name="T0" fmla="*/ 2 w 12"/>
                    <a:gd name="T1" fmla="*/ 25 h 48"/>
                    <a:gd name="T2" fmla="*/ 6 w 12"/>
                    <a:gd name="T3" fmla="*/ 25 h 48"/>
                    <a:gd name="T4" fmla="*/ 6 w 12"/>
                    <a:gd name="T5" fmla="*/ 0 h 48"/>
                    <a:gd name="T6" fmla="*/ 0 w 12"/>
                    <a:gd name="T7" fmla="*/ 0 h 48"/>
                    <a:gd name="T8" fmla="*/ 2 w 12"/>
                    <a:gd name="T9" fmla="*/ 25 h 48"/>
                    <a:gd name="T10" fmla="*/ 0 60000 65536"/>
                    <a:gd name="T11" fmla="*/ 0 60000 65536"/>
                    <a:gd name="T12" fmla="*/ 0 60000 65536"/>
                    <a:gd name="T13" fmla="*/ 0 60000 65536"/>
                    <a:gd name="T14" fmla="*/ 0 60000 65536"/>
                    <a:gd name="T15" fmla="*/ 0 w 12"/>
                    <a:gd name="T16" fmla="*/ 0 h 48"/>
                    <a:gd name="T17" fmla="*/ 12 w 12"/>
                    <a:gd name="T18" fmla="*/ 48 h 48"/>
                  </a:gdLst>
                  <a:ahLst/>
                  <a:cxnLst>
                    <a:cxn ang="T10">
                      <a:pos x="T0" y="T1"/>
                    </a:cxn>
                    <a:cxn ang="T11">
                      <a:pos x="T2" y="T3"/>
                    </a:cxn>
                    <a:cxn ang="T12">
                      <a:pos x="T4" y="T5"/>
                    </a:cxn>
                    <a:cxn ang="T13">
                      <a:pos x="T6" y="T7"/>
                    </a:cxn>
                    <a:cxn ang="T14">
                      <a:pos x="T8" y="T9"/>
                    </a:cxn>
                  </a:cxnLst>
                  <a:rect l="T15" t="T16" r="T17" b="T18"/>
                  <a:pathLst>
                    <a:path w="12" h="48">
                      <a:moveTo>
                        <a:pt x="3" y="48"/>
                      </a:moveTo>
                      <a:lnTo>
                        <a:pt x="12" y="48"/>
                      </a:lnTo>
                      <a:lnTo>
                        <a:pt x="12" y="0"/>
                      </a:lnTo>
                      <a:lnTo>
                        <a:pt x="0" y="0"/>
                      </a:lnTo>
                      <a:lnTo>
                        <a:pt x="3" y="48"/>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132"/>
                <p:cNvSpPr>
                  <a:spLocks/>
                </p:cNvSpPr>
                <p:nvPr/>
              </p:nvSpPr>
              <p:spPr bwMode="auto">
                <a:xfrm rot="-6300000">
                  <a:off x="1288" y="3049"/>
                  <a:ext cx="6" cy="23"/>
                </a:xfrm>
                <a:custGeom>
                  <a:avLst/>
                  <a:gdLst>
                    <a:gd name="T0" fmla="*/ 1 w 13"/>
                    <a:gd name="T1" fmla="*/ 23 h 46"/>
                    <a:gd name="T2" fmla="*/ 6 w 13"/>
                    <a:gd name="T3" fmla="*/ 23 h 46"/>
                    <a:gd name="T4" fmla="*/ 5 w 13"/>
                    <a:gd name="T5" fmla="*/ 0 h 46"/>
                    <a:gd name="T6" fmla="*/ 0 w 13"/>
                    <a:gd name="T7" fmla="*/ 0 h 46"/>
                    <a:gd name="T8" fmla="*/ 1 w 13"/>
                    <a:gd name="T9" fmla="*/ 23 h 46"/>
                    <a:gd name="T10" fmla="*/ 0 60000 65536"/>
                    <a:gd name="T11" fmla="*/ 0 60000 65536"/>
                    <a:gd name="T12" fmla="*/ 0 60000 65536"/>
                    <a:gd name="T13" fmla="*/ 0 60000 65536"/>
                    <a:gd name="T14" fmla="*/ 0 60000 65536"/>
                    <a:gd name="T15" fmla="*/ 0 w 13"/>
                    <a:gd name="T16" fmla="*/ 0 h 46"/>
                    <a:gd name="T17" fmla="*/ 13 w 13"/>
                    <a:gd name="T18" fmla="*/ 46 h 46"/>
                  </a:gdLst>
                  <a:ahLst/>
                  <a:cxnLst>
                    <a:cxn ang="T10">
                      <a:pos x="T0" y="T1"/>
                    </a:cxn>
                    <a:cxn ang="T11">
                      <a:pos x="T2" y="T3"/>
                    </a:cxn>
                    <a:cxn ang="T12">
                      <a:pos x="T4" y="T5"/>
                    </a:cxn>
                    <a:cxn ang="T13">
                      <a:pos x="T6" y="T7"/>
                    </a:cxn>
                    <a:cxn ang="T14">
                      <a:pos x="T8" y="T9"/>
                    </a:cxn>
                  </a:cxnLst>
                  <a:rect l="T15" t="T16" r="T17" b="T18"/>
                  <a:pathLst>
                    <a:path w="13" h="46">
                      <a:moveTo>
                        <a:pt x="2" y="46"/>
                      </a:moveTo>
                      <a:lnTo>
                        <a:pt x="13" y="46"/>
                      </a:lnTo>
                      <a:lnTo>
                        <a:pt x="10" y="0"/>
                      </a:lnTo>
                      <a:lnTo>
                        <a:pt x="0" y="0"/>
                      </a:lnTo>
                      <a:lnTo>
                        <a:pt x="2" y="46"/>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133"/>
                <p:cNvSpPr>
                  <a:spLocks/>
                </p:cNvSpPr>
                <p:nvPr/>
              </p:nvSpPr>
              <p:spPr bwMode="auto">
                <a:xfrm rot="-6300000">
                  <a:off x="1279" y="3065"/>
                  <a:ext cx="20" cy="15"/>
                </a:xfrm>
                <a:custGeom>
                  <a:avLst/>
                  <a:gdLst>
                    <a:gd name="T0" fmla="*/ 1 w 39"/>
                    <a:gd name="T1" fmla="*/ 15 h 30"/>
                    <a:gd name="T2" fmla="*/ 20 w 39"/>
                    <a:gd name="T3" fmla="*/ 14 h 30"/>
                    <a:gd name="T4" fmla="*/ 20 w 39"/>
                    <a:gd name="T5" fmla="*/ 13 h 30"/>
                    <a:gd name="T6" fmla="*/ 20 w 39"/>
                    <a:gd name="T7" fmla="*/ 11 h 30"/>
                    <a:gd name="T8" fmla="*/ 20 w 39"/>
                    <a:gd name="T9" fmla="*/ 10 h 30"/>
                    <a:gd name="T10" fmla="*/ 20 w 39"/>
                    <a:gd name="T11" fmla="*/ 8 h 30"/>
                    <a:gd name="T12" fmla="*/ 20 w 39"/>
                    <a:gd name="T13" fmla="*/ 7 h 30"/>
                    <a:gd name="T14" fmla="*/ 20 w 39"/>
                    <a:gd name="T15" fmla="*/ 6 h 30"/>
                    <a:gd name="T16" fmla="*/ 20 w 39"/>
                    <a:gd name="T17" fmla="*/ 5 h 30"/>
                    <a:gd name="T18" fmla="*/ 20 w 39"/>
                    <a:gd name="T19" fmla="*/ 3 h 30"/>
                    <a:gd name="T20" fmla="*/ 20 w 39"/>
                    <a:gd name="T21" fmla="*/ 2 h 30"/>
                    <a:gd name="T22" fmla="*/ 20 w 39"/>
                    <a:gd name="T23" fmla="*/ 1 h 30"/>
                    <a:gd name="T24" fmla="*/ 19 w 39"/>
                    <a:gd name="T25" fmla="*/ 0 h 30"/>
                    <a:gd name="T26" fmla="*/ 1 w 39"/>
                    <a:gd name="T27" fmla="*/ 0 h 30"/>
                    <a:gd name="T28" fmla="*/ 0 w 39"/>
                    <a:gd name="T29" fmla="*/ 1 h 30"/>
                    <a:gd name="T30" fmla="*/ 0 w 39"/>
                    <a:gd name="T31" fmla="*/ 2 h 30"/>
                    <a:gd name="T32" fmla="*/ 0 w 39"/>
                    <a:gd name="T33" fmla="*/ 3 h 30"/>
                    <a:gd name="T34" fmla="*/ 0 w 39"/>
                    <a:gd name="T35" fmla="*/ 5 h 30"/>
                    <a:gd name="T36" fmla="*/ 0 w 39"/>
                    <a:gd name="T37" fmla="*/ 6 h 30"/>
                    <a:gd name="T38" fmla="*/ 0 w 39"/>
                    <a:gd name="T39" fmla="*/ 7 h 30"/>
                    <a:gd name="T40" fmla="*/ 0 w 39"/>
                    <a:gd name="T41" fmla="*/ 8 h 30"/>
                    <a:gd name="T42" fmla="*/ 0 w 39"/>
                    <a:gd name="T43" fmla="*/ 10 h 30"/>
                    <a:gd name="T44" fmla="*/ 0 w 39"/>
                    <a:gd name="T45" fmla="*/ 11 h 30"/>
                    <a:gd name="T46" fmla="*/ 0 w 39"/>
                    <a:gd name="T47" fmla="*/ 13 h 30"/>
                    <a:gd name="T48" fmla="*/ 1 w 39"/>
                    <a:gd name="T49" fmla="*/ 14 h 30"/>
                    <a:gd name="T50" fmla="*/ 1 w 39"/>
                    <a:gd name="T51" fmla="*/ 15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9"/>
                    <a:gd name="T79" fmla="*/ 0 h 30"/>
                    <a:gd name="T80" fmla="*/ 39 w 39"/>
                    <a:gd name="T81" fmla="*/ 30 h 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9" h="30">
                      <a:moveTo>
                        <a:pt x="2" y="30"/>
                      </a:moveTo>
                      <a:lnTo>
                        <a:pt x="39" y="27"/>
                      </a:lnTo>
                      <a:lnTo>
                        <a:pt x="39" y="25"/>
                      </a:lnTo>
                      <a:lnTo>
                        <a:pt x="39" y="21"/>
                      </a:lnTo>
                      <a:lnTo>
                        <a:pt x="39" y="19"/>
                      </a:lnTo>
                      <a:lnTo>
                        <a:pt x="39" y="16"/>
                      </a:lnTo>
                      <a:lnTo>
                        <a:pt x="39" y="14"/>
                      </a:lnTo>
                      <a:lnTo>
                        <a:pt x="39" y="12"/>
                      </a:lnTo>
                      <a:lnTo>
                        <a:pt x="39" y="9"/>
                      </a:lnTo>
                      <a:lnTo>
                        <a:pt x="39" y="6"/>
                      </a:lnTo>
                      <a:lnTo>
                        <a:pt x="39" y="4"/>
                      </a:lnTo>
                      <a:lnTo>
                        <a:pt x="39" y="2"/>
                      </a:lnTo>
                      <a:lnTo>
                        <a:pt x="37" y="0"/>
                      </a:lnTo>
                      <a:lnTo>
                        <a:pt x="2" y="0"/>
                      </a:lnTo>
                      <a:lnTo>
                        <a:pt x="0" y="2"/>
                      </a:lnTo>
                      <a:lnTo>
                        <a:pt x="0" y="4"/>
                      </a:lnTo>
                      <a:lnTo>
                        <a:pt x="0" y="6"/>
                      </a:lnTo>
                      <a:lnTo>
                        <a:pt x="0" y="9"/>
                      </a:lnTo>
                      <a:lnTo>
                        <a:pt x="0" y="12"/>
                      </a:lnTo>
                      <a:lnTo>
                        <a:pt x="0" y="14"/>
                      </a:lnTo>
                      <a:lnTo>
                        <a:pt x="0" y="16"/>
                      </a:lnTo>
                      <a:lnTo>
                        <a:pt x="0" y="19"/>
                      </a:lnTo>
                      <a:lnTo>
                        <a:pt x="0" y="21"/>
                      </a:lnTo>
                      <a:lnTo>
                        <a:pt x="0" y="25"/>
                      </a:lnTo>
                      <a:lnTo>
                        <a:pt x="2" y="27"/>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134"/>
                <p:cNvSpPr>
                  <a:spLocks/>
                </p:cNvSpPr>
                <p:nvPr/>
              </p:nvSpPr>
              <p:spPr bwMode="auto">
                <a:xfrm rot="-6300000">
                  <a:off x="1278" y="3066"/>
                  <a:ext cx="19" cy="14"/>
                </a:xfrm>
                <a:custGeom>
                  <a:avLst/>
                  <a:gdLst>
                    <a:gd name="T0" fmla="*/ 1 w 37"/>
                    <a:gd name="T1" fmla="*/ 14 h 27"/>
                    <a:gd name="T2" fmla="*/ 19 w 37"/>
                    <a:gd name="T3" fmla="*/ 13 h 27"/>
                    <a:gd name="T4" fmla="*/ 19 w 37"/>
                    <a:gd name="T5" fmla="*/ 9 h 27"/>
                    <a:gd name="T6" fmla="*/ 19 w 37"/>
                    <a:gd name="T7" fmla="*/ 5 h 27"/>
                    <a:gd name="T8" fmla="*/ 19 w 37"/>
                    <a:gd name="T9" fmla="*/ 2 h 27"/>
                    <a:gd name="T10" fmla="*/ 18 w 37"/>
                    <a:gd name="T11" fmla="*/ 0 h 27"/>
                    <a:gd name="T12" fmla="*/ 1 w 37"/>
                    <a:gd name="T13" fmla="*/ 0 h 27"/>
                    <a:gd name="T14" fmla="*/ 0 w 37"/>
                    <a:gd name="T15" fmla="*/ 3 h 27"/>
                    <a:gd name="T16" fmla="*/ 0 w 37"/>
                    <a:gd name="T17" fmla="*/ 7 h 27"/>
                    <a:gd name="T18" fmla="*/ 0 w 37"/>
                    <a:gd name="T19" fmla="*/ 10 h 27"/>
                    <a:gd name="T20" fmla="*/ 1 w 37"/>
                    <a:gd name="T21" fmla="*/ 14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27"/>
                    <a:gd name="T35" fmla="*/ 37 w 37"/>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27">
                      <a:moveTo>
                        <a:pt x="2" y="27"/>
                      </a:moveTo>
                      <a:lnTo>
                        <a:pt x="37" y="25"/>
                      </a:lnTo>
                      <a:lnTo>
                        <a:pt x="37" y="18"/>
                      </a:lnTo>
                      <a:lnTo>
                        <a:pt x="37" y="10"/>
                      </a:lnTo>
                      <a:lnTo>
                        <a:pt x="37" y="4"/>
                      </a:lnTo>
                      <a:lnTo>
                        <a:pt x="35" y="0"/>
                      </a:lnTo>
                      <a:lnTo>
                        <a:pt x="2" y="0"/>
                      </a:lnTo>
                      <a:lnTo>
                        <a:pt x="0" y="6"/>
                      </a:lnTo>
                      <a:lnTo>
                        <a:pt x="0" y="13"/>
                      </a:lnTo>
                      <a:lnTo>
                        <a:pt x="0" y="20"/>
                      </a:lnTo>
                      <a:lnTo>
                        <a:pt x="2" y="27"/>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135"/>
                <p:cNvSpPr>
                  <a:spLocks/>
                </p:cNvSpPr>
                <p:nvPr/>
              </p:nvSpPr>
              <p:spPr bwMode="auto">
                <a:xfrm rot="-6300000">
                  <a:off x="1293" y="3079"/>
                  <a:ext cx="10" cy="20"/>
                </a:xfrm>
                <a:custGeom>
                  <a:avLst/>
                  <a:gdLst>
                    <a:gd name="T0" fmla="*/ 0 w 21"/>
                    <a:gd name="T1" fmla="*/ 20 h 39"/>
                    <a:gd name="T2" fmla="*/ 10 w 21"/>
                    <a:gd name="T3" fmla="*/ 20 h 39"/>
                    <a:gd name="T4" fmla="*/ 9 w 21"/>
                    <a:gd name="T5" fmla="*/ 0 h 39"/>
                    <a:gd name="T6" fmla="*/ 0 w 21"/>
                    <a:gd name="T7" fmla="*/ 1 h 39"/>
                    <a:gd name="T8" fmla="*/ 0 w 21"/>
                    <a:gd name="T9" fmla="*/ 20 h 39"/>
                    <a:gd name="T10" fmla="*/ 0 60000 65536"/>
                    <a:gd name="T11" fmla="*/ 0 60000 65536"/>
                    <a:gd name="T12" fmla="*/ 0 60000 65536"/>
                    <a:gd name="T13" fmla="*/ 0 60000 65536"/>
                    <a:gd name="T14" fmla="*/ 0 60000 65536"/>
                    <a:gd name="T15" fmla="*/ 0 w 21"/>
                    <a:gd name="T16" fmla="*/ 0 h 39"/>
                    <a:gd name="T17" fmla="*/ 21 w 21"/>
                    <a:gd name="T18" fmla="*/ 39 h 39"/>
                  </a:gdLst>
                  <a:ahLst/>
                  <a:cxnLst>
                    <a:cxn ang="T10">
                      <a:pos x="T0" y="T1"/>
                    </a:cxn>
                    <a:cxn ang="T11">
                      <a:pos x="T2" y="T3"/>
                    </a:cxn>
                    <a:cxn ang="T12">
                      <a:pos x="T4" y="T5"/>
                    </a:cxn>
                    <a:cxn ang="T13">
                      <a:pos x="T6" y="T7"/>
                    </a:cxn>
                    <a:cxn ang="T14">
                      <a:pos x="T8" y="T9"/>
                    </a:cxn>
                  </a:cxnLst>
                  <a:rect l="T15" t="T16" r="T17" b="T18"/>
                  <a:pathLst>
                    <a:path w="21" h="39">
                      <a:moveTo>
                        <a:pt x="0" y="39"/>
                      </a:moveTo>
                      <a:lnTo>
                        <a:pt x="21" y="39"/>
                      </a:lnTo>
                      <a:lnTo>
                        <a:pt x="18" y="0"/>
                      </a:lnTo>
                      <a:lnTo>
                        <a:pt x="0" y="2"/>
                      </a:lnTo>
                      <a:lnTo>
                        <a:pt x="0" y="39"/>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136"/>
                <p:cNvSpPr>
                  <a:spLocks/>
                </p:cNvSpPr>
                <p:nvPr/>
              </p:nvSpPr>
              <p:spPr bwMode="auto">
                <a:xfrm rot="-6300000">
                  <a:off x="1299" y="3086"/>
                  <a:ext cx="5" cy="17"/>
                </a:xfrm>
                <a:custGeom>
                  <a:avLst/>
                  <a:gdLst>
                    <a:gd name="T0" fmla="*/ 5 w 10"/>
                    <a:gd name="T1" fmla="*/ 17 h 35"/>
                    <a:gd name="T2" fmla="*/ 5 w 10"/>
                    <a:gd name="T3" fmla="*/ 0 h 35"/>
                    <a:gd name="T4" fmla="*/ 3 w 10"/>
                    <a:gd name="T5" fmla="*/ 0 h 35"/>
                    <a:gd name="T6" fmla="*/ 3 w 10"/>
                    <a:gd name="T7" fmla="*/ 1 h 35"/>
                    <a:gd name="T8" fmla="*/ 1 w 10"/>
                    <a:gd name="T9" fmla="*/ 1 h 35"/>
                    <a:gd name="T10" fmla="*/ 1 w 10"/>
                    <a:gd name="T11" fmla="*/ 2 h 35"/>
                    <a:gd name="T12" fmla="*/ 1 w 10"/>
                    <a:gd name="T13" fmla="*/ 4 h 35"/>
                    <a:gd name="T14" fmla="*/ 1 w 10"/>
                    <a:gd name="T15" fmla="*/ 5 h 35"/>
                    <a:gd name="T16" fmla="*/ 0 w 10"/>
                    <a:gd name="T17" fmla="*/ 5 h 35"/>
                    <a:gd name="T18" fmla="*/ 0 w 10"/>
                    <a:gd name="T19" fmla="*/ 7 h 35"/>
                    <a:gd name="T20" fmla="*/ 0 w 10"/>
                    <a:gd name="T21" fmla="*/ 8 h 35"/>
                    <a:gd name="T22" fmla="*/ 0 w 10"/>
                    <a:gd name="T23" fmla="*/ 9 h 35"/>
                    <a:gd name="T24" fmla="*/ 0 w 10"/>
                    <a:gd name="T25" fmla="*/ 10 h 35"/>
                    <a:gd name="T26" fmla="*/ 0 w 10"/>
                    <a:gd name="T27" fmla="*/ 11 h 35"/>
                    <a:gd name="T28" fmla="*/ 1 w 10"/>
                    <a:gd name="T29" fmla="*/ 13 h 35"/>
                    <a:gd name="T30" fmla="*/ 1 w 10"/>
                    <a:gd name="T31" fmla="*/ 14 h 35"/>
                    <a:gd name="T32" fmla="*/ 1 w 10"/>
                    <a:gd name="T33" fmla="*/ 15 h 35"/>
                    <a:gd name="T34" fmla="*/ 3 w 10"/>
                    <a:gd name="T35" fmla="*/ 16 h 35"/>
                    <a:gd name="T36" fmla="*/ 3 w 10"/>
                    <a:gd name="T37" fmla="*/ 17 h 35"/>
                    <a:gd name="T38" fmla="*/ 5 w 10"/>
                    <a:gd name="T39" fmla="*/ 17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
                    <a:gd name="T61" fmla="*/ 0 h 35"/>
                    <a:gd name="T62" fmla="*/ 10 w 10"/>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 h="35">
                      <a:moveTo>
                        <a:pt x="10" y="35"/>
                      </a:moveTo>
                      <a:lnTo>
                        <a:pt x="10" y="0"/>
                      </a:lnTo>
                      <a:lnTo>
                        <a:pt x="6" y="0"/>
                      </a:lnTo>
                      <a:lnTo>
                        <a:pt x="6" y="3"/>
                      </a:lnTo>
                      <a:lnTo>
                        <a:pt x="3" y="3"/>
                      </a:lnTo>
                      <a:lnTo>
                        <a:pt x="3" y="5"/>
                      </a:lnTo>
                      <a:lnTo>
                        <a:pt x="3" y="8"/>
                      </a:lnTo>
                      <a:lnTo>
                        <a:pt x="3" y="11"/>
                      </a:lnTo>
                      <a:lnTo>
                        <a:pt x="0" y="11"/>
                      </a:lnTo>
                      <a:lnTo>
                        <a:pt x="0" y="14"/>
                      </a:lnTo>
                      <a:lnTo>
                        <a:pt x="0" y="16"/>
                      </a:lnTo>
                      <a:lnTo>
                        <a:pt x="0" y="18"/>
                      </a:lnTo>
                      <a:lnTo>
                        <a:pt x="0" y="21"/>
                      </a:lnTo>
                      <a:lnTo>
                        <a:pt x="0" y="23"/>
                      </a:lnTo>
                      <a:lnTo>
                        <a:pt x="3" y="26"/>
                      </a:lnTo>
                      <a:lnTo>
                        <a:pt x="3" y="28"/>
                      </a:lnTo>
                      <a:lnTo>
                        <a:pt x="3" y="30"/>
                      </a:lnTo>
                      <a:lnTo>
                        <a:pt x="6" y="33"/>
                      </a:lnTo>
                      <a:lnTo>
                        <a:pt x="6" y="35"/>
                      </a:lnTo>
                      <a:lnTo>
                        <a:pt x="10" y="35"/>
                      </a:lnTo>
                      <a:close/>
                    </a:path>
                  </a:pathLst>
                </a:custGeom>
                <a:solidFill>
                  <a:srgbClr val="000000"/>
                </a:solidFill>
                <a:ln w="12700">
                  <a:solidFill>
                    <a:srgbClr val="000000"/>
                  </a:solidFill>
                  <a:round/>
                  <a:headEnd/>
                  <a:tailEnd/>
                </a:ln>
              </p:spPr>
              <p:txBody>
                <a:bodyPr/>
                <a:lstStyle/>
                <a:p>
                  <a:endParaRPr lang="en-US"/>
                </a:p>
              </p:txBody>
            </p:sp>
            <p:sp>
              <p:nvSpPr>
                <p:cNvPr id="81" name="Freeform 137"/>
                <p:cNvSpPr>
                  <a:spLocks/>
                </p:cNvSpPr>
                <p:nvPr/>
              </p:nvSpPr>
              <p:spPr bwMode="auto">
                <a:xfrm rot="-6300000">
                  <a:off x="1299" y="3088"/>
                  <a:ext cx="4" cy="16"/>
                </a:xfrm>
                <a:custGeom>
                  <a:avLst/>
                  <a:gdLst>
                    <a:gd name="T0" fmla="*/ 4 w 7"/>
                    <a:gd name="T1" fmla="*/ 16 h 33"/>
                    <a:gd name="T2" fmla="*/ 4 w 7"/>
                    <a:gd name="T3" fmla="*/ 0 h 33"/>
                    <a:gd name="T4" fmla="*/ 1 w 7"/>
                    <a:gd name="T5" fmla="*/ 2 h 33"/>
                    <a:gd name="T6" fmla="*/ 0 w 7"/>
                    <a:gd name="T7" fmla="*/ 8 h 33"/>
                    <a:gd name="T8" fmla="*/ 1 w 7"/>
                    <a:gd name="T9" fmla="*/ 14 h 33"/>
                    <a:gd name="T10" fmla="*/ 4 w 7"/>
                    <a:gd name="T11" fmla="*/ 16 h 33"/>
                    <a:gd name="T12" fmla="*/ 0 60000 65536"/>
                    <a:gd name="T13" fmla="*/ 0 60000 65536"/>
                    <a:gd name="T14" fmla="*/ 0 60000 65536"/>
                    <a:gd name="T15" fmla="*/ 0 60000 65536"/>
                    <a:gd name="T16" fmla="*/ 0 60000 65536"/>
                    <a:gd name="T17" fmla="*/ 0 60000 65536"/>
                    <a:gd name="T18" fmla="*/ 0 w 7"/>
                    <a:gd name="T19" fmla="*/ 0 h 33"/>
                    <a:gd name="T20" fmla="*/ 7 w 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 h="33">
                      <a:moveTo>
                        <a:pt x="7" y="33"/>
                      </a:moveTo>
                      <a:lnTo>
                        <a:pt x="7" y="0"/>
                      </a:lnTo>
                      <a:lnTo>
                        <a:pt x="2" y="5"/>
                      </a:lnTo>
                      <a:lnTo>
                        <a:pt x="0" y="17"/>
                      </a:lnTo>
                      <a:lnTo>
                        <a:pt x="2" y="28"/>
                      </a:lnTo>
                      <a:lnTo>
                        <a:pt x="7" y="33"/>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138"/>
                <p:cNvSpPr>
                  <a:spLocks/>
                </p:cNvSpPr>
                <p:nvPr/>
              </p:nvSpPr>
              <p:spPr bwMode="auto">
                <a:xfrm rot="-6300000">
                  <a:off x="1302" y="3063"/>
                  <a:ext cx="15" cy="4"/>
                </a:xfrm>
                <a:custGeom>
                  <a:avLst/>
                  <a:gdLst>
                    <a:gd name="T0" fmla="*/ 0 w 30"/>
                    <a:gd name="T1" fmla="*/ 4 h 9"/>
                    <a:gd name="T2" fmla="*/ 0 w 30"/>
                    <a:gd name="T3" fmla="*/ 4 h 9"/>
                    <a:gd name="T4" fmla="*/ 1 w 30"/>
                    <a:gd name="T5" fmla="*/ 4 h 9"/>
                    <a:gd name="T6" fmla="*/ 14 w 30"/>
                    <a:gd name="T7" fmla="*/ 4 h 9"/>
                    <a:gd name="T8" fmla="*/ 14 w 30"/>
                    <a:gd name="T9" fmla="*/ 4 h 9"/>
                    <a:gd name="T10" fmla="*/ 15 w 30"/>
                    <a:gd name="T11" fmla="*/ 4 h 9"/>
                    <a:gd name="T12" fmla="*/ 15 w 30"/>
                    <a:gd name="T13" fmla="*/ 2 h 9"/>
                    <a:gd name="T14" fmla="*/ 14 w 30"/>
                    <a:gd name="T15" fmla="*/ 2 h 9"/>
                    <a:gd name="T16" fmla="*/ 14 w 30"/>
                    <a:gd name="T17" fmla="*/ 0 h 9"/>
                    <a:gd name="T18" fmla="*/ 13 w 30"/>
                    <a:gd name="T19" fmla="*/ 0 h 9"/>
                    <a:gd name="T20" fmla="*/ 1 w 30"/>
                    <a:gd name="T21" fmla="*/ 2 h 9"/>
                    <a:gd name="T22" fmla="*/ 0 w 30"/>
                    <a:gd name="T23" fmla="*/ 2 h 9"/>
                    <a:gd name="T24" fmla="*/ 0 w 30"/>
                    <a:gd name="T25" fmla="*/ 4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9"/>
                    <a:gd name="T41" fmla="*/ 30 w 30"/>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9">
                      <a:moveTo>
                        <a:pt x="0" y="8"/>
                      </a:moveTo>
                      <a:lnTo>
                        <a:pt x="0" y="9"/>
                      </a:lnTo>
                      <a:lnTo>
                        <a:pt x="2" y="9"/>
                      </a:lnTo>
                      <a:lnTo>
                        <a:pt x="28" y="9"/>
                      </a:lnTo>
                      <a:lnTo>
                        <a:pt x="28" y="8"/>
                      </a:lnTo>
                      <a:lnTo>
                        <a:pt x="30" y="8"/>
                      </a:lnTo>
                      <a:lnTo>
                        <a:pt x="30" y="4"/>
                      </a:lnTo>
                      <a:lnTo>
                        <a:pt x="28" y="4"/>
                      </a:lnTo>
                      <a:lnTo>
                        <a:pt x="28" y="0"/>
                      </a:lnTo>
                      <a:lnTo>
                        <a:pt x="25" y="0"/>
                      </a:lnTo>
                      <a:lnTo>
                        <a:pt x="2" y="4"/>
                      </a:lnTo>
                      <a:lnTo>
                        <a:pt x="0" y="4"/>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39"/>
                <p:cNvSpPr>
                  <a:spLocks/>
                </p:cNvSpPr>
                <p:nvPr/>
              </p:nvSpPr>
              <p:spPr bwMode="auto">
                <a:xfrm rot="-6300000">
                  <a:off x="1304" y="3064"/>
                  <a:ext cx="14" cy="3"/>
                </a:xfrm>
                <a:custGeom>
                  <a:avLst/>
                  <a:gdLst>
                    <a:gd name="T0" fmla="*/ 0 w 28"/>
                    <a:gd name="T1" fmla="*/ 3 h 6"/>
                    <a:gd name="T2" fmla="*/ 0 w 28"/>
                    <a:gd name="T3" fmla="*/ 3 h 6"/>
                    <a:gd name="T4" fmla="*/ 1 w 28"/>
                    <a:gd name="T5" fmla="*/ 3 h 6"/>
                    <a:gd name="T6" fmla="*/ 13 w 28"/>
                    <a:gd name="T7" fmla="*/ 3 h 6"/>
                    <a:gd name="T8" fmla="*/ 14 w 28"/>
                    <a:gd name="T9" fmla="*/ 3 h 6"/>
                    <a:gd name="T10" fmla="*/ 14 w 28"/>
                    <a:gd name="T11" fmla="*/ 2 h 6"/>
                    <a:gd name="T12" fmla="*/ 13 w 28"/>
                    <a:gd name="T13" fmla="*/ 2 h 6"/>
                    <a:gd name="T14" fmla="*/ 13 w 28"/>
                    <a:gd name="T15" fmla="*/ 0 h 6"/>
                    <a:gd name="T16" fmla="*/ 12 w 28"/>
                    <a:gd name="T17" fmla="*/ 0 h 6"/>
                    <a:gd name="T18" fmla="*/ 1 w 28"/>
                    <a:gd name="T19" fmla="*/ 2 h 6"/>
                    <a:gd name="T20" fmla="*/ 0 w 28"/>
                    <a:gd name="T21" fmla="*/ 2 h 6"/>
                    <a:gd name="T22" fmla="*/ 0 w 28"/>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6"/>
                    <a:gd name="T38" fmla="*/ 28 w 28"/>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6">
                      <a:moveTo>
                        <a:pt x="0" y="5"/>
                      </a:moveTo>
                      <a:lnTo>
                        <a:pt x="0" y="6"/>
                      </a:lnTo>
                      <a:lnTo>
                        <a:pt x="2" y="6"/>
                      </a:lnTo>
                      <a:lnTo>
                        <a:pt x="25" y="6"/>
                      </a:lnTo>
                      <a:lnTo>
                        <a:pt x="28" y="5"/>
                      </a:lnTo>
                      <a:lnTo>
                        <a:pt x="28" y="3"/>
                      </a:lnTo>
                      <a:lnTo>
                        <a:pt x="25" y="3"/>
                      </a:lnTo>
                      <a:lnTo>
                        <a:pt x="25" y="0"/>
                      </a:lnTo>
                      <a:lnTo>
                        <a:pt x="23" y="0"/>
                      </a:lnTo>
                      <a:lnTo>
                        <a:pt x="2" y="3"/>
                      </a:lnTo>
                      <a:lnTo>
                        <a:pt x="0" y="3"/>
                      </a:lnTo>
                      <a:lnTo>
                        <a:pt x="0" y="5"/>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140"/>
                <p:cNvSpPr>
                  <a:spLocks/>
                </p:cNvSpPr>
                <p:nvPr/>
              </p:nvSpPr>
              <p:spPr bwMode="auto">
                <a:xfrm rot="-6300000">
                  <a:off x="1358" y="2895"/>
                  <a:ext cx="30" cy="181"/>
                </a:xfrm>
                <a:custGeom>
                  <a:avLst/>
                  <a:gdLst>
                    <a:gd name="T0" fmla="*/ 24 w 60"/>
                    <a:gd name="T1" fmla="*/ 2 h 364"/>
                    <a:gd name="T2" fmla="*/ 22 w 60"/>
                    <a:gd name="T3" fmla="*/ 2 h 364"/>
                    <a:gd name="T4" fmla="*/ 21 w 60"/>
                    <a:gd name="T5" fmla="*/ 1 h 364"/>
                    <a:gd name="T6" fmla="*/ 19 w 60"/>
                    <a:gd name="T7" fmla="*/ 1 h 364"/>
                    <a:gd name="T8" fmla="*/ 18 w 60"/>
                    <a:gd name="T9" fmla="*/ 1 h 364"/>
                    <a:gd name="T10" fmla="*/ 17 w 60"/>
                    <a:gd name="T11" fmla="*/ 1 h 364"/>
                    <a:gd name="T12" fmla="*/ 15 w 60"/>
                    <a:gd name="T13" fmla="*/ 0 h 364"/>
                    <a:gd name="T14" fmla="*/ 15 w 60"/>
                    <a:gd name="T15" fmla="*/ 0 h 364"/>
                    <a:gd name="T16" fmla="*/ 13 w 60"/>
                    <a:gd name="T17" fmla="*/ 0 h 364"/>
                    <a:gd name="T18" fmla="*/ 12 w 60"/>
                    <a:gd name="T19" fmla="*/ 0 h 364"/>
                    <a:gd name="T20" fmla="*/ 11 w 60"/>
                    <a:gd name="T21" fmla="*/ 0 h 364"/>
                    <a:gd name="T22" fmla="*/ 10 w 60"/>
                    <a:gd name="T23" fmla="*/ 0 h 364"/>
                    <a:gd name="T24" fmla="*/ 10 w 60"/>
                    <a:gd name="T25" fmla="*/ 1 h 364"/>
                    <a:gd name="T26" fmla="*/ 9 w 60"/>
                    <a:gd name="T27" fmla="*/ 1 h 364"/>
                    <a:gd name="T28" fmla="*/ 8 w 60"/>
                    <a:gd name="T29" fmla="*/ 1 h 364"/>
                    <a:gd name="T30" fmla="*/ 6 w 60"/>
                    <a:gd name="T31" fmla="*/ 1 h 364"/>
                    <a:gd name="T32" fmla="*/ 5 w 60"/>
                    <a:gd name="T33" fmla="*/ 1 h 364"/>
                    <a:gd name="T34" fmla="*/ 4 w 60"/>
                    <a:gd name="T35" fmla="*/ 2 h 364"/>
                    <a:gd name="T36" fmla="*/ 3 w 60"/>
                    <a:gd name="T37" fmla="*/ 2 h 364"/>
                    <a:gd name="T38" fmla="*/ 1 w 60"/>
                    <a:gd name="T39" fmla="*/ 2 h 364"/>
                    <a:gd name="T40" fmla="*/ 0 w 60"/>
                    <a:gd name="T41" fmla="*/ 4 h 364"/>
                    <a:gd name="T42" fmla="*/ 8 w 60"/>
                    <a:gd name="T43" fmla="*/ 181 h 364"/>
                    <a:gd name="T44" fmla="*/ 30 w 60"/>
                    <a:gd name="T45" fmla="*/ 180 h 364"/>
                    <a:gd name="T46" fmla="*/ 24 w 60"/>
                    <a:gd name="T47" fmla="*/ 2 h 3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64"/>
                    <a:gd name="T74" fmla="*/ 60 w 60"/>
                    <a:gd name="T75" fmla="*/ 364 h 3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64">
                      <a:moveTo>
                        <a:pt x="47" y="5"/>
                      </a:moveTo>
                      <a:lnTo>
                        <a:pt x="43" y="5"/>
                      </a:lnTo>
                      <a:lnTo>
                        <a:pt x="41" y="3"/>
                      </a:lnTo>
                      <a:lnTo>
                        <a:pt x="38" y="3"/>
                      </a:lnTo>
                      <a:lnTo>
                        <a:pt x="36" y="3"/>
                      </a:lnTo>
                      <a:lnTo>
                        <a:pt x="33" y="3"/>
                      </a:lnTo>
                      <a:lnTo>
                        <a:pt x="31" y="0"/>
                      </a:lnTo>
                      <a:lnTo>
                        <a:pt x="29" y="0"/>
                      </a:lnTo>
                      <a:lnTo>
                        <a:pt x="26" y="0"/>
                      </a:lnTo>
                      <a:lnTo>
                        <a:pt x="24" y="0"/>
                      </a:lnTo>
                      <a:lnTo>
                        <a:pt x="21" y="0"/>
                      </a:lnTo>
                      <a:lnTo>
                        <a:pt x="19" y="0"/>
                      </a:lnTo>
                      <a:lnTo>
                        <a:pt x="19" y="3"/>
                      </a:lnTo>
                      <a:lnTo>
                        <a:pt x="18" y="3"/>
                      </a:lnTo>
                      <a:lnTo>
                        <a:pt x="15" y="3"/>
                      </a:lnTo>
                      <a:lnTo>
                        <a:pt x="12" y="3"/>
                      </a:lnTo>
                      <a:lnTo>
                        <a:pt x="9" y="3"/>
                      </a:lnTo>
                      <a:lnTo>
                        <a:pt x="7" y="5"/>
                      </a:lnTo>
                      <a:lnTo>
                        <a:pt x="5" y="5"/>
                      </a:lnTo>
                      <a:lnTo>
                        <a:pt x="2" y="5"/>
                      </a:lnTo>
                      <a:lnTo>
                        <a:pt x="0" y="8"/>
                      </a:lnTo>
                      <a:lnTo>
                        <a:pt x="15" y="364"/>
                      </a:lnTo>
                      <a:lnTo>
                        <a:pt x="60" y="361"/>
                      </a:lnTo>
                      <a:lnTo>
                        <a:pt x="4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41"/>
                <p:cNvSpPr>
                  <a:spLocks/>
                </p:cNvSpPr>
                <p:nvPr/>
              </p:nvSpPr>
              <p:spPr bwMode="auto">
                <a:xfrm rot="-6300000">
                  <a:off x="1357" y="2897"/>
                  <a:ext cx="29" cy="180"/>
                </a:xfrm>
                <a:custGeom>
                  <a:avLst/>
                  <a:gdLst>
                    <a:gd name="T0" fmla="*/ 22 w 57"/>
                    <a:gd name="T1" fmla="*/ 2 h 361"/>
                    <a:gd name="T2" fmla="*/ 18 w 57"/>
                    <a:gd name="T3" fmla="*/ 1 h 361"/>
                    <a:gd name="T4" fmla="*/ 12 w 57"/>
                    <a:gd name="T5" fmla="*/ 0 h 361"/>
                    <a:gd name="T6" fmla="*/ 6 w 57"/>
                    <a:gd name="T7" fmla="*/ 1 h 361"/>
                    <a:gd name="T8" fmla="*/ 0 w 57"/>
                    <a:gd name="T9" fmla="*/ 4 h 361"/>
                    <a:gd name="T10" fmla="*/ 7 w 57"/>
                    <a:gd name="T11" fmla="*/ 180 h 361"/>
                    <a:gd name="T12" fmla="*/ 29 w 57"/>
                    <a:gd name="T13" fmla="*/ 179 h 361"/>
                    <a:gd name="T14" fmla="*/ 22 w 57"/>
                    <a:gd name="T15" fmla="*/ 2 h 361"/>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361"/>
                    <a:gd name="T26" fmla="*/ 57 w 57"/>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361">
                      <a:moveTo>
                        <a:pt x="44" y="5"/>
                      </a:moveTo>
                      <a:lnTo>
                        <a:pt x="35" y="3"/>
                      </a:lnTo>
                      <a:lnTo>
                        <a:pt x="23" y="0"/>
                      </a:lnTo>
                      <a:lnTo>
                        <a:pt x="12" y="3"/>
                      </a:lnTo>
                      <a:lnTo>
                        <a:pt x="0" y="8"/>
                      </a:lnTo>
                      <a:lnTo>
                        <a:pt x="14" y="361"/>
                      </a:lnTo>
                      <a:lnTo>
                        <a:pt x="57" y="359"/>
                      </a:lnTo>
                      <a:lnTo>
                        <a:pt x="44" y="5"/>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142"/>
                <p:cNvSpPr>
                  <a:spLocks/>
                </p:cNvSpPr>
                <p:nvPr/>
              </p:nvSpPr>
              <p:spPr bwMode="auto">
                <a:xfrm rot="-6300000">
                  <a:off x="1279" y="3022"/>
                  <a:ext cx="75" cy="20"/>
                </a:xfrm>
                <a:custGeom>
                  <a:avLst/>
                  <a:gdLst>
                    <a:gd name="T0" fmla="*/ 75 w 150"/>
                    <a:gd name="T1" fmla="*/ 17 h 39"/>
                    <a:gd name="T2" fmla="*/ 1 w 150"/>
                    <a:gd name="T3" fmla="*/ 20 h 39"/>
                    <a:gd name="T4" fmla="*/ 0 w 150"/>
                    <a:gd name="T5" fmla="*/ 2 h 39"/>
                    <a:gd name="T6" fmla="*/ 75 w 150"/>
                    <a:gd name="T7" fmla="*/ 0 h 39"/>
                    <a:gd name="T8" fmla="*/ 75 w 150"/>
                    <a:gd name="T9" fmla="*/ 17 h 39"/>
                    <a:gd name="T10" fmla="*/ 0 60000 65536"/>
                    <a:gd name="T11" fmla="*/ 0 60000 65536"/>
                    <a:gd name="T12" fmla="*/ 0 60000 65536"/>
                    <a:gd name="T13" fmla="*/ 0 60000 65536"/>
                    <a:gd name="T14" fmla="*/ 0 60000 65536"/>
                    <a:gd name="T15" fmla="*/ 0 w 150"/>
                    <a:gd name="T16" fmla="*/ 0 h 39"/>
                    <a:gd name="T17" fmla="*/ 150 w 150"/>
                    <a:gd name="T18" fmla="*/ 39 h 39"/>
                  </a:gdLst>
                  <a:ahLst/>
                  <a:cxnLst>
                    <a:cxn ang="T10">
                      <a:pos x="T0" y="T1"/>
                    </a:cxn>
                    <a:cxn ang="T11">
                      <a:pos x="T2" y="T3"/>
                    </a:cxn>
                    <a:cxn ang="T12">
                      <a:pos x="T4" y="T5"/>
                    </a:cxn>
                    <a:cxn ang="T13">
                      <a:pos x="T6" y="T7"/>
                    </a:cxn>
                    <a:cxn ang="T14">
                      <a:pos x="T8" y="T9"/>
                    </a:cxn>
                  </a:cxnLst>
                  <a:rect l="T15" t="T16" r="T17" b="T18"/>
                  <a:pathLst>
                    <a:path w="150" h="39">
                      <a:moveTo>
                        <a:pt x="150" y="34"/>
                      </a:moveTo>
                      <a:lnTo>
                        <a:pt x="2" y="39"/>
                      </a:lnTo>
                      <a:lnTo>
                        <a:pt x="0" y="4"/>
                      </a:lnTo>
                      <a:lnTo>
                        <a:pt x="150" y="0"/>
                      </a:lnTo>
                      <a:lnTo>
                        <a:pt x="15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43"/>
                <p:cNvSpPr>
                  <a:spLocks/>
                </p:cNvSpPr>
                <p:nvPr/>
              </p:nvSpPr>
              <p:spPr bwMode="auto">
                <a:xfrm rot="-6300000">
                  <a:off x="1280" y="3025"/>
                  <a:ext cx="74" cy="18"/>
                </a:xfrm>
                <a:custGeom>
                  <a:avLst/>
                  <a:gdLst>
                    <a:gd name="T0" fmla="*/ 74 w 148"/>
                    <a:gd name="T1" fmla="*/ 16 h 37"/>
                    <a:gd name="T2" fmla="*/ 1 w 148"/>
                    <a:gd name="T3" fmla="*/ 18 h 37"/>
                    <a:gd name="T4" fmla="*/ 0 w 148"/>
                    <a:gd name="T5" fmla="*/ 2 h 37"/>
                    <a:gd name="T6" fmla="*/ 74 w 148"/>
                    <a:gd name="T7" fmla="*/ 0 h 37"/>
                    <a:gd name="T8" fmla="*/ 74 w 148"/>
                    <a:gd name="T9" fmla="*/ 16 h 37"/>
                    <a:gd name="T10" fmla="*/ 0 60000 65536"/>
                    <a:gd name="T11" fmla="*/ 0 60000 65536"/>
                    <a:gd name="T12" fmla="*/ 0 60000 65536"/>
                    <a:gd name="T13" fmla="*/ 0 60000 65536"/>
                    <a:gd name="T14" fmla="*/ 0 60000 65536"/>
                    <a:gd name="T15" fmla="*/ 0 w 148"/>
                    <a:gd name="T16" fmla="*/ 0 h 37"/>
                    <a:gd name="T17" fmla="*/ 148 w 148"/>
                    <a:gd name="T18" fmla="*/ 37 h 37"/>
                  </a:gdLst>
                  <a:ahLst/>
                  <a:cxnLst>
                    <a:cxn ang="T10">
                      <a:pos x="T0" y="T1"/>
                    </a:cxn>
                    <a:cxn ang="T11">
                      <a:pos x="T2" y="T3"/>
                    </a:cxn>
                    <a:cxn ang="T12">
                      <a:pos x="T4" y="T5"/>
                    </a:cxn>
                    <a:cxn ang="T13">
                      <a:pos x="T6" y="T7"/>
                    </a:cxn>
                    <a:cxn ang="T14">
                      <a:pos x="T8" y="T9"/>
                    </a:cxn>
                  </a:cxnLst>
                  <a:rect l="T15" t="T16" r="T17" b="T18"/>
                  <a:pathLst>
                    <a:path w="148" h="37">
                      <a:moveTo>
                        <a:pt x="148" y="32"/>
                      </a:moveTo>
                      <a:lnTo>
                        <a:pt x="2" y="37"/>
                      </a:lnTo>
                      <a:lnTo>
                        <a:pt x="0" y="4"/>
                      </a:lnTo>
                      <a:lnTo>
                        <a:pt x="148" y="0"/>
                      </a:lnTo>
                      <a:lnTo>
                        <a:pt x="148" y="3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144"/>
                <p:cNvSpPr>
                  <a:spLocks/>
                </p:cNvSpPr>
                <p:nvPr/>
              </p:nvSpPr>
              <p:spPr bwMode="auto">
                <a:xfrm rot="-6300000">
                  <a:off x="1668" y="2889"/>
                  <a:ext cx="7" cy="8"/>
                </a:xfrm>
                <a:custGeom>
                  <a:avLst/>
                  <a:gdLst>
                    <a:gd name="T0" fmla="*/ 7 w 14"/>
                    <a:gd name="T1" fmla="*/ 8 h 14"/>
                    <a:gd name="T2" fmla="*/ 7 w 14"/>
                    <a:gd name="T3" fmla="*/ 0 h 14"/>
                    <a:gd name="T4" fmla="*/ 0 w 14"/>
                    <a:gd name="T5" fmla="*/ 1 h 14"/>
                    <a:gd name="T6" fmla="*/ 0 w 14"/>
                    <a:gd name="T7" fmla="*/ 8 h 14"/>
                    <a:gd name="T8" fmla="*/ 7 w 14"/>
                    <a:gd name="T9" fmla="*/ 8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4" y="14"/>
                      </a:moveTo>
                      <a:lnTo>
                        <a:pt x="14" y="0"/>
                      </a:lnTo>
                      <a:lnTo>
                        <a:pt x="0" y="2"/>
                      </a:lnTo>
                      <a:lnTo>
                        <a:pt x="0" y="14"/>
                      </a:ln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45"/>
                <p:cNvSpPr>
                  <a:spLocks/>
                </p:cNvSpPr>
                <p:nvPr/>
              </p:nvSpPr>
              <p:spPr bwMode="auto">
                <a:xfrm rot="-6300000">
                  <a:off x="1668" y="2891"/>
                  <a:ext cx="6" cy="6"/>
                </a:xfrm>
                <a:custGeom>
                  <a:avLst/>
                  <a:gdLst>
                    <a:gd name="T0" fmla="*/ 6 w 12"/>
                    <a:gd name="T1" fmla="*/ 6 h 12"/>
                    <a:gd name="T2" fmla="*/ 6 w 12"/>
                    <a:gd name="T3" fmla="*/ 0 h 12"/>
                    <a:gd name="T4" fmla="*/ 0 w 12"/>
                    <a:gd name="T5" fmla="*/ 1 h 12"/>
                    <a:gd name="T6" fmla="*/ 0 w 12"/>
                    <a:gd name="T7" fmla="*/ 6 h 12"/>
                    <a:gd name="T8" fmla="*/ 6 w 12"/>
                    <a:gd name="T9" fmla="*/ 6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12"/>
                      </a:moveTo>
                      <a:lnTo>
                        <a:pt x="12" y="0"/>
                      </a:lnTo>
                      <a:lnTo>
                        <a:pt x="0" y="2"/>
                      </a:lnTo>
                      <a:lnTo>
                        <a:pt x="0" y="12"/>
                      </a:lnTo>
                      <a:lnTo>
                        <a:pt x="12" y="12"/>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Freeform 146"/>
                <p:cNvSpPr>
                  <a:spLocks/>
                </p:cNvSpPr>
                <p:nvPr/>
              </p:nvSpPr>
              <p:spPr bwMode="auto">
                <a:xfrm rot="-6300000">
                  <a:off x="1457" y="2925"/>
                  <a:ext cx="47" cy="54"/>
                </a:xfrm>
                <a:custGeom>
                  <a:avLst/>
                  <a:gdLst>
                    <a:gd name="T0" fmla="*/ 0 w 92"/>
                    <a:gd name="T1" fmla="*/ 54 h 108"/>
                    <a:gd name="T2" fmla="*/ 6 w 92"/>
                    <a:gd name="T3" fmla="*/ 5 h 108"/>
                    <a:gd name="T4" fmla="*/ 6 w 92"/>
                    <a:gd name="T5" fmla="*/ 3 h 108"/>
                    <a:gd name="T6" fmla="*/ 7 w 92"/>
                    <a:gd name="T7" fmla="*/ 3 h 108"/>
                    <a:gd name="T8" fmla="*/ 7 w 92"/>
                    <a:gd name="T9" fmla="*/ 2 h 108"/>
                    <a:gd name="T10" fmla="*/ 8 w 92"/>
                    <a:gd name="T11" fmla="*/ 2 h 108"/>
                    <a:gd name="T12" fmla="*/ 34 w 92"/>
                    <a:gd name="T13" fmla="*/ 0 h 108"/>
                    <a:gd name="T14" fmla="*/ 35 w 92"/>
                    <a:gd name="T15" fmla="*/ 0 h 108"/>
                    <a:gd name="T16" fmla="*/ 37 w 92"/>
                    <a:gd name="T17" fmla="*/ 2 h 108"/>
                    <a:gd name="T18" fmla="*/ 38 w 92"/>
                    <a:gd name="T19" fmla="*/ 2 h 108"/>
                    <a:gd name="T20" fmla="*/ 38 w 92"/>
                    <a:gd name="T21" fmla="*/ 3 h 108"/>
                    <a:gd name="T22" fmla="*/ 47 w 92"/>
                    <a:gd name="T23" fmla="*/ 52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108"/>
                    <a:gd name="T38" fmla="*/ 92 w 92"/>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108">
                      <a:moveTo>
                        <a:pt x="0" y="108"/>
                      </a:moveTo>
                      <a:lnTo>
                        <a:pt x="12" y="10"/>
                      </a:lnTo>
                      <a:lnTo>
                        <a:pt x="12" y="7"/>
                      </a:lnTo>
                      <a:lnTo>
                        <a:pt x="14" y="5"/>
                      </a:lnTo>
                      <a:lnTo>
                        <a:pt x="14" y="3"/>
                      </a:lnTo>
                      <a:lnTo>
                        <a:pt x="16" y="3"/>
                      </a:lnTo>
                      <a:lnTo>
                        <a:pt x="67" y="0"/>
                      </a:lnTo>
                      <a:lnTo>
                        <a:pt x="69" y="0"/>
                      </a:lnTo>
                      <a:lnTo>
                        <a:pt x="72" y="3"/>
                      </a:lnTo>
                      <a:lnTo>
                        <a:pt x="74" y="3"/>
                      </a:lnTo>
                      <a:lnTo>
                        <a:pt x="74" y="5"/>
                      </a:lnTo>
                      <a:lnTo>
                        <a:pt x="92" y="104"/>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147"/>
                <p:cNvSpPr>
                  <a:spLocks/>
                </p:cNvSpPr>
                <p:nvPr/>
              </p:nvSpPr>
              <p:spPr bwMode="auto">
                <a:xfrm rot="-6300000">
                  <a:off x="1628" y="2881"/>
                  <a:ext cx="48" cy="38"/>
                </a:xfrm>
                <a:custGeom>
                  <a:avLst/>
                  <a:gdLst>
                    <a:gd name="T0" fmla="*/ 46 w 95"/>
                    <a:gd name="T1" fmla="*/ 0 h 76"/>
                    <a:gd name="T2" fmla="*/ 48 w 95"/>
                    <a:gd name="T3" fmla="*/ 33 h 76"/>
                    <a:gd name="T4" fmla="*/ 48 w 95"/>
                    <a:gd name="T5" fmla="*/ 35 h 76"/>
                    <a:gd name="T6" fmla="*/ 46 w 95"/>
                    <a:gd name="T7" fmla="*/ 36 h 76"/>
                    <a:gd name="T8" fmla="*/ 45 w 95"/>
                    <a:gd name="T9" fmla="*/ 37 h 76"/>
                    <a:gd name="T10" fmla="*/ 5 w 95"/>
                    <a:gd name="T11" fmla="*/ 38 h 76"/>
                    <a:gd name="T12" fmla="*/ 4 w 95"/>
                    <a:gd name="T13" fmla="*/ 38 h 76"/>
                    <a:gd name="T14" fmla="*/ 2 w 95"/>
                    <a:gd name="T15" fmla="*/ 37 h 76"/>
                    <a:gd name="T16" fmla="*/ 1 w 95"/>
                    <a:gd name="T17" fmla="*/ 37 h 76"/>
                    <a:gd name="T18" fmla="*/ 1 w 95"/>
                    <a:gd name="T19" fmla="*/ 36 h 76"/>
                    <a:gd name="T20" fmla="*/ 0 w 95"/>
                    <a:gd name="T21" fmla="*/ 8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76"/>
                    <a:gd name="T35" fmla="*/ 95 w 95"/>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76">
                      <a:moveTo>
                        <a:pt x="92" y="0"/>
                      </a:moveTo>
                      <a:lnTo>
                        <a:pt x="95" y="66"/>
                      </a:lnTo>
                      <a:lnTo>
                        <a:pt x="95" y="69"/>
                      </a:lnTo>
                      <a:lnTo>
                        <a:pt x="92" y="71"/>
                      </a:lnTo>
                      <a:lnTo>
                        <a:pt x="90" y="74"/>
                      </a:lnTo>
                      <a:lnTo>
                        <a:pt x="9" y="76"/>
                      </a:lnTo>
                      <a:lnTo>
                        <a:pt x="7" y="76"/>
                      </a:lnTo>
                      <a:lnTo>
                        <a:pt x="4" y="74"/>
                      </a:lnTo>
                      <a:lnTo>
                        <a:pt x="2" y="74"/>
                      </a:lnTo>
                      <a:lnTo>
                        <a:pt x="2" y="71"/>
                      </a:lnTo>
                      <a:lnTo>
                        <a:pt x="0" y="16"/>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148"/>
                <p:cNvSpPr>
                  <a:spLocks/>
                </p:cNvSpPr>
                <p:nvPr/>
              </p:nvSpPr>
              <p:spPr bwMode="auto">
                <a:xfrm rot="-6300000">
                  <a:off x="1743" y="2818"/>
                  <a:ext cx="48" cy="145"/>
                </a:xfrm>
                <a:custGeom>
                  <a:avLst/>
                  <a:gdLst>
                    <a:gd name="T0" fmla="*/ 47 w 48"/>
                    <a:gd name="T1" fmla="*/ 0 h 145"/>
                    <a:gd name="T2" fmla="*/ 47 w 48"/>
                    <a:gd name="T3" fmla="*/ 8 h 145"/>
                    <a:gd name="T4" fmla="*/ 48 w 48"/>
                    <a:gd name="T5" fmla="*/ 18 h 145"/>
                    <a:gd name="T6" fmla="*/ 48 w 48"/>
                    <a:gd name="T7" fmla="*/ 31 h 145"/>
                    <a:gd name="T8" fmla="*/ 47 w 48"/>
                    <a:gd name="T9" fmla="*/ 45 h 145"/>
                    <a:gd name="T10" fmla="*/ 44 w 48"/>
                    <a:gd name="T11" fmla="*/ 57 h 145"/>
                    <a:gd name="T12" fmla="*/ 42 w 48"/>
                    <a:gd name="T13" fmla="*/ 70 h 145"/>
                    <a:gd name="T14" fmla="*/ 37 w 48"/>
                    <a:gd name="T15" fmla="*/ 79 h 145"/>
                    <a:gd name="T16" fmla="*/ 0 w 48"/>
                    <a:gd name="T17" fmla="*/ 145 h 1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145"/>
                    <a:gd name="T29" fmla="*/ 48 w 48"/>
                    <a:gd name="T30" fmla="*/ 145 h 1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145">
                      <a:moveTo>
                        <a:pt x="47" y="0"/>
                      </a:moveTo>
                      <a:lnTo>
                        <a:pt x="47" y="8"/>
                      </a:lnTo>
                      <a:lnTo>
                        <a:pt x="48" y="18"/>
                      </a:lnTo>
                      <a:lnTo>
                        <a:pt x="48" y="31"/>
                      </a:lnTo>
                      <a:lnTo>
                        <a:pt x="47" y="45"/>
                      </a:lnTo>
                      <a:lnTo>
                        <a:pt x="44" y="57"/>
                      </a:lnTo>
                      <a:lnTo>
                        <a:pt x="42" y="70"/>
                      </a:lnTo>
                      <a:lnTo>
                        <a:pt x="37" y="79"/>
                      </a:lnTo>
                      <a:lnTo>
                        <a:pt x="0" y="145"/>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149"/>
                <p:cNvSpPr>
                  <a:spLocks/>
                </p:cNvSpPr>
                <p:nvPr/>
              </p:nvSpPr>
              <p:spPr bwMode="auto">
                <a:xfrm rot="-6300000">
                  <a:off x="1673" y="2886"/>
                  <a:ext cx="10" cy="11"/>
                </a:xfrm>
                <a:custGeom>
                  <a:avLst/>
                  <a:gdLst>
                    <a:gd name="T0" fmla="*/ 0 w 21"/>
                    <a:gd name="T1" fmla="*/ 1 h 23"/>
                    <a:gd name="T2" fmla="*/ 0 w 21"/>
                    <a:gd name="T3" fmla="*/ 11 h 23"/>
                    <a:gd name="T4" fmla="*/ 10 w 21"/>
                    <a:gd name="T5" fmla="*/ 10 h 23"/>
                    <a:gd name="T6" fmla="*/ 10 w 21"/>
                    <a:gd name="T7" fmla="*/ 0 h 23"/>
                    <a:gd name="T8" fmla="*/ 0 w 21"/>
                    <a:gd name="T9" fmla="*/ 1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0" y="2"/>
                      </a:moveTo>
                      <a:lnTo>
                        <a:pt x="0" y="23"/>
                      </a:lnTo>
                      <a:lnTo>
                        <a:pt x="21" y="20"/>
                      </a:lnTo>
                      <a:lnTo>
                        <a:pt x="21" y="0"/>
                      </a:lnTo>
                      <a:lnTo>
                        <a:pt x="0" y="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150"/>
                <p:cNvSpPr>
                  <a:spLocks/>
                </p:cNvSpPr>
                <p:nvPr/>
              </p:nvSpPr>
              <p:spPr bwMode="auto">
                <a:xfrm rot="-6300000">
                  <a:off x="1689" y="2876"/>
                  <a:ext cx="7" cy="22"/>
                </a:xfrm>
                <a:custGeom>
                  <a:avLst/>
                  <a:gdLst>
                    <a:gd name="T0" fmla="*/ 7 w 14"/>
                    <a:gd name="T1" fmla="*/ 22 h 43"/>
                    <a:gd name="T2" fmla="*/ 6 w 14"/>
                    <a:gd name="T3" fmla="*/ 0 h 43"/>
                    <a:gd name="T4" fmla="*/ 0 w 14"/>
                    <a:gd name="T5" fmla="*/ 0 h 43"/>
                    <a:gd name="T6" fmla="*/ 1 w 14"/>
                    <a:gd name="T7" fmla="*/ 22 h 43"/>
                    <a:gd name="T8" fmla="*/ 7 w 14"/>
                    <a:gd name="T9" fmla="*/ 22 h 43"/>
                    <a:gd name="T10" fmla="*/ 0 60000 65536"/>
                    <a:gd name="T11" fmla="*/ 0 60000 65536"/>
                    <a:gd name="T12" fmla="*/ 0 60000 65536"/>
                    <a:gd name="T13" fmla="*/ 0 60000 65536"/>
                    <a:gd name="T14" fmla="*/ 0 60000 65536"/>
                    <a:gd name="T15" fmla="*/ 0 w 14"/>
                    <a:gd name="T16" fmla="*/ 0 h 43"/>
                    <a:gd name="T17" fmla="*/ 14 w 14"/>
                    <a:gd name="T18" fmla="*/ 43 h 43"/>
                  </a:gdLst>
                  <a:ahLst/>
                  <a:cxnLst>
                    <a:cxn ang="T10">
                      <a:pos x="T0" y="T1"/>
                    </a:cxn>
                    <a:cxn ang="T11">
                      <a:pos x="T2" y="T3"/>
                    </a:cxn>
                    <a:cxn ang="T12">
                      <a:pos x="T4" y="T5"/>
                    </a:cxn>
                    <a:cxn ang="T13">
                      <a:pos x="T6" y="T7"/>
                    </a:cxn>
                    <a:cxn ang="T14">
                      <a:pos x="T8" y="T9"/>
                    </a:cxn>
                  </a:cxnLst>
                  <a:rect l="T15" t="T16" r="T17" b="T18"/>
                  <a:pathLst>
                    <a:path w="14" h="43">
                      <a:moveTo>
                        <a:pt x="14" y="43"/>
                      </a:moveTo>
                      <a:lnTo>
                        <a:pt x="12" y="0"/>
                      </a:lnTo>
                      <a:lnTo>
                        <a:pt x="0" y="0"/>
                      </a:lnTo>
                      <a:lnTo>
                        <a:pt x="2" y="43"/>
                      </a:lnTo>
                      <a:lnTo>
                        <a:pt x="14" y="43"/>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151"/>
                <p:cNvSpPr>
                  <a:spLocks/>
                </p:cNvSpPr>
                <p:nvPr/>
              </p:nvSpPr>
              <p:spPr bwMode="auto">
                <a:xfrm rot="-6300000">
                  <a:off x="1340" y="3046"/>
                  <a:ext cx="36" cy="34"/>
                </a:xfrm>
                <a:custGeom>
                  <a:avLst/>
                  <a:gdLst>
                    <a:gd name="T0" fmla="*/ 0 w 72"/>
                    <a:gd name="T1" fmla="*/ 0 h 67"/>
                    <a:gd name="T2" fmla="*/ 1 w 72"/>
                    <a:gd name="T3" fmla="*/ 7 h 67"/>
                    <a:gd name="T4" fmla="*/ 2 w 72"/>
                    <a:gd name="T5" fmla="*/ 15 h 67"/>
                    <a:gd name="T6" fmla="*/ 4 w 72"/>
                    <a:gd name="T7" fmla="*/ 20 h 67"/>
                    <a:gd name="T8" fmla="*/ 6 w 72"/>
                    <a:gd name="T9" fmla="*/ 26 h 67"/>
                    <a:gd name="T10" fmla="*/ 10 w 72"/>
                    <a:gd name="T11" fmla="*/ 30 h 67"/>
                    <a:gd name="T12" fmla="*/ 17 w 72"/>
                    <a:gd name="T13" fmla="*/ 33 h 67"/>
                    <a:gd name="T14" fmla="*/ 24 w 72"/>
                    <a:gd name="T15" fmla="*/ 34 h 67"/>
                    <a:gd name="T16" fmla="*/ 36 w 72"/>
                    <a:gd name="T17" fmla="*/ 34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67"/>
                    <a:gd name="T29" fmla="*/ 72 w 72"/>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67">
                      <a:moveTo>
                        <a:pt x="0" y="0"/>
                      </a:moveTo>
                      <a:lnTo>
                        <a:pt x="3" y="14"/>
                      </a:lnTo>
                      <a:lnTo>
                        <a:pt x="5" y="29"/>
                      </a:lnTo>
                      <a:lnTo>
                        <a:pt x="8" y="39"/>
                      </a:lnTo>
                      <a:lnTo>
                        <a:pt x="12" y="51"/>
                      </a:lnTo>
                      <a:lnTo>
                        <a:pt x="21" y="60"/>
                      </a:lnTo>
                      <a:lnTo>
                        <a:pt x="33" y="65"/>
                      </a:lnTo>
                      <a:lnTo>
                        <a:pt x="48" y="67"/>
                      </a:lnTo>
                      <a:lnTo>
                        <a:pt x="72" y="67"/>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152"/>
                <p:cNvSpPr>
                  <a:spLocks/>
                </p:cNvSpPr>
                <p:nvPr/>
              </p:nvSpPr>
              <p:spPr bwMode="auto">
                <a:xfrm rot="-6300000">
                  <a:off x="1323" y="3082"/>
                  <a:ext cx="14" cy="16"/>
                </a:xfrm>
                <a:custGeom>
                  <a:avLst/>
                  <a:gdLst>
                    <a:gd name="T0" fmla="*/ 1 w 27"/>
                    <a:gd name="T1" fmla="*/ 16 h 33"/>
                    <a:gd name="T2" fmla="*/ 14 w 27"/>
                    <a:gd name="T3" fmla="*/ 15 h 33"/>
                    <a:gd name="T4" fmla="*/ 12 w 27"/>
                    <a:gd name="T5" fmla="*/ 0 h 33"/>
                    <a:gd name="T6" fmla="*/ 0 w 27"/>
                    <a:gd name="T7" fmla="*/ 1 h 33"/>
                    <a:gd name="T8" fmla="*/ 1 w 27"/>
                    <a:gd name="T9" fmla="*/ 16 h 33"/>
                    <a:gd name="T10" fmla="*/ 0 60000 65536"/>
                    <a:gd name="T11" fmla="*/ 0 60000 65536"/>
                    <a:gd name="T12" fmla="*/ 0 60000 65536"/>
                    <a:gd name="T13" fmla="*/ 0 60000 65536"/>
                    <a:gd name="T14" fmla="*/ 0 60000 65536"/>
                    <a:gd name="T15" fmla="*/ 0 w 27"/>
                    <a:gd name="T16" fmla="*/ 0 h 33"/>
                    <a:gd name="T17" fmla="*/ 27 w 27"/>
                    <a:gd name="T18" fmla="*/ 33 h 33"/>
                  </a:gdLst>
                  <a:ahLst/>
                  <a:cxnLst>
                    <a:cxn ang="T10">
                      <a:pos x="T0" y="T1"/>
                    </a:cxn>
                    <a:cxn ang="T11">
                      <a:pos x="T2" y="T3"/>
                    </a:cxn>
                    <a:cxn ang="T12">
                      <a:pos x="T4" y="T5"/>
                    </a:cxn>
                    <a:cxn ang="T13">
                      <a:pos x="T6" y="T7"/>
                    </a:cxn>
                    <a:cxn ang="T14">
                      <a:pos x="T8" y="T9"/>
                    </a:cxn>
                  </a:cxnLst>
                  <a:rect l="T15" t="T16" r="T17" b="T18"/>
                  <a:pathLst>
                    <a:path w="27" h="33">
                      <a:moveTo>
                        <a:pt x="2" y="33"/>
                      </a:moveTo>
                      <a:lnTo>
                        <a:pt x="27" y="30"/>
                      </a:lnTo>
                      <a:lnTo>
                        <a:pt x="23" y="0"/>
                      </a:lnTo>
                      <a:lnTo>
                        <a:pt x="0" y="3"/>
                      </a:lnTo>
                      <a:lnTo>
                        <a:pt x="2" y="33"/>
                      </a:lnTo>
                      <a:close/>
                    </a:path>
                  </a:pathLst>
                </a:custGeom>
                <a:solidFill>
                  <a:srgbClr val="FFFFFF"/>
                </a:solidFill>
                <a:ln w="12700">
                  <a:solidFill>
                    <a:srgbClr val="000000"/>
                  </a:solidFill>
                  <a:round/>
                  <a:headEnd/>
                  <a:tailEnd/>
                </a:ln>
              </p:spPr>
              <p:txBody>
                <a:bodyPr/>
                <a:lstStyle/>
                <a:p>
                  <a:endParaRPr lang="en-US"/>
                </a:p>
              </p:txBody>
            </p:sp>
            <p:sp>
              <p:nvSpPr>
                <p:cNvPr id="97" name="Freeform 153"/>
                <p:cNvSpPr>
                  <a:spLocks/>
                </p:cNvSpPr>
                <p:nvPr/>
              </p:nvSpPr>
              <p:spPr bwMode="auto">
                <a:xfrm rot="-6300000">
                  <a:off x="1323" y="3082"/>
                  <a:ext cx="13" cy="15"/>
                </a:xfrm>
                <a:custGeom>
                  <a:avLst/>
                  <a:gdLst>
                    <a:gd name="T0" fmla="*/ 1 w 25"/>
                    <a:gd name="T1" fmla="*/ 15 h 30"/>
                    <a:gd name="T2" fmla="*/ 13 w 25"/>
                    <a:gd name="T3" fmla="*/ 14 h 30"/>
                    <a:gd name="T4" fmla="*/ 10 w 25"/>
                    <a:gd name="T5" fmla="*/ 0 h 30"/>
                    <a:gd name="T6" fmla="*/ 0 w 25"/>
                    <a:gd name="T7" fmla="*/ 2 h 30"/>
                    <a:gd name="T8" fmla="*/ 1 w 25"/>
                    <a:gd name="T9" fmla="*/ 15 h 30"/>
                    <a:gd name="T10" fmla="*/ 0 60000 65536"/>
                    <a:gd name="T11" fmla="*/ 0 60000 65536"/>
                    <a:gd name="T12" fmla="*/ 0 60000 65536"/>
                    <a:gd name="T13" fmla="*/ 0 60000 65536"/>
                    <a:gd name="T14" fmla="*/ 0 60000 65536"/>
                    <a:gd name="T15" fmla="*/ 0 w 25"/>
                    <a:gd name="T16" fmla="*/ 0 h 30"/>
                    <a:gd name="T17" fmla="*/ 25 w 25"/>
                    <a:gd name="T18" fmla="*/ 30 h 30"/>
                  </a:gdLst>
                  <a:ahLst/>
                  <a:cxnLst>
                    <a:cxn ang="T10">
                      <a:pos x="T0" y="T1"/>
                    </a:cxn>
                    <a:cxn ang="T11">
                      <a:pos x="T2" y="T3"/>
                    </a:cxn>
                    <a:cxn ang="T12">
                      <a:pos x="T4" y="T5"/>
                    </a:cxn>
                    <a:cxn ang="T13">
                      <a:pos x="T6" y="T7"/>
                    </a:cxn>
                    <a:cxn ang="T14">
                      <a:pos x="T8" y="T9"/>
                    </a:cxn>
                  </a:cxnLst>
                  <a:rect l="T15" t="T16" r="T17" b="T18"/>
                  <a:pathLst>
                    <a:path w="25" h="30">
                      <a:moveTo>
                        <a:pt x="2" y="30"/>
                      </a:moveTo>
                      <a:lnTo>
                        <a:pt x="25" y="28"/>
                      </a:lnTo>
                      <a:lnTo>
                        <a:pt x="20" y="0"/>
                      </a:lnTo>
                      <a:lnTo>
                        <a:pt x="0" y="3"/>
                      </a:lnTo>
                      <a:lnTo>
                        <a:pt x="2" y="3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154"/>
                <p:cNvSpPr>
                  <a:spLocks/>
                </p:cNvSpPr>
                <p:nvPr/>
              </p:nvSpPr>
              <p:spPr bwMode="auto">
                <a:xfrm rot="-6300000">
                  <a:off x="1243" y="3029"/>
                  <a:ext cx="88" cy="38"/>
                </a:xfrm>
                <a:custGeom>
                  <a:avLst/>
                  <a:gdLst>
                    <a:gd name="T0" fmla="*/ 3 w 175"/>
                    <a:gd name="T1" fmla="*/ 38 h 75"/>
                    <a:gd name="T2" fmla="*/ 88 w 175"/>
                    <a:gd name="T3" fmla="*/ 26 h 75"/>
                    <a:gd name="T4" fmla="*/ 83 w 175"/>
                    <a:gd name="T5" fmla="*/ 0 h 75"/>
                    <a:gd name="T6" fmla="*/ 0 w 175"/>
                    <a:gd name="T7" fmla="*/ 13 h 75"/>
                    <a:gd name="T8" fmla="*/ 3 w 175"/>
                    <a:gd name="T9" fmla="*/ 38 h 75"/>
                    <a:gd name="T10" fmla="*/ 0 60000 65536"/>
                    <a:gd name="T11" fmla="*/ 0 60000 65536"/>
                    <a:gd name="T12" fmla="*/ 0 60000 65536"/>
                    <a:gd name="T13" fmla="*/ 0 60000 65536"/>
                    <a:gd name="T14" fmla="*/ 0 60000 65536"/>
                    <a:gd name="T15" fmla="*/ 0 w 175"/>
                    <a:gd name="T16" fmla="*/ 0 h 75"/>
                    <a:gd name="T17" fmla="*/ 175 w 175"/>
                    <a:gd name="T18" fmla="*/ 75 h 75"/>
                  </a:gdLst>
                  <a:ahLst/>
                  <a:cxnLst>
                    <a:cxn ang="T10">
                      <a:pos x="T0" y="T1"/>
                    </a:cxn>
                    <a:cxn ang="T11">
                      <a:pos x="T2" y="T3"/>
                    </a:cxn>
                    <a:cxn ang="T12">
                      <a:pos x="T4" y="T5"/>
                    </a:cxn>
                    <a:cxn ang="T13">
                      <a:pos x="T6" y="T7"/>
                    </a:cxn>
                    <a:cxn ang="T14">
                      <a:pos x="T8" y="T9"/>
                    </a:cxn>
                  </a:cxnLst>
                  <a:rect l="T15" t="T16" r="T17" b="T18"/>
                  <a:pathLst>
                    <a:path w="175" h="75">
                      <a:moveTo>
                        <a:pt x="6" y="75"/>
                      </a:moveTo>
                      <a:lnTo>
                        <a:pt x="175" y="52"/>
                      </a:lnTo>
                      <a:lnTo>
                        <a:pt x="166" y="0"/>
                      </a:lnTo>
                      <a:lnTo>
                        <a:pt x="0" y="25"/>
                      </a:lnTo>
                      <a:lnTo>
                        <a:pt x="6" y="75"/>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155"/>
                <p:cNvSpPr>
                  <a:spLocks/>
                </p:cNvSpPr>
                <p:nvPr/>
              </p:nvSpPr>
              <p:spPr bwMode="auto">
                <a:xfrm rot="-6300000">
                  <a:off x="1310" y="3097"/>
                  <a:ext cx="9" cy="24"/>
                </a:xfrm>
                <a:custGeom>
                  <a:avLst/>
                  <a:gdLst>
                    <a:gd name="T0" fmla="*/ 3 w 18"/>
                    <a:gd name="T1" fmla="*/ 24 h 49"/>
                    <a:gd name="T2" fmla="*/ 9 w 18"/>
                    <a:gd name="T3" fmla="*/ 23 h 49"/>
                    <a:gd name="T4" fmla="*/ 5 w 18"/>
                    <a:gd name="T5" fmla="*/ 0 h 49"/>
                    <a:gd name="T6" fmla="*/ 0 w 18"/>
                    <a:gd name="T7" fmla="*/ 0 h 49"/>
                    <a:gd name="T8" fmla="*/ 3 w 18"/>
                    <a:gd name="T9" fmla="*/ 24 h 49"/>
                    <a:gd name="T10" fmla="*/ 0 60000 65536"/>
                    <a:gd name="T11" fmla="*/ 0 60000 65536"/>
                    <a:gd name="T12" fmla="*/ 0 60000 65536"/>
                    <a:gd name="T13" fmla="*/ 0 60000 65536"/>
                    <a:gd name="T14" fmla="*/ 0 60000 65536"/>
                    <a:gd name="T15" fmla="*/ 0 w 18"/>
                    <a:gd name="T16" fmla="*/ 0 h 49"/>
                    <a:gd name="T17" fmla="*/ 18 w 18"/>
                    <a:gd name="T18" fmla="*/ 49 h 49"/>
                  </a:gdLst>
                  <a:ahLst/>
                  <a:cxnLst>
                    <a:cxn ang="T10">
                      <a:pos x="T0" y="T1"/>
                    </a:cxn>
                    <a:cxn ang="T11">
                      <a:pos x="T2" y="T3"/>
                    </a:cxn>
                    <a:cxn ang="T12">
                      <a:pos x="T4" y="T5"/>
                    </a:cxn>
                    <a:cxn ang="T13">
                      <a:pos x="T6" y="T7"/>
                    </a:cxn>
                    <a:cxn ang="T14">
                      <a:pos x="T8" y="T9"/>
                    </a:cxn>
                  </a:cxnLst>
                  <a:rect l="T15" t="T16" r="T17" b="T18"/>
                  <a:pathLst>
                    <a:path w="18" h="49">
                      <a:moveTo>
                        <a:pt x="6" y="49"/>
                      </a:moveTo>
                      <a:lnTo>
                        <a:pt x="18" y="46"/>
                      </a:lnTo>
                      <a:lnTo>
                        <a:pt x="11" y="0"/>
                      </a:lnTo>
                      <a:lnTo>
                        <a:pt x="0" y="0"/>
                      </a:lnTo>
                      <a:lnTo>
                        <a:pt x="6" y="49"/>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156"/>
                <p:cNvSpPr>
                  <a:spLocks/>
                </p:cNvSpPr>
                <p:nvPr/>
              </p:nvSpPr>
              <p:spPr bwMode="auto">
                <a:xfrm rot="-6300000">
                  <a:off x="1301" y="3077"/>
                  <a:ext cx="9" cy="24"/>
                </a:xfrm>
                <a:custGeom>
                  <a:avLst/>
                  <a:gdLst>
                    <a:gd name="T0" fmla="*/ 3 w 18"/>
                    <a:gd name="T1" fmla="*/ 24 h 48"/>
                    <a:gd name="T2" fmla="*/ 9 w 18"/>
                    <a:gd name="T3" fmla="*/ 24 h 48"/>
                    <a:gd name="T4" fmla="*/ 6 w 18"/>
                    <a:gd name="T5" fmla="*/ 0 h 48"/>
                    <a:gd name="T6" fmla="*/ 0 w 18"/>
                    <a:gd name="T7" fmla="*/ 2 h 48"/>
                    <a:gd name="T8" fmla="*/ 3 w 18"/>
                    <a:gd name="T9" fmla="*/ 24 h 48"/>
                    <a:gd name="T10" fmla="*/ 0 60000 65536"/>
                    <a:gd name="T11" fmla="*/ 0 60000 65536"/>
                    <a:gd name="T12" fmla="*/ 0 60000 65536"/>
                    <a:gd name="T13" fmla="*/ 0 60000 65536"/>
                    <a:gd name="T14" fmla="*/ 0 60000 65536"/>
                    <a:gd name="T15" fmla="*/ 0 w 18"/>
                    <a:gd name="T16" fmla="*/ 0 h 48"/>
                    <a:gd name="T17" fmla="*/ 18 w 18"/>
                    <a:gd name="T18" fmla="*/ 48 h 48"/>
                  </a:gdLst>
                  <a:ahLst/>
                  <a:cxnLst>
                    <a:cxn ang="T10">
                      <a:pos x="T0" y="T1"/>
                    </a:cxn>
                    <a:cxn ang="T11">
                      <a:pos x="T2" y="T3"/>
                    </a:cxn>
                    <a:cxn ang="T12">
                      <a:pos x="T4" y="T5"/>
                    </a:cxn>
                    <a:cxn ang="T13">
                      <a:pos x="T6" y="T7"/>
                    </a:cxn>
                    <a:cxn ang="T14">
                      <a:pos x="T8" y="T9"/>
                    </a:cxn>
                  </a:cxnLst>
                  <a:rect l="T15" t="T16" r="T17" b="T18"/>
                  <a:pathLst>
                    <a:path w="18" h="48">
                      <a:moveTo>
                        <a:pt x="7" y="48"/>
                      </a:moveTo>
                      <a:lnTo>
                        <a:pt x="18" y="47"/>
                      </a:lnTo>
                      <a:lnTo>
                        <a:pt x="12" y="0"/>
                      </a:lnTo>
                      <a:lnTo>
                        <a:pt x="0" y="3"/>
                      </a:lnTo>
                      <a:lnTo>
                        <a:pt x="7" y="4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157"/>
                <p:cNvSpPr>
                  <a:spLocks/>
                </p:cNvSpPr>
                <p:nvPr/>
              </p:nvSpPr>
              <p:spPr bwMode="auto">
                <a:xfrm rot="-6300000">
                  <a:off x="1294" y="3093"/>
                  <a:ext cx="21" cy="16"/>
                </a:xfrm>
                <a:custGeom>
                  <a:avLst/>
                  <a:gdLst>
                    <a:gd name="T0" fmla="*/ 3 w 42"/>
                    <a:gd name="T1" fmla="*/ 16 h 33"/>
                    <a:gd name="T2" fmla="*/ 21 w 42"/>
                    <a:gd name="T3" fmla="*/ 14 h 33"/>
                    <a:gd name="T4" fmla="*/ 21 w 42"/>
                    <a:gd name="T5" fmla="*/ 12 h 33"/>
                    <a:gd name="T6" fmla="*/ 21 w 42"/>
                    <a:gd name="T7" fmla="*/ 11 h 33"/>
                    <a:gd name="T8" fmla="*/ 21 w 42"/>
                    <a:gd name="T9" fmla="*/ 10 h 33"/>
                    <a:gd name="T10" fmla="*/ 21 w 42"/>
                    <a:gd name="T11" fmla="*/ 9 h 33"/>
                    <a:gd name="T12" fmla="*/ 21 w 42"/>
                    <a:gd name="T13" fmla="*/ 8 h 33"/>
                    <a:gd name="T14" fmla="*/ 21 w 42"/>
                    <a:gd name="T15" fmla="*/ 6 h 33"/>
                    <a:gd name="T16" fmla="*/ 21 w 42"/>
                    <a:gd name="T17" fmla="*/ 5 h 33"/>
                    <a:gd name="T18" fmla="*/ 21 w 42"/>
                    <a:gd name="T19" fmla="*/ 3 h 33"/>
                    <a:gd name="T20" fmla="*/ 20 w 42"/>
                    <a:gd name="T21" fmla="*/ 2 h 33"/>
                    <a:gd name="T22" fmla="*/ 20 w 42"/>
                    <a:gd name="T23" fmla="*/ 1 h 33"/>
                    <a:gd name="T24" fmla="*/ 20 w 42"/>
                    <a:gd name="T25" fmla="*/ 0 h 33"/>
                    <a:gd name="T26" fmla="*/ 19 w 42"/>
                    <a:gd name="T27" fmla="*/ 0 h 33"/>
                    <a:gd name="T28" fmla="*/ 1 w 42"/>
                    <a:gd name="T29" fmla="*/ 2 h 33"/>
                    <a:gd name="T30" fmla="*/ 0 w 42"/>
                    <a:gd name="T31" fmla="*/ 3 h 33"/>
                    <a:gd name="T32" fmla="*/ 0 w 42"/>
                    <a:gd name="T33" fmla="*/ 5 h 33"/>
                    <a:gd name="T34" fmla="*/ 0 w 42"/>
                    <a:gd name="T35" fmla="*/ 6 h 33"/>
                    <a:gd name="T36" fmla="*/ 0 w 42"/>
                    <a:gd name="T37" fmla="*/ 8 h 33"/>
                    <a:gd name="T38" fmla="*/ 0 w 42"/>
                    <a:gd name="T39" fmla="*/ 9 h 33"/>
                    <a:gd name="T40" fmla="*/ 1 w 42"/>
                    <a:gd name="T41" fmla="*/ 9 h 33"/>
                    <a:gd name="T42" fmla="*/ 1 w 42"/>
                    <a:gd name="T43" fmla="*/ 10 h 33"/>
                    <a:gd name="T44" fmla="*/ 1 w 42"/>
                    <a:gd name="T45" fmla="*/ 11 h 33"/>
                    <a:gd name="T46" fmla="*/ 1 w 42"/>
                    <a:gd name="T47" fmla="*/ 12 h 33"/>
                    <a:gd name="T48" fmla="*/ 1 w 42"/>
                    <a:gd name="T49" fmla="*/ 14 h 33"/>
                    <a:gd name="T50" fmla="*/ 3 w 42"/>
                    <a:gd name="T51" fmla="*/ 14 h 33"/>
                    <a:gd name="T52" fmla="*/ 3 w 42"/>
                    <a:gd name="T53" fmla="*/ 15 h 33"/>
                    <a:gd name="T54" fmla="*/ 3 w 42"/>
                    <a:gd name="T55" fmla="*/ 16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2"/>
                    <a:gd name="T85" fmla="*/ 0 h 33"/>
                    <a:gd name="T86" fmla="*/ 42 w 42"/>
                    <a:gd name="T87" fmla="*/ 33 h 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2" h="33">
                      <a:moveTo>
                        <a:pt x="5" y="33"/>
                      </a:moveTo>
                      <a:lnTo>
                        <a:pt x="42" y="28"/>
                      </a:lnTo>
                      <a:lnTo>
                        <a:pt x="42" y="25"/>
                      </a:lnTo>
                      <a:lnTo>
                        <a:pt x="42" y="22"/>
                      </a:lnTo>
                      <a:lnTo>
                        <a:pt x="42" y="21"/>
                      </a:lnTo>
                      <a:lnTo>
                        <a:pt x="42" y="18"/>
                      </a:lnTo>
                      <a:lnTo>
                        <a:pt x="42" y="16"/>
                      </a:lnTo>
                      <a:lnTo>
                        <a:pt x="42" y="13"/>
                      </a:lnTo>
                      <a:lnTo>
                        <a:pt x="42" y="11"/>
                      </a:lnTo>
                      <a:lnTo>
                        <a:pt x="42" y="7"/>
                      </a:lnTo>
                      <a:lnTo>
                        <a:pt x="40" y="5"/>
                      </a:lnTo>
                      <a:lnTo>
                        <a:pt x="40" y="3"/>
                      </a:lnTo>
                      <a:lnTo>
                        <a:pt x="40" y="0"/>
                      </a:lnTo>
                      <a:lnTo>
                        <a:pt x="37" y="0"/>
                      </a:lnTo>
                      <a:lnTo>
                        <a:pt x="2" y="5"/>
                      </a:lnTo>
                      <a:lnTo>
                        <a:pt x="0" y="7"/>
                      </a:lnTo>
                      <a:lnTo>
                        <a:pt x="0" y="11"/>
                      </a:lnTo>
                      <a:lnTo>
                        <a:pt x="0" y="13"/>
                      </a:lnTo>
                      <a:lnTo>
                        <a:pt x="0" y="16"/>
                      </a:lnTo>
                      <a:lnTo>
                        <a:pt x="0" y="18"/>
                      </a:lnTo>
                      <a:lnTo>
                        <a:pt x="2" y="18"/>
                      </a:lnTo>
                      <a:lnTo>
                        <a:pt x="2" y="21"/>
                      </a:lnTo>
                      <a:lnTo>
                        <a:pt x="2" y="22"/>
                      </a:lnTo>
                      <a:lnTo>
                        <a:pt x="2" y="25"/>
                      </a:lnTo>
                      <a:lnTo>
                        <a:pt x="2" y="28"/>
                      </a:lnTo>
                      <a:lnTo>
                        <a:pt x="5" y="28"/>
                      </a:lnTo>
                      <a:lnTo>
                        <a:pt x="5" y="30"/>
                      </a:lnTo>
                      <a:lnTo>
                        <a:pt x="5" y="33"/>
                      </a:lnTo>
                      <a:close/>
                    </a:path>
                  </a:pathLst>
                </a:custGeom>
                <a:solidFill>
                  <a:srgbClr val="FFFFFF"/>
                </a:solidFill>
                <a:ln w="12700">
                  <a:solidFill>
                    <a:srgbClr val="000000"/>
                  </a:solidFill>
                  <a:round/>
                  <a:headEnd/>
                  <a:tailEnd/>
                </a:ln>
              </p:spPr>
              <p:txBody>
                <a:bodyPr/>
                <a:lstStyle/>
                <a:p>
                  <a:endParaRPr lang="en-US"/>
                </a:p>
              </p:txBody>
            </p:sp>
            <p:sp>
              <p:nvSpPr>
                <p:cNvPr id="102" name="Freeform 158"/>
                <p:cNvSpPr>
                  <a:spLocks/>
                </p:cNvSpPr>
                <p:nvPr/>
              </p:nvSpPr>
              <p:spPr bwMode="auto">
                <a:xfrm rot="-6300000">
                  <a:off x="1295" y="3094"/>
                  <a:ext cx="20" cy="15"/>
                </a:xfrm>
                <a:custGeom>
                  <a:avLst/>
                  <a:gdLst>
                    <a:gd name="T0" fmla="*/ 3 w 40"/>
                    <a:gd name="T1" fmla="*/ 15 h 30"/>
                    <a:gd name="T2" fmla="*/ 20 w 40"/>
                    <a:gd name="T3" fmla="*/ 13 h 30"/>
                    <a:gd name="T4" fmla="*/ 20 w 40"/>
                    <a:gd name="T5" fmla="*/ 10 h 30"/>
                    <a:gd name="T6" fmla="*/ 20 w 40"/>
                    <a:gd name="T7" fmla="*/ 6 h 30"/>
                    <a:gd name="T8" fmla="*/ 19 w 40"/>
                    <a:gd name="T9" fmla="*/ 3 h 30"/>
                    <a:gd name="T10" fmla="*/ 18 w 40"/>
                    <a:gd name="T11" fmla="*/ 0 h 30"/>
                    <a:gd name="T12" fmla="*/ 1 w 40"/>
                    <a:gd name="T13" fmla="*/ 3 h 30"/>
                    <a:gd name="T14" fmla="*/ 0 w 40"/>
                    <a:gd name="T15" fmla="*/ 6 h 30"/>
                    <a:gd name="T16" fmla="*/ 1 w 40"/>
                    <a:gd name="T17" fmla="*/ 10 h 30"/>
                    <a:gd name="T18" fmla="*/ 1 w 40"/>
                    <a:gd name="T19" fmla="*/ 13 h 30"/>
                    <a:gd name="T20" fmla="*/ 3 w 40"/>
                    <a:gd name="T21" fmla="*/ 15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0"/>
                    <a:gd name="T35" fmla="*/ 40 w 40"/>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0">
                      <a:moveTo>
                        <a:pt x="5" y="30"/>
                      </a:moveTo>
                      <a:lnTo>
                        <a:pt x="40" y="25"/>
                      </a:lnTo>
                      <a:lnTo>
                        <a:pt x="40" y="19"/>
                      </a:lnTo>
                      <a:lnTo>
                        <a:pt x="40" y="12"/>
                      </a:lnTo>
                      <a:lnTo>
                        <a:pt x="37" y="5"/>
                      </a:lnTo>
                      <a:lnTo>
                        <a:pt x="35" y="0"/>
                      </a:lnTo>
                      <a:lnTo>
                        <a:pt x="2" y="5"/>
                      </a:lnTo>
                      <a:lnTo>
                        <a:pt x="0" y="12"/>
                      </a:lnTo>
                      <a:lnTo>
                        <a:pt x="2" y="19"/>
                      </a:lnTo>
                      <a:lnTo>
                        <a:pt x="2" y="25"/>
                      </a:lnTo>
                      <a:lnTo>
                        <a:pt x="5" y="3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159"/>
                <p:cNvSpPr>
                  <a:spLocks/>
                </p:cNvSpPr>
                <p:nvPr/>
              </p:nvSpPr>
              <p:spPr bwMode="auto">
                <a:xfrm rot="-6300000">
                  <a:off x="1306" y="3088"/>
                  <a:ext cx="21" cy="16"/>
                </a:xfrm>
                <a:custGeom>
                  <a:avLst/>
                  <a:gdLst>
                    <a:gd name="T0" fmla="*/ 0 w 42"/>
                    <a:gd name="T1" fmla="*/ 2 h 33"/>
                    <a:gd name="T2" fmla="*/ 19 w 42"/>
                    <a:gd name="T3" fmla="*/ 0 h 33"/>
                    <a:gd name="T4" fmla="*/ 19 w 42"/>
                    <a:gd name="T5" fmla="*/ 1 h 33"/>
                    <a:gd name="T6" fmla="*/ 20 w 42"/>
                    <a:gd name="T7" fmla="*/ 1 h 33"/>
                    <a:gd name="T8" fmla="*/ 20 w 42"/>
                    <a:gd name="T9" fmla="*/ 2 h 33"/>
                    <a:gd name="T10" fmla="*/ 20 w 42"/>
                    <a:gd name="T11" fmla="*/ 4 h 33"/>
                    <a:gd name="T12" fmla="*/ 20 w 42"/>
                    <a:gd name="T13" fmla="*/ 5 h 33"/>
                    <a:gd name="T14" fmla="*/ 21 w 42"/>
                    <a:gd name="T15" fmla="*/ 7 h 33"/>
                    <a:gd name="T16" fmla="*/ 21 w 42"/>
                    <a:gd name="T17" fmla="*/ 8 h 33"/>
                    <a:gd name="T18" fmla="*/ 21 w 42"/>
                    <a:gd name="T19" fmla="*/ 9 h 33"/>
                    <a:gd name="T20" fmla="*/ 21 w 42"/>
                    <a:gd name="T21" fmla="*/ 10 h 33"/>
                    <a:gd name="T22" fmla="*/ 21 w 42"/>
                    <a:gd name="T23" fmla="*/ 11 h 33"/>
                    <a:gd name="T24" fmla="*/ 21 w 42"/>
                    <a:gd name="T25" fmla="*/ 13 h 33"/>
                    <a:gd name="T26" fmla="*/ 21 w 42"/>
                    <a:gd name="T27" fmla="*/ 14 h 33"/>
                    <a:gd name="T28" fmla="*/ 2 w 42"/>
                    <a:gd name="T29" fmla="*/ 16 h 33"/>
                    <a:gd name="T30" fmla="*/ 2 w 42"/>
                    <a:gd name="T31" fmla="*/ 15 h 33"/>
                    <a:gd name="T32" fmla="*/ 1 w 42"/>
                    <a:gd name="T33" fmla="*/ 15 h 33"/>
                    <a:gd name="T34" fmla="*/ 1 w 42"/>
                    <a:gd name="T35" fmla="*/ 14 h 33"/>
                    <a:gd name="T36" fmla="*/ 1 w 42"/>
                    <a:gd name="T37" fmla="*/ 13 h 33"/>
                    <a:gd name="T38" fmla="*/ 1 w 42"/>
                    <a:gd name="T39" fmla="*/ 11 h 33"/>
                    <a:gd name="T40" fmla="*/ 0 w 42"/>
                    <a:gd name="T41" fmla="*/ 11 h 33"/>
                    <a:gd name="T42" fmla="*/ 0 w 42"/>
                    <a:gd name="T43" fmla="*/ 10 h 33"/>
                    <a:gd name="T44" fmla="*/ 0 w 42"/>
                    <a:gd name="T45" fmla="*/ 9 h 33"/>
                    <a:gd name="T46" fmla="*/ 0 w 42"/>
                    <a:gd name="T47" fmla="*/ 8 h 33"/>
                    <a:gd name="T48" fmla="*/ 0 w 42"/>
                    <a:gd name="T49" fmla="*/ 7 h 33"/>
                    <a:gd name="T50" fmla="*/ 0 w 42"/>
                    <a:gd name="T51" fmla="*/ 5 h 33"/>
                    <a:gd name="T52" fmla="*/ 0 w 42"/>
                    <a:gd name="T53" fmla="*/ 4 h 33"/>
                    <a:gd name="T54" fmla="*/ 0 w 42"/>
                    <a:gd name="T55" fmla="*/ 2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2"/>
                    <a:gd name="T85" fmla="*/ 0 h 33"/>
                    <a:gd name="T86" fmla="*/ 42 w 42"/>
                    <a:gd name="T87" fmla="*/ 33 h 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2" h="33">
                      <a:moveTo>
                        <a:pt x="0" y="5"/>
                      </a:moveTo>
                      <a:lnTo>
                        <a:pt x="37" y="0"/>
                      </a:lnTo>
                      <a:lnTo>
                        <a:pt x="37" y="3"/>
                      </a:lnTo>
                      <a:lnTo>
                        <a:pt x="39" y="3"/>
                      </a:lnTo>
                      <a:lnTo>
                        <a:pt x="39" y="5"/>
                      </a:lnTo>
                      <a:lnTo>
                        <a:pt x="39" y="8"/>
                      </a:lnTo>
                      <a:lnTo>
                        <a:pt x="39" y="11"/>
                      </a:lnTo>
                      <a:lnTo>
                        <a:pt x="42" y="14"/>
                      </a:lnTo>
                      <a:lnTo>
                        <a:pt x="42" y="16"/>
                      </a:lnTo>
                      <a:lnTo>
                        <a:pt x="42" y="19"/>
                      </a:lnTo>
                      <a:lnTo>
                        <a:pt x="42" y="21"/>
                      </a:lnTo>
                      <a:lnTo>
                        <a:pt x="42" y="23"/>
                      </a:lnTo>
                      <a:lnTo>
                        <a:pt x="42" y="26"/>
                      </a:lnTo>
                      <a:lnTo>
                        <a:pt x="42" y="28"/>
                      </a:lnTo>
                      <a:lnTo>
                        <a:pt x="4" y="33"/>
                      </a:lnTo>
                      <a:lnTo>
                        <a:pt x="4" y="31"/>
                      </a:lnTo>
                      <a:lnTo>
                        <a:pt x="2" y="31"/>
                      </a:lnTo>
                      <a:lnTo>
                        <a:pt x="2" y="28"/>
                      </a:lnTo>
                      <a:lnTo>
                        <a:pt x="2" y="26"/>
                      </a:lnTo>
                      <a:lnTo>
                        <a:pt x="2" y="23"/>
                      </a:lnTo>
                      <a:lnTo>
                        <a:pt x="0" y="23"/>
                      </a:lnTo>
                      <a:lnTo>
                        <a:pt x="0" y="21"/>
                      </a:lnTo>
                      <a:lnTo>
                        <a:pt x="0" y="19"/>
                      </a:lnTo>
                      <a:lnTo>
                        <a:pt x="0" y="16"/>
                      </a:lnTo>
                      <a:lnTo>
                        <a:pt x="0" y="14"/>
                      </a:lnTo>
                      <a:lnTo>
                        <a:pt x="0" y="11"/>
                      </a:lnTo>
                      <a:lnTo>
                        <a:pt x="0" y="8"/>
                      </a:lnTo>
                      <a:lnTo>
                        <a:pt x="0" y="5"/>
                      </a:lnTo>
                      <a:close/>
                    </a:path>
                  </a:pathLst>
                </a:custGeom>
                <a:solidFill>
                  <a:srgbClr val="B2B2B2"/>
                </a:solidFill>
                <a:ln w="12700">
                  <a:solidFill>
                    <a:srgbClr val="000000"/>
                  </a:solidFill>
                  <a:round/>
                  <a:headEnd/>
                  <a:tailEnd/>
                </a:ln>
              </p:spPr>
              <p:txBody>
                <a:bodyPr/>
                <a:lstStyle/>
                <a:p>
                  <a:endParaRPr lang="en-US"/>
                </a:p>
              </p:txBody>
            </p:sp>
            <p:sp>
              <p:nvSpPr>
                <p:cNvPr id="104" name="Freeform 160"/>
                <p:cNvSpPr>
                  <a:spLocks/>
                </p:cNvSpPr>
                <p:nvPr/>
              </p:nvSpPr>
              <p:spPr bwMode="auto">
                <a:xfrm rot="-6300000">
                  <a:off x="1307" y="3089"/>
                  <a:ext cx="20" cy="15"/>
                </a:xfrm>
                <a:custGeom>
                  <a:avLst/>
                  <a:gdLst>
                    <a:gd name="T0" fmla="*/ 0 w 39"/>
                    <a:gd name="T1" fmla="*/ 2 h 31"/>
                    <a:gd name="T2" fmla="*/ 18 w 39"/>
                    <a:gd name="T3" fmla="*/ 0 h 31"/>
                    <a:gd name="T4" fmla="*/ 19 w 39"/>
                    <a:gd name="T5" fmla="*/ 2 h 31"/>
                    <a:gd name="T6" fmla="*/ 20 w 39"/>
                    <a:gd name="T7" fmla="*/ 6 h 31"/>
                    <a:gd name="T8" fmla="*/ 20 w 39"/>
                    <a:gd name="T9" fmla="*/ 10 h 31"/>
                    <a:gd name="T10" fmla="*/ 20 w 39"/>
                    <a:gd name="T11" fmla="*/ 13 h 31"/>
                    <a:gd name="T12" fmla="*/ 2 w 39"/>
                    <a:gd name="T13" fmla="*/ 15 h 31"/>
                    <a:gd name="T14" fmla="*/ 1 w 39"/>
                    <a:gd name="T15" fmla="*/ 11 h 31"/>
                    <a:gd name="T16" fmla="*/ 0 w 39"/>
                    <a:gd name="T17" fmla="*/ 8 h 31"/>
                    <a:gd name="T18" fmla="*/ 0 w 39"/>
                    <a:gd name="T19" fmla="*/ 6 h 31"/>
                    <a:gd name="T20" fmla="*/ 0 w 39"/>
                    <a:gd name="T21" fmla="*/ 2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1"/>
                    <a:gd name="T35" fmla="*/ 39 w 39"/>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1">
                      <a:moveTo>
                        <a:pt x="0" y="5"/>
                      </a:moveTo>
                      <a:lnTo>
                        <a:pt x="35" y="0"/>
                      </a:lnTo>
                      <a:lnTo>
                        <a:pt x="37" y="5"/>
                      </a:lnTo>
                      <a:lnTo>
                        <a:pt x="39" y="12"/>
                      </a:lnTo>
                      <a:lnTo>
                        <a:pt x="39" y="20"/>
                      </a:lnTo>
                      <a:lnTo>
                        <a:pt x="39" y="26"/>
                      </a:lnTo>
                      <a:lnTo>
                        <a:pt x="4" y="31"/>
                      </a:lnTo>
                      <a:lnTo>
                        <a:pt x="2" y="23"/>
                      </a:lnTo>
                      <a:lnTo>
                        <a:pt x="0" y="17"/>
                      </a:lnTo>
                      <a:lnTo>
                        <a:pt x="0" y="12"/>
                      </a:lnTo>
                      <a:lnTo>
                        <a:pt x="0" y="5"/>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161"/>
                <p:cNvSpPr>
                  <a:spLocks/>
                </p:cNvSpPr>
                <p:nvPr/>
              </p:nvSpPr>
              <p:spPr bwMode="auto">
                <a:xfrm rot="-6300000">
                  <a:off x="1311" y="3106"/>
                  <a:ext cx="13" cy="20"/>
                </a:xfrm>
                <a:custGeom>
                  <a:avLst/>
                  <a:gdLst>
                    <a:gd name="T0" fmla="*/ 4 w 25"/>
                    <a:gd name="T1" fmla="*/ 20 h 38"/>
                    <a:gd name="T2" fmla="*/ 13 w 25"/>
                    <a:gd name="T3" fmla="*/ 19 h 38"/>
                    <a:gd name="T4" fmla="*/ 10 w 25"/>
                    <a:gd name="T5" fmla="*/ 0 h 38"/>
                    <a:gd name="T6" fmla="*/ 0 w 25"/>
                    <a:gd name="T7" fmla="*/ 1 h 38"/>
                    <a:gd name="T8" fmla="*/ 4 w 25"/>
                    <a:gd name="T9" fmla="*/ 20 h 38"/>
                    <a:gd name="T10" fmla="*/ 0 60000 65536"/>
                    <a:gd name="T11" fmla="*/ 0 60000 65536"/>
                    <a:gd name="T12" fmla="*/ 0 60000 65536"/>
                    <a:gd name="T13" fmla="*/ 0 60000 65536"/>
                    <a:gd name="T14" fmla="*/ 0 60000 65536"/>
                    <a:gd name="T15" fmla="*/ 0 w 25"/>
                    <a:gd name="T16" fmla="*/ 0 h 38"/>
                    <a:gd name="T17" fmla="*/ 25 w 25"/>
                    <a:gd name="T18" fmla="*/ 38 h 38"/>
                  </a:gdLst>
                  <a:ahLst/>
                  <a:cxnLst>
                    <a:cxn ang="T10">
                      <a:pos x="T0" y="T1"/>
                    </a:cxn>
                    <a:cxn ang="T11">
                      <a:pos x="T2" y="T3"/>
                    </a:cxn>
                    <a:cxn ang="T12">
                      <a:pos x="T4" y="T5"/>
                    </a:cxn>
                    <a:cxn ang="T13">
                      <a:pos x="T6" y="T7"/>
                    </a:cxn>
                    <a:cxn ang="T14">
                      <a:pos x="T8" y="T9"/>
                    </a:cxn>
                  </a:cxnLst>
                  <a:rect l="T15" t="T16" r="T17" b="T18"/>
                  <a:pathLst>
                    <a:path w="25" h="38">
                      <a:moveTo>
                        <a:pt x="7" y="38"/>
                      </a:moveTo>
                      <a:lnTo>
                        <a:pt x="25" y="36"/>
                      </a:lnTo>
                      <a:lnTo>
                        <a:pt x="19" y="0"/>
                      </a:lnTo>
                      <a:lnTo>
                        <a:pt x="0" y="2"/>
                      </a:lnTo>
                      <a:lnTo>
                        <a:pt x="7" y="3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162"/>
                <p:cNvSpPr>
                  <a:spLocks/>
                </p:cNvSpPr>
                <p:nvPr/>
              </p:nvSpPr>
              <p:spPr bwMode="auto">
                <a:xfrm rot="-6300000">
                  <a:off x="1318" y="3111"/>
                  <a:ext cx="5" cy="17"/>
                </a:xfrm>
                <a:custGeom>
                  <a:avLst/>
                  <a:gdLst>
                    <a:gd name="T0" fmla="*/ 5 w 9"/>
                    <a:gd name="T1" fmla="*/ 17 h 34"/>
                    <a:gd name="T2" fmla="*/ 3 w 9"/>
                    <a:gd name="T3" fmla="*/ 0 h 34"/>
                    <a:gd name="T4" fmla="*/ 2 w 9"/>
                    <a:gd name="T5" fmla="*/ 0 h 34"/>
                    <a:gd name="T6" fmla="*/ 2 w 9"/>
                    <a:gd name="T7" fmla="*/ 1 h 34"/>
                    <a:gd name="T8" fmla="*/ 0 w 9"/>
                    <a:gd name="T9" fmla="*/ 1 h 34"/>
                    <a:gd name="T10" fmla="*/ 0 w 9"/>
                    <a:gd name="T11" fmla="*/ 2 h 34"/>
                    <a:gd name="T12" fmla="*/ 0 w 9"/>
                    <a:gd name="T13" fmla="*/ 3 h 34"/>
                    <a:gd name="T14" fmla="*/ 0 w 9"/>
                    <a:gd name="T15" fmla="*/ 5 h 34"/>
                    <a:gd name="T16" fmla="*/ 0 w 9"/>
                    <a:gd name="T17" fmla="*/ 6 h 34"/>
                    <a:gd name="T18" fmla="*/ 0 w 9"/>
                    <a:gd name="T19" fmla="*/ 7 h 34"/>
                    <a:gd name="T20" fmla="*/ 0 w 9"/>
                    <a:gd name="T21" fmla="*/ 9 h 34"/>
                    <a:gd name="T22" fmla="*/ 0 w 9"/>
                    <a:gd name="T23" fmla="*/ 10 h 34"/>
                    <a:gd name="T24" fmla="*/ 0 w 9"/>
                    <a:gd name="T25" fmla="*/ 11 h 34"/>
                    <a:gd name="T26" fmla="*/ 2 w 9"/>
                    <a:gd name="T27" fmla="*/ 12 h 34"/>
                    <a:gd name="T28" fmla="*/ 2 w 9"/>
                    <a:gd name="T29" fmla="*/ 14 h 34"/>
                    <a:gd name="T30" fmla="*/ 2 w 9"/>
                    <a:gd name="T31" fmla="*/ 15 h 34"/>
                    <a:gd name="T32" fmla="*/ 3 w 9"/>
                    <a:gd name="T33" fmla="*/ 16 h 34"/>
                    <a:gd name="T34" fmla="*/ 5 w 9"/>
                    <a:gd name="T35" fmla="*/ 1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34"/>
                    <a:gd name="T56" fmla="*/ 9 w 9"/>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34">
                      <a:moveTo>
                        <a:pt x="9" y="34"/>
                      </a:moveTo>
                      <a:lnTo>
                        <a:pt x="6" y="0"/>
                      </a:lnTo>
                      <a:lnTo>
                        <a:pt x="3" y="0"/>
                      </a:lnTo>
                      <a:lnTo>
                        <a:pt x="3" y="2"/>
                      </a:lnTo>
                      <a:lnTo>
                        <a:pt x="0" y="2"/>
                      </a:lnTo>
                      <a:lnTo>
                        <a:pt x="0" y="4"/>
                      </a:lnTo>
                      <a:lnTo>
                        <a:pt x="0" y="6"/>
                      </a:lnTo>
                      <a:lnTo>
                        <a:pt x="0" y="10"/>
                      </a:lnTo>
                      <a:lnTo>
                        <a:pt x="0" y="12"/>
                      </a:lnTo>
                      <a:lnTo>
                        <a:pt x="0" y="15"/>
                      </a:lnTo>
                      <a:lnTo>
                        <a:pt x="0" y="17"/>
                      </a:lnTo>
                      <a:lnTo>
                        <a:pt x="0" y="20"/>
                      </a:lnTo>
                      <a:lnTo>
                        <a:pt x="0" y="22"/>
                      </a:lnTo>
                      <a:lnTo>
                        <a:pt x="3" y="25"/>
                      </a:lnTo>
                      <a:lnTo>
                        <a:pt x="3" y="28"/>
                      </a:lnTo>
                      <a:lnTo>
                        <a:pt x="3" y="31"/>
                      </a:lnTo>
                      <a:lnTo>
                        <a:pt x="6" y="32"/>
                      </a:lnTo>
                      <a:lnTo>
                        <a:pt x="9" y="34"/>
                      </a:lnTo>
                      <a:close/>
                    </a:path>
                  </a:pathLst>
                </a:custGeom>
                <a:solidFill>
                  <a:srgbClr val="000000"/>
                </a:solidFill>
                <a:ln w="12700">
                  <a:solidFill>
                    <a:srgbClr val="000000"/>
                  </a:solidFill>
                  <a:round/>
                  <a:headEnd/>
                  <a:tailEnd/>
                </a:ln>
              </p:spPr>
              <p:txBody>
                <a:bodyPr/>
                <a:lstStyle/>
                <a:p>
                  <a:endParaRPr lang="en-US"/>
                </a:p>
              </p:txBody>
            </p:sp>
            <p:sp>
              <p:nvSpPr>
                <p:cNvPr id="107" name="Freeform 163"/>
                <p:cNvSpPr>
                  <a:spLocks/>
                </p:cNvSpPr>
                <p:nvPr/>
              </p:nvSpPr>
              <p:spPr bwMode="auto">
                <a:xfrm rot="-6300000">
                  <a:off x="1318" y="3114"/>
                  <a:ext cx="3" cy="15"/>
                </a:xfrm>
                <a:custGeom>
                  <a:avLst/>
                  <a:gdLst>
                    <a:gd name="T0" fmla="*/ 3 w 7"/>
                    <a:gd name="T1" fmla="*/ 15 h 32"/>
                    <a:gd name="T2" fmla="*/ 2 w 7"/>
                    <a:gd name="T3" fmla="*/ 0 h 32"/>
                    <a:gd name="T4" fmla="*/ 0 w 7"/>
                    <a:gd name="T5" fmla="*/ 3 h 32"/>
                    <a:gd name="T6" fmla="*/ 0 w 7"/>
                    <a:gd name="T7" fmla="*/ 8 h 32"/>
                    <a:gd name="T8" fmla="*/ 1 w 7"/>
                    <a:gd name="T9" fmla="*/ 13 h 32"/>
                    <a:gd name="T10" fmla="*/ 3 w 7"/>
                    <a:gd name="T11" fmla="*/ 15 h 32"/>
                    <a:gd name="T12" fmla="*/ 0 60000 65536"/>
                    <a:gd name="T13" fmla="*/ 0 60000 65536"/>
                    <a:gd name="T14" fmla="*/ 0 60000 65536"/>
                    <a:gd name="T15" fmla="*/ 0 60000 65536"/>
                    <a:gd name="T16" fmla="*/ 0 60000 65536"/>
                    <a:gd name="T17" fmla="*/ 0 60000 65536"/>
                    <a:gd name="T18" fmla="*/ 0 w 7"/>
                    <a:gd name="T19" fmla="*/ 0 h 32"/>
                    <a:gd name="T20" fmla="*/ 7 w 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7" h="32">
                      <a:moveTo>
                        <a:pt x="7" y="32"/>
                      </a:moveTo>
                      <a:lnTo>
                        <a:pt x="5" y="0"/>
                      </a:lnTo>
                      <a:lnTo>
                        <a:pt x="0" y="6"/>
                      </a:lnTo>
                      <a:lnTo>
                        <a:pt x="0" y="16"/>
                      </a:lnTo>
                      <a:lnTo>
                        <a:pt x="2" y="28"/>
                      </a:lnTo>
                      <a:lnTo>
                        <a:pt x="7" y="3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164"/>
                <p:cNvSpPr>
                  <a:spLocks/>
                </p:cNvSpPr>
                <p:nvPr/>
              </p:nvSpPr>
              <p:spPr bwMode="auto">
                <a:xfrm rot="-6300000">
                  <a:off x="1291" y="3044"/>
                  <a:ext cx="75" cy="28"/>
                </a:xfrm>
                <a:custGeom>
                  <a:avLst/>
                  <a:gdLst>
                    <a:gd name="T0" fmla="*/ 75 w 150"/>
                    <a:gd name="T1" fmla="*/ 17 h 55"/>
                    <a:gd name="T2" fmla="*/ 2 w 150"/>
                    <a:gd name="T3" fmla="*/ 28 h 55"/>
                    <a:gd name="T4" fmla="*/ 0 w 150"/>
                    <a:gd name="T5" fmla="*/ 11 h 55"/>
                    <a:gd name="T6" fmla="*/ 74 w 150"/>
                    <a:gd name="T7" fmla="*/ 0 h 55"/>
                    <a:gd name="T8" fmla="*/ 75 w 150"/>
                    <a:gd name="T9" fmla="*/ 17 h 55"/>
                    <a:gd name="T10" fmla="*/ 0 60000 65536"/>
                    <a:gd name="T11" fmla="*/ 0 60000 65536"/>
                    <a:gd name="T12" fmla="*/ 0 60000 65536"/>
                    <a:gd name="T13" fmla="*/ 0 60000 65536"/>
                    <a:gd name="T14" fmla="*/ 0 60000 65536"/>
                    <a:gd name="T15" fmla="*/ 0 w 150"/>
                    <a:gd name="T16" fmla="*/ 0 h 55"/>
                    <a:gd name="T17" fmla="*/ 150 w 150"/>
                    <a:gd name="T18" fmla="*/ 55 h 55"/>
                  </a:gdLst>
                  <a:ahLst/>
                  <a:cxnLst>
                    <a:cxn ang="T10">
                      <a:pos x="T0" y="T1"/>
                    </a:cxn>
                    <a:cxn ang="T11">
                      <a:pos x="T2" y="T3"/>
                    </a:cxn>
                    <a:cxn ang="T12">
                      <a:pos x="T4" y="T5"/>
                    </a:cxn>
                    <a:cxn ang="T13">
                      <a:pos x="T6" y="T7"/>
                    </a:cxn>
                    <a:cxn ang="T14">
                      <a:pos x="T8" y="T9"/>
                    </a:cxn>
                  </a:cxnLst>
                  <a:rect l="T15" t="T16" r="T17" b="T18"/>
                  <a:pathLst>
                    <a:path w="150" h="55">
                      <a:moveTo>
                        <a:pt x="150" y="34"/>
                      </a:moveTo>
                      <a:lnTo>
                        <a:pt x="4" y="55"/>
                      </a:lnTo>
                      <a:lnTo>
                        <a:pt x="0" y="22"/>
                      </a:lnTo>
                      <a:lnTo>
                        <a:pt x="148" y="0"/>
                      </a:lnTo>
                      <a:lnTo>
                        <a:pt x="15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65"/>
                <p:cNvSpPr>
                  <a:spLocks/>
                </p:cNvSpPr>
                <p:nvPr/>
              </p:nvSpPr>
              <p:spPr bwMode="auto">
                <a:xfrm rot="-6300000">
                  <a:off x="1292" y="3046"/>
                  <a:ext cx="74" cy="26"/>
                </a:xfrm>
                <a:custGeom>
                  <a:avLst/>
                  <a:gdLst>
                    <a:gd name="T0" fmla="*/ 74 w 148"/>
                    <a:gd name="T1" fmla="*/ 16 h 53"/>
                    <a:gd name="T2" fmla="*/ 2 w 148"/>
                    <a:gd name="T3" fmla="*/ 26 h 53"/>
                    <a:gd name="T4" fmla="*/ 0 w 148"/>
                    <a:gd name="T5" fmla="*/ 10 h 53"/>
                    <a:gd name="T6" fmla="*/ 73 w 148"/>
                    <a:gd name="T7" fmla="*/ 0 h 53"/>
                    <a:gd name="T8" fmla="*/ 74 w 148"/>
                    <a:gd name="T9" fmla="*/ 16 h 53"/>
                    <a:gd name="T10" fmla="*/ 0 60000 65536"/>
                    <a:gd name="T11" fmla="*/ 0 60000 65536"/>
                    <a:gd name="T12" fmla="*/ 0 60000 65536"/>
                    <a:gd name="T13" fmla="*/ 0 60000 65536"/>
                    <a:gd name="T14" fmla="*/ 0 60000 65536"/>
                    <a:gd name="T15" fmla="*/ 0 w 148"/>
                    <a:gd name="T16" fmla="*/ 0 h 53"/>
                    <a:gd name="T17" fmla="*/ 148 w 148"/>
                    <a:gd name="T18" fmla="*/ 53 h 53"/>
                  </a:gdLst>
                  <a:ahLst/>
                  <a:cxnLst>
                    <a:cxn ang="T10">
                      <a:pos x="T0" y="T1"/>
                    </a:cxn>
                    <a:cxn ang="T11">
                      <a:pos x="T2" y="T3"/>
                    </a:cxn>
                    <a:cxn ang="T12">
                      <a:pos x="T4" y="T5"/>
                    </a:cxn>
                    <a:cxn ang="T13">
                      <a:pos x="T6" y="T7"/>
                    </a:cxn>
                    <a:cxn ang="T14">
                      <a:pos x="T8" y="T9"/>
                    </a:cxn>
                  </a:cxnLst>
                  <a:rect l="T15" t="T16" r="T17" b="T18"/>
                  <a:pathLst>
                    <a:path w="148" h="53">
                      <a:moveTo>
                        <a:pt x="148" y="32"/>
                      </a:moveTo>
                      <a:lnTo>
                        <a:pt x="4" y="53"/>
                      </a:lnTo>
                      <a:lnTo>
                        <a:pt x="0" y="20"/>
                      </a:lnTo>
                      <a:lnTo>
                        <a:pt x="145" y="0"/>
                      </a:lnTo>
                      <a:lnTo>
                        <a:pt x="148" y="3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166"/>
                <p:cNvSpPr>
                  <a:spLocks/>
                </p:cNvSpPr>
                <p:nvPr/>
              </p:nvSpPr>
              <p:spPr bwMode="auto">
                <a:xfrm rot="-6300000">
                  <a:off x="1355" y="2914"/>
                  <a:ext cx="49" cy="181"/>
                </a:xfrm>
                <a:custGeom>
                  <a:avLst/>
                  <a:gdLst>
                    <a:gd name="T0" fmla="*/ 0 w 97"/>
                    <a:gd name="T1" fmla="*/ 5 h 362"/>
                    <a:gd name="T2" fmla="*/ 26 w 97"/>
                    <a:gd name="T3" fmla="*/ 181 h 362"/>
                    <a:gd name="T4" fmla="*/ 49 w 97"/>
                    <a:gd name="T5" fmla="*/ 178 h 362"/>
                    <a:gd name="T6" fmla="*/ 23 w 97"/>
                    <a:gd name="T7" fmla="*/ 3 h 362"/>
                    <a:gd name="T8" fmla="*/ 22 w 97"/>
                    <a:gd name="T9" fmla="*/ 1 h 362"/>
                    <a:gd name="T10" fmla="*/ 21 w 97"/>
                    <a:gd name="T11" fmla="*/ 1 h 362"/>
                    <a:gd name="T12" fmla="*/ 19 w 97"/>
                    <a:gd name="T13" fmla="*/ 1 h 362"/>
                    <a:gd name="T14" fmla="*/ 18 w 97"/>
                    <a:gd name="T15" fmla="*/ 1 h 362"/>
                    <a:gd name="T16" fmla="*/ 17 w 97"/>
                    <a:gd name="T17" fmla="*/ 1 h 362"/>
                    <a:gd name="T18" fmla="*/ 16 w 97"/>
                    <a:gd name="T19" fmla="*/ 1 h 362"/>
                    <a:gd name="T20" fmla="*/ 16 w 97"/>
                    <a:gd name="T21" fmla="*/ 0 h 362"/>
                    <a:gd name="T22" fmla="*/ 14 w 97"/>
                    <a:gd name="T23" fmla="*/ 0 h 362"/>
                    <a:gd name="T24" fmla="*/ 13 w 97"/>
                    <a:gd name="T25" fmla="*/ 1 h 362"/>
                    <a:gd name="T26" fmla="*/ 11 w 97"/>
                    <a:gd name="T27" fmla="*/ 1 h 362"/>
                    <a:gd name="T28" fmla="*/ 10 w 97"/>
                    <a:gd name="T29" fmla="*/ 1 h 362"/>
                    <a:gd name="T30" fmla="*/ 10 w 97"/>
                    <a:gd name="T31" fmla="*/ 1 h 362"/>
                    <a:gd name="T32" fmla="*/ 8 w 97"/>
                    <a:gd name="T33" fmla="*/ 1 h 362"/>
                    <a:gd name="T34" fmla="*/ 7 w 97"/>
                    <a:gd name="T35" fmla="*/ 1 h 362"/>
                    <a:gd name="T36" fmla="*/ 7 w 97"/>
                    <a:gd name="T37" fmla="*/ 3 h 362"/>
                    <a:gd name="T38" fmla="*/ 6 w 97"/>
                    <a:gd name="T39" fmla="*/ 3 h 362"/>
                    <a:gd name="T40" fmla="*/ 5 w 97"/>
                    <a:gd name="T41" fmla="*/ 3 h 362"/>
                    <a:gd name="T42" fmla="*/ 4 w 97"/>
                    <a:gd name="T43" fmla="*/ 3 h 362"/>
                    <a:gd name="T44" fmla="*/ 2 w 97"/>
                    <a:gd name="T45" fmla="*/ 3 h 362"/>
                    <a:gd name="T46" fmla="*/ 1 w 97"/>
                    <a:gd name="T47" fmla="*/ 3 h 362"/>
                    <a:gd name="T48" fmla="*/ 0 w 97"/>
                    <a:gd name="T49" fmla="*/ 5 h 3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362"/>
                    <a:gd name="T77" fmla="*/ 97 w 97"/>
                    <a:gd name="T78" fmla="*/ 362 h 3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362">
                      <a:moveTo>
                        <a:pt x="0" y="10"/>
                      </a:moveTo>
                      <a:lnTo>
                        <a:pt x="51" y="362"/>
                      </a:lnTo>
                      <a:lnTo>
                        <a:pt x="97" y="356"/>
                      </a:lnTo>
                      <a:lnTo>
                        <a:pt x="45" y="5"/>
                      </a:lnTo>
                      <a:lnTo>
                        <a:pt x="43" y="3"/>
                      </a:lnTo>
                      <a:lnTo>
                        <a:pt x="41" y="3"/>
                      </a:lnTo>
                      <a:lnTo>
                        <a:pt x="38" y="3"/>
                      </a:lnTo>
                      <a:lnTo>
                        <a:pt x="36" y="3"/>
                      </a:lnTo>
                      <a:lnTo>
                        <a:pt x="33" y="3"/>
                      </a:lnTo>
                      <a:lnTo>
                        <a:pt x="31" y="3"/>
                      </a:lnTo>
                      <a:lnTo>
                        <a:pt x="31" y="0"/>
                      </a:lnTo>
                      <a:lnTo>
                        <a:pt x="28" y="0"/>
                      </a:lnTo>
                      <a:lnTo>
                        <a:pt x="26" y="3"/>
                      </a:lnTo>
                      <a:lnTo>
                        <a:pt x="22" y="3"/>
                      </a:lnTo>
                      <a:lnTo>
                        <a:pt x="20" y="3"/>
                      </a:lnTo>
                      <a:lnTo>
                        <a:pt x="19" y="3"/>
                      </a:lnTo>
                      <a:lnTo>
                        <a:pt x="16" y="3"/>
                      </a:lnTo>
                      <a:lnTo>
                        <a:pt x="14" y="3"/>
                      </a:lnTo>
                      <a:lnTo>
                        <a:pt x="14" y="5"/>
                      </a:lnTo>
                      <a:lnTo>
                        <a:pt x="12" y="5"/>
                      </a:lnTo>
                      <a:lnTo>
                        <a:pt x="9" y="5"/>
                      </a:lnTo>
                      <a:lnTo>
                        <a:pt x="7" y="7"/>
                      </a:lnTo>
                      <a:lnTo>
                        <a:pt x="4" y="7"/>
                      </a:lnTo>
                      <a:lnTo>
                        <a:pt x="2" y="7"/>
                      </a:lnTo>
                      <a:lnTo>
                        <a:pt x="0" y="10"/>
                      </a:lnTo>
                      <a:close/>
                    </a:path>
                  </a:pathLst>
                </a:custGeom>
                <a:solidFill>
                  <a:srgbClr val="000000"/>
                </a:solidFill>
                <a:ln w="12700">
                  <a:solidFill>
                    <a:srgbClr val="000000"/>
                  </a:solidFill>
                  <a:round/>
                  <a:headEnd/>
                  <a:tailEnd/>
                </a:ln>
              </p:spPr>
              <p:txBody>
                <a:bodyPr/>
                <a:lstStyle/>
                <a:p>
                  <a:endParaRPr lang="en-US"/>
                </a:p>
              </p:txBody>
            </p:sp>
            <p:sp>
              <p:nvSpPr>
                <p:cNvPr id="111" name="Freeform 167"/>
                <p:cNvSpPr>
                  <a:spLocks/>
                </p:cNvSpPr>
                <p:nvPr/>
              </p:nvSpPr>
              <p:spPr bwMode="auto">
                <a:xfrm rot="-6300000">
                  <a:off x="1357" y="2916"/>
                  <a:ext cx="47" cy="179"/>
                </a:xfrm>
                <a:custGeom>
                  <a:avLst/>
                  <a:gdLst>
                    <a:gd name="T0" fmla="*/ 0 w 95"/>
                    <a:gd name="T1" fmla="*/ 4 h 357"/>
                    <a:gd name="T2" fmla="*/ 25 w 95"/>
                    <a:gd name="T3" fmla="*/ 179 h 357"/>
                    <a:gd name="T4" fmla="*/ 47 w 95"/>
                    <a:gd name="T5" fmla="*/ 176 h 357"/>
                    <a:gd name="T6" fmla="*/ 22 w 95"/>
                    <a:gd name="T7" fmla="*/ 1 h 357"/>
                    <a:gd name="T8" fmla="*/ 17 w 95"/>
                    <a:gd name="T9" fmla="*/ 0 h 357"/>
                    <a:gd name="T10" fmla="*/ 11 w 95"/>
                    <a:gd name="T11" fmla="*/ 0 h 357"/>
                    <a:gd name="T12" fmla="*/ 6 w 95"/>
                    <a:gd name="T13" fmla="*/ 1 h 357"/>
                    <a:gd name="T14" fmla="*/ 0 w 95"/>
                    <a:gd name="T15" fmla="*/ 4 h 357"/>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357"/>
                    <a:gd name="T26" fmla="*/ 95 w 95"/>
                    <a:gd name="T27" fmla="*/ 357 h 3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357">
                      <a:moveTo>
                        <a:pt x="0" y="7"/>
                      </a:moveTo>
                      <a:lnTo>
                        <a:pt x="50" y="357"/>
                      </a:lnTo>
                      <a:lnTo>
                        <a:pt x="95" y="351"/>
                      </a:lnTo>
                      <a:lnTo>
                        <a:pt x="44" y="2"/>
                      </a:lnTo>
                      <a:lnTo>
                        <a:pt x="35" y="0"/>
                      </a:lnTo>
                      <a:lnTo>
                        <a:pt x="22" y="0"/>
                      </a:lnTo>
                      <a:lnTo>
                        <a:pt x="12" y="2"/>
                      </a:lnTo>
                      <a:lnTo>
                        <a:pt x="0" y="7"/>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168"/>
                <p:cNvSpPr>
                  <a:spLocks/>
                </p:cNvSpPr>
                <p:nvPr/>
              </p:nvSpPr>
              <p:spPr bwMode="auto">
                <a:xfrm rot="-6300000">
                  <a:off x="1321" y="3089"/>
                  <a:ext cx="14" cy="5"/>
                </a:xfrm>
                <a:custGeom>
                  <a:avLst/>
                  <a:gdLst>
                    <a:gd name="T0" fmla="*/ 0 w 28"/>
                    <a:gd name="T1" fmla="*/ 5 h 10"/>
                    <a:gd name="T2" fmla="*/ 2 w 28"/>
                    <a:gd name="T3" fmla="*/ 5 h 10"/>
                    <a:gd name="T4" fmla="*/ 14 w 28"/>
                    <a:gd name="T5" fmla="*/ 3 h 10"/>
                    <a:gd name="T6" fmla="*/ 14 w 28"/>
                    <a:gd name="T7" fmla="*/ 2 h 10"/>
                    <a:gd name="T8" fmla="*/ 14 w 28"/>
                    <a:gd name="T9" fmla="*/ 0 h 10"/>
                    <a:gd name="T10" fmla="*/ 13 w 28"/>
                    <a:gd name="T11" fmla="*/ 0 h 10"/>
                    <a:gd name="T12" fmla="*/ 2 w 28"/>
                    <a:gd name="T13" fmla="*/ 2 h 10"/>
                    <a:gd name="T14" fmla="*/ 0 w 28"/>
                    <a:gd name="T15" fmla="*/ 2 h 10"/>
                    <a:gd name="T16" fmla="*/ 0 w 28"/>
                    <a:gd name="T17" fmla="*/ 3 h 10"/>
                    <a:gd name="T18" fmla="*/ 0 w 28"/>
                    <a:gd name="T19" fmla="*/ 5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0"/>
                    <a:gd name="T32" fmla="*/ 28 w 2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0">
                      <a:moveTo>
                        <a:pt x="0" y="10"/>
                      </a:moveTo>
                      <a:lnTo>
                        <a:pt x="3" y="10"/>
                      </a:lnTo>
                      <a:lnTo>
                        <a:pt x="28" y="6"/>
                      </a:lnTo>
                      <a:lnTo>
                        <a:pt x="28" y="4"/>
                      </a:lnTo>
                      <a:lnTo>
                        <a:pt x="28" y="0"/>
                      </a:lnTo>
                      <a:lnTo>
                        <a:pt x="26" y="0"/>
                      </a:lnTo>
                      <a:lnTo>
                        <a:pt x="3" y="4"/>
                      </a:lnTo>
                      <a:lnTo>
                        <a:pt x="0" y="4"/>
                      </a:lnTo>
                      <a:lnTo>
                        <a:pt x="0" y="6"/>
                      </a:lnTo>
                      <a:lnTo>
                        <a:pt x="0" y="10"/>
                      </a:lnTo>
                      <a:close/>
                    </a:path>
                  </a:pathLst>
                </a:custGeom>
                <a:solidFill>
                  <a:srgbClr val="FFFFFF"/>
                </a:solidFill>
                <a:ln w="12700">
                  <a:solidFill>
                    <a:srgbClr val="000000"/>
                  </a:solidFill>
                  <a:round/>
                  <a:headEnd/>
                  <a:tailEnd/>
                </a:ln>
              </p:spPr>
              <p:txBody>
                <a:bodyPr/>
                <a:lstStyle/>
                <a:p>
                  <a:endParaRPr lang="en-US"/>
                </a:p>
              </p:txBody>
            </p:sp>
            <p:sp>
              <p:nvSpPr>
                <p:cNvPr id="113" name="Freeform 169"/>
                <p:cNvSpPr>
                  <a:spLocks/>
                </p:cNvSpPr>
                <p:nvPr/>
              </p:nvSpPr>
              <p:spPr bwMode="auto">
                <a:xfrm rot="-6300000">
                  <a:off x="1320" y="3090"/>
                  <a:ext cx="13" cy="4"/>
                </a:xfrm>
                <a:custGeom>
                  <a:avLst/>
                  <a:gdLst>
                    <a:gd name="T0" fmla="*/ 0 w 26"/>
                    <a:gd name="T1" fmla="*/ 4 h 8"/>
                    <a:gd name="T2" fmla="*/ 2 w 26"/>
                    <a:gd name="T3" fmla="*/ 4 h 8"/>
                    <a:gd name="T4" fmla="*/ 13 w 26"/>
                    <a:gd name="T5" fmla="*/ 2 h 8"/>
                    <a:gd name="T6" fmla="*/ 13 w 26"/>
                    <a:gd name="T7" fmla="*/ 1 h 8"/>
                    <a:gd name="T8" fmla="*/ 13 w 26"/>
                    <a:gd name="T9" fmla="*/ 0 h 8"/>
                    <a:gd name="T10" fmla="*/ 12 w 26"/>
                    <a:gd name="T11" fmla="*/ 0 h 8"/>
                    <a:gd name="T12" fmla="*/ 2 w 26"/>
                    <a:gd name="T13" fmla="*/ 1 h 8"/>
                    <a:gd name="T14" fmla="*/ 0 w 26"/>
                    <a:gd name="T15" fmla="*/ 1 h 8"/>
                    <a:gd name="T16" fmla="*/ 0 w 26"/>
                    <a:gd name="T17" fmla="*/ 2 h 8"/>
                    <a:gd name="T18" fmla="*/ 0 w 26"/>
                    <a:gd name="T19" fmla="*/ 4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8"/>
                    <a:gd name="T32" fmla="*/ 26 w 2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8">
                      <a:moveTo>
                        <a:pt x="0" y="8"/>
                      </a:moveTo>
                      <a:lnTo>
                        <a:pt x="3" y="8"/>
                      </a:lnTo>
                      <a:lnTo>
                        <a:pt x="26" y="5"/>
                      </a:lnTo>
                      <a:lnTo>
                        <a:pt x="26" y="3"/>
                      </a:lnTo>
                      <a:lnTo>
                        <a:pt x="26" y="0"/>
                      </a:lnTo>
                      <a:lnTo>
                        <a:pt x="23" y="0"/>
                      </a:lnTo>
                      <a:lnTo>
                        <a:pt x="3" y="3"/>
                      </a:lnTo>
                      <a:lnTo>
                        <a:pt x="0" y="3"/>
                      </a:lnTo>
                      <a:lnTo>
                        <a:pt x="0" y="5"/>
                      </a:lnTo>
                      <a:lnTo>
                        <a:pt x="0" y="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170"/>
                <p:cNvSpPr>
                  <a:spLocks/>
                </p:cNvSpPr>
                <p:nvPr/>
              </p:nvSpPr>
              <p:spPr bwMode="auto">
                <a:xfrm rot="-6300000">
                  <a:off x="1358" y="3024"/>
                  <a:ext cx="14" cy="14"/>
                </a:xfrm>
                <a:custGeom>
                  <a:avLst/>
                  <a:gdLst>
                    <a:gd name="T0" fmla="*/ 13 w 27"/>
                    <a:gd name="T1" fmla="*/ 12 h 28"/>
                    <a:gd name="T2" fmla="*/ 1 w 27"/>
                    <a:gd name="T3" fmla="*/ 14 h 28"/>
                    <a:gd name="T4" fmla="*/ 0 w 27"/>
                    <a:gd name="T5" fmla="*/ 2 h 28"/>
                    <a:gd name="T6" fmla="*/ 12 w 27"/>
                    <a:gd name="T7" fmla="*/ 0 h 28"/>
                    <a:gd name="T8" fmla="*/ 12 w 27"/>
                    <a:gd name="T9" fmla="*/ 2 h 28"/>
                    <a:gd name="T10" fmla="*/ 13 w 27"/>
                    <a:gd name="T11" fmla="*/ 2 h 28"/>
                    <a:gd name="T12" fmla="*/ 13 w 27"/>
                    <a:gd name="T13" fmla="*/ 3 h 28"/>
                    <a:gd name="T14" fmla="*/ 14 w 27"/>
                    <a:gd name="T15" fmla="*/ 3 h 28"/>
                    <a:gd name="T16" fmla="*/ 14 w 27"/>
                    <a:gd name="T17" fmla="*/ 3 h 28"/>
                    <a:gd name="T18" fmla="*/ 14 w 27"/>
                    <a:gd name="T19" fmla="*/ 5 h 28"/>
                    <a:gd name="T20" fmla="*/ 14 w 27"/>
                    <a:gd name="T21" fmla="*/ 6 h 28"/>
                    <a:gd name="T22" fmla="*/ 14 w 27"/>
                    <a:gd name="T23" fmla="*/ 7 h 28"/>
                    <a:gd name="T24" fmla="*/ 14 w 27"/>
                    <a:gd name="T25" fmla="*/ 9 h 28"/>
                    <a:gd name="T26" fmla="*/ 14 w 27"/>
                    <a:gd name="T27" fmla="*/ 10 h 28"/>
                    <a:gd name="T28" fmla="*/ 14 w 27"/>
                    <a:gd name="T29" fmla="*/ 12 h 28"/>
                    <a:gd name="T30" fmla="*/ 13 w 27"/>
                    <a:gd name="T31" fmla="*/ 12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28"/>
                    <a:gd name="T50" fmla="*/ 27 w 27"/>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28">
                      <a:moveTo>
                        <a:pt x="26" y="23"/>
                      </a:moveTo>
                      <a:lnTo>
                        <a:pt x="2" y="28"/>
                      </a:lnTo>
                      <a:lnTo>
                        <a:pt x="0" y="3"/>
                      </a:lnTo>
                      <a:lnTo>
                        <a:pt x="24" y="0"/>
                      </a:lnTo>
                      <a:lnTo>
                        <a:pt x="24" y="3"/>
                      </a:lnTo>
                      <a:lnTo>
                        <a:pt x="26" y="3"/>
                      </a:lnTo>
                      <a:lnTo>
                        <a:pt x="26" y="5"/>
                      </a:lnTo>
                      <a:lnTo>
                        <a:pt x="27" y="5"/>
                      </a:lnTo>
                      <a:lnTo>
                        <a:pt x="27" y="6"/>
                      </a:lnTo>
                      <a:lnTo>
                        <a:pt x="27" y="10"/>
                      </a:lnTo>
                      <a:lnTo>
                        <a:pt x="27" y="12"/>
                      </a:lnTo>
                      <a:lnTo>
                        <a:pt x="27" y="15"/>
                      </a:lnTo>
                      <a:lnTo>
                        <a:pt x="27" y="17"/>
                      </a:lnTo>
                      <a:lnTo>
                        <a:pt x="27" y="20"/>
                      </a:lnTo>
                      <a:lnTo>
                        <a:pt x="27" y="23"/>
                      </a:lnTo>
                      <a:lnTo>
                        <a:pt x="2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171"/>
                <p:cNvSpPr>
                  <a:spLocks/>
                </p:cNvSpPr>
                <p:nvPr/>
              </p:nvSpPr>
              <p:spPr bwMode="auto">
                <a:xfrm rot="-6300000">
                  <a:off x="1357" y="3025"/>
                  <a:ext cx="13" cy="12"/>
                </a:xfrm>
                <a:custGeom>
                  <a:avLst/>
                  <a:gdLst>
                    <a:gd name="T0" fmla="*/ 12 w 25"/>
                    <a:gd name="T1" fmla="*/ 10 h 26"/>
                    <a:gd name="T2" fmla="*/ 1 w 25"/>
                    <a:gd name="T3" fmla="*/ 12 h 26"/>
                    <a:gd name="T4" fmla="*/ 0 w 25"/>
                    <a:gd name="T5" fmla="*/ 1 h 26"/>
                    <a:gd name="T6" fmla="*/ 11 w 25"/>
                    <a:gd name="T7" fmla="*/ 0 h 26"/>
                    <a:gd name="T8" fmla="*/ 13 w 25"/>
                    <a:gd name="T9" fmla="*/ 2 h 26"/>
                    <a:gd name="T10" fmla="*/ 13 w 25"/>
                    <a:gd name="T11" fmla="*/ 5 h 26"/>
                    <a:gd name="T12" fmla="*/ 13 w 25"/>
                    <a:gd name="T13" fmla="*/ 7 h 26"/>
                    <a:gd name="T14" fmla="*/ 12 w 25"/>
                    <a:gd name="T15" fmla="*/ 10 h 26"/>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6"/>
                    <a:gd name="T26" fmla="*/ 25 w 25"/>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6">
                      <a:moveTo>
                        <a:pt x="24" y="21"/>
                      </a:moveTo>
                      <a:lnTo>
                        <a:pt x="2" y="26"/>
                      </a:lnTo>
                      <a:lnTo>
                        <a:pt x="0" y="3"/>
                      </a:lnTo>
                      <a:lnTo>
                        <a:pt x="21" y="0"/>
                      </a:lnTo>
                      <a:lnTo>
                        <a:pt x="25" y="5"/>
                      </a:lnTo>
                      <a:lnTo>
                        <a:pt x="25" y="11"/>
                      </a:lnTo>
                      <a:lnTo>
                        <a:pt x="25" y="16"/>
                      </a:lnTo>
                      <a:lnTo>
                        <a:pt x="24" y="2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172"/>
                <p:cNvSpPr>
                  <a:spLocks/>
                </p:cNvSpPr>
                <p:nvPr/>
              </p:nvSpPr>
              <p:spPr bwMode="auto">
                <a:xfrm rot="-6300000">
                  <a:off x="1363" y="3035"/>
                  <a:ext cx="12" cy="9"/>
                </a:xfrm>
                <a:custGeom>
                  <a:avLst/>
                  <a:gdLst>
                    <a:gd name="T0" fmla="*/ 0 w 23"/>
                    <a:gd name="T1" fmla="*/ 9 h 20"/>
                    <a:gd name="T2" fmla="*/ 12 w 23"/>
                    <a:gd name="T3" fmla="*/ 6 h 20"/>
                    <a:gd name="T4" fmla="*/ 10 w 23"/>
                    <a:gd name="T5" fmla="*/ 0 h 20"/>
                    <a:gd name="T6" fmla="*/ 0 w 23"/>
                    <a:gd name="T7" fmla="*/ 3 h 20"/>
                    <a:gd name="T8" fmla="*/ 0 w 23"/>
                    <a:gd name="T9" fmla="*/ 9 h 20"/>
                    <a:gd name="T10" fmla="*/ 0 60000 65536"/>
                    <a:gd name="T11" fmla="*/ 0 60000 65536"/>
                    <a:gd name="T12" fmla="*/ 0 60000 65536"/>
                    <a:gd name="T13" fmla="*/ 0 60000 65536"/>
                    <a:gd name="T14" fmla="*/ 0 60000 65536"/>
                    <a:gd name="T15" fmla="*/ 0 w 23"/>
                    <a:gd name="T16" fmla="*/ 0 h 20"/>
                    <a:gd name="T17" fmla="*/ 23 w 23"/>
                    <a:gd name="T18" fmla="*/ 20 h 20"/>
                  </a:gdLst>
                  <a:ahLst/>
                  <a:cxnLst>
                    <a:cxn ang="T10">
                      <a:pos x="T0" y="T1"/>
                    </a:cxn>
                    <a:cxn ang="T11">
                      <a:pos x="T2" y="T3"/>
                    </a:cxn>
                    <a:cxn ang="T12">
                      <a:pos x="T4" y="T5"/>
                    </a:cxn>
                    <a:cxn ang="T13">
                      <a:pos x="T6" y="T7"/>
                    </a:cxn>
                    <a:cxn ang="T14">
                      <a:pos x="T8" y="T9"/>
                    </a:cxn>
                  </a:cxnLst>
                  <a:rect l="T15" t="T16" r="T17" b="T18"/>
                  <a:pathLst>
                    <a:path w="23" h="20">
                      <a:moveTo>
                        <a:pt x="0" y="20"/>
                      </a:moveTo>
                      <a:lnTo>
                        <a:pt x="23" y="14"/>
                      </a:lnTo>
                      <a:lnTo>
                        <a:pt x="20" y="0"/>
                      </a:lnTo>
                      <a:lnTo>
                        <a:pt x="0" y="6"/>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173"/>
                <p:cNvSpPr>
                  <a:spLocks/>
                </p:cNvSpPr>
                <p:nvPr/>
              </p:nvSpPr>
              <p:spPr bwMode="auto">
                <a:xfrm rot="-6300000">
                  <a:off x="1362" y="3037"/>
                  <a:ext cx="11" cy="8"/>
                </a:xfrm>
                <a:custGeom>
                  <a:avLst/>
                  <a:gdLst>
                    <a:gd name="T0" fmla="*/ 0 w 20"/>
                    <a:gd name="T1" fmla="*/ 8 h 17"/>
                    <a:gd name="T2" fmla="*/ 11 w 20"/>
                    <a:gd name="T3" fmla="*/ 6 h 17"/>
                    <a:gd name="T4" fmla="*/ 10 w 20"/>
                    <a:gd name="T5" fmla="*/ 0 h 17"/>
                    <a:gd name="T6" fmla="*/ 0 w 20"/>
                    <a:gd name="T7" fmla="*/ 2 h 17"/>
                    <a:gd name="T8" fmla="*/ 0 w 20"/>
                    <a:gd name="T9" fmla="*/ 8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17"/>
                      </a:moveTo>
                      <a:lnTo>
                        <a:pt x="20" y="12"/>
                      </a:lnTo>
                      <a:lnTo>
                        <a:pt x="18" y="0"/>
                      </a:lnTo>
                      <a:lnTo>
                        <a:pt x="0" y="5"/>
                      </a:lnTo>
                      <a:lnTo>
                        <a:pt x="0" y="17"/>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174"/>
                <p:cNvSpPr>
                  <a:spLocks/>
                </p:cNvSpPr>
                <p:nvPr/>
              </p:nvSpPr>
              <p:spPr bwMode="auto">
                <a:xfrm rot="-6300000">
                  <a:off x="1665" y="2876"/>
                  <a:ext cx="8" cy="9"/>
                </a:xfrm>
                <a:custGeom>
                  <a:avLst/>
                  <a:gdLst>
                    <a:gd name="T0" fmla="*/ 8 w 16"/>
                    <a:gd name="T1" fmla="*/ 8 h 17"/>
                    <a:gd name="T2" fmla="*/ 6 w 16"/>
                    <a:gd name="T3" fmla="*/ 0 h 17"/>
                    <a:gd name="T4" fmla="*/ 0 w 16"/>
                    <a:gd name="T5" fmla="*/ 2 h 17"/>
                    <a:gd name="T6" fmla="*/ 1 w 16"/>
                    <a:gd name="T7" fmla="*/ 9 h 17"/>
                    <a:gd name="T8" fmla="*/ 8 w 16"/>
                    <a:gd name="T9" fmla="*/ 8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16" y="15"/>
                      </a:moveTo>
                      <a:lnTo>
                        <a:pt x="13" y="0"/>
                      </a:lnTo>
                      <a:lnTo>
                        <a:pt x="0" y="3"/>
                      </a:lnTo>
                      <a:lnTo>
                        <a:pt x="1" y="17"/>
                      </a:ln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175"/>
                <p:cNvSpPr>
                  <a:spLocks/>
                </p:cNvSpPr>
                <p:nvPr/>
              </p:nvSpPr>
              <p:spPr bwMode="auto">
                <a:xfrm rot="-6300000">
                  <a:off x="1664" y="2878"/>
                  <a:ext cx="7" cy="7"/>
                </a:xfrm>
                <a:custGeom>
                  <a:avLst/>
                  <a:gdLst>
                    <a:gd name="T0" fmla="*/ 7 w 13"/>
                    <a:gd name="T1" fmla="*/ 6 h 15"/>
                    <a:gd name="T2" fmla="*/ 6 w 13"/>
                    <a:gd name="T3" fmla="*/ 0 h 15"/>
                    <a:gd name="T4" fmla="*/ 0 w 13"/>
                    <a:gd name="T5" fmla="*/ 1 h 15"/>
                    <a:gd name="T6" fmla="*/ 1 w 13"/>
                    <a:gd name="T7" fmla="*/ 7 h 15"/>
                    <a:gd name="T8" fmla="*/ 7 w 13"/>
                    <a:gd name="T9" fmla="*/ 6 h 15"/>
                    <a:gd name="T10" fmla="*/ 0 60000 65536"/>
                    <a:gd name="T11" fmla="*/ 0 60000 65536"/>
                    <a:gd name="T12" fmla="*/ 0 60000 65536"/>
                    <a:gd name="T13" fmla="*/ 0 60000 65536"/>
                    <a:gd name="T14" fmla="*/ 0 60000 65536"/>
                    <a:gd name="T15" fmla="*/ 0 w 13"/>
                    <a:gd name="T16" fmla="*/ 0 h 15"/>
                    <a:gd name="T17" fmla="*/ 13 w 13"/>
                    <a:gd name="T18" fmla="*/ 15 h 15"/>
                  </a:gdLst>
                  <a:ahLst/>
                  <a:cxnLst>
                    <a:cxn ang="T10">
                      <a:pos x="T0" y="T1"/>
                    </a:cxn>
                    <a:cxn ang="T11">
                      <a:pos x="T2" y="T3"/>
                    </a:cxn>
                    <a:cxn ang="T12">
                      <a:pos x="T4" y="T5"/>
                    </a:cxn>
                    <a:cxn ang="T13">
                      <a:pos x="T6" y="T7"/>
                    </a:cxn>
                    <a:cxn ang="T14">
                      <a:pos x="T8" y="T9"/>
                    </a:cxn>
                  </a:cxnLst>
                  <a:rect l="T15" t="T16" r="T17" b="T18"/>
                  <a:pathLst>
                    <a:path w="13" h="15">
                      <a:moveTo>
                        <a:pt x="13" y="12"/>
                      </a:moveTo>
                      <a:lnTo>
                        <a:pt x="11" y="0"/>
                      </a:lnTo>
                      <a:lnTo>
                        <a:pt x="0" y="3"/>
                      </a:lnTo>
                      <a:lnTo>
                        <a:pt x="1" y="15"/>
                      </a:lnTo>
                      <a:lnTo>
                        <a:pt x="13" y="12"/>
                      </a:lnTo>
                    </a:path>
                  </a:pathLst>
                </a:custGeom>
                <a:noFill/>
                <a:ln w="7938">
                  <a:solidFill>
                    <a:srgbClr val="8F002E"/>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176"/>
                <p:cNvSpPr>
                  <a:spLocks/>
                </p:cNvSpPr>
                <p:nvPr/>
              </p:nvSpPr>
              <p:spPr bwMode="auto">
                <a:xfrm rot="-6300000">
                  <a:off x="1527" y="2809"/>
                  <a:ext cx="71" cy="227"/>
                </a:xfrm>
                <a:custGeom>
                  <a:avLst/>
                  <a:gdLst>
                    <a:gd name="T0" fmla="*/ 0 w 143"/>
                    <a:gd name="T1" fmla="*/ 57 h 455"/>
                    <a:gd name="T2" fmla="*/ 0 w 143"/>
                    <a:gd name="T3" fmla="*/ 6 h 455"/>
                    <a:gd name="T4" fmla="*/ 0 w 143"/>
                    <a:gd name="T5" fmla="*/ 5 h 455"/>
                    <a:gd name="T6" fmla="*/ 1 w 143"/>
                    <a:gd name="T7" fmla="*/ 5 h 455"/>
                    <a:gd name="T8" fmla="*/ 1 w 143"/>
                    <a:gd name="T9" fmla="*/ 3 h 455"/>
                    <a:gd name="T10" fmla="*/ 2 w 143"/>
                    <a:gd name="T11" fmla="*/ 3 h 455"/>
                    <a:gd name="T12" fmla="*/ 28 w 143"/>
                    <a:gd name="T13" fmla="*/ 0 h 455"/>
                    <a:gd name="T14" fmla="*/ 29 w 143"/>
                    <a:gd name="T15" fmla="*/ 0 h 455"/>
                    <a:gd name="T16" fmla="*/ 30 w 143"/>
                    <a:gd name="T17" fmla="*/ 0 h 455"/>
                    <a:gd name="T18" fmla="*/ 30 w 143"/>
                    <a:gd name="T19" fmla="*/ 1 h 455"/>
                    <a:gd name="T20" fmla="*/ 31 w 143"/>
                    <a:gd name="T21" fmla="*/ 1 h 455"/>
                    <a:gd name="T22" fmla="*/ 31 w 143"/>
                    <a:gd name="T23" fmla="*/ 2 h 455"/>
                    <a:gd name="T24" fmla="*/ 46 w 143"/>
                    <a:gd name="T25" fmla="*/ 49 h 455"/>
                    <a:gd name="T26" fmla="*/ 71 w 143"/>
                    <a:gd name="T27" fmla="*/ 218 h 455"/>
                    <a:gd name="T28" fmla="*/ 71 w 143"/>
                    <a:gd name="T29" fmla="*/ 219 h 455"/>
                    <a:gd name="T30" fmla="*/ 71 w 143"/>
                    <a:gd name="T31" fmla="*/ 220 h 455"/>
                    <a:gd name="T32" fmla="*/ 70 w 143"/>
                    <a:gd name="T33" fmla="*/ 220 h 455"/>
                    <a:gd name="T34" fmla="*/ 70 w 143"/>
                    <a:gd name="T35" fmla="*/ 221 h 455"/>
                    <a:gd name="T36" fmla="*/ 69 w 143"/>
                    <a:gd name="T37" fmla="*/ 221 h 455"/>
                    <a:gd name="T38" fmla="*/ 28 w 143"/>
                    <a:gd name="T39" fmla="*/ 227 h 455"/>
                    <a:gd name="T40" fmla="*/ 27 w 143"/>
                    <a:gd name="T41" fmla="*/ 227 h 455"/>
                    <a:gd name="T42" fmla="*/ 25 w 143"/>
                    <a:gd name="T43" fmla="*/ 227 h 455"/>
                    <a:gd name="T44" fmla="*/ 25 w 143"/>
                    <a:gd name="T45" fmla="*/ 226 h 455"/>
                    <a:gd name="T46" fmla="*/ 25 w 143"/>
                    <a:gd name="T47" fmla="*/ 225 h 455"/>
                    <a:gd name="T48" fmla="*/ 24 w 143"/>
                    <a:gd name="T49" fmla="*/ 225 h 455"/>
                    <a:gd name="T50" fmla="*/ 0 w 143"/>
                    <a:gd name="T51" fmla="*/ 57 h 4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3"/>
                    <a:gd name="T79" fmla="*/ 0 h 455"/>
                    <a:gd name="T80" fmla="*/ 143 w 143"/>
                    <a:gd name="T81" fmla="*/ 455 h 4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3" h="455">
                      <a:moveTo>
                        <a:pt x="0" y="114"/>
                      </a:moveTo>
                      <a:lnTo>
                        <a:pt x="0" y="13"/>
                      </a:lnTo>
                      <a:lnTo>
                        <a:pt x="0" y="11"/>
                      </a:lnTo>
                      <a:lnTo>
                        <a:pt x="2" y="10"/>
                      </a:lnTo>
                      <a:lnTo>
                        <a:pt x="2" y="7"/>
                      </a:lnTo>
                      <a:lnTo>
                        <a:pt x="5" y="7"/>
                      </a:lnTo>
                      <a:lnTo>
                        <a:pt x="56" y="0"/>
                      </a:lnTo>
                      <a:lnTo>
                        <a:pt x="59" y="0"/>
                      </a:lnTo>
                      <a:lnTo>
                        <a:pt x="61" y="0"/>
                      </a:lnTo>
                      <a:lnTo>
                        <a:pt x="61" y="3"/>
                      </a:lnTo>
                      <a:lnTo>
                        <a:pt x="63" y="3"/>
                      </a:lnTo>
                      <a:lnTo>
                        <a:pt x="63" y="5"/>
                      </a:lnTo>
                      <a:lnTo>
                        <a:pt x="92" y="99"/>
                      </a:lnTo>
                      <a:lnTo>
                        <a:pt x="143" y="437"/>
                      </a:lnTo>
                      <a:lnTo>
                        <a:pt x="143" y="438"/>
                      </a:lnTo>
                      <a:lnTo>
                        <a:pt x="143" y="440"/>
                      </a:lnTo>
                      <a:lnTo>
                        <a:pt x="140" y="440"/>
                      </a:lnTo>
                      <a:lnTo>
                        <a:pt x="140" y="443"/>
                      </a:lnTo>
                      <a:lnTo>
                        <a:pt x="138" y="443"/>
                      </a:lnTo>
                      <a:lnTo>
                        <a:pt x="56" y="455"/>
                      </a:lnTo>
                      <a:lnTo>
                        <a:pt x="54" y="455"/>
                      </a:lnTo>
                      <a:lnTo>
                        <a:pt x="51" y="455"/>
                      </a:lnTo>
                      <a:lnTo>
                        <a:pt x="51" y="452"/>
                      </a:lnTo>
                      <a:lnTo>
                        <a:pt x="51" y="450"/>
                      </a:lnTo>
                      <a:lnTo>
                        <a:pt x="49" y="450"/>
                      </a:lnTo>
                      <a:lnTo>
                        <a:pt x="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77"/>
                <p:cNvSpPr>
                  <a:spLocks/>
                </p:cNvSpPr>
                <p:nvPr/>
              </p:nvSpPr>
              <p:spPr bwMode="auto">
                <a:xfrm rot="-6300000">
                  <a:off x="1528" y="2811"/>
                  <a:ext cx="70" cy="226"/>
                </a:xfrm>
                <a:custGeom>
                  <a:avLst/>
                  <a:gdLst>
                    <a:gd name="T0" fmla="*/ 0 w 140"/>
                    <a:gd name="T1" fmla="*/ 57 h 452"/>
                    <a:gd name="T2" fmla="*/ 0 w 140"/>
                    <a:gd name="T3" fmla="*/ 7 h 452"/>
                    <a:gd name="T4" fmla="*/ 0 w 140"/>
                    <a:gd name="T5" fmla="*/ 6 h 452"/>
                    <a:gd name="T6" fmla="*/ 1 w 140"/>
                    <a:gd name="T7" fmla="*/ 5 h 452"/>
                    <a:gd name="T8" fmla="*/ 2 w 140"/>
                    <a:gd name="T9" fmla="*/ 4 h 452"/>
                    <a:gd name="T10" fmla="*/ 27 w 140"/>
                    <a:gd name="T11" fmla="*/ 0 h 452"/>
                    <a:gd name="T12" fmla="*/ 28 w 140"/>
                    <a:gd name="T13" fmla="*/ 0 h 452"/>
                    <a:gd name="T14" fmla="*/ 30 w 140"/>
                    <a:gd name="T15" fmla="*/ 0 h 452"/>
                    <a:gd name="T16" fmla="*/ 30 w 140"/>
                    <a:gd name="T17" fmla="*/ 2 h 452"/>
                    <a:gd name="T18" fmla="*/ 31 w 140"/>
                    <a:gd name="T19" fmla="*/ 3 h 452"/>
                    <a:gd name="T20" fmla="*/ 45 w 140"/>
                    <a:gd name="T21" fmla="*/ 50 h 452"/>
                    <a:gd name="T22" fmla="*/ 70 w 140"/>
                    <a:gd name="T23" fmla="*/ 217 h 452"/>
                    <a:gd name="T24" fmla="*/ 70 w 140"/>
                    <a:gd name="T25" fmla="*/ 218 h 452"/>
                    <a:gd name="T26" fmla="*/ 69 w 140"/>
                    <a:gd name="T27" fmla="*/ 219 h 452"/>
                    <a:gd name="T28" fmla="*/ 69 w 140"/>
                    <a:gd name="T29" fmla="*/ 220 h 452"/>
                    <a:gd name="T30" fmla="*/ 68 w 140"/>
                    <a:gd name="T31" fmla="*/ 220 h 452"/>
                    <a:gd name="T32" fmla="*/ 27 w 140"/>
                    <a:gd name="T33" fmla="*/ 226 h 452"/>
                    <a:gd name="T34" fmla="*/ 26 w 140"/>
                    <a:gd name="T35" fmla="*/ 226 h 452"/>
                    <a:gd name="T36" fmla="*/ 25 w 140"/>
                    <a:gd name="T37" fmla="*/ 226 h 452"/>
                    <a:gd name="T38" fmla="*/ 25 w 140"/>
                    <a:gd name="T39" fmla="*/ 225 h 452"/>
                    <a:gd name="T40" fmla="*/ 24 w 140"/>
                    <a:gd name="T41" fmla="*/ 224 h 452"/>
                    <a:gd name="T42" fmla="*/ 0 w 140"/>
                    <a:gd name="T43" fmla="*/ 57 h 4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0"/>
                    <a:gd name="T67" fmla="*/ 0 h 452"/>
                    <a:gd name="T68" fmla="*/ 140 w 140"/>
                    <a:gd name="T69" fmla="*/ 452 h 4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0" h="452">
                      <a:moveTo>
                        <a:pt x="0" y="113"/>
                      </a:moveTo>
                      <a:lnTo>
                        <a:pt x="0" y="13"/>
                      </a:lnTo>
                      <a:lnTo>
                        <a:pt x="0" y="11"/>
                      </a:lnTo>
                      <a:lnTo>
                        <a:pt x="2" y="10"/>
                      </a:lnTo>
                      <a:lnTo>
                        <a:pt x="5" y="7"/>
                      </a:lnTo>
                      <a:lnTo>
                        <a:pt x="55" y="0"/>
                      </a:lnTo>
                      <a:lnTo>
                        <a:pt x="57" y="0"/>
                      </a:lnTo>
                      <a:lnTo>
                        <a:pt x="60" y="0"/>
                      </a:lnTo>
                      <a:lnTo>
                        <a:pt x="60" y="3"/>
                      </a:lnTo>
                      <a:lnTo>
                        <a:pt x="62" y="5"/>
                      </a:lnTo>
                      <a:lnTo>
                        <a:pt x="91" y="99"/>
                      </a:lnTo>
                      <a:lnTo>
                        <a:pt x="140" y="434"/>
                      </a:lnTo>
                      <a:lnTo>
                        <a:pt x="140" y="436"/>
                      </a:lnTo>
                      <a:lnTo>
                        <a:pt x="138" y="438"/>
                      </a:lnTo>
                      <a:lnTo>
                        <a:pt x="138" y="440"/>
                      </a:lnTo>
                      <a:lnTo>
                        <a:pt x="136" y="440"/>
                      </a:lnTo>
                      <a:lnTo>
                        <a:pt x="55" y="452"/>
                      </a:lnTo>
                      <a:lnTo>
                        <a:pt x="53" y="452"/>
                      </a:lnTo>
                      <a:lnTo>
                        <a:pt x="50" y="452"/>
                      </a:lnTo>
                      <a:lnTo>
                        <a:pt x="50" y="450"/>
                      </a:lnTo>
                      <a:lnTo>
                        <a:pt x="48" y="448"/>
                      </a:lnTo>
                      <a:lnTo>
                        <a:pt x="0" y="113"/>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178"/>
                <p:cNvSpPr>
                  <a:spLocks/>
                </p:cNvSpPr>
                <p:nvPr/>
              </p:nvSpPr>
              <p:spPr bwMode="auto">
                <a:xfrm rot="-6300000">
                  <a:off x="1730" y="2810"/>
                  <a:ext cx="65" cy="146"/>
                </a:xfrm>
                <a:custGeom>
                  <a:avLst/>
                  <a:gdLst>
                    <a:gd name="T0" fmla="*/ 61 w 65"/>
                    <a:gd name="T1" fmla="*/ 0 h 146"/>
                    <a:gd name="T2" fmla="*/ 62 w 65"/>
                    <a:gd name="T3" fmla="*/ 8 h 146"/>
                    <a:gd name="T4" fmla="*/ 63 w 65"/>
                    <a:gd name="T5" fmla="*/ 18 h 146"/>
                    <a:gd name="T6" fmla="*/ 65 w 65"/>
                    <a:gd name="T7" fmla="*/ 31 h 146"/>
                    <a:gd name="T8" fmla="*/ 65 w 65"/>
                    <a:gd name="T9" fmla="*/ 45 h 146"/>
                    <a:gd name="T10" fmla="*/ 65 w 65"/>
                    <a:gd name="T11" fmla="*/ 58 h 146"/>
                    <a:gd name="T12" fmla="*/ 63 w 65"/>
                    <a:gd name="T13" fmla="*/ 70 h 146"/>
                    <a:gd name="T14" fmla="*/ 59 w 65"/>
                    <a:gd name="T15" fmla="*/ 79 h 146"/>
                    <a:gd name="T16" fmla="*/ 0 w 65"/>
                    <a:gd name="T17" fmla="*/ 146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146"/>
                    <a:gd name="T29" fmla="*/ 65 w 65"/>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146">
                      <a:moveTo>
                        <a:pt x="61" y="0"/>
                      </a:moveTo>
                      <a:lnTo>
                        <a:pt x="62" y="8"/>
                      </a:lnTo>
                      <a:lnTo>
                        <a:pt x="63" y="18"/>
                      </a:lnTo>
                      <a:lnTo>
                        <a:pt x="65" y="31"/>
                      </a:lnTo>
                      <a:lnTo>
                        <a:pt x="65" y="45"/>
                      </a:lnTo>
                      <a:lnTo>
                        <a:pt x="65" y="58"/>
                      </a:lnTo>
                      <a:lnTo>
                        <a:pt x="63" y="70"/>
                      </a:lnTo>
                      <a:lnTo>
                        <a:pt x="59" y="79"/>
                      </a:lnTo>
                      <a:lnTo>
                        <a:pt x="0" y="146"/>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179"/>
                <p:cNvSpPr>
                  <a:spLocks/>
                </p:cNvSpPr>
                <p:nvPr/>
              </p:nvSpPr>
              <p:spPr bwMode="auto">
                <a:xfrm rot="-6300000">
                  <a:off x="1667" y="2873"/>
                  <a:ext cx="13" cy="12"/>
                </a:xfrm>
                <a:custGeom>
                  <a:avLst/>
                  <a:gdLst>
                    <a:gd name="T0" fmla="*/ 0 w 28"/>
                    <a:gd name="T1" fmla="*/ 1 h 26"/>
                    <a:gd name="T2" fmla="*/ 2 w 28"/>
                    <a:gd name="T3" fmla="*/ 12 h 26"/>
                    <a:gd name="T4" fmla="*/ 13 w 28"/>
                    <a:gd name="T5" fmla="*/ 11 h 26"/>
                    <a:gd name="T6" fmla="*/ 12 w 28"/>
                    <a:gd name="T7" fmla="*/ 0 h 26"/>
                    <a:gd name="T8" fmla="*/ 0 w 28"/>
                    <a:gd name="T9" fmla="*/ 1 h 26"/>
                    <a:gd name="T10" fmla="*/ 0 60000 65536"/>
                    <a:gd name="T11" fmla="*/ 0 60000 65536"/>
                    <a:gd name="T12" fmla="*/ 0 60000 65536"/>
                    <a:gd name="T13" fmla="*/ 0 60000 65536"/>
                    <a:gd name="T14" fmla="*/ 0 60000 65536"/>
                    <a:gd name="T15" fmla="*/ 0 w 28"/>
                    <a:gd name="T16" fmla="*/ 0 h 26"/>
                    <a:gd name="T17" fmla="*/ 28 w 28"/>
                    <a:gd name="T18" fmla="*/ 26 h 26"/>
                  </a:gdLst>
                  <a:ahLst/>
                  <a:cxnLst>
                    <a:cxn ang="T10">
                      <a:pos x="T0" y="T1"/>
                    </a:cxn>
                    <a:cxn ang="T11">
                      <a:pos x="T2" y="T3"/>
                    </a:cxn>
                    <a:cxn ang="T12">
                      <a:pos x="T4" y="T5"/>
                    </a:cxn>
                    <a:cxn ang="T13">
                      <a:pos x="T6" y="T7"/>
                    </a:cxn>
                    <a:cxn ang="T14">
                      <a:pos x="T8" y="T9"/>
                    </a:cxn>
                  </a:cxnLst>
                  <a:rect l="T15" t="T16" r="T17" b="T18"/>
                  <a:pathLst>
                    <a:path w="28" h="26">
                      <a:moveTo>
                        <a:pt x="0" y="3"/>
                      </a:moveTo>
                      <a:lnTo>
                        <a:pt x="5" y="26"/>
                      </a:lnTo>
                      <a:lnTo>
                        <a:pt x="28" y="23"/>
                      </a:lnTo>
                      <a:lnTo>
                        <a:pt x="25"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180"/>
                <p:cNvSpPr>
                  <a:spLocks/>
                </p:cNvSpPr>
                <p:nvPr/>
              </p:nvSpPr>
              <p:spPr bwMode="auto">
                <a:xfrm rot="-6300000">
                  <a:off x="1668" y="2874"/>
                  <a:ext cx="12" cy="11"/>
                </a:xfrm>
                <a:custGeom>
                  <a:avLst/>
                  <a:gdLst>
                    <a:gd name="T0" fmla="*/ 0 w 25"/>
                    <a:gd name="T1" fmla="*/ 1 h 23"/>
                    <a:gd name="T2" fmla="*/ 2 w 25"/>
                    <a:gd name="T3" fmla="*/ 11 h 23"/>
                    <a:gd name="T4" fmla="*/ 12 w 25"/>
                    <a:gd name="T5" fmla="*/ 10 h 23"/>
                    <a:gd name="T6" fmla="*/ 11 w 25"/>
                    <a:gd name="T7" fmla="*/ 0 h 23"/>
                    <a:gd name="T8" fmla="*/ 0 w 25"/>
                    <a:gd name="T9" fmla="*/ 1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0" y="3"/>
                      </a:moveTo>
                      <a:lnTo>
                        <a:pt x="5" y="23"/>
                      </a:lnTo>
                      <a:lnTo>
                        <a:pt x="25" y="21"/>
                      </a:lnTo>
                      <a:lnTo>
                        <a:pt x="23" y="0"/>
                      </a:lnTo>
                      <a:lnTo>
                        <a:pt x="0" y="3"/>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181"/>
                <p:cNvSpPr>
                  <a:spLocks/>
                </p:cNvSpPr>
                <p:nvPr/>
              </p:nvSpPr>
              <p:spPr bwMode="auto">
                <a:xfrm rot="-6300000">
                  <a:off x="1683" y="2859"/>
                  <a:ext cx="11" cy="25"/>
                </a:xfrm>
                <a:custGeom>
                  <a:avLst/>
                  <a:gdLst>
                    <a:gd name="T0" fmla="*/ 11 w 22"/>
                    <a:gd name="T1" fmla="*/ 25 h 49"/>
                    <a:gd name="T2" fmla="*/ 7 w 22"/>
                    <a:gd name="T3" fmla="*/ 0 h 49"/>
                    <a:gd name="T4" fmla="*/ 0 w 22"/>
                    <a:gd name="T5" fmla="*/ 1 h 49"/>
                    <a:gd name="T6" fmla="*/ 5 w 22"/>
                    <a:gd name="T7" fmla="*/ 25 h 49"/>
                    <a:gd name="T8" fmla="*/ 11 w 22"/>
                    <a:gd name="T9" fmla="*/ 25 h 49"/>
                    <a:gd name="T10" fmla="*/ 0 60000 65536"/>
                    <a:gd name="T11" fmla="*/ 0 60000 65536"/>
                    <a:gd name="T12" fmla="*/ 0 60000 65536"/>
                    <a:gd name="T13" fmla="*/ 0 60000 65536"/>
                    <a:gd name="T14" fmla="*/ 0 60000 65536"/>
                    <a:gd name="T15" fmla="*/ 0 w 22"/>
                    <a:gd name="T16" fmla="*/ 0 h 49"/>
                    <a:gd name="T17" fmla="*/ 22 w 22"/>
                    <a:gd name="T18" fmla="*/ 49 h 49"/>
                  </a:gdLst>
                  <a:ahLst/>
                  <a:cxnLst>
                    <a:cxn ang="T10">
                      <a:pos x="T0" y="T1"/>
                    </a:cxn>
                    <a:cxn ang="T11">
                      <a:pos x="T2" y="T3"/>
                    </a:cxn>
                    <a:cxn ang="T12">
                      <a:pos x="T4" y="T5"/>
                    </a:cxn>
                    <a:cxn ang="T13">
                      <a:pos x="T6" y="T7"/>
                    </a:cxn>
                    <a:cxn ang="T14">
                      <a:pos x="T8" y="T9"/>
                    </a:cxn>
                  </a:cxnLst>
                  <a:rect l="T15" t="T16" r="T17" b="T18"/>
                  <a:pathLst>
                    <a:path w="22" h="49">
                      <a:moveTo>
                        <a:pt x="22" y="49"/>
                      </a:moveTo>
                      <a:lnTo>
                        <a:pt x="14" y="0"/>
                      </a:lnTo>
                      <a:lnTo>
                        <a:pt x="0" y="2"/>
                      </a:lnTo>
                      <a:lnTo>
                        <a:pt x="9" y="49"/>
                      </a:lnTo>
                      <a:lnTo>
                        <a:pt x="22"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182"/>
                <p:cNvSpPr>
                  <a:spLocks/>
                </p:cNvSpPr>
                <p:nvPr/>
              </p:nvSpPr>
              <p:spPr bwMode="auto">
                <a:xfrm rot="-6300000">
                  <a:off x="1684" y="2861"/>
                  <a:ext cx="9" cy="23"/>
                </a:xfrm>
                <a:custGeom>
                  <a:avLst/>
                  <a:gdLst>
                    <a:gd name="T0" fmla="*/ 9 w 20"/>
                    <a:gd name="T1" fmla="*/ 23 h 47"/>
                    <a:gd name="T2" fmla="*/ 6 w 20"/>
                    <a:gd name="T3" fmla="*/ 0 h 47"/>
                    <a:gd name="T4" fmla="*/ 0 w 20"/>
                    <a:gd name="T5" fmla="*/ 1 h 47"/>
                    <a:gd name="T6" fmla="*/ 4 w 20"/>
                    <a:gd name="T7" fmla="*/ 23 h 47"/>
                    <a:gd name="T8" fmla="*/ 9 w 20"/>
                    <a:gd name="T9" fmla="*/ 23 h 47"/>
                    <a:gd name="T10" fmla="*/ 0 60000 65536"/>
                    <a:gd name="T11" fmla="*/ 0 60000 65536"/>
                    <a:gd name="T12" fmla="*/ 0 60000 65536"/>
                    <a:gd name="T13" fmla="*/ 0 60000 65536"/>
                    <a:gd name="T14" fmla="*/ 0 60000 65536"/>
                    <a:gd name="T15" fmla="*/ 0 w 20"/>
                    <a:gd name="T16" fmla="*/ 0 h 47"/>
                    <a:gd name="T17" fmla="*/ 20 w 20"/>
                    <a:gd name="T18" fmla="*/ 47 h 47"/>
                  </a:gdLst>
                  <a:ahLst/>
                  <a:cxnLst>
                    <a:cxn ang="T10">
                      <a:pos x="T0" y="T1"/>
                    </a:cxn>
                    <a:cxn ang="T11">
                      <a:pos x="T2" y="T3"/>
                    </a:cxn>
                    <a:cxn ang="T12">
                      <a:pos x="T4" y="T5"/>
                    </a:cxn>
                    <a:cxn ang="T13">
                      <a:pos x="T6" y="T7"/>
                    </a:cxn>
                    <a:cxn ang="T14">
                      <a:pos x="T8" y="T9"/>
                    </a:cxn>
                  </a:cxnLst>
                  <a:rect l="T15" t="T16" r="T17" b="T18"/>
                  <a:pathLst>
                    <a:path w="20" h="47">
                      <a:moveTo>
                        <a:pt x="20" y="47"/>
                      </a:moveTo>
                      <a:lnTo>
                        <a:pt x="13" y="0"/>
                      </a:lnTo>
                      <a:lnTo>
                        <a:pt x="0" y="2"/>
                      </a:lnTo>
                      <a:lnTo>
                        <a:pt x="8" y="47"/>
                      </a:lnTo>
                      <a:lnTo>
                        <a:pt x="20" y="47"/>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183"/>
                <p:cNvSpPr>
                  <a:spLocks/>
                </p:cNvSpPr>
                <p:nvPr/>
              </p:nvSpPr>
              <p:spPr bwMode="auto">
                <a:xfrm rot="-6300000">
                  <a:off x="1254" y="3036"/>
                  <a:ext cx="82" cy="15"/>
                </a:xfrm>
                <a:custGeom>
                  <a:avLst/>
                  <a:gdLst>
                    <a:gd name="T0" fmla="*/ 0 w 165"/>
                    <a:gd name="T1" fmla="*/ 15 h 30"/>
                    <a:gd name="T2" fmla="*/ 82 w 165"/>
                    <a:gd name="T3" fmla="*/ 3 h 30"/>
                    <a:gd name="T4" fmla="*/ 81 w 165"/>
                    <a:gd name="T5" fmla="*/ 0 h 30"/>
                    <a:gd name="T6" fmla="*/ 0 w 165"/>
                    <a:gd name="T7" fmla="*/ 13 h 30"/>
                    <a:gd name="T8" fmla="*/ 0 w 165"/>
                    <a:gd name="T9" fmla="*/ 15 h 30"/>
                    <a:gd name="T10" fmla="*/ 0 60000 65536"/>
                    <a:gd name="T11" fmla="*/ 0 60000 65536"/>
                    <a:gd name="T12" fmla="*/ 0 60000 65536"/>
                    <a:gd name="T13" fmla="*/ 0 60000 65536"/>
                    <a:gd name="T14" fmla="*/ 0 60000 65536"/>
                    <a:gd name="T15" fmla="*/ 0 w 165"/>
                    <a:gd name="T16" fmla="*/ 0 h 30"/>
                    <a:gd name="T17" fmla="*/ 165 w 165"/>
                    <a:gd name="T18" fmla="*/ 30 h 30"/>
                  </a:gdLst>
                  <a:ahLst/>
                  <a:cxnLst>
                    <a:cxn ang="T10">
                      <a:pos x="T0" y="T1"/>
                    </a:cxn>
                    <a:cxn ang="T11">
                      <a:pos x="T2" y="T3"/>
                    </a:cxn>
                    <a:cxn ang="T12">
                      <a:pos x="T4" y="T5"/>
                    </a:cxn>
                    <a:cxn ang="T13">
                      <a:pos x="T6" y="T7"/>
                    </a:cxn>
                    <a:cxn ang="T14">
                      <a:pos x="T8" y="T9"/>
                    </a:cxn>
                  </a:cxnLst>
                  <a:rect l="T15" t="T16" r="T17" b="T18"/>
                  <a:pathLst>
                    <a:path w="165" h="30">
                      <a:moveTo>
                        <a:pt x="0" y="30"/>
                      </a:moveTo>
                      <a:lnTo>
                        <a:pt x="165" y="5"/>
                      </a:lnTo>
                      <a:lnTo>
                        <a:pt x="162" y="0"/>
                      </a:lnTo>
                      <a:lnTo>
                        <a:pt x="0" y="25"/>
                      </a:lnTo>
                      <a:lnTo>
                        <a:pt x="0" y="3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84"/>
                <p:cNvSpPr>
                  <a:spLocks/>
                </p:cNvSpPr>
                <p:nvPr/>
              </p:nvSpPr>
              <p:spPr bwMode="auto">
                <a:xfrm rot="-6300000">
                  <a:off x="1253" y="3037"/>
                  <a:ext cx="81" cy="14"/>
                </a:xfrm>
                <a:custGeom>
                  <a:avLst/>
                  <a:gdLst>
                    <a:gd name="T0" fmla="*/ 0 w 162"/>
                    <a:gd name="T1" fmla="*/ 14 h 28"/>
                    <a:gd name="T2" fmla="*/ 81 w 162"/>
                    <a:gd name="T3" fmla="*/ 3 h 28"/>
                    <a:gd name="T4" fmla="*/ 80 w 162"/>
                    <a:gd name="T5" fmla="*/ 0 h 28"/>
                    <a:gd name="T6" fmla="*/ 0 w 162"/>
                    <a:gd name="T7" fmla="*/ 12 h 28"/>
                    <a:gd name="T8" fmla="*/ 0 w 162"/>
                    <a:gd name="T9" fmla="*/ 14 h 28"/>
                    <a:gd name="T10" fmla="*/ 0 60000 65536"/>
                    <a:gd name="T11" fmla="*/ 0 60000 65536"/>
                    <a:gd name="T12" fmla="*/ 0 60000 65536"/>
                    <a:gd name="T13" fmla="*/ 0 60000 65536"/>
                    <a:gd name="T14" fmla="*/ 0 60000 65536"/>
                    <a:gd name="T15" fmla="*/ 0 w 162"/>
                    <a:gd name="T16" fmla="*/ 0 h 28"/>
                    <a:gd name="T17" fmla="*/ 162 w 162"/>
                    <a:gd name="T18" fmla="*/ 28 h 28"/>
                  </a:gdLst>
                  <a:ahLst/>
                  <a:cxnLst>
                    <a:cxn ang="T10">
                      <a:pos x="T0" y="T1"/>
                    </a:cxn>
                    <a:cxn ang="T11">
                      <a:pos x="T2" y="T3"/>
                    </a:cxn>
                    <a:cxn ang="T12">
                      <a:pos x="T4" y="T5"/>
                    </a:cxn>
                    <a:cxn ang="T13">
                      <a:pos x="T6" y="T7"/>
                    </a:cxn>
                    <a:cxn ang="T14">
                      <a:pos x="T8" y="T9"/>
                    </a:cxn>
                  </a:cxnLst>
                  <a:rect l="T15" t="T16" r="T17" b="T18"/>
                  <a:pathLst>
                    <a:path w="162" h="28">
                      <a:moveTo>
                        <a:pt x="0" y="28"/>
                      </a:moveTo>
                      <a:lnTo>
                        <a:pt x="162" y="5"/>
                      </a:lnTo>
                      <a:lnTo>
                        <a:pt x="160" y="0"/>
                      </a:lnTo>
                      <a:lnTo>
                        <a:pt x="0" y="23"/>
                      </a:lnTo>
                      <a:lnTo>
                        <a:pt x="0" y="2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185"/>
                <p:cNvSpPr>
                  <a:spLocks/>
                </p:cNvSpPr>
                <p:nvPr/>
              </p:nvSpPr>
              <p:spPr bwMode="auto">
                <a:xfrm rot="-6300000">
                  <a:off x="1244" y="3038"/>
                  <a:ext cx="82" cy="20"/>
                </a:xfrm>
                <a:custGeom>
                  <a:avLst/>
                  <a:gdLst>
                    <a:gd name="T0" fmla="*/ 1 w 163"/>
                    <a:gd name="T1" fmla="*/ 20 h 38"/>
                    <a:gd name="T2" fmla="*/ 82 w 163"/>
                    <a:gd name="T3" fmla="*/ 7 h 38"/>
                    <a:gd name="T4" fmla="*/ 82 w 163"/>
                    <a:gd name="T5" fmla="*/ 0 h 38"/>
                    <a:gd name="T6" fmla="*/ 0 w 163"/>
                    <a:gd name="T7" fmla="*/ 13 h 38"/>
                    <a:gd name="T8" fmla="*/ 1 w 163"/>
                    <a:gd name="T9" fmla="*/ 20 h 38"/>
                    <a:gd name="T10" fmla="*/ 0 60000 65536"/>
                    <a:gd name="T11" fmla="*/ 0 60000 65536"/>
                    <a:gd name="T12" fmla="*/ 0 60000 65536"/>
                    <a:gd name="T13" fmla="*/ 0 60000 65536"/>
                    <a:gd name="T14" fmla="*/ 0 60000 65536"/>
                    <a:gd name="T15" fmla="*/ 0 w 163"/>
                    <a:gd name="T16" fmla="*/ 0 h 38"/>
                    <a:gd name="T17" fmla="*/ 163 w 163"/>
                    <a:gd name="T18" fmla="*/ 38 h 38"/>
                  </a:gdLst>
                  <a:ahLst/>
                  <a:cxnLst>
                    <a:cxn ang="T10">
                      <a:pos x="T0" y="T1"/>
                    </a:cxn>
                    <a:cxn ang="T11">
                      <a:pos x="T2" y="T3"/>
                    </a:cxn>
                    <a:cxn ang="T12">
                      <a:pos x="T4" y="T5"/>
                    </a:cxn>
                    <a:cxn ang="T13">
                      <a:pos x="T6" y="T7"/>
                    </a:cxn>
                    <a:cxn ang="T14">
                      <a:pos x="T8" y="T9"/>
                    </a:cxn>
                  </a:cxnLst>
                  <a:rect l="T15" t="T16" r="T17" b="T18"/>
                  <a:pathLst>
                    <a:path w="163" h="38">
                      <a:moveTo>
                        <a:pt x="1" y="38"/>
                      </a:moveTo>
                      <a:lnTo>
                        <a:pt x="163" y="14"/>
                      </a:lnTo>
                      <a:lnTo>
                        <a:pt x="163" y="0"/>
                      </a:lnTo>
                      <a:lnTo>
                        <a:pt x="0" y="24"/>
                      </a:lnTo>
                      <a:lnTo>
                        <a:pt x="1" y="3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86"/>
                <p:cNvSpPr>
                  <a:spLocks/>
                </p:cNvSpPr>
                <p:nvPr/>
              </p:nvSpPr>
              <p:spPr bwMode="auto">
                <a:xfrm rot="-6300000">
                  <a:off x="1245" y="3039"/>
                  <a:ext cx="80" cy="19"/>
                </a:xfrm>
                <a:custGeom>
                  <a:avLst/>
                  <a:gdLst>
                    <a:gd name="T0" fmla="*/ 0 w 161"/>
                    <a:gd name="T1" fmla="*/ 19 h 36"/>
                    <a:gd name="T2" fmla="*/ 80 w 161"/>
                    <a:gd name="T3" fmla="*/ 7 h 36"/>
                    <a:gd name="T4" fmla="*/ 80 w 161"/>
                    <a:gd name="T5" fmla="*/ 0 h 36"/>
                    <a:gd name="T6" fmla="*/ 0 w 161"/>
                    <a:gd name="T7" fmla="*/ 12 h 36"/>
                    <a:gd name="T8" fmla="*/ 0 w 161"/>
                    <a:gd name="T9" fmla="*/ 19 h 36"/>
                    <a:gd name="T10" fmla="*/ 0 60000 65536"/>
                    <a:gd name="T11" fmla="*/ 0 60000 65536"/>
                    <a:gd name="T12" fmla="*/ 0 60000 65536"/>
                    <a:gd name="T13" fmla="*/ 0 60000 65536"/>
                    <a:gd name="T14" fmla="*/ 0 60000 65536"/>
                    <a:gd name="T15" fmla="*/ 0 w 161"/>
                    <a:gd name="T16" fmla="*/ 0 h 36"/>
                    <a:gd name="T17" fmla="*/ 161 w 161"/>
                    <a:gd name="T18" fmla="*/ 36 h 36"/>
                  </a:gdLst>
                  <a:ahLst/>
                  <a:cxnLst>
                    <a:cxn ang="T10">
                      <a:pos x="T0" y="T1"/>
                    </a:cxn>
                    <a:cxn ang="T11">
                      <a:pos x="T2" y="T3"/>
                    </a:cxn>
                    <a:cxn ang="T12">
                      <a:pos x="T4" y="T5"/>
                    </a:cxn>
                    <a:cxn ang="T13">
                      <a:pos x="T6" y="T7"/>
                    </a:cxn>
                    <a:cxn ang="T14">
                      <a:pos x="T8" y="T9"/>
                    </a:cxn>
                  </a:cxnLst>
                  <a:rect l="T15" t="T16" r="T17" b="T18"/>
                  <a:pathLst>
                    <a:path w="161" h="36">
                      <a:moveTo>
                        <a:pt x="1" y="36"/>
                      </a:moveTo>
                      <a:lnTo>
                        <a:pt x="161" y="13"/>
                      </a:lnTo>
                      <a:lnTo>
                        <a:pt x="161" y="0"/>
                      </a:lnTo>
                      <a:lnTo>
                        <a:pt x="0" y="23"/>
                      </a:lnTo>
                      <a:lnTo>
                        <a:pt x="1" y="36"/>
                      </a:lnTo>
                    </a:path>
                  </a:pathLst>
                </a:custGeom>
                <a:solidFill>
                  <a:srgbClr val="A7A7A7"/>
                </a:solidFill>
                <a:ln w="12700">
                  <a:solidFill>
                    <a:srgbClr val="A7A7A7"/>
                  </a:solidFill>
                  <a:round/>
                  <a:headEnd/>
                  <a:tailEnd/>
                </a:ln>
              </p:spPr>
              <p:txBody>
                <a:bodyPr/>
                <a:lstStyle/>
                <a:p>
                  <a:endParaRPr lang="en-US"/>
                </a:p>
              </p:txBody>
            </p:sp>
            <p:sp>
              <p:nvSpPr>
                <p:cNvPr id="131" name="Freeform 187"/>
                <p:cNvSpPr>
                  <a:spLocks/>
                </p:cNvSpPr>
                <p:nvPr/>
              </p:nvSpPr>
              <p:spPr bwMode="auto">
                <a:xfrm rot="-6300000">
                  <a:off x="1319" y="3111"/>
                  <a:ext cx="7" cy="4"/>
                </a:xfrm>
                <a:custGeom>
                  <a:avLst/>
                  <a:gdLst>
                    <a:gd name="T0" fmla="*/ 0 w 14"/>
                    <a:gd name="T1" fmla="*/ 4 h 9"/>
                    <a:gd name="T2" fmla="*/ 7 w 14"/>
                    <a:gd name="T3" fmla="*/ 4 h 9"/>
                    <a:gd name="T4" fmla="*/ 7 w 14"/>
                    <a:gd name="T5" fmla="*/ 0 h 9"/>
                    <a:gd name="T6" fmla="*/ 0 w 14"/>
                    <a:gd name="T7" fmla="*/ 2 h 9"/>
                    <a:gd name="T8" fmla="*/ 0 w 14"/>
                    <a:gd name="T9" fmla="*/ 4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0" y="9"/>
                      </a:moveTo>
                      <a:lnTo>
                        <a:pt x="14" y="8"/>
                      </a:lnTo>
                      <a:lnTo>
                        <a:pt x="14" y="0"/>
                      </a:lnTo>
                      <a:lnTo>
                        <a:pt x="0" y="4"/>
                      </a:lnTo>
                      <a:lnTo>
                        <a:pt x="0" y="9"/>
                      </a:lnTo>
                      <a:close/>
                    </a:path>
                  </a:pathLst>
                </a:custGeom>
                <a:solidFill>
                  <a:srgbClr val="4C4C4C"/>
                </a:solidFill>
                <a:ln w="12700">
                  <a:solidFill>
                    <a:srgbClr val="000000"/>
                  </a:solidFill>
                  <a:round/>
                  <a:headEnd/>
                  <a:tailEnd/>
                </a:ln>
              </p:spPr>
              <p:txBody>
                <a:bodyPr/>
                <a:lstStyle/>
                <a:p>
                  <a:endParaRPr lang="en-US"/>
                </a:p>
              </p:txBody>
            </p:sp>
            <p:sp>
              <p:nvSpPr>
                <p:cNvPr id="132" name="Freeform 188"/>
                <p:cNvSpPr>
                  <a:spLocks/>
                </p:cNvSpPr>
                <p:nvPr/>
              </p:nvSpPr>
              <p:spPr bwMode="auto">
                <a:xfrm rot="-6300000">
                  <a:off x="1320" y="3112"/>
                  <a:ext cx="6" cy="3"/>
                </a:xfrm>
                <a:custGeom>
                  <a:avLst/>
                  <a:gdLst>
                    <a:gd name="T0" fmla="*/ 0 w 12"/>
                    <a:gd name="T1" fmla="*/ 3 h 6"/>
                    <a:gd name="T2" fmla="*/ 6 w 12"/>
                    <a:gd name="T3" fmla="*/ 3 h 6"/>
                    <a:gd name="T4" fmla="*/ 6 w 12"/>
                    <a:gd name="T5" fmla="*/ 0 h 6"/>
                    <a:gd name="T6" fmla="*/ 0 w 12"/>
                    <a:gd name="T7" fmla="*/ 2 h 6"/>
                    <a:gd name="T8" fmla="*/ 0 w 12"/>
                    <a:gd name="T9" fmla="*/ 3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6"/>
                      </a:moveTo>
                      <a:lnTo>
                        <a:pt x="12" y="5"/>
                      </a:lnTo>
                      <a:lnTo>
                        <a:pt x="12" y="0"/>
                      </a:lnTo>
                      <a:lnTo>
                        <a:pt x="0" y="3"/>
                      </a:lnTo>
                      <a:lnTo>
                        <a:pt x="0" y="6"/>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189"/>
                <p:cNvSpPr>
                  <a:spLocks/>
                </p:cNvSpPr>
                <p:nvPr/>
              </p:nvSpPr>
              <p:spPr bwMode="auto">
                <a:xfrm rot="-6300000">
                  <a:off x="1311" y="3112"/>
                  <a:ext cx="9" cy="9"/>
                </a:xfrm>
                <a:custGeom>
                  <a:avLst/>
                  <a:gdLst>
                    <a:gd name="T0" fmla="*/ 1 w 17"/>
                    <a:gd name="T1" fmla="*/ 9 h 18"/>
                    <a:gd name="T2" fmla="*/ 9 w 17"/>
                    <a:gd name="T3" fmla="*/ 8 h 18"/>
                    <a:gd name="T4" fmla="*/ 9 w 17"/>
                    <a:gd name="T5" fmla="*/ 0 h 18"/>
                    <a:gd name="T6" fmla="*/ 0 w 17"/>
                    <a:gd name="T7" fmla="*/ 1 h 18"/>
                    <a:gd name="T8" fmla="*/ 1 w 17"/>
                    <a:gd name="T9" fmla="*/ 9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2" y="18"/>
                      </a:moveTo>
                      <a:lnTo>
                        <a:pt x="17" y="16"/>
                      </a:lnTo>
                      <a:lnTo>
                        <a:pt x="17" y="0"/>
                      </a:lnTo>
                      <a:lnTo>
                        <a:pt x="0" y="2"/>
                      </a:lnTo>
                      <a:lnTo>
                        <a:pt x="2" y="18"/>
                      </a:lnTo>
                      <a:close/>
                    </a:path>
                  </a:pathLst>
                </a:custGeom>
                <a:solidFill>
                  <a:srgbClr val="B2B2B2"/>
                </a:solidFill>
                <a:ln w="12700">
                  <a:solidFill>
                    <a:srgbClr val="000000"/>
                  </a:solidFill>
                  <a:round/>
                  <a:headEnd/>
                  <a:tailEnd/>
                </a:ln>
              </p:spPr>
              <p:txBody>
                <a:bodyPr/>
                <a:lstStyle/>
                <a:p>
                  <a:endParaRPr lang="en-US"/>
                </a:p>
              </p:txBody>
            </p:sp>
            <p:sp>
              <p:nvSpPr>
                <p:cNvPr id="134" name="Freeform 190"/>
                <p:cNvSpPr>
                  <a:spLocks/>
                </p:cNvSpPr>
                <p:nvPr/>
              </p:nvSpPr>
              <p:spPr bwMode="auto">
                <a:xfrm rot="-6300000">
                  <a:off x="1311" y="3114"/>
                  <a:ext cx="8" cy="8"/>
                </a:xfrm>
                <a:custGeom>
                  <a:avLst/>
                  <a:gdLst>
                    <a:gd name="T0" fmla="*/ 1 w 14"/>
                    <a:gd name="T1" fmla="*/ 8 h 16"/>
                    <a:gd name="T2" fmla="*/ 8 w 14"/>
                    <a:gd name="T3" fmla="*/ 7 h 16"/>
                    <a:gd name="T4" fmla="*/ 8 w 14"/>
                    <a:gd name="T5" fmla="*/ 0 h 16"/>
                    <a:gd name="T6" fmla="*/ 0 w 14"/>
                    <a:gd name="T7" fmla="*/ 1 h 16"/>
                    <a:gd name="T8" fmla="*/ 1 w 14"/>
                    <a:gd name="T9" fmla="*/ 8 h 16"/>
                    <a:gd name="T10" fmla="*/ 0 60000 65536"/>
                    <a:gd name="T11" fmla="*/ 0 60000 65536"/>
                    <a:gd name="T12" fmla="*/ 0 60000 65536"/>
                    <a:gd name="T13" fmla="*/ 0 60000 65536"/>
                    <a:gd name="T14" fmla="*/ 0 60000 65536"/>
                    <a:gd name="T15" fmla="*/ 0 w 14"/>
                    <a:gd name="T16" fmla="*/ 0 h 16"/>
                    <a:gd name="T17" fmla="*/ 14 w 14"/>
                    <a:gd name="T18" fmla="*/ 16 h 16"/>
                  </a:gdLst>
                  <a:ahLst/>
                  <a:cxnLst>
                    <a:cxn ang="T10">
                      <a:pos x="T0" y="T1"/>
                    </a:cxn>
                    <a:cxn ang="T11">
                      <a:pos x="T2" y="T3"/>
                    </a:cxn>
                    <a:cxn ang="T12">
                      <a:pos x="T4" y="T5"/>
                    </a:cxn>
                    <a:cxn ang="T13">
                      <a:pos x="T6" y="T7"/>
                    </a:cxn>
                    <a:cxn ang="T14">
                      <a:pos x="T8" y="T9"/>
                    </a:cxn>
                  </a:cxnLst>
                  <a:rect l="T15" t="T16" r="T17" b="T18"/>
                  <a:pathLst>
                    <a:path w="14" h="16">
                      <a:moveTo>
                        <a:pt x="2" y="16"/>
                      </a:moveTo>
                      <a:lnTo>
                        <a:pt x="14" y="14"/>
                      </a:lnTo>
                      <a:lnTo>
                        <a:pt x="14" y="0"/>
                      </a:lnTo>
                      <a:lnTo>
                        <a:pt x="0" y="2"/>
                      </a:lnTo>
                      <a:lnTo>
                        <a:pt x="2" y="16"/>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191"/>
                <p:cNvSpPr>
                  <a:spLocks/>
                </p:cNvSpPr>
                <p:nvPr/>
              </p:nvSpPr>
              <p:spPr bwMode="auto">
                <a:xfrm rot="-6300000">
                  <a:off x="1476" y="2742"/>
                  <a:ext cx="181" cy="230"/>
                </a:xfrm>
                <a:custGeom>
                  <a:avLst/>
                  <a:gdLst>
                    <a:gd name="T0" fmla="*/ 166 w 363"/>
                    <a:gd name="T1" fmla="*/ 116 h 460"/>
                    <a:gd name="T2" fmla="*/ 160 w 363"/>
                    <a:gd name="T3" fmla="*/ 114 h 460"/>
                    <a:gd name="T4" fmla="*/ 154 w 363"/>
                    <a:gd name="T5" fmla="*/ 112 h 460"/>
                    <a:gd name="T6" fmla="*/ 150 w 363"/>
                    <a:gd name="T7" fmla="*/ 109 h 460"/>
                    <a:gd name="T8" fmla="*/ 143 w 363"/>
                    <a:gd name="T9" fmla="*/ 105 h 460"/>
                    <a:gd name="T10" fmla="*/ 136 w 363"/>
                    <a:gd name="T11" fmla="*/ 103 h 460"/>
                    <a:gd name="T12" fmla="*/ 131 w 363"/>
                    <a:gd name="T13" fmla="*/ 98 h 460"/>
                    <a:gd name="T14" fmla="*/ 126 w 363"/>
                    <a:gd name="T15" fmla="*/ 95 h 460"/>
                    <a:gd name="T16" fmla="*/ 122 w 363"/>
                    <a:gd name="T17" fmla="*/ 91 h 460"/>
                    <a:gd name="T18" fmla="*/ 118 w 363"/>
                    <a:gd name="T19" fmla="*/ 85 h 460"/>
                    <a:gd name="T20" fmla="*/ 115 w 363"/>
                    <a:gd name="T21" fmla="*/ 81 h 460"/>
                    <a:gd name="T22" fmla="*/ 110 w 363"/>
                    <a:gd name="T23" fmla="*/ 75 h 460"/>
                    <a:gd name="T24" fmla="*/ 105 w 363"/>
                    <a:gd name="T25" fmla="*/ 70 h 460"/>
                    <a:gd name="T26" fmla="*/ 98 w 363"/>
                    <a:gd name="T27" fmla="*/ 65 h 460"/>
                    <a:gd name="T28" fmla="*/ 95 w 363"/>
                    <a:gd name="T29" fmla="*/ 61 h 460"/>
                    <a:gd name="T30" fmla="*/ 89 w 363"/>
                    <a:gd name="T31" fmla="*/ 56 h 460"/>
                    <a:gd name="T32" fmla="*/ 83 w 363"/>
                    <a:gd name="T33" fmla="*/ 51 h 460"/>
                    <a:gd name="T34" fmla="*/ 78 w 363"/>
                    <a:gd name="T35" fmla="*/ 45 h 460"/>
                    <a:gd name="T36" fmla="*/ 73 w 363"/>
                    <a:gd name="T37" fmla="*/ 42 h 460"/>
                    <a:gd name="T38" fmla="*/ 70 w 363"/>
                    <a:gd name="T39" fmla="*/ 36 h 460"/>
                    <a:gd name="T40" fmla="*/ 65 w 363"/>
                    <a:gd name="T41" fmla="*/ 30 h 460"/>
                    <a:gd name="T42" fmla="*/ 62 w 363"/>
                    <a:gd name="T43" fmla="*/ 26 h 460"/>
                    <a:gd name="T44" fmla="*/ 57 w 363"/>
                    <a:gd name="T45" fmla="*/ 20 h 460"/>
                    <a:gd name="T46" fmla="*/ 50 w 363"/>
                    <a:gd name="T47" fmla="*/ 15 h 460"/>
                    <a:gd name="T48" fmla="*/ 44 w 363"/>
                    <a:gd name="T49" fmla="*/ 13 h 460"/>
                    <a:gd name="T50" fmla="*/ 37 w 363"/>
                    <a:gd name="T51" fmla="*/ 12 h 460"/>
                    <a:gd name="T52" fmla="*/ 31 w 363"/>
                    <a:gd name="T53" fmla="*/ 10 h 460"/>
                    <a:gd name="T54" fmla="*/ 26 w 363"/>
                    <a:gd name="T55" fmla="*/ 6 h 460"/>
                    <a:gd name="T56" fmla="*/ 20 w 363"/>
                    <a:gd name="T57" fmla="*/ 4 h 460"/>
                    <a:gd name="T58" fmla="*/ 14 w 363"/>
                    <a:gd name="T59" fmla="*/ 1 h 460"/>
                    <a:gd name="T60" fmla="*/ 7 w 363"/>
                    <a:gd name="T61" fmla="*/ 0 h 460"/>
                    <a:gd name="T62" fmla="*/ 2 w 363"/>
                    <a:gd name="T63" fmla="*/ 4 h 460"/>
                    <a:gd name="T64" fmla="*/ 0 w 363"/>
                    <a:gd name="T65" fmla="*/ 10 h 460"/>
                    <a:gd name="T66" fmla="*/ 0 w 363"/>
                    <a:gd name="T67" fmla="*/ 18 h 460"/>
                    <a:gd name="T68" fmla="*/ 1 w 363"/>
                    <a:gd name="T69" fmla="*/ 25 h 460"/>
                    <a:gd name="T70" fmla="*/ 5 w 363"/>
                    <a:gd name="T71" fmla="*/ 30 h 460"/>
                    <a:gd name="T72" fmla="*/ 11 w 363"/>
                    <a:gd name="T73" fmla="*/ 38 h 460"/>
                    <a:gd name="T74" fmla="*/ 17 w 363"/>
                    <a:gd name="T75" fmla="*/ 43 h 460"/>
                    <a:gd name="T76" fmla="*/ 23 w 363"/>
                    <a:gd name="T77" fmla="*/ 48 h 460"/>
                    <a:gd name="T78" fmla="*/ 28 w 363"/>
                    <a:gd name="T79" fmla="*/ 51 h 460"/>
                    <a:gd name="T80" fmla="*/ 34 w 363"/>
                    <a:gd name="T81" fmla="*/ 56 h 460"/>
                    <a:gd name="T82" fmla="*/ 36 w 363"/>
                    <a:gd name="T83" fmla="*/ 62 h 460"/>
                    <a:gd name="T84" fmla="*/ 39 w 363"/>
                    <a:gd name="T85" fmla="*/ 68 h 460"/>
                    <a:gd name="T86" fmla="*/ 44 w 363"/>
                    <a:gd name="T87" fmla="*/ 72 h 460"/>
                    <a:gd name="T88" fmla="*/ 49 w 363"/>
                    <a:gd name="T89" fmla="*/ 78 h 460"/>
                    <a:gd name="T90" fmla="*/ 49 w 363"/>
                    <a:gd name="T91" fmla="*/ 80 h 460"/>
                    <a:gd name="T92" fmla="*/ 44 w 363"/>
                    <a:gd name="T93" fmla="*/ 74 h 460"/>
                    <a:gd name="T94" fmla="*/ 67 w 363"/>
                    <a:gd name="T95" fmla="*/ 197 h 460"/>
                    <a:gd name="T96" fmla="*/ 76 w 363"/>
                    <a:gd name="T97" fmla="*/ 198 h 460"/>
                    <a:gd name="T98" fmla="*/ 85 w 363"/>
                    <a:gd name="T99" fmla="*/ 198 h 460"/>
                    <a:gd name="T100" fmla="*/ 94 w 363"/>
                    <a:gd name="T101" fmla="*/ 198 h 460"/>
                    <a:gd name="T102" fmla="*/ 102 w 363"/>
                    <a:gd name="T103" fmla="*/ 196 h 460"/>
                    <a:gd name="T104" fmla="*/ 109 w 363"/>
                    <a:gd name="T105" fmla="*/ 197 h 460"/>
                    <a:gd name="T106" fmla="*/ 115 w 363"/>
                    <a:gd name="T107" fmla="*/ 199 h 460"/>
                    <a:gd name="T108" fmla="*/ 123 w 363"/>
                    <a:gd name="T109" fmla="*/ 204 h 460"/>
                    <a:gd name="T110" fmla="*/ 131 w 363"/>
                    <a:gd name="T111" fmla="*/ 207 h 460"/>
                    <a:gd name="T112" fmla="*/ 139 w 363"/>
                    <a:gd name="T113" fmla="*/ 212 h 460"/>
                    <a:gd name="T114" fmla="*/ 148 w 363"/>
                    <a:gd name="T115" fmla="*/ 214 h 460"/>
                    <a:gd name="T116" fmla="*/ 156 w 363"/>
                    <a:gd name="T117" fmla="*/ 217 h 460"/>
                    <a:gd name="T118" fmla="*/ 166 w 363"/>
                    <a:gd name="T119" fmla="*/ 222 h 460"/>
                    <a:gd name="T120" fmla="*/ 175 w 363"/>
                    <a:gd name="T121" fmla="*/ 227 h 460"/>
                    <a:gd name="T122" fmla="*/ 171 w 363"/>
                    <a:gd name="T123" fmla="*/ 118 h 4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3"/>
                    <a:gd name="T187" fmla="*/ 0 h 460"/>
                    <a:gd name="T188" fmla="*/ 363 w 363"/>
                    <a:gd name="T189" fmla="*/ 460 h 4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3" h="460">
                      <a:moveTo>
                        <a:pt x="342" y="237"/>
                      </a:moveTo>
                      <a:lnTo>
                        <a:pt x="339" y="237"/>
                      </a:lnTo>
                      <a:lnTo>
                        <a:pt x="337" y="237"/>
                      </a:lnTo>
                      <a:lnTo>
                        <a:pt x="337" y="235"/>
                      </a:lnTo>
                      <a:lnTo>
                        <a:pt x="335" y="235"/>
                      </a:lnTo>
                      <a:lnTo>
                        <a:pt x="333" y="235"/>
                      </a:lnTo>
                      <a:lnTo>
                        <a:pt x="333" y="232"/>
                      </a:lnTo>
                      <a:lnTo>
                        <a:pt x="331" y="232"/>
                      </a:lnTo>
                      <a:lnTo>
                        <a:pt x="329" y="232"/>
                      </a:lnTo>
                      <a:lnTo>
                        <a:pt x="329" y="230"/>
                      </a:lnTo>
                      <a:lnTo>
                        <a:pt x="326" y="230"/>
                      </a:lnTo>
                      <a:lnTo>
                        <a:pt x="324" y="230"/>
                      </a:lnTo>
                      <a:lnTo>
                        <a:pt x="324" y="227"/>
                      </a:lnTo>
                      <a:lnTo>
                        <a:pt x="321" y="227"/>
                      </a:lnTo>
                      <a:lnTo>
                        <a:pt x="319" y="227"/>
                      </a:lnTo>
                      <a:lnTo>
                        <a:pt x="319" y="225"/>
                      </a:lnTo>
                      <a:lnTo>
                        <a:pt x="317" y="225"/>
                      </a:lnTo>
                      <a:lnTo>
                        <a:pt x="314" y="225"/>
                      </a:lnTo>
                      <a:lnTo>
                        <a:pt x="314" y="224"/>
                      </a:lnTo>
                      <a:lnTo>
                        <a:pt x="312" y="224"/>
                      </a:lnTo>
                      <a:lnTo>
                        <a:pt x="309" y="224"/>
                      </a:lnTo>
                      <a:lnTo>
                        <a:pt x="309" y="221"/>
                      </a:lnTo>
                      <a:lnTo>
                        <a:pt x="307" y="221"/>
                      </a:lnTo>
                      <a:lnTo>
                        <a:pt x="306" y="221"/>
                      </a:lnTo>
                      <a:lnTo>
                        <a:pt x="306" y="219"/>
                      </a:lnTo>
                      <a:lnTo>
                        <a:pt x="303" y="219"/>
                      </a:lnTo>
                      <a:lnTo>
                        <a:pt x="301" y="219"/>
                      </a:lnTo>
                      <a:lnTo>
                        <a:pt x="301" y="217"/>
                      </a:lnTo>
                      <a:lnTo>
                        <a:pt x="298" y="217"/>
                      </a:lnTo>
                      <a:lnTo>
                        <a:pt x="296" y="217"/>
                      </a:lnTo>
                      <a:lnTo>
                        <a:pt x="296" y="214"/>
                      </a:lnTo>
                      <a:lnTo>
                        <a:pt x="294" y="214"/>
                      </a:lnTo>
                      <a:lnTo>
                        <a:pt x="291" y="212"/>
                      </a:lnTo>
                      <a:lnTo>
                        <a:pt x="289" y="212"/>
                      </a:lnTo>
                      <a:lnTo>
                        <a:pt x="286" y="209"/>
                      </a:lnTo>
                      <a:lnTo>
                        <a:pt x="284" y="209"/>
                      </a:lnTo>
                      <a:lnTo>
                        <a:pt x="282" y="207"/>
                      </a:lnTo>
                      <a:lnTo>
                        <a:pt x="279" y="207"/>
                      </a:lnTo>
                      <a:lnTo>
                        <a:pt x="278" y="207"/>
                      </a:lnTo>
                      <a:lnTo>
                        <a:pt x="278" y="205"/>
                      </a:lnTo>
                      <a:lnTo>
                        <a:pt x="276" y="205"/>
                      </a:lnTo>
                      <a:lnTo>
                        <a:pt x="273" y="205"/>
                      </a:lnTo>
                      <a:lnTo>
                        <a:pt x="273" y="202"/>
                      </a:lnTo>
                      <a:lnTo>
                        <a:pt x="270" y="202"/>
                      </a:lnTo>
                      <a:lnTo>
                        <a:pt x="270" y="200"/>
                      </a:lnTo>
                      <a:lnTo>
                        <a:pt x="267" y="200"/>
                      </a:lnTo>
                      <a:lnTo>
                        <a:pt x="265" y="197"/>
                      </a:lnTo>
                      <a:lnTo>
                        <a:pt x="262" y="197"/>
                      </a:lnTo>
                      <a:lnTo>
                        <a:pt x="262" y="196"/>
                      </a:lnTo>
                      <a:lnTo>
                        <a:pt x="260" y="196"/>
                      </a:lnTo>
                      <a:lnTo>
                        <a:pt x="260" y="194"/>
                      </a:lnTo>
                      <a:lnTo>
                        <a:pt x="258" y="194"/>
                      </a:lnTo>
                      <a:lnTo>
                        <a:pt x="255" y="194"/>
                      </a:lnTo>
                      <a:lnTo>
                        <a:pt x="255" y="191"/>
                      </a:lnTo>
                      <a:lnTo>
                        <a:pt x="253" y="191"/>
                      </a:lnTo>
                      <a:lnTo>
                        <a:pt x="253" y="189"/>
                      </a:lnTo>
                      <a:lnTo>
                        <a:pt x="250" y="189"/>
                      </a:lnTo>
                      <a:lnTo>
                        <a:pt x="250" y="187"/>
                      </a:lnTo>
                      <a:lnTo>
                        <a:pt x="248" y="187"/>
                      </a:lnTo>
                      <a:lnTo>
                        <a:pt x="248" y="184"/>
                      </a:lnTo>
                      <a:lnTo>
                        <a:pt x="247" y="184"/>
                      </a:lnTo>
                      <a:lnTo>
                        <a:pt x="247" y="182"/>
                      </a:lnTo>
                      <a:lnTo>
                        <a:pt x="244" y="182"/>
                      </a:lnTo>
                      <a:lnTo>
                        <a:pt x="244" y="179"/>
                      </a:lnTo>
                      <a:lnTo>
                        <a:pt x="242" y="179"/>
                      </a:lnTo>
                      <a:lnTo>
                        <a:pt x="242" y="177"/>
                      </a:lnTo>
                      <a:lnTo>
                        <a:pt x="242" y="174"/>
                      </a:lnTo>
                      <a:lnTo>
                        <a:pt x="240" y="174"/>
                      </a:lnTo>
                      <a:lnTo>
                        <a:pt x="240" y="172"/>
                      </a:lnTo>
                      <a:lnTo>
                        <a:pt x="237" y="170"/>
                      </a:lnTo>
                      <a:lnTo>
                        <a:pt x="237" y="168"/>
                      </a:lnTo>
                      <a:lnTo>
                        <a:pt x="235" y="168"/>
                      </a:lnTo>
                      <a:lnTo>
                        <a:pt x="235" y="166"/>
                      </a:lnTo>
                      <a:lnTo>
                        <a:pt x="235" y="164"/>
                      </a:lnTo>
                      <a:lnTo>
                        <a:pt x="232" y="164"/>
                      </a:lnTo>
                      <a:lnTo>
                        <a:pt x="232" y="161"/>
                      </a:lnTo>
                      <a:lnTo>
                        <a:pt x="230" y="161"/>
                      </a:lnTo>
                      <a:lnTo>
                        <a:pt x="230" y="159"/>
                      </a:lnTo>
                      <a:lnTo>
                        <a:pt x="228" y="159"/>
                      </a:lnTo>
                      <a:lnTo>
                        <a:pt x="228" y="156"/>
                      </a:lnTo>
                      <a:lnTo>
                        <a:pt x="225" y="156"/>
                      </a:lnTo>
                      <a:lnTo>
                        <a:pt x="225" y="154"/>
                      </a:lnTo>
                      <a:lnTo>
                        <a:pt x="223" y="152"/>
                      </a:lnTo>
                      <a:lnTo>
                        <a:pt x="220" y="149"/>
                      </a:lnTo>
                      <a:lnTo>
                        <a:pt x="219" y="147"/>
                      </a:lnTo>
                      <a:lnTo>
                        <a:pt x="217" y="147"/>
                      </a:lnTo>
                      <a:lnTo>
                        <a:pt x="217" y="144"/>
                      </a:lnTo>
                      <a:lnTo>
                        <a:pt x="214" y="142"/>
                      </a:lnTo>
                      <a:lnTo>
                        <a:pt x="212" y="142"/>
                      </a:lnTo>
                      <a:lnTo>
                        <a:pt x="212" y="140"/>
                      </a:lnTo>
                      <a:lnTo>
                        <a:pt x="210" y="140"/>
                      </a:lnTo>
                      <a:lnTo>
                        <a:pt x="210" y="138"/>
                      </a:lnTo>
                      <a:lnTo>
                        <a:pt x="207" y="138"/>
                      </a:lnTo>
                      <a:lnTo>
                        <a:pt x="207" y="136"/>
                      </a:lnTo>
                      <a:lnTo>
                        <a:pt x="205" y="136"/>
                      </a:lnTo>
                      <a:lnTo>
                        <a:pt x="202" y="134"/>
                      </a:lnTo>
                      <a:lnTo>
                        <a:pt x="200" y="131"/>
                      </a:lnTo>
                      <a:lnTo>
                        <a:pt x="197" y="129"/>
                      </a:lnTo>
                      <a:lnTo>
                        <a:pt x="195" y="129"/>
                      </a:lnTo>
                      <a:lnTo>
                        <a:pt x="195" y="126"/>
                      </a:lnTo>
                      <a:lnTo>
                        <a:pt x="193" y="124"/>
                      </a:lnTo>
                      <a:lnTo>
                        <a:pt x="191" y="124"/>
                      </a:lnTo>
                      <a:lnTo>
                        <a:pt x="191" y="122"/>
                      </a:lnTo>
                      <a:lnTo>
                        <a:pt x="191" y="124"/>
                      </a:lnTo>
                      <a:lnTo>
                        <a:pt x="191" y="122"/>
                      </a:lnTo>
                      <a:lnTo>
                        <a:pt x="189" y="122"/>
                      </a:lnTo>
                      <a:lnTo>
                        <a:pt x="189" y="119"/>
                      </a:lnTo>
                      <a:lnTo>
                        <a:pt x="187" y="119"/>
                      </a:lnTo>
                      <a:lnTo>
                        <a:pt x="187" y="117"/>
                      </a:lnTo>
                      <a:lnTo>
                        <a:pt x="184" y="117"/>
                      </a:lnTo>
                      <a:lnTo>
                        <a:pt x="182" y="113"/>
                      </a:lnTo>
                      <a:lnTo>
                        <a:pt x="179" y="111"/>
                      </a:lnTo>
                      <a:lnTo>
                        <a:pt x="177" y="110"/>
                      </a:lnTo>
                      <a:lnTo>
                        <a:pt x="175" y="110"/>
                      </a:lnTo>
                      <a:lnTo>
                        <a:pt x="175" y="107"/>
                      </a:lnTo>
                      <a:lnTo>
                        <a:pt x="172" y="107"/>
                      </a:lnTo>
                      <a:lnTo>
                        <a:pt x="172" y="105"/>
                      </a:lnTo>
                      <a:lnTo>
                        <a:pt x="170" y="105"/>
                      </a:lnTo>
                      <a:lnTo>
                        <a:pt x="167" y="102"/>
                      </a:lnTo>
                      <a:lnTo>
                        <a:pt x="165" y="100"/>
                      </a:lnTo>
                      <a:lnTo>
                        <a:pt x="163" y="97"/>
                      </a:lnTo>
                      <a:lnTo>
                        <a:pt x="161" y="97"/>
                      </a:lnTo>
                      <a:lnTo>
                        <a:pt x="161" y="95"/>
                      </a:lnTo>
                      <a:lnTo>
                        <a:pt x="159" y="95"/>
                      </a:lnTo>
                      <a:lnTo>
                        <a:pt x="159" y="93"/>
                      </a:lnTo>
                      <a:lnTo>
                        <a:pt x="157" y="90"/>
                      </a:lnTo>
                      <a:lnTo>
                        <a:pt x="154" y="90"/>
                      </a:lnTo>
                      <a:lnTo>
                        <a:pt x="154" y="88"/>
                      </a:lnTo>
                      <a:lnTo>
                        <a:pt x="152" y="88"/>
                      </a:lnTo>
                      <a:lnTo>
                        <a:pt x="152" y="85"/>
                      </a:lnTo>
                      <a:lnTo>
                        <a:pt x="149" y="85"/>
                      </a:lnTo>
                      <a:lnTo>
                        <a:pt x="149" y="83"/>
                      </a:lnTo>
                      <a:lnTo>
                        <a:pt x="147" y="83"/>
                      </a:lnTo>
                      <a:lnTo>
                        <a:pt x="147" y="82"/>
                      </a:lnTo>
                      <a:lnTo>
                        <a:pt x="145" y="82"/>
                      </a:lnTo>
                      <a:lnTo>
                        <a:pt x="145" y="79"/>
                      </a:lnTo>
                      <a:lnTo>
                        <a:pt x="142" y="79"/>
                      </a:lnTo>
                      <a:lnTo>
                        <a:pt x="142" y="77"/>
                      </a:lnTo>
                      <a:lnTo>
                        <a:pt x="140" y="75"/>
                      </a:lnTo>
                      <a:lnTo>
                        <a:pt x="140" y="72"/>
                      </a:lnTo>
                      <a:lnTo>
                        <a:pt x="137" y="72"/>
                      </a:lnTo>
                      <a:lnTo>
                        <a:pt x="137" y="70"/>
                      </a:lnTo>
                      <a:lnTo>
                        <a:pt x="135" y="70"/>
                      </a:lnTo>
                      <a:lnTo>
                        <a:pt x="135" y="67"/>
                      </a:lnTo>
                      <a:lnTo>
                        <a:pt x="134" y="65"/>
                      </a:lnTo>
                      <a:lnTo>
                        <a:pt x="131" y="63"/>
                      </a:lnTo>
                      <a:lnTo>
                        <a:pt x="131" y="60"/>
                      </a:lnTo>
                      <a:lnTo>
                        <a:pt x="129" y="60"/>
                      </a:lnTo>
                      <a:lnTo>
                        <a:pt x="129" y="58"/>
                      </a:lnTo>
                      <a:lnTo>
                        <a:pt x="127" y="58"/>
                      </a:lnTo>
                      <a:lnTo>
                        <a:pt x="127" y="55"/>
                      </a:lnTo>
                      <a:lnTo>
                        <a:pt x="127" y="53"/>
                      </a:lnTo>
                      <a:lnTo>
                        <a:pt x="124" y="53"/>
                      </a:lnTo>
                      <a:lnTo>
                        <a:pt x="124" y="52"/>
                      </a:lnTo>
                      <a:lnTo>
                        <a:pt x="122" y="52"/>
                      </a:lnTo>
                      <a:lnTo>
                        <a:pt x="122" y="49"/>
                      </a:lnTo>
                      <a:lnTo>
                        <a:pt x="119" y="47"/>
                      </a:lnTo>
                      <a:lnTo>
                        <a:pt x="117" y="45"/>
                      </a:lnTo>
                      <a:lnTo>
                        <a:pt x="117" y="42"/>
                      </a:lnTo>
                      <a:lnTo>
                        <a:pt x="115" y="42"/>
                      </a:lnTo>
                      <a:lnTo>
                        <a:pt x="115" y="40"/>
                      </a:lnTo>
                      <a:lnTo>
                        <a:pt x="112" y="37"/>
                      </a:lnTo>
                      <a:lnTo>
                        <a:pt x="110" y="35"/>
                      </a:lnTo>
                      <a:lnTo>
                        <a:pt x="107" y="33"/>
                      </a:lnTo>
                      <a:lnTo>
                        <a:pt x="106" y="33"/>
                      </a:lnTo>
                      <a:lnTo>
                        <a:pt x="106" y="30"/>
                      </a:lnTo>
                      <a:lnTo>
                        <a:pt x="104" y="30"/>
                      </a:lnTo>
                      <a:lnTo>
                        <a:pt x="101" y="30"/>
                      </a:lnTo>
                      <a:lnTo>
                        <a:pt x="101" y="28"/>
                      </a:lnTo>
                      <a:lnTo>
                        <a:pt x="99" y="28"/>
                      </a:lnTo>
                      <a:lnTo>
                        <a:pt x="97" y="28"/>
                      </a:lnTo>
                      <a:lnTo>
                        <a:pt x="97" y="25"/>
                      </a:lnTo>
                      <a:lnTo>
                        <a:pt x="94" y="25"/>
                      </a:lnTo>
                      <a:lnTo>
                        <a:pt x="92" y="25"/>
                      </a:lnTo>
                      <a:lnTo>
                        <a:pt x="88" y="25"/>
                      </a:lnTo>
                      <a:lnTo>
                        <a:pt x="86" y="25"/>
                      </a:lnTo>
                      <a:lnTo>
                        <a:pt x="83" y="25"/>
                      </a:lnTo>
                      <a:lnTo>
                        <a:pt x="83" y="24"/>
                      </a:lnTo>
                      <a:lnTo>
                        <a:pt x="81" y="24"/>
                      </a:lnTo>
                      <a:lnTo>
                        <a:pt x="78" y="24"/>
                      </a:lnTo>
                      <a:lnTo>
                        <a:pt x="76" y="24"/>
                      </a:lnTo>
                      <a:lnTo>
                        <a:pt x="75" y="24"/>
                      </a:lnTo>
                      <a:lnTo>
                        <a:pt x="75" y="22"/>
                      </a:lnTo>
                      <a:lnTo>
                        <a:pt x="72" y="22"/>
                      </a:lnTo>
                      <a:lnTo>
                        <a:pt x="70" y="22"/>
                      </a:lnTo>
                      <a:lnTo>
                        <a:pt x="68" y="22"/>
                      </a:lnTo>
                      <a:lnTo>
                        <a:pt x="68" y="19"/>
                      </a:lnTo>
                      <a:lnTo>
                        <a:pt x="65" y="19"/>
                      </a:lnTo>
                      <a:lnTo>
                        <a:pt x="63" y="19"/>
                      </a:lnTo>
                      <a:lnTo>
                        <a:pt x="63" y="17"/>
                      </a:lnTo>
                      <a:lnTo>
                        <a:pt x="60" y="17"/>
                      </a:lnTo>
                      <a:lnTo>
                        <a:pt x="58" y="17"/>
                      </a:lnTo>
                      <a:lnTo>
                        <a:pt x="58" y="14"/>
                      </a:lnTo>
                      <a:lnTo>
                        <a:pt x="56" y="14"/>
                      </a:lnTo>
                      <a:lnTo>
                        <a:pt x="53" y="14"/>
                      </a:lnTo>
                      <a:lnTo>
                        <a:pt x="53" y="12"/>
                      </a:lnTo>
                      <a:lnTo>
                        <a:pt x="51" y="12"/>
                      </a:lnTo>
                      <a:lnTo>
                        <a:pt x="48" y="12"/>
                      </a:lnTo>
                      <a:lnTo>
                        <a:pt x="47" y="10"/>
                      </a:lnTo>
                      <a:lnTo>
                        <a:pt x="45" y="10"/>
                      </a:lnTo>
                      <a:lnTo>
                        <a:pt x="42" y="10"/>
                      </a:lnTo>
                      <a:lnTo>
                        <a:pt x="42" y="7"/>
                      </a:lnTo>
                      <a:lnTo>
                        <a:pt x="40" y="7"/>
                      </a:lnTo>
                      <a:lnTo>
                        <a:pt x="38" y="7"/>
                      </a:lnTo>
                      <a:lnTo>
                        <a:pt x="38" y="5"/>
                      </a:lnTo>
                      <a:lnTo>
                        <a:pt x="35" y="5"/>
                      </a:lnTo>
                      <a:lnTo>
                        <a:pt x="33" y="5"/>
                      </a:lnTo>
                      <a:lnTo>
                        <a:pt x="33" y="2"/>
                      </a:lnTo>
                      <a:lnTo>
                        <a:pt x="30" y="2"/>
                      </a:lnTo>
                      <a:lnTo>
                        <a:pt x="28" y="2"/>
                      </a:lnTo>
                      <a:lnTo>
                        <a:pt x="26" y="2"/>
                      </a:lnTo>
                      <a:lnTo>
                        <a:pt x="23" y="2"/>
                      </a:lnTo>
                      <a:lnTo>
                        <a:pt x="23" y="0"/>
                      </a:lnTo>
                      <a:lnTo>
                        <a:pt x="21" y="0"/>
                      </a:lnTo>
                      <a:lnTo>
                        <a:pt x="20" y="0"/>
                      </a:lnTo>
                      <a:lnTo>
                        <a:pt x="17" y="0"/>
                      </a:lnTo>
                      <a:lnTo>
                        <a:pt x="15" y="0"/>
                      </a:lnTo>
                      <a:lnTo>
                        <a:pt x="15" y="2"/>
                      </a:lnTo>
                      <a:lnTo>
                        <a:pt x="12" y="2"/>
                      </a:lnTo>
                      <a:lnTo>
                        <a:pt x="10" y="2"/>
                      </a:lnTo>
                      <a:lnTo>
                        <a:pt x="8" y="2"/>
                      </a:lnTo>
                      <a:lnTo>
                        <a:pt x="8" y="5"/>
                      </a:lnTo>
                      <a:lnTo>
                        <a:pt x="8" y="7"/>
                      </a:lnTo>
                      <a:lnTo>
                        <a:pt x="5" y="7"/>
                      </a:lnTo>
                      <a:lnTo>
                        <a:pt x="5" y="10"/>
                      </a:lnTo>
                      <a:lnTo>
                        <a:pt x="3" y="10"/>
                      </a:lnTo>
                      <a:lnTo>
                        <a:pt x="3" y="12"/>
                      </a:lnTo>
                      <a:lnTo>
                        <a:pt x="3" y="14"/>
                      </a:lnTo>
                      <a:lnTo>
                        <a:pt x="3" y="17"/>
                      </a:lnTo>
                      <a:lnTo>
                        <a:pt x="0" y="17"/>
                      </a:lnTo>
                      <a:lnTo>
                        <a:pt x="0" y="19"/>
                      </a:lnTo>
                      <a:lnTo>
                        <a:pt x="0" y="22"/>
                      </a:lnTo>
                      <a:lnTo>
                        <a:pt x="0" y="24"/>
                      </a:lnTo>
                      <a:lnTo>
                        <a:pt x="0" y="25"/>
                      </a:lnTo>
                      <a:lnTo>
                        <a:pt x="0" y="28"/>
                      </a:lnTo>
                      <a:lnTo>
                        <a:pt x="0" y="30"/>
                      </a:lnTo>
                      <a:lnTo>
                        <a:pt x="0" y="33"/>
                      </a:lnTo>
                      <a:lnTo>
                        <a:pt x="0" y="35"/>
                      </a:lnTo>
                      <a:lnTo>
                        <a:pt x="0" y="37"/>
                      </a:lnTo>
                      <a:lnTo>
                        <a:pt x="0" y="40"/>
                      </a:lnTo>
                      <a:lnTo>
                        <a:pt x="0" y="42"/>
                      </a:lnTo>
                      <a:lnTo>
                        <a:pt x="0" y="45"/>
                      </a:lnTo>
                      <a:lnTo>
                        <a:pt x="0" y="47"/>
                      </a:lnTo>
                      <a:lnTo>
                        <a:pt x="3" y="47"/>
                      </a:lnTo>
                      <a:lnTo>
                        <a:pt x="3" y="49"/>
                      </a:lnTo>
                      <a:lnTo>
                        <a:pt x="3" y="52"/>
                      </a:lnTo>
                      <a:lnTo>
                        <a:pt x="5" y="52"/>
                      </a:lnTo>
                      <a:lnTo>
                        <a:pt x="5" y="53"/>
                      </a:lnTo>
                      <a:lnTo>
                        <a:pt x="5" y="55"/>
                      </a:lnTo>
                      <a:lnTo>
                        <a:pt x="8" y="55"/>
                      </a:lnTo>
                      <a:lnTo>
                        <a:pt x="8" y="58"/>
                      </a:lnTo>
                      <a:lnTo>
                        <a:pt x="10" y="60"/>
                      </a:lnTo>
                      <a:lnTo>
                        <a:pt x="12" y="63"/>
                      </a:lnTo>
                      <a:lnTo>
                        <a:pt x="15" y="65"/>
                      </a:lnTo>
                      <a:lnTo>
                        <a:pt x="17" y="67"/>
                      </a:lnTo>
                      <a:lnTo>
                        <a:pt x="20" y="70"/>
                      </a:lnTo>
                      <a:lnTo>
                        <a:pt x="20" y="72"/>
                      </a:lnTo>
                      <a:lnTo>
                        <a:pt x="21" y="72"/>
                      </a:lnTo>
                      <a:lnTo>
                        <a:pt x="23" y="75"/>
                      </a:lnTo>
                      <a:lnTo>
                        <a:pt x="26" y="77"/>
                      </a:lnTo>
                      <a:lnTo>
                        <a:pt x="28" y="79"/>
                      </a:lnTo>
                      <a:lnTo>
                        <a:pt x="30" y="82"/>
                      </a:lnTo>
                      <a:lnTo>
                        <a:pt x="33" y="82"/>
                      </a:lnTo>
                      <a:lnTo>
                        <a:pt x="33" y="83"/>
                      </a:lnTo>
                      <a:lnTo>
                        <a:pt x="35" y="83"/>
                      </a:lnTo>
                      <a:lnTo>
                        <a:pt x="35" y="85"/>
                      </a:lnTo>
                      <a:lnTo>
                        <a:pt x="38" y="85"/>
                      </a:lnTo>
                      <a:lnTo>
                        <a:pt x="38" y="88"/>
                      </a:lnTo>
                      <a:lnTo>
                        <a:pt x="40" y="88"/>
                      </a:lnTo>
                      <a:lnTo>
                        <a:pt x="42" y="90"/>
                      </a:lnTo>
                      <a:lnTo>
                        <a:pt x="42" y="93"/>
                      </a:lnTo>
                      <a:lnTo>
                        <a:pt x="45" y="93"/>
                      </a:lnTo>
                      <a:lnTo>
                        <a:pt x="47" y="95"/>
                      </a:lnTo>
                      <a:lnTo>
                        <a:pt x="48" y="95"/>
                      </a:lnTo>
                      <a:lnTo>
                        <a:pt x="48" y="97"/>
                      </a:lnTo>
                      <a:lnTo>
                        <a:pt x="51" y="97"/>
                      </a:lnTo>
                      <a:lnTo>
                        <a:pt x="51" y="100"/>
                      </a:lnTo>
                      <a:lnTo>
                        <a:pt x="53" y="100"/>
                      </a:lnTo>
                      <a:lnTo>
                        <a:pt x="56" y="100"/>
                      </a:lnTo>
                      <a:lnTo>
                        <a:pt x="56" y="102"/>
                      </a:lnTo>
                      <a:lnTo>
                        <a:pt x="58" y="102"/>
                      </a:lnTo>
                      <a:lnTo>
                        <a:pt x="60" y="105"/>
                      </a:lnTo>
                      <a:lnTo>
                        <a:pt x="63" y="105"/>
                      </a:lnTo>
                      <a:lnTo>
                        <a:pt x="65" y="107"/>
                      </a:lnTo>
                      <a:lnTo>
                        <a:pt x="65" y="110"/>
                      </a:lnTo>
                      <a:lnTo>
                        <a:pt x="68" y="110"/>
                      </a:lnTo>
                      <a:lnTo>
                        <a:pt x="68" y="111"/>
                      </a:lnTo>
                      <a:lnTo>
                        <a:pt x="68" y="113"/>
                      </a:lnTo>
                      <a:lnTo>
                        <a:pt x="70" y="113"/>
                      </a:lnTo>
                      <a:lnTo>
                        <a:pt x="70" y="117"/>
                      </a:lnTo>
                      <a:lnTo>
                        <a:pt x="70" y="119"/>
                      </a:lnTo>
                      <a:lnTo>
                        <a:pt x="72" y="119"/>
                      </a:lnTo>
                      <a:lnTo>
                        <a:pt x="72" y="122"/>
                      </a:lnTo>
                      <a:lnTo>
                        <a:pt x="72" y="124"/>
                      </a:lnTo>
                      <a:lnTo>
                        <a:pt x="75" y="124"/>
                      </a:lnTo>
                      <a:lnTo>
                        <a:pt x="75" y="126"/>
                      </a:lnTo>
                      <a:lnTo>
                        <a:pt x="76" y="129"/>
                      </a:lnTo>
                      <a:lnTo>
                        <a:pt x="76" y="131"/>
                      </a:lnTo>
                      <a:lnTo>
                        <a:pt x="78" y="131"/>
                      </a:lnTo>
                      <a:lnTo>
                        <a:pt x="78" y="134"/>
                      </a:lnTo>
                      <a:lnTo>
                        <a:pt x="78" y="136"/>
                      </a:lnTo>
                      <a:lnTo>
                        <a:pt x="81" y="136"/>
                      </a:lnTo>
                      <a:lnTo>
                        <a:pt x="81" y="138"/>
                      </a:lnTo>
                      <a:lnTo>
                        <a:pt x="83" y="140"/>
                      </a:lnTo>
                      <a:lnTo>
                        <a:pt x="83" y="142"/>
                      </a:lnTo>
                      <a:lnTo>
                        <a:pt x="86" y="142"/>
                      </a:lnTo>
                      <a:lnTo>
                        <a:pt x="86" y="144"/>
                      </a:lnTo>
                      <a:lnTo>
                        <a:pt x="88" y="144"/>
                      </a:lnTo>
                      <a:lnTo>
                        <a:pt x="88" y="147"/>
                      </a:lnTo>
                      <a:lnTo>
                        <a:pt x="92" y="149"/>
                      </a:lnTo>
                      <a:lnTo>
                        <a:pt x="92" y="152"/>
                      </a:lnTo>
                      <a:lnTo>
                        <a:pt x="94" y="152"/>
                      </a:lnTo>
                      <a:lnTo>
                        <a:pt x="97" y="154"/>
                      </a:lnTo>
                      <a:lnTo>
                        <a:pt x="97" y="156"/>
                      </a:lnTo>
                      <a:lnTo>
                        <a:pt x="99" y="156"/>
                      </a:lnTo>
                      <a:lnTo>
                        <a:pt x="99" y="159"/>
                      </a:lnTo>
                      <a:lnTo>
                        <a:pt x="101" y="159"/>
                      </a:lnTo>
                      <a:lnTo>
                        <a:pt x="101" y="161"/>
                      </a:lnTo>
                      <a:lnTo>
                        <a:pt x="104" y="161"/>
                      </a:lnTo>
                      <a:lnTo>
                        <a:pt x="101" y="161"/>
                      </a:lnTo>
                      <a:lnTo>
                        <a:pt x="101" y="159"/>
                      </a:lnTo>
                      <a:lnTo>
                        <a:pt x="99" y="159"/>
                      </a:lnTo>
                      <a:lnTo>
                        <a:pt x="99" y="156"/>
                      </a:lnTo>
                      <a:lnTo>
                        <a:pt x="97" y="156"/>
                      </a:lnTo>
                      <a:lnTo>
                        <a:pt x="97" y="154"/>
                      </a:lnTo>
                      <a:lnTo>
                        <a:pt x="94" y="154"/>
                      </a:lnTo>
                      <a:lnTo>
                        <a:pt x="94" y="152"/>
                      </a:lnTo>
                      <a:lnTo>
                        <a:pt x="92" y="149"/>
                      </a:lnTo>
                      <a:lnTo>
                        <a:pt x="88" y="147"/>
                      </a:lnTo>
                      <a:lnTo>
                        <a:pt x="124" y="391"/>
                      </a:lnTo>
                      <a:lnTo>
                        <a:pt x="127" y="391"/>
                      </a:lnTo>
                      <a:lnTo>
                        <a:pt x="129" y="391"/>
                      </a:lnTo>
                      <a:lnTo>
                        <a:pt x="129" y="393"/>
                      </a:lnTo>
                      <a:lnTo>
                        <a:pt x="131" y="393"/>
                      </a:lnTo>
                      <a:lnTo>
                        <a:pt x="134" y="393"/>
                      </a:lnTo>
                      <a:lnTo>
                        <a:pt x="135" y="393"/>
                      </a:lnTo>
                      <a:lnTo>
                        <a:pt x="137" y="393"/>
                      </a:lnTo>
                      <a:lnTo>
                        <a:pt x="140" y="396"/>
                      </a:lnTo>
                      <a:lnTo>
                        <a:pt x="142" y="396"/>
                      </a:lnTo>
                      <a:lnTo>
                        <a:pt x="145" y="396"/>
                      </a:lnTo>
                      <a:lnTo>
                        <a:pt x="147" y="396"/>
                      </a:lnTo>
                      <a:lnTo>
                        <a:pt x="149" y="396"/>
                      </a:lnTo>
                      <a:lnTo>
                        <a:pt x="152" y="396"/>
                      </a:lnTo>
                      <a:lnTo>
                        <a:pt x="154" y="396"/>
                      </a:lnTo>
                      <a:lnTo>
                        <a:pt x="157" y="396"/>
                      </a:lnTo>
                      <a:lnTo>
                        <a:pt x="159" y="396"/>
                      </a:lnTo>
                      <a:lnTo>
                        <a:pt x="163" y="396"/>
                      </a:lnTo>
                      <a:lnTo>
                        <a:pt x="165" y="396"/>
                      </a:lnTo>
                      <a:lnTo>
                        <a:pt x="167" y="396"/>
                      </a:lnTo>
                      <a:lnTo>
                        <a:pt x="170" y="396"/>
                      </a:lnTo>
                      <a:lnTo>
                        <a:pt x="172" y="396"/>
                      </a:lnTo>
                      <a:lnTo>
                        <a:pt x="175" y="396"/>
                      </a:lnTo>
                      <a:lnTo>
                        <a:pt x="179" y="396"/>
                      </a:lnTo>
                      <a:lnTo>
                        <a:pt x="182" y="396"/>
                      </a:lnTo>
                      <a:lnTo>
                        <a:pt x="184" y="396"/>
                      </a:lnTo>
                      <a:lnTo>
                        <a:pt x="187" y="396"/>
                      </a:lnTo>
                      <a:lnTo>
                        <a:pt x="189" y="396"/>
                      </a:lnTo>
                      <a:lnTo>
                        <a:pt x="191" y="396"/>
                      </a:lnTo>
                      <a:lnTo>
                        <a:pt x="193" y="393"/>
                      </a:lnTo>
                      <a:lnTo>
                        <a:pt x="195" y="393"/>
                      </a:lnTo>
                      <a:lnTo>
                        <a:pt x="197" y="393"/>
                      </a:lnTo>
                      <a:lnTo>
                        <a:pt x="200" y="393"/>
                      </a:lnTo>
                      <a:lnTo>
                        <a:pt x="202" y="391"/>
                      </a:lnTo>
                      <a:lnTo>
                        <a:pt x="205" y="391"/>
                      </a:lnTo>
                      <a:lnTo>
                        <a:pt x="207" y="391"/>
                      </a:lnTo>
                      <a:lnTo>
                        <a:pt x="210" y="391"/>
                      </a:lnTo>
                      <a:lnTo>
                        <a:pt x="212" y="391"/>
                      </a:lnTo>
                      <a:lnTo>
                        <a:pt x="214" y="391"/>
                      </a:lnTo>
                      <a:lnTo>
                        <a:pt x="217" y="391"/>
                      </a:lnTo>
                      <a:lnTo>
                        <a:pt x="219" y="391"/>
                      </a:lnTo>
                      <a:lnTo>
                        <a:pt x="219" y="393"/>
                      </a:lnTo>
                      <a:lnTo>
                        <a:pt x="220" y="393"/>
                      </a:lnTo>
                      <a:lnTo>
                        <a:pt x="223" y="393"/>
                      </a:lnTo>
                      <a:lnTo>
                        <a:pt x="223" y="396"/>
                      </a:lnTo>
                      <a:lnTo>
                        <a:pt x="225" y="396"/>
                      </a:lnTo>
                      <a:lnTo>
                        <a:pt x="228" y="396"/>
                      </a:lnTo>
                      <a:lnTo>
                        <a:pt x="228" y="397"/>
                      </a:lnTo>
                      <a:lnTo>
                        <a:pt x="230" y="397"/>
                      </a:lnTo>
                      <a:lnTo>
                        <a:pt x="232" y="399"/>
                      </a:lnTo>
                      <a:lnTo>
                        <a:pt x="235" y="399"/>
                      </a:lnTo>
                      <a:lnTo>
                        <a:pt x="237" y="402"/>
                      </a:lnTo>
                      <a:lnTo>
                        <a:pt x="240" y="402"/>
                      </a:lnTo>
                      <a:lnTo>
                        <a:pt x="242" y="404"/>
                      </a:lnTo>
                      <a:lnTo>
                        <a:pt x="244" y="404"/>
                      </a:lnTo>
                      <a:lnTo>
                        <a:pt x="247" y="407"/>
                      </a:lnTo>
                      <a:lnTo>
                        <a:pt x="248" y="407"/>
                      </a:lnTo>
                      <a:lnTo>
                        <a:pt x="250" y="409"/>
                      </a:lnTo>
                      <a:lnTo>
                        <a:pt x="253" y="409"/>
                      </a:lnTo>
                      <a:lnTo>
                        <a:pt x="255" y="411"/>
                      </a:lnTo>
                      <a:lnTo>
                        <a:pt x="258" y="411"/>
                      </a:lnTo>
                      <a:lnTo>
                        <a:pt x="260" y="414"/>
                      </a:lnTo>
                      <a:lnTo>
                        <a:pt x="262" y="414"/>
                      </a:lnTo>
                      <a:lnTo>
                        <a:pt x="265" y="416"/>
                      </a:lnTo>
                      <a:lnTo>
                        <a:pt x="267" y="416"/>
                      </a:lnTo>
                      <a:lnTo>
                        <a:pt x="270" y="419"/>
                      </a:lnTo>
                      <a:lnTo>
                        <a:pt x="273" y="419"/>
                      </a:lnTo>
                      <a:lnTo>
                        <a:pt x="276" y="421"/>
                      </a:lnTo>
                      <a:lnTo>
                        <a:pt x="278" y="423"/>
                      </a:lnTo>
                      <a:lnTo>
                        <a:pt x="279" y="423"/>
                      </a:lnTo>
                      <a:lnTo>
                        <a:pt x="282" y="423"/>
                      </a:lnTo>
                      <a:lnTo>
                        <a:pt x="284" y="423"/>
                      </a:lnTo>
                      <a:lnTo>
                        <a:pt x="286" y="425"/>
                      </a:lnTo>
                      <a:lnTo>
                        <a:pt x="289" y="425"/>
                      </a:lnTo>
                      <a:lnTo>
                        <a:pt x="291" y="425"/>
                      </a:lnTo>
                      <a:lnTo>
                        <a:pt x="294" y="427"/>
                      </a:lnTo>
                      <a:lnTo>
                        <a:pt x="296" y="427"/>
                      </a:lnTo>
                      <a:lnTo>
                        <a:pt x="298" y="427"/>
                      </a:lnTo>
                      <a:lnTo>
                        <a:pt x="301" y="430"/>
                      </a:lnTo>
                      <a:lnTo>
                        <a:pt x="303" y="430"/>
                      </a:lnTo>
                      <a:lnTo>
                        <a:pt x="306" y="432"/>
                      </a:lnTo>
                      <a:lnTo>
                        <a:pt x="307" y="432"/>
                      </a:lnTo>
                      <a:lnTo>
                        <a:pt x="309" y="434"/>
                      </a:lnTo>
                      <a:lnTo>
                        <a:pt x="312" y="434"/>
                      </a:lnTo>
                      <a:lnTo>
                        <a:pt x="317" y="437"/>
                      </a:lnTo>
                      <a:lnTo>
                        <a:pt x="319" y="437"/>
                      </a:lnTo>
                      <a:lnTo>
                        <a:pt x="321" y="439"/>
                      </a:lnTo>
                      <a:lnTo>
                        <a:pt x="326" y="439"/>
                      </a:lnTo>
                      <a:lnTo>
                        <a:pt x="329" y="442"/>
                      </a:lnTo>
                      <a:lnTo>
                        <a:pt x="331" y="444"/>
                      </a:lnTo>
                      <a:lnTo>
                        <a:pt x="333" y="444"/>
                      </a:lnTo>
                      <a:lnTo>
                        <a:pt x="337" y="446"/>
                      </a:lnTo>
                      <a:lnTo>
                        <a:pt x="339" y="446"/>
                      </a:lnTo>
                      <a:lnTo>
                        <a:pt x="342" y="449"/>
                      </a:lnTo>
                      <a:lnTo>
                        <a:pt x="344" y="451"/>
                      </a:lnTo>
                      <a:lnTo>
                        <a:pt x="347" y="451"/>
                      </a:lnTo>
                      <a:lnTo>
                        <a:pt x="349" y="454"/>
                      </a:lnTo>
                      <a:lnTo>
                        <a:pt x="351" y="454"/>
                      </a:lnTo>
                      <a:lnTo>
                        <a:pt x="354" y="455"/>
                      </a:lnTo>
                      <a:lnTo>
                        <a:pt x="356" y="455"/>
                      </a:lnTo>
                      <a:lnTo>
                        <a:pt x="359" y="457"/>
                      </a:lnTo>
                      <a:lnTo>
                        <a:pt x="361" y="457"/>
                      </a:lnTo>
                      <a:lnTo>
                        <a:pt x="361" y="460"/>
                      </a:lnTo>
                      <a:lnTo>
                        <a:pt x="363" y="460"/>
                      </a:lnTo>
                      <a:lnTo>
                        <a:pt x="342" y="237"/>
                      </a:lnTo>
                      <a:close/>
                    </a:path>
                  </a:pathLst>
                </a:custGeom>
                <a:solidFill>
                  <a:srgbClr val="FBE9E5"/>
                </a:solidFill>
                <a:ln w="9525">
                  <a:solidFill>
                    <a:srgbClr val="F4C4BA"/>
                  </a:solidFill>
                  <a:round/>
                  <a:headEnd/>
                  <a:tailEnd/>
                </a:ln>
              </p:spPr>
              <p:txBody>
                <a:bodyPr/>
                <a:lstStyle/>
                <a:p>
                  <a:endParaRPr lang="en-US"/>
                </a:p>
              </p:txBody>
            </p:sp>
            <p:sp>
              <p:nvSpPr>
                <p:cNvPr id="136" name="Freeform 192"/>
                <p:cNvSpPr>
                  <a:spLocks/>
                </p:cNvSpPr>
                <p:nvPr/>
              </p:nvSpPr>
              <p:spPr bwMode="auto">
                <a:xfrm rot="-6300000">
                  <a:off x="1476" y="2745"/>
                  <a:ext cx="184" cy="229"/>
                </a:xfrm>
                <a:custGeom>
                  <a:avLst/>
                  <a:gdLst>
                    <a:gd name="T0" fmla="*/ 165 w 361"/>
                    <a:gd name="T1" fmla="*/ 115 h 457"/>
                    <a:gd name="T2" fmla="*/ 155 w 361"/>
                    <a:gd name="T3" fmla="*/ 110 h 457"/>
                    <a:gd name="T4" fmla="*/ 148 w 361"/>
                    <a:gd name="T5" fmla="*/ 107 h 457"/>
                    <a:gd name="T6" fmla="*/ 139 w 361"/>
                    <a:gd name="T7" fmla="*/ 102 h 457"/>
                    <a:gd name="T8" fmla="*/ 129 w 361"/>
                    <a:gd name="T9" fmla="*/ 95 h 457"/>
                    <a:gd name="T10" fmla="*/ 123 w 361"/>
                    <a:gd name="T11" fmla="*/ 88 h 457"/>
                    <a:gd name="T12" fmla="*/ 118 w 361"/>
                    <a:gd name="T13" fmla="*/ 81 h 457"/>
                    <a:gd name="T14" fmla="*/ 114 w 361"/>
                    <a:gd name="T15" fmla="*/ 77 h 457"/>
                    <a:gd name="T16" fmla="*/ 105 w 361"/>
                    <a:gd name="T17" fmla="*/ 68 h 457"/>
                    <a:gd name="T18" fmla="*/ 97 w 361"/>
                    <a:gd name="T19" fmla="*/ 62 h 457"/>
                    <a:gd name="T20" fmla="*/ 82 w 361"/>
                    <a:gd name="T21" fmla="*/ 49 h 457"/>
                    <a:gd name="T22" fmla="*/ 74 w 361"/>
                    <a:gd name="T23" fmla="*/ 41 h 457"/>
                    <a:gd name="T24" fmla="*/ 66 w 361"/>
                    <a:gd name="T25" fmla="*/ 32 h 457"/>
                    <a:gd name="T26" fmla="*/ 58 w 361"/>
                    <a:gd name="T27" fmla="*/ 20 h 457"/>
                    <a:gd name="T28" fmla="*/ 51 w 361"/>
                    <a:gd name="T29" fmla="*/ 14 h 457"/>
                    <a:gd name="T30" fmla="*/ 45 w 361"/>
                    <a:gd name="T31" fmla="*/ 13 h 457"/>
                    <a:gd name="T32" fmla="*/ 40 w 361"/>
                    <a:gd name="T33" fmla="*/ 12 h 457"/>
                    <a:gd name="T34" fmla="*/ 37 w 361"/>
                    <a:gd name="T35" fmla="*/ 11 h 457"/>
                    <a:gd name="T36" fmla="*/ 35 w 361"/>
                    <a:gd name="T37" fmla="*/ 10 h 457"/>
                    <a:gd name="T38" fmla="*/ 26 w 361"/>
                    <a:gd name="T39" fmla="*/ 6 h 457"/>
                    <a:gd name="T40" fmla="*/ 17 w 361"/>
                    <a:gd name="T41" fmla="*/ 3 h 457"/>
                    <a:gd name="T42" fmla="*/ 9 w 361"/>
                    <a:gd name="T43" fmla="*/ 0 h 457"/>
                    <a:gd name="T44" fmla="*/ 4 w 361"/>
                    <a:gd name="T45" fmla="*/ 3 h 457"/>
                    <a:gd name="T46" fmla="*/ 2 w 361"/>
                    <a:gd name="T47" fmla="*/ 6 h 457"/>
                    <a:gd name="T48" fmla="*/ 0 w 361"/>
                    <a:gd name="T49" fmla="*/ 11 h 457"/>
                    <a:gd name="T50" fmla="*/ 0 w 361"/>
                    <a:gd name="T51" fmla="*/ 19 h 457"/>
                    <a:gd name="T52" fmla="*/ 3 w 361"/>
                    <a:gd name="T53" fmla="*/ 27 h 457"/>
                    <a:gd name="T54" fmla="*/ 8 w 361"/>
                    <a:gd name="T55" fmla="*/ 33 h 457"/>
                    <a:gd name="T56" fmla="*/ 21 w 361"/>
                    <a:gd name="T57" fmla="*/ 47 h 457"/>
                    <a:gd name="T58" fmla="*/ 29 w 361"/>
                    <a:gd name="T59" fmla="*/ 51 h 457"/>
                    <a:gd name="T60" fmla="*/ 35 w 361"/>
                    <a:gd name="T61" fmla="*/ 55 h 457"/>
                    <a:gd name="T62" fmla="*/ 37 w 361"/>
                    <a:gd name="T63" fmla="*/ 59 h 457"/>
                    <a:gd name="T64" fmla="*/ 40 w 361"/>
                    <a:gd name="T65" fmla="*/ 65 h 457"/>
                    <a:gd name="T66" fmla="*/ 46 w 361"/>
                    <a:gd name="T67" fmla="*/ 74 h 457"/>
                    <a:gd name="T68" fmla="*/ 51 w 361"/>
                    <a:gd name="T69" fmla="*/ 80 h 457"/>
                    <a:gd name="T70" fmla="*/ 48 w 361"/>
                    <a:gd name="T71" fmla="*/ 78 h 457"/>
                    <a:gd name="T72" fmla="*/ 63 w 361"/>
                    <a:gd name="T73" fmla="*/ 195 h 457"/>
                    <a:gd name="T74" fmla="*/ 75 w 361"/>
                    <a:gd name="T75" fmla="*/ 197 h 457"/>
                    <a:gd name="T76" fmla="*/ 92 w 361"/>
                    <a:gd name="T77" fmla="*/ 197 h 457"/>
                    <a:gd name="T78" fmla="*/ 106 w 361"/>
                    <a:gd name="T79" fmla="*/ 195 h 457"/>
                    <a:gd name="T80" fmla="*/ 114 w 361"/>
                    <a:gd name="T81" fmla="*/ 197 h 457"/>
                    <a:gd name="T82" fmla="*/ 138 w 361"/>
                    <a:gd name="T83" fmla="*/ 208 h 457"/>
                    <a:gd name="T84" fmla="*/ 154 w 361"/>
                    <a:gd name="T85" fmla="*/ 215 h 457"/>
                    <a:gd name="T86" fmla="*/ 172 w 361"/>
                    <a:gd name="T87" fmla="*/ 222 h 457"/>
                    <a:gd name="T88" fmla="*/ 184 w 361"/>
                    <a:gd name="T89" fmla="*/ 229 h 4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1"/>
                    <a:gd name="T136" fmla="*/ 0 h 457"/>
                    <a:gd name="T137" fmla="*/ 361 w 361"/>
                    <a:gd name="T138" fmla="*/ 457 h 4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1" h="457">
                      <a:moveTo>
                        <a:pt x="339" y="236"/>
                      </a:moveTo>
                      <a:lnTo>
                        <a:pt x="331" y="233"/>
                      </a:lnTo>
                      <a:lnTo>
                        <a:pt x="324" y="229"/>
                      </a:lnTo>
                      <a:lnTo>
                        <a:pt x="317" y="224"/>
                      </a:lnTo>
                      <a:lnTo>
                        <a:pt x="307" y="223"/>
                      </a:lnTo>
                      <a:lnTo>
                        <a:pt x="304" y="220"/>
                      </a:lnTo>
                      <a:lnTo>
                        <a:pt x="301" y="218"/>
                      </a:lnTo>
                      <a:lnTo>
                        <a:pt x="294" y="215"/>
                      </a:lnTo>
                      <a:lnTo>
                        <a:pt x="291" y="213"/>
                      </a:lnTo>
                      <a:lnTo>
                        <a:pt x="284" y="208"/>
                      </a:lnTo>
                      <a:lnTo>
                        <a:pt x="277" y="206"/>
                      </a:lnTo>
                      <a:lnTo>
                        <a:pt x="273" y="203"/>
                      </a:lnTo>
                      <a:lnTo>
                        <a:pt x="266" y="199"/>
                      </a:lnTo>
                      <a:lnTo>
                        <a:pt x="259" y="195"/>
                      </a:lnTo>
                      <a:lnTo>
                        <a:pt x="254" y="190"/>
                      </a:lnTo>
                      <a:lnTo>
                        <a:pt x="249" y="188"/>
                      </a:lnTo>
                      <a:lnTo>
                        <a:pt x="246" y="180"/>
                      </a:lnTo>
                      <a:lnTo>
                        <a:pt x="241" y="176"/>
                      </a:lnTo>
                      <a:lnTo>
                        <a:pt x="238" y="171"/>
                      </a:lnTo>
                      <a:lnTo>
                        <a:pt x="236" y="167"/>
                      </a:lnTo>
                      <a:lnTo>
                        <a:pt x="231" y="162"/>
                      </a:lnTo>
                      <a:lnTo>
                        <a:pt x="229" y="158"/>
                      </a:lnTo>
                      <a:lnTo>
                        <a:pt x="226" y="155"/>
                      </a:lnTo>
                      <a:lnTo>
                        <a:pt x="224" y="153"/>
                      </a:lnTo>
                      <a:lnTo>
                        <a:pt x="222" y="150"/>
                      </a:lnTo>
                      <a:lnTo>
                        <a:pt x="213" y="141"/>
                      </a:lnTo>
                      <a:lnTo>
                        <a:pt x="206" y="135"/>
                      </a:lnTo>
                      <a:lnTo>
                        <a:pt x="196" y="128"/>
                      </a:lnTo>
                      <a:lnTo>
                        <a:pt x="190" y="120"/>
                      </a:lnTo>
                      <a:lnTo>
                        <a:pt x="190" y="123"/>
                      </a:lnTo>
                      <a:lnTo>
                        <a:pt x="181" y="113"/>
                      </a:lnTo>
                      <a:lnTo>
                        <a:pt x="171" y="107"/>
                      </a:lnTo>
                      <a:lnTo>
                        <a:pt x="161" y="97"/>
                      </a:lnTo>
                      <a:lnTo>
                        <a:pt x="155" y="90"/>
                      </a:lnTo>
                      <a:lnTo>
                        <a:pt x="151" y="85"/>
                      </a:lnTo>
                      <a:lnTo>
                        <a:pt x="146" y="82"/>
                      </a:lnTo>
                      <a:lnTo>
                        <a:pt x="141" y="77"/>
                      </a:lnTo>
                      <a:lnTo>
                        <a:pt x="134" y="70"/>
                      </a:lnTo>
                      <a:lnTo>
                        <a:pt x="130" y="63"/>
                      </a:lnTo>
                      <a:lnTo>
                        <a:pt x="125" y="55"/>
                      </a:lnTo>
                      <a:lnTo>
                        <a:pt x="121" y="49"/>
                      </a:lnTo>
                      <a:lnTo>
                        <a:pt x="113" y="40"/>
                      </a:lnTo>
                      <a:lnTo>
                        <a:pt x="109" y="35"/>
                      </a:lnTo>
                      <a:lnTo>
                        <a:pt x="105" y="30"/>
                      </a:lnTo>
                      <a:lnTo>
                        <a:pt x="100" y="28"/>
                      </a:lnTo>
                      <a:lnTo>
                        <a:pt x="98" y="28"/>
                      </a:lnTo>
                      <a:lnTo>
                        <a:pt x="93" y="25"/>
                      </a:lnTo>
                      <a:lnTo>
                        <a:pt x="88" y="25"/>
                      </a:lnTo>
                      <a:lnTo>
                        <a:pt x="86" y="25"/>
                      </a:lnTo>
                      <a:lnTo>
                        <a:pt x="81" y="24"/>
                      </a:lnTo>
                      <a:lnTo>
                        <a:pt x="78" y="24"/>
                      </a:lnTo>
                      <a:lnTo>
                        <a:pt x="76" y="24"/>
                      </a:lnTo>
                      <a:lnTo>
                        <a:pt x="75" y="24"/>
                      </a:lnTo>
                      <a:lnTo>
                        <a:pt x="72" y="22"/>
                      </a:lnTo>
                      <a:lnTo>
                        <a:pt x="70" y="22"/>
                      </a:lnTo>
                      <a:lnTo>
                        <a:pt x="68" y="22"/>
                      </a:lnTo>
                      <a:lnTo>
                        <a:pt x="68" y="19"/>
                      </a:lnTo>
                      <a:lnTo>
                        <a:pt x="63" y="19"/>
                      </a:lnTo>
                      <a:lnTo>
                        <a:pt x="58" y="17"/>
                      </a:lnTo>
                      <a:lnTo>
                        <a:pt x="51" y="12"/>
                      </a:lnTo>
                      <a:lnTo>
                        <a:pt x="45" y="10"/>
                      </a:lnTo>
                      <a:lnTo>
                        <a:pt x="38" y="7"/>
                      </a:lnTo>
                      <a:lnTo>
                        <a:pt x="33" y="5"/>
                      </a:lnTo>
                      <a:lnTo>
                        <a:pt x="26" y="2"/>
                      </a:lnTo>
                      <a:lnTo>
                        <a:pt x="20" y="0"/>
                      </a:lnTo>
                      <a:lnTo>
                        <a:pt x="17" y="0"/>
                      </a:lnTo>
                      <a:lnTo>
                        <a:pt x="12" y="2"/>
                      </a:lnTo>
                      <a:lnTo>
                        <a:pt x="10" y="2"/>
                      </a:lnTo>
                      <a:lnTo>
                        <a:pt x="8" y="5"/>
                      </a:lnTo>
                      <a:lnTo>
                        <a:pt x="5" y="7"/>
                      </a:lnTo>
                      <a:lnTo>
                        <a:pt x="5" y="10"/>
                      </a:lnTo>
                      <a:lnTo>
                        <a:pt x="3" y="12"/>
                      </a:lnTo>
                      <a:lnTo>
                        <a:pt x="3" y="14"/>
                      </a:lnTo>
                      <a:lnTo>
                        <a:pt x="0" y="19"/>
                      </a:lnTo>
                      <a:lnTo>
                        <a:pt x="0" y="22"/>
                      </a:lnTo>
                      <a:lnTo>
                        <a:pt x="0" y="25"/>
                      </a:lnTo>
                      <a:lnTo>
                        <a:pt x="0" y="33"/>
                      </a:lnTo>
                      <a:lnTo>
                        <a:pt x="0" y="37"/>
                      </a:lnTo>
                      <a:lnTo>
                        <a:pt x="0" y="42"/>
                      </a:lnTo>
                      <a:lnTo>
                        <a:pt x="3" y="47"/>
                      </a:lnTo>
                      <a:lnTo>
                        <a:pt x="5" y="53"/>
                      </a:lnTo>
                      <a:lnTo>
                        <a:pt x="8" y="58"/>
                      </a:lnTo>
                      <a:lnTo>
                        <a:pt x="10" y="60"/>
                      </a:lnTo>
                      <a:lnTo>
                        <a:pt x="15" y="65"/>
                      </a:lnTo>
                      <a:lnTo>
                        <a:pt x="23" y="75"/>
                      </a:lnTo>
                      <a:lnTo>
                        <a:pt x="35" y="83"/>
                      </a:lnTo>
                      <a:lnTo>
                        <a:pt x="42" y="93"/>
                      </a:lnTo>
                      <a:lnTo>
                        <a:pt x="48" y="97"/>
                      </a:lnTo>
                      <a:lnTo>
                        <a:pt x="51" y="100"/>
                      </a:lnTo>
                      <a:lnTo>
                        <a:pt x="56" y="102"/>
                      </a:lnTo>
                      <a:lnTo>
                        <a:pt x="60" y="105"/>
                      </a:lnTo>
                      <a:lnTo>
                        <a:pt x="65" y="107"/>
                      </a:lnTo>
                      <a:lnTo>
                        <a:pt x="68" y="110"/>
                      </a:lnTo>
                      <a:lnTo>
                        <a:pt x="68" y="111"/>
                      </a:lnTo>
                      <a:lnTo>
                        <a:pt x="70" y="116"/>
                      </a:lnTo>
                      <a:lnTo>
                        <a:pt x="72" y="118"/>
                      </a:lnTo>
                      <a:lnTo>
                        <a:pt x="75" y="123"/>
                      </a:lnTo>
                      <a:lnTo>
                        <a:pt x="76" y="128"/>
                      </a:lnTo>
                      <a:lnTo>
                        <a:pt x="78" y="130"/>
                      </a:lnTo>
                      <a:lnTo>
                        <a:pt x="81" y="135"/>
                      </a:lnTo>
                      <a:lnTo>
                        <a:pt x="83" y="141"/>
                      </a:lnTo>
                      <a:lnTo>
                        <a:pt x="91" y="148"/>
                      </a:lnTo>
                      <a:lnTo>
                        <a:pt x="98" y="155"/>
                      </a:lnTo>
                      <a:lnTo>
                        <a:pt x="100" y="158"/>
                      </a:lnTo>
                      <a:lnTo>
                        <a:pt x="100" y="160"/>
                      </a:lnTo>
                      <a:lnTo>
                        <a:pt x="103" y="160"/>
                      </a:lnTo>
                      <a:lnTo>
                        <a:pt x="100" y="158"/>
                      </a:lnTo>
                      <a:lnTo>
                        <a:pt x="95" y="155"/>
                      </a:lnTo>
                      <a:lnTo>
                        <a:pt x="93" y="150"/>
                      </a:lnTo>
                      <a:lnTo>
                        <a:pt x="88" y="146"/>
                      </a:lnTo>
                      <a:lnTo>
                        <a:pt x="123" y="389"/>
                      </a:lnTo>
                      <a:lnTo>
                        <a:pt x="130" y="391"/>
                      </a:lnTo>
                      <a:lnTo>
                        <a:pt x="139" y="393"/>
                      </a:lnTo>
                      <a:lnTo>
                        <a:pt x="148" y="393"/>
                      </a:lnTo>
                      <a:lnTo>
                        <a:pt x="158" y="393"/>
                      </a:lnTo>
                      <a:lnTo>
                        <a:pt x="169" y="393"/>
                      </a:lnTo>
                      <a:lnTo>
                        <a:pt x="181" y="393"/>
                      </a:lnTo>
                      <a:lnTo>
                        <a:pt x="190" y="393"/>
                      </a:lnTo>
                      <a:lnTo>
                        <a:pt x="196" y="391"/>
                      </a:lnTo>
                      <a:lnTo>
                        <a:pt x="208" y="389"/>
                      </a:lnTo>
                      <a:lnTo>
                        <a:pt x="216" y="389"/>
                      </a:lnTo>
                      <a:lnTo>
                        <a:pt x="219" y="391"/>
                      </a:lnTo>
                      <a:lnTo>
                        <a:pt x="224" y="393"/>
                      </a:lnTo>
                      <a:lnTo>
                        <a:pt x="236" y="399"/>
                      </a:lnTo>
                      <a:lnTo>
                        <a:pt x="252" y="407"/>
                      </a:lnTo>
                      <a:lnTo>
                        <a:pt x="271" y="416"/>
                      </a:lnTo>
                      <a:lnTo>
                        <a:pt x="284" y="422"/>
                      </a:lnTo>
                      <a:lnTo>
                        <a:pt x="294" y="425"/>
                      </a:lnTo>
                      <a:lnTo>
                        <a:pt x="303" y="430"/>
                      </a:lnTo>
                      <a:lnTo>
                        <a:pt x="314" y="434"/>
                      </a:lnTo>
                      <a:lnTo>
                        <a:pt x="326" y="439"/>
                      </a:lnTo>
                      <a:lnTo>
                        <a:pt x="337" y="444"/>
                      </a:lnTo>
                      <a:lnTo>
                        <a:pt x="347" y="451"/>
                      </a:lnTo>
                      <a:lnTo>
                        <a:pt x="356" y="455"/>
                      </a:lnTo>
                      <a:lnTo>
                        <a:pt x="361" y="457"/>
                      </a:lnTo>
                    </a:path>
                  </a:pathLst>
                </a:custGeom>
                <a:noFill/>
                <a:ln w="7938">
                  <a:solidFill>
                    <a:srgbClr val="F4C4B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193"/>
                <p:cNvSpPr>
                  <a:spLocks/>
                </p:cNvSpPr>
                <p:nvPr/>
              </p:nvSpPr>
              <p:spPr bwMode="auto">
                <a:xfrm rot="-6300000">
                  <a:off x="1598" y="2855"/>
                  <a:ext cx="22" cy="18"/>
                </a:xfrm>
                <a:custGeom>
                  <a:avLst/>
                  <a:gdLst>
                    <a:gd name="T0" fmla="*/ 0 w 44"/>
                    <a:gd name="T1" fmla="*/ 0 h 35"/>
                    <a:gd name="T2" fmla="*/ 4 w 44"/>
                    <a:gd name="T3" fmla="*/ 5 h 35"/>
                    <a:gd name="T4" fmla="*/ 9 w 44"/>
                    <a:gd name="T5" fmla="*/ 10 h 35"/>
                    <a:gd name="T6" fmla="*/ 15 w 44"/>
                    <a:gd name="T7" fmla="*/ 15 h 35"/>
                    <a:gd name="T8" fmla="*/ 22 w 44"/>
                    <a:gd name="T9" fmla="*/ 18 h 35"/>
                    <a:gd name="T10" fmla="*/ 0 60000 65536"/>
                    <a:gd name="T11" fmla="*/ 0 60000 65536"/>
                    <a:gd name="T12" fmla="*/ 0 60000 65536"/>
                    <a:gd name="T13" fmla="*/ 0 60000 65536"/>
                    <a:gd name="T14" fmla="*/ 0 60000 65536"/>
                    <a:gd name="T15" fmla="*/ 0 w 44"/>
                    <a:gd name="T16" fmla="*/ 0 h 35"/>
                    <a:gd name="T17" fmla="*/ 44 w 44"/>
                    <a:gd name="T18" fmla="*/ 35 h 35"/>
                  </a:gdLst>
                  <a:ahLst/>
                  <a:cxnLst>
                    <a:cxn ang="T10">
                      <a:pos x="T0" y="T1"/>
                    </a:cxn>
                    <a:cxn ang="T11">
                      <a:pos x="T2" y="T3"/>
                    </a:cxn>
                    <a:cxn ang="T12">
                      <a:pos x="T4" y="T5"/>
                    </a:cxn>
                    <a:cxn ang="T13">
                      <a:pos x="T6" y="T7"/>
                    </a:cxn>
                    <a:cxn ang="T14">
                      <a:pos x="T8" y="T9"/>
                    </a:cxn>
                  </a:cxnLst>
                  <a:rect l="T15" t="T16" r="T17" b="T18"/>
                  <a:pathLst>
                    <a:path w="44" h="35">
                      <a:moveTo>
                        <a:pt x="0" y="0"/>
                      </a:moveTo>
                      <a:lnTo>
                        <a:pt x="8" y="9"/>
                      </a:lnTo>
                      <a:lnTo>
                        <a:pt x="18" y="20"/>
                      </a:lnTo>
                      <a:lnTo>
                        <a:pt x="30" y="30"/>
                      </a:lnTo>
                      <a:lnTo>
                        <a:pt x="44" y="35"/>
                      </a:lnTo>
                    </a:path>
                  </a:pathLst>
                </a:custGeom>
                <a:noFill/>
                <a:ln w="7938">
                  <a:solidFill>
                    <a:srgbClr val="8F002E"/>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194"/>
                <p:cNvSpPr>
                  <a:spLocks/>
                </p:cNvSpPr>
                <p:nvPr/>
              </p:nvSpPr>
              <p:spPr bwMode="auto">
                <a:xfrm rot="-6300000">
                  <a:off x="1597" y="2853"/>
                  <a:ext cx="21" cy="19"/>
                </a:xfrm>
                <a:custGeom>
                  <a:avLst/>
                  <a:gdLst>
                    <a:gd name="T0" fmla="*/ 0 w 41"/>
                    <a:gd name="T1" fmla="*/ 0 h 38"/>
                    <a:gd name="T2" fmla="*/ 3 w 41"/>
                    <a:gd name="T3" fmla="*/ 6 h 38"/>
                    <a:gd name="T4" fmla="*/ 8 w 41"/>
                    <a:gd name="T5" fmla="*/ 11 h 38"/>
                    <a:gd name="T6" fmla="*/ 14 w 41"/>
                    <a:gd name="T7" fmla="*/ 17 h 38"/>
                    <a:gd name="T8" fmla="*/ 21 w 41"/>
                    <a:gd name="T9" fmla="*/ 19 h 38"/>
                    <a:gd name="T10" fmla="*/ 0 60000 65536"/>
                    <a:gd name="T11" fmla="*/ 0 60000 65536"/>
                    <a:gd name="T12" fmla="*/ 0 60000 65536"/>
                    <a:gd name="T13" fmla="*/ 0 60000 65536"/>
                    <a:gd name="T14" fmla="*/ 0 60000 65536"/>
                    <a:gd name="T15" fmla="*/ 0 w 41"/>
                    <a:gd name="T16" fmla="*/ 0 h 38"/>
                    <a:gd name="T17" fmla="*/ 41 w 41"/>
                    <a:gd name="T18" fmla="*/ 38 h 38"/>
                  </a:gdLst>
                  <a:ahLst/>
                  <a:cxnLst>
                    <a:cxn ang="T10">
                      <a:pos x="T0" y="T1"/>
                    </a:cxn>
                    <a:cxn ang="T11">
                      <a:pos x="T2" y="T3"/>
                    </a:cxn>
                    <a:cxn ang="T12">
                      <a:pos x="T4" y="T5"/>
                    </a:cxn>
                    <a:cxn ang="T13">
                      <a:pos x="T6" y="T7"/>
                    </a:cxn>
                    <a:cxn ang="T14">
                      <a:pos x="T8" y="T9"/>
                    </a:cxn>
                  </a:cxnLst>
                  <a:rect l="T15" t="T16" r="T17" b="T18"/>
                  <a:pathLst>
                    <a:path w="41" h="38">
                      <a:moveTo>
                        <a:pt x="0" y="0"/>
                      </a:moveTo>
                      <a:lnTo>
                        <a:pt x="6" y="12"/>
                      </a:lnTo>
                      <a:lnTo>
                        <a:pt x="15" y="22"/>
                      </a:lnTo>
                      <a:lnTo>
                        <a:pt x="27" y="33"/>
                      </a:lnTo>
                      <a:lnTo>
                        <a:pt x="41" y="38"/>
                      </a:lnTo>
                    </a:path>
                  </a:pathLst>
                </a:custGeom>
                <a:noFill/>
                <a:ln w="7938">
                  <a:solidFill>
                    <a:srgbClr val="F4C4B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195"/>
                <p:cNvSpPr>
                  <a:spLocks/>
                </p:cNvSpPr>
                <p:nvPr/>
              </p:nvSpPr>
              <p:spPr bwMode="auto">
                <a:xfrm rot="-6300000">
                  <a:off x="1596" y="2895"/>
                  <a:ext cx="75" cy="36"/>
                </a:xfrm>
                <a:custGeom>
                  <a:avLst/>
                  <a:gdLst>
                    <a:gd name="T0" fmla="*/ 0 w 150"/>
                    <a:gd name="T1" fmla="*/ 1 h 72"/>
                    <a:gd name="T2" fmla="*/ 0 w 150"/>
                    <a:gd name="T3" fmla="*/ 3 h 72"/>
                    <a:gd name="T4" fmla="*/ 0 w 150"/>
                    <a:gd name="T5" fmla="*/ 6 h 72"/>
                    <a:gd name="T6" fmla="*/ 1 w 150"/>
                    <a:gd name="T7" fmla="*/ 7 h 72"/>
                    <a:gd name="T8" fmla="*/ 1 w 150"/>
                    <a:gd name="T9" fmla="*/ 9 h 72"/>
                    <a:gd name="T10" fmla="*/ 1 w 150"/>
                    <a:gd name="T11" fmla="*/ 12 h 72"/>
                    <a:gd name="T12" fmla="*/ 1 w 150"/>
                    <a:gd name="T13" fmla="*/ 14 h 72"/>
                    <a:gd name="T14" fmla="*/ 2 w 150"/>
                    <a:gd name="T15" fmla="*/ 15 h 72"/>
                    <a:gd name="T16" fmla="*/ 2 w 150"/>
                    <a:gd name="T17" fmla="*/ 18 h 72"/>
                    <a:gd name="T18" fmla="*/ 3 w 150"/>
                    <a:gd name="T19" fmla="*/ 20 h 72"/>
                    <a:gd name="T20" fmla="*/ 5 w 150"/>
                    <a:gd name="T21" fmla="*/ 21 h 72"/>
                    <a:gd name="T22" fmla="*/ 7 w 150"/>
                    <a:gd name="T23" fmla="*/ 22 h 72"/>
                    <a:gd name="T24" fmla="*/ 9 w 150"/>
                    <a:gd name="T25" fmla="*/ 23 h 72"/>
                    <a:gd name="T26" fmla="*/ 9 w 150"/>
                    <a:gd name="T27" fmla="*/ 24 h 72"/>
                    <a:gd name="T28" fmla="*/ 12 w 150"/>
                    <a:gd name="T29" fmla="*/ 25 h 72"/>
                    <a:gd name="T30" fmla="*/ 13 w 150"/>
                    <a:gd name="T31" fmla="*/ 27 h 72"/>
                    <a:gd name="T32" fmla="*/ 14 w 150"/>
                    <a:gd name="T33" fmla="*/ 28 h 72"/>
                    <a:gd name="T34" fmla="*/ 17 w 150"/>
                    <a:gd name="T35" fmla="*/ 28 h 72"/>
                    <a:gd name="T36" fmla="*/ 18 w 150"/>
                    <a:gd name="T37" fmla="*/ 30 h 72"/>
                    <a:gd name="T38" fmla="*/ 19 w 150"/>
                    <a:gd name="T39" fmla="*/ 31 h 72"/>
                    <a:gd name="T40" fmla="*/ 21 w 150"/>
                    <a:gd name="T41" fmla="*/ 31 h 72"/>
                    <a:gd name="T42" fmla="*/ 23 w 150"/>
                    <a:gd name="T43" fmla="*/ 33 h 72"/>
                    <a:gd name="T44" fmla="*/ 25 w 150"/>
                    <a:gd name="T45" fmla="*/ 34 h 72"/>
                    <a:gd name="T46" fmla="*/ 27 w 150"/>
                    <a:gd name="T47" fmla="*/ 35 h 72"/>
                    <a:gd name="T48" fmla="*/ 29 w 150"/>
                    <a:gd name="T49" fmla="*/ 35 h 72"/>
                    <a:gd name="T50" fmla="*/ 30 w 150"/>
                    <a:gd name="T51" fmla="*/ 36 h 72"/>
                    <a:gd name="T52" fmla="*/ 33 w 150"/>
                    <a:gd name="T53" fmla="*/ 36 h 72"/>
                    <a:gd name="T54" fmla="*/ 36 w 150"/>
                    <a:gd name="T55" fmla="*/ 36 h 72"/>
                    <a:gd name="T56" fmla="*/ 38 w 150"/>
                    <a:gd name="T57" fmla="*/ 36 h 72"/>
                    <a:gd name="T58" fmla="*/ 40 w 150"/>
                    <a:gd name="T59" fmla="*/ 36 h 72"/>
                    <a:gd name="T60" fmla="*/ 42 w 150"/>
                    <a:gd name="T61" fmla="*/ 36 h 72"/>
                    <a:gd name="T62" fmla="*/ 44 w 150"/>
                    <a:gd name="T63" fmla="*/ 36 h 72"/>
                    <a:gd name="T64" fmla="*/ 47 w 150"/>
                    <a:gd name="T65" fmla="*/ 35 h 72"/>
                    <a:gd name="T66" fmla="*/ 49 w 150"/>
                    <a:gd name="T67" fmla="*/ 35 h 72"/>
                    <a:gd name="T68" fmla="*/ 51 w 150"/>
                    <a:gd name="T69" fmla="*/ 35 h 72"/>
                    <a:gd name="T70" fmla="*/ 53 w 150"/>
                    <a:gd name="T71" fmla="*/ 34 h 72"/>
                    <a:gd name="T72" fmla="*/ 55 w 150"/>
                    <a:gd name="T73" fmla="*/ 34 h 72"/>
                    <a:gd name="T74" fmla="*/ 57 w 150"/>
                    <a:gd name="T75" fmla="*/ 33 h 72"/>
                    <a:gd name="T76" fmla="*/ 59 w 150"/>
                    <a:gd name="T77" fmla="*/ 33 h 72"/>
                    <a:gd name="T78" fmla="*/ 61 w 150"/>
                    <a:gd name="T79" fmla="*/ 31 h 72"/>
                    <a:gd name="T80" fmla="*/ 62 w 150"/>
                    <a:gd name="T81" fmla="*/ 30 h 72"/>
                    <a:gd name="T82" fmla="*/ 64 w 150"/>
                    <a:gd name="T83" fmla="*/ 28 h 72"/>
                    <a:gd name="T84" fmla="*/ 65 w 150"/>
                    <a:gd name="T85" fmla="*/ 27 h 72"/>
                    <a:gd name="T86" fmla="*/ 66 w 150"/>
                    <a:gd name="T87" fmla="*/ 25 h 72"/>
                    <a:gd name="T88" fmla="*/ 68 w 150"/>
                    <a:gd name="T89" fmla="*/ 24 h 72"/>
                    <a:gd name="T90" fmla="*/ 70 w 150"/>
                    <a:gd name="T91" fmla="*/ 23 h 72"/>
                    <a:gd name="T92" fmla="*/ 72 w 150"/>
                    <a:gd name="T93" fmla="*/ 21 h 72"/>
                    <a:gd name="T94" fmla="*/ 73 w 150"/>
                    <a:gd name="T95" fmla="*/ 20 h 72"/>
                    <a:gd name="T96" fmla="*/ 74 w 150"/>
                    <a:gd name="T97" fmla="*/ 19 h 72"/>
                    <a:gd name="T98" fmla="*/ 75 w 150"/>
                    <a:gd name="T99" fmla="*/ 17 h 72"/>
                    <a:gd name="T100" fmla="*/ 75 w 150"/>
                    <a:gd name="T101" fmla="*/ 14 h 72"/>
                    <a:gd name="T102" fmla="*/ 75 w 150"/>
                    <a:gd name="T103" fmla="*/ 12 h 72"/>
                    <a:gd name="T104" fmla="*/ 74 w 150"/>
                    <a:gd name="T105" fmla="*/ 10 h 72"/>
                    <a:gd name="T106" fmla="*/ 73 w 150"/>
                    <a:gd name="T107" fmla="*/ 9 h 72"/>
                    <a:gd name="T108" fmla="*/ 72 w 150"/>
                    <a:gd name="T109" fmla="*/ 7 h 72"/>
                    <a:gd name="T110" fmla="*/ 71 w 150"/>
                    <a:gd name="T111" fmla="*/ 7 h 72"/>
                    <a:gd name="T112" fmla="*/ 70 w 150"/>
                    <a:gd name="T113" fmla="*/ 6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0"/>
                    <a:gd name="T172" fmla="*/ 0 h 72"/>
                    <a:gd name="T173" fmla="*/ 150 w 150"/>
                    <a:gd name="T174" fmla="*/ 72 h 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0" h="72">
                      <a:moveTo>
                        <a:pt x="0" y="0"/>
                      </a:moveTo>
                      <a:lnTo>
                        <a:pt x="0" y="2"/>
                      </a:lnTo>
                      <a:lnTo>
                        <a:pt x="0" y="4"/>
                      </a:lnTo>
                      <a:lnTo>
                        <a:pt x="0" y="7"/>
                      </a:lnTo>
                      <a:lnTo>
                        <a:pt x="0" y="9"/>
                      </a:lnTo>
                      <a:lnTo>
                        <a:pt x="0" y="12"/>
                      </a:lnTo>
                      <a:lnTo>
                        <a:pt x="0" y="14"/>
                      </a:lnTo>
                      <a:lnTo>
                        <a:pt x="2" y="14"/>
                      </a:lnTo>
                      <a:lnTo>
                        <a:pt x="2" y="15"/>
                      </a:lnTo>
                      <a:lnTo>
                        <a:pt x="2" y="19"/>
                      </a:lnTo>
                      <a:lnTo>
                        <a:pt x="2" y="21"/>
                      </a:lnTo>
                      <a:lnTo>
                        <a:pt x="2" y="24"/>
                      </a:lnTo>
                      <a:lnTo>
                        <a:pt x="2" y="26"/>
                      </a:lnTo>
                      <a:lnTo>
                        <a:pt x="2" y="28"/>
                      </a:lnTo>
                      <a:lnTo>
                        <a:pt x="2" y="31"/>
                      </a:lnTo>
                      <a:lnTo>
                        <a:pt x="5" y="31"/>
                      </a:lnTo>
                      <a:lnTo>
                        <a:pt x="5" y="33"/>
                      </a:lnTo>
                      <a:lnTo>
                        <a:pt x="5" y="36"/>
                      </a:lnTo>
                      <a:lnTo>
                        <a:pt x="7" y="38"/>
                      </a:lnTo>
                      <a:lnTo>
                        <a:pt x="7" y="40"/>
                      </a:lnTo>
                      <a:lnTo>
                        <a:pt x="10" y="40"/>
                      </a:lnTo>
                      <a:lnTo>
                        <a:pt x="10" y="43"/>
                      </a:lnTo>
                      <a:lnTo>
                        <a:pt x="12" y="45"/>
                      </a:lnTo>
                      <a:lnTo>
                        <a:pt x="15" y="45"/>
                      </a:lnTo>
                      <a:lnTo>
                        <a:pt x="15" y="46"/>
                      </a:lnTo>
                      <a:lnTo>
                        <a:pt x="17" y="46"/>
                      </a:lnTo>
                      <a:lnTo>
                        <a:pt x="17" y="49"/>
                      </a:lnTo>
                      <a:lnTo>
                        <a:pt x="19" y="49"/>
                      </a:lnTo>
                      <a:lnTo>
                        <a:pt x="22" y="51"/>
                      </a:lnTo>
                      <a:lnTo>
                        <a:pt x="24" y="51"/>
                      </a:lnTo>
                      <a:lnTo>
                        <a:pt x="24" y="55"/>
                      </a:lnTo>
                      <a:lnTo>
                        <a:pt x="27" y="55"/>
                      </a:lnTo>
                      <a:lnTo>
                        <a:pt x="28" y="55"/>
                      </a:lnTo>
                      <a:lnTo>
                        <a:pt x="28" y="57"/>
                      </a:lnTo>
                      <a:lnTo>
                        <a:pt x="30" y="57"/>
                      </a:lnTo>
                      <a:lnTo>
                        <a:pt x="33" y="57"/>
                      </a:lnTo>
                      <a:lnTo>
                        <a:pt x="33" y="60"/>
                      </a:lnTo>
                      <a:lnTo>
                        <a:pt x="35" y="60"/>
                      </a:lnTo>
                      <a:lnTo>
                        <a:pt x="39" y="60"/>
                      </a:lnTo>
                      <a:lnTo>
                        <a:pt x="39" y="62"/>
                      </a:lnTo>
                      <a:lnTo>
                        <a:pt x="41" y="62"/>
                      </a:lnTo>
                      <a:lnTo>
                        <a:pt x="43" y="62"/>
                      </a:lnTo>
                      <a:lnTo>
                        <a:pt x="43" y="65"/>
                      </a:lnTo>
                      <a:lnTo>
                        <a:pt x="46" y="65"/>
                      </a:lnTo>
                      <a:lnTo>
                        <a:pt x="48" y="65"/>
                      </a:lnTo>
                      <a:lnTo>
                        <a:pt x="51" y="67"/>
                      </a:lnTo>
                      <a:lnTo>
                        <a:pt x="53" y="67"/>
                      </a:lnTo>
                      <a:lnTo>
                        <a:pt x="55" y="69"/>
                      </a:lnTo>
                      <a:lnTo>
                        <a:pt x="58" y="69"/>
                      </a:lnTo>
                      <a:lnTo>
                        <a:pt x="59" y="69"/>
                      </a:lnTo>
                      <a:lnTo>
                        <a:pt x="61" y="69"/>
                      </a:lnTo>
                      <a:lnTo>
                        <a:pt x="61" y="72"/>
                      </a:lnTo>
                      <a:lnTo>
                        <a:pt x="64" y="72"/>
                      </a:lnTo>
                      <a:lnTo>
                        <a:pt x="66" y="72"/>
                      </a:lnTo>
                      <a:lnTo>
                        <a:pt x="69" y="72"/>
                      </a:lnTo>
                      <a:lnTo>
                        <a:pt x="71" y="72"/>
                      </a:lnTo>
                      <a:lnTo>
                        <a:pt x="73" y="72"/>
                      </a:lnTo>
                      <a:lnTo>
                        <a:pt x="76" y="72"/>
                      </a:lnTo>
                      <a:lnTo>
                        <a:pt x="78" y="72"/>
                      </a:lnTo>
                      <a:lnTo>
                        <a:pt x="81" y="72"/>
                      </a:lnTo>
                      <a:lnTo>
                        <a:pt x="83" y="72"/>
                      </a:lnTo>
                      <a:lnTo>
                        <a:pt x="85" y="72"/>
                      </a:lnTo>
                      <a:lnTo>
                        <a:pt x="87" y="72"/>
                      </a:lnTo>
                      <a:lnTo>
                        <a:pt x="89" y="72"/>
                      </a:lnTo>
                      <a:lnTo>
                        <a:pt x="91" y="69"/>
                      </a:lnTo>
                      <a:lnTo>
                        <a:pt x="94" y="69"/>
                      </a:lnTo>
                      <a:lnTo>
                        <a:pt x="96" y="69"/>
                      </a:lnTo>
                      <a:lnTo>
                        <a:pt x="99" y="69"/>
                      </a:lnTo>
                      <a:lnTo>
                        <a:pt x="101" y="69"/>
                      </a:lnTo>
                      <a:lnTo>
                        <a:pt x="103" y="69"/>
                      </a:lnTo>
                      <a:lnTo>
                        <a:pt x="103" y="67"/>
                      </a:lnTo>
                      <a:lnTo>
                        <a:pt x="106" y="67"/>
                      </a:lnTo>
                      <a:lnTo>
                        <a:pt x="108" y="67"/>
                      </a:lnTo>
                      <a:lnTo>
                        <a:pt x="111" y="67"/>
                      </a:lnTo>
                      <a:lnTo>
                        <a:pt x="114" y="67"/>
                      </a:lnTo>
                      <a:lnTo>
                        <a:pt x="114" y="65"/>
                      </a:lnTo>
                      <a:lnTo>
                        <a:pt x="115" y="65"/>
                      </a:lnTo>
                      <a:lnTo>
                        <a:pt x="118" y="65"/>
                      </a:lnTo>
                      <a:lnTo>
                        <a:pt x="120" y="62"/>
                      </a:lnTo>
                      <a:lnTo>
                        <a:pt x="123" y="62"/>
                      </a:lnTo>
                      <a:lnTo>
                        <a:pt x="123" y="60"/>
                      </a:lnTo>
                      <a:lnTo>
                        <a:pt x="125" y="60"/>
                      </a:lnTo>
                      <a:lnTo>
                        <a:pt x="125" y="57"/>
                      </a:lnTo>
                      <a:lnTo>
                        <a:pt x="128" y="57"/>
                      </a:lnTo>
                      <a:lnTo>
                        <a:pt x="130" y="57"/>
                      </a:lnTo>
                      <a:lnTo>
                        <a:pt x="130" y="55"/>
                      </a:lnTo>
                      <a:lnTo>
                        <a:pt x="132" y="55"/>
                      </a:lnTo>
                      <a:lnTo>
                        <a:pt x="132" y="51"/>
                      </a:lnTo>
                      <a:lnTo>
                        <a:pt x="135" y="51"/>
                      </a:lnTo>
                      <a:lnTo>
                        <a:pt x="135" y="49"/>
                      </a:lnTo>
                      <a:lnTo>
                        <a:pt x="137" y="49"/>
                      </a:lnTo>
                      <a:lnTo>
                        <a:pt x="140" y="46"/>
                      </a:lnTo>
                      <a:lnTo>
                        <a:pt x="142" y="45"/>
                      </a:lnTo>
                      <a:lnTo>
                        <a:pt x="144" y="43"/>
                      </a:lnTo>
                      <a:lnTo>
                        <a:pt x="146" y="43"/>
                      </a:lnTo>
                      <a:lnTo>
                        <a:pt x="146" y="40"/>
                      </a:lnTo>
                      <a:lnTo>
                        <a:pt x="148" y="40"/>
                      </a:lnTo>
                      <a:lnTo>
                        <a:pt x="148" y="38"/>
                      </a:lnTo>
                      <a:lnTo>
                        <a:pt x="148" y="36"/>
                      </a:lnTo>
                      <a:lnTo>
                        <a:pt x="150" y="33"/>
                      </a:lnTo>
                      <a:lnTo>
                        <a:pt x="150" y="31"/>
                      </a:lnTo>
                      <a:lnTo>
                        <a:pt x="150" y="28"/>
                      </a:lnTo>
                      <a:lnTo>
                        <a:pt x="150" y="26"/>
                      </a:lnTo>
                      <a:lnTo>
                        <a:pt x="150" y="24"/>
                      </a:lnTo>
                      <a:lnTo>
                        <a:pt x="148" y="24"/>
                      </a:lnTo>
                      <a:lnTo>
                        <a:pt x="148" y="21"/>
                      </a:lnTo>
                      <a:lnTo>
                        <a:pt x="148" y="19"/>
                      </a:lnTo>
                      <a:lnTo>
                        <a:pt x="146" y="19"/>
                      </a:lnTo>
                      <a:lnTo>
                        <a:pt x="146" y="15"/>
                      </a:lnTo>
                      <a:lnTo>
                        <a:pt x="144" y="15"/>
                      </a:lnTo>
                      <a:lnTo>
                        <a:pt x="144" y="14"/>
                      </a:lnTo>
                      <a:lnTo>
                        <a:pt x="142" y="14"/>
                      </a:lnTo>
                      <a:lnTo>
                        <a:pt x="142" y="12"/>
                      </a:lnTo>
                      <a:lnTo>
                        <a:pt x="140" y="12"/>
                      </a:lnTo>
                      <a:lnTo>
                        <a:pt x="0" y="0"/>
                      </a:lnTo>
                      <a:close/>
                    </a:path>
                  </a:pathLst>
                </a:custGeom>
                <a:solidFill>
                  <a:srgbClr val="FBE9E5"/>
                </a:solidFill>
                <a:ln w="9525">
                  <a:solidFill>
                    <a:srgbClr val="F4C4BA"/>
                  </a:solidFill>
                  <a:round/>
                  <a:headEnd/>
                  <a:tailEnd/>
                </a:ln>
              </p:spPr>
              <p:txBody>
                <a:bodyPr/>
                <a:lstStyle/>
                <a:p>
                  <a:endParaRPr lang="en-US"/>
                </a:p>
              </p:txBody>
            </p:sp>
            <p:sp>
              <p:nvSpPr>
                <p:cNvPr id="140" name="Freeform 196"/>
                <p:cNvSpPr>
                  <a:spLocks/>
                </p:cNvSpPr>
                <p:nvPr/>
              </p:nvSpPr>
              <p:spPr bwMode="auto">
                <a:xfrm rot="-6300000">
                  <a:off x="1559" y="2897"/>
                  <a:ext cx="93" cy="47"/>
                </a:xfrm>
                <a:custGeom>
                  <a:avLst/>
                  <a:gdLst>
                    <a:gd name="T0" fmla="*/ 5 w 185"/>
                    <a:gd name="T1" fmla="*/ 1 h 95"/>
                    <a:gd name="T2" fmla="*/ 4 w 185"/>
                    <a:gd name="T3" fmla="*/ 3 h 95"/>
                    <a:gd name="T4" fmla="*/ 3 w 185"/>
                    <a:gd name="T5" fmla="*/ 7 h 95"/>
                    <a:gd name="T6" fmla="*/ 1 w 185"/>
                    <a:gd name="T7" fmla="*/ 10 h 95"/>
                    <a:gd name="T8" fmla="*/ 0 w 185"/>
                    <a:gd name="T9" fmla="*/ 13 h 95"/>
                    <a:gd name="T10" fmla="*/ 0 w 185"/>
                    <a:gd name="T11" fmla="*/ 16 h 95"/>
                    <a:gd name="T12" fmla="*/ 1 w 185"/>
                    <a:gd name="T13" fmla="*/ 20 h 95"/>
                    <a:gd name="T14" fmla="*/ 1 w 185"/>
                    <a:gd name="T15" fmla="*/ 24 h 95"/>
                    <a:gd name="T16" fmla="*/ 3 w 185"/>
                    <a:gd name="T17" fmla="*/ 27 h 95"/>
                    <a:gd name="T18" fmla="*/ 5 w 185"/>
                    <a:gd name="T19" fmla="*/ 29 h 95"/>
                    <a:gd name="T20" fmla="*/ 6 w 185"/>
                    <a:gd name="T21" fmla="*/ 32 h 95"/>
                    <a:gd name="T22" fmla="*/ 9 w 185"/>
                    <a:gd name="T23" fmla="*/ 33 h 95"/>
                    <a:gd name="T24" fmla="*/ 9 w 185"/>
                    <a:gd name="T25" fmla="*/ 36 h 95"/>
                    <a:gd name="T26" fmla="*/ 13 w 185"/>
                    <a:gd name="T27" fmla="*/ 37 h 95"/>
                    <a:gd name="T28" fmla="*/ 17 w 185"/>
                    <a:gd name="T29" fmla="*/ 39 h 95"/>
                    <a:gd name="T30" fmla="*/ 20 w 185"/>
                    <a:gd name="T31" fmla="*/ 41 h 95"/>
                    <a:gd name="T32" fmla="*/ 23 w 185"/>
                    <a:gd name="T33" fmla="*/ 42 h 95"/>
                    <a:gd name="T34" fmla="*/ 25 w 185"/>
                    <a:gd name="T35" fmla="*/ 43 h 95"/>
                    <a:gd name="T36" fmla="*/ 27 w 185"/>
                    <a:gd name="T37" fmla="*/ 44 h 95"/>
                    <a:gd name="T38" fmla="*/ 31 w 185"/>
                    <a:gd name="T39" fmla="*/ 45 h 95"/>
                    <a:gd name="T40" fmla="*/ 35 w 185"/>
                    <a:gd name="T41" fmla="*/ 46 h 95"/>
                    <a:gd name="T42" fmla="*/ 38 w 185"/>
                    <a:gd name="T43" fmla="*/ 46 h 95"/>
                    <a:gd name="T44" fmla="*/ 41 w 185"/>
                    <a:gd name="T45" fmla="*/ 47 h 95"/>
                    <a:gd name="T46" fmla="*/ 45 w 185"/>
                    <a:gd name="T47" fmla="*/ 47 h 95"/>
                    <a:gd name="T48" fmla="*/ 48 w 185"/>
                    <a:gd name="T49" fmla="*/ 47 h 95"/>
                    <a:gd name="T50" fmla="*/ 52 w 185"/>
                    <a:gd name="T51" fmla="*/ 46 h 95"/>
                    <a:gd name="T52" fmla="*/ 55 w 185"/>
                    <a:gd name="T53" fmla="*/ 46 h 95"/>
                    <a:gd name="T54" fmla="*/ 59 w 185"/>
                    <a:gd name="T55" fmla="*/ 45 h 95"/>
                    <a:gd name="T56" fmla="*/ 62 w 185"/>
                    <a:gd name="T57" fmla="*/ 45 h 95"/>
                    <a:gd name="T58" fmla="*/ 66 w 185"/>
                    <a:gd name="T59" fmla="*/ 44 h 95"/>
                    <a:gd name="T60" fmla="*/ 71 w 185"/>
                    <a:gd name="T61" fmla="*/ 43 h 95"/>
                    <a:gd name="T62" fmla="*/ 74 w 185"/>
                    <a:gd name="T63" fmla="*/ 43 h 95"/>
                    <a:gd name="T64" fmla="*/ 79 w 185"/>
                    <a:gd name="T65" fmla="*/ 42 h 95"/>
                    <a:gd name="T66" fmla="*/ 82 w 185"/>
                    <a:gd name="T67" fmla="*/ 41 h 95"/>
                    <a:gd name="T68" fmla="*/ 84 w 185"/>
                    <a:gd name="T69" fmla="*/ 39 h 95"/>
                    <a:gd name="T70" fmla="*/ 88 w 185"/>
                    <a:gd name="T71" fmla="*/ 37 h 95"/>
                    <a:gd name="T72" fmla="*/ 90 w 185"/>
                    <a:gd name="T73" fmla="*/ 34 h 95"/>
                    <a:gd name="T74" fmla="*/ 93 w 185"/>
                    <a:gd name="T75" fmla="*/ 30 h 95"/>
                    <a:gd name="T76" fmla="*/ 93 w 185"/>
                    <a:gd name="T77" fmla="*/ 27 h 95"/>
                    <a:gd name="T78" fmla="*/ 93 w 185"/>
                    <a:gd name="T79" fmla="*/ 24 h 95"/>
                    <a:gd name="T80" fmla="*/ 93 w 185"/>
                    <a:gd name="T81" fmla="*/ 20 h 95"/>
                    <a:gd name="T82" fmla="*/ 90 w 185"/>
                    <a:gd name="T83" fmla="*/ 16 h 95"/>
                    <a:gd name="T84" fmla="*/ 89 w 185"/>
                    <a:gd name="T85" fmla="*/ 13 h 95"/>
                    <a:gd name="T86" fmla="*/ 87 w 185"/>
                    <a:gd name="T87" fmla="*/ 12 h 95"/>
                    <a:gd name="T88" fmla="*/ 84 w 185"/>
                    <a:gd name="T89" fmla="*/ 9 h 95"/>
                    <a:gd name="T90" fmla="*/ 81 w 185"/>
                    <a:gd name="T91" fmla="*/ 9 h 95"/>
                    <a:gd name="T92" fmla="*/ 79 w 185"/>
                    <a:gd name="T93" fmla="*/ 8 h 95"/>
                    <a:gd name="T94" fmla="*/ 75 w 185"/>
                    <a:gd name="T95" fmla="*/ 8 h 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5"/>
                    <a:gd name="T145" fmla="*/ 0 h 95"/>
                    <a:gd name="T146" fmla="*/ 185 w 185"/>
                    <a:gd name="T147" fmla="*/ 95 h 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5" h="95">
                      <a:moveTo>
                        <a:pt x="12" y="0"/>
                      </a:moveTo>
                      <a:lnTo>
                        <a:pt x="12" y="2"/>
                      </a:lnTo>
                      <a:lnTo>
                        <a:pt x="10" y="2"/>
                      </a:lnTo>
                      <a:lnTo>
                        <a:pt x="10" y="5"/>
                      </a:lnTo>
                      <a:lnTo>
                        <a:pt x="7" y="5"/>
                      </a:lnTo>
                      <a:lnTo>
                        <a:pt x="7" y="7"/>
                      </a:lnTo>
                      <a:lnTo>
                        <a:pt x="7" y="9"/>
                      </a:lnTo>
                      <a:lnTo>
                        <a:pt x="5" y="12"/>
                      </a:lnTo>
                      <a:lnTo>
                        <a:pt x="5" y="14"/>
                      </a:lnTo>
                      <a:lnTo>
                        <a:pt x="2" y="17"/>
                      </a:lnTo>
                      <a:lnTo>
                        <a:pt x="2" y="19"/>
                      </a:lnTo>
                      <a:lnTo>
                        <a:pt x="2" y="21"/>
                      </a:lnTo>
                      <a:lnTo>
                        <a:pt x="2" y="25"/>
                      </a:lnTo>
                      <a:lnTo>
                        <a:pt x="0" y="25"/>
                      </a:lnTo>
                      <a:lnTo>
                        <a:pt x="0" y="27"/>
                      </a:lnTo>
                      <a:lnTo>
                        <a:pt x="0" y="30"/>
                      </a:lnTo>
                      <a:lnTo>
                        <a:pt x="0" y="31"/>
                      </a:lnTo>
                      <a:lnTo>
                        <a:pt x="0" y="33"/>
                      </a:lnTo>
                      <a:lnTo>
                        <a:pt x="0" y="36"/>
                      </a:lnTo>
                      <a:lnTo>
                        <a:pt x="0" y="38"/>
                      </a:lnTo>
                      <a:lnTo>
                        <a:pt x="2" y="41"/>
                      </a:lnTo>
                      <a:lnTo>
                        <a:pt x="2" y="43"/>
                      </a:lnTo>
                      <a:lnTo>
                        <a:pt x="2" y="46"/>
                      </a:lnTo>
                      <a:lnTo>
                        <a:pt x="2" y="48"/>
                      </a:lnTo>
                      <a:lnTo>
                        <a:pt x="5" y="50"/>
                      </a:lnTo>
                      <a:lnTo>
                        <a:pt x="5" y="53"/>
                      </a:lnTo>
                      <a:lnTo>
                        <a:pt x="5" y="55"/>
                      </a:lnTo>
                      <a:lnTo>
                        <a:pt x="7" y="55"/>
                      </a:lnTo>
                      <a:lnTo>
                        <a:pt x="7" y="58"/>
                      </a:lnTo>
                      <a:lnTo>
                        <a:pt x="10" y="59"/>
                      </a:lnTo>
                      <a:lnTo>
                        <a:pt x="10" y="61"/>
                      </a:lnTo>
                      <a:lnTo>
                        <a:pt x="12" y="61"/>
                      </a:lnTo>
                      <a:lnTo>
                        <a:pt x="12" y="64"/>
                      </a:lnTo>
                      <a:lnTo>
                        <a:pt x="14" y="64"/>
                      </a:lnTo>
                      <a:lnTo>
                        <a:pt x="14" y="66"/>
                      </a:lnTo>
                      <a:lnTo>
                        <a:pt x="17" y="66"/>
                      </a:lnTo>
                      <a:lnTo>
                        <a:pt x="17" y="68"/>
                      </a:lnTo>
                      <a:lnTo>
                        <a:pt x="18" y="68"/>
                      </a:lnTo>
                      <a:lnTo>
                        <a:pt x="18" y="72"/>
                      </a:lnTo>
                      <a:lnTo>
                        <a:pt x="20" y="72"/>
                      </a:lnTo>
                      <a:lnTo>
                        <a:pt x="23" y="74"/>
                      </a:lnTo>
                      <a:lnTo>
                        <a:pt x="25" y="74"/>
                      </a:lnTo>
                      <a:lnTo>
                        <a:pt x="28" y="77"/>
                      </a:lnTo>
                      <a:lnTo>
                        <a:pt x="30" y="79"/>
                      </a:lnTo>
                      <a:lnTo>
                        <a:pt x="33" y="79"/>
                      </a:lnTo>
                      <a:lnTo>
                        <a:pt x="35" y="82"/>
                      </a:lnTo>
                      <a:lnTo>
                        <a:pt x="37" y="82"/>
                      </a:lnTo>
                      <a:lnTo>
                        <a:pt x="40" y="82"/>
                      </a:lnTo>
                      <a:lnTo>
                        <a:pt x="40" y="84"/>
                      </a:lnTo>
                      <a:lnTo>
                        <a:pt x="42" y="84"/>
                      </a:lnTo>
                      <a:lnTo>
                        <a:pt x="45" y="84"/>
                      </a:lnTo>
                      <a:lnTo>
                        <a:pt x="45" y="86"/>
                      </a:lnTo>
                      <a:lnTo>
                        <a:pt x="47" y="86"/>
                      </a:lnTo>
                      <a:lnTo>
                        <a:pt x="49" y="86"/>
                      </a:lnTo>
                      <a:lnTo>
                        <a:pt x="49" y="88"/>
                      </a:lnTo>
                      <a:lnTo>
                        <a:pt x="52" y="88"/>
                      </a:lnTo>
                      <a:lnTo>
                        <a:pt x="54" y="88"/>
                      </a:lnTo>
                      <a:lnTo>
                        <a:pt x="57" y="90"/>
                      </a:lnTo>
                      <a:lnTo>
                        <a:pt x="59" y="90"/>
                      </a:lnTo>
                      <a:lnTo>
                        <a:pt x="61" y="90"/>
                      </a:lnTo>
                      <a:lnTo>
                        <a:pt x="64" y="90"/>
                      </a:lnTo>
                      <a:lnTo>
                        <a:pt x="66" y="92"/>
                      </a:lnTo>
                      <a:lnTo>
                        <a:pt x="69" y="92"/>
                      </a:lnTo>
                      <a:lnTo>
                        <a:pt x="71" y="92"/>
                      </a:lnTo>
                      <a:lnTo>
                        <a:pt x="73" y="92"/>
                      </a:lnTo>
                      <a:lnTo>
                        <a:pt x="76" y="92"/>
                      </a:lnTo>
                      <a:lnTo>
                        <a:pt x="77" y="92"/>
                      </a:lnTo>
                      <a:lnTo>
                        <a:pt x="79" y="92"/>
                      </a:lnTo>
                      <a:lnTo>
                        <a:pt x="82" y="95"/>
                      </a:lnTo>
                      <a:lnTo>
                        <a:pt x="84" y="95"/>
                      </a:lnTo>
                      <a:lnTo>
                        <a:pt x="87" y="95"/>
                      </a:lnTo>
                      <a:lnTo>
                        <a:pt x="89" y="95"/>
                      </a:lnTo>
                      <a:lnTo>
                        <a:pt x="91" y="95"/>
                      </a:lnTo>
                      <a:lnTo>
                        <a:pt x="94" y="95"/>
                      </a:lnTo>
                      <a:lnTo>
                        <a:pt x="96" y="95"/>
                      </a:lnTo>
                      <a:lnTo>
                        <a:pt x="99" y="92"/>
                      </a:lnTo>
                      <a:lnTo>
                        <a:pt x="101" y="92"/>
                      </a:lnTo>
                      <a:lnTo>
                        <a:pt x="103" y="92"/>
                      </a:lnTo>
                      <a:lnTo>
                        <a:pt x="105" y="92"/>
                      </a:lnTo>
                      <a:lnTo>
                        <a:pt x="107" y="92"/>
                      </a:lnTo>
                      <a:lnTo>
                        <a:pt x="109" y="92"/>
                      </a:lnTo>
                      <a:lnTo>
                        <a:pt x="112" y="92"/>
                      </a:lnTo>
                      <a:lnTo>
                        <a:pt x="114" y="90"/>
                      </a:lnTo>
                      <a:lnTo>
                        <a:pt x="117" y="90"/>
                      </a:lnTo>
                      <a:lnTo>
                        <a:pt x="119" y="90"/>
                      </a:lnTo>
                      <a:lnTo>
                        <a:pt x="121" y="90"/>
                      </a:lnTo>
                      <a:lnTo>
                        <a:pt x="124" y="90"/>
                      </a:lnTo>
                      <a:lnTo>
                        <a:pt x="129" y="90"/>
                      </a:lnTo>
                      <a:lnTo>
                        <a:pt x="131" y="88"/>
                      </a:lnTo>
                      <a:lnTo>
                        <a:pt x="132" y="88"/>
                      </a:lnTo>
                      <a:lnTo>
                        <a:pt x="135" y="88"/>
                      </a:lnTo>
                      <a:lnTo>
                        <a:pt x="137" y="88"/>
                      </a:lnTo>
                      <a:lnTo>
                        <a:pt x="141" y="86"/>
                      </a:lnTo>
                      <a:lnTo>
                        <a:pt x="143" y="86"/>
                      </a:lnTo>
                      <a:lnTo>
                        <a:pt x="146" y="86"/>
                      </a:lnTo>
                      <a:lnTo>
                        <a:pt x="148" y="86"/>
                      </a:lnTo>
                      <a:lnTo>
                        <a:pt x="153" y="84"/>
                      </a:lnTo>
                      <a:lnTo>
                        <a:pt x="155" y="84"/>
                      </a:lnTo>
                      <a:lnTo>
                        <a:pt x="158" y="84"/>
                      </a:lnTo>
                      <a:lnTo>
                        <a:pt x="160" y="82"/>
                      </a:lnTo>
                      <a:lnTo>
                        <a:pt x="162" y="82"/>
                      </a:lnTo>
                      <a:lnTo>
                        <a:pt x="164" y="82"/>
                      </a:lnTo>
                      <a:lnTo>
                        <a:pt x="166" y="82"/>
                      </a:lnTo>
                      <a:lnTo>
                        <a:pt x="166" y="79"/>
                      </a:lnTo>
                      <a:lnTo>
                        <a:pt x="168" y="79"/>
                      </a:lnTo>
                      <a:lnTo>
                        <a:pt x="171" y="79"/>
                      </a:lnTo>
                      <a:lnTo>
                        <a:pt x="173" y="77"/>
                      </a:lnTo>
                      <a:lnTo>
                        <a:pt x="176" y="74"/>
                      </a:lnTo>
                      <a:lnTo>
                        <a:pt x="178" y="72"/>
                      </a:lnTo>
                      <a:lnTo>
                        <a:pt x="180" y="72"/>
                      </a:lnTo>
                      <a:lnTo>
                        <a:pt x="180" y="68"/>
                      </a:lnTo>
                      <a:lnTo>
                        <a:pt x="183" y="66"/>
                      </a:lnTo>
                      <a:lnTo>
                        <a:pt x="183" y="64"/>
                      </a:lnTo>
                      <a:lnTo>
                        <a:pt x="185" y="61"/>
                      </a:lnTo>
                      <a:lnTo>
                        <a:pt x="185" y="59"/>
                      </a:lnTo>
                      <a:lnTo>
                        <a:pt x="185" y="58"/>
                      </a:lnTo>
                      <a:lnTo>
                        <a:pt x="185" y="55"/>
                      </a:lnTo>
                      <a:lnTo>
                        <a:pt x="185" y="53"/>
                      </a:lnTo>
                      <a:lnTo>
                        <a:pt x="185" y="50"/>
                      </a:lnTo>
                      <a:lnTo>
                        <a:pt x="185" y="48"/>
                      </a:lnTo>
                      <a:lnTo>
                        <a:pt x="185" y="46"/>
                      </a:lnTo>
                      <a:lnTo>
                        <a:pt x="185" y="43"/>
                      </a:lnTo>
                      <a:lnTo>
                        <a:pt x="185" y="41"/>
                      </a:lnTo>
                      <a:lnTo>
                        <a:pt x="183" y="38"/>
                      </a:lnTo>
                      <a:lnTo>
                        <a:pt x="183" y="36"/>
                      </a:lnTo>
                      <a:lnTo>
                        <a:pt x="180" y="33"/>
                      </a:lnTo>
                      <a:lnTo>
                        <a:pt x="180" y="31"/>
                      </a:lnTo>
                      <a:lnTo>
                        <a:pt x="178" y="30"/>
                      </a:lnTo>
                      <a:lnTo>
                        <a:pt x="178" y="27"/>
                      </a:lnTo>
                      <a:lnTo>
                        <a:pt x="176" y="27"/>
                      </a:lnTo>
                      <a:lnTo>
                        <a:pt x="176" y="25"/>
                      </a:lnTo>
                      <a:lnTo>
                        <a:pt x="173" y="25"/>
                      </a:lnTo>
                      <a:lnTo>
                        <a:pt x="171" y="21"/>
                      </a:lnTo>
                      <a:lnTo>
                        <a:pt x="168" y="21"/>
                      </a:lnTo>
                      <a:lnTo>
                        <a:pt x="168" y="19"/>
                      </a:lnTo>
                      <a:lnTo>
                        <a:pt x="166" y="19"/>
                      </a:lnTo>
                      <a:lnTo>
                        <a:pt x="164" y="19"/>
                      </a:lnTo>
                      <a:lnTo>
                        <a:pt x="162" y="19"/>
                      </a:lnTo>
                      <a:lnTo>
                        <a:pt x="162" y="17"/>
                      </a:lnTo>
                      <a:lnTo>
                        <a:pt x="160" y="17"/>
                      </a:lnTo>
                      <a:lnTo>
                        <a:pt x="158" y="17"/>
                      </a:lnTo>
                      <a:lnTo>
                        <a:pt x="155" y="17"/>
                      </a:lnTo>
                      <a:lnTo>
                        <a:pt x="153" y="17"/>
                      </a:lnTo>
                      <a:lnTo>
                        <a:pt x="150" y="17"/>
                      </a:lnTo>
                      <a:lnTo>
                        <a:pt x="148" y="17"/>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197"/>
                <p:cNvSpPr>
                  <a:spLocks/>
                </p:cNvSpPr>
                <p:nvPr/>
              </p:nvSpPr>
              <p:spPr bwMode="auto">
                <a:xfrm rot="-6300000">
                  <a:off x="1559" y="2899"/>
                  <a:ext cx="91" cy="46"/>
                </a:xfrm>
                <a:custGeom>
                  <a:avLst/>
                  <a:gdLst>
                    <a:gd name="T0" fmla="*/ 6 w 183"/>
                    <a:gd name="T1" fmla="*/ 0 h 92"/>
                    <a:gd name="T2" fmla="*/ 3 w 183"/>
                    <a:gd name="T3" fmla="*/ 3 h 92"/>
                    <a:gd name="T4" fmla="*/ 2 w 183"/>
                    <a:gd name="T5" fmla="*/ 7 h 92"/>
                    <a:gd name="T6" fmla="*/ 0 w 183"/>
                    <a:gd name="T7" fmla="*/ 12 h 92"/>
                    <a:gd name="T8" fmla="*/ 0 w 183"/>
                    <a:gd name="T9" fmla="*/ 16 h 92"/>
                    <a:gd name="T10" fmla="*/ 1 w 183"/>
                    <a:gd name="T11" fmla="*/ 22 h 92"/>
                    <a:gd name="T12" fmla="*/ 2 w 183"/>
                    <a:gd name="T13" fmla="*/ 26 h 92"/>
                    <a:gd name="T14" fmla="*/ 5 w 183"/>
                    <a:gd name="T15" fmla="*/ 29 h 92"/>
                    <a:gd name="T16" fmla="*/ 8 w 183"/>
                    <a:gd name="T17" fmla="*/ 33 h 92"/>
                    <a:gd name="T18" fmla="*/ 11 w 183"/>
                    <a:gd name="T19" fmla="*/ 36 h 92"/>
                    <a:gd name="T20" fmla="*/ 18 w 183"/>
                    <a:gd name="T21" fmla="*/ 40 h 92"/>
                    <a:gd name="T22" fmla="*/ 24 w 183"/>
                    <a:gd name="T23" fmla="*/ 43 h 92"/>
                    <a:gd name="T24" fmla="*/ 29 w 183"/>
                    <a:gd name="T25" fmla="*/ 44 h 92"/>
                    <a:gd name="T26" fmla="*/ 33 w 183"/>
                    <a:gd name="T27" fmla="*/ 45 h 92"/>
                    <a:gd name="T28" fmla="*/ 38 w 183"/>
                    <a:gd name="T29" fmla="*/ 45 h 92"/>
                    <a:gd name="T30" fmla="*/ 44 w 183"/>
                    <a:gd name="T31" fmla="*/ 46 h 92"/>
                    <a:gd name="T32" fmla="*/ 50 w 183"/>
                    <a:gd name="T33" fmla="*/ 45 h 92"/>
                    <a:gd name="T34" fmla="*/ 53 w 183"/>
                    <a:gd name="T35" fmla="*/ 45 h 92"/>
                    <a:gd name="T36" fmla="*/ 57 w 183"/>
                    <a:gd name="T37" fmla="*/ 44 h 92"/>
                    <a:gd name="T38" fmla="*/ 63 w 183"/>
                    <a:gd name="T39" fmla="*/ 44 h 92"/>
                    <a:gd name="T40" fmla="*/ 68 w 183"/>
                    <a:gd name="T41" fmla="*/ 43 h 92"/>
                    <a:gd name="T42" fmla="*/ 73 w 183"/>
                    <a:gd name="T43" fmla="*/ 42 h 92"/>
                    <a:gd name="T44" fmla="*/ 77 w 183"/>
                    <a:gd name="T45" fmla="*/ 41 h 92"/>
                    <a:gd name="T46" fmla="*/ 82 w 183"/>
                    <a:gd name="T47" fmla="*/ 40 h 92"/>
                    <a:gd name="T48" fmla="*/ 84 w 183"/>
                    <a:gd name="T49" fmla="*/ 39 h 92"/>
                    <a:gd name="T50" fmla="*/ 90 w 183"/>
                    <a:gd name="T51" fmla="*/ 31 h 92"/>
                    <a:gd name="T52" fmla="*/ 91 w 183"/>
                    <a:gd name="T53" fmla="*/ 23 h 92"/>
                    <a:gd name="T54" fmla="*/ 89 w 183"/>
                    <a:gd name="T55" fmla="*/ 16 h 92"/>
                    <a:gd name="T56" fmla="*/ 85 w 183"/>
                    <a:gd name="T57" fmla="*/ 12 h 92"/>
                    <a:gd name="T58" fmla="*/ 82 w 183"/>
                    <a:gd name="T59" fmla="*/ 10 h 92"/>
                    <a:gd name="T60" fmla="*/ 79 w 183"/>
                    <a:gd name="T61" fmla="*/ 9 h 92"/>
                    <a:gd name="T62" fmla="*/ 75 w 183"/>
                    <a:gd name="T63" fmla="*/ 9 h 92"/>
                    <a:gd name="T64" fmla="*/ 73 w 183"/>
                    <a:gd name="T65" fmla="*/ 9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3"/>
                    <a:gd name="T100" fmla="*/ 0 h 92"/>
                    <a:gd name="T101" fmla="*/ 183 w 183"/>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3" h="92">
                      <a:moveTo>
                        <a:pt x="12" y="0"/>
                      </a:moveTo>
                      <a:lnTo>
                        <a:pt x="7" y="7"/>
                      </a:lnTo>
                      <a:lnTo>
                        <a:pt x="5" y="14"/>
                      </a:lnTo>
                      <a:lnTo>
                        <a:pt x="0" y="24"/>
                      </a:lnTo>
                      <a:lnTo>
                        <a:pt x="0" y="32"/>
                      </a:lnTo>
                      <a:lnTo>
                        <a:pt x="2" y="44"/>
                      </a:lnTo>
                      <a:lnTo>
                        <a:pt x="5" y="52"/>
                      </a:lnTo>
                      <a:lnTo>
                        <a:pt x="10" y="58"/>
                      </a:lnTo>
                      <a:lnTo>
                        <a:pt x="17" y="65"/>
                      </a:lnTo>
                      <a:lnTo>
                        <a:pt x="23" y="72"/>
                      </a:lnTo>
                      <a:lnTo>
                        <a:pt x="37" y="79"/>
                      </a:lnTo>
                      <a:lnTo>
                        <a:pt x="48" y="85"/>
                      </a:lnTo>
                      <a:lnTo>
                        <a:pt x="58" y="88"/>
                      </a:lnTo>
                      <a:lnTo>
                        <a:pt x="67" y="90"/>
                      </a:lnTo>
                      <a:lnTo>
                        <a:pt x="76" y="90"/>
                      </a:lnTo>
                      <a:lnTo>
                        <a:pt x="88" y="92"/>
                      </a:lnTo>
                      <a:lnTo>
                        <a:pt x="100" y="90"/>
                      </a:lnTo>
                      <a:lnTo>
                        <a:pt x="106" y="90"/>
                      </a:lnTo>
                      <a:lnTo>
                        <a:pt x="115" y="88"/>
                      </a:lnTo>
                      <a:lnTo>
                        <a:pt x="127" y="88"/>
                      </a:lnTo>
                      <a:lnTo>
                        <a:pt x="136" y="85"/>
                      </a:lnTo>
                      <a:lnTo>
                        <a:pt x="146" y="84"/>
                      </a:lnTo>
                      <a:lnTo>
                        <a:pt x="155" y="82"/>
                      </a:lnTo>
                      <a:lnTo>
                        <a:pt x="164" y="79"/>
                      </a:lnTo>
                      <a:lnTo>
                        <a:pt x="168" y="77"/>
                      </a:lnTo>
                      <a:lnTo>
                        <a:pt x="180" y="62"/>
                      </a:lnTo>
                      <a:lnTo>
                        <a:pt x="183" y="47"/>
                      </a:lnTo>
                      <a:lnTo>
                        <a:pt x="178" y="32"/>
                      </a:lnTo>
                      <a:lnTo>
                        <a:pt x="171" y="24"/>
                      </a:lnTo>
                      <a:lnTo>
                        <a:pt x="164" y="19"/>
                      </a:lnTo>
                      <a:lnTo>
                        <a:pt x="158" y="17"/>
                      </a:lnTo>
                      <a:lnTo>
                        <a:pt x="150" y="17"/>
                      </a:lnTo>
                      <a:lnTo>
                        <a:pt x="146" y="17"/>
                      </a:lnTo>
                    </a:path>
                  </a:pathLst>
                </a:custGeom>
                <a:solidFill>
                  <a:srgbClr val="FBE9E5"/>
                </a:solidFill>
                <a:ln w="7938">
                  <a:solidFill>
                    <a:srgbClr val="F4C4BA"/>
                  </a:solidFill>
                  <a:round/>
                  <a:headEnd/>
                  <a:tailEnd/>
                </a:ln>
              </p:spPr>
              <p:txBody>
                <a:bodyPr/>
                <a:lstStyle/>
                <a:p>
                  <a:endParaRPr lang="en-US"/>
                </a:p>
              </p:txBody>
            </p:sp>
            <p:sp>
              <p:nvSpPr>
                <p:cNvPr id="142" name="Freeform 198"/>
                <p:cNvSpPr>
                  <a:spLocks/>
                </p:cNvSpPr>
                <p:nvPr/>
              </p:nvSpPr>
              <p:spPr bwMode="auto">
                <a:xfrm rot="-6300000">
                  <a:off x="1527" y="2910"/>
                  <a:ext cx="87" cy="66"/>
                </a:xfrm>
                <a:custGeom>
                  <a:avLst/>
                  <a:gdLst>
                    <a:gd name="T0" fmla="*/ 9 w 173"/>
                    <a:gd name="T1" fmla="*/ 2 h 134"/>
                    <a:gd name="T2" fmla="*/ 7 w 173"/>
                    <a:gd name="T3" fmla="*/ 3 h 134"/>
                    <a:gd name="T4" fmla="*/ 6 w 173"/>
                    <a:gd name="T5" fmla="*/ 6 h 134"/>
                    <a:gd name="T6" fmla="*/ 4 w 173"/>
                    <a:gd name="T7" fmla="*/ 8 h 134"/>
                    <a:gd name="T8" fmla="*/ 4 w 173"/>
                    <a:gd name="T9" fmla="*/ 10 h 134"/>
                    <a:gd name="T10" fmla="*/ 3 w 173"/>
                    <a:gd name="T11" fmla="*/ 12 h 134"/>
                    <a:gd name="T12" fmla="*/ 1 w 173"/>
                    <a:gd name="T13" fmla="*/ 15 h 134"/>
                    <a:gd name="T14" fmla="*/ 1 w 173"/>
                    <a:gd name="T15" fmla="*/ 19 h 134"/>
                    <a:gd name="T16" fmla="*/ 0 w 173"/>
                    <a:gd name="T17" fmla="*/ 21 h 134"/>
                    <a:gd name="T18" fmla="*/ 0 w 173"/>
                    <a:gd name="T19" fmla="*/ 24 h 134"/>
                    <a:gd name="T20" fmla="*/ 1 w 173"/>
                    <a:gd name="T21" fmla="*/ 28 h 134"/>
                    <a:gd name="T22" fmla="*/ 1 w 173"/>
                    <a:gd name="T23" fmla="*/ 32 h 134"/>
                    <a:gd name="T24" fmla="*/ 4 w 173"/>
                    <a:gd name="T25" fmla="*/ 35 h 134"/>
                    <a:gd name="T26" fmla="*/ 6 w 173"/>
                    <a:gd name="T27" fmla="*/ 38 h 134"/>
                    <a:gd name="T28" fmla="*/ 8 w 173"/>
                    <a:gd name="T29" fmla="*/ 41 h 134"/>
                    <a:gd name="T30" fmla="*/ 10 w 173"/>
                    <a:gd name="T31" fmla="*/ 45 h 134"/>
                    <a:gd name="T32" fmla="*/ 13 w 173"/>
                    <a:gd name="T33" fmla="*/ 47 h 134"/>
                    <a:gd name="T34" fmla="*/ 16 w 173"/>
                    <a:gd name="T35" fmla="*/ 50 h 134"/>
                    <a:gd name="T36" fmla="*/ 18 w 173"/>
                    <a:gd name="T37" fmla="*/ 52 h 134"/>
                    <a:gd name="T38" fmla="*/ 19 w 173"/>
                    <a:gd name="T39" fmla="*/ 55 h 134"/>
                    <a:gd name="T40" fmla="*/ 24 w 173"/>
                    <a:gd name="T41" fmla="*/ 57 h 134"/>
                    <a:gd name="T42" fmla="*/ 26 w 173"/>
                    <a:gd name="T43" fmla="*/ 59 h 134"/>
                    <a:gd name="T44" fmla="*/ 30 w 173"/>
                    <a:gd name="T45" fmla="*/ 61 h 134"/>
                    <a:gd name="T46" fmla="*/ 32 w 173"/>
                    <a:gd name="T47" fmla="*/ 62 h 134"/>
                    <a:gd name="T48" fmla="*/ 34 w 173"/>
                    <a:gd name="T49" fmla="*/ 63 h 134"/>
                    <a:gd name="T50" fmla="*/ 38 w 173"/>
                    <a:gd name="T51" fmla="*/ 64 h 134"/>
                    <a:gd name="T52" fmla="*/ 41 w 173"/>
                    <a:gd name="T53" fmla="*/ 65 h 134"/>
                    <a:gd name="T54" fmla="*/ 45 w 173"/>
                    <a:gd name="T55" fmla="*/ 65 h 134"/>
                    <a:gd name="T56" fmla="*/ 48 w 173"/>
                    <a:gd name="T57" fmla="*/ 66 h 134"/>
                    <a:gd name="T58" fmla="*/ 51 w 173"/>
                    <a:gd name="T59" fmla="*/ 65 h 134"/>
                    <a:gd name="T60" fmla="*/ 55 w 173"/>
                    <a:gd name="T61" fmla="*/ 65 h 134"/>
                    <a:gd name="T62" fmla="*/ 59 w 173"/>
                    <a:gd name="T63" fmla="*/ 65 h 134"/>
                    <a:gd name="T64" fmla="*/ 61 w 173"/>
                    <a:gd name="T65" fmla="*/ 64 h 134"/>
                    <a:gd name="T66" fmla="*/ 64 w 173"/>
                    <a:gd name="T67" fmla="*/ 64 h 134"/>
                    <a:gd name="T68" fmla="*/ 67 w 173"/>
                    <a:gd name="T69" fmla="*/ 63 h 134"/>
                    <a:gd name="T70" fmla="*/ 71 w 173"/>
                    <a:gd name="T71" fmla="*/ 63 h 134"/>
                    <a:gd name="T72" fmla="*/ 74 w 173"/>
                    <a:gd name="T73" fmla="*/ 62 h 134"/>
                    <a:gd name="T74" fmla="*/ 76 w 173"/>
                    <a:gd name="T75" fmla="*/ 61 h 134"/>
                    <a:gd name="T76" fmla="*/ 78 w 173"/>
                    <a:gd name="T77" fmla="*/ 59 h 134"/>
                    <a:gd name="T78" fmla="*/ 81 w 173"/>
                    <a:gd name="T79" fmla="*/ 58 h 134"/>
                    <a:gd name="T80" fmla="*/ 84 w 173"/>
                    <a:gd name="T81" fmla="*/ 56 h 134"/>
                    <a:gd name="T82" fmla="*/ 86 w 173"/>
                    <a:gd name="T83" fmla="*/ 52 h 134"/>
                    <a:gd name="T84" fmla="*/ 87 w 173"/>
                    <a:gd name="T85" fmla="*/ 49 h 134"/>
                    <a:gd name="T86" fmla="*/ 86 w 173"/>
                    <a:gd name="T87" fmla="*/ 45 h 134"/>
                    <a:gd name="T88" fmla="*/ 84 w 173"/>
                    <a:gd name="T89" fmla="*/ 41 h 134"/>
                    <a:gd name="T90" fmla="*/ 82 w 173"/>
                    <a:gd name="T91" fmla="*/ 38 h 134"/>
                    <a:gd name="T92" fmla="*/ 78 w 173"/>
                    <a:gd name="T93" fmla="*/ 35 h 134"/>
                    <a:gd name="T94" fmla="*/ 76 w 173"/>
                    <a:gd name="T95" fmla="*/ 35 h 134"/>
                    <a:gd name="T96" fmla="*/ 74 w 173"/>
                    <a:gd name="T97" fmla="*/ 34 h 134"/>
                    <a:gd name="T98" fmla="*/ 71 w 173"/>
                    <a:gd name="T99" fmla="*/ 34 h 134"/>
                    <a:gd name="T100" fmla="*/ 67 w 173"/>
                    <a:gd name="T101" fmla="*/ 33 h 134"/>
                    <a:gd name="T102" fmla="*/ 63 w 173"/>
                    <a:gd name="T103" fmla="*/ 33 h 134"/>
                    <a:gd name="T104" fmla="*/ 59 w 173"/>
                    <a:gd name="T105" fmla="*/ 33 h 134"/>
                    <a:gd name="T106" fmla="*/ 55 w 173"/>
                    <a:gd name="T107" fmla="*/ 33 h 134"/>
                    <a:gd name="T108" fmla="*/ 51 w 173"/>
                    <a:gd name="T109" fmla="*/ 33 h 134"/>
                    <a:gd name="T110" fmla="*/ 49 w 173"/>
                    <a:gd name="T111" fmla="*/ 31 h 134"/>
                    <a:gd name="T112" fmla="*/ 46 w 173"/>
                    <a:gd name="T113" fmla="*/ 27 h 134"/>
                    <a:gd name="T114" fmla="*/ 44 w 173"/>
                    <a:gd name="T115" fmla="*/ 24 h 134"/>
                    <a:gd name="T116" fmla="*/ 40 w 173"/>
                    <a:gd name="T117" fmla="*/ 21 h 134"/>
                    <a:gd name="T118" fmla="*/ 38 w 173"/>
                    <a:gd name="T119" fmla="*/ 19 h 1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3"/>
                    <a:gd name="T181" fmla="*/ 0 h 134"/>
                    <a:gd name="T182" fmla="*/ 173 w 173"/>
                    <a:gd name="T183" fmla="*/ 134 h 1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3" h="134">
                      <a:moveTo>
                        <a:pt x="20" y="0"/>
                      </a:moveTo>
                      <a:lnTo>
                        <a:pt x="18" y="3"/>
                      </a:lnTo>
                      <a:lnTo>
                        <a:pt x="18" y="5"/>
                      </a:lnTo>
                      <a:lnTo>
                        <a:pt x="16" y="5"/>
                      </a:lnTo>
                      <a:lnTo>
                        <a:pt x="16" y="7"/>
                      </a:lnTo>
                      <a:lnTo>
                        <a:pt x="13" y="7"/>
                      </a:lnTo>
                      <a:lnTo>
                        <a:pt x="13" y="10"/>
                      </a:lnTo>
                      <a:lnTo>
                        <a:pt x="13" y="12"/>
                      </a:lnTo>
                      <a:lnTo>
                        <a:pt x="11" y="12"/>
                      </a:lnTo>
                      <a:lnTo>
                        <a:pt x="11" y="13"/>
                      </a:lnTo>
                      <a:lnTo>
                        <a:pt x="8" y="13"/>
                      </a:lnTo>
                      <a:lnTo>
                        <a:pt x="8" y="16"/>
                      </a:lnTo>
                      <a:lnTo>
                        <a:pt x="8" y="18"/>
                      </a:lnTo>
                      <a:lnTo>
                        <a:pt x="7" y="18"/>
                      </a:lnTo>
                      <a:lnTo>
                        <a:pt x="7" y="21"/>
                      </a:lnTo>
                      <a:lnTo>
                        <a:pt x="7" y="23"/>
                      </a:lnTo>
                      <a:lnTo>
                        <a:pt x="5" y="23"/>
                      </a:lnTo>
                      <a:lnTo>
                        <a:pt x="5" y="25"/>
                      </a:lnTo>
                      <a:lnTo>
                        <a:pt x="5" y="28"/>
                      </a:lnTo>
                      <a:lnTo>
                        <a:pt x="2" y="28"/>
                      </a:lnTo>
                      <a:lnTo>
                        <a:pt x="2" y="30"/>
                      </a:lnTo>
                      <a:lnTo>
                        <a:pt x="2" y="33"/>
                      </a:lnTo>
                      <a:lnTo>
                        <a:pt x="2" y="36"/>
                      </a:lnTo>
                      <a:lnTo>
                        <a:pt x="2" y="39"/>
                      </a:lnTo>
                      <a:lnTo>
                        <a:pt x="2" y="41"/>
                      </a:lnTo>
                      <a:lnTo>
                        <a:pt x="2" y="43"/>
                      </a:lnTo>
                      <a:lnTo>
                        <a:pt x="0" y="43"/>
                      </a:lnTo>
                      <a:lnTo>
                        <a:pt x="0" y="45"/>
                      </a:lnTo>
                      <a:lnTo>
                        <a:pt x="0" y="47"/>
                      </a:lnTo>
                      <a:lnTo>
                        <a:pt x="0" y="49"/>
                      </a:lnTo>
                      <a:lnTo>
                        <a:pt x="0" y="52"/>
                      </a:lnTo>
                      <a:lnTo>
                        <a:pt x="2" y="54"/>
                      </a:lnTo>
                      <a:lnTo>
                        <a:pt x="2" y="57"/>
                      </a:lnTo>
                      <a:lnTo>
                        <a:pt x="2" y="59"/>
                      </a:lnTo>
                      <a:lnTo>
                        <a:pt x="2" y="62"/>
                      </a:lnTo>
                      <a:lnTo>
                        <a:pt x="2" y="64"/>
                      </a:lnTo>
                      <a:lnTo>
                        <a:pt x="5" y="66"/>
                      </a:lnTo>
                      <a:lnTo>
                        <a:pt x="5" y="69"/>
                      </a:lnTo>
                      <a:lnTo>
                        <a:pt x="7" y="71"/>
                      </a:lnTo>
                      <a:lnTo>
                        <a:pt x="8" y="72"/>
                      </a:lnTo>
                      <a:lnTo>
                        <a:pt x="8" y="75"/>
                      </a:lnTo>
                      <a:lnTo>
                        <a:pt x="11" y="77"/>
                      </a:lnTo>
                      <a:lnTo>
                        <a:pt x="13" y="80"/>
                      </a:lnTo>
                      <a:lnTo>
                        <a:pt x="13" y="82"/>
                      </a:lnTo>
                      <a:lnTo>
                        <a:pt x="16" y="84"/>
                      </a:lnTo>
                      <a:lnTo>
                        <a:pt x="18" y="87"/>
                      </a:lnTo>
                      <a:lnTo>
                        <a:pt x="20" y="89"/>
                      </a:lnTo>
                      <a:lnTo>
                        <a:pt x="20" y="92"/>
                      </a:lnTo>
                      <a:lnTo>
                        <a:pt x="23" y="92"/>
                      </a:lnTo>
                      <a:lnTo>
                        <a:pt x="25" y="94"/>
                      </a:lnTo>
                      <a:lnTo>
                        <a:pt x="25" y="96"/>
                      </a:lnTo>
                      <a:lnTo>
                        <a:pt x="28" y="99"/>
                      </a:lnTo>
                      <a:lnTo>
                        <a:pt x="30" y="99"/>
                      </a:lnTo>
                      <a:lnTo>
                        <a:pt x="32" y="101"/>
                      </a:lnTo>
                      <a:lnTo>
                        <a:pt x="32" y="104"/>
                      </a:lnTo>
                      <a:lnTo>
                        <a:pt x="35" y="104"/>
                      </a:lnTo>
                      <a:lnTo>
                        <a:pt x="36" y="106"/>
                      </a:lnTo>
                      <a:lnTo>
                        <a:pt x="36" y="108"/>
                      </a:lnTo>
                      <a:lnTo>
                        <a:pt x="38" y="108"/>
                      </a:lnTo>
                      <a:lnTo>
                        <a:pt x="38" y="111"/>
                      </a:lnTo>
                      <a:lnTo>
                        <a:pt x="41" y="111"/>
                      </a:lnTo>
                      <a:lnTo>
                        <a:pt x="44" y="113"/>
                      </a:lnTo>
                      <a:lnTo>
                        <a:pt x="47" y="116"/>
                      </a:lnTo>
                      <a:lnTo>
                        <a:pt x="49" y="118"/>
                      </a:lnTo>
                      <a:lnTo>
                        <a:pt x="52" y="118"/>
                      </a:lnTo>
                      <a:lnTo>
                        <a:pt x="52" y="120"/>
                      </a:lnTo>
                      <a:lnTo>
                        <a:pt x="54" y="120"/>
                      </a:lnTo>
                      <a:lnTo>
                        <a:pt x="57" y="123"/>
                      </a:lnTo>
                      <a:lnTo>
                        <a:pt x="59" y="123"/>
                      </a:lnTo>
                      <a:lnTo>
                        <a:pt x="59" y="125"/>
                      </a:lnTo>
                      <a:lnTo>
                        <a:pt x="61" y="125"/>
                      </a:lnTo>
                      <a:lnTo>
                        <a:pt x="64" y="125"/>
                      </a:lnTo>
                      <a:lnTo>
                        <a:pt x="64" y="128"/>
                      </a:lnTo>
                      <a:lnTo>
                        <a:pt x="65" y="128"/>
                      </a:lnTo>
                      <a:lnTo>
                        <a:pt x="67" y="128"/>
                      </a:lnTo>
                      <a:lnTo>
                        <a:pt x="70" y="128"/>
                      </a:lnTo>
                      <a:lnTo>
                        <a:pt x="72" y="130"/>
                      </a:lnTo>
                      <a:lnTo>
                        <a:pt x="75" y="130"/>
                      </a:lnTo>
                      <a:lnTo>
                        <a:pt x="77" y="130"/>
                      </a:lnTo>
                      <a:lnTo>
                        <a:pt x="79" y="131"/>
                      </a:lnTo>
                      <a:lnTo>
                        <a:pt x="82" y="131"/>
                      </a:lnTo>
                      <a:lnTo>
                        <a:pt x="84" y="131"/>
                      </a:lnTo>
                      <a:lnTo>
                        <a:pt x="87" y="131"/>
                      </a:lnTo>
                      <a:lnTo>
                        <a:pt x="89" y="131"/>
                      </a:lnTo>
                      <a:lnTo>
                        <a:pt x="91" y="131"/>
                      </a:lnTo>
                      <a:lnTo>
                        <a:pt x="94" y="134"/>
                      </a:lnTo>
                      <a:lnTo>
                        <a:pt x="95" y="134"/>
                      </a:lnTo>
                      <a:lnTo>
                        <a:pt x="97" y="134"/>
                      </a:lnTo>
                      <a:lnTo>
                        <a:pt x="100" y="134"/>
                      </a:lnTo>
                      <a:lnTo>
                        <a:pt x="102" y="131"/>
                      </a:lnTo>
                      <a:lnTo>
                        <a:pt x="105" y="131"/>
                      </a:lnTo>
                      <a:lnTo>
                        <a:pt x="107" y="131"/>
                      </a:lnTo>
                      <a:lnTo>
                        <a:pt x="109" y="131"/>
                      </a:lnTo>
                      <a:lnTo>
                        <a:pt x="112" y="131"/>
                      </a:lnTo>
                      <a:lnTo>
                        <a:pt x="114" y="131"/>
                      </a:lnTo>
                      <a:lnTo>
                        <a:pt x="117" y="131"/>
                      </a:lnTo>
                      <a:lnTo>
                        <a:pt x="119" y="131"/>
                      </a:lnTo>
                      <a:lnTo>
                        <a:pt x="121" y="131"/>
                      </a:lnTo>
                      <a:lnTo>
                        <a:pt x="121" y="130"/>
                      </a:lnTo>
                      <a:lnTo>
                        <a:pt x="123" y="130"/>
                      </a:lnTo>
                      <a:lnTo>
                        <a:pt x="125" y="130"/>
                      </a:lnTo>
                      <a:lnTo>
                        <a:pt x="127" y="130"/>
                      </a:lnTo>
                      <a:lnTo>
                        <a:pt x="131" y="130"/>
                      </a:lnTo>
                      <a:lnTo>
                        <a:pt x="133" y="130"/>
                      </a:lnTo>
                      <a:lnTo>
                        <a:pt x="133" y="128"/>
                      </a:lnTo>
                      <a:lnTo>
                        <a:pt x="136" y="128"/>
                      </a:lnTo>
                      <a:lnTo>
                        <a:pt x="138" y="128"/>
                      </a:lnTo>
                      <a:lnTo>
                        <a:pt x="141" y="128"/>
                      </a:lnTo>
                      <a:lnTo>
                        <a:pt x="143" y="128"/>
                      </a:lnTo>
                      <a:lnTo>
                        <a:pt x="145" y="125"/>
                      </a:lnTo>
                      <a:lnTo>
                        <a:pt x="148" y="125"/>
                      </a:lnTo>
                      <a:lnTo>
                        <a:pt x="150" y="125"/>
                      </a:lnTo>
                      <a:lnTo>
                        <a:pt x="151" y="125"/>
                      </a:lnTo>
                      <a:lnTo>
                        <a:pt x="151" y="123"/>
                      </a:lnTo>
                      <a:lnTo>
                        <a:pt x="154" y="123"/>
                      </a:lnTo>
                      <a:lnTo>
                        <a:pt x="156" y="123"/>
                      </a:lnTo>
                      <a:lnTo>
                        <a:pt x="156" y="120"/>
                      </a:lnTo>
                      <a:lnTo>
                        <a:pt x="159" y="120"/>
                      </a:lnTo>
                      <a:lnTo>
                        <a:pt x="161" y="120"/>
                      </a:lnTo>
                      <a:lnTo>
                        <a:pt x="161" y="118"/>
                      </a:lnTo>
                      <a:lnTo>
                        <a:pt x="164" y="118"/>
                      </a:lnTo>
                      <a:lnTo>
                        <a:pt x="166" y="116"/>
                      </a:lnTo>
                      <a:lnTo>
                        <a:pt x="168" y="113"/>
                      </a:lnTo>
                      <a:lnTo>
                        <a:pt x="168" y="111"/>
                      </a:lnTo>
                      <a:lnTo>
                        <a:pt x="171" y="108"/>
                      </a:lnTo>
                      <a:lnTo>
                        <a:pt x="171" y="106"/>
                      </a:lnTo>
                      <a:lnTo>
                        <a:pt x="171" y="104"/>
                      </a:lnTo>
                      <a:lnTo>
                        <a:pt x="173" y="101"/>
                      </a:lnTo>
                      <a:lnTo>
                        <a:pt x="173" y="99"/>
                      </a:lnTo>
                      <a:lnTo>
                        <a:pt x="173" y="96"/>
                      </a:lnTo>
                      <a:lnTo>
                        <a:pt x="173" y="94"/>
                      </a:lnTo>
                      <a:lnTo>
                        <a:pt x="171" y="92"/>
                      </a:lnTo>
                      <a:lnTo>
                        <a:pt x="171" y="89"/>
                      </a:lnTo>
                      <a:lnTo>
                        <a:pt x="171" y="87"/>
                      </a:lnTo>
                      <a:lnTo>
                        <a:pt x="168" y="84"/>
                      </a:lnTo>
                      <a:lnTo>
                        <a:pt x="168" y="82"/>
                      </a:lnTo>
                      <a:lnTo>
                        <a:pt x="166" y="80"/>
                      </a:lnTo>
                      <a:lnTo>
                        <a:pt x="164" y="77"/>
                      </a:lnTo>
                      <a:lnTo>
                        <a:pt x="161" y="75"/>
                      </a:lnTo>
                      <a:lnTo>
                        <a:pt x="159" y="75"/>
                      </a:lnTo>
                      <a:lnTo>
                        <a:pt x="156" y="72"/>
                      </a:lnTo>
                      <a:lnTo>
                        <a:pt x="154" y="72"/>
                      </a:lnTo>
                      <a:lnTo>
                        <a:pt x="151" y="72"/>
                      </a:lnTo>
                      <a:lnTo>
                        <a:pt x="151" y="71"/>
                      </a:lnTo>
                      <a:lnTo>
                        <a:pt x="150" y="71"/>
                      </a:lnTo>
                      <a:lnTo>
                        <a:pt x="148" y="71"/>
                      </a:lnTo>
                      <a:lnTo>
                        <a:pt x="148" y="69"/>
                      </a:lnTo>
                      <a:lnTo>
                        <a:pt x="145" y="69"/>
                      </a:lnTo>
                      <a:lnTo>
                        <a:pt x="143" y="69"/>
                      </a:lnTo>
                      <a:lnTo>
                        <a:pt x="141" y="69"/>
                      </a:lnTo>
                      <a:lnTo>
                        <a:pt x="138" y="69"/>
                      </a:lnTo>
                      <a:lnTo>
                        <a:pt x="136" y="66"/>
                      </a:lnTo>
                      <a:lnTo>
                        <a:pt x="133" y="66"/>
                      </a:lnTo>
                      <a:lnTo>
                        <a:pt x="131" y="66"/>
                      </a:lnTo>
                      <a:lnTo>
                        <a:pt x="127" y="66"/>
                      </a:lnTo>
                      <a:lnTo>
                        <a:pt x="125" y="66"/>
                      </a:lnTo>
                      <a:lnTo>
                        <a:pt x="123" y="66"/>
                      </a:lnTo>
                      <a:lnTo>
                        <a:pt x="121" y="66"/>
                      </a:lnTo>
                      <a:lnTo>
                        <a:pt x="117" y="66"/>
                      </a:lnTo>
                      <a:lnTo>
                        <a:pt x="114" y="66"/>
                      </a:lnTo>
                      <a:lnTo>
                        <a:pt x="112" y="66"/>
                      </a:lnTo>
                      <a:lnTo>
                        <a:pt x="109" y="66"/>
                      </a:lnTo>
                      <a:lnTo>
                        <a:pt x="107" y="66"/>
                      </a:lnTo>
                      <a:lnTo>
                        <a:pt x="102" y="69"/>
                      </a:lnTo>
                      <a:lnTo>
                        <a:pt x="102" y="66"/>
                      </a:lnTo>
                      <a:lnTo>
                        <a:pt x="100" y="66"/>
                      </a:lnTo>
                      <a:lnTo>
                        <a:pt x="100" y="64"/>
                      </a:lnTo>
                      <a:lnTo>
                        <a:pt x="97" y="62"/>
                      </a:lnTo>
                      <a:lnTo>
                        <a:pt x="95" y="59"/>
                      </a:lnTo>
                      <a:lnTo>
                        <a:pt x="94" y="57"/>
                      </a:lnTo>
                      <a:lnTo>
                        <a:pt x="91" y="54"/>
                      </a:lnTo>
                      <a:lnTo>
                        <a:pt x="91" y="52"/>
                      </a:lnTo>
                      <a:lnTo>
                        <a:pt x="89" y="52"/>
                      </a:lnTo>
                      <a:lnTo>
                        <a:pt x="87" y="49"/>
                      </a:lnTo>
                      <a:lnTo>
                        <a:pt x="84" y="47"/>
                      </a:lnTo>
                      <a:lnTo>
                        <a:pt x="82" y="45"/>
                      </a:lnTo>
                      <a:lnTo>
                        <a:pt x="79" y="43"/>
                      </a:lnTo>
                      <a:lnTo>
                        <a:pt x="77" y="41"/>
                      </a:lnTo>
                      <a:lnTo>
                        <a:pt x="75" y="41"/>
                      </a:lnTo>
                      <a:lnTo>
                        <a:pt x="75" y="39"/>
                      </a:lnTo>
                      <a:lnTo>
                        <a:pt x="20" y="0"/>
                      </a:lnTo>
                      <a:close/>
                    </a:path>
                  </a:pathLst>
                </a:custGeom>
                <a:solidFill>
                  <a:srgbClr val="FBE9E5"/>
                </a:solidFill>
                <a:ln w="9525">
                  <a:solidFill>
                    <a:srgbClr val="F4C4BA"/>
                  </a:solidFill>
                  <a:round/>
                  <a:headEnd/>
                  <a:tailEnd/>
                </a:ln>
              </p:spPr>
              <p:txBody>
                <a:bodyPr/>
                <a:lstStyle/>
                <a:p>
                  <a:endParaRPr lang="en-US"/>
                </a:p>
              </p:txBody>
            </p:sp>
            <p:sp>
              <p:nvSpPr>
                <p:cNvPr id="143" name="Freeform 199"/>
                <p:cNvSpPr>
                  <a:spLocks/>
                </p:cNvSpPr>
                <p:nvPr/>
              </p:nvSpPr>
              <p:spPr bwMode="auto">
                <a:xfrm rot="-6300000">
                  <a:off x="1527" y="2912"/>
                  <a:ext cx="85" cy="64"/>
                </a:xfrm>
                <a:custGeom>
                  <a:avLst/>
                  <a:gdLst>
                    <a:gd name="T0" fmla="*/ 10 w 171"/>
                    <a:gd name="T1" fmla="*/ 0 h 129"/>
                    <a:gd name="T2" fmla="*/ 6 w 171"/>
                    <a:gd name="T3" fmla="*/ 3 h 129"/>
                    <a:gd name="T4" fmla="*/ 4 w 171"/>
                    <a:gd name="T5" fmla="*/ 8 h 129"/>
                    <a:gd name="T6" fmla="*/ 2 w 171"/>
                    <a:gd name="T7" fmla="*/ 11 h 129"/>
                    <a:gd name="T8" fmla="*/ 1 w 171"/>
                    <a:gd name="T9" fmla="*/ 15 h 129"/>
                    <a:gd name="T10" fmla="*/ 1 w 171"/>
                    <a:gd name="T11" fmla="*/ 20 h 129"/>
                    <a:gd name="T12" fmla="*/ 0 w 171"/>
                    <a:gd name="T13" fmla="*/ 24 h 129"/>
                    <a:gd name="T14" fmla="*/ 1 w 171"/>
                    <a:gd name="T15" fmla="*/ 30 h 129"/>
                    <a:gd name="T16" fmla="*/ 4 w 171"/>
                    <a:gd name="T17" fmla="*/ 37 h 129"/>
                    <a:gd name="T18" fmla="*/ 10 w 171"/>
                    <a:gd name="T19" fmla="*/ 44 h 129"/>
                    <a:gd name="T20" fmla="*/ 16 w 171"/>
                    <a:gd name="T21" fmla="*/ 50 h 129"/>
                    <a:gd name="T22" fmla="*/ 21 w 171"/>
                    <a:gd name="T23" fmla="*/ 55 h 129"/>
                    <a:gd name="T24" fmla="*/ 26 w 171"/>
                    <a:gd name="T25" fmla="*/ 59 h 129"/>
                    <a:gd name="T26" fmla="*/ 30 w 171"/>
                    <a:gd name="T27" fmla="*/ 61 h 129"/>
                    <a:gd name="T28" fmla="*/ 35 w 171"/>
                    <a:gd name="T29" fmla="*/ 64 h 129"/>
                    <a:gd name="T30" fmla="*/ 42 w 171"/>
                    <a:gd name="T31" fmla="*/ 64 h 129"/>
                    <a:gd name="T32" fmla="*/ 50 w 171"/>
                    <a:gd name="T33" fmla="*/ 64 h 129"/>
                    <a:gd name="T34" fmla="*/ 59 w 171"/>
                    <a:gd name="T35" fmla="*/ 64 h 129"/>
                    <a:gd name="T36" fmla="*/ 65 w 171"/>
                    <a:gd name="T37" fmla="*/ 62 h 129"/>
                    <a:gd name="T38" fmla="*/ 72 w 171"/>
                    <a:gd name="T39" fmla="*/ 61 h 129"/>
                    <a:gd name="T40" fmla="*/ 78 w 171"/>
                    <a:gd name="T41" fmla="*/ 59 h 129"/>
                    <a:gd name="T42" fmla="*/ 83 w 171"/>
                    <a:gd name="T43" fmla="*/ 54 h 129"/>
                    <a:gd name="T44" fmla="*/ 85 w 171"/>
                    <a:gd name="T45" fmla="*/ 47 h 129"/>
                    <a:gd name="T46" fmla="*/ 83 w 171"/>
                    <a:gd name="T47" fmla="*/ 40 h 129"/>
                    <a:gd name="T48" fmla="*/ 78 w 171"/>
                    <a:gd name="T49" fmla="*/ 37 h 129"/>
                    <a:gd name="T50" fmla="*/ 74 w 171"/>
                    <a:gd name="T51" fmla="*/ 35 h 129"/>
                    <a:gd name="T52" fmla="*/ 69 w 171"/>
                    <a:gd name="T53" fmla="*/ 34 h 129"/>
                    <a:gd name="T54" fmla="*/ 62 w 171"/>
                    <a:gd name="T55" fmla="*/ 32 h 129"/>
                    <a:gd name="T56" fmla="*/ 50 w 171"/>
                    <a:gd name="T57" fmla="*/ 34 h 129"/>
                    <a:gd name="T58" fmla="*/ 48 w 171"/>
                    <a:gd name="T59" fmla="*/ 30 h 129"/>
                    <a:gd name="T60" fmla="*/ 45 w 171"/>
                    <a:gd name="T61" fmla="*/ 26 h 129"/>
                    <a:gd name="T62" fmla="*/ 41 w 171"/>
                    <a:gd name="T63" fmla="*/ 23 h 129"/>
                    <a:gd name="T64" fmla="*/ 36 w 171"/>
                    <a:gd name="T65" fmla="*/ 18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129"/>
                    <a:gd name="T101" fmla="*/ 171 w 171"/>
                    <a:gd name="T102" fmla="*/ 129 h 1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129">
                      <a:moveTo>
                        <a:pt x="20" y="0"/>
                      </a:moveTo>
                      <a:lnTo>
                        <a:pt x="13" y="7"/>
                      </a:lnTo>
                      <a:lnTo>
                        <a:pt x="8" y="16"/>
                      </a:lnTo>
                      <a:lnTo>
                        <a:pt x="5" y="23"/>
                      </a:lnTo>
                      <a:lnTo>
                        <a:pt x="2" y="30"/>
                      </a:lnTo>
                      <a:lnTo>
                        <a:pt x="2" y="40"/>
                      </a:lnTo>
                      <a:lnTo>
                        <a:pt x="0" y="48"/>
                      </a:lnTo>
                      <a:lnTo>
                        <a:pt x="2" y="60"/>
                      </a:lnTo>
                      <a:lnTo>
                        <a:pt x="8" y="74"/>
                      </a:lnTo>
                      <a:lnTo>
                        <a:pt x="20" y="88"/>
                      </a:lnTo>
                      <a:lnTo>
                        <a:pt x="32" y="101"/>
                      </a:lnTo>
                      <a:lnTo>
                        <a:pt x="43" y="111"/>
                      </a:lnTo>
                      <a:lnTo>
                        <a:pt x="53" y="118"/>
                      </a:lnTo>
                      <a:lnTo>
                        <a:pt x="60" y="123"/>
                      </a:lnTo>
                      <a:lnTo>
                        <a:pt x="71" y="128"/>
                      </a:lnTo>
                      <a:lnTo>
                        <a:pt x="85" y="129"/>
                      </a:lnTo>
                      <a:lnTo>
                        <a:pt x="101" y="129"/>
                      </a:lnTo>
                      <a:lnTo>
                        <a:pt x="118" y="129"/>
                      </a:lnTo>
                      <a:lnTo>
                        <a:pt x="131" y="125"/>
                      </a:lnTo>
                      <a:lnTo>
                        <a:pt x="145" y="123"/>
                      </a:lnTo>
                      <a:lnTo>
                        <a:pt x="156" y="118"/>
                      </a:lnTo>
                      <a:lnTo>
                        <a:pt x="166" y="108"/>
                      </a:lnTo>
                      <a:lnTo>
                        <a:pt x="171" y="95"/>
                      </a:lnTo>
                      <a:lnTo>
                        <a:pt x="166" y="81"/>
                      </a:lnTo>
                      <a:lnTo>
                        <a:pt x="156" y="74"/>
                      </a:lnTo>
                      <a:lnTo>
                        <a:pt x="148" y="70"/>
                      </a:lnTo>
                      <a:lnTo>
                        <a:pt x="138" y="68"/>
                      </a:lnTo>
                      <a:lnTo>
                        <a:pt x="124" y="65"/>
                      </a:lnTo>
                      <a:lnTo>
                        <a:pt x="101" y="68"/>
                      </a:lnTo>
                      <a:lnTo>
                        <a:pt x="96" y="60"/>
                      </a:lnTo>
                      <a:lnTo>
                        <a:pt x="90" y="53"/>
                      </a:lnTo>
                      <a:lnTo>
                        <a:pt x="83" y="46"/>
                      </a:lnTo>
                      <a:lnTo>
                        <a:pt x="73" y="37"/>
                      </a:lnTo>
                    </a:path>
                  </a:pathLst>
                </a:custGeom>
                <a:noFill/>
                <a:ln w="7938">
                  <a:solidFill>
                    <a:srgbClr val="F4C4B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200"/>
                <p:cNvSpPr>
                  <a:spLocks/>
                </p:cNvSpPr>
                <p:nvPr/>
              </p:nvSpPr>
              <p:spPr bwMode="auto">
                <a:xfrm rot="-6300000">
                  <a:off x="1499" y="2937"/>
                  <a:ext cx="57" cy="70"/>
                </a:xfrm>
                <a:custGeom>
                  <a:avLst/>
                  <a:gdLst>
                    <a:gd name="T0" fmla="*/ 31 w 116"/>
                    <a:gd name="T1" fmla="*/ 0 h 141"/>
                    <a:gd name="T2" fmla="*/ 28 w 116"/>
                    <a:gd name="T3" fmla="*/ 0 h 141"/>
                    <a:gd name="T4" fmla="*/ 26 w 116"/>
                    <a:gd name="T5" fmla="*/ 0 h 141"/>
                    <a:gd name="T6" fmla="*/ 22 w 116"/>
                    <a:gd name="T7" fmla="*/ 0 h 141"/>
                    <a:gd name="T8" fmla="*/ 19 w 116"/>
                    <a:gd name="T9" fmla="*/ 2 h 141"/>
                    <a:gd name="T10" fmla="*/ 15 w 116"/>
                    <a:gd name="T11" fmla="*/ 3 h 141"/>
                    <a:gd name="T12" fmla="*/ 11 w 116"/>
                    <a:gd name="T13" fmla="*/ 4 h 141"/>
                    <a:gd name="T14" fmla="*/ 9 w 116"/>
                    <a:gd name="T15" fmla="*/ 5 h 141"/>
                    <a:gd name="T16" fmla="*/ 6 w 116"/>
                    <a:gd name="T17" fmla="*/ 6 h 141"/>
                    <a:gd name="T18" fmla="*/ 6 w 116"/>
                    <a:gd name="T19" fmla="*/ 9 h 141"/>
                    <a:gd name="T20" fmla="*/ 3 w 116"/>
                    <a:gd name="T21" fmla="*/ 10 h 141"/>
                    <a:gd name="T22" fmla="*/ 2 w 116"/>
                    <a:gd name="T23" fmla="*/ 12 h 141"/>
                    <a:gd name="T24" fmla="*/ 1 w 116"/>
                    <a:gd name="T25" fmla="*/ 14 h 141"/>
                    <a:gd name="T26" fmla="*/ 0 w 116"/>
                    <a:gd name="T27" fmla="*/ 17 h 141"/>
                    <a:gd name="T28" fmla="*/ 0 w 116"/>
                    <a:gd name="T29" fmla="*/ 21 h 141"/>
                    <a:gd name="T30" fmla="*/ 0 w 116"/>
                    <a:gd name="T31" fmla="*/ 24 h 141"/>
                    <a:gd name="T32" fmla="*/ 1 w 116"/>
                    <a:gd name="T33" fmla="*/ 27 h 141"/>
                    <a:gd name="T34" fmla="*/ 2 w 116"/>
                    <a:gd name="T35" fmla="*/ 30 h 141"/>
                    <a:gd name="T36" fmla="*/ 3 w 116"/>
                    <a:gd name="T37" fmla="*/ 33 h 141"/>
                    <a:gd name="T38" fmla="*/ 5 w 116"/>
                    <a:gd name="T39" fmla="*/ 37 h 141"/>
                    <a:gd name="T40" fmla="*/ 6 w 116"/>
                    <a:gd name="T41" fmla="*/ 41 h 141"/>
                    <a:gd name="T42" fmla="*/ 8 w 116"/>
                    <a:gd name="T43" fmla="*/ 44 h 141"/>
                    <a:gd name="T44" fmla="*/ 10 w 116"/>
                    <a:gd name="T45" fmla="*/ 47 h 141"/>
                    <a:gd name="T46" fmla="*/ 12 w 116"/>
                    <a:gd name="T47" fmla="*/ 51 h 141"/>
                    <a:gd name="T48" fmla="*/ 14 w 116"/>
                    <a:gd name="T49" fmla="*/ 54 h 141"/>
                    <a:gd name="T50" fmla="*/ 18 w 116"/>
                    <a:gd name="T51" fmla="*/ 58 h 141"/>
                    <a:gd name="T52" fmla="*/ 20 w 116"/>
                    <a:gd name="T53" fmla="*/ 59 h 141"/>
                    <a:gd name="T54" fmla="*/ 22 w 116"/>
                    <a:gd name="T55" fmla="*/ 62 h 141"/>
                    <a:gd name="T56" fmla="*/ 24 w 116"/>
                    <a:gd name="T57" fmla="*/ 64 h 141"/>
                    <a:gd name="T58" fmla="*/ 28 w 116"/>
                    <a:gd name="T59" fmla="*/ 65 h 141"/>
                    <a:gd name="T60" fmla="*/ 30 w 116"/>
                    <a:gd name="T61" fmla="*/ 68 h 141"/>
                    <a:gd name="T62" fmla="*/ 34 w 116"/>
                    <a:gd name="T63" fmla="*/ 69 h 141"/>
                    <a:gd name="T64" fmla="*/ 37 w 116"/>
                    <a:gd name="T65" fmla="*/ 70 h 141"/>
                    <a:gd name="T66" fmla="*/ 40 w 116"/>
                    <a:gd name="T67" fmla="*/ 70 h 141"/>
                    <a:gd name="T68" fmla="*/ 44 w 116"/>
                    <a:gd name="T69" fmla="*/ 70 h 141"/>
                    <a:gd name="T70" fmla="*/ 48 w 116"/>
                    <a:gd name="T71" fmla="*/ 70 h 141"/>
                    <a:gd name="T72" fmla="*/ 51 w 116"/>
                    <a:gd name="T73" fmla="*/ 69 h 141"/>
                    <a:gd name="T74" fmla="*/ 55 w 116"/>
                    <a:gd name="T75" fmla="*/ 68 h 141"/>
                    <a:gd name="T76" fmla="*/ 56 w 116"/>
                    <a:gd name="T77" fmla="*/ 64 h 141"/>
                    <a:gd name="T78" fmla="*/ 56 w 116"/>
                    <a:gd name="T79" fmla="*/ 61 h 141"/>
                    <a:gd name="T80" fmla="*/ 57 w 116"/>
                    <a:gd name="T81" fmla="*/ 58 h 141"/>
                    <a:gd name="T82" fmla="*/ 57 w 116"/>
                    <a:gd name="T83" fmla="*/ 54 h 141"/>
                    <a:gd name="T84" fmla="*/ 56 w 116"/>
                    <a:gd name="T85" fmla="*/ 50 h 141"/>
                    <a:gd name="T86" fmla="*/ 53 w 116"/>
                    <a:gd name="T87" fmla="*/ 47 h 141"/>
                    <a:gd name="T88" fmla="*/ 52 w 116"/>
                    <a:gd name="T89" fmla="*/ 45 h 141"/>
                    <a:gd name="T90" fmla="*/ 49 w 116"/>
                    <a:gd name="T91" fmla="*/ 42 h 141"/>
                    <a:gd name="T92" fmla="*/ 46 w 116"/>
                    <a:gd name="T93" fmla="*/ 41 h 141"/>
                    <a:gd name="T94" fmla="*/ 43 w 116"/>
                    <a:gd name="T95" fmla="*/ 38 h 141"/>
                    <a:gd name="T96" fmla="*/ 40 w 116"/>
                    <a:gd name="T97" fmla="*/ 37 h 141"/>
                    <a:gd name="T98" fmla="*/ 38 w 116"/>
                    <a:gd name="T99" fmla="*/ 35 h 141"/>
                    <a:gd name="T100" fmla="*/ 37 w 116"/>
                    <a:gd name="T101" fmla="*/ 32 h 141"/>
                    <a:gd name="T102" fmla="*/ 34 w 116"/>
                    <a:gd name="T103" fmla="*/ 31 h 141"/>
                    <a:gd name="T104" fmla="*/ 34 w 116"/>
                    <a:gd name="T105" fmla="*/ 29 h 141"/>
                    <a:gd name="T106" fmla="*/ 32 w 116"/>
                    <a:gd name="T107" fmla="*/ 27 h 1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
                    <a:gd name="T163" fmla="*/ 0 h 141"/>
                    <a:gd name="T164" fmla="*/ 116 w 116"/>
                    <a:gd name="T165" fmla="*/ 141 h 1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 h="141">
                      <a:moveTo>
                        <a:pt x="64" y="54"/>
                      </a:moveTo>
                      <a:lnTo>
                        <a:pt x="64" y="52"/>
                      </a:lnTo>
                      <a:lnTo>
                        <a:pt x="64" y="0"/>
                      </a:lnTo>
                      <a:lnTo>
                        <a:pt x="62" y="0"/>
                      </a:lnTo>
                      <a:lnTo>
                        <a:pt x="59" y="0"/>
                      </a:lnTo>
                      <a:lnTo>
                        <a:pt x="57" y="0"/>
                      </a:lnTo>
                      <a:lnTo>
                        <a:pt x="57" y="1"/>
                      </a:lnTo>
                      <a:lnTo>
                        <a:pt x="54" y="1"/>
                      </a:lnTo>
                      <a:lnTo>
                        <a:pt x="52" y="1"/>
                      </a:lnTo>
                      <a:lnTo>
                        <a:pt x="49" y="1"/>
                      </a:lnTo>
                      <a:lnTo>
                        <a:pt x="47" y="1"/>
                      </a:lnTo>
                      <a:lnTo>
                        <a:pt x="45" y="1"/>
                      </a:lnTo>
                      <a:lnTo>
                        <a:pt x="42" y="4"/>
                      </a:lnTo>
                      <a:lnTo>
                        <a:pt x="41" y="4"/>
                      </a:lnTo>
                      <a:lnTo>
                        <a:pt x="39" y="4"/>
                      </a:lnTo>
                      <a:lnTo>
                        <a:pt x="36" y="4"/>
                      </a:lnTo>
                      <a:lnTo>
                        <a:pt x="34" y="6"/>
                      </a:lnTo>
                      <a:lnTo>
                        <a:pt x="31" y="6"/>
                      </a:lnTo>
                      <a:lnTo>
                        <a:pt x="28" y="6"/>
                      </a:lnTo>
                      <a:lnTo>
                        <a:pt x="25" y="9"/>
                      </a:lnTo>
                      <a:lnTo>
                        <a:pt x="23" y="9"/>
                      </a:lnTo>
                      <a:lnTo>
                        <a:pt x="21" y="9"/>
                      </a:lnTo>
                      <a:lnTo>
                        <a:pt x="21" y="11"/>
                      </a:lnTo>
                      <a:lnTo>
                        <a:pt x="18" y="11"/>
                      </a:lnTo>
                      <a:lnTo>
                        <a:pt x="16" y="11"/>
                      </a:lnTo>
                      <a:lnTo>
                        <a:pt x="16" y="13"/>
                      </a:lnTo>
                      <a:lnTo>
                        <a:pt x="13" y="13"/>
                      </a:lnTo>
                      <a:lnTo>
                        <a:pt x="13" y="16"/>
                      </a:lnTo>
                      <a:lnTo>
                        <a:pt x="12" y="16"/>
                      </a:lnTo>
                      <a:lnTo>
                        <a:pt x="12" y="18"/>
                      </a:lnTo>
                      <a:lnTo>
                        <a:pt x="10" y="18"/>
                      </a:lnTo>
                      <a:lnTo>
                        <a:pt x="10" y="21"/>
                      </a:lnTo>
                      <a:lnTo>
                        <a:pt x="7" y="21"/>
                      </a:lnTo>
                      <a:lnTo>
                        <a:pt x="7" y="23"/>
                      </a:lnTo>
                      <a:lnTo>
                        <a:pt x="5" y="23"/>
                      </a:lnTo>
                      <a:lnTo>
                        <a:pt x="5" y="25"/>
                      </a:lnTo>
                      <a:lnTo>
                        <a:pt x="5" y="28"/>
                      </a:lnTo>
                      <a:lnTo>
                        <a:pt x="3" y="28"/>
                      </a:lnTo>
                      <a:lnTo>
                        <a:pt x="3" y="29"/>
                      </a:lnTo>
                      <a:lnTo>
                        <a:pt x="3" y="31"/>
                      </a:lnTo>
                      <a:lnTo>
                        <a:pt x="0" y="31"/>
                      </a:lnTo>
                      <a:lnTo>
                        <a:pt x="0" y="34"/>
                      </a:lnTo>
                      <a:lnTo>
                        <a:pt x="0" y="37"/>
                      </a:lnTo>
                      <a:lnTo>
                        <a:pt x="0" y="40"/>
                      </a:lnTo>
                      <a:lnTo>
                        <a:pt x="0" y="42"/>
                      </a:lnTo>
                      <a:lnTo>
                        <a:pt x="0" y="45"/>
                      </a:lnTo>
                      <a:lnTo>
                        <a:pt x="0" y="47"/>
                      </a:lnTo>
                      <a:lnTo>
                        <a:pt x="0" y="49"/>
                      </a:lnTo>
                      <a:lnTo>
                        <a:pt x="3" y="49"/>
                      </a:lnTo>
                      <a:lnTo>
                        <a:pt x="3" y="52"/>
                      </a:lnTo>
                      <a:lnTo>
                        <a:pt x="3" y="54"/>
                      </a:lnTo>
                      <a:lnTo>
                        <a:pt x="3" y="57"/>
                      </a:lnTo>
                      <a:lnTo>
                        <a:pt x="5" y="59"/>
                      </a:lnTo>
                      <a:lnTo>
                        <a:pt x="5" y="60"/>
                      </a:lnTo>
                      <a:lnTo>
                        <a:pt x="5" y="63"/>
                      </a:lnTo>
                      <a:lnTo>
                        <a:pt x="7" y="65"/>
                      </a:lnTo>
                      <a:lnTo>
                        <a:pt x="7" y="67"/>
                      </a:lnTo>
                      <a:lnTo>
                        <a:pt x="7" y="70"/>
                      </a:lnTo>
                      <a:lnTo>
                        <a:pt x="10" y="72"/>
                      </a:lnTo>
                      <a:lnTo>
                        <a:pt x="10" y="75"/>
                      </a:lnTo>
                      <a:lnTo>
                        <a:pt x="10" y="77"/>
                      </a:lnTo>
                      <a:lnTo>
                        <a:pt x="12" y="79"/>
                      </a:lnTo>
                      <a:lnTo>
                        <a:pt x="12" y="82"/>
                      </a:lnTo>
                      <a:lnTo>
                        <a:pt x="13" y="84"/>
                      </a:lnTo>
                      <a:lnTo>
                        <a:pt x="13" y="87"/>
                      </a:lnTo>
                      <a:lnTo>
                        <a:pt x="16" y="88"/>
                      </a:lnTo>
                      <a:lnTo>
                        <a:pt x="16" y="90"/>
                      </a:lnTo>
                      <a:lnTo>
                        <a:pt x="18" y="93"/>
                      </a:lnTo>
                      <a:lnTo>
                        <a:pt x="21" y="95"/>
                      </a:lnTo>
                      <a:lnTo>
                        <a:pt x="21" y="98"/>
                      </a:lnTo>
                      <a:lnTo>
                        <a:pt x="23" y="100"/>
                      </a:lnTo>
                      <a:lnTo>
                        <a:pt x="25" y="102"/>
                      </a:lnTo>
                      <a:lnTo>
                        <a:pt x="25" y="105"/>
                      </a:lnTo>
                      <a:lnTo>
                        <a:pt x="28" y="105"/>
                      </a:lnTo>
                      <a:lnTo>
                        <a:pt x="28" y="108"/>
                      </a:lnTo>
                      <a:lnTo>
                        <a:pt x="31" y="111"/>
                      </a:lnTo>
                      <a:lnTo>
                        <a:pt x="34" y="113"/>
                      </a:lnTo>
                      <a:lnTo>
                        <a:pt x="36" y="116"/>
                      </a:lnTo>
                      <a:lnTo>
                        <a:pt x="39" y="117"/>
                      </a:lnTo>
                      <a:lnTo>
                        <a:pt x="41" y="117"/>
                      </a:lnTo>
                      <a:lnTo>
                        <a:pt x="41" y="119"/>
                      </a:lnTo>
                      <a:lnTo>
                        <a:pt x="42" y="122"/>
                      </a:lnTo>
                      <a:lnTo>
                        <a:pt x="45" y="122"/>
                      </a:lnTo>
                      <a:lnTo>
                        <a:pt x="45" y="124"/>
                      </a:lnTo>
                      <a:lnTo>
                        <a:pt x="47" y="124"/>
                      </a:lnTo>
                      <a:lnTo>
                        <a:pt x="49" y="126"/>
                      </a:lnTo>
                      <a:lnTo>
                        <a:pt x="49" y="129"/>
                      </a:lnTo>
                      <a:lnTo>
                        <a:pt x="52" y="129"/>
                      </a:lnTo>
                      <a:lnTo>
                        <a:pt x="54" y="131"/>
                      </a:lnTo>
                      <a:lnTo>
                        <a:pt x="57" y="131"/>
                      </a:lnTo>
                      <a:lnTo>
                        <a:pt x="59" y="134"/>
                      </a:lnTo>
                      <a:lnTo>
                        <a:pt x="62" y="134"/>
                      </a:lnTo>
                      <a:lnTo>
                        <a:pt x="62" y="136"/>
                      </a:lnTo>
                      <a:lnTo>
                        <a:pt x="64" y="136"/>
                      </a:lnTo>
                      <a:lnTo>
                        <a:pt x="66" y="138"/>
                      </a:lnTo>
                      <a:lnTo>
                        <a:pt x="69" y="138"/>
                      </a:lnTo>
                      <a:lnTo>
                        <a:pt x="70" y="138"/>
                      </a:lnTo>
                      <a:lnTo>
                        <a:pt x="72" y="141"/>
                      </a:lnTo>
                      <a:lnTo>
                        <a:pt x="75" y="141"/>
                      </a:lnTo>
                      <a:lnTo>
                        <a:pt x="77" y="141"/>
                      </a:lnTo>
                      <a:lnTo>
                        <a:pt x="80" y="141"/>
                      </a:lnTo>
                      <a:lnTo>
                        <a:pt x="82" y="141"/>
                      </a:lnTo>
                      <a:lnTo>
                        <a:pt x="84" y="141"/>
                      </a:lnTo>
                      <a:lnTo>
                        <a:pt x="88" y="141"/>
                      </a:lnTo>
                      <a:lnTo>
                        <a:pt x="90" y="141"/>
                      </a:lnTo>
                      <a:lnTo>
                        <a:pt x="93" y="141"/>
                      </a:lnTo>
                      <a:lnTo>
                        <a:pt x="95" y="141"/>
                      </a:lnTo>
                      <a:lnTo>
                        <a:pt x="98" y="141"/>
                      </a:lnTo>
                      <a:lnTo>
                        <a:pt x="100" y="141"/>
                      </a:lnTo>
                      <a:lnTo>
                        <a:pt x="101" y="141"/>
                      </a:lnTo>
                      <a:lnTo>
                        <a:pt x="104" y="138"/>
                      </a:lnTo>
                      <a:lnTo>
                        <a:pt x="106" y="138"/>
                      </a:lnTo>
                      <a:lnTo>
                        <a:pt x="108" y="136"/>
                      </a:lnTo>
                      <a:lnTo>
                        <a:pt x="111" y="136"/>
                      </a:lnTo>
                      <a:lnTo>
                        <a:pt x="111" y="134"/>
                      </a:lnTo>
                      <a:lnTo>
                        <a:pt x="111" y="131"/>
                      </a:lnTo>
                      <a:lnTo>
                        <a:pt x="113" y="129"/>
                      </a:lnTo>
                      <a:lnTo>
                        <a:pt x="113" y="126"/>
                      </a:lnTo>
                      <a:lnTo>
                        <a:pt x="113" y="124"/>
                      </a:lnTo>
                      <a:lnTo>
                        <a:pt x="113" y="122"/>
                      </a:lnTo>
                      <a:lnTo>
                        <a:pt x="116" y="119"/>
                      </a:lnTo>
                      <a:lnTo>
                        <a:pt x="116" y="117"/>
                      </a:lnTo>
                      <a:lnTo>
                        <a:pt x="116" y="116"/>
                      </a:lnTo>
                      <a:lnTo>
                        <a:pt x="116" y="113"/>
                      </a:lnTo>
                      <a:lnTo>
                        <a:pt x="116" y="111"/>
                      </a:lnTo>
                      <a:lnTo>
                        <a:pt x="116" y="108"/>
                      </a:lnTo>
                      <a:lnTo>
                        <a:pt x="116" y="105"/>
                      </a:lnTo>
                      <a:lnTo>
                        <a:pt x="113" y="102"/>
                      </a:lnTo>
                      <a:lnTo>
                        <a:pt x="113" y="100"/>
                      </a:lnTo>
                      <a:lnTo>
                        <a:pt x="111" y="98"/>
                      </a:lnTo>
                      <a:lnTo>
                        <a:pt x="111" y="95"/>
                      </a:lnTo>
                      <a:lnTo>
                        <a:pt x="108" y="95"/>
                      </a:lnTo>
                      <a:lnTo>
                        <a:pt x="108" y="93"/>
                      </a:lnTo>
                      <a:lnTo>
                        <a:pt x="106" y="93"/>
                      </a:lnTo>
                      <a:lnTo>
                        <a:pt x="106" y="90"/>
                      </a:lnTo>
                      <a:lnTo>
                        <a:pt x="104" y="88"/>
                      </a:lnTo>
                      <a:lnTo>
                        <a:pt x="101" y="87"/>
                      </a:lnTo>
                      <a:lnTo>
                        <a:pt x="100" y="84"/>
                      </a:lnTo>
                      <a:lnTo>
                        <a:pt x="98" y="84"/>
                      </a:lnTo>
                      <a:lnTo>
                        <a:pt x="95" y="82"/>
                      </a:lnTo>
                      <a:lnTo>
                        <a:pt x="93" y="82"/>
                      </a:lnTo>
                      <a:lnTo>
                        <a:pt x="93" y="79"/>
                      </a:lnTo>
                      <a:lnTo>
                        <a:pt x="90" y="79"/>
                      </a:lnTo>
                      <a:lnTo>
                        <a:pt x="88" y="77"/>
                      </a:lnTo>
                      <a:lnTo>
                        <a:pt x="84" y="77"/>
                      </a:lnTo>
                      <a:lnTo>
                        <a:pt x="84" y="75"/>
                      </a:lnTo>
                      <a:lnTo>
                        <a:pt x="82" y="75"/>
                      </a:lnTo>
                      <a:lnTo>
                        <a:pt x="82" y="72"/>
                      </a:lnTo>
                      <a:lnTo>
                        <a:pt x="80" y="72"/>
                      </a:lnTo>
                      <a:lnTo>
                        <a:pt x="77" y="70"/>
                      </a:lnTo>
                      <a:lnTo>
                        <a:pt x="75" y="70"/>
                      </a:lnTo>
                      <a:lnTo>
                        <a:pt x="75" y="67"/>
                      </a:lnTo>
                      <a:lnTo>
                        <a:pt x="75" y="65"/>
                      </a:lnTo>
                      <a:lnTo>
                        <a:pt x="72" y="65"/>
                      </a:lnTo>
                      <a:lnTo>
                        <a:pt x="72" y="63"/>
                      </a:lnTo>
                      <a:lnTo>
                        <a:pt x="70" y="63"/>
                      </a:lnTo>
                      <a:lnTo>
                        <a:pt x="70" y="60"/>
                      </a:lnTo>
                      <a:lnTo>
                        <a:pt x="70" y="59"/>
                      </a:lnTo>
                      <a:lnTo>
                        <a:pt x="69" y="59"/>
                      </a:lnTo>
                      <a:lnTo>
                        <a:pt x="69" y="57"/>
                      </a:lnTo>
                      <a:lnTo>
                        <a:pt x="66" y="57"/>
                      </a:lnTo>
                      <a:lnTo>
                        <a:pt x="66" y="54"/>
                      </a:lnTo>
                      <a:lnTo>
                        <a:pt x="64"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201"/>
                <p:cNvSpPr>
                  <a:spLocks/>
                </p:cNvSpPr>
                <p:nvPr/>
              </p:nvSpPr>
              <p:spPr bwMode="auto">
                <a:xfrm rot="-6300000">
                  <a:off x="1500" y="2938"/>
                  <a:ext cx="56" cy="69"/>
                </a:xfrm>
                <a:custGeom>
                  <a:avLst/>
                  <a:gdLst>
                    <a:gd name="T0" fmla="*/ 31 w 113"/>
                    <a:gd name="T1" fmla="*/ 26 h 138"/>
                    <a:gd name="T2" fmla="*/ 31 w 113"/>
                    <a:gd name="T3" fmla="*/ 25 h 138"/>
                    <a:gd name="T4" fmla="*/ 31 w 113"/>
                    <a:gd name="T5" fmla="*/ 0 h 138"/>
                    <a:gd name="T6" fmla="*/ 26 w 113"/>
                    <a:gd name="T7" fmla="*/ 1 h 138"/>
                    <a:gd name="T8" fmla="*/ 20 w 113"/>
                    <a:gd name="T9" fmla="*/ 2 h 138"/>
                    <a:gd name="T10" fmla="*/ 14 w 113"/>
                    <a:gd name="T11" fmla="*/ 3 h 138"/>
                    <a:gd name="T12" fmla="*/ 9 w 113"/>
                    <a:gd name="T13" fmla="*/ 5 h 138"/>
                    <a:gd name="T14" fmla="*/ 6 w 113"/>
                    <a:gd name="T15" fmla="*/ 6 h 138"/>
                    <a:gd name="T16" fmla="*/ 6 w 113"/>
                    <a:gd name="T17" fmla="*/ 9 h 138"/>
                    <a:gd name="T18" fmla="*/ 3 w 113"/>
                    <a:gd name="T19" fmla="*/ 10 h 138"/>
                    <a:gd name="T20" fmla="*/ 2 w 113"/>
                    <a:gd name="T21" fmla="*/ 11 h 138"/>
                    <a:gd name="T22" fmla="*/ 2 w 113"/>
                    <a:gd name="T23" fmla="*/ 14 h 138"/>
                    <a:gd name="T24" fmla="*/ 1 w 113"/>
                    <a:gd name="T25" fmla="*/ 15 h 138"/>
                    <a:gd name="T26" fmla="*/ 0 w 113"/>
                    <a:gd name="T27" fmla="*/ 18 h 138"/>
                    <a:gd name="T28" fmla="*/ 0 w 113"/>
                    <a:gd name="T29" fmla="*/ 21 h 138"/>
                    <a:gd name="T30" fmla="*/ 1 w 113"/>
                    <a:gd name="T31" fmla="*/ 26 h 138"/>
                    <a:gd name="T32" fmla="*/ 3 w 113"/>
                    <a:gd name="T33" fmla="*/ 33 h 138"/>
                    <a:gd name="T34" fmla="*/ 6 w 113"/>
                    <a:gd name="T35" fmla="*/ 43 h 138"/>
                    <a:gd name="T36" fmla="*/ 12 w 113"/>
                    <a:gd name="T37" fmla="*/ 50 h 138"/>
                    <a:gd name="T38" fmla="*/ 18 w 113"/>
                    <a:gd name="T39" fmla="*/ 57 h 138"/>
                    <a:gd name="T40" fmla="*/ 24 w 113"/>
                    <a:gd name="T41" fmla="*/ 63 h 138"/>
                    <a:gd name="T42" fmla="*/ 31 w 113"/>
                    <a:gd name="T43" fmla="*/ 67 h 138"/>
                    <a:gd name="T44" fmla="*/ 35 w 113"/>
                    <a:gd name="T45" fmla="*/ 69 h 138"/>
                    <a:gd name="T46" fmla="*/ 41 w 113"/>
                    <a:gd name="T47" fmla="*/ 69 h 138"/>
                    <a:gd name="T48" fmla="*/ 47 w 113"/>
                    <a:gd name="T49" fmla="*/ 69 h 138"/>
                    <a:gd name="T50" fmla="*/ 52 w 113"/>
                    <a:gd name="T51" fmla="*/ 68 h 138"/>
                    <a:gd name="T52" fmla="*/ 54 w 113"/>
                    <a:gd name="T53" fmla="*/ 65 h 138"/>
                    <a:gd name="T54" fmla="*/ 55 w 113"/>
                    <a:gd name="T55" fmla="*/ 59 h 138"/>
                    <a:gd name="T56" fmla="*/ 56 w 113"/>
                    <a:gd name="T57" fmla="*/ 55 h 138"/>
                    <a:gd name="T58" fmla="*/ 55 w 113"/>
                    <a:gd name="T59" fmla="*/ 50 h 138"/>
                    <a:gd name="T60" fmla="*/ 53 w 113"/>
                    <a:gd name="T61" fmla="*/ 46 h 138"/>
                    <a:gd name="T62" fmla="*/ 49 w 113"/>
                    <a:gd name="T63" fmla="*/ 41 h 138"/>
                    <a:gd name="T64" fmla="*/ 44 w 113"/>
                    <a:gd name="T65" fmla="*/ 39 h 138"/>
                    <a:gd name="T66" fmla="*/ 39 w 113"/>
                    <a:gd name="T67" fmla="*/ 35 h 138"/>
                    <a:gd name="T68" fmla="*/ 37 w 113"/>
                    <a:gd name="T69" fmla="*/ 33 h 138"/>
                    <a:gd name="T70" fmla="*/ 35 w 113"/>
                    <a:gd name="T71" fmla="*/ 32 h 138"/>
                    <a:gd name="T72" fmla="*/ 34 w 113"/>
                    <a:gd name="T73" fmla="*/ 29 h 138"/>
                    <a:gd name="T74" fmla="*/ 34 w 113"/>
                    <a:gd name="T75" fmla="*/ 27 h 138"/>
                    <a:gd name="T76" fmla="*/ 31 w 113"/>
                    <a:gd name="T77" fmla="*/ 26 h 1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3"/>
                    <a:gd name="T118" fmla="*/ 0 h 138"/>
                    <a:gd name="T119" fmla="*/ 113 w 113"/>
                    <a:gd name="T120" fmla="*/ 138 h 1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3" h="138">
                      <a:moveTo>
                        <a:pt x="63" y="53"/>
                      </a:moveTo>
                      <a:lnTo>
                        <a:pt x="63" y="51"/>
                      </a:lnTo>
                      <a:lnTo>
                        <a:pt x="63" y="0"/>
                      </a:lnTo>
                      <a:lnTo>
                        <a:pt x="53" y="1"/>
                      </a:lnTo>
                      <a:lnTo>
                        <a:pt x="40" y="4"/>
                      </a:lnTo>
                      <a:lnTo>
                        <a:pt x="28" y="6"/>
                      </a:lnTo>
                      <a:lnTo>
                        <a:pt x="18" y="11"/>
                      </a:lnTo>
                      <a:lnTo>
                        <a:pt x="13" y="13"/>
                      </a:lnTo>
                      <a:lnTo>
                        <a:pt x="12" y="18"/>
                      </a:lnTo>
                      <a:lnTo>
                        <a:pt x="7" y="21"/>
                      </a:lnTo>
                      <a:lnTo>
                        <a:pt x="5" y="23"/>
                      </a:lnTo>
                      <a:lnTo>
                        <a:pt x="5" y="28"/>
                      </a:lnTo>
                      <a:lnTo>
                        <a:pt x="3" y="31"/>
                      </a:lnTo>
                      <a:lnTo>
                        <a:pt x="0" y="36"/>
                      </a:lnTo>
                      <a:lnTo>
                        <a:pt x="0" y="43"/>
                      </a:lnTo>
                      <a:lnTo>
                        <a:pt x="3" y="53"/>
                      </a:lnTo>
                      <a:lnTo>
                        <a:pt x="7" y="66"/>
                      </a:lnTo>
                      <a:lnTo>
                        <a:pt x="13" y="86"/>
                      </a:lnTo>
                      <a:lnTo>
                        <a:pt x="25" y="101"/>
                      </a:lnTo>
                      <a:lnTo>
                        <a:pt x="37" y="114"/>
                      </a:lnTo>
                      <a:lnTo>
                        <a:pt x="48" y="126"/>
                      </a:lnTo>
                      <a:lnTo>
                        <a:pt x="63" y="134"/>
                      </a:lnTo>
                      <a:lnTo>
                        <a:pt x="71" y="138"/>
                      </a:lnTo>
                      <a:lnTo>
                        <a:pt x="83" y="138"/>
                      </a:lnTo>
                      <a:lnTo>
                        <a:pt x="95" y="138"/>
                      </a:lnTo>
                      <a:lnTo>
                        <a:pt x="104" y="136"/>
                      </a:lnTo>
                      <a:lnTo>
                        <a:pt x="108" y="129"/>
                      </a:lnTo>
                      <a:lnTo>
                        <a:pt x="111" y="119"/>
                      </a:lnTo>
                      <a:lnTo>
                        <a:pt x="113" y="111"/>
                      </a:lnTo>
                      <a:lnTo>
                        <a:pt x="111" y="101"/>
                      </a:lnTo>
                      <a:lnTo>
                        <a:pt x="106" y="92"/>
                      </a:lnTo>
                      <a:lnTo>
                        <a:pt x="98" y="83"/>
                      </a:lnTo>
                      <a:lnTo>
                        <a:pt x="88" y="78"/>
                      </a:lnTo>
                      <a:lnTo>
                        <a:pt x="78" y="71"/>
                      </a:lnTo>
                      <a:lnTo>
                        <a:pt x="74" y="66"/>
                      </a:lnTo>
                      <a:lnTo>
                        <a:pt x="71" y="64"/>
                      </a:lnTo>
                      <a:lnTo>
                        <a:pt x="69" y="59"/>
                      </a:lnTo>
                      <a:lnTo>
                        <a:pt x="68" y="55"/>
                      </a:lnTo>
                      <a:lnTo>
                        <a:pt x="63" y="53"/>
                      </a:lnTo>
                    </a:path>
                  </a:pathLst>
                </a:custGeom>
                <a:solidFill>
                  <a:srgbClr val="FBE9E5"/>
                </a:solidFill>
                <a:ln w="7938">
                  <a:solidFill>
                    <a:srgbClr val="F4C4BA"/>
                  </a:solidFill>
                  <a:round/>
                  <a:headEnd/>
                  <a:tailEnd/>
                </a:ln>
              </p:spPr>
              <p:txBody>
                <a:bodyPr/>
                <a:lstStyle/>
                <a:p>
                  <a:endParaRPr lang="en-US"/>
                </a:p>
              </p:txBody>
            </p:sp>
            <p:sp>
              <p:nvSpPr>
                <p:cNvPr id="146" name="Line 202"/>
                <p:cNvSpPr>
                  <a:spLocks noChangeShapeType="1"/>
                </p:cNvSpPr>
                <p:nvPr/>
              </p:nvSpPr>
              <p:spPr bwMode="auto">
                <a:xfrm rot="15300000" flipV="1">
                  <a:off x="1271" y="3121"/>
                  <a:ext cx="35" cy="34"/>
                </a:xfrm>
                <a:prstGeom prst="line">
                  <a:avLst/>
                </a:prstGeom>
                <a:noFill/>
                <a:ln w="12700">
                  <a:solidFill>
                    <a:srgbClr val="FC012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 name="Line 203"/>
                <p:cNvSpPr>
                  <a:spLocks noChangeShapeType="1"/>
                </p:cNvSpPr>
                <p:nvPr/>
              </p:nvSpPr>
              <p:spPr bwMode="auto">
                <a:xfrm rot="-6300000">
                  <a:off x="1343" y="3099"/>
                  <a:ext cx="34" cy="42"/>
                </a:xfrm>
                <a:prstGeom prst="line">
                  <a:avLst/>
                </a:prstGeom>
                <a:noFill/>
                <a:ln w="12700">
                  <a:solidFill>
                    <a:srgbClr val="FC012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 name="Line 204"/>
                <p:cNvSpPr>
                  <a:spLocks noChangeShapeType="1"/>
                </p:cNvSpPr>
                <p:nvPr/>
              </p:nvSpPr>
              <p:spPr bwMode="auto">
                <a:xfrm rot="15300000" flipV="1">
                  <a:off x="1255" y="3094"/>
                  <a:ext cx="37" cy="20"/>
                </a:xfrm>
                <a:prstGeom prst="line">
                  <a:avLst/>
                </a:prstGeom>
                <a:noFill/>
                <a:ln w="12700">
                  <a:solidFill>
                    <a:srgbClr val="FC0128"/>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1" name="Group 205"/>
            <p:cNvGrpSpPr>
              <a:grpSpLocks/>
            </p:cNvGrpSpPr>
            <p:nvPr/>
          </p:nvGrpSpPr>
          <p:grpSpPr bwMode="auto">
            <a:xfrm>
              <a:off x="6248400" y="2846388"/>
              <a:ext cx="1135063" cy="838200"/>
              <a:chOff x="3540" y="2820"/>
              <a:chExt cx="737" cy="528"/>
            </a:xfrm>
          </p:grpSpPr>
          <p:grpSp>
            <p:nvGrpSpPr>
              <p:cNvPr id="34" name="Group 206"/>
              <p:cNvGrpSpPr>
                <a:grpSpLocks noChangeAspect="1"/>
              </p:cNvGrpSpPr>
              <p:nvPr/>
            </p:nvGrpSpPr>
            <p:grpSpPr bwMode="auto">
              <a:xfrm>
                <a:off x="3540" y="2820"/>
                <a:ext cx="576" cy="408"/>
                <a:chOff x="4338" y="2676"/>
                <a:chExt cx="1152" cy="816"/>
              </a:xfrm>
            </p:grpSpPr>
            <p:grpSp>
              <p:nvGrpSpPr>
                <p:cNvPr id="47" name="Group 207"/>
                <p:cNvGrpSpPr>
                  <a:grpSpLocks noChangeAspect="1"/>
                </p:cNvGrpSpPr>
                <p:nvPr/>
              </p:nvGrpSpPr>
              <p:grpSpPr bwMode="auto">
                <a:xfrm>
                  <a:off x="4338" y="2676"/>
                  <a:ext cx="1152" cy="816"/>
                  <a:chOff x="2064" y="2448"/>
                  <a:chExt cx="1152" cy="576"/>
                </a:xfrm>
              </p:grpSpPr>
              <p:sp>
                <p:nvSpPr>
                  <p:cNvPr id="49" name="Freeform 208"/>
                  <p:cNvSpPr>
                    <a:spLocks noChangeAspect="1"/>
                  </p:cNvSpPr>
                  <p:nvPr/>
                </p:nvSpPr>
                <p:spPr bwMode="auto">
                  <a:xfrm>
                    <a:off x="2064" y="2448"/>
                    <a:ext cx="1152" cy="576"/>
                  </a:xfrm>
                  <a:custGeom>
                    <a:avLst/>
                    <a:gdLst>
                      <a:gd name="T0" fmla="*/ 0 w 1152"/>
                      <a:gd name="T1" fmla="*/ 576 h 576"/>
                      <a:gd name="T2" fmla="*/ 0 w 1152"/>
                      <a:gd name="T3" fmla="*/ 0 h 576"/>
                      <a:gd name="T4" fmla="*/ 1152 w 1152"/>
                      <a:gd name="T5" fmla="*/ 0 h 576"/>
                      <a:gd name="T6" fmla="*/ 1152 w 1152"/>
                      <a:gd name="T7" fmla="*/ 576 h 576"/>
                      <a:gd name="T8" fmla="*/ 864 w 1152"/>
                      <a:gd name="T9" fmla="*/ 576 h 576"/>
                      <a:gd name="T10" fmla="*/ 864 w 1152"/>
                      <a:gd name="T11" fmla="*/ 240 h 576"/>
                      <a:gd name="T12" fmla="*/ 288 w 1152"/>
                      <a:gd name="T13" fmla="*/ 240 h 576"/>
                      <a:gd name="T14" fmla="*/ 288 w 1152"/>
                      <a:gd name="T15" fmla="*/ 576 h 576"/>
                      <a:gd name="T16" fmla="*/ 0 w 1152"/>
                      <a:gd name="T17" fmla="*/ 576 h 5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2"/>
                      <a:gd name="T28" fmla="*/ 0 h 576"/>
                      <a:gd name="T29" fmla="*/ 1152 w 1152"/>
                      <a:gd name="T30" fmla="*/ 576 h 5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2" h="576">
                        <a:moveTo>
                          <a:pt x="0" y="576"/>
                        </a:moveTo>
                        <a:lnTo>
                          <a:pt x="0" y="0"/>
                        </a:lnTo>
                        <a:lnTo>
                          <a:pt x="1152" y="0"/>
                        </a:lnTo>
                        <a:lnTo>
                          <a:pt x="1152" y="576"/>
                        </a:lnTo>
                        <a:lnTo>
                          <a:pt x="864" y="576"/>
                        </a:lnTo>
                        <a:lnTo>
                          <a:pt x="864" y="240"/>
                        </a:lnTo>
                        <a:lnTo>
                          <a:pt x="288" y="240"/>
                        </a:lnTo>
                        <a:lnTo>
                          <a:pt x="288" y="576"/>
                        </a:lnTo>
                        <a:lnTo>
                          <a:pt x="0" y="576"/>
                        </a:lnTo>
                        <a:close/>
                      </a:path>
                    </a:pathLst>
                  </a:custGeom>
                  <a:solidFill>
                    <a:srgbClr val="EAEAEA"/>
                  </a:solidFill>
                  <a:ln w="9525">
                    <a:solidFill>
                      <a:srgbClr val="000000"/>
                    </a:solidFill>
                    <a:round/>
                    <a:headEnd/>
                    <a:tailEnd/>
                  </a:ln>
                </p:spPr>
                <p:txBody>
                  <a:bodyPr wrap="none" anchor="ctr"/>
                  <a:lstStyle/>
                  <a:p>
                    <a:endParaRPr lang="en-US"/>
                  </a:p>
                </p:txBody>
              </p:sp>
              <p:sp>
                <p:nvSpPr>
                  <p:cNvPr id="50" name="Rectangle 209"/>
                  <p:cNvSpPr>
                    <a:spLocks noChangeAspect="1" noChangeArrowheads="1"/>
                  </p:cNvSpPr>
                  <p:nvPr/>
                </p:nvSpPr>
                <p:spPr bwMode="auto">
                  <a:xfrm>
                    <a:off x="2352" y="2688"/>
                    <a:ext cx="576" cy="336"/>
                  </a:xfrm>
                  <a:prstGeom prst="rect">
                    <a:avLst/>
                  </a:prstGeom>
                  <a:solidFill>
                    <a:srgbClr val="EAEAEA"/>
                  </a:solidFill>
                  <a:ln w="9525">
                    <a:solidFill>
                      <a:srgbClr val="000000"/>
                    </a:solidFill>
                    <a:miter lim="800000"/>
                    <a:headEnd/>
                    <a:tailEnd/>
                  </a:ln>
                </p:spPr>
                <p:txBody>
                  <a:bodyPr wrap="none" anchor="ctr"/>
                  <a:lstStyle/>
                  <a:p>
                    <a:endParaRPr lang="en-US"/>
                  </a:p>
                </p:txBody>
              </p:sp>
            </p:grpSp>
            <p:sp>
              <p:nvSpPr>
                <p:cNvPr id="48" name="Rectangle 210"/>
                <p:cNvSpPr>
                  <a:spLocks noChangeAspect="1" noChangeArrowheads="1"/>
                </p:cNvSpPr>
                <p:nvPr/>
              </p:nvSpPr>
              <p:spPr bwMode="auto">
                <a:xfrm>
                  <a:off x="4338" y="2678"/>
                  <a:ext cx="1150" cy="66"/>
                </a:xfrm>
                <a:prstGeom prst="rect">
                  <a:avLst/>
                </a:prstGeom>
                <a:solidFill>
                  <a:srgbClr val="8AABFE"/>
                </a:solidFill>
                <a:ln w="9525">
                  <a:solidFill>
                    <a:srgbClr val="000000"/>
                  </a:solidFill>
                  <a:miter lim="800000"/>
                  <a:headEnd/>
                  <a:tailEnd/>
                </a:ln>
              </p:spPr>
              <p:txBody>
                <a:bodyPr wrap="none" anchor="ctr"/>
                <a:lstStyle/>
                <a:p>
                  <a:endParaRPr lang="en-US"/>
                </a:p>
              </p:txBody>
            </p:sp>
          </p:grpSp>
          <p:sp>
            <p:nvSpPr>
              <p:cNvPr id="35" name="Freeform 211"/>
              <p:cNvSpPr>
                <a:spLocks/>
              </p:cNvSpPr>
              <p:nvPr/>
            </p:nvSpPr>
            <p:spPr bwMode="auto">
              <a:xfrm>
                <a:off x="3642" y="2898"/>
                <a:ext cx="635" cy="450"/>
              </a:xfrm>
              <a:custGeom>
                <a:avLst/>
                <a:gdLst>
                  <a:gd name="T0" fmla="*/ 0 w 1152"/>
                  <a:gd name="T1" fmla="*/ 450 h 816"/>
                  <a:gd name="T2" fmla="*/ 0 w 1152"/>
                  <a:gd name="T3" fmla="*/ 0 h 816"/>
                  <a:gd name="T4" fmla="*/ 635 w 1152"/>
                  <a:gd name="T5" fmla="*/ 0 h 816"/>
                  <a:gd name="T6" fmla="*/ 635 w 1152"/>
                  <a:gd name="T7" fmla="*/ 450 h 816"/>
                  <a:gd name="T8" fmla="*/ 0 w 1152"/>
                  <a:gd name="T9" fmla="*/ 450 h 816"/>
                  <a:gd name="T10" fmla="*/ 0 60000 65536"/>
                  <a:gd name="T11" fmla="*/ 0 60000 65536"/>
                  <a:gd name="T12" fmla="*/ 0 60000 65536"/>
                  <a:gd name="T13" fmla="*/ 0 60000 65536"/>
                  <a:gd name="T14" fmla="*/ 0 60000 65536"/>
                  <a:gd name="T15" fmla="*/ 0 w 1152"/>
                  <a:gd name="T16" fmla="*/ 0 h 816"/>
                  <a:gd name="T17" fmla="*/ 1152 w 1152"/>
                  <a:gd name="T18" fmla="*/ 816 h 816"/>
                </a:gdLst>
                <a:ahLst/>
                <a:cxnLst>
                  <a:cxn ang="T10">
                    <a:pos x="T0" y="T1"/>
                  </a:cxn>
                  <a:cxn ang="T11">
                    <a:pos x="T2" y="T3"/>
                  </a:cxn>
                  <a:cxn ang="T12">
                    <a:pos x="T4" y="T5"/>
                  </a:cxn>
                  <a:cxn ang="T13">
                    <a:pos x="T6" y="T7"/>
                  </a:cxn>
                  <a:cxn ang="T14">
                    <a:pos x="T8" y="T9"/>
                  </a:cxn>
                </a:cxnLst>
                <a:rect l="T15" t="T16" r="T17" b="T18"/>
                <a:pathLst>
                  <a:path w="1152" h="816">
                    <a:moveTo>
                      <a:pt x="0" y="816"/>
                    </a:moveTo>
                    <a:lnTo>
                      <a:pt x="0" y="0"/>
                    </a:lnTo>
                    <a:lnTo>
                      <a:pt x="1152" y="0"/>
                    </a:lnTo>
                    <a:lnTo>
                      <a:pt x="1152" y="816"/>
                    </a:lnTo>
                    <a:lnTo>
                      <a:pt x="0" y="816"/>
                    </a:lnTo>
                    <a:close/>
                  </a:path>
                </a:pathLst>
              </a:custGeom>
              <a:solidFill>
                <a:srgbClr val="FFFFFF"/>
              </a:solidFill>
              <a:ln w="9525">
                <a:solidFill>
                  <a:srgbClr val="000000"/>
                </a:solidFill>
                <a:round/>
                <a:headEnd/>
                <a:tailEnd/>
              </a:ln>
            </p:spPr>
            <p:txBody>
              <a:bodyPr wrap="none" anchor="ctr"/>
              <a:lstStyle/>
              <a:p>
                <a:endParaRPr lang="en-US"/>
              </a:p>
            </p:txBody>
          </p:sp>
          <p:sp>
            <p:nvSpPr>
              <p:cNvPr id="36" name="Rectangle 212"/>
              <p:cNvSpPr>
                <a:spLocks noChangeArrowheads="1"/>
              </p:cNvSpPr>
              <p:nvPr/>
            </p:nvSpPr>
            <p:spPr bwMode="auto">
              <a:xfrm>
                <a:off x="3642" y="2899"/>
                <a:ext cx="634" cy="37"/>
              </a:xfrm>
              <a:prstGeom prst="rect">
                <a:avLst/>
              </a:prstGeom>
              <a:solidFill>
                <a:srgbClr val="8AABFE"/>
              </a:solidFill>
              <a:ln w="9525">
                <a:solidFill>
                  <a:srgbClr val="000000"/>
                </a:solidFill>
                <a:miter lim="800000"/>
                <a:headEnd/>
                <a:tailEnd/>
              </a:ln>
            </p:spPr>
            <p:txBody>
              <a:bodyPr wrap="none" anchor="ctr"/>
              <a:lstStyle/>
              <a:p>
                <a:endParaRPr lang="en-US"/>
              </a:p>
            </p:txBody>
          </p:sp>
          <p:sp>
            <p:nvSpPr>
              <p:cNvPr id="37" name="AutoShape 213"/>
              <p:cNvSpPr>
                <a:spLocks noChangeArrowheads="1"/>
              </p:cNvSpPr>
              <p:nvPr/>
            </p:nvSpPr>
            <p:spPr bwMode="auto">
              <a:xfrm>
                <a:off x="3705" y="3017"/>
                <a:ext cx="450" cy="262"/>
              </a:xfrm>
              <a:prstGeom prst="parallelogram">
                <a:avLst>
                  <a:gd name="adj" fmla="val 99769"/>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 name="Freeform 214"/>
              <p:cNvSpPr>
                <a:spLocks/>
              </p:cNvSpPr>
              <p:nvPr/>
            </p:nvSpPr>
            <p:spPr bwMode="auto">
              <a:xfrm>
                <a:off x="3682" y="2997"/>
                <a:ext cx="446" cy="265"/>
              </a:xfrm>
              <a:custGeom>
                <a:avLst/>
                <a:gdLst>
                  <a:gd name="T0" fmla="*/ 3 w 810"/>
                  <a:gd name="T1" fmla="*/ 262 h 480"/>
                  <a:gd name="T2" fmla="*/ 165 w 810"/>
                  <a:gd name="T3" fmla="*/ 159 h 480"/>
                  <a:gd name="T4" fmla="*/ 254 w 810"/>
                  <a:gd name="T5" fmla="*/ 0 h 480"/>
                  <a:gd name="T6" fmla="*/ 446 w 810"/>
                  <a:gd name="T7" fmla="*/ 0 h 480"/>
                  <a:gd name="T8" fmla="*/ 347 w 810"/>
                  <a:gd name="T9" fmla="*/ 192 h 480"/>
                  <a:gd name="T10" fmla="*/ 185 w 810"/>
                  <a:gd name="T11" fmla="*/ 265 h 480"/>
                  <a:gd name="T12" fmla="*/ 3 w 810"/>
                  <a:gd name="T13" fmla="*/ 262 h 480"/>
                  <a:gd name="T14" fmla="*/ 0 60000 65536"/>
                  <a:gd name="T15" fmla="*/ 0 60000 65536"/>
                  <a:gd name="T16" fmla="*/ 0 60000 65536"/>
                  <a:gd name="T17" fmla="*/ 0 60000 65536"/>
                  <a:gd name="T18" fmla="*/ 0 60000 65536"/>
                  <a:gd name="T19" fmla="*/ 0 60000 65536"/>
                  <a:gd name="T20" fmla="*/ 0 60000 65536"/>
                  <a:gd name="T21" fmla="*/ 0 w 810"/>
                  <a:gd name="T22" fmla="*/ 0 h 480"/>
                  <a:gd name="T23" fmla="*/ 810 w 810"/>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0" h="480">
                    <a:moveTo>
                      <a:pt x="6" y="474"/>
                    </a:moveTo>
                    <a:cubicBezTo>
                      <a:pt x="0" y="442"/>
                      <a:pt x="224" y="367"/>
                      <a:pt x="300" y="288"/>
                    </a:cubicBezTo>
                    <a:cubicBezTo>
                      <a:pt x="376" y="209"/>
                      <a:pt x="377" y="48"/>
                      <a:pt x="462" y="0"/>
                    </a:cubicBezTo>
                    <a:cubicBezTo>
                      <a:pt x="462" y="0"/>
                      <a:pt x="636" y="0"/>
                      <a:pt x="810" y="0"/>
                    </a:cubicBezTo>
                    <a:cubicBezTo>
                      <a:pt x="720" y="90"/>
                      <a:pt x="709" y="268"/>
                      <a:pt x="630" y="348"/>
                    </a:cubicBezTo>
                    <a:cubicBezTo>
                      <a:pt x="551" y="428"/>
                      <a:pt x="468" y="408"/>
                      <a:pt x="336" y="480"/>
                    </a:cubicBezTo>
                    <a:cubicBezTo>
                      <a:pt x="171" y="477"/>
                      <a:pt x="6" y="474"/>
                      <a:pt x="6" y="474"/>
                    </a:cubicBezTo>
                    <a:close/>
                  </a:path>
                </a:pathLst>
              </a:custGeom>
              <a:noFill/>
              <a:ln w="127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9" name="Group 215"/>
              <p:cNvGrpSpPr>
                <a:grpSpLocks noChangeAspect="1"/>
              </p:cNvGrpSpPr>
              <p:nvPr/>
            </p:nvGrpSpPr>
            <p:grpSpPr bwMode="auto">
              <a:xfrm>
                <a:off x="4180" y="2903"/>
                <a:ext cx="88" cy="26"/>
                <a:chOff x="5122" y="1301"/>
                <a:chExt cx="159" cy="47"/>
              </a:xfrm>
            </p:grpSpPr>
            <p:sp>
              <p:nvSpPr>
                <p:cNvPr id="44" name="Rectangle 216"/>
                <p:cNvSpPr>
                  <a:spLocks noChangeAspect="1" noChangeArrowheads="1"/>
                </p:cNvSpPr>
                <p:nvPr/>
              </p:nvSpPr>
              <p:spPr bwMode="auto">
                <a:xfrm>
                  <a:off x="5122" y="1301"/>
                  <a:ext cx="47" cy="47"/>
                </a:xfrm>
                <a:prstGeom prst="rect">
                  <a:avLst/>
                </a:prstGeom>
                <a:solidFill>
                  <a:srgbClr val="C0C0C0"/>
                </a:solidFill>
                <a:ln w="3175">
                  <a:solidFill>
                    <a:srgbClr val="000000"/>
                  </a:solidFill>
                  <a:miter lim="800000"/>
                  <a:headEnd/>
                  <a:tailEnd/>
                </a:ln>
              </p:spPr>
              <p:txBody>
                <a:bodyPr wrap="none" anchor="ctr"/>
                <a:lstStyle/>
                <a:p>
                  <a:endParaRPr lang="en-US"/>
                </a:p>
              </p:txBody>
            </p:sp>
            <p:sp>
              <p:nvSpPr>
                <p:cNvPr id="45" name="Rectangle 217"/>
                <p:cNvSpPr>
                  <a:spLocks noChangeAspect="1" noChangeArrowheads="1"/>
                </p:cNvSpPr>
                <p:nvPr/>
              </p:nvSpPr>
              <p:spPr bwMode="auto">
                <a:xfrm>
                  <a:off x="5177" y="1301"/>
                  <a:ext cx="47" cy="47"/>
                </a:xfrm>
                <a:prstGeom prst="rect">
                  <a:avLst/>
                </a:prstGeom>
                <a:solidFill>
                  <a:srgbClr val="C0C0C0"/>
                </a:solidFill>
                <a:ln w="3175">
                  <a:solidFill>
                    <a:srgbClr val="000000"/>
                  </a:solidFill>
                  <a:miter lim="800000"/>
                  <a:headEnd/>
                  <a:tailEnd/>
                </a:ln>
              </p:spPr>
              <p:txBody>
                <a:bodyPr wrap="none" anchor="ctr"/>
                <a:lstStyle/>
                <a:p>
                  <a:endParaRPr lang="en-US"/>
                </a:p>
              </p:txBody>
            </p:sp>
            <p:sp>
              <p:nvSpPr>
                <p:cNvPr id="46" name="Rectangle 218"/>
                <p:cNvSpPr>
                  <a:spLocks noChangeAspect="1" noChangeArrowheads="1"/>
                </p:cNvSpPr>
                <p:nvPr/>
              </p:nvSpPr>
              <p:spPr bwMode="auto">
                <a:xfrm>
                  <a:off x="5234" y="1301"/>
                  <a:ext cx="47" cy="47"/>
                </a:xfrm>
                <a:prstGeom prst="rect">
                  <a:avLst/>
                </a:prstGeom>
                <a:solidFill>
                  <a:srgbClr val="C0C0C0"/>
                </a:solidFill>
                <a:ln w="3175">
                  <a:solidFill>
                    <a:srgbClr val="000000"/>
                  </a:solidFill>
                  <a:miter lim="800000"/>
                  <a:headEnd/>
                  <a:tailEnd/>
                </a:ln>
              </p:spPr>
              <p:txBody>
                <a:bodyPr wrap="none" anchor="ctr"/>
                <a:lstStyle/>
                <a:p>
                  <a:endParaRPr lang="en-US"/>
                </a:p>
              </p:txBody>
            </p:sp>
          </p:grpSp>
          <p:grpSp>
            <p:nvGrpSpPr>
              <p:cNvPr id="40" name="Group 219"/>
              <p:cNvGrpSpPr>
                <a:grpSpLocks noChangeAspect="1"/>
              </p:cNvGrpSpPr>
              <p:nvPr/>
            </p:nvGrpSpPr>
            <p:grpSpPr bwMode="auto">
              <a:xfrm>
                <a:off x="4018" y="2825"/>
                <a:ext cx="88" cy="26"/>
                <a:chOff x="5122" y="1301"/>
                <a:chExt cx="159" cy="47"/>
              </a:xfrm>
            </p:grpSpPr>
            <p:sp>
              <p:nvSpPr>
                <p:cNvPr id="41" name="Rectangle 220"/>
                <p:cNvSpPr>
                  <a:spLocks noChangeAspect="1" noChangeArrowheads="1"/>
                </p:cNvSpPr>
                <p:nvPr/>
              </p:nvSpPr>
              <p:spPr bwMode="auto">
                <a:xfrm>
                  <a:off x="5122" y="1301"/>
                  <a:ext cx="47" cy="47"/>
                </a:xfrm>
                <a:prstGeom prst="rect">
                  <a:avLst/>
                </a:prstGeom>
                <a:solidFill>
                  <a:srgbClr val="C0C0C0"/>
                </a:solidFill>
                <a:ln w="3175">
                  <a:solidFill>
                    <a:srgbClr val="000000"/>
                  </a:solidFill>
                  <a:miter lim="800000"/>
                  <a:headEnd/>
                  <a:tailEnd/>
                </a:ln>
              </p:spPr>
              <p:txBody>
                <a:bodyPr wrap="none" anchor="ctr"/>
                <a:lstStyle/>
                <a:p>
                  <a:endParaRPr lang="en-US"/>
                </a:p>
              </p:txBody>
            </p:sp>
            <p:sp>
              <p:nvSpPr>
                <p:cNvPr id="42" name="Rectangle 221"/>
                <p:cNvSpPr>
                  <a:spLocks noChangeAspect="1" noChangeArrowheads="1"/>
                </p:cNvSpPr>
                <p:nvPr/>
              </p:nvSpPr>
              <p:spPr bwMode="auto">
                <a:xfrm>
                  <a:off x="5177" y="1301"/>
                  <a:ext cx="47" cy="47"/>
                </a:xfrm>
                <a:prstGeom prst="rect">
                  <a:avLst/>
                </a:prstGeom>
                <a:solidFill>
                  <a:srgbClr val="C0C0C0"/>
                </a:solidFill>
                <a:ln w="3175">
                  <a:solidFill>
                    <a:srgbClr val="000000"/>
                  </a:solidFill>
                  <a:miter lim="800000"/>
                  <a:headEnd/>
                  <a:tailEnd/>
                </a:ln>
              </p:spPr>
              <p:txBody>
                <a:bodyPr wrap="none" anchor="ctr"/>
                <a:lstStyle/>
                <a:p>
                  <a:endParaRPr lang="en-US"/>
                </a:p>
              </p:txBody>
            </p:sp>
            <p:sp>
              <p:nvSpPr>
                <p:cNvPr id="43" name="Rectangle 222"/>
                <p:cNvSpPr>
                  <a:spLocks noChangeAspect="1" noChangeArrowheads="1"/>
                </p:cNvSpPr>
                <p:nvPr/>
              </p:nvSpPr>
              <p:spPr bwMode="auto">
                <a:xfrm>
                  <a:off x="5234" y="1301"/>
                  <a:ext cx="47" cy="47"/>
                </a:xfrm>
                <a:prstGeom prst="rect">
                  <a:avLst/>
                </a:prstGeom>
                <a:solidFill>
                  <a:srgbClr val="C0C0C0"/>
                </a:solidFill>
                <a:ln w="3175">
                  <a:solidFill>
                    <a:srgbClr val="000000"/>
                  </a:solidFill>
                  <a:miter lim="800000"/>
                  <a:headEnd/>
                  <a:tailEnd/>
                </a:ln>
              </p:spPr>
              <p:txBody>
                <a:bodyPr wrap="none" anchor="ctr"/>
                <a:lstStyle/>
                <a:p>
                  <a:endParaRPr lang="en-US"/>
                </a:p>
              </p:txBody>
            </p:sp>
          </p:grpSp>
        </p:grpSp>
        <p:grpSp>
          <p:nvGrpSpPr>
            <p:cNvPr id="22" name="Group 223"/>
            <p:cNvGrpSpPr>
              <a:grpSpLocks noChangeAspect="1"/>
            </p:cNvGrpSpPr>
            <p:nvPr/>
          </p:nvGrpSpPr>
          <p:grpSpPr bwMode="auto">
            <a:xfrm>
              <a:off x="4945063" y="2735263"/>
              <a:ext cx="600075" cy="2117725"/>
              <a:chOff x="743" y="1017"/>
              <a:chExt cx="761" cy="2598"/>
            </a:xfrm>
          </p:grpSpPr>
          <p:grpSp>
            <p:nvGrpSpPr>
              <p:cNvPr id="23" name="Group 224"/>
              <p:cNvGrpSpPr>
                <a:grpSpLocks noChangeAspect="1"/>
              </p:cNvGrpSpPr>
              <p:nvPr/>
            </p:nvGrpSpPr>
            <p:grpSpPr bwMode="auto">
              <a:xfrm rot="5400000">
                <a:off x="-175" y="1935"/>
                <a:ext cx="2598" cy="761"/>
                <a:chOff x="1602" y="1650"/>
                <a:chExt cx="2598" cy="702"/>
              </a:xfrm>
            </p:grpSpPr>
            <p:sp>
              <p:nvSpPr>
                <p:cNvPr id="29" name="AutoShape 225"/>
                <p:cNvSpPr>
                  <a:spLocks noChangeAspect="1" noChangeArrowheads="1"/>
                </p:cNvSpPr>
                <p:nvPr/>
              </p:nvSpPr>
              <p:spPr bwMode="auto">
                <a:xfrm>
                  <a:off x="1602" y="1650"/>
                  <a:ext cx="213" cy="1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Rectangle 226"/>
                <p:cNvSpPr>
                  <a:spLocks noChangeAspect="1" noChangeArrowheads="1"/>
                </p:cNvSpPr>
                <p:nvPr/>
              </p:nvSpPr>
              <p:spPr bwMode="auto">
                <a:xfrm>
                  <a:off x="1671" y="1728"/>
                  <a:ext cx="2466" cy="5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AutoShape 227"/>
                <p:cNvSpPr>
                  <a:spLocks noChangeAspect="1" noChangeArrowheads="1"/>
                </p:cNvSpPr>
                <p:nvPr/>
              </p:nvSpPr>
              <p:spPr bwMode="auto">
                <a:xfrm>
                  <a:off x="1602" y="2202"/>
                  <a:ext cx="213" cy="1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AutoShape 228"/>
                <p:cNvSpPr>
                  <a:spLocks noChangeAspect="1" noChangeArrowheads="1"/>
                </p:cNvSpPr>
                <p:nvPr/>
              </p:nvSpPr>
              <p:spPr bwMode="auto">
                <a:xfrm>
                  <a:off x="3987" y="1650"/>
                  <a:ext cx="213" cy="1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3" name="AutoShape 229"/>
                <p:cNvSpPr>
                  <a:spLocks noChangeAspect="1" noChangeArrowheads="1"/>
                </p:cNvSpPr>
                <p:nvPr/>
              </p:nvSpPr>
              <p:spPr bwMode="auto">
                <a:xfrm>
                  <a:off x="3987" y="2202"/>
                  <a:ext cx="213" cy="1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4" name="Rectangle 230"/>
              <p:cNvSpPr>
                <a:spLocks noChangeAspect="1" noChangeArrowheads="1"/>
              </p:cNvSpPr>
              <p:nvPr/>
            </p:nvSpPr>
            <p:spPr bwMode="auto">
              <a:xfrm rot="5400000">
                <a:off x="215" y="2169"/>
                <a:ext cx="1818" cy="299"/>
              </a:xfrm>
              <a:prstGeom prst="rect">
                <a:avLst/>
              </a:prstGeom>
              <a:solidFill>
                <a:srgbClr val="2B69F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5" name="Picture 231" descr="portable_top_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 y="1189"/>
                <a:ext cx="30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32" descr="portable_bot_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2" y="3228"/>
                <a:ext cx="30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33" descr="3109_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 y="1409"/>
                <a:ext cx="305" cy="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34" descr="7533_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9" y="2322"/>
                <a:ext cx="309" cy="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64"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81565" y="4336819"/>
            <a:ext cx="3021447" cy="2273300"/>
          </a:xfrm>
          <a:prstGeom prst="rect">
            <a:avLst/>
          </a:prstGeom>
          <a:noFill/>
          <a:extLst>
            <a:ext uri="{909E8E84-426E-40DD-AFC4-6F175D3DCCD1}">
              <a14:hiddenFill xmlns:a14="http://schemas.microsoft.com/office/drawing/2010/main">
                <a:solidFill>
                  <a:srgbClr val="FFFFFF"/>
                </a:solidFill>
              </a14:hiddenFill>
            </a:ext>
          </a:extLst>
        </p:spPr>
      </p:pic>
      <p:sp>
        <p:nvSpPr>
          <p:cNvPr id="245" name="TextBox 238"/>
          <p:cNvSpPr txBox="1">
            <a:spLocks noChangeArrowheads="1"/>
          </p:cNvSpPr>
          <p:nvPr/>
        </p:nvSpPr>
        <p:spPr bwMode="auto">
          <a:xfrm>
            <a:off x="1155700" y="4689898"/>
            <a:ext cx="4114800" cy="12003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Calibri" pitchFamily="34" charset="0"/>
              <a:buAutoNum type="arabicPeriod"/>
            </a:pPr>
            <a:r>
              <a:rPr lang="sr-Latn-BA" i="1" dirty="0">
                <a:latin typeface="Myriad Pro"/>
                <a:cs typeface="Myriad Pro"/>
              </a:rPr>
              <a:t>4-chanlel Portable Pulse 3560C, Bruel&amp;Kjaer</a:t>
            </a:r>
          </a:p>
          <a:p>
            <a:pPr eaLnBrk="1" hangingPunct="1">
              <a:buFont typeface="Calibri" pitchFamily="34" charset="0"/>
              <a:buAutoNum type="arabicPeriod"/>
            </a:pPr>
            <a:r>
              <a:rPr lang="sr-Latn-BA" i="1" dirty="0">
                <a:latin typeface="Myriad Pro"/>
                <a:cs typeface="Myriad Pro"/>
              </a:rPr>
              <a:t>Modal hammer, ENDEVCO</a:t>
            </a:r>
            <a:endParaRPr lang="en-US" i="1" dirty="0">
              <a:latin typeface="Myriad Pro"/>
              <a:cs typeface="Myriad Pro"/>
            </a:endParaRPr>
          </a:p>
          <a:p>
            <a:pPr eaLnBrk="1" hangingPunct="1">
              <a:buFont typeface="Calibri" pitchFamily="34" charset="0"/>
              <a:buAutoNum type="arabicPeriod"/>
            </a:pPr>
            <a:r>
              <a:rPr lang="sr-Latn-BA" i="1" dirty="0">
                <a:latin typeface="Myriad Pro"/>
                <a:cs typeface="Myriad Pro"/>
              </a:rPr>
              <a:t>Modal accelerometers,  typr </a:t>
            </a:r>
            <a:r>
              <a:rPr lang="sr-Latn-BA" i="1" dirty="0" smtClean="0">
                <a:latin typeface="Myriad Pro"/>
                <a:cs typeface="Myriad Pro"/>
              </a:rPr>
              <a:t>4507</a:t>
            </a:r>
            <a:endParaRPr lang="en-US" b="1" dirty="0">
              <a:solidFill>
                <a:srgbClr val="002060"/>
              </a:solidFill>
              <a:latin typeface="Tw Cen MT Condensed" pitchFamily="34" charset="0"/>
            </a:endParaRPr>
          </a:p>
        </p:txBody>
      </p:sp>
      <p:sp>
        <p:nvSpPr>
          <p:cNvPr id="5" name="TextBox 4"/>
          <p:cNvSpPr txBox="1"/>
          <p:nvPr/>
        </p:nvSpPr>
        <p:spPr>
          <a:xfrm>
            <a:off x="1048811" y="1462445"/>
            <a:ext cx="1529435" cy="584775"/>
          </a:xfrm>
          <a:prstGeom prst="rect">
            <a:avLst/>
          </a:prstGeom>
          <a:noFill/>
        </p:spPr>
        <p:txBody>
          <a:bodyPr wrap="square" rtlCol="0">
            <a:spAutoFit/>
          </a:bodyPr>
          <a:lstStyle/>
          <a:p>
            <a:pPr algn="ctr"/>
            <a:r>
              <a:rPr lang="en-US" sz="1600" i="1" dirty="0" smtClean="0"/>
              <a:t>The excitation mechanism</a:t>
            </a:r>
            <a:endParaRPr lang="en-US" sz="1600" i="1" dirty="0"/>
          </a:p>
        </p:txBody>
      </p:sp>
      <p:sp>
        <p:nvSpPr>
          <p:cNvPr id="6" name="TextBox 5"/>
          <p:cNvSpPr txBox="1"/>
          <p:nvPr/>
        </p:nvSpPr>
        <p:spPr>
          <a:xfrm>
            <a:off x="411389" y="2480495"/>
            <a:ext cx="1468144" cy="584775"/>
          </a:xfrm>
          <a:prstGeom prst="rect">
            <a:avLst/>
          </a:prstGeom>
          <a:noFill/>
        </p:spPr>
        <p:txBody>
          <a:bodyPr wrap="square" rtlCol="0">
            <a:spAutoFit/>
          </a:bodyPr>
          <a:lstStyle/>
          <a:p>
            <a:pPr algn="ctr"/>
            <a:r>
              <a:rPr lang="en-US" sz="1600" i="1" dirty="0" smtClean="0"/>
              <a:t>The sensing mechanism</a:t>
            </a:r>
            <a:endParaRPr lang="en-US" sz="1600" i="1" dirty="0"/>
          </a:p>
        </p:txBody>
      </p:sp>
      <p:sp>
        <p:nvSpPr>
          <p:cNvPr id="246" name="TextBox 245"/>
          <p:cNvSpPr txBox="1"/>
          <p:nvPr/>
        </p:nvSpPr>
        <p:spPr>
          <a:xfrm>
            <a:off x="2764518" y="3771749"/>
            <a:ext cx="2274211" cy="584775"/>
          </a:xfrm>
          <a:prstGeom prst="rect">
            <a:avLst/>
          </a:prstGeom>
          <a:noFill/>
        </p:spPr>
        <p:txBody>
          <a:bodyPr wrap="square" rtlCol="0">
            <a:spAutoFit/>
          </a:bodyPr>
          <a:lstStyle/>
          <a:p>
            <a:pPr algn="ctr"/>
            <a:r>
              <a:rPr lang="en-US" sz="1600" i="1" dirty="0" smtClean="0"/>
              <a:t>The data acquisition and processing mechanism</a:t>
            </a:r>
            <a:endParaRPr lang="en-US" sz="1600" i="1" dirty="0"/>
          </a:p>
        </p:txBody>
      </p:sp>
      <p:cxnSp>
        <p:nvCxnSpPr>
          <p:cNvPr id="247" name="Straight Arrow Connector 246"/>
          <p:cNvCxnSpPr/>
          <p:nvPr/>
        </p:nvCxnSpPr>
        <p:spPr>
          <a:xfrm>
            <a:off x="2416013" y="1745587"/>
            <a:ext cx="324465" cy="3750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a:off x="1647656" y="2758682"/>
            <a:ext cx="703683" cy="1381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a:stCxn id="246" idx="0"/>
          </p:cNvCxnSpPr>
          <p:nvPr/>
        </p:nvCxnSpPr>
        <p:spPr>
          <a:xfrm flipV="1">
            <a:off x="3901624" y="3330736"/>
            <a:ext cx="423372" cy="4410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119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sp>
        <p:nvSpPr>
          <p:cNvPr id="2" name="Rectangle 1"/>
          <p:cNvSpPr/>
          <p:nvPr/>
        </p:nvSpPr>
        <p:spPr>
          <a:xfrm>
            <a:off x="320823" y="1556792"/>
            <a:ext cx="8496944" cy="923330"/>
          </a:xfrm>
          <a:prstGeom prst="rect">
            <a:avLst/>
          </a:prstGeom>
        </p:spPr>
        <p:txBody>
          <a:bodyPr wrap="square">
            <a:spAutoFit/>
          </a:bodyPr>
          <a:lstStyle/>
          <a:p>
            <a:pPr>
              <a:spcBef>
                <a:spcPts val="600"/>
              </a:spcBef>
            </a:pPr>
            <a:r>
              <a:rPr lang="en-GB" i="1" dirty="0">
                <a:latin typeface="Myriad Pro"/>
                <a:cs typeface="Myriad Pro"/>
              </a:rPr>
              <a:t>One example of the damage identification procedure according to the </a:t>
            </a:r>
            <a:r>
              <a:rPr lang="en-GB" i="1" dirty="0">
                <a:solidFill>
                  <a:srgbClr val="FF0000"/>
                </a:solidFill>
                <a:latin typeface="Myriad Pro"/>
                <a:cs typeface="Myriad Pro"/>
              </a:rPr>
              <a:t>level </a:t>
            </a:r>
            <a:r>
              <a:rPr lang="en-GB" i="1" dirty="0" smtClean="0">
                <a:solidFill>
                  <a:srgbClr val="FF0000"/>
                </a:solidFill>
                <a:latin typeface="Myriad Pro"/>
                <a:cs typeface="Myriad Pro"/>
              </a:rPr>
              <a:t>1 (damage detection), </a:t>
            </a:r>
            <a:r>
              <a:rPr lang="en-GB" i="1" dirty="0">
                <a:solidFill>
                  <a:srgbClr val="FF0000"/>
                </a:solidFill>
                <a:latin typeface="Myriad Pro"/>
                <a:cs typeface="Myriad Pro"/>
              </a:rPr>
              <a:t>level 2 </a:t>
            </a:r>
            <a:r>
              <a:rPr lang="en-GB" i="1" dirty="0" smtClean="0">
                <a:solidFill>
                  <a:srgbClr val="FF0000"/>
                </a:solidFill>
                <a:latin typeface="Myriad Pro"/>
                <a:cs typeface="Myriad Pro"/>
              </a:rPr>
              <a:t>(damage location) and </a:t>
            </a:r>
            <a:r>
              <a:rPr lang="en-GB" i="1" dirty="0">
                <a:solidFill>
                  <a:srgbClr val="FF0000"/>
                </a:solidFill>
                <a:latin typeface="Myriad Pro"/>
                <a:cs typeface="Myriad Pro"/>
              </a:rPr>
              <a:t>level 3 </a:t>
            </a:r>
            <a:r>
              <a:rPr lang="en-GB" i="1" dirty="0" smtClean="0">
                <a:solidFill>
                  <a:srgbClr val="FF0000"/>
                </a:solidFill>
                <a:latin typeface="Myriad Pro"/>
                <a:cs typeface="Myriad Pro"/>
              </a:rPr>
              <a:t>(damage quantification) </a:t>
            </a:r>
            <a:r>
              <a:rPr lang="en-GB" i="1" dirty="0" smtClean="0">
                <a:latin typeface="Myriad Pro"/>
                <a:cs typeface="Myriad Pro"/>
              </a:rPr>
              <a:t>is presented. </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433"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8" y="2348880"/>
            <a:ext cx="2304604" cy="17322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43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4207952"/>
            <a:ext cx="2345383" cy="17594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6434" y="2780928"/>
            <a:ext cx="5148064" cy="1631216"/>
          </a:xfrm>
          <a:prstGeom prst="rect">
            <a:avLst/>
          </a:prstGeom>
        </p:spPr>
        <p:txBody>
          <a:bodyPr wrap="square">
            <a:spAutoFit/>
          </a:bodyPr>
          <a:lstStyle/>
          <a:p>
            <a:pPr marL="0" lvl="1">
              <a:spcBef>
                <a:spcPts val="600"/>
              </a:spcBef>
            </a:pPr>
            <a:r>
              <a:rPr lang="en-GB" i="1" dirty="0">
                <a:latin typeface="Myriad Pro"/>
                <a:cs typeface="Myriad Pro"/>
              </a:rPr>
              <a:t>Experimental investigation was conducted </a:t>
            </a:r>
            <a:r>
              <a:rPr lang="en-GB" i="1" dirty="0" smtClean="0">
                <a:latin typeface="Myriad Pro"/>
                <a:cs typeface="Myriad Pro"/>
              </a:rPr>
              <a:t>for: </a:t>
            </a:r>
          </a:p>
          <a:p>
            <a:pPr marL="285750" lvl="1" indent="-285750">
              <a:spcBef>
                <a:spcPts val="600"/>
              </a:spcBef>
              <a:buFont typeface="Arial" pitchFamily="34" charset="0"/>
              <a:buChar char="•"/>
            </a:pPr>
            <a:r>
              <a:rPr lang="en-GB" i="1" dirty="0" smtClean="0">
                <a:latin typeface="Myriad Pro"/>
                <a:cs typeface="Myriad Pro"/>
              </a:rPr>
              <a:t>the </a:t>
            </a:r>
            <a:r>
              <a:rPr lang="sr-Latn-CS" i="1" dirty="0" smtClean="0">
                <a:latin typeface="Myriad Pro"/>
                <a:cs typeface="Myriad Pro"/>
              </a:rPr>
              <a:t>freely </a:t>
            </a:r>
            <a:r>
              <a:rPr lang="sr-Latn-CS" i="1" dirty="0">
                <a:latin typeface="Myriad Pro"/>
                <a:cs typeface="Myriad Pro"/>
              </a:rPr>
              <a:t>supported </a:t>
            </a:r>
            <a:r>
              <a:rPr lang="en-US" i="1" dirty="0" smtClean="0">
                <a:latin typeface="Myriad Pro"/>
                <a:cs typeface="Myriad Pro"/>
              </a:rPr>
              <a:t>steal </a:t>
            </a:r>
            <a:r>
              <a:rPr lang="sr-Latn-CS" i="1" dirty="0" smtClean="0">
                <a:latin typeface="Myriad Pro"/>
                <a:cs typeface="Myriad Pro"/>
              </a:rPr>
              <a:t>beam</a:t>
            </a:r>
            <a:r>
              <a:rPr lang="en-US" i="1" dirty="0" smtClean="0">
                <a:latin typeface="Myriad Pro"/>
                <a:cs typeface="Myriad Pro"/>
              </a:rPr>
              <a:t>, </a:t>
            </a:r>
            <a:r>
              <a:rPr lang="en-US" i="1" dirty="0">
                <a:latin typeface="Myriad Pro"/>
                <a:cs typeface="Myriad Pro"/>
              </a:rPr>
              <a:t>dimensions 400</a:t>
            </a:r>
            <a:r>
              <a:rPr lang="en-US" i="1" dirty="0">
                <a:latin typeface="Myriad Pro"/>
                <a:cs typeface="Myriad Pro"/>
                <a:sym typeface="Symbol"/>
              </a:rPr>
              <a:t></a:t>
            </a:r>
            <a:r>
              <a:rPr lang="en-US" i="1" dirty="0" smtClean="0">
                <a:latin typeface="Myriad Pro"/>
                <a:cs typeface="Myriad Pro"/>
              </a:rPr>
              <a:t>15</a:t>
            </a:r>
            <a:r>
              <a:rPr lang="en-US" i="1" dirty="0" smtClean="0">
                <a:latin typeface="Myriad Pro"/>
                <a:cs typeface="Myriad Pro"/>
                <a:sym typeface="Symbol"/>
              </a:rPr>
              <a:t></a:t>
            </a:r>
            <a:r>
              <a:rPr lang="en-US" i="1" dirty="0" smtClean="0">
                <a:latin typeface="Myriad Pro"/>
                <a:cs typeface="Myriad Pro"/>
              </a:rPr>
              <a:t>15 </a:t>
            </a:r>
            <a:r>
              <a:rPr lang="en-US" i="1" dirty="0">
                <a:latin typeface="Myriad Pro"/>
                <a:cs typeface="Myriad Pro"/>
              </a:rPr>
              <a:t>mm </a:t>
            </a:r>
            <a:endParaRPr lang="en-GB" i="1" dirty="0" smtClean="0">
              <a:latin typeface="Myriad Pro"/>
              <a:cs typeface="Myriad Pro"/>
            </a:endParaRPr>
          </a:p>
          <a:p>
            <a:pPr marL="285750" lvl="1" indent="-285750">
              <a:spcBef>
                <a:spcPts val="600"/>
              </a:spcBef>
              <a:buFont typeface="Arial" pitchFamily="34" charset="0"/>
              <a:buChar char="•"/>
            </a:pPr>
            <a:r>
              <a:rPr lang="en-GB" i="1" dirty="0">
                <a:latin typeface="Myriad Pro"/>
                <a:cs typeface="Myriad Pro"/>
              </a:rPr>
              <a:t>the cantilever steel beam</a:t>
            </a:r>
            <a:r>
              <a:rPr lang="en-GB" i="1" dirty="0" smtClean="0">
                <a:latin typeface="Myriad Pro"/>
                <a:cs typeface="Myriad Pro"/>
              </a:rPr>
              <a:t>,</a:t>
            </a:r>
            <a:r>
              <a:rPr lang="en-US" i="1" dirty="0" smtClean="0">
                <a:latin typeface="Myriad Pro"/>
                <a:cs typeface="Myriad Pro"/>
              </a:rPr>
              <a:t> </a:t>
            </a:r>
            <a:r>
              <a:rPr lang="en-US" i="1" dirty="0">
                <a:latin typeface="Myriad Pro"/>
                <a:cs typeface="Myriad Pro"/>
              </a:rPr>
              <a:t>dimensions 400</a:t>
            </a:r>
            <a:r>
              <a:rPr lang="en-US" i="1" dirty="0">
                <a:latin typeface="Myriad Pro"/>
                <a:cs typeface="Myriad Pro"/>
                <a:sym typeface="Symbol"/>
              </a:rPr>
              <a:t></a:t>
            </a:r>
            <a:r>
              <a:rPr lang="en-US" i="1" dirty="0">
                <a:latin typeface="Myriad Pro"/>
                <a:cs typeface="Myriad Pro"/>
              </a:rPr>
              <a:t>10</a:t>
            </a:r>
            <a:r>
              <a:rPr lang="en-US" i="1" dirty="0">
                <a:latin typeface="Myriad Pro"/>
                <a:cs typeface="Myriad Pro"/>
                <a:sym typeface="Symbol"/>
              </a:rPr>
              <a:t></a:t>
            </a:r>
            <a:r>
              <a:rPr lang="en-US" i="1" dirty="0">
                <a:latin typeface="Myriad Pro"/>
                <a:cs typeface="Myriad Pro"/>
              </a:rPr>
              <a:t>10 mm </a:t>
            </a:r>
          </a:p>
        </p:txBody>
      </p:sp>
    </p:spTree>
    <p:extLst>
      <p:ext uri="{BB962C8B-B14F-4D97-AF65-F5344CB8AC3E}">
        <p14:creationId xmlns:p14="http://schemas.microsoft.com/office/powerpoint/2010/main" val="2425196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0273" y="6102902"/>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3527" y="6153112"/>
            <a:ext cx="736793" cy="695328"/>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067236406"/>
              </p:ext>
            </p:extLst>
          </p:nvPr>
        </p:nvGraphicFramePr>
        <p:xfrm>
          <a:off x="4229101" y="1710899"/>
          <a:ext cx="4686299" cy="350838"/>
        </p:xfrm>
        <a:graphic>
          <a:graphicData uri="http://schemas.openxmlformats.org/drawingml/2006/table">
            <a:tbl>
              <a:tblPr/>
              <a:tblGrid>
                <a:gridCol w="1587720"/>
                <a:gridCol w="443324"/>
                <a:gridCol w="443324"/>
                <a:gridCol w="443324"/>
                <a:gridCol w="442386"/>
                <a:gridCol w="442386"/>
                <a:gridCol w="442386"/>
                <a:gridCol w="441449"/>
              </a:tblGrid>
              <a:tr h="175419">
                <a:tc>
                  <a:txBody>
                    <a:bodyPr/>
                    <a:lstStyle/>
                    <a:p>
                      <a:pPr marL="0" marR="0" algn="ctr">
                        <a:lnSpc>
                          <a:spcPct val="115000"/>
                        </a:lnSpc>
                        <a:spcBef>
                          <a:spcPts val="0"/>
                        </a:spcBef>
                        <a:spcAft>
                          <a:spcPts val="0"/>
                        </a:spcAft>
                      </a:pPr>
                      <a:r>
                        <a:rPr lang="sr-Latn-CS" sz="1000" dirty="0">
                          <a:latin typeface="Verdana"/>
                          <a:ea typeface="Times New Roman"/>
                          <a:cs typeface="Times New Roman"/>
                        </a:rPr>
                        <a:t>Level of damage  „d“</a:t>
                      </a:r>
                      <a:endParaRPr lang="en-US" sz="1200" dirty="0">
                        <a:latin typeface="Times New Roman"/>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lnSpc>
                          <a:spcPct val="115000"/>
                        </a:lnSpc>
                        <a:spcBef>
                          <a:spcPts val="0"/>
                        </a:spcBef>
                        <a:spcAft>
                          <a:spcPts val="0"/>
                        </a:spcAft>
                      </a:pPr>
                      <a:r>
                        <a:rPr lang="sr-Latn-CS" sz="1000" dirty="0">
                          <a:latin typeface="Verdana"/>
                          <a:ea typeface="Times New Roman"/>
                          <a:cs typeface="Times New Roman"/>
                        </a:rPr>
                        <a:t>1</a:t>
                      </a:r>
                      <a:endParaRPr lang="en-US" sz="1200" dirty="0">
                        <a:latin typeface="Times New Roman"/>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lnSpc>
                          <a:spcPct val="115000"/>
                        </a:lnSpc>
                        <a:spcBef>
                          <a:spcPts val="0"/>
                        </a:spcBef>
                        <a:spcAft>
                          <a:spcPts val="0"/>
                        </a:spcAft>
                      </a:pPr>
                      <a:r>
                        <a:rPr lang="sr-Latn-CS" sz="1000" dirty="0">
                          <a:latin typeface="Verdana"/>
                          <a:ea typeface="Times New Roman"/>
                          <a:cs typeface="Times New Roman"/>
                        </a:rPr>
                        <a:t>2</a:t>
                      </a:r>
                      <a:endParaRPr lang="en-US" sz="1200" dirty="0">
                        <a:latin typeface="Times New Roman"/>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lnSpc>
                          <a:spcPct val="115000"/>
                        </a:lnSpc>
                        <a:spcBef>
                          <a:spcPts val="0"/>
                        </a:spcBef>
                        <a:spcAft>
                          <a:spcPts val="0"/>
                        </a:spcAft>
                      </a:pPr>
                      <a:r>
                        <a:rPr lang="sr-Latn-CS" sz="1000">
                          <a:latin typeface="Verdana"/>
                          <a:ea typeface="Times New Roman"/>
                          <a:cs typeface="Times New Roman"/>
                        </a:rPr>
                        <a:t>3</a:t>
                      </a:r>
                      <a:endParaRPr lang="en-US" sz="1200">
                        <a:latin typeface="Times New Roman"/>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lnSpc>
                          <a:spcPct val="115000"/>
                        </a:lnSpc>
                        <a:spcBef>
                          <a:spcPts val="0"/>
                        </a:spcBef>
                        <a:spcAft>
                          <a:spcPts val="0"/>
                        </a:spcAft>
                      </a:pPr>
                      <a:r>
                        <a:rPr lang="sr-Latn-CS" sz="1000">
                          <a:latin typeface="Verdana"/>
                          <a:ea typeface="Times New Roman"/>
                          <a:cs typeface="Times New Roman"/>
                        </a:rPr>
                        <a:t>4</a:t>
                      </a:r>
                      <a:endParaRPr lang="en-US" sz="1200">
                        <a:latin typeface="Times New Roman"/>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lnSpc>
                          <a:spcPct val="115000"/>
                        </a:lnSpc>
                        <a:spcBef>
                          <a:spcPts val="0"/>
                        </a:spcBef>
                        <a:spcAft>
                          <a:spcPts val="0"/>
                        </a:spcAft>
                      </a:pPr>
                      <a:r>
                        <a:rPr lang="sr-Latn-CS" sz="1000">
                          <a:latin typeface="Verdana"/>
                          <a:ea typeface="Times New Roman"/>
                          <a:cs typeface="Times New Roman"/>
                        </a:rPr>
                        <a:t>5</a:t>
                      </a:r>
                      <a:endParaRPr lang="en-US" sz="1200">
                        <a:latin typeface="Times New Roman"/>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lnSpc>
                          <a:spcPct val="115000"/>
                        </a:lnSpc>
                        <a:spcBef>
                          <a:spcPts val="0"/>
                        </a:spcBef>
                        <a:spcAft>
                          <a:spcPts val="0"/>
                        </a:spcAft>
                      </a:pPr>
                      <a:r>
                        <a:rPr lang="sr-Latn-CS" sz="1000">
                          <a:latin typeface="Verdana"/>
                          <a:ea typeface="Times New Roman"/>
                          <a:cs typeface="Times New Roman"/>
                        </a:rPr>
                        <a:t>6</a:t>
                      </a:r>
                      <a:endParaRPr lang="en-US" sz="1200">
                        <a:latin typeface="Times New Roman"/>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a:lnSpc>
                          <a:spcPct val="115000"/>
                        </a:lnSpc>
                        <a:spcBef>
                          <a:spcPts val="0"/>
                        </a:spcBef>
                        <a:spcAft>
                          <a:spcPts val="0"/>
                        </a:spcAft>
                      </a:pPr>
                      <a:r>
                        <a:rPr lang="sr-Latn-CS" sz="1000">
                          <a:latin typeface="Verdana"/>
                          <a:ea typeface="Times New Roman"/>
                          <a:cs typeface="Times New Roman"/>
                        </a:rPr>
                        <a:t>7</a:t>
                      </a:r>
                      <a:endParaRPr lang="en-US" sz="1200">
                        <a:latin typeface="Times New Roman"/>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175419">
                <a:tc>
                  <a:txBody>
                    <a:bodyPr/>
                    <a:lstStyle/>
                    <a:p>
                      <a:pPr marL="0" marR="0" algn="ctr">
                        <a:lnSpc>
                          <a:spcPct val="115000"/>
                        </a:lnSpc>
                        <a:spcBef>
                          <a:spcPts val="0"/>
                        </a:spcBef>
                        <a:spcAft>
                          <a:spcPts val="0"/>
                        </a:spcAft>
                      </a:pPr>
                      <a:r>
                        <a:rPr lang="sr-Latn-CS" sz="1000" dirty="0">
                          <a:latin typeface="Verdana"/>
                          <a:ea typeface="Times New Roman"/>
                          <a:cs typeface="Times New Roman"/>
                        </a:rPr>
                        <a:t>Depth of cut [mm]</a:t>
                      </a:r>
                      <a:endParaRPr lang="en-US" sz="1200" dirty="0">
                        <a:latin typeface="Times New Roman"/>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lnSpc>
                          <a:spcPct val="115000"/>
                        </a:lnSpc>
                        <a:spcBef>
                          <a:spcPts val="0"/>
                        </a:spcBef>
                        <a:spcAft>
                          <a:spcPts val="0"/>
                        </a:spcAft>
                      </a:pPr>
                      <a:r>
                        <a:rPr lang="sr-Latn-CS" sz="1000" dirty="0">
                          <a:latin typeface="Verdana"/>
                          <a:ea typeface="Times New Roman"/>
                          <a:cs typeface="Times New Roman"/>
                        </a:rPr>
                        <a:t>0</a:t>
                      </a:r>
                      <a:endParaRPr lang="en-US" sz="1200" dirty="0">
                        <a:latin typeface="Times New Roman"/>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sr-Latn-CS" sz="1000" dirty="0">
                          <a:latin typeface="Verdana"/>
                          <a:ea typeface="Times New Roman"/>
                          <a:cs typeface="Times New Roman"/>
                        </a:rPr>
                        <a:t>0</a:t>
                      </a:r>
                      <a:endParaRPr lang="en-US" sz="1200" dirty="0">
                        <a:latin typeface="Times New Roman"/>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sr-Latn-CS" sz="1000" dirty="0">
                          <a:latin typeface="Verdana"/>
                          <a:ea typeface="Times New Roman"/>
                          <a:cs typeface="Times New Roman"/>
                        </a:rPr>
                        <a:t>1</a:t>
                      </a:r>
                      <a:endParaRPr lang="en-US" sz="1200" dirty="0">
                        <a:latin typeface="Times New Roman"/>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sr-Latn-CS" sz="1000">
                          <a:latin typeface="Verdana"/>
                          <a:ea typeface="Times New Roman"/>
                          <a:cs typeface="Times New Roman"/>
                        </a:rPr>
                        <a:t>2</a:t>
                      </a:r>
                      <a:endParaRPr lang="en-US" sz="1200">
                        <a:latin typeface="Times New Roman"/>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sr-Latn-CS" sz="1000">
                          <a:latin typeface="Verdana"/>
                          <a:ea typeface="Times New Roman"/>
                          <a:cs typeface="Times New Roman"/>
                        </a:rPr>
                        <a:t>3</a:t>
                      </a:r>
                      <a:endParaRPr lang="en-US" sz="1200">
                        <a:latin typeface="Times New Roman"/>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sr-Latn-CS" sz="1000">
                          <a:latin typeface="Verdana"/>
                          <a:ea typeface="Times New Roman"/>
                          <a:cs typeface="Times New Roman"/>
                        </a:rPr>
                        <a:t>4</a:t>
                      </a:r>
                      <a:endParaRPr lang="en-US" sz="1200">
                        <a:latin typeface="Times New Roman"/>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sr-Latn-CS" sz="1000" dirty="0">
                          <a:latin typeface="Verdana"/>
                          <a:ea typeface="Times New Roman"/>
                          <a:cs typeface="Times New Roman"/>
                        </a:rPr>
                        <a:t>5</a:t>
                      </a:r>
                      <a:endParaRPr lang="en-US" sz="1200" dirty="0">
                        <a:latin typeface="Times New Roman"/>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TextBox 227"/>
          <p:cNvSpPr txBox="1">
            <a:spLocks noChangeArrowheads="1"/>
          </p:cNvSpPr>
          <p:nvPr/>
        </p:nvSpPr>
        <p:spPr bwMode="auto">
          <a:xfrm>
            <a:off x="265176" y="1905226"/>
            <a:ext cx="36026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9863" indent="-1698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eaLnBrk="1" hangingPunct="1">
              <a:spcBef>
                <a:spcPts val="600"/>
              </a:spcBef>
            </a:pPr>
            <a:r>
              <a:rPr lang="en-GB" i="1" dirty="0" smtClean="0">
                <a:solidFill>
                  <a:srgbClr val="FF0000"/>
                </a:solidFill>
                <a:latin typeface="Myriad Pro"/>
                <a:cs typeface="Myriad Pro"/>
              </a:rPr>
              <a:t>The damage </a:t>
            </a:r>
            <a:r>
              <a:rPr lang="en-GB" i="1" dirty="0">
                <a:solidFill>
                  <a:srgbClr val="FF0000"/>
                </a:solidFill>
                <a:latin typeface="Myriad Pro"/>
                <a:cs typeface="Myriad Pro"/>
              </a:rPr>
              <a:t>was simulated </a:t>
            </a:r>
            <a:r>
              <a:rPr lang="en-GB" i="1" dirty="0" smtClean="0">
                <a:solidFill>
                  <a:srgbClr val="FF0000"/>
                </a:solidFill>
                <a:latin typeface="Myriad Pro"/>
                <a:cs typeface="Myriad Pro"/>
              </a:rPr>
              <a:t>by introducing </a:t>
            </a:r>
            <a:r>
              <a:rPr lang="sr-Latn-BA" i="1" dirty="0">
                <a:solidFill>
                  <a:srgbClr val="FF0000"/>
                </a:solidFill>
                <a:latin typeface="Myriad Pro"/>
                <a:cs typeface="Myriad Pro"/>
              </a:rPr>
              <a:t>the</a:t>
            </a:r>
            <a:r>
              <a:rPr lang="en-GB" i="1" dirty="0">
                <a:solidFill>
                  <a:srgbClr val="FF0000"/>
                </a:solidFill>
                <a:latin typeface="Myriad Pro"/>
                <a:cs typeface="Myriad Pro"/>
              </a:rPr>
              <a:t> </a:t>
            </a:r>
            <a:r>
              <a:rPr lang="sr-Latn-BA" i="1" dirty="0" smtClean="0">
                <a:solidFill>
                  <a:srgbClr val="FF0000"/>
                </a:solidFill>
                <a:latin typeface="Myriad Pro"/>
                <a:cs typeface="Myriad Pro"/>
              </a:rPr>
              <a:t>0</a:t>
            </a:r>
            <a:r>
              <a:rPr lang="en-US" i="1" dirty="0" smtClean="0">
                <a:solidFill>
                  <a:srgbClr val="FF0000"/>
                </a:solidFill>
                <a:latin typeface="Myriad Pro"/>
                <a:cs typeface="Myriad Pro"/>
              </a:rPr>
              <a:t>.5</a:t>
            </a:r>
            <a:r>
              <a:rPr lang="sr-Latn-BA" i="1" dirty="0" smtClean="0">
                <a:solidFill>
                  <a:srgbClr val="FF0000"/>
                </a:solidFill>
                <a:latin typeface="Myriad Pro"/>
                <a:cs typeface="Myriad Pro"/>
              </a:rPr>
              <a:t> </a:t>
            </a:r>
            <a:r>
              <a:rPr lang="sr-Latn-BA" i="1" dirty="0">
                <a:solidFill>
                  <a:srgbClr val="FF0000"/>
                </a:solidFill>
                <a:latin typeface="Myriad Pro"/>
                <a:cs typeface="Myriad Pro"/>
              </a:rPr>
              <a:t>mm wide </a:t>
            </a:r>
            <a:r>
              <a:rPr lang="en-GB" i="1" dirty="0">
                <a:solidFill>
                  <a:srgbClr val="FF0000"/>
                </a:solidFill>
                <a:latin typeface="Myriad Pro"/>
                <a:cs typeface="Myriad Pro"/>
              </a:rPr>
              <a:t>cut</a:t>
            </a:r>
            <a:r>
              <a:rPr lang="sr-Latn-BA" i="1" dirty="0">
                <a:latin typeface="Myriad Pro"/>
                <a:cs typeface="Myriad Pro"/>
              </a:rPr>
              <a:t> (by wire-cut) </a:t>
            </a:r>
            <a:r>
              <a:rPr lang="en-GB" i="1" dirty="0">
                <a:latin typeface="Myriad Pro"/>
                <a:cs typeface="Myriad Pro"/>
              </a:rPr>
              <a:t>at a certain location of the beam</a:t>
            </a:r>
            <a:r>
              <a:rPr lang="sr-Latn-BA" i="1" dirty="0">
                <a:latin typeface="Myriad Pro"/>
                <a:cs typeface="Myriad Pro"/>
              </a:rPr>
              <a:t> </a:t>
            </a:r>
          </a:p>
        </p:txBody>
      </p:sp>
      <p:grpSp>
        <p:nvGrpSpPr>
          <p:cNvPr id="12" name="Group 242"/>
          <p:cNvGrpSpPr>
            <a:grpSpLocks/>
          </p:cNvGrpSpPr>
          <p:nvPr/>
        </p:nvGrpSpPr>
        <p:grpSpPr bwMode="auto">
          <a:xfrm>
            <a:off x="5466411" y="2227548"/>
            <a:ext cx="3611563" cy="1066800"/>
            <a:chOff x="1570038" y="2667000"/>
            <a:chExt cx="3611562" cy="1066800"/>
          </a:xfrm>
        </p:grpSpPr>
        <p:grpSp>
          <p:nvGrpSpPr>
            <p:cNvPr id="13" name="Group 226"/>
            <p:cNvGrpSpPr>
              <a:grpSpLocks/>
            </p:cNvGrpSpPr>
            <p:nvPr/>
          </p:nvGrpSpPr>
          <p:grpSpPr bwMode="auto">
            <a:xfrm>
              <a:off x="1570038" y="3022600"/>
              <a:ext cx="3611562" cy="711200"/>
              <a:chOff x="381000" y="1066800"/>
              <a:chExt cx="3611562" cy="711200"/>
            </a:xfrm>
          </p:grpSpPr>
          <p:grpSp>
            <p:nvGrpSpPr>
              <p:cNvPr id="21" name="Group 89"/>
              <p:cNvGrpSpPr>
                <a:grpSpLocks/>
              </p:cNvGrpSpPr>
              <p:nvPr/>
            </p:nvGrpSpPr>
            <p:grpSpPr bwMode="auto">
              <a:xfrm>
                <a:off x="381000" y="1066800"/>
                <a:ext cx="3471850" cy="711200"/>
                <a:chOff x="3056" y="12544"/>
                <a:chExt cx="5467" cy="1120"/>
              </a:xfrm>
            </p:grpSpPr>
            <p:grpSp>
              <p:nvGrpSpPr>
                <p:cNvPr id="23" name="Group 90"/>
                <p:cNvGrpSpPr>
                  <a:grpSpLocks/>
                </p:cNvGrpSpPr>
                <p:nvPr/>
              </p:nvGrpSpPr>
              <p:grpSpPr bwMode="auto">
                <a:xfrm>
                  <a:off x="3379" y="12544"/>
                  <a:ext cx="5144" cy="1016"/>
                  <a:chOff x="2745" y="5798"/>
                  <a:chExt cx="5144" cy="1016"/>
                </a:xfrm>
              </p:grpSpPr>
              <p:grpSp>
                <p:nvGrpSpPr>
                  <p:cNvPr id="26" name="Group 91"/>
                  <p:cNvGrpSpPr>
                    <a:grpSpLocks/>
                  </p:cNvGrpSpPr>
                  <p:nvPr/>
                </p:nvGrpSpPr>
                <p:grpSpPr bwMode="auto">
                  <a:xfrm>
                    <a:off x="2745" y="5807"/>
                    <a:ext cx="1026" cy="1007"/>
                    <a:chOff x="2817" y="5727"/>
                    <a:chExt cx="1026" cy="1007"/>
                  </a:xfrm>
                </p:grpSpPr>
                <p:sp>
                  <p:nvSpPr>
                    <p:cNvPr id="42" name="Rectangle 92"/>
                    <p:cNvSpPr>
                      <a:spLocks noChangeArrowheads="1"/>
                    </p:cNvSpPr>
                    <p:nvPr/>
                  </p:nvSpPr>
                  <p:spPr bwMode="auto">
                    <a:xfrm>
                      <a:off x="3101" y="5732"/>
                      <a:ext cx="737" cy="737"/>
                    </a:xfrm>
                    <a:prstGeom prst="rect">
                      <a:avLst/>
                    </a:prstGeom>
                    <a:solidFill>
                      <a:srgbClr val="B2B2B2"/>
                    </a:solidFill>
                    <a:ln w="19050">
                      <a:solidFill>
                        <a:srgbClr val="000000"/>
                      </a:solidFill>
                      <a:miter lim="800000"/>
                      <a:headEnd/>
                      <a:tailEnd/>
                    </a:ln>
                  </p:spPr>
                  <p:txBody>
                    <a:bodyPr anchor="ctr"/>
                    <a:lstStyle/>
                    <a:p>
                      <a:endParaRPr lang="en-US"/>
                    </a:p>
                  </p:txBody>
                </p:sp>
                <p:sp>
                  <p:nvSpPr>
                    <p:cNvPr id="43" name="Line 93"/>
                    <p:cNvSpPr>
                      <a:spLocks noChangeShapeType="1"/>
                    </p:cNvSpPr>
                    <p:nvPr/>
                  </p:nvSpPr>
                  <p:spPr bwMode="auto">
                    <a:xfrm>
                      <a:off x="2826" y="5727"/>
                      <a:ext cx="601"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94"/>
                    <p:cNvSpPr>
                      <a:spLocks noChangeShapeType="1"/>
                    </p:cNvSpPr>
                    <p:nvPr/>
                  </p:nvSpPr>
                  <p:spPr bwMode="auto">
                    <a:xfrm>
                      <a:off x="2817" y="6477"/>
                      <a:ext cx="601"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95"/>
                    <p:cNvSpPr>
                      <a:spLocks noChangeShapeType="1"/>
                    </p:cNvSpPr>
                    <p:nvPr/>
                  </p:nvSpPr>
                  <p:spPr bwMode="auto">
                    <a:xfrm>
                      <a:off x="2885" y="5727"/>
                      <a:ext cx="0" cy="748"/>
                    </a:xfrm>
                    <a:prstGeom prst="line">
                      <a:avLst/>
                    </a:prstGeom>
                    <a:noFill/>
                    <a:ln w="6350">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46" name="Line 96"/>
                    <p:cNvSpPr>
                      <a:spLocks noChangeShapeType="1"/>
                    </p:cNvSpPr>
                    <p:nvPr/>
                  </p:nvSpPr>
                  <p:spPr bwMode="auto">
                    <a:xfrm>
                      <a:off x="3101" y="6358"/>
                      <a:ext cx="0" cy="376"/>
                    </a:xfrm>
                    <a:prstGeom prst="line">
                      <a:avLst/>
                    </a:prstGeom>
                    <a:noFill/>
                    <a:ln w="6350">
                      <a:solidFill>
                        <a:srgbClr val="000000"/>
                      </a:solidFill>
                      <a:round/>
                      <a:headEnd type="none" w="sm" len="med"/>
                      <a:tailEnd type="none" w="sm" len="med"/>
                    </a:ln>
                    <a:extLst>
                      <a:ext uri="{909E8E84-426E-40DD-AFC4-6F175D3DCCD1}">
                        <a14:hiddenFill xmlns:a14="http://schemas.microsoft.com/office/drawing/2010/main">
                          <a:noFill/>
                        </a14:hiddenFill>
                      </a:ext>
                    </a:extLst>
                  </p:spPr>
                  <p:txBody>
                    <a:bodyPr/>
                    <a:lstStyle/>
                    <a:p>
                      <a:endParaRPr lang="en-US"/>
                    </a:p>
                  </p:txBody>
                </p:sp>
                <p:sp>
                  <p:nvSpPr>
                    <p:cNvPr id="47" name="Line 97"/>
                    <p:cNvSpPr>
                      <a:spLocks noChangeShapeType="1"/>
                    </p:cNvSpPr>
                    <p:nvPr/>
                  </p:nvSpPr>
                  <p:spPr bwMode="auto">
                    <a:xfrm>
                      <a:off x="3843" y="6342"/>
                      <a:ext cx="0" cy="376"/>
                    </a:xfrm>
                    <a:prstGeom prst="line">
                      <a:avLst/>
                    </a:prstGeom>
                    <a:noFill/>
                    <a:ln w="6350">
                      <a:solidFill>
                        <a:srgbClr val="000000"/>
                      </a:solidFill>
                      <a:round/>
                      <a:headEnd type="none" w="sm" len="med"/>
                      <a:tailEnd type="none" w="sm" len="med"/>
                    </a:ln>
                    <a:extLst>
                      <a:ext uri="{909E8E84-426E-40DD-AFC4-6F175D3DCCD1}">
                        <a14:hiddenFill xmlns:a14="http://schemas.microsoft.com/office/drawing/2010/main">
                          <a:noFill/>
                        </a14:hiddenFill>
                      </a:ext>
                    </a:extLst>
                  </p:spPr>
                  <p:txBody>
                    <a:bodyPr/>
                    <a:lstStyle/>
                    <a:p>
                      <a:endParaRPr lang="en-US"/>
                    </a:p>
                  </p:txBody>
                </p:sp>
                <p:sp>
                  <p:nvSpPr>
                    <p:cNvPr id="48" name="Line 98"/>
                    <p:cNvSpPr>
                      <a:spLocks noChangeShapeType="1"/>
                    </p:cNvSpPr>
                    <p:nvPr/>
                  </p:nvSpPr>
                  <p:spPr bwMode="auto">
                    <a:xfrm>
                      <a:off x="3090" y="6688"/>
                      <a:ext cx="748" cy="0"/>
                    </a:xfrm>
                    <a:prstGeom prst="line">
                      <a:avLst/>
                    </a:prstGeom>
                    <a:noFill/>
                    <a:ln w="6350">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en-US"/>
                    </a:p>
                  </p:txBody>
                </p:sp>
              </p:grpSp>
              <p:grpSp>
                <p:nvGrpSpPr>
                  <p:cNvPr id="27" name="Group 99"/>
                  <p:cNvGrpSpPr>
                    <a:grpSpLocks/>
                  </p:cNvGrpSpPr>
                  <p:nvPr/>
                </p:nvGrpSpPr>
                <p:grpSpPr bwMode="auto">
                  <a:xfrm>
                    <a:off x="3858" y="5799"/>
                    <a:ext cx="737" cy="746"/>
                    <a:chOff x="3946" y="5807"/>
                    <a:chExt cx="737" cy="746"/>
                  </a:xfrm>
                </p:grpSpPr>
                <p:sp>
                  <p:nvSpPr>
                    <p:cNvPr id="40" name="Rectangle 100"/>
                    <p:cNvSpPr>
                      <a:spLocks noChangeAspect="1" noChangeArrowheads="1"/>
                    </p:cNvSpPr>
                    <p:nvPr/>
                  </p:nvSpPr>
                  <p:spPr bwMode="auto">
                    <a:xfrm>
                      <a:off x="3946" y="5807"/>
                      <a:ext cx="737" cy="746"/>
                    </a:xfrm>
                    <a:prstGeom prst="rect">
                      <a:avLst/>
                    </a:prstGeom>
                    <a:solidFill>
                      <a:srgbClr val="B2B2B2"/>
                    </a:solidFill>
                    <a:ln w="19050">
                      <a:solidFill>
                        <a:srgbClr val="000000"/>
                      </a:solidFill>
                      <a:miter lim="800000"/>
                      <a:headEnd/>
                      <a:tailEnd/>
                    </a:ln>
                  </p:spPr>
                  <p:txBody>
                    <a:bodyPr anchor="ctr"/>
                    <a:lstStyle/>
                    <a:p>
                      <a:endParaRPr lang="en-US"/>
                    </a:p>
                  </p:txBody>
                </p:sp>
                <p:sp>
                  <p:nvSpPr>
                    <p:cNvPr id="41" name="Rectangle 101"/>
                    <p:cNvSpPr>
                      <a:spLocks noChangeArrowheads="1"/>
                    </p:cNvSpPr>
                    <p:nvPr/>
                  </p:nvSpPr>
                  <p:spPr bwMode="auto">
                    <a:xfrm>
                      <a:off x="3946" y="5807"/>
                      <a:ext cx="737" cy="74"/>
                    </a:xfrm>
                    <a:prstGeom prst="rect">
                      <a:avLst/>
                    </a:prstGeom>
                    <a:solidFill>
                      <a:srgbClr val="FFFFFF"/>
                    </a:solidFill>
                    <a:ln w="19050">
                      <a:solidFill>
                        <a:srgbClr val="000000"/>
                      </a:solidFill>
                      <a:miter lim="800000"/>
                      <a:headEnd/>
                      <a:tailEnd/>
                    </a:ln>
                  </p:spPr>
                  <p:txBody>
                    <a:bodyPr anchor="ctr"/>
                    <a:lstStyle/>
                    <a:p>
                      <a:endParaRPr lang="en-US"/>
                    </a:p>
                  </p:txBody>
                </p:sp>
              </p:grpSp>
              <p:grpSp>
                <p:nvGrpSpPr>
                  <p:cNvPr id="28" name="Group 102"/>
                  <p:cNvGrpSpPr>
                    <a:grpSpLocks/>
                  </p:cNvGrpSpPr>
                  <p:nvPr/>
                </p:nvGrpSpPr>
                <p:grpSpPr bwMode="auto">
                  <a:xfrm>
                    <a:off x="4678" y="5799"/>
                    <a:ext cx="737" cy="738"/>
                    <a:chOff x="4758" y="5799"/>
                    <a:chExt cx="737" cy="738"/>
                  </a:xfrm>
                </p:grpSpPr>
                <p:sp>
                  <p:nvSpPr>
                    <p:cNvPr id="38" name="Rectangle 103"/>
                    <p:cNvSpPr>
                      <a:spLocks noChangeAspect="1" noChangeArrowheads="1"/>
                    </p:cNvSpPr>
                    <p:nvPr/>
                  </p:nvSpPr>
                  <p:spPr bwMode="auto">
                    <a:xfrm>
                      <a:off x="4758" y="5874"/>
                      <a:ext cx="737" cy="663"/>
                    </a:xfrm>
                    <a:prstGeom prst="rect">
                      <a:avLst/>
                    </a:prstGeom>
                    <a:solidFill>
                      <a:srgbClr val="B2B2B2"/>
                    </a:solidFill>
                    <a:ln w="19050">
                      <a:solidFill>
                        <a:srgbClr val="000000"/>
                      </a:solidFill>
                      <a:miter lim="800000"/>
                      <a:headEnd/>
                      <a:tailEnd/>
                    </a:ln>
                  </p:spPr>
                  <p:txBody>
                    <a:bodyPr anchor="ctr"/>
                    <a:lstStyle/>
                    <a:p>
                      <a:endParaRPr lang="en-US"/>
                    </a:p>
                  </p:txBody>
                </p:sp>
                <p:sp>
                  <p:nvSpPr>
                    <p:cNvPr id="39" name="Rectangle 104"/>
                    <p:cNvSpPr>
                      <a:spLocks noChangeArrowheads="1"/>
                    </p:cNvSpPr>
                    <p:nvPr/>
                  </p:nvSpPr>
                  <p:spPr bwMode="auto">
                    <a:xfrm>
                      <a:off x="4758" y="5799"/>
                      <a:ext cx="737" cy="147"/>
                    </a:xfrm>
                    <a:prstGeom prst="rect">
                      <a:avLst/>
                    </a:prstGeom>
                    <a:solidFill>
                      <a:srgbClr val="FFFFFF"/>
                    </a:solidFill>
                    <a:ln w="19050">
                      <a:solidFill>
                        <a:srgbClr val="000000"/>
                      </a:solidFill>
                      <a:miter lim="800000"/>
                      <a:headEnd/>
                      <a:tailEnd/>
                    </a:ln>
                  </p:spPr>
                  <p:txBody>
                    <a:bodyPr anchor="ctr"/>
                    <a:lstStyle/>
                    <a:p>
                      <a:endParaRPr lang="en-US"/>
                    </a:p>
                  </p:txBody>
                </p:sp>
              </p:grpSp>
              <p:grpSp>
                <p:nvGrpSpPr>
                  <p:cNvPr id="29" name="Group 105"/>
                  <p:cNvGrpSpPr>
                    <a:grpSpLocks/>
                  </p:cNvGrpSpPr>
                  <p:nvPr/>
                </p:nvGrpSpPr>
                <p:grpSpPr bwMode="auto">
                  <a:xfrm>
                    <a:off x="5500" y="5798"/>
                    <a:ext cx="737" cy="741"/>
                    <a:chOff x="5540" y="5798"/>
                    <a:chExt cx="737" cy="741"/>
                  </a:xfrm>
                </p:grpSpPr>
                <p:sp>
                  <p:nvSpPr>
                    <p:cNvPr id="36" name="Rectangle 106"/>
                    <p:cNvSpPr>
                      <a:spLocks noChangeAspect="1" noChangeArrowheads="1"/>
                    </p:cNvSpPr>
                    <p:nvPr/>
                  </p:nvSpPr>
                  <p:spPr bwMode="auto">
                    <a:xfrm>
                      <a:off x="5540" y="5959"/>
                      <a:ext cx="737" cy="580"/>
                    </a:xfrm>
                    <a:prstGeom prst="rect">
                      <a:avLst/>
                    </a:prstGeom>
                    <a:solidFill>
                      <a:srgbClr val="B2B2B2"/>
                    </a:solidFill>
                    <a:ln w="19050">
                      <a:solidFill>
                        <a:srgbClr val="000000"/>
                      </a:solidFill>
                      <a:miter lim="800000"/>
                      <a:headEnd/>
                      <a:tailEnd/>
                    </a:ln>
                  </p:spPr>
                  <p:txBody>
                    <a:bodyPr anchor="ctr"/>
                    <a:lstStyle/>
                    <a:p>
                      <a:endParaRPr lang="en-US"/>
                    </a:p>
                  </p:txBody>
                </p:sp>
                <p:sp>
                  <p:nvSpPr>
                    <p:cNvPr id="37" name="Rectangle 107"/>
                    <p:cNvSpPr>
                      <a:spLocks noChangeArrowheads="1"/>
                    </p:cNvSpPr>
                    <p:nvPr/>
                  </p:nvSpPr>
                  <p:spPr bwMode="auto">
                    <a:xfrm>
                      <a:off x="5540" y="5798"/>
                      <a:ext cx="737" cy="221"/>
                    </a:xfrm>
                    <a:prstGeom prst="rect">
                      <a:avLst/>
                    </a:prstGeom>
                    <a:solidFill>
                      <a:srgbClr val="FFFFFF"/>
                    </a:solidFill>
                    <a:ln w="19050">
                      <a:solidFill>
                        <a:srgbClr val="000000"/>
                      </a:solidFill>
                      <a:miter lim="800000"/>
                      <a:headEnd/>
                      <a:tailEnd/>
                    </a:ln>
                  </p:spPr>
                  <p:txBody>
                    <a:bodyPr anchor="ctr"/>
                    <a:lstStyle/>
                    <a:p>
                      <a:endParaRPr lang="en-US"/>
                    </a:p>
                  </p:txBody>
                </p:sp>
              </p:grpSp>
              <p:grpSp>
                <p:nvGrpSpPr>
                  <p:cNvPr id="30" name="Group 108"/>
                  <p:cNvGrpSpPr>
                    <a:grpSpLocks/>
                  </p:cNvGrpSpPr>
                  <p:nvPr/>
                </p:nvGrpSpPr>
                <p:grpSpPr bwMode="auto">
                  <a:xfrm>
                    <a:off x="6327" y="5798"/>
                    <a:ext cx="737" cy="741"/>
                    <a:chOff x="6327" y="5798"/>
                    <a:chExt cx="737" cy="741"/>
                  </a:xfrm>
                </p:grpSpPr>
                <p:sp>
                  <p:nvSpPr>
                    <p:cNvPr id="34" name="Rectangle 109"/>
                    <p:cNvSpPr>
                      <a:spLocks noChangeAspect="1" noChangeArrowheads="1"/>
                    </p:cNvSpPr>
                    <p:nvPr/>
                  </p:nvSpPr>
                  <p:spPr bwMode="auto">
                    <a:xfrm>
                      <a:off x="6327" y="6042"/>
                      <a:ext cx="737" cy="497"/>
                    </a:xfrm>
                    <a:prstGeom prst="rect">
                      <a:avLst/>
                    </a:prstGeom>
                    <a:solidFill>
                      <a:srgbClr val="B2B2B2"/>
                    </a:solidFill>
                    <a:ln w="19050">
                      <a:solidFill>
                        <a:srgbClr val="000000"/>
                      </a:solidFill>
                      <a:miter lim="800000"/>
                      <a:headEnd/>
                      <a:tailEnd/>
                    </a:ln>
                  </p:spPr>
                  <p:txBody>
                    <a:bodyPr anchor="ctr"/>
                    <a:lstStyle/>
                    <a:p>
                      <a:endParaRPr lang="en-US"/>
                    </a:p>
                  </p:txBody>
                </p:sp>
                <p:sp>
                  <p:nvSpPr>
                    <p:cNvPr id="35" name="Rectangle 110"/>
                    <p:cNvSpPr>
                      <a:spLocks noChangeArrowheads="1"/>
                    </p:cNvSpPr>
                    <p:nvPr/>
                  </p:nvSpPr>
                  <p:spPr bwMode="auto">
                    <a:xfrm>
                      <a:off x="6327" y="5798"/>
                      <a:ext cx="737" cy="295"/>
                    </a:xfrm>
                    <a:prstGeom prst="rect">
                      <a:avLst/>
                    </a:prstGeom>
                    <a:solidFill>
                      <a:srgbClr val="FFFFFF"/>
                    </a:solidFill>
                    <a:ln w="19050">
                      <a:solidFill>
                        <a:srgbClr val="000000"/>
                      </a:solidFill>
                      <a:miter lim="800000"/>
                      <a:headEnd/>
                      <a:tailEnd/>
                    </a:ln>
                  </p:spPr>
                  <p:txBody>
                    <a:bodyPr anchor="ctr"/>
                    <a:lstStyle/>
                    <a:p>
                      <a:endParaRPr lang="en-US"/>
                    </a:p>
                  </p:txBody>
                </p:sp>
              </p:grpSp>
              <p:grpSp>
                <p:nvGrpSpPr>
                  <p:cNvPr id="31" name="Group 111"/>
                  <p:cNvGrpSpPr>
                    <a:grpSpLocks/>
                  </p:cNvGrpSpPr>
                  <p:nvPr/>
                </p:nvGrpSpPr>
                <p:grpSpPr bwMode="auto">
                  <a:xfrm>
                    <a:off x="7152" y="5798"/>
                    <a:ext cx="737" cy="741"/>
                    <a:chOff x="7128" y="5798"/>
                    <a:chExt cx="737" cy="741"/>
                  </a:xfrm>
                </p:grpSpPr>
                <p:sp>
                  <p:nvSpPr>
                    <p:cNvPr id="32" name="Rectangle 112"/>
                    <p:cNvSpPr>
                      <a:spLocks noChangeAspect="1" noChangeArrowheads="1"/>
                    </p:cNvSpPr>
                    <p:nvPr/>
                  </p:nvSpPr>
                  <p:spPr bwMode="auto">
                    <a:xfrm>
                      <a:off x="7128" y="6125"/>
                      <a:ext cx="737" cy="414"/>
                    </a:xfrm>
                    <a:prstGeom prst="rect">
                      <a:avLst/>
                    </a:prstGeom>
                    <a:solidFill>
                      <a:srgbClr val="B2B2B2"/>
                    </a:solidFill>
                    <a:ln w="19050">
                      <a:solidFill>
                        <a:srgbClr val="000000"/>
                      </a:solidFill>
                      <a:miter lim="800000"/>
                      <a:headEnd/>
                      <a:tailEnd/>
                    </a:ln>
                  </p:spPr>
                  <p:txBody>
                    <a:bodyPr anchor="ctr"/>
                    <a:lstStyle/>
                    <a:p>
                      <a:endParaRPr lang="en-US"/>
                    </a:p>
                  </p:txBody>
                </p:sp>
                <p:sp>
                  <p:nvSpPr>
                    <p:cNvPr id="33" name="Rectangle 113"/>
                    <p:cNvSpPr>
                      <a:spLocks noChangeArrowheads="1"/>
                    </p:cNvSpPr>
                    <p:nvPr/>
                  </p:nvSpPr>
                  <p:spPr bwMode="auto">
                    <a:xfrm>
                      <a:off x="7128" y="5798"/>
                      <a:ext cx="737" cy="369"/>
                    </a:xfrm>
                    <a:prstGeom prst="rect">
                      <a:avLst/>
                    </a:prstGeom>
                    <a:solidFill>
                      <a:srgbClr val="FFFFFF"/>
                    </a:solidFill>
                    <a:ln w="19050">
                      <a:solidFill>
                        <a:srgbClr val="000000"/>
                      </a:solidFill>
                      <a:miter lim="800000"/>
                      <a:headEnd/>
                      <a:tailEnd/>
                    </a:ln>
                  </p:spPr>
                  <p:txBody>
                    <a:bodyPr anchor="ctr"/>
                    <a:lstStyle/>
                    <a:p>
                      <a:endParaRPr lang="en-US"/>
                    </a:p>
                  </p:txBody>
                </p:sp>
              </p:grpSp>
            </p:grpSp>
            <p:sp>
              <p:nvSpPr>
                <p:cNvPr id="24" name="Text Box 114"/>
                <p:cNvSpPr txBox="1">
                  <a:spLocks noChangeArrowheads="1"/>
                </p:cNvSpPr>
                <p:nvPr/>
              </p:nvSpPr>
              <p:spPr bwMode="auto">
                <a:xfrm>
                  <a:off x="3838" y="13229"/>
                  <a:ext cx="512"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800" b="1"/>
                    <a:t> b</a:t>
                  </a:r>
                  <a:endParaRPr lang="en-US"/>
                </a:p>
              </p:txBody>
            </p:sp>
            <p:sp>
              <p:nvSpPr>
                <p:cNvPr id="25" name="Text Box 115"/>
                <p:cNvSpPr txBox="1">
                  <a:spLocks noChangeArrowheads="1"/>
                </p:cNvSpPr>
                <p:nvPr/>
              </p:nvSpPr>
              <p:spPr bwMode="auto">
                <a:xfrm>
                  <a:off x="3056" y="12615"/>
                  <a:ext cx="512"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800" b="1"/>
                    <a:t> h</a:t>
                  </a:r>
                  <a:endParaRPr lang="en-US"/>
                </a:p>
              </p:txBody>
            </p:sp>
          </p:grpSp>
          <p:sp>
            <p:nvSpPr>
              <p:cNvPr id="22" name="Text Box 116"/>
              <p:cNvSpPr txBox="1">
                <a:spLocks noChangeArrowheads="1"/>
              </p:cNvSpPr>
              <p:nvPr/>
            </p:nvSpPr>
            <p:spPr bwMode="auto">
              <a:xfrm>
                <a:off x="629307" y="1271270"/>
                <a:ext cx="336325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r-HR" sz="1100" b="1" dirty="0"/>
                  <a:t>      d</a:t>
                </a:r>
                <a:r>
                  <a:rPr lang="hr-HR" sz="1100" b="1" baseline="-25000" dirty="0"/>
                  <a:t>0</a:t>
                </a:r>
                <a:r>
                  <a:rPr lang="hr-HR" sz="1100" b="1" dirty="0"/>
                  <a:t>          </a:t>
                </a:r>
                <a:r>
                  <a:rPr lang="hr-HR" sz="1100" b="1" dirty="0" smtClean="0"/>
                  <a:t>cd</a:t>
                </a:r>
                <a:r>
                  <a:rPr lang="hr-HR" sz="1100" b="1" baseline="-25000" dirty="0" smtClean="0"/>
                  <a:t>1</a:t>
                </a:r>
                <a:r>
                  <a:rPr lang="hr-HR" sz="1100" b="1" dirty="0" smtClean="0"/>
                  <a:t>          </a:t>
                </a:r>
                <a:r>
                  <a:rPr lang="hr-HR" sz="1100" b="1" dirty="0"/>
                  <a:t>d</a:t>
                </a:r>
                <a:r>
                  <a:rPr lang="hr-HR" sz="1100" b="1" baseline="-25000" dirty="0"/>
                  <a:t>2               </a:t>
                </a:r>
                <a:r>
                  <a:rPr lang="hr-HR" sz="1100" b="1" dirty="0"/>
                  <a:t>d</a:t>
                </a:r>
                <a:r>
                  <a:rPr lang="hr-HR" sz="1100" b="1" baseline="-25000" dirty="0"/>
                  <a:t>3                </a:t>
                </a:r>
                <a:r>
                  <a:rPr lang="hr-HR" sz="1100" b="1" dirty="0"/>
                  <a:t>d</a:t>
                </a:r>
                <a:r>
                  <a:rPr lang="hr-HR" sz="1100" b="1" baseline="-25000" dirty="0"/>
                  <a:t>4</a:t>
                </a:r>
                <a:r>
                  <a:rPr lang="hr-HR" sz="1100" b="1" dirty="0"/>
                  <a:t>          d</a:t>
                </a:r>
                <a:r>
                  <a:rPr lang="hr-HR" sz="1100" b="1" baseline="-25000" dirty="0"/>
                  <a:t>5</a:t>
                </a:r>
                <a:endParaRPr lang="en-US" dirty="0"/>
              </a:p>
            </p:txBody>
          </p:sp>
        </p:grpSp>
        <p:sp>
          <p:nvSpPr>
            <p:cNvPr id="14" name="Right Brace 13"/>
            <p:cNvSpPr/>
            <p:nvPr/>
          </p:nvSpPr>
          <p:spPr>
            <a:xfrm rot="5400000">
              <a:off x="2057401" y="2438400"/>
              <a:ext cx="304800" cy="76200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5" name="Straight Arrow Connector 14"/>
            <p:cNvCxnSpPr/>
            <p:nvPr/>
          </p:nvCxnSpPr>
          <p:spPr>
            <a:xfrm rot="5400000">
              <a:off x="2705101" y="2781300"/>
              <a:ext cx="3048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162301" y="2781300"/>
              <a:ext cx="3048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3657600" y="2819400"/>
              <a:ext cx="304800" cy="31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4152900" y="2781300"/>
              <a:ext cx="3048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4610100" y="2781300"/>
              <a:ext cx="3048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9" name="Group 5"/>
          <p:cNvGrpSpPr>
            <a:grpSpLocks noChangeAspect="1"/>
          </p:cNvGrpSpPr>
          <p:nvPr/>
        </p:nvGrpSpPr>
        <p:grpSpPr bwMode="auto">
          <a:xfrm>
            <a:off x="440492" y="3328119"/>
            <a:ext cx="3327400" cy="3197225"/>
            <a:chOff x="3041" y="2952"/>
            <a:chExt cx="5826" cy="5597"/>
          </a:xfrm>
        </p:grpSpPr>
        <p:grpSp>
          <p:nvGrpSpPr>
            <p:cNvPr id="50" name="Group 6"/>
            <p:cNvGrpSpPr>
              <a:grpSpLocks noChangeAspect="1"/>
            </p:cNvGrpSpPr>
            <p:nvPr/>
          </p:nvGrpSpPr>
          <p:grpSpPr bwMode="auto">
            <a:xfrm>
              <a:off x="3043" y="7221"/>
              <a:ext cx="5822" cy="1328"/>
              <a:chOff x="3043" y="7221"/>
              <a:chExt cx="5822" cy="1328"/>
            </a:xfrm>
          </p:grpSpPr>
          <p:grpSp>
            <p:nvGrpSpPr>
              <p:cNvPr id="177" name="Group 7"/>
              <p:cNvGrpSpPr>
                <a:grpSpLocks noChangeAspect="1"/>
              </p:cNvGrpSpPr>
              <p:nvPr/>
            </p:nvGrpSpPr>
            <p:grpSpPr bwMode="auto">
              <a:xfrm>
                <a:off x="3043" y="7322"/>
                <a:ext cx="5822" cy="1227"/>
                <a:chOff x="1350" y="9026"/>
                <a:chExt cx="5822" cy="1227"/>
              </a:xfrm>
            </p:grpSpPr>
            <p:grpSp>
              <p:nvGrpSpPr>
                <p:cNvPr id="200" name="Group 8"/>
                <p:cNvGrpSpPr>
                  <a:grpSpLocks noChangeAspect="1"/>
                </p:cNvGrpSpPr>
                <p:nvPr/>
              </p:nvGrpSpPr>
              <p:grpSpPr bwMode="auto">
                <a:xfrm>
                  <a:off x="1350" y="9026"/>
                  <a:ext cx="5822" cy="1227"/>
                  <a:chOff x="1350" y="9051"/>
                  <a:chExt cx="5822" cy="1227"/>
                </a:xfrm>
              </p:grpSpPr>
              <p:grpSp>
                <p:nvGrpSpPr>
                  <p:cNvPr id="202" name="Group 9"/>
                  <p:cNvGrpSpPr>
                    <a:grpSpLocks noChangeAspect="1"/>
                  </p:cNvGrpSpPr>
                  <p:nvPr/>
                </p:nvGrpSpPr>
                <p:grpSpPr bwMode="auto">
                  <a:xfrm>
                    <a:off x="1350" y="9051"/>
                    <a:ext cx="5822" cy="1227"/>
                    <a:chOff x="1350" y="9051"/>
                    <a:chExt cx="5822" cy="1227"/>
                  </a:xfrm>
                </p:grpSpPr>
                <p:grpSp>
                  <p:nvGrpSpPr>
                    <p:cNvPr id="208" name="Group 10"/>
                    <p:cNvGrpSpPr>
                      <a:grpSpLocks noChangeAspect="1"/>
                    </p:cNvGrpSpPr>
                    <p:nvPr/>
                  </p:nvGrpSpPr>
                  <p:grpSpPr bwMode="auto">
                    <a:xfrm>
                      <a:off x="1350" y="9056"/>
                      <a:ext cx="5822" cy="1222"/>
                      <a:chOff x="1350" y="9056"/>
                      <a:chExt cx="5822" cy="1222"/>
                    </a:xfrm>
                  </p:grpSpPr>
                  <p:grpSp>
                    <p:nvGrpSpPr>
                      <p:cNvPr id="216" name="Group 11"/>
                      <p:cNvGrpSpPr>
                        <a:grpSpLocks noChangeAspect="1"/>
                      </p:cNvGrpSpPr>
                      <p:nvPr/>
                    </p:nvGrpSpPr>
                    <p:grpSpPr bwMode="auto">
                      <a:xfrm>
                        <a:off x="1350" y="9056"/>
                        <a:ext cx="5822" cy="1222"/>
                        <a:chOff x="1350" y="9056"/>
                        <a:chExt cx="5822" cy="1222"/>
                      </a:xfrm>
                    </p:grpSpPr>
                    <p:sp>
                      <p:nvSpPr>
                        <p:cNvPr id="218" name="Rectangle 12"/>
                        <p:cNvSpPr>
                          <a:spLocks noChangeAspect="1" noChangeArrowheads="1"/>
                        </p:cNvSpPr>
                        <p:nvPr/>
                      </p:nvSpPr>
                      <p:spPr bwMode="auto">
                        <a:xfrm>
                          <a:off x="1350" y="9227"/>
                          <a:ext cx="668" cy="1051"/>
                        </a:xfrm>
                        <a:prstGeom prst="rect">
                          <a:avLst/>
                        </a:prstGeom>
                        <a:solidFill>
                          <a:srgbClr val="FFFFFF"/>
                        </a:solidFill>
                        <a:ln w="9525">
                          <a:miter lim="800000"/>
                          <a:headEnd/>
                          <a:tailEnd/>
                        </a:ln>
                        <a:scene3d>
                          <a:camera prst="legacyObliqueTopRight"/>
                          <a:lightRig rig="legacyFlat3" dir="b"/>
                        </a:scene3d>
                        <a:sp3d extrusionH="1116000" prstMaterial="legacyMetal">
                          <a:bevelT w="13500" h="13500" prst="angle"/>
                          <a:bevelB w="13500" h="13500" prst="angle"/>
                          <a:extrusionClr>
                            <a:srgbClr val="FFFFFF"/>
                          </a:extrusionClr>
                        </a:sp3d>
                      </p:spPr>
                      <p:txBody>
                        <a:bodyPr>
                          <a:flatTx/>
                        </a:bodyPr>
                        <a:lstStyle/>
                        <a:p>
                          <a:endParaRPr lang="en-US"/>
                        </a:p>
                      </p:txBody>
                    </p:sp>
                    <p:sp>
                      <p:nvSpPr>
                        <p:cNvPr id="219" name="Rectangle 13"/>
                        <p:cNvSpPr>
                          <a:spLocks noChangeAspect="1" noChangeArrowheads="1"/>
                        </p:cNvSpPr>
                        <p:nvPr/>
                      </p:nvSpPr>
                      <p:spPr bwMode="auto">
                        <a:xfrm rot="10800000">
                          <a:off x="2196" y="9303"/>
                          <a:ext cx="4731" cy="510"/>
                        </a:xfrm>
                        <a:prstGeom prst="rect">
                          <a:avLst/>
                        </a:prstGeom>
                        <a:solidFill>
                          <a:srgbClr val="FF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endParaRPr lang="en-US"/>
                        </a:p>
                      </p:txBody>
                    </p:sp>
                    <p:sp>
                      <p:nvSpPr>
                        <p:cNvPr id="220" name="Line 14"/>
                        <p:cNvSpPr>
                          <a:spLocks noChangeAspect="1" noChangeShapeType="1"/>
                        </p:cNvSpPr>
                        <p:nvPr/>
                      </p:nvSpPr>
                      <p:spPr bwMode="auto">
                        <a:xfrm>
                          <a:off x="2249" y="9306"/>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 name="Line 15"/>
                        <p:cNvSpPr>
                          <a:spLocks noChangeAspect="1" noChangeShapeType="1"/>
                        </p:cNvSpPr>
                        <p:nvPr/>
                      </p:nvSpPr>
                      <p:spPr bwMode="auto">
                        <a:xfrm>
                          <a:off x="6761" y="930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 name="Line 16"/>
                        <p:cNvSpPr>
                          <a:spLocks noChangeAspect="1" noChangeShapeType="1"/>
                        </p:cNvSpPr>
                        <p:nvPr/>
                      </p:nvSpPr>
                      <p:spPr bwMode="auto">
                        <a:xfrm>
                          <a:off x="2927" y="930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 name="Line 17"/>
                        <p:cNvSpPr>
                          <a:spLocks noChangeAspect="1" noChangeShapeType="1"/>
                        </p:cNvSpPr>
                        <p:nvPr/>
                      </p:nvSpPr>
                      <p:spPr bwMode="auto">
                        <a:xfrm>
                          <a:off x="6067" y="930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 name="Line 18"/>
                        <p:cNvSpPr>
                          <a:spLocks noChangeAspect="1" noChangeShapeType="1"/>
                        </p:cNvSpPr>
                        <p:nvPr/>
                      </p:nvSpPr>
                      <p:spPr bwMode="auto">
                        <a:xfrm>
                          <a:off x="4027" y="930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 name="Line 19"/>
                        <p:cNvSpPr>
                          <a:spLocks noChangeAspect="1" noChangeShapeType="1"/>
                        </p:cNvSpPr>
                        <p:nvPr/>
                      </p:nvSpPr>
                      <p:spPr bwMode="auto">
                        <a:xfrm>
                          <a:off x="2561" y="930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 name="Line 20"/>
                        <p:cNvSpPr>
                          <a:spLocks noChangeAspect="1" noChangeShapeType="1"/>
                        </p:cNvSpPr>
                        <p:nvPr/>
                      </p:nvSpPr>
                      <p:spPr bwMode="auto">
                        <a:xfrm>
                          <a:off x="3689" y="930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Line 21"/>
                        <p:cNvSpPr>
                          <a:spLocks noChangeAspect="1" noChangeShapeType="1"/>
                        </p:cNvSpPr>
                        <p:nvPr/>
                      </p:nvSpPr>
                      <p:spPr bwMode="auto">
                        <a:xfrm>
                          <a:off x="3307" y="930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Line 22"/>
                        <p:cNvSpPr>
                          <a:spLocks noChangeAspect="1" noChangeShapeType="1"/>
                        </p:cNvSpPr>
                        <p:nvPr/>
                      </p:nvSpPr>
                      <p:spPr bwMode="auto">
                        <a:xfrm>
                          <a:off x="5743" y="930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Line 23"/>
                        <p:cNvSpPr>
                          <a:spLocks noChangeAspect="1" noChangeShapeType="1"/>
                        </p:cNvSpPr>
                        <p:nvPr/>
                      </p:nvSpPr>
                      <p:spPr bwMode="auto">
                        <a:xfrm>
                          <a:off x="5429" y="930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 name="Line 24"/>
                        <p:cNvSpPr>
                          <a:spLocks noChangeAspect="1" noChangeShapeType="1"/>
                        </p:cNvSpPr>
                        <p:nvPr/>
                      </p:nvSpPr>
                      <p:spPr bwMode="auto">
                        <a:xfrm>
                          <a:off x="5091" y="930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 name="Line 25"/>
                        <p:cNvSpPr>
                          <a:spLocks noChangeAspect="1" noChangeShapeType="1"/>
                        </p:cNvSpPr>
                        <p:nvPr/>
                      </p:nvSpPr>
                      <p:spPr bwMode="auto">
                        <a:xfrm>
                          <a:off x="4732" y="930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 name="Line 26"/>
                        <p:cNvSpPr>
                          <a:spLocks noChangeAspect="1" noChangeShapeType="1"/>
                        </p:cNvSpPr>
                        <p:nvPr/>
                      </p:nvSpPr>
                      <p:spPr bwMode="auto">
                        <a:xfrm>
                          <a:off x="6427" y="930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 name="Line 27"/>
                        <p:cNvSpPr>
                          <a:spLocks noChangeAspect="1" noChangeShapeType="1"/>
                        </p:cNvSpPr>
                        <p:nvPr/>
                      </p:nvSpPr>
                      <p:spPr bwMode="auto">
                        <a:xfrm>
                          <a:off x="2198" y="9820"/>
                          <a:ext cx="472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34" name="Group 28"/>
                        <p:cNvGrpSpPr>
                          <a:grpSpLocks noChangeAspect="1"/>
                        </p:cNvGrpSpPr>
                        <p:nvPr/>
                      </p:nvGrpSpPr>
                      <p:grpSpPr bwMode="auto">
                        <a:xfrm>
                          <a:off x="6925" y="9056"/>
                          <a:ext cx="247" cy="758"/>
                          <a:chOff x="7825" y="6106"/>
                          <a:chExt cx="247" cy="758"/>
                        </a:xfrm>
                      </p:grpSpPr>
                      <p:sp>
                        <p:nvSpPr>
                          <p:cNvPr id="236" name="Line 29"/>
                          <p:cNvSpPr>
                            <a:spLocks noChangeAspect="1" noChangeShapeType="1"/>
                          </p:cNvSpPr>
                          <p:nvPr/>
                        </p:nvSpPr>
                        <p:spPr bwMode="auto">
                          <a:xfrm flipH="1">
                            <a:off x="7825" y="6106"/>
                            <a:ext cx="247" cy="2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 name="Line 30"/>
                          <p:cNvSpPr>
                            <a:spLocks noChangeAspect="1" noChangeShapeType="1"/>
                          </p:cNvSpPr>
                          <p:nvPr/>
                        </p:nvSpPr>
                        <p:spPr bwMode="auto">
                          <a:xfrm>
                            <a:off x="8072" y="6106"/>
                            <a:ext cx="0" cy="5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 name="Line 31"/>
                          <p:cNvSpPr>
                            <a:spLocks noChangeAspect="1" noChangeShapeType="1"/>
                          </p:cNvSpPr>
                          <p:nvPr/>
                        </p:nvSpPr>
                        <p:spPr bwMode="auto">
                          <a:xfrm flipH="1">
                            <a:off x="7825" y="6616"/>
                            <a:ext cx="247" cy="2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 name="Line 32"/>
                          <p:cNvSpPr>
                            <a:spLocks noChangeAspect="1" noChangeShapeType="1"/>
                          </p:cNvSpPr>
                          <p:nvPr/>
                        </p:nvSpPr>
                        <p:spPr bwMode="auto">
                          <a:xfrm flipV="1">
                            <a:off x="7825" y="6353"/>
                            <a:ext cx="1" cy="5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5" name="Text Box 33"/>
                        <p:cNvSpPr txBox="1">
                          <a:spLocks noChangeAspect="1" noChangeArrowheads="1"/>
                        </p:cNvSpPr>
                        <p:nvPr/>
                      </p:nvSpPr>
                      <p:spPr bwMode="auto">
                        <a:xfrm>
                          <a:off x="2088" y="9430"/>
                          <a:ext cx="501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r-HR" sz="600" b="1"/>
                            <a:t>14  13    12      11     10      9       8      7       6       5      4      3      2       1</a:t>
                          </a:r>
                          <a:endParaRPr lang="en-US" sz="600"/>
                        </a:p>
                      </p:txBody>
                    </p:sp>
                  </p:grpSp>
                  <p:sp>
                    <p:nvSpPr>
                      <p:cNvPr id="217" name="Line 34"/>
                      <p:cNvSpPr>
                        <a:spLocks noChangeAspect="1" noChangeShapeType="1"/>
                      </p:cNvSpPr>
                      <p:nvPr/>
                    </p:nvSpPr>
                    <p:spPr bwMode="auto">
                      <a:xfrm>
                        <a:off x="4378" y="9298"/>
                        <a:ext cx="2"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9" name="Group 35"/>
                    <p:cNvGrpSpPr>
                      <a:grpSpLocks noChangeAspect="1"/>
                    </p:cNvGrpSpPr>
                    <p:nvPr/>
                  </p:nvGrpSpPr>
                  <p:grpSpPr bwMode="auto">
                    <a:xfrm>
                      <a:off x="5530" y="9051"/>
                      <a:ext cx="323" cy="330"/>
                      <a:chOff x="6939" y="6110"/>
                      <a:chExt cx="323" cy="330"/>
                    </a:xfrm>
                  </p:grpSpPr>
                  <p:sp>
                    <p:nvSpPr>
                      <p:cNvPr id="210" name="Rectangle 36"/>
                      <p:cNvSpPr>
                        <a:spLocks noChangeAspect="1" noChangeArrowheads="1"/>
                      </p:cNvSpPr>
                      <p:nvPr/>
                    </p:nvSpPr>
                    <p:spPr bwMode="auto">
                      <a:xfrm rot="10800000">
                        <a:off x="6939" y="6360"/>
                        <a:ext cx="80" cy="76"/>
                      </a:xfrm>
                      <a:prstGeom prst="rect">
                        <a:avLst/>
                      </a:prstGeom>
                      <a:solidFill>
                        <a:srgbClr val="FF0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a:flatTx/>
                      </a:bodyPr>
                      <a:lstStyle/>
                      <a:p>
                        <a:endParaRPr lang="en-US"/>
                      </a:p>
                    </p:txBody>
                  </p:sp>
                  <p:sp>
                    <p:nvSpPr>
                      <p:cNvPr id="211" name="Line 37"/>
                      <p:cNvSpPr>
                        <a:spLocks noChangeAspect="1" noChangeShapeType="1"/>
                      </p:cNvSpPr>
                      <p:nvPr/>
                    </p:nvSpPr>
                    <p:spPr bwMode="auto">
                      <a:xfrm>
                        <a:off x="6939" y="6357"/>
                        <a:ext cx="0" cy="8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 name="Line 38"/>
                      <p:cNvSpPr>
                        <a:spLocks noChangeAspect="1" noChangeShapeType="1"/>
                      </p:cNvSpPr>
                      <p:nvPr/>
                    </p:nvSpPr>
                    <p:spPr bwMode="auto">
                      <a:xfrm>
                        <a:off x="6939" y="6440"/>
                        <a:ext cx="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 name="Line 39"/>
                      <p:cNvSpPr>
                        <a:spLocks noChangeAspect="1" noChangeShapeType="1"/>
                      </p:cNvSpPr>
                      <p:nvPr/>
                    </p:nvSpPr>
                    <p:spPr bwMode="auto">
                      <a:xfrm>
                        <a:off x="7013" y="6357"/>
                        <a:ext cx="1" cy="8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 name="Line 40"/>
                      <p:cNvSpPr>
                        <a:spLocks noChangeAspect="1" noChangeShapeType="1"/>
                      </p:cNvSpPr>
                      <p:nvPr/>
                    </p:nvSpPr>
                    <p:spPr bwMode="auto">
                      <a:xfrm flipV="1">
                        <a:off x="6939" y="6110"/>
                        <a:ext cx="251" cy="2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 name="Line 41"/>
                      <p:cNvSpPr>
                        <a:spLocks noChangeAspect="1" noChangeShapeType="1"/>
                      </p:cNvSpPr>
                      <p:nvPr/>
                    </p:nvSpPr>
                    <p:spPr bwMode="auto">
                      <a:xfrm flipH="1">
                        <a:off x="7013" y="6110"/>
                        <a:ext cx="249" cy="2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03" name="Line 42"/>
                  <p:cNvSpPr>
                    <a:spLocks noChangeAspect="1" noChangeShapeType="1"/>
                  </p:cNvSpPr>
                  <p:nvPr/>
                </p:nvSpPr>
                <p:spPr bwMode="auto">
                  <a:xfrm>
                    <a:off x="5853" y="9051"/>
                    <a:ext cx="1319" cy="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 name="Line 43"/>
                  <p:cNvSpPr>
                    <a:spLocks noChangeAspect="1" noChangeShapeType="1"/>
                  </p:cNvSpPr>
                  <p:nvPr/>
                </p:nvSpPr>
                <p:spPr bwMode="auto">
                  <a:xfrm flipH="1">
                    <a:off x="2450" y="9051"/>
                    <a:ext cx="333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 name="Line 44"/>
                  <p:cNvSpPr>
                    <a:spLocks noChangeAspect="1" noChangeShapeType="1"/>
                  </p:cNvSpPr>
                  <p:nvPr/>
                </p:nvSpPr>
                <p:spPr bwMode="auto">
                  <a:xfrm flipH="1">
                    <a:off x="2198" y="9051"/>
                    <a:ext cx="252" cy="2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 name="Line 45"/>
                  <p:cNvSpPr>
                    <a:spLocks noChangeAspect="1" noChangeShapeType="1"/>
                  </p:cNvSpPr>
                  <p:nvPr/>
                </p:nvSpPr>
                <p:spPr bwMode="auto">
                  <a:xfrm>
                    <a:off x="2196" y="9301"/>
                    <a:ext cx="333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 name="Line 46"/>
                  <p:cNvSpPr>
                    <a:spLocks noChangeAspect="1" noChangeShapeType="1"/>
                  </p:cNvSpPr>
                  <p:nvPr/>
                </p:nvSpPr>
                <p:spPr bwMode="auto">
                  <a:xfrm>
                    <a:off x="5605" y="9301"/>
                    <a:ext cx="13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1" name="Line 47"/>
                <p:cNvSpPr>
                  <a:spLocks noChangeAspect="1" noChangeShapeType="1"/>
                </p:cNvSpPr>
                <p:nvPr/>
              </p:nvSpPr>
              <p:spPr bwMode="auto">
                <a:xfrm>
                  <a:off x="2196" y="9276"/>
                  <a:ext cx="0" cy="5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8" name="Group 48"/>
              <p:cNvGrpSpPr>
                <a:grpSpLocks noChangeAspect="1"/>
              </p:cNvGrpSpPr>
              <p:nvPr/>
            </p:nvGrpSpPr>
            <p:grpSpPr bwMode="auto">
              <a:xfrm>
                <a:off x="4932" y="7221"/>
                <a:ext cx="136" cy="252"/>
                <a:chOff x="4071" y="2183"/>
                <a:chExt cx="136" cy="252"/>
              </a:xfrm>
            </p:grpSpPr>
            <p:grpSp>
              <p:nvGrpSpPr>
                <p:cNvPr id="179" name="Group 49"/>
                <p:cNvGrpSpPr>
                  <a:grpSpLocks noChangeAspect="1"/>
                </p:cNvGrpSpPr>
                <p:nvPr/>
              </p:nvGrpSpPr>
              <p:grpSpPr bwMode="auto">
                <a:xfrm>
                  <a:off x="4071" y="2183"/>
                  <a:ext cx="136" cy="252"/>
                  <a:chOff x="2083" y="1423"/>
                  <a:chExt cx="389" cy="717"/>
                </a:xfrm>
              </p:grpSpPr>
              <p:sp>
                <p:nvSpPr>
                  <p:cNvPr id="180" name="Freeform 50"/>
                  <p:cNvSpPr>
                    <a:spLocks noChangeAspect="1"/>
                  </p:cNvSpPr>
                  <p:nvPr/>
                </p:nvSpPr>
                <p:spPr bwMode="auto">
                  <a:xfrm>
                    <a:off x="2106" y="2032"/>
                    <a:ext cx="344" cy="108"/>
                  </a:xfrm>
                  <a:custGeom>
                    <a:avLst/>
                    <a:gdLst>
                      <a:gd name="T0" fmla="*/ 171 w 344"/>
                      <a:gd name="T1" fmla="*/ 107 h 108"/>
                      <a:gd name="T2" fmla="*/ 205 w 344"/>
                      <a:gd name="T3" fmla="*/ 107 h 108"/>
                      <a:gd name="T4" fmla="*/ 237 w 344"/>
                      <a:gd name="T5" fmla="*/ 104 h 108"/>
                      <a:gd name="T6" fmla="*/ 266 w 344"/>
                      <a:gd name="T7" fmla="*/ 98 h 108"/>
                      <a:gd name="T8" fmla="*/ 292 w 344"/>
                      <a:gd name="T9" fmla="*/ 92 h 108"/>
                      <a:gd name="T10" fmla="*/ 312 w 344"/>
                      <a:gd name="T11" fmla="*/ 84 h 108"/>
                      <a:gd name="T12" fmla="*/ 329 w 344"/>
                      <a:gd name="T13" fmla="*/ 75 h 108"/>
                      <a:gd name="T14" fmla="*/ 338 w 344"/>
                      <a:gd name="T15" fmla="*/ 64 h 108"/>
                      <a:gd name="T16" fmla="*/ 343 w 344"/>
                      <a:gd name="T17" fmla="*/ 53 h 108"/>
                      <a:gd name="T18" fmla="*/ 338 w 344"/>
                      <a:gd name="T19" fmla="*/ 42 h 108"/>
                      <a:gd name="T20" fmla="*/ 329 w 344"/>
                      <a:gd name="T21" fmla="*/ 33 h 108"/>
                      <a:gd name="T22" fmla="*/ 312 w 344"/>
                      <a:gd name="T23" fmla="*/ 24 h 108"/>
                      <a:gd name="T24" fmla="*/ 292 w 344"/>
                      <a:gd name="T25" fmla="*/ 15 h 108"/>
                      <a:gd name="T26" fmla="*/ 266 w 344"/>
                      <a:gd name="T27" fmla="*/ 9 h 108"/>
                      <a:gd name="T28" fmla="*/ 237 w 344"/>
                      <a:gd name="T29" fmla="*/ 4 h 108"/>
                      <a:gd name="T30" fmla="*/ 205 w 344"/>
                      <a:gd name="T31" fmla="*/ 1 h 108"/>
                      <a:gd name="T32" fmla="*/ 171 w 344"/>
                      <a:gd name="T33" fmla="*/ 0 h 108"/>
                      <a:gd name="T34" fmla="*/ 136 w 344"/>
                      <a:gd name="T35" fmla="*/ 1 h 108"/>
                      <a:gd name="T36" fmla="*/ 104 w 344"/>
                      <a:gd name="T37" fmla="*/ 4 h 108"/>
                      <a:gd name="T38" fmla="*/ 75 w 344"/>
                      <a:gd name="T39" fmla="*/ 9 h 108"/>
                      <a:gd name="T40" fmla="*/ 50 w 344"/>
                      <a:gd name="T41" fmla="*/ 15 h 108"/>
                      <a:gd name="T42" fmla="*/ 29 w 344"/>
                      <a:gd name="T43" fmla="*/ 24 h 108"/>
                      <a:gd name="T44" fmla="*/ 13 w 344"/>
                      <a:gd name="T45" fmla="*/ 33 h 108"/>
                      <a:gd name="T46" fmla="*/ 3 w 344"/>
                      <a:gd name="T47" fmla="*/ 42 h 108"/>
                      <a:gd name="T48" fmla="*/ 0 w 344"/>
                      <a:gd name="T49" fmla="*/ 53 h 108"/>
                      <a:gd name="T50" fmla="*/ 3 w 344"/>
                      <a:gd name="T51" fmla="*/ 64 h 108"/>
                      <a:gd name="T52" fmla="*/ 13 w 344"/>
                      <a:gd name="T53" fmla="*/ 75 h 108"/>
                      <a:gd name="T54" fmla="*/ 29 w 344"/>
                      <a:gd name="T55" fmla="*/ 84 h 108"/>
                      <a:gd name="T56" fmla="*/ 50 w 344"/>
                      <a:gd name="T57" fmla="*/ 92 h 108"/>
                      <a:gd name="T58" fmla="*/ 75 w 344"/>
                      <a:gd name="T59" fmla="*/ 98 h 108"/>
                      <a:gd name="T60" fmla="*/ 104 w 344"/>
                      <a:gd name="T61" fmla="*/ 104 h 108"/>
                      <a:gd name="T62" fmla="*/ 136 w 344"/>
                      <a:gd name="T63" fmla="*/ 107 h 108"/>
                      <a:gd name="T64" fmla="*/ 171 w 344"/>
                      <a:gd name="T65" fmla="*/ 107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4"/>
                      <a:gd name="T100" fmla="*/ 0 h 108"/>
                      <a:gd name="T101" fmla="*/ 344 w 344"/>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4" h="108">
                        <a:moveTo>
                          <a:pt x="171" y="107"/>
                        </a:moveTo>
                        <a:lnTo>
                          <a:pt x="205" y="107"/>
                        </a:lnTo>
                        <a:lnTo>
                          <a:pt x="237" y="104"/>
                        </a:lnTo>
                        <a:lnTo>
                          <a:pt x="266" y="98"/>
                        </a:lnTo>
                        <a:lnTo>
                          <a:pt x="292" y="92"/>
                        </a:lnTo>
                        <a:lnTo>
                          <a:pt x="312" y="84"/>
                        </a:lnTo>
                        <a:lnTo>
                          <a:pt x="329" y="75"/>
                        </a:lnTo>
                        <a:lnTo>
                          <a:pt x="338" y="64"/>
                        </a:lnTo>
                        <a:lnTo>
                          <a:pt x="343" y="53"/>
                        </a:lnTo>
                        <a:lnTo>
                          <a:pt x="338" y="42"/>
                        </a:lnTo>
                        <a:lnTo>
                          <a:pt x="329" y="33"/>
                        </a:lnTo>
                        <a:lnTo>
                          <a:pt x="312" y="24"/>
                        </a:lnTo>
                        <a:lnTo>
                          <a:pt x="292" y="15"/>
                        </a:lnTo>
                        <a:lnTo>
                          <a:pt x="266" y="9"/>
                        </a:lnTo>
                        <a:lnTo>
                          <a:pt x="237" y="4"/>
                        </a:lnTo>
                        <a:lnTo>
                          <a:pt x="205" y="1"/>
                        </a:lnTo>
                        <a:lnTo>
                          <a:pt x="171" y="0"/>
                        </a:lnTo>
                        <a:lnTo>
                          <a:pt x="136" y="1"/>
                        </a:lnTo>
                        <a:lnTo>
                          <a:pt x="104" y="4"/>
                        </a:lnTo>
                        <a:lnTo>
                          <a:pt x="75" y="9"/>
                        </a:lnTo>
                        <a:lnTo>
                          <a:pt x="50" y="15"/>
                        </a:lnTo>
                        <a:lnTo>
                          <a:pt x="29" y="24"/>
                        </a:lnTo>
                        <a:lnTo>
                          <a:pt x="13" y="33"/>
                        </a:lnTo>
                        <a:lnTo>
                          <a:pt x="3" y="42"/>
                        </a:lnTo>
                        <a:lnTo>
                          <a:pt x="0" y="53"/>
                        </a:lnTo>
                        <a:lnTo>
                          <a:pt x="3" y="64"/>
                        </a:lnTo>
                        <a:lnTo>
                          <a:pt x="13" y="75"/>
                        </a:lnTo>
                        <a:lnTo>
                          <a:pt x="29" y="84"/>
                        </a:lnTo>
                        <a:lnTo>
                          <a:pt x="50" y="92"/>
                        </a:lnTo>
                        <a:lnTo>
                          <a:pt x="75" y="98"/>
                        </a:lnTo>
                        <a:lnTo>
                          <a:pt x="104" y="104"/>
                        </a:lnTo>
                        <a:lnTo>
                          <a:pt x="136" y="107"/>
                        </a:lnTo>
                        <a:lnTo>
                          <a:pt x="171" y="107"/>
                        </a:lnTo>
                      </a:path>
                    </a:pathLst>
                  </a:custGeom>
                  <a:solidFill>
                    <a:srgbClr val="5A5A4E"/>
                  </a:solidFill>
                  <a:ln w="12700" cap="rnd">
                    <a:solidFill>
                      <a:srgbClr val="000000"/>
                    </a:solidFill>
                    <a:round/>
                    <a:headEnd/>
                    <a:tailEnd/>
                  </a:ln>
                </p:spPr>
                <p:txBody>
                  <a:bodyPr/>
                  <a:lstStyle/>
                  <a:p>
                    <a:endParaRPr lang="en-US"/>
                  </a:p>
                </p:txBody>
              </p:sp>
              <p:sp>
                <p:nvSpPr>
                  <p:cNvPr id="181" name="Freeform 51"/>
                  <p:cNvSpPr>
                    <a:spLocks noChangeAspect="1"/>
                  </p:cNvSpPr>
                  <p:nvPr/>
                </p:nvSpPr>
                <p:spPr bwMode="auto">
                  <a:xfrm>
                    <a:off x="2083" y="1884"/>
                    <a:ext cx="389" cy="245"/>
                  </a:xfrm>
                  <a:custGeom>
                    <a:avLst/>
                    <a:gdLst>
                      <a:gd name="T0" fmla="*/ 15 w 389"/>
                      <a:gd name="T1" fmla="*/ 203 h 245"/>
                      <a:gd name="T2" fmla="*/ 27 w 389"/>
                      <a:gd name="T3" fmla="*/ 210 h 245"/>
                      <a:gd name="T4" fmla="*/ 44 w 389"/>
                      <a:gd name="T5" fmla="*/ 217 h 245"/>
                      <a:gd name="T6" fmla="*/ 78 w 389"/>
                      <a:gd name="T7" fmla="*/ 229 h 245"/>
                      <a:gd name="T8" fmla="*/ 119 w 389"/>
                      <a:gd name="T9" fmla="*/ 238 h 245"/>
                      <a:gd name="T10" fmla="*/ 167 w 389"/>
                      <a:gd name="T11" fmla="*/ 243 h 245"/>
                      <a:gd name="T12" fmla="*/ 227 w 389"/>
                      <a:gd name="T13" fmla="*/ 243 h 245"/>
                      <a:gd name="T14" fmla="*/ 285 w 389"/>
                      <a:gd name="T15" fmla="*/ 238 h 245"/>
                      <a:gd name="T16" fmla="*/ 329 w 389"/>
                      <a:gd name="T17" fmla="*/ 227 h 245"/>
                      <a:gd name="T18" fmla="*/ 360 w 389"/>
                      <a:gd name="T19" fmla="*/ 212 h 245"/>
                      <a:gd name="T20" fmla="*/ 375 w 389"/>
                      <a:gd name="T21" fmla="*/ 197 h 245"/>
                      <a:gd name="T22" fmla="*/ 383 w 389"/>
                      <a:gd name="T23" fmla="*/ 181 h 245"/>
                      <a:gd name="T24" fmla="*/ 388 w 389"/>
                      <a:gd name="T25" fmla="*/ 51 h 245"/>
                      <a:gd name="T26" fmla="*/ 366 w 389"/>
                      <a:gd name="T27" fmla="*/ 37 h 245"/>
                      <a:gd name="T28" fmla="*/ 342 w 389"/>
                      <a:gd name="T29" fmla="*/ 27 h 245"/>
                      <a:gd name="T30" fmla="*/ 314 w 389"/>
                      <a:gd name="T31" fmla="*/ 19 h 245"/>
                      <a:gd name="T32" fmla="*/ 285 w 389"/>
                      <a:gd name="T33" fmla="*/ 11 h 245"/>
                      <a:gd name="T34" fmla="*/ 268 w 389"/>
                      <a:gd name="T35" fmla="*/ 8 h 245"/>
                      <a:gd name="T36" fmla="*/ 250 w 389"/>
                      <a:gd name="T37" fmla="*/ 5 h 245"/>
                      <a:gd name="T38" fmla="*/ 233 w 389"/>
                      <a:gd name="T39" fmla="*/ 4 h 245"/>
                      <a:gd name="T40" fmla="*/ 217 w 389"/>
                      <a:gd name="T41" fmla="*/ 4 h 245"/>
                      <a:gd name="T42" fmla="*/ 196 w 389"/>
                      <a:gd name="T43" fmla="*/ 2 h 245"/>
                      <a:gd name="T44" fmla="*/ 174 w 389"/>
                      <a:gd name="T45" fmla="*/ 0 h 245"/>
                      <a:gd name="T46" fmla="*/ 151 w 389"/>
                      <a:gd name="T47" fmla="*/ 2 h 245"/>
                      <a:gd name="T48" fmla="*/ 127 w 389"/>
                      <a:gd name="T49" fmla="*/ 4 h 245"/>
                      <a:gd name="T50" fmla="*/ 101 w 389"/>
                      <a:gd name="T51" fmla="*/ 8 h 245"/>
                      <a:gd name="T52" fmla="*/ 75 w 389"/>
                      <a:gd name="T53" fmla="*/ 13 h 245"/>
                      <a:gd name="T54" fmla="*/ 52 w 389"/>
                      <a:gd name="T55" fmla="*/ 20 h 245"/>
                      <a:gd name="T56" fmla="*/ 32 w 389"/>
                      <a:gd name="T57" fmla="*/ 30 h 245"/>
                      <a:gd name="T58" fmla="*/ 23 w 389"/>
                      <a:gd name="T59" fmla="*/ 33 h 245"/>
                      <a:gd name="T60" fmla="*/ 17 w 389"/>
                      <a:gd name="T61" fmla="*/ 39 h 245"/>
                      <a:gd name="T62" fmla="*/ 9 w 389"/>
                      <a:gd name="T63" fmla="*/ 51 h 245"/>
                      <a:gd name="T64" fmla="*/ 0 w 389"/>
                      <a:gd name="T65" fmla="*/ 72 h 245"/>
                      <a:gd name="T66" fmla="*/ 1 w 389"/>
                      <a:gd name="T67" fmla="*/ 195 h 245"/>
                      <a:gd name="T68" fmla="*/ 4 w 389"/>
                      <a:gd name="T69" fmla="*/ 198 h 2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9"/>
                      <a:gd name="T106" fmla="*/ 0 h 245"/>
                      <a:gd name="T107" fmla="*/ 389 w 389"/>
                      <a:gd name="T108" fmla="*/ 245 h 2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9" h="245">
                        <a:moveTo>
                          <a:pt x="7" y="200"/>
                        </a:moveTo>
                        <a:lnTo>
                          <a:pt x="15" y="203"/>
                        </a:lnTo>
                        <a:lnTo>
                          <a:pt x="23" y="207"/>
                        </a:lnTo>
                        <a:lnTo>
                          <a:pt x="27" y="210"/>
                        </a:lnTo>
                        <a:lnTo>
                          <a:pt x="30" y="210"/>
                        </a:lnTo>
                        <a:lnTo>
                          <a:pt x="44" y="217"/>
                        </a:lnTo>
                        <a:lnTo>
                          <a:pt x="59" y="223"/>
                        </a:lnTo>
                        <a:lnTo>
                          <a:pt x="78" y="229"/>
                        </a:lnTo>
                        <a:lnTo>
                          <a:pt x="98" y="233"/>
                        </a:lnTo>
                        <a:lnTo>
                          <a:pt x="119" y="238"/>
                        </a:lnTo>
                        <a:lnTo>
                          <a:pt x="142" y="241"/>
                        </a:lnTo>
                        <a:lnTo>
                          <a:pt x="167" y="243"/>
                        </a:lnTo>
                        <a:lnTo>
                          <a:pt x="194" y="244"/>
                        </a:lnTo>
                        <a:lnTo>
                          <a:pt x="227" y="243"/>
                        </a:lnTo>
                        <a:lnTo>
                          <a:pt x="257" y="241"/>
                        </a:lnTo>
                        <a:lnTo>
                          <a:pt x="285" y="238"/>
                        </a:lnTo>
                        <a:lnTo>
                          <a:pt x="308" y="233"/>
                        </a:lnTo>
                        <a:lnTo>
                          <a:pt x="329" y="227"/>
                        </a:lnTo>
                        <a:lnTo>
                          <a:pt x="346" y="220"/>
                        </a:lnTo>
                        <a:lnTo>
                          <a:pt x="360" y="212"/>
                        </a:lnTo>
                        <a:lnTo>
                          <a:pt x="371" y="204"/>
                        </a:lnTo>
                        <a:lnTo>
                          <a:pt x="375" y="197"/>
                        </a:lnTo>
                        <a:lnTo>
                          <a:pt x="380" y="190"/>
                        </a:lnTo>
                        <a:lnTo>
                          <a:pt x="383" y="181"/>
                        </a:lnTo>
                        <a:lnTo>
                          <a:pt x="388" y="167"/>
                        </a:lnTo>
                        <a:lnTo>
                          <a:pt x="388" y="51"/>
                        </a:lnTo>
                        <a:lnTo>
                          <a:pt x="377" y="43"/>
                        </a:lnTo>
                        <a:lnTo>
                          <a:pt x="366" y="37"/>
                        </a:lnTo>
                        <a:lnTo>
                          <a:pt x="354" y="33"/>
                        </a:lnTo>
                        <a:lnTo>
                          <a:pt x="342" y="27"/>
                        </a:lnTo>
                        <a:lnTo>
                          <a:pt x="328" y="22"/>
                        </a:lnTo>
                        <a:lnTo>
                          <a:pt x="314" y="19"/>
                        </a:lnTo>
                        <a:lnTo>
                          <a:pt x="300" y="14"/>
                        </a:lnTo>
                        <a:lnTo>
                          <a:pt x="285" y="11"/>
                        </a:lnTo>
                        <a:lnTo>
                          <a:pt x="276" y="10"/>
                        </a:lnTo>
                        <a:lnTo>
                          <a:pt x="268" y="8"/>
                        </a:lnTo>
                        <a:lnTo>
                          <a:pt x="259" y="7"/>
                        </a:lnTo>
                        <a:lnTo>
                          <a:pt x="250" y="5"/>
                        </a:lnTo>
                        <a:lnTo>
                          <a:pt x="240" y="5"/>
                        </a:lnTo>
                        <a:lnTo>
                          <a:pt x="233" y="4"/>
                        </a:lnTo>
                        <a:lnTo>
                          <a:pt x="225" y="4"/>
                        </a:lnTo>
                        <a:lnTo>
                          <a:pt x="217" y="4"/>
                        </a:lnTo>
                        <a:lnTo>
                          <a:pt x="207" y="2"/>
                        </a:lnTo>
                        <a:lnTo>
                          <a:pt x="196" y="2"/>
                        </a:lnTo>
                        <a:lnTo>
                          <a:pt x="185" y="0"/>
                        </a:lnTo>
                        <a:lnTo>
                          <a:pt x="174" y="0"/>
                        </a:lnTo>
                        <a:lnTo>
                          <a:pt x="162" y="0"/>
                        </a:lnTo>
                        <a:lnTo>
                          <a:pt x="151" y="2"/>
                        </a:lnTo>
                        <a:lnTo>
                          <a:pt x="139" y="2"/>
                        </a:lnTo>
                        <a:lnTo>
                          <a:pt x="127" y="4"/>
                        </a:lnTo>
                        <a:lnTo>
                          <a:pt x="113" y="5"/>
                        </a:lnTo>
                        <a:lnTo>
                          <a:pt x="101" y="8"/>
                        </a:lnTo>
                        <a:lnTo>
                          <a:pt x="89" y="10"/>
                        </a:lnTo>
                        <a:lnTo>
                          <a:pt x="75" y="13"/>
                        </a:lnTo>
                        <a:lnTo>
                          <a:pt x="64" y="17"/>
                        </a:lnTo>
                        <a:lnTo>
                          <a:pt x="52" y="20"/>
                        </a:lnTo>
                        <a:lnTo>
                          <a:pt x="41" y="25"/>
                        </a:lnTo>
                        <a:lnTo>
                          <a:pt x="32" y="30"/>
                        </a:lnTo>
                        <a:lnTo>
                          <a:pt x="26" y="30"/>
                        </a:lnTo>
                        <a:lnTo>
                          <a:pt x="23" y="33"/>
                        </a:lnTo>
                        <a:lnTo>
                          <a:pt x="20" y="36"/>
                        </a:lnTo>
                        <a:lnTo>
                          <a:pt x="17" y="39"/>
                        </a:lnTo>
                        <a:lnTo>
                          <a:pt x="12" y="43"/>
                        </a:lnTo>
                        <a:lnTo>
                          <a:pt x="9" y="51"/>
                        </a:lnTo>
                        <a:lnTo>
                          <a:pt x="4" y="60"/>
                        </a:lnTo>
                        <a:lnTo>
                          <a:pt x="0" y="72"/>
                        </a:lnTo>
                        <a:lnTo>
                          <a:pt x="0" y="195"/>
                        </a:lnTo>
                        <a:lnTo>
                          <a:pt x="1" y="195"/>
                        </a:lnTo>
                        <a:lnTo>
                          <a:pt x="3" y="197"/>
                        </a:lnTo>
                        <a:lnTo>
                          <a:pt x="4" y="198"/>
                        </a:lnTo>
                        <a:lnTo>
                          <a:pt x="7" y="20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52"/>
                  <p:cNvSpPr>
                    <a:spLocks noChangeAspect="1"/>
                  </p:cNvSpPr>
                  <p:nvPr/>
                </p:nvSpPr>
                <p:spPr bwMode="auto">
                  <a:xfrm>
                    <a:off x="2205" y="1495"/>
                    <a:ext cx="144" cy="145"/>
                  </a:xfrm>
                  <a:custGeom>
                    <a:avLst/>
                    <a:gdLst>
                      <a:gd name="T0" fmla="*/ 143 w 144"/>
                      <a:gd name="T1" fmla="*/ 127 h 145"/>
                      <a:gd name="T2" fmla="*/ 141 w 144"/>
                      <a:gd name="T3" fmla="*/ 129 h 145"/>
                      <a:gd name="T4" fmla="*/ 137 w 144"/>
                      <a:gd name="T5" fmla="*/ 132 h 145"/>
                      <a:gd name="T6" fmla="*/ 131 w 144"/>
                      <a:gd name="T7" fmla="*/ 135 h 145"/>
                      <a:gd name="T8" fmla="*/ 123 w 144"/>
                      <a:gd name="T9" fmla="*/ 138 h 145"/>
                      <a:gd name="T10" fmla="*/ 112 w 144"/>
                      <a:gd name="T11" fmla="*/ 140 h 145"/>
                      <a:gd name="T12" fmla="*/ 100 w 144"/>
                      <a:gd name="T13" fmla="*/ 143 h 145"/>
                      <a:gd name="T14" fmla="*/ 86 w 144"/>
                      <a:gd name="T15" fmla="*/ 144 h 145"/>
                      <a:gd name="T16" fmla="*/ 71 w 144"/>
                      <a:gd name="T17" fmla="*/ 144 h 145"/>
                      <a:gd name="T18" fmla="*/ 54 w 144"/>
                      <a:gd name="T19" fmla="*/ 144 h 145"/>
                      <a:gd name="T20" fmla="*/ 40 w 144"/>
                      <a:gd name="T21" fmla="*/ 143 h 145"/>
                      <a:gd name="T22" fmla="*/ 28 w 144"/>
                      <a:gd name="T23" fmla="*/ 140 h 145"/>
                      <a:gd name="T24" fmla="*/ 19 w 144"/>
                      <a:gd name="T25" fmla="*/ 138 h 145"/>
                      <a:gd name="T26" fmla="*/ 11 w 144"/>
                      <a:gd name="T27" fmla="*/ 135 h 145"/>
                      <a:gd name="T28" fmla="*/ 6 w 144"/>
                      <a:gd name="T29" fmla="*/ 132 h 145"/>
                      <a:gd name="T30" fmla="*/ 2 w 144"/>
                      <a:gd name="T31" fmla="*/ 131 h 145"/>
                      <a:gd name="T32" fmla="*/ 2 w 144"/>
                      <a:gd name="T33" fmla="*/ 127 h 145"/>
                      <a:gd name="T34" fmla="*/ 0 w 144"/>
                      <a:gd name="T35" fmla="*/ 17 h 145"/>
                      <a:gd name="T36" fmla="*/ 2 w 144"/>
                      <a:gd name="T37" fmla="*/ 14 h 145"/>
                      <a:gd name="T38" fmla="*/ 6 w 144"/>
                      <a:gd name="T39" fmla="*/ 13 h 145"/>
                      <a:gd name="T40" fmla="*/ 13 w 144"/>
                      <a:gd name="T41" fmla="*/ 9 h 145"/>
                      <a:gd name="T42" fmla="*/ 22 w 144"/>
                      <a:gd name="T43" fmla="*/ 6 h 145"/>
                      <a:gd name="T44" fmla="*/ 31 w 144"/>
                      <a:gd name="T45" fmla="*/ 3 h 145"/>
                      <a:gd name="T46" fmla="*/ 43 w 144"/>
                      <a:gd name="T47" fmla="*/ 2 h 145"/>
                      <a:gd name="T48" fmla="*/ 57 w 144"/>
                      <a:gd name="T49" fmla="*/ 0 h 145"/>
                      <a:gd name="T50" fmla="*/ 71 w 144"/>
                      <a:gd name="T51" fmla="*/ 0 h 145"/>
                      <a:gd name="T52" fmla="*/ 85 w 144"/>
                      <a:gd name="T53" fmla="*/ 0 h 145"/>
                      <a:gd name="T54" fmla="*/ 98 w 144"/>
                      <a:gd name="T55" fmla="*/ 2 h 145"/>
                      <a:gd name="T56" fmla="*/ 111 w 144"/>
                      <a:gd name="T57" fmla="*/ 3 h 145"/>
                      <a:gd name="T58" fmla="*/ 121 w 144"/>
                      <a:gd name="T59" fmla="*/ 6 h 145"/>
                      <a:gd name="T60" fmla="*/ 131 w 144"/>
                      <a:gd name="T61" fmla="*/ 9 h 145"/>
                      <a:gd name="T62" fmla="*/ 137 w 144"/>
                      <a:gd name="T63" fmla="*/ 13 h 145"/>
                      <a:gd name="T64" fmla="*/ 141 w 144"/>
                      <a:gd name="T65" fmla="*/ 14 h 145"/>
                      <a:gd name="T66" fmla="*/ 143 w 144"/>
                      <a:gd name="T67" fmla="*/ 17 h 145"/>
                      <a:gd name="T68" fmla="*/ 143 w 144"/>
                      <a:gd name="T69" fmla="*/ 127 h 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145"/>
                      <a:gd name="T107" fmla="*/ 144 w 144"/>
                      <a:gd name="T108" fmla="*/ 145 h 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145">
                        <a:moveTo>
                          <a:pt x="143" y="127"/>
                        </a:moveTo>
                        <a:lnTo>
                          <a:pt x="141" y="129"/>
                        </a:lnTo>
                        <a:lnTo>
                          <a:pt x="137" y="132"/>
                        </a:lnTo>
                        <a:lnTo>
                          <a:pt x="131" y="135"/>
                        </a:lnTo>
                        <a:lnTo>
                          <a:pt x="123" y="138"/>
                        </a:lnTo>
                        <a:lnTo>
                          <a:pt x="112" y="140"/>
                        </a:lnTo>
                        <a:lnTo>
                          <a:pt x="100" y="143"/>
                        </a:lnTo>
                        <a:lnTo>
                          <a:pt x="86" y="144"/>
                        </a:lnTo>
                        <a:lnTo>
                          <a:pt x="71" y="144"/>
                        </a:lnTo>
                        <a:lnTo>
                          <a:pt x="54" y="144"/>
                        </a:lnTo>
                        <a:lnTo>
                          <a:pt x="40" y="143"/>
                        </a:lnTo>
                        <a:lnTo>
                          <a:pt x="28" y="140"/>
                        </a:lnTo>
                        <a:lnTo>
                          <a:pt x="19" y="138"/>
                        </a:lnTo>
                        <a:lnTo>
                          <a:pt x="11" y="135"/>
                        </a:lnTo>
                        <a:lnTo>
                          <a:pt x="6" y="132"/>
                        </a:lnTo>
                        <a:lnTo>
                          <a:pt x="2" y="131"/>
                        </a:lnTo>
                        <a:lnTo>
                          <a:pt x="2" y="127"/>
                        </a:lnTo>
                        <a:lnTo>
                          <a:pt x="0" y="17"/>
                        </a:lnTo>
                        <a:lnTo>
                          <a:pt x="2" y="14"/>
                        </a:lnTo>
                        <a:lnTo>
                          <a:pt x="6" y="13"/>
                        </a:lnTo>
                        <a:lnTo>
                          <a:pt x="13" y="9"/>
                        </a:lnTo>
                        <a:lnTo>
                          <a:pt x="22" y="6"/>
                        </a:lnTo>
                        <a:lnTo>
                          <a:pt x="31" y="3"/>
                        </a:lnTo>
                        <a:lnTo>
                          <a:pt x="43" y="2"/>
                        </a:lnTo>
                        <a:lnTo>
                          <a:pt x="57" y="0"/>
                        </a:lnTo>
                        <a:lnTo>
                          <a:pt x="71" y="0"/>
                        </a:lnTo>
                        <a:lnTo>
                          <a:pt x="85" y="0"/>
                        </a:lnTo>
                        <a:lnTo>
                          <a:pt x="98" y="2"/>
                        </a:lnTo>
                        <a:lnTo>
                          <a:pt x="111" y="3"/>
                        </a:lnTo>
                        <a:lnTo>
                          <a:pt x="121" y="6"/>
                        </a:lnTo>
                        <a:lnTo>
                          <a:pt x="131" y="9"/>
                        </a:lnTo>
                        <a:lnTo>
                          <a:pt x="137" y="13"/>
                        </a:lnTo>
                        <a:lnTo>
                          <a:pt x="141" y="14"/>
                        </a:lnTo>
                        <a:lnTo>
                          <a:pt x="143" y="17"/>
                        </a:lnTo>
                        <a:lnTo>
                          <a:pt x="143" y="12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53"/>
                  <p:cNvSpPr>
                    <a:spLocks noChangeAspect="1"/>
                  </p:cNvSpPr>
                  <p:nvPr/>
                </p:nvSpPr>
                <p:spPr bwMode="auto">
                  <a:xfrm>
                    <a:off x="2104" y="1621"/>
                    <a:ext cx="349" cy="353"/>
                  </a:xfrm>
                  <a:custGeom>
                    <a:avLst/>
                    <a:gdLst>
                      <a:gd name="T0" fmla="*/ 348 w 349"/>
                      <a:gd name="T1" fmla="*/ 314 h 353"/>
                      <a:gd name="T2" fmla="*/ 347 w 349"/>
                      <a:gd name="T3" fmla="*/ 320 h 353"/>
                      <a:gd name="T4" fmla="*/ 337 w 349"/>
                      <a:gd name="T5" fmla="*/ 326 h 353"/>
                      <a:gd name="T6" fmla="*/ 321 w 349"/>
                      <a:gd name="T7" fmla="*/ 332 h 353"/>
                      <a:gd name="T8" fmla="*/ 299 w 349"/>
                      <a:gd name="T9" fmla="*/ 339 h 353"/>
                      <a:gd name="T10" fmla="*/ 273 w 349"/>
                      <a:gd name="T11" fmla="*/ 345 h 353"/>
                      <a:gd name="T12" fmla="*/ 244 w 349"/>
                      <a:gd name="T13" fmla="*/ 349 h 353"/>
                      <a:gd name="T14" fmla="*/ 210 w 349"/>
                      <a:gd name="T15" fmla="*/ 351 h 353"/>
                      <a:gd name="T16" fmla="*/ 175 w 349"/>
                      <a:gd name="T17" fmla="*/ 352 h 353"/>
                      <a:gd name="T18" fmla="*/ 140 w 349"/>
                      <a:gd name="T19" fmla="*/ 351 h 353"/>
                      <a:gd name="T20" fmla="*/ 106 w 349"/>
                      <a:gd name="T21" fmla="*/ 349 h 353"/>
                      <a:gd name="T22" fmla="*/ 77 w 349"/>
                      <a:gd name="T23" fmla="*/ 345 h 353"/>
                      <a:gd name="T24" fmla="*/ 51 w 349"/>
                      <a:gd name="T25" fmla="*/ 339 h 353"/>
                      <a:gd name="T26" fmla="*/ 31 w 349"/>
                      <a:gd name="T27" fmla="*/ 332 h 353"/>
                      <a:gd name="T28" fmla="*/ 14 w 349"/>
                      <a:gd name="T29" fmla="*/ 326 h 353"/>
                      <a:gd name="T30" fmla="*/ 5 w 349"/>
                      <a:gd name="T31" fmla="*/ 320 h 353"/>
                      <a:gd name="T32" fmla="*/ 0 w 349"/>
                      <a:gd name="T33" fmla="*/ 314 h 353"/>
                      <a:gd name="T34" fmla="*/ 0 w 349"/>
                      <a:gd name="T35" fmla="*/ 43 h 353"/>
                      <a:gd name="T36" fmla="*/ 5 w 349"/>
                      <a:gd name="T37" fmla="*/ 37 h 353"/>
                      <a:gd name="T38" fmla="*/ 14 w 349"/>
                      <a:gd name="T39" fmla="*/ 29 h 353"/>
                      <a:gd name="T40" fmla="*/ 31 w 349"/>
                      <a:gd name="T41" fmla="*/ 23 h 353"/>
                      <a:gd name="T42" fmla="*/ 51 w 349"/>
                      <a:gd name="T43" fmla="*/ 15 h 353"/>
                      <a:gd name="T44" fmla="*/ 77 w 349"/>
                      <a:gd name="T45" fmla="*/ 9 h 353"/>
                      <a:gd name="T46" fmla="*/ 106 w 349"/>
                      <a:gd name="T47" fmla="*/ 5 h 353"/>
                      <a:gd name="T48" fmla="*/ 140 w 349"/>
                      <a:gd name="T49" fmla="*/ 1 h 353"/>
                      <a:gd name="T50" fmla="*/ 175 w 349"/>
                      <a:gd name="T51" fmla="*/ 0 h 353"/>
                      <a:gd name="T52" fmla="*/ 210 w 349"/>
                      <a:gd name="T53" fmla="*/ 1 h 353"/>
                      <a:gd name="T54" fmla="*/ 244 w 349"/>
                      <a:gd name="T55" fmla="*/ 5 h 353"/>
                      <a:gd name="T56" fmla="*/ 273 w 349"/>
                      <a:gd name="T57" fmla="*/ 9 h 353"/>
                      <a:gd name="T58" fmla="*/ 299 w 349"/>
                      <a:gd name="T59" fmla="*/ 15 h 353"/>
                      <a:gd name="T60" fmla="*/ 321 w 349"/>
                      <a:gd name="T61" fmla="*/ 23 h 353"/>
                      <a:gd name="T62" fmla="*/ 337 w 349"/>
                      <a:gd name="T63" fmla="*/ 29 h 353"/>
                      <a:gd name="T64" fmla="*/ 347 w 349"/>
                      <a:gd name="T65" fmla="*/ 37 h 353"/>
                      <a:gd name="T66" fmla="*/ 348 w 349"/>
                      <a:gd name="T67" fmla="*/ 43 h 353"/>
                      <a:gd name="T68" fmla="*/ 348 w 349"/>
                      <a:gd name="T69" fmla="*/ 314 h 3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9"/>
                      <a:gd name="T106" fmla="*/ 0 h 353"/>
                      <a:gd name="T107" fmla="*/ 349 w 349"/>
                      <a:gd name="T108" fmla="*/ 353 h 3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9" h="353">
                        <a:moveTo>
                          <a:pt x="348" y="314"/>
                        </a:moveTo>
                        <a:lnTo>
                          <a:pt x="347" y="320"/>
                        </a:lnTo>
                        <a:lnTo>
                          <a:pt x="337" y="326"/>
                        </a:lnTo>
                        <a:lnTo>
                          <a:pt x="321" y="332"/>
                        </a:lnTo>
                        <a:lnTo>
                          <a:pt x="299" y="339"/>
                        </a:lnTo>
                        <a:lnTo>
                          <a:pt x="273" y="345"/>
                        </a:lnTo>
                        <a:lnTo>
                          <a:pt x="244" y="349"/>
                        </a:lnTo>
                        <a:lnTo>
                          <a:pt x="210" y="351"/>
                        </a:lnTo>
                        <a:lnTo>
                          <a:pt x="175" y="352"/>
                        </a:lnTo>
                        <a:lnTo>
                          <a:pt x="140" y="351"/>
                        </a:lnTo>
                        <a:lnTo>
                          <a:pt x="106" y="349"/>
                        </a:lnTo>
                        <a:lnTo>
                          <a:pt x="77" y="345"/>
                        </a:lnTo>
                        <a:lnTo>
                          <a:pt x="51" y="339"/>
                        </a:lnTo>
                        <a:lnTo>
                          <a:pt x="31" y="332"/>
                        </a:lnTo>
                        <a:lnTo>
                          <a:pt x="14" y="326"/>
                        </a:lnTo>
                        <a:lnTo>
                          <a:pt x="5" y="320"/>
                        </a:lnTo>
                        <a:lnTo>
                          <a:pt x="0" y="314"/>
                        </a:lnTo>
                        <a:lnTo>
                          <a:pt x="0" y="43"/>
                        </a:lnTo>
                        <a:lnTo>
                          <a:pt x="5" y="37"/>
                        </a:lnTo>
                        <a:lnTo>
                          <a:pt x="14" y="29"/>
                        </a:lnTo>
                        <a:lnTo>
                          <a:pt x="31" y="23"/>
                        </a:lnTo>
                        <a:lnTo>
                          <a:pt x="51" y="15"/>
                        </a:lnTo>
                        <a:lnTo>
                          <a:pt x="77" y="9"/>
                        </a:lnTo>
                        <a:lnTo>
                          <a:pt x="106" y="5"/>
                        </a:lnTo>
                        <a:lnTo>
                          <a:pt x="140" y="1"/>
                        </a:lnTo>
                        <a:lnTo>
                          <a:pt x="175" y="0"/>
                        </a:lnTo>
                        <a:lnTo>
                          <a:pt x="210" y="1"/>
                        </a:lnTo>
                        <a:lnTo>
                          <a:pt x="244" y="5"/>
                        </a:lnTo>
                        <a:lnTo>
                          <a:pt x="273" y="9"/>
                        </a:lnTo>
                        <a:lnTo>
                          <a:pt x="299" y="15"/>
                        </a:lnTo>
                        <a:lnTo>
                          <a:pt x="321" y="23"/>
                        </a:lnTo>
                        <a:lnTo>
                          <a:pt x="337" y="29"/>
                        </a:lnTo>
                        <a:lnTo>
                          <a:pt x="347" y="37"/>
                        </a:lnTo>
                        <a:lnTo>
                          <a:pt x="348" y="43"/>
                        </a:lnTo>
                        <a:lnTo>
                          <a:pt x="348" y="3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54"/>
                  <p:cNvSpPr>
                    <a:spLocks noChangeAspect="1"/>
                  </p:cNvSpPr>
                  <p:nvPr/>
                </p:nvSpPr>
                <p:spPr bwMode="auto">
                  <a:xfrm>
                    <a:off x="2083" y="1884"/>
                    <a:ext cx="389" cy="245"/>
                  </a:xfrm>
                  <a:custGeom>
                    <a:avLst/>
                    <a:gdLst>
                      <a:gd name="T0" fmla="*/ 12 w 389"/>
                      <a:gd name="T1" fmla="*/ 203 h 245"/>
                      <a:gd name="T2" fmla="*/ 18 w 389"/>
                      <a:gd name="T3" fmla="*/ 204 h 245"/>
                      <a:gd name="T4" fmla="*/ 24 w 389"/>
                      <a:gd name="T5" fmla="*/ 207 h 245"/>
                      <a:gd name="T6" fmla="*/ 29 w 389"/>
                      <a:gd name="T7" fmla="*/ 210 h 245"/>
                      <a:gd name="T8" fmla="*/ 44 w 389"/>
                      <a:gd name="T9" fmla="*/ 217 h 245"/>
                      <a:gd name="T10" fmla="*/ 64 w 389"/>
                      <a:gd name="T11" fmla="*/ 224 h 245"/>
                      <a:gd name="T12" fmla="*/ 87 w 389"/>
                      <a:gd name="T13" fmla="*/ 230 h 245"/>
                      <a:gd name="T14" fmla="*/ 113 w 389"/>
                      <a:gd name="T15" fmla="*/ 236 h 245"/>
                      <a:gd name="T16" fmla="*/ 142 w 389"/>
                      <a:gd name="T17" fmla="*/ 241 h 245"/>
                      <a:gd name="T18" fmla="*/ 174 w 389"/>
                      <a:gd name="T19" fmla="*/ 244 h 245"/>
                      <a:gd name="T20" fmla="*/ 211 w 389"/>
                      <a:gd name="T21" fmla="*/ 244 h 245"/>
                      <a:gd name="T22" fmla="*/ 250 w 389"/>
                      <a:gd name="T23" fmla="*/ 241 h 245"/>
                      <a:gd name="T24" fmla="*/ 285 w 389"/>
                      <a:gd name="T25" fmla="*/ 238 h 245"/>
                      <a:gd name="T26" fmla="*/ 314 w 389"/>
                      <a:gd name="T27" fmla="*/ 232 h 245"/>
                      <a:gd name="T28" fmla="*/ 337 w 389"/>
                      <a:gd name="T29" fmla="*/ 224 h 245"/>
                      <a:gd name="T30" fmla="*/ 357 w 389"/>
                      <a:gd name="T31" fmla="*/ 215 h 245"/>
                      <a:gd name="T32" fmla="*/ 371 w 389"/>
                      <a:gd name="T33" fmla="*/ 204 h 245"/>
                      <a:gd name="T34" fmla="*/ 374 w 389"/>
                      <a:gd name="T35" fmla="*/ 200 h 245"/>
                      <a:gd name="T36" fmla="*/ 377 w 389"/>
                      <a:gd name="T37" fmla="*/ 195 h 245"/>
                      <a:gd name="T38" fmla="*/ 380 w 389"/>
                      <a:gd name="T39" fmla="*/ 190 h 245"/>
                      <a:gd name="T40" fmla="*/ 381 w 389"/>
                      <a:gd name="T41" fmla="*/ 183 h 245"/>
                      <a:gd name="T42" fmla="*/ 384 w 389"/>
                      <a:gd name="T43" fmla="*/ 177 h 245"/>
                      <a:gd name="T44" fmla="*/ 388 w 389"/>
                      <a:gd name="T45" fmla="*/ 167 h 245"/>
                      <a:gd name="T46" fmla="*/ 377 w 389"/>
                      <a:gd name="T47" fmla="*/ 43 h 245"/>
                      <a:gd name="T48" fmla="*/ 363 w 389"/>
                      <a:gd name="T49" fmla="*/ 37 h 245"/>
                      <a:gd name="T50" fmla="*/ 348 w 389"/>
                      <a:gd name="T51" fmla="*/ 30 h 245"/>
                      <a:gd name="T52" fmla="*/ 331 w 389"/>
                      <a:gd name="T53" fmla="*/ 23 h 245"/>
                      <a:gd name="T54" fmla="*/ 314 w 389"/>
                      <a:gd name="T55" fmla="*/ 19 h 245"/>
                      <a:gd name="T56" fmla="*/ 297 w 389"/>
                      <a:gd name="T57" fmla="*/ 14 h 245"/>
                      <a:gd name="T58" fmla="*/ 280 w 389"/>
                      <a:gd name="T59" fmla="*/ 10 h 245"/>
                      <a:gd name="T60" fmla="*/ 269 w 389"/>
                      <a:gd name="T61" fmla="*/ 8 h 245"/>
                      <a:gd name="T62" fmla="*/ 259 w 389"/>
                      <a:gd name="T63" fmla="*/ 7 h 245"/>
                      <a:gd name="T64" fmla="*/ 248 w 389"/>
                      <a:gd name="T65" fmla="*/ 5 h 245"/>
                      <a:gd name="T66" fmla="*/ 237 w 389"/>
                      <a:gd name="T67" fmla="*/ 4 h 245"/>
                      <a:gd name="T68" fmla="*/ 227 w 389"/>
                      <a:gd name="T69" fmla="*/ 4 h 245"/>
                      <a:gd name="T70" fmla="*/ 217 w 389"/>
                      <a:gd name="T71" fmla="*/ 4 h 245"/>
                      <a:gd name="T72" fmla="*/ 204 w 389"/>
                      <a:gd name="T73" fmla="*/ 2 h 245"/>
                      <a:gd name="T74" fmla="*/ 190 w 389"/>
                      <a:gd name="T75" fmla="*/ 2 h 245"/>
                      <a:gd name="T76" fmla="*/ 176 w 389"/>
                      <a:gd name="T77" fmla="*/ 0 h 245"/>
                      <a:gd name="T78" fmla="*/ 162 w 389"/>
                      <a:gd name="T79" fmla="*/ 0 h 245"/>
                      <a:gd name="T80" fmla="*/ 148 w 389"/>
                      <a:gd name="T81" fmla="*/ 2 h 245"/>
                      <a:gd name="T82" fmla="*/ 133 w 389"/>
                      <a:gd name="T83" fmla="*/ 4 h 245"/>
                      <a:gd name="T84" fmla="*/ 118 w 389"/>
                      <a:gd name="T85" fmla="*/ 5 h 245"/>
                      <a:gd name="T86" fmla="*/ 101 w 389"/>
                      <a:gd name="T87" fmla="*/ 8 h 245"/>
                      <a:gd name="T88" fmla="*/ 84 w 389"/>
                      <a:gd name="T89" fmla="*/ 11 h 245"/>
                      <a:gd name="T90" fmla="*/ 70 w 389"/>
                      <a:gd name="T91" fmla="*/ 16 h 245"/>
                      <a:gd name="T92" fmla="*/ 55 w 389"/>
                      <a:gd name="T93" fmla="*/ 20 h 245"/>
                      <a:gd name="T94" fmla="*/ 41 w 389"/>
                      <a:gd name="T95" fmla="*/ 25 h 245"/>
                      <a:gd name="T96" fmla="*/ 30 w 389"/>
                      <a:gd name="T97" fmla="*/ 30 h 245"/>
                      <a:gd name="T98" fmla="*/ 24 w 389"/>
                      <a:gd name="T99" fmla="*/ 31 h 245"/>
                      <a:gd name="T100" fmla="*/ 20 w 389"/>
                      <a:gd name="T101" fmla="*/ 36 h 245"/>
                      <a:gd name="T102" fmla="*/ 15 w 389"/>
                      <a:gd name="T103" fmla="*/ 39 h 245"/>
                      <a:gd name="T104" fmla="*/ 12 w 389"/>
                      <a:gd name="T105" fmla="*/ 45 h 245"/>
                      <a:gd name="T106" fmla="*/ 9 w 389"/>
                      <a:gd name="T107" fmla="*/ 51 h 245"/>
                      <a:gd name="T108" fmla="*/ 6 w 389"/>
                      <a:gd name="T109" fmla="*/ 57 h 245"/>
                      <a:gd name="T110" fmla="*/ 3 w 389"/>
                      <a:gd name="T111" fmla="*/ 65 h 245"/>
                      <a:gd name="T112" fmla="*/ 0 w 389"/>
                      <a:gd name="T113" fmla="*/ 72 h 245"/>
                      <a:gd name="T114" fmla="*/ 4 w 389"/>
                      <a:gd name="T115" fmla="*/ 197 h 2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9"/>
                      <a:gd name="T175" fmla="*/ 0 h 245"/>
                      <a:gd name="T176" fmla="*/ 389 w 389"/>
                      <a:gd name="T177" fmla="*/ 245 h 2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9" h="245">
                        <a:moveTo>
                          <a:pt x="7" y="200"/>
                        </a:moveTo>
                        <a:lnTo>
                          <a:pt x="9" y="200"/>
                        </a:lnTo>
                        <a:lnTo>
                          <a:pt x="10" y="201"/>
                        </a:lnTo>
                        <a:lnTo>
                          <a:pt x="12" y="201"/>
                        </a:lnTo>
                        <a:lnTo>
                          <a:pt x="12" y="203"/>
                        </a:lnTo>
                        <a:lnTo>
                          <a:pt x="13" y="203"/>
                        </a:lnTo>
                        <a:lnTo>
                          <a:pt x="15" y="203"/>
                        </a:lnTo>
                        <a:lnTo>
                          <a:pt x="15" y="204"/>
                        </a:lnTo>
                        <a:lnTo>
                          <a:pt x="17" y="204"/>
                        </a:lnTo>
                        <a:lnTo>
                          <a:pt x="18" y="204"/>
                        </a:lnTo>
                        <a:lnTo>
                          <a:pt x="18" y="206"/>
                        </a:lnTo>
                        <a:lnTo>
                          <a:pt x="20" y="206"/>
                        </a:lnTo>
                        <a:lnTo>
                          <a:pt x="21" y="207"/>
                        </a:lnTo>
                        <a:lnTo>
                          <a:pt x="23" y="207"/>
                        </a:lnTo>
                        <a:lnTo>
                          <a:pt x="24" y="207"/>
                        </a:lnTo>
                        <a:lnTo>
                          <a:pt x="24" y="209"/>
                        </a:lnTo>
                        <a:lnTo>
                          <a:pt x="26" y="209"/>
                        </a:lnTo>
                        <a:lnTo>
                          <a:pt x="27" y="209"/>
                        </a:lnTo>
                        <a:lnTo>
                          <a:pt x="27" y="210"/>
                        </a:lnTo>
                        <a:lnTo>
                          <a:pt x="29" y="210"/>
                        </a:lnTo>
                        <a:lnTo>
                          <a:pt x="30" y="210"/>
                        </a:lnTo>
                        <a:lnTo>
                          <a:pt x="33" y="212"/>
                        </a:lnTo>
                        <a:lnTo>
                          <a:pt x="36" y="213"/>
                        </a:lnTo>
                        <a:lnTo>
                          <a:pt x="41" y="215"/>
                        </a:lnTo>
                        <a:lnTo>
                          <a:pt x="44" y="217"/>
                        </a:lnTo>
                        <a:lnTo>
                          <a:pt x="47" y="218"/>
                        </a:lnTo>
                        <a:lnTo>
                          <a:pt x="52" y="220"/>
                        </a:lnTo>
                        <a:lnTo>
                          <a:pt x="56" y="221"/>
                        </a:lnTo>
                        <a:lnTo>
                          <a:pt x="59" y="223"/>
                        </a:lnTo>
                        <a:lnTo>
                          <a:pt x="64" y="224"/>
                        </a:lnTo>
                        <a:lnTo>
                          <a:pt x="69" y="226"/>
                        </a:lnTo>
                        <a:lnTo>
                          <a:pt x="73" y="227"/>
                        </a:lnTo>
                        <a:lnTo>
                          <a:pt x="78" y="229"/>
                        </a:lnTo>
                        <a:lnTo>
                          <a:pt x="82" y="230"/>
                        </a:lnTo>
                        <a:lnTo>
                          <a:pt x="87" y="230"/>
                        </a:lnTo>
                        <a:lnTo>
                          <a:pt x="93" y="232"/>
                        </a:lnTo>
                        <a:lnTo>
                          <a:pt x="98" y="233"/>
                        </a:lnTo>
                        <a:lnTo>
                          <a:pt x="102" y="235"/>
                        </a:lnTo>
                        <a:lnTo>
                          <a:pt x="109" y="236"/>
                        </a:lnTo>
                        <a:lnTo>
                          <a:pt x="113" y="236"/>
                        </a:lnTo>
                        <a:lnTo>
                          <a:pt x="119" y="238"/>
                        </a:lnTo>
                        <a:lnTo>
                          <a:pt x="125" y="238"/>
                        </a:lnTo>
                        <a:lnTo>
                          <a:pt x="130" y="240"/>
                        </a:lnTo>
                        <a:lnTo>
                          <a:pt x="136" y="241"/>
                        </a:lnTo>
                        <a:lnTo>
                          <a:pt x="142" y="241"/>
                        </a:lnTo>
                        <a:lnTo>
                          <a:pt x="148" y="241"/>
                        </a:lnTo>
                        <a:lnTo>
                          <a:pt x="155" y="243"/>
                        </a:lnTo>
                        <a:lnTo>
                          <a:pt x="161" y="243"/>
                        </a:lnTo>
                        <a:lnTo>
                          <a:pt x="167" y="243"/>
                        </a:lnTo>
                        <a:lnTo>
                          <a:pt x="174" y="244"/>
                        </a:lnTo>
                        <a:lnTo>
                          <a:pt x="181" y="244"/>
                        </a:lnTo>
                        <a:lnTo>
                          <a:pt x="187" y="244"/>
                        </a:lnTo>
                        <a:lnTo>
                          <a:pt x="194" y="244"/>
                        </a:lnTo>
                        <a:lnTo>
                          <a:pt x="202" y="244"/>
                        </a:lnTo>
                        <a:lnTo>
                          <a:pt x="211" y="244"/>
                        </a:lnTo>
                        <a:lnTo>
                          <a:pt x="219" y="244"/>
                        </a:lnTo>
                        <a:lnTo>
                          <a:pt x="227" y="243"/>
                        </a:lnTo>
                        <a:lnTo>
                          <a:pt x="234" y="243"/>
                        </a:lnTo>
                        <a:lnTo>
                          <a:pt x="242" y="243"/>
                        </a:lnTo>
                        <a:lnTo>
                          <a:pt x="250" y="241"/>
                        </a:lnTo>
                        <a:lnTo>
                          <a:pt x="257" y="241"/>
                        </a:lnTo>
                        <a:lnTo>
                          <a:pt x="265" y="241"/>
                        </a:lnTo>
                        <a:lnTo>
                          <a:pt x="271" y="240"/>
                        </a:lnTo>
                        <a:lnTo>
                          <a:pt x="277" y="238"/>
                        </a:lnTo>
                        <a:lnTo>
                          <a:pt x="285" y="238"/>
                        </a:lnTo>
                        <a:lnTo>
                          <a:pt x="291" y="236"/>
                        </a:lnTo>
                        <a:lnTo>
                          <a:pt x="297" y="235"/>
                        </a:lnTo>
                        <a:lnTo>
                          <a:pt x="302" y="235"/>
                        </a:lnTo>
                        <a:lnTo>
                          <a:pt x="308" y="233"/>
                        </a:lnTo>
                        <a:lnTo>
                          <a:pt x="314" y="232"/>
                        </a:lnTo>
                        <a:lnTo>
                          <a:pt x="319" y="230"/>
                        </a:lnTo>
                        <a:lnTo>
                          <a:pt x="323" y="229"/>
                        </a:lnTo>
                        <a:lnTo>
                          <a:pt x="329" y="227"/>
                        </a:lnTo>
                        <a:lnTo>
                          <a:pt x="334" y="226"/>
                        </a:lnTo>
                        <a:lnTo>
                          <a:pt x="337" y="224"/>
                        </a:lnTo>
                        <a:lnTo>
                          <a:pt x="342" y="223"/>
                        </a:lnTo>
                        <a:lnTo>
                          <a:pt x="346" y="220"/>
                        </a:lnTo>
                        <a:lnTo>
                          <a:pt x="349" y="218"/>
                        </a:lnTo>
                        <a:lnTo>
                          <a:pt x="354" y="217"/>
                        </a:lnTo>
                        <a:lnTo>
                          <a:pt x="357" y="215"/>
                        </a:lnTo>
                        <a:lnTo>
                          <a:pt x="360" y="212"/>
                        </a:lnTo>
                        <a:lnTo>
                          <a:pt x="363" y="210"/>
                        </a:lnTo>
                        <a:lnTo>
                          <a:pt x="366" y="209"/>
                        </a:lnTo>
                        <a:lnTo>
                          <a:pt x="368" y="206"/>
                        </a:lnTo>
                        <a:lnTo>
                          <a:pt x="371" y="204"/>
                        </a:lnTo>
                        <a:lnTo>
                          <a:pt x="371" y="203"/>
                        </a:lnTo>
                        <a:lnTo>
                          <a:pt x="372" y="203"/>
                        </a:lnTo>
                        <a:lnTo>
                          <a:pt x="372" y="201"/>
                        </a:lnTo>
                        <a:lnTo>
                          <a:pt x="374" y="201"/>
                        </a:lnTo>
                        <a:lnTo>
                          <a:pt x="374" y="200"/>
                        </a:lnTo>
                        <a:lnTo>
                          <a:pt x="374" y="198"/>
                        </a:lnTo>
                        <a:lnTo>
                          <a:pt x="375" y="198"/>
                        </a:lnTo>
                        <a:lnTo>
                          <a:pt x="375" y="197"/>
                        </a:lnTo>
                        <a:lnTo>
                          <a:pt x="377" y="197"/>
                        </a:lnTo>
                        <a:lnTo>
                          <a:pt x="377" y="195"/>
                        </a:lnTo>
                        <a:lnTo>
                          <a:pt x="377" y="194"/>
                        </a:lnTo>
                        <a:lnTo>
                          <a:pt x="378" y="194"/>
                        </a:lnTo>
                        <a:lnTo>
                          <a:pt x="378" y="192"/>
                        </a:lnTo>
                        <a:lnTo>
                          <a:pt x="378" y="190"/>
                        </a:lnTo>
                        <a:lnTo>
                          <a:pt x="380" y="190"/>
                        </a:lnTo>
                        <a:lnTo>
                          <a:pt x="380" y="189"/>
                        </a:lnTo>
                        <a:lnTo>
                          <a:pt x="380" y="187"/>
                        </a:lnTo>
                        <a:lnTo>
                          <a:pt x="381" y="186"/>
                        </a:lnTo>
                        <a:lnTo>
                          <a:pt x="381" y="184"/>
                        </a:lnTo>
                        <a:lnTo>
                          <a:pt x="381" y="183"/>
                        </a:lnTo>
                        <a:lnTo>
                          <a:pt x="383" y="183"/>
                        </a:lnTo>
                        <a:lnTo>
                          <a:pt x="383" y="181"/>
                        </a:lnTo>
                        <a:lnTo>
                          <a:pt x="383" y="180"/>
                        </a:lnTo>
                        <a:lnTo>
                          <a:pt x="383" y="178"/>
                        </a:lnTo>
                        <a:lnTo>
                          <a:pt x="384" y="177"/>
                        </a:lnTo>
                        <a:lnTo>
                          <a:pt x="384" y="175"/>
                        </a:lnTo>
                        <a:lnTo>
                          <a:pt x="384" y="174"/>
                        </a:lnTo>
                        <a:lnTo>
                          <a:pt x="386" y="172"/>
                        </a:lnTo>
                        <a:lnTo>
                          <a:pt x="386" y="171"/>
                        </a:lnTo>
                        <a:lnTo>
                          <a:pt x="388" y="167"/>
                        </a:lnTo>
                        <a:lnTo>
                          <a:pt x="388" y="51"/>
                        </a:lnTo>
                        <a:lnTo>
                          <a:pt x="384" y="50"/>
                        </a:lnTo>
                        <a:lnTo>
                          <a:pt x="381" y="48"/>
                        </a:lnTo>
                        <a:lnTo>
                          <a:pt x="380" y="46"/>
                        </a:lnTo>
                        <a:lnTo>
                          <a:pt x="377" y="43"/>
                        </a:lnTo>
                        <a:lnTo>
                          <a:pt x="374" y="42"/>
                        </a:lnTo>
                        <a:lnTo>
                          <a:pt x="371" y="40"/>
                        </a:lnTo>
                        <a:lnTo>
                          <a:pt x="369" y="39"/>
                        </a:lnTo>
                        <a:lnTo>
                          <a:pt x="366" y="37"/>
                        </a:lnTo>
                        <a:lnTo>
                          <a:pt x="363" y="37"/>
                        </a:lnTo>
                        <a:lnTo>
                          <a:pt x="360" y="36"/>
                        </a:lnTo>
                        <a:lnTo>
                          <a:pt x="357" y="34"/>
                        </a:lnTo>
                        <a:lnTo>
                          <a:pt x="354" y="33"/>
                        </a:lnTo>
                        <a:lnTo>
                          <a:pt x="351" y="31"/>
                        </a:lnTo>
                        <a:lnTo>
                          <a:pt x="348" y="30"/>
                        </a:lnTo>
                        <a:lnTo>
                          <a:pt x="345" y="28"/>
                        </a:lnTo>
                        <a:lnTo>
                          <a:pt x="342" y="27"/>
                        </a:lnTo>
                        <a:lnTo>
                          <a:pt x="338" y="27"/>
                        </a:lnTo>
                        <a:lnTo>
                          <a:pt x="335" y="25"/>
                        </a:lnTo>
                        <a:lnTo>
                          <a:pt x="331" y="23"/>
                        </a:lnTo>
                        <a:lnTo>
                          <a:pt x="328" y="22"/>
                        </a:lnTo>
                        <a:lnTo>
                          <a:pt x="325" y="22"/>
                        </a:lnTo>
                        <a:lnTo>
                          <a:pt x="322" y="20"/>
                        </a:lnTo>
                        <a:lnTo>
                          <a:pt x="319" y="19"/>
                        </a:lnTo>
                        <a:lnTo>
                          <a:pt x="314" y="19"/>
                        </a:lnTo>
                        <a:lnTo>
                          <a:pt x="311" y="17"/>
                        </a:lnTo>
                        <a:lnTo>
                          <a:pt x="308" y="16"/>
                        </a:lnTo>
                        <a:lnTo>
                          <a:pt x="303" y="16"/>
                        </a:lnTo>
                        <a:lnTo>
                          <a:pt x="300" y="14"/>
                        </a:lnTo>
                        <a:lnTo>
                          <a:pt x="297" y="14"/>
                        </a:lnTo>
                        <a:lnTo>
                          <a:pt x="292" y="13"/>
                        </a:lnTo>
                        <a:lnTo>
                          <a:pt x="289" y="11"/>
                        </a:lnTo>
                        <a:lnTo>
                          <a:pt x="285" y="11"/>
                        </a:lnTo>
                        <a:lnTo>
                          <a:pt x="283" y="10"/>
                        </a:lnTo>
                        <a:lnTo>
                          <a:pt x="280" y="10"/>
                        </a:lnTo>
                        <a:lnTo>
                          <a:pt x="279" y="10"/>
                        </a:lnTo>
                        <a:lnTo>
                          <a:pt x="276" y="10"/>
                        </a:lnTo>
                        <a:lnTo>
                          <a:pt x="274" y="8"/>
                        </a:lnTo>
                        <a:lnTo>
                          <a:pt x="271" y="8"/>
                        </a:lnTo>
                        <a:lnTo>
                          <a:pt x="269" y="8"/>
                        </a:lnTo>
                        <a:lnTo>
                          <a:pt x="268" y="8"/>
                        </a:lnTo>
                        <a:lnTo>
                          <a:pt x="265" y="7"/>
                        </a:lnTo>
                        <a:lnTo>
                          <a:pt x="263" y="7"/>
                        </a:lnTo>
                        <a:lnTo>
                          <a:pt x="260" y="7"/>
                        </a:lnTo>
                        <a:lnTo>
                          <a:pt x="259" y="7"/>
                        </a:lnTo>
                        <a:lnTo>
                          <a:pt x="256" y="5"/>
                        </a:lnTo>
                        <a:lnTo>
                          <a:pt x="254" y="5"/>
                        </a:lnTo>
                        <a:lnTo>
                          <a:pt x="251" y="5"/>
                        </a:lnTo>
                        <a:lnTo>
                          <a:pt x="250" y="5"/>
                        </a:lnTo>
                        <a:lnTo>
                          <a:pt x="248" y="5"/>
                        </a:lnTo>
                        <a:lnTo>
                          <a:pt x="245" y="5"/>
                        </a:lnTo>
                        <a:lnTo>
                          <a:pt x="243" y="5"/>
                        </a:lnTo>
                        <a:lnTo>
                          <a:pt x="240" y="5"/>
                        </a:lnTo>
                        <a:lnTo>
                          <a:pt x="239" y="4"/>
                        </a:lnTo>
                        <a:lnTo>
                          <a:pt x="237" y="4"/>
                        </a:lnTo>
                        <a:lnTo>
                          <a:pt x="234" y="4"/>
                        </a:lnTo>
                        <a:lnTo>
                          <a:pt x="233" y="4"/>
                        </a:lnTo>
                        <a:lnTo>
                          <a:pt x="231" y="4"/>
                        </a:lnTo>
                        <a:lnTo>
                          <a:pt x="228" y="4"/>
                        </a:lnTo>
                        <a:lnTo>
                          <a:pt x="227" y="4"/>
                        </a:lnTo>
                        <a:lnTo>
                          <a:pt x="225" y="4"/>
                        </a:lnTo>
                        <a:lnTo>
                          <a:pt x="222" y="4"/>
                        </a:lnTo>
                        <a:lnTo>
                          <a:pt x="220" y="4"/>
                        </a:lnTo>
                        <a:lnTo>
                          <a:pt x="219" y="4"/>
                        </a:lnTo>
                        <a:lnTo>
                          <a:pt x="217" y="4"/>
                        </a:lnTo>
                        <a:lnTo>
                          <a:pt x="214" y="4"/>
                        </a:lnTo>
                        <a:lnTo>
                          <a:pt x="211" y="4"/>
                        </a:lnTo>
                        <a:lnTo>
                          <a:pt x="210" y="2"/>
                        </a:lnTo>
                        <a:lnTo>
                          <a:pt x="207" y="2"/>
                        </a:lnTo>
                        <a:lnTo>
                          <a:pt x="204" y="2"/>
                        </a:lnTo>
                        <a:lnTo>
                          <a:pt x="200" y="2"/>
                        </a:lnTo>
                        <a:lnTo>
                          <a:pt x="199" y="2"/>
                        </a:lnTo>
                        <a:lnTo>
                          <a:pt x="196" y="2"/>
                        </a:lnTo>
                        <a:lnTo>
                          <a:pt x="193" y="2"/>
                        </a:lnTo>
                        <a:lnTo>
                          <a:pt x="190" y="2"/>
                        </a:lnTo>
                        <a:lnTo>
                          <a:pt x="188" y="0"/>
                        </a:lnTo>
                        <a:lnTo>
                          <a:pt x="185" y="0"/>
                        </a:lnTo>
                        <a:lnTo>
                          <a:pt x="182" y="0"/>
                        </a:lnTo>
                        <a:lnTo>
                          <a:pt x="179" y="0"/>
                        </a:lnTo>
                        <a:lnTo>
                          <a:pt x="176" y="0"/>
                        </a:lnTo>
                        <a:lnTo>
                          <a:pt x="174" y="0"/>
                        </a:lnTo>
                        <a:lnTo>
                          <a:pt x="171" y="0"/>
                        </a:lnTo>
                        <a:lnTo>
                          <a:pt x="168" y="0"/>
                        </a:lnTo>
                        <a:lnTo>
                          <a:pt x="165" y="0"/>
                        </a:lnTo>
                        <a:lnTo>
                          <a:pt x="162" y="0"/>
                        </a:lnTo>
                        <a:lnTo>
                          <a:pt x="159" y="0"/>
                        </a:lnTo>
                        <a:lnTo>
                          <a:pt x="156" y="0"/>
                        </a:lnTo>
                        <a:lnTo>
                          <a:pt x="155" y="2"/>
                        </a:lnTo>
                        <a:lnTo>
                          <a:pt x="151" y="2"/>
                        </a:lnTo>
                        <a:lnTo>
                          <a:pt x="148" y="2"/>
                        </a:lnTo>
                        <a:lnTo>
                          <a:pt x="145" y="2"/>
                        </a:lnTo>
                        <a:lnTo>
                          <a:pt x="142" y="2"/>
                        </a:lnTo>
                        <a:lnTo>
                          <a:pt x="139" y="2"/>
                        </a:lnTo>
                        <a:lnTo>
                          <a:pt x="136" y="2"/>
                        </a:lnTo>
                        <a:lnTo>
                          <a:pt x="133" y="4"/>
                        </a:lnTo>
                        <a:lnTo>
                          <a:pt x="130" y="4"/>
                        </a:lnTo>
                        <a:lnTo>
                          <a:pt x="127" y="4"/>
                        </a:lnTo>
                        <a:lnTo>
                          <a:pt x="124" y="4"/>
                        </a:lnTo>
                        <a:lnTo>
                          <a:pt x="121" y="5"/>
                        </a:lnTo>
                        <a:lnTo>
                          <a:pt x="118" y="5"/>
                        </a:lnTo>
                        <a:lnTo>
                          <a:pt x="113" y="5"/>
                        </a:lnTo>
                        <a:lnTo>
                          <a:pt x="110" y="5"/>
                        </a:lnTo>
                        <a:lnTo>
                          <a:pt x="107" y="7"/>
                        </a:lnTo>
                        <a:lnTo>
                          <a:pt x="104" y="7"/>
                        </a:lnTo>
                        <a:lnTo>
                          <a:pt x="101" y="8"/>
                        </a:lnTo>
                        <a:lnTo>
                          <a:pt x="98" y="8"/>
                        </a:lnTo>
                        <a:lnTo>
                          <a:pt x="95" y="8"/>
                        </a:lnTo>
                        <a:lnTo>
                          <a:pt x="92" y="10"/>
                        </a:lnTo>
                        <a:lnTo>
                          <a:pt x="89" y="10"/>
                        </a:lnTo>
                        <a:lnTo>
                          <a:pt x="84" y="11"/>
                        </a:lnTo>
                        <a:lnTo>
                          <a:pt x="81" y="11"/>
                        </a:lnTo>
                        <a:lnTo>
                          <a:pt x="78" y="13"/>
                        </a:lnTo>
                        <a:lnTo>
                          <a:pt x="75" y="13"/>
                        </a:lnTo>
                        <a:lnTo>
                          <a:pt x="73" y="14"/>
                        </a:lnTo>
                        <a:lnTo>
                          <a:pt x="70" y="16"/>
                        </a:lnTo>
                        <a:lnTo>
                          <a:pt x="67" y="16"/>
                        </a:lnTo>
                        <a:lnTo>
                          <a:pt x="64" y="17"/>
                        </a:lnTo>
                        <a:lnTo>
                          <a:pt x="61" y="17"/>
                        </a:lnTo>
                        <a:lnTo>
                          <a:pt x="58" y="19"/>
                        </a:lnTo>
                        <a:lnTo>
                          <a:pt x="55" y="20"/>
                        </a:lnTo>
                        <a:lnTo>
                          <a:pt x="52" y="20"/>
                        </a:lnTo>
                        <a:lnTo>
                          <a:pt x="50" y="22"/>
                        </a:lnTo>
                        <a:lnTo>
                          <a:pt x="47" y="23"/>
                        </a:lnTo>
                        <a:lnTo>
                          <a:pt x="44" y="23"/>
                        </a:lnTo>
                        <a:lnTo>
                          <a:pt x="41" y="25"/>
                        </a:lnTo>
                        <a:lnTo>
                          <a:pt x="40" y="27"/>
                        </a:lnTo>
                        <a:lnTo>
                          <a:pt x="36" y="27"/>
                        </a:lnTo>
                        <a:lnTo>
                          <a:pt x="33" y="28"/>
                        </a:lnTo>
                        <a:lnTo>
                          <a:pt x="32" y="30"/>
                        </a:lnTo>
                        <a:lnTo>
                          <a:pt x="30" y="30"/>
                        </a:lnTo>
                        <a:lnTo>
                          <a:pt x="29" y="30"/>
                        </a:lnTo>
                        <a:lnTo>
                          <a:pt x="27" y="30"/>
                        </a:lnTo>
                        <a:lnTo>
                          <a:pt x="26" y="30"/>
                        </a:lnTo>
                        <a:lnTo>
                          <a:pt x="26" y="31"/>
                        </a:lnTo>
                        <a:lnTo>
                          <a:pt x="24" y="31"/>
                        </a:lnTo>
                        <a:lnTo>
                          <a:pt x="23" y="33"/>
                        </a:lnTo>
                        <a:lnTo>
                          <a:pt x="21" y="33"/>
                        </a:lnTo>
                        <a:lnTo>
                          <a:pt x="21" y="34"/>
                        </a:lnTo>
                        <a:lnTo>
                          <a:pt x="20" y="34"/>
                        </a:lnTo>
                        <a:lnTo>
                          <a:pt x="20" y="36"/>
                        </a:lnTo>
                        <a:lnTo>
                          <a:pt x="18" y="36"/>
                        </a:lnTo>
                        <a:lnTo>
                          <a:pt x="18" y="37"/>
                        </a:lnTo>
                        <a:lnTo>
                          <a:pt x="17" y="37"/>
                        </a:lnTo>
                        <a:lnTo>
                          <a:pt x="17" y="39"/>
                        </a:lnTo>
                        <a:lnTo>
                          <a:pt x="15" y="39"/>
                        </a:lnTo>
                        <a:lnTo>
                          <a:pt x="15" y="40"/>
                        </a:lnTo>
                        <a:lnTo>
                          <a:pt x="13" y="42"/>
                        </a:lnTo>
                        <a:lnTo>
                          <a:pt x="13" y="43"/>
                        </a:lnTo>
                        <a:lnTo>
                          <a:pt x="12" y="43"/>
                        </a:lnTo>
                        <a:lnTo>
                          <a:pt x="12" y="45"/>
                        </a:lnTo>
                        <a:lnTo>
                          <a:pt x="10" y="46"/>
                        </a:lnTo>
                        <a:lnTo>
                          <a:pt x="10" y="48"/>
                        </a:lnTo>
                        <a:lnTo>
                          <a:pt x="9" y="48"/>
                        </a:lnTo>
                        <a:lnTo>
                          <a:pt x="9" y="50"/>
                        </a:lnTo>
                        <a:lnTo>
                          <a:pt x="9" y="51"/>
                        </a:lnTo>
                        <a:lnTo>
                          <a:pt x="7" y="51"/>
                        </a:lnTo>
                        <a:lnTo>
                          <a:pt x="7" y="53"/>
                        </a:lnTo>
                        <a:lnTo>
                          <a:pt x="7" y="54"/>
                        </a:lnTo>
                        <a:lnTo>
                          <a:pt x="6" y="56"/>
                        </a:lnTo>
                        <a:lnTo>
                          <a:pt x="6" y="57"/>
                        </a:lnTo>
                        <a:lnTo>
                          <a:pt x="4" y="59"/>
                        </a:lnTo>
                        <a:lnTo>
                          <a:pt x="4" y="60"/>
                        </a:lnTo>
                        <a:lnTo>
                          <a:pt x="4" y="62"/>
                        </a:lnTo>
                        <a:lnTo>
                          <a:pt x="3" y="63"/>
                        </a:lnTo>
                        <a:lnTo>
                          <a:pt x="3" y="65"/>
                        </a:lnTo>
                        <a:lnTo>
                          <a:pt x="3" y="66"/>
                        </a:lnTo>
                        <a:lnTo>
                          <a:pt x="1" y="68"/>
                        </a:lnTo>
                        <a:lnTo>
                          <a:pt x="1" y="69"/>
                        </a:lnTo>
                        <a:lnTo>
                          <a:pt x="1" y="71"/>
                        </a:lnTo>
                        <a:lnTo>
                          <a:pt x="0" y="72"/>
                        </a:lnTo>
                        <a:lnTo>
                          <a:pt x="0" y="195"/>
                        </a:lnTo>
                        <a:lnTo>
                          <a:pt x="1" y="195"/>
                        </a:lnTo>
                        <a:lnTo>
                          <a:pt x="1" y="197"/>
                        </a:lnTo>
                        <a:lnTo>
                          <a:pt x="3" y="197"/>
                        </a:lnTo>
                        <a:lnTo>
                          <a:pt x="4" y="197"/>
                        </a:lnTo>
                        <a:lnTo>
                          <a:pt x="4" y="198"/>
                        </a:lnTo>
                        <a:lnTo>
                          <a:pt x="6" y="198"/>
                        </a:lnTo>
                        <a:lnTo>
                          <a:pt x="6" y="200"/>
                        </a:lnTo>
                        <a:lnTo>
                          <a:pt x="7" y="200"/>
                        </a:lnTo>
                      </a:path>
                    </a:pathLst>
                  </a:custGeom>
                  <a:solidFill>
                    <a:srgbClr val="FFFFFF"/>
                  </a:solidFill>
                  <a:ln w="12700" cap="rnd">
                    <a:solidFill>
                      <a:srgbClr val="000000"/>
                    </a:solidFill>
                    <a:round/>
                    <a:headEnd/>
                    <a:tailEnd/>
                  </a:ln>
                </p:spPr>
                <p:txBody>
                  <a:bodyPr/>
                  <a:lstStyle/>
                  <a:p>
                    <a:endParaRPr lang="en-US"/>
                  </a:p>
                </p:txBody>
              </p:sp>
              <p:sp>
                <p:nvSpPr>
                  <p:cNvPr id="185" name="Freeform 55"/>
                  <p:cNvSpPr>
                    <a:spLocks noChangeAspect="1"/>
                  </p:cNvSpPr>
                  <p:nvPr/>
                </p:nvSpPr>
                <p:spPr bwMode="auto">
                  <a:xfrm>
                    <a:off x="2083" y="1884"/>
                    <a:ext cx="389" cy="245"/>
                  </a:xfrm>
                  <a:custGeom>
                    <a:avLst/>
                    <a:gdLst>
                      <a:gd name="T0" fmla="*/ 15 w 389"/>
                      <a:gd name="T1" fmla="*/ 203 h 245"/>
                      <a:gd name="T2" fmla="*/ 27 w 389"/>
                      <a:gd name="T3" fmla="*/ 210 h 245"/>
                      <a:gd name="T4" fmla="*/ 44 w 389"/>
                      <a:gd name="T5" fmla="*/ 217 h 245"/>
                      <a:gd name="T6" fmla="*/ 78 w 389"/>
                      <a:gd name="T7" fmla="*/ 229 h 245"/>
                      <a:gd name="T8" fmla="*/ 119 w 389"/>
                      <a:gd name="T9" fmla="*/ 238 h 245"/>
                      <a:gd name="T10" fmla="*/ 167 w 389"/>
                      <a:gd name="T11" fmla="*/ 243 h 245"/>
                      <a:gd name="T12" fmla="*/ 227 w 389"/>
                      <a:gd name="T13" fmla="*/ 243 h 245"/>
                      <a:gd name="T14" fmla="*/ 285 w 389"/>
                      <a:gd name="T15" fmla="*/ 238 h 245"/>
                      <a:gd name="T16" fmla="*/ 329 w 389"/>
                      <a:gd name="T17" fmla="*/ 227 h 245"/>
                      <a:gd name="T18" fmla="*/ 360 w 389"/>
                      <a:gd name="T19" fmla="*/ 212 h 245"/>
                      <a:gd name="T20" fmla="*/ 375 w 389"/>
                      <a:gd name="T21" fmla="*/ 197 h 245"/>
                      <a:gd name="T22" fmla="*/ 383 w 389"/>
                      <a:gd name="T23" fmla="*/ 181 h 245"/>
                      <a:gd name="T24" fmla="*/ 388 w 389"/>
                      <a:gd name="T25" fmla="*/ 51 h 245"/>
                      <a:gd name="T26" fmla="*/ 366 w 389"/>
                      <a:gd name="T27" fmla="*/ 37 h 245"/>
                      <a:gd name="T28" fmla="*/ 342 w 389"/>
                      <a:gd name="T29" fmla="*/ 27 h 245"/>
                      <a:gd name="T30" fmla="*/ 314 w 389"/>
                      <a:gd name="T31" fmla="*/ 19 h 245"/>
                      <a:gd name="T32" fmla="*/ 285 w 389"/>
                      <a:gd name="T33" fmla="*/ 11 h 245"/>
                      <a:gd name="T34" fmla="*/ 268 w 389"/>
                      <a:gd name="T35" fmla="*/ 8 h 245"/>
                      <a:gd name="T36" fmla="*/ 250 w 389"/>
                      <a:gd name="T37" fmla="*/ 5 h 245"/>
                      <a:gd name="T38" fmla="*/ 233 w 389"/>
                      <a:gd name="T39" fmla="*/ 4 h 245"/>
                      <a:gd name="T40" fmla="*/ 217 w 389"/>
                      <a:gd name="T41" fmla="*/ 4 h 245"/>
                      <a:gd name="T42" fmla="*/ 196 w 389"/>
                      <a:gd name="T43" fmla="*/ 2 h 245"/>
                      <a:gd name="T44" fmla="*/ 174 w 389"/>
                      <a:gd name="T45" fmla="*/ 0 h 245"/>
                      <a:gd name="T46" fmla="*/ 151 w 389"/>
                      <a:gd name="T47" fmla="*/ 2 h 245"/>
                      <a:gd name="T48" fmla="*/ 127 w 389"/>
                      <a:gd name="T49" fmla="*/ 4 h 245"/>
                      <a:gd name="T50" fmla="*/ 101 w 389"/>
                      <a:gd name="T51" fmla="*/ 8 h 245"/>
                      <a:gd name="T52" fmla="*/ 75 w 389"/>
                      <a:gd name="T53" fmla="*/ 13 h 245"/>
                      <a:gd name="T54" fmla="*/ 52 w 389"/>
                      <a:gd name="T55" fmla="*/ 20 h 245"/>
                      <a:gd name="T56" fmla="*/ 32 w 389"/>
                      <a:gd name="T57" fmla="*/ 30 h 245"/>
                      <a:gd name="T58" fmla="*/ 23 w 389"/>
                      <a:gd name="T59" fmla="*/ 33 h 245"/>
                      <a:gd name="T60" fmla="*/ 17 w 389"/>
                      <a:gd name="T61" fmla="*/ 39 h 245"/>
                      <a:gd name="T62" fmla="*/ 9 w 389"/>
                      <a:gd name="T63" fmla="*/ 51 h 245"/>
                      <a:gd name="T64" fmla="*/ 0 w 389"/>
                      <a:gd name="T65" fmla="*/ 72 h 245"/>
                      <a:gd name="T66" fmla="*/ 1 w 389"/>
                      <a:gd name="T67" fmla="*/ 195 h 245"/>
                      <a:gd name="T68" fmla="*/ 4 w 389"/>
                      <a:gd name="T69" fmla="*/ 198 h 2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9"/>
                      <a:gd name="T106" fmla="*/ 0 h 245"/>
                      <a:gd name="T107" fmla="*/ 389 w 389"/>
                      <a:gd name="T108" fmla="*/ 245 h 2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9" h="245">
                        <a:moveTo>
                          <a:pt x="7" y="200"/>
                        </a:moveTo>
                        <a:lnTo>
                          <a:pt x="15" y="203"/>
                        </a:lnTo>
                        <a:lnTo>
                          <a:pt x="23" y="207"/>
                        </a:lnTo>
                        <a:lnTo>
                          <a:pt x="27" y="210"/>
                        </a:lnTo>
                        <a:lnTo>
                          <a:pt x="30" y="210"/>
                        </a:lnTo>
                        <a:lnTo>
                          <a:pt x="44" y="217"/>
                        </a:lnTo>
                        <a:lnTo>
                          <a:pt x="59" y="223"/>
                        </a:lnTo>
                        <a:lnTo>
                          <a:pt x="78" y="229"/>
                        </a:lnTo>
                        <a:lnTo>
                          <a:pt x="98" y="233"/>
                        </a:lnTo>
                        <a:lnTo>
                          <a:pt x="119" y="238"/>
                        </a:lnTo>
                        <a:lnTo>
                          <a:pt x="142" y="241"/>
                        </a:lnTo>
                        <a:lnTo>
                          <a:pt x="167" y="243"/>
                        </a:lnTo>
                        <a:lnTo>
                          <a:pt x="194" y="244"/>
                        </a:lnTo>
                        <a:lnTo>
                          <a:pt x="227" y="243"/>
                        </a:lnTo>
                        <a:lnTo>
                          <a:pt x="257" y="241"/>
                        </a:lnTo>
                        <a:lnTo>
                          <a:pt x="285" y="238"/>
                        </a:lnTo>
                        <a:lnTo>
                          <a:pt x="308" y="233"/>
                        </a:lnTo>
                        <a:lnTo>
                          <a:pt x="329" y="227"/>
                        </a:lnTo>
                        <a:lnTo>
                          <a:pt x="346" y="220"/>
                        </a:lnTo>
                        <a:lnTo>
                          <a:pt x="360" y="212"/>
                        </a:lnTo>
                        <a:lnTo>
                          <a:pt x="371" y="204"/>
                        </a:lnTo>
                        <a:lnTo>
                          <a:pt x="375" y="197"/>
                        </a:lnTo>
                        <a:lnTo>
                          <a:pt x="380" y="190"/>
                        </a:lnTo>
                        <a:lnTo>
                          <a:pt x="383" y="181"/>
                        </a:lnTo>
                        <a:lnTo>
                          <a:pt x="388" y="167"/>
                        </a:lnTo>
                        <a:lnTo>
                          <a:pt x="388" y="51"/>
                        </a:lnTo>
                        <a:lnTo>
                          <a:pt x="377" y="43"/>
                        </a:lnTo>
                        <a:lnTo>
                          <a:pt x="366" y="37"/>
                        </a:lnTo>
                        <a:lnTo>
                          <a:pt x="354" y="33"/>
                        </a:lnTo>
                        <a:lnTo>
                          <a:pt x="342" y="27"/>
                        </a:lnTo>
                        <a:lnTo>
                          <a:pt x="328" y="22"/>
                        </a:lnTo>
                        <a:lnTo>
                          <a:pt x="314" y="19"/>
                        </a:lnTo>
                        <a:lnTo>
                          <a:pt x="300" y="14"/>
                        </a:lnTo>
                        <a:lnTo>
                          <a:pt x="285" y="11"/>
                        </a:lnTo>
                        <a:lnTo>
                          <a:pt x="276" y="10"/>
                        </a:lnTo>
                        <a:lnTo>
                          <a:pt x="268" y="8"/>
                        </a:lnTo>
                        <a:lnTo>
                          <a:pt x="259" y="7"/>
                        </a:lnTo>
                        <a:lnTo>
                          <a:pt x="250" y="5"/>
                        </a:lnTo>
                        <a:lnTo>
                          <a:pt x="240" y="5"/>
                        </a:lnTo>
                        <a:lnTo>
                          <a:pt x="233" y="4"/>
                        </a:lnTo>
                        <a:lnTo>
                          <a:pt x="225" y="4"/>
                        </a:lnTo>
                        <a:lnTo>
                          <a:pt x="217" y="4"/>
                        </a:lnTo>
                        <a:lnTo>
                          <a:pt x="207" y="2"/>
                        </a:lnTo>
                        <a:lnTo>
                          <a:pt x="196" y="2"/>
                        </a:lnTo>
                        <a:lnTo>
                          <a:pt x="185" y="0"/>
                        </a:lnTo>
                        <a:lnTo>
                          <a:pt x="174" y="0"/>
                        </a:lnTo>
                        <a:lnTo>
                          <a:pt x="162" y="0"/>
                        </a:lnTo>
                        <a:lnTo>
                          <a:pt x="151" y="2"/>
                        </a:lnTo>
                        <a:lnTo>
                          <a:pt x="139" y="2"/>
                        </a:lnTo>
                        <a:lnTo>
                          <a:pt x="127" y="4"/>
                        </a:lnTo>
                        <a:lnTo>
                          <a:pt x="113" y="5"/>
                        </a:lnTo>
                        <a:lnTo>
                          <a:pt x="101" y="8"/>
                        </a:lnTo>
                        <a:lnTo>
                          <a:pt x="89" y="10"/>
                        </a:lnTo>
                        <a:lnTo>
                          <a:pt x="75" y="13"/>
                        </a:lnTo>
                        <a:lnTo>
                          <a:pt x="64" y="17"/>
                        </a:lnTo>
                        <a:lnTo>
                          <a:pt x="52" y="20"/>
                        </a:lnTo>
                        <a:lnTo>
                          <a:pt x="41" y="25"/>
                        </a:lnTo>
                        <a:lnTo>
                          <a:pt x="32" y="30"/>
                        </a:lnTo>
                        <a:lnTo>
                          <a:pt x="26" y="30"/>
                        </a:lnTo>
                        <a:lnTo>
                          <a:pt x="23" y="33"/>
                        </a:lnTo>
                        <a:lnTo>
                          <a:pt x="20" y="36"/>
                        </a:lnTo>
                        <a:lnTo>
                          <a:pt x="17" y="39"/>
                        </a:lnTo>
                        <a:lnTo>
                          <a:pt x="12" y="43"/>
                        </a:lnTo>
                        <a:lnTo>
                          <a:pt x="9" y="51"/>
                        </a:lnTo>
                        <a:lnTo>
                          <a:pt x="4" y="60"/>
                        </a:lnTo>
                        <a:lnTo>
                          <a:pt x="0" y="72"/>
                        </a:lnTo>
                        <a:lnTo>
                          <a:pt x="0" y="195"/>
                        </a:lnTo>
                        <a:lnTo>
                          <a:pt x="1" y="195"/>
                        </a:lnTo>
                        <a:lnTo>
                          <a:pt x="3" y="197"/>
                        </a:lnTo>
                        <a:lnTo>
                          <a:pt x="4" y="198"/>
                        </a:lnTo>
                        <a:lnTo>
                          <a:pt x="7" y="200"/>
                        </a:lnTo>
                      </a:path>
                    </a:pathLst>
                  </a:custGeom>
                  <a:gradFill rotWithShape="0">
                    <a:gsLst>
                      <a:gs pos="0">
                        <a:srgbClr val="727270"/>
                      </a:gs>
                      <a:gs pos="50000">
                        <a:srgbClr val="E4E4E0"/>
                      </a:gs>
                      <a:gs pos="100000">
                        <a:srgbClr val="727270"/>
                      </a:gs>
                    </a:gsLst>
                    <a:lin ang="2700000" scaled="1"/>
                  </a:gradFill>
                  <a:ln w="12700" cap="rnd">
                    <a:solidFill>
                      <a:srgbClr val="000000"/>
                    </a:solidFill>
                    <a:round/>
                    <a:headEnd/>
                    <a:tailEnd/>
                  </a:ln>
                </p:spPr>
                <p:txBody>
                  <a:bodyPr/>
                  <a:lstStyle/>
                  <a:p>
                    <a:endParaRPr lang="en-US"/>
                  </a:p>
                </p:txBody>
              </p:sp>
              <p:sp>
                <p:nvSpPr>
                  <p:cNvPr id="186" name="Freeform 56"/>
                  <p:cNvSpPr>
                    <a:spLocks noChangeAspect="1"/>
                  </p:cNvSpPr>
                  <p:nvPr/>
                </p:nvSpPr>
                <p:spPr bwMode="auto">
                  <a:xfrm>
                    <a:off x="2254" y="1972"/>
                    <a:ext cx="185" cy="157"/>
                  </a:xfrm>
                  <a:custGeom>
                    <a:avLst/>
                    <a:gdLst>
                      <a:gd name="T0" fmla="*/ 183 w 185"/>
                      <a:gd name="T1" fmla="*/ 4 h 157"/>
                      <a:gd name="T2" fmla="*/ 175 w 185"/>
                      <a:gd name="T3" fmla="*/ 3 h 157"/>
                      <a:gd name="T4" fmla="*/ 167 w 185"/>
                      <a:gd name="T5" fmla="*/ 3 h 157"/>
                      <a:gd name="T6" fmla="*/ 158 w 185"/>
                      <a:gd name="T7" fmla="*/ 1 h 157"/>
                      <a:gd name="T8" fmla="*/ 151 w 185"/>
                      <a:gd name="T9" fmla="*/ 0 h 157"/>
                      <a:gd name="T10" fmla="*/ 141 w 185"/>
                      <a:gd name="T11" fmla="*/ 0 h 157"/>
                      <a:gd name="T12" fmla="*/ 132 w 185"/>
                      <a:gd name="T13" fmla="*/ 0 h 157"/>
                      <a:gd name="T14" fmla="*/ 123 w 185"/>
                      <a:gd name="T15" fmla="*/ 0 h 157"/>
                      <a:gd name="T16" fmla="*/ 112 w 185"/>
                      <a:gd name="T17" fmla="*/ 0 h 157"/>
                      <a:gd name="T18" fmla="*/ 103 w 185"/>
                      <a:gd name="T19" fmla="*/ 0 h 157"/>
                      <a:gd name="T20" fmla="*/ 92 w 185"/>
                      <a:gd name="T21" fmla="*/ 1 h 157"/>
                      <a:gd name="T22" fmla="*/ 83 w 185"/>
                      <a:gd name="T23" fmla="*/ 1 h 157"/>
                      <a:gd name="T24" fmla="*/ 74 w 185"/>
                      <a:gd name="T25" fmla="*/ 3 h 157"/>
                      <a:gd name="T26" fmla="*/ 65 w 185"/>
                      <a:gd name="T27" fmla="*/ 4 h 157"/>
                      <a:gd name="T28" fmla="*/ 56 w 185"/>
                      <a:gd name="T29" fmla="*/ 6 h 157"/>
                      <a:gd name="T30" fmla="*/ 48 w 185"/>
                      <a:gd name="T31" fmla="*/ 7 h 157"/>
                      <a:gd name="T32" fmla="*/ 39 w 185"/>
                      <a:gd name="T33" fmla="*/ 11 h 157"/>
                      <a:gd name="T34" fmla="*/ 31 w 185"/>
                      <a:gd name="T35" fmla="*/ 12 h 157"/>
                      <a:gd name="T36" fmla="*/ 23 w 185"/>
                      <a:gd name="T37" fmla="*/ 14 h 157"/>
                      <a:gd name="T38" fmla="*/ 14 w 185"/>
                      <a:gd name="T39" fmla="*/ 17 h 157"/>
                      <a:gd name="T40" fmla="*/ 7 w 185"/>
                      <a:gd name="T41" fmla="*/ 20 h 157"/>
                      <a:gd name="T42" fmla="*/ 0 w 185"/>
                      <a:gd name="T43" fmla="*/ 21 h 157"/>
                      <a:gd name="T44" fmla="*/ 5 w 185"/>
                      <a:gd name="T45" fmla="*/ 155 h 157"/>
                      <a:gd name="T46" fmla="*/ 13 w 185"/>
                      <a:gd name="T47" fmla="*/ 155 h 157"/>
                      <a:gd name="T48" fmla="*/ 20 w 185"/>
                      <a:gd name="T49" fmla="*/ 156 h 157"/>
                      <a:gd name="T50" fmla="*/ 28 w 185"/>
                      <a:gd name="T51" fmla="*/ 156 h 157"/>
                      <a:gd name="T52" fmla="*/ 37 w 185"/>
                      <a:gd name="T53" fmla="*/ 156 h 157"/>
                      <a:gd name="T54" fmla="*/ 45 w 185"/>
                      <a:gd name="T55" fmla="*/ 156 h 157"/>
                      <a:gd name="T56" fmla="*/ 54 w 185"/>
                      <a:gd name="T57" fmla="*/ 156 h 157"/>
                      <a:gd name="T58" fmla="*/ 62 w 185"/>
                      <a:gd name="T59" fmla="*/ 156 h 157"/>
                      <a:gd name="T60" fmla="*/ 71 w 185"/>
                      <a:gd name="T61" fmla="*/ 155 h 157"/>
                      <a:gd name="T62" fmla="*/ 80 w 185"/>
                      <a:gd name="T63" fmla="*/ 155 h 157"/>
                      <a:gd name="T64" fmla="*/ 89 w 185"/>
                      <a:gd name="T65" fmla="*/ 153 h 157"/>
                      <a:gd name="T66" fmla="*/ 98 w 185"/>
                      <a:gd name="T67" fmla="*/ 152 h 157"/>
                      <a:gd name="T68" fmla="*/ 109 w 185"/>
                      <a:gd name="T69" fmla="*/ 150 h 157"/>
                      <a:gd name="T70" fmla="*/ 118 w 185"/>
                      <a:gd name="T71" fmla="*/ 148 h 157"/>
                      <a:gd name="T72" fmla="*/ 128 w 185"/>
                      <a:gd name="T73" fmla="*/ 147 h 157"/>
                      <a:gd name="T74" fmla="*/ 137 w 185"/>
                      <a:gd name="T75" fmla="*/ 144 h 157"/>
                      <a:gd name="T76" fmla="*/ 146 w 185"/>
                      <a:gd name="T77" fmla="*/ 142 h 157"/>
                      <a:gd name="T78" fmla="*/ 155 w 185"/>
                      <a:gd name="T79" fmla="*/ 139 h 157"/>
                      <a:gd name="T80" fmla="*/ 164 w 185"/>
                      <a:gd name="T81" fmla="*/ 136 h 157"/>
                      <a:gd name="T82" fmla="*/ 172 w 185"/>
                      <a:gd name="T83" fmla="*/ 133 h 157"/>
                      <a:gd name="T84" fmla="*/ 180 w 185"/>
                      <a:gd name="T85" fmla="*/ 130 h 1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5"/>
                      <a:gd name="T130" fmla="*/ 0 h 157"/>
                      <a:gd name="T131" fmla="*/ 185 w 185"/>
                      <a:gd name="T132" fmla="*/ 157 h 1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5" h="157">
                        <a:moveTo>
                          <a:pt x="184" y="127"/>
                        </a:moveTo>
                        <a:lnTo>
                          <a:pt x="184" y="6"/>
                        </a:lnTo>
                        <a:lnTo>
                          <a:pt x="183" y="4"/>
                        </a:lnTo>
                        <a:lnTo>
                          <a:pt x="180" y="4"/>
                        </a:lnTo>
                        <a:lnTo>
                          <a:pt x="177" y="4"/>
                        </a:lnTo>
                        <a:lnTo>
                          <a:pt x="175" y="3"/>
                        </a:lnTo>
                        <a:lnTo>
                          <a:pt x="172" y="3"/>
                        </a:lnTo>
                        <a:lnTo>
                          <a:pt x="169" y="3"/>
                        </a:lnTo>
                        <a:lnTo>
                          <a:pt x="167" y="3"/>
                        </a:lnTo>
                        <a:lnTo>
                          <a:pt x="164" y="1"/>
                        </a:lnTo>
                        <a:lnTo>
                          <a:pt x="161" y="1"/>
                        </a:lnTo>
                        <a:lnTo>
                          <a:pt x="158" y="1"/>
                        </a:lnTo>
                        <a:lnTo>
                          <a:pt x="155" y="1"/>
                        </a:lnTo>
                        <a:lnTo>
                          <a:pt x="154" y="0"/>
                        </a:lnTo>
                        <a:lnTo>
                          <a:pt x="151" y="0"/>
                        </a:lnTo>
                        <a:lnTo>
                          <a:pt x="148" y="0"/>
                        </a:lnTo>
                        <a:lnTo>
                          <a:pt x="144" y="0"/>
                        </a:lnTo>
                        <a:lnTo>
                          <a:pt x="141" y="0"/>
                        </a:lnTo>
                        <a:lnTo>
                          <a:pt x="138" y="0"/>
                        </a:lnTo>
                        <a:lnTo>
                          <a:pt x="135" y="0"/>
                        </a:lnTo>
                        <a:lnTo>
                          <a:pt x="132" y="0"/>
                        </a:lnTo>
                        <a:lnTo>
                          <a:pt x="129" y="0"/>
                        </a:lnTo>
                        <a:lnTo>
                          <a:pt x="126" y="0"/>
                        </a:lnTo>
                        <a:lnTo>
                          <a:pt x="123" y="0"/>
                        </a:lnTo>
                        <a:lnTo>
                          <a:pt x="118" y="0"/>
                        </a:lnTo>
                        <a:lnTo>
                          <a:pt x="115" y="0"/>
                        </a:lnTo>
                        <a:lnTo>
                          <a:pt x="112" y="0"/>
                        </a:lnTo>
                        <a:lnTo>
                          <a:pt x="109" y="0"/>
                        </a:lnTo>
                        <a:lnTo>
                          <a:pt x="106" y="0"/>
                        </a:lnTo>
                        <a:lnTo>
                          <a:pt x="103" y="0"/>
                        </a:lnTo>
                        <a:lnTo>
                          <a:pt x="98" y="0"/>
                        </a:lnTo>
                        <a:lnTo>
                          <a:pt x="95" y="0"/>
                        </a:lnTo>
                        <a:lnTo>
                          <a:pt x="92" y="1"/>
                        </a:lnTo>
                        <a:lnTo>
                          <a:pt x="89" y="1"/>
                        </a:lnTo>
                        <a:lnTo>
                          <a:pt x="86" y="1"/>
                        </a:lnTo>
                        <a:lnTo>
                          <a:pt x="83" y="1"/>
                        </a:lnTo>
                        <a:lnTo>
                          <a:pt x="80" y="3"/>
                        </a:lnTo>
                        <a:lnTo>
                          <a:pt x="77" y="3"/>
                        </a:lnTo>
                        <a:lnTo>
                          <a:pt x="74" y="3"/>
                        </a:lnTo>
                        <a:lnTo>
                          <a:pt x="71" y="3"/>
                        </a:lnTo>
                        <a:lnTo>
                          <a:pt x="68" y="4"/>
                        </a:lnTo>
                        <a:lnTo>
                          <a:pt x="65" y="4"/>
                        </a:lnTo>
                        <a:lnTo>
                          <a:pt x="62" y="4"/>
                        </a:lnTo>
                        <a:lnTo>
                          <a:pt x="59" y="6"/>
                        </a:lnTo>
                        <a:lnTo>
                          <a:pt x="56" y="6"/>
                        </a:lnTo>
                        <a:lnTo>
                          <a:pt x="52" y="7"/>
                        </a:lnTo>
                        <a:lnTo>
                          <a:pt x="51" y="7"/>
                        </a:lnTo>
                        <a:lnTo>
                          <a:pt x="48" y="7"/>
                        </a:lnTo>
                        <a:lnTo>
                          <a:pt x="45" y="9"/>
                        </a:lnTo>
                        <a:lnTo>
                          <a:pt x="42" y="9"/>
                        </a:lnTo>
                        <a:lnTo>
                          <a:pt x="39" y="11"/>
                        </a:lnTo>
                        <a:lnTo>
                          <a:pt x="36" y="11"/>
                        </a:lnTo>
                        <a:lnTo>
                          <a:pt x="34" y="12"/>
                        </a:lnTo>
                        <a:lnTo>
                          <a:pt x="31" y="12"/>
                        </a:lnTo>
                        <a:lnTo>
                          <a:pt x="28" y="14"/>
                        </a:lnTo>
                        <a:lnTo>
                          <a:pt x="25" y="14"/>
                        </a:lnTo>
                        <a:lnTo>
                          <a:pt x="23" y="14"/>
                        </a:lnTo>
                        <a:lnTo>
                          <a:pt x="20" y="15"/>
                        </a:lnTo>
                        <a:lnTo>
                          <a:pt x="17" y="17"/>
                        </a:lnTo>
                        <a:lnTo>
                          <a:pt x="14" y="17"/>
                        </a:lnTo>
                        <a:lnTo>
                          <a:pt x="13" y="18"/>
                        </a:lnTo>
                        <a:lnTo>
                          <a:pt x="10" y="18"/>
                        </a:lnTo>
                        <a:lnTo>
                          <a:pt x="7" y="20"/>
                        </a:lnTo>
                        <a:lnTo>
                          <a:pt x="5" y="20"/>
                        </a:lnTo>
                        <a:lnTo>
                          <a:pt x="2" y="21"/>
                        </a:lnTo>
                        <a:lnTo>
                          <a:pt x="0" y="21"/>
                        </a:lnTo>
                        <a:lnTo>
                          <a:pt x="0" y="153"/>
                        </a:lnTo>
                        <a:lnTo>
                          <a:pt x="2" y="155"/>
                        </a:lnTo>
                        <a:lnTo>
                          <a:pt x="5" y="155"/>
                        </a:lnTo>
                        <a:lnTo>
                          <a:pt x="8" y="155"/>
                        </a:lnTo>
                        <a:lnTo>
                          <a:pt x="10" y="155"/>
                        </a:lnTo>
                        <a:lnTo>
                          <a:pt x="13" y="155"/>
                        </a:lnTo>
                        <a:lnTo>
                          <a:pt x="16" y="155"/>
                        </a:lnTo>
                        <a:lnTo>
                          <a:pt x="17" y="156"/>
                        </a:lnTo>
                        <a:lnTo>
                          <a:pt x="20" y="156"/>
                        </a:lnTo>
                        <a:lnTo>
                          <a:pt x="23" y="156"/>
                        </a:lnTo>
                        <a:lnTo>
                          <a:pt x="26" y="156"/>
                        </a:lnTo>
                        <a:lnTo>
                          <a:pt x="28" y="156"/>
                        </a:lnTo>
                        <a:lnTo>
                          <a:pt x="31" y="156"/>
                        </a:lnTo>
                        <a:lnTo>
                          <a:pt x="34" y="156"/>
                        </a:lnTo>
                        <a:lnTo>
                          <a:pt x="37" y="156"/>
                        </a:lnTo>
                        <a:lnTo>
                          <a:pt x="40" y="156"/>
                        </a:lnTo>
                        <a:lnTo>
                          <a:pt x="42" y="156"/>
                        </a:lnTo>
                        <a:lnTo>
                          <a:pt x="45" y="156"/>
                        </a:lnTo>
                        <a:lnTo>
                          <a:pt x="48" y="156"/>
                        </a:lnTo>
                        <a:lnTo>
                          <a:pt x="51" y="156"/>
                        </a:lnTo>
                        <a:lnTo>
                          <a:pt x="54" y="156"/>
                        </a:lnTo>
                        <a:lnTo>
                          <a:pt x="57" y="156"/>
                        </a:lnTo>
                        <a:lnTo>
                          <a:pt x="60" y="156"/>
                        </a:lnTo>
                        <a:lnTo>
                          <a:pt x="62" y="156"/>
                        </a:lnTo>
                        <a:lnTo>
                          <a:pt x="65" y="155"/>
                        </a:lnTo>
                        <a:lnTo>
                          <a:pt x="68" y="155"/>
                        </a:lnTo>
                        <a:lnTo>
                          <a:pt x="71" y="155"/>
                        </a:lnTo>
                        <a:lnTo>
                          <a:pt x="74" y="155"/>
                        </a:lnTo>
                        <a:lnTo>
                          <a:pt x="77" y="155"/>
                        </a:lnTo>
                        <a:lnTo>
                          <a:pt x="80" y="155"/>
                        </a:lnTo>
                        <a:lnTo>
                          <a:pt x="83" y="155"/>
                        </a:lnTo>
                        <a:lnTo>
                          <a:pt x="86" y="153"/>
                        </a:lnTo>
                        <a:lnTo>
                          <a:pt x="89" y="153"/>
                        </a:lnTo>
                        <a:lnTo>
                          <a:pt x="92" y="153"/>
                        </a:lnTo>
                        <a:lnTo>
                          <a:pt x="95" y="153"/>
                        </a:lnTo>
                        <a:lnTo>
                          <a:pt x="98" y="152"/>
                        </a:lnTo>
                        <a:lnTo>
                          <a:pt x="102" y="152"/>
                        </a:lnTo>
                        <a:lnTo>
                          <a:pt x="106" y="152"/>
                        </a:lnTo>
                        <a:lnTo>
                          <a:pt x="109" y="150"/>
                        </a:lnTo>
                        <a:lnTo>
                          <a:pt x="112" y="150"/>
                        </a:lnTo>
                        <a:lnTo>
                          <a:pt x="115" y="150"/>
                        </a:lnTo>
                        <a:lnTo>
                          <a:pt x="118" y="148"/>
                        </a:lnTo>
                        <a:lnTo>
                          <a:pt x="121" y="148"/>
                        </a:lnTo>
                        <a:lnTo>
                          <a:pt x="125" y="147"/>
                        </a:lnTo>
                        <a:lnTo>
                          <a:pt x="128" y="147"/>
                        </a:lnTo>
                        <a:lnTo>
                          <a:pt x="131" y="145"/>
                        </a:lnTo>
                        <a:lnTo>
                          <a:pt x="135" y="145"/>
                        </a:lnTo>
                        <a:lnTo>
                          <a:pt x="137" y="144"/>
                        </a:lnTo>
                        <a:lnTo>
                          <a:pt x="140" y="144"/>
                        </a:lnTo>
                        <a:lnTo>
                          <a:pt x="143" y="142"/>
                        </a:lnTo>
                        <a:lnTo>
                          <a:pt x="146" y="142"/>
                        </a:lnTo>
                        <a:lnTo>
                          <a:pt x="149" y="141"/>
                        </a:lnTo>
                        <a:lnTo>
                          <a:pt x="152" y="139"/>
                        </a:lnTo>
                        <a:lnTo>
                          <a:pt x="155" y="139"/>
                        </a:lnTo>
                        <a:lnTo>
                          <a:pt x="158" y="138"/>
                        </a:lnTo>
                        <a:lnTo>
                          <a:pt x="161" y="138"/>
                        </a:lnTo>
                        <a:lnTo>
                          <a:pt x="164" y="136"/>
                        </a:lnTo>
                        <a:lnTo>
                          <a:pt x="166" y="135"/>
                        </a:lnTo>
                        <a:lnTo>
                          <a:pt x="169" y="135"/>
                        </a:lnTo>
                        <a:lnTo>
                          <a:pt x="172" y="133"/>
                        </a:lnTo>
                        <a:lnTo>
                          <a:pt x="175" y="132"/>
                        </a:lnTo>
                        <a:lnTo>
                          <a:pt x="177" y="132"/>
                        </a:lnTo>
                        <a:lnTo>
                          <a:pt x="180" y="130"/>
                        </a:lnTo>
                        <a:lnTo>
                          <a:pt x="183" y="129"/>
                        </a:lnTo>
                        <a:lnTo>
                          <a:pt x="184" y="127"/>
                        </a:lnTo>
                      </a:path>
                    </a:pathLst>
                  </a:custGeom>
                  <a:gradFill rotWithShape="0">
                    <a:gsLst>
                      <a:gs pos="0">
                        <a:srgbClr val="727270"/>
                      </a:gs>
                      <a:gs pos="50000">
                        <a:srgbClr val="E4E4E0"/>
                      </a:gs>
                      <a:gs pos="100000">
                        <a:srgbClr val="727270"/>
                      </a:gs>
                    </a:gsLst>
                    <a:lin ang="18900000" scaled="1"/>
                  </a:gradFill>
                  <a:ln w="12700" cap="rnd">
                    <a:solidFill>
                      <a:srgbClr val="000000"/>
                    </a:solidFill>
                    <a:round/>
                    <a:headEnd/>
                    <a:tailEnd/>
                  </a:ln>
                </p:spPr>
                <p:txBody>
                  <a:bodyPr/>
                  <a:lstStyle/>
                  <a:p>
                    <a:endParaRPr lang="en-US"/>
                  </a:p>
                </p:txBody>
              </p:sp>
              <p:sp>
                <p:nvSpPr>
                  <p:cNvPr id="187" name="Freeform 57"/>
                  <p:cNvSpPr>
                    <a:spLocks noChangeAspect="1"/>
                  </p:cNvSpPr>
                  <p:nvPr/>
                </p:nvSpPr>
                <p:spPr bwMode="auto">
                  <a:xfrm>
                    <a:off x="2083" y="1958"/>
                    <a:ext cx="172" cy="168"/>
                  </a:xfrm>
                  <a:custGeom>
                    <a:avLst/>
                    <a:gdLst>
                      <a:gd name="T0" fmla="*/ 171 w 172"/>
                      <a:gd name="T1" fmla="*/ 167 h 168"/>
                      <a:gd name="T2" fmla="*/ 162 w 172"/>
                      <a:gd name="T3" fmla="*/ 167 h 168"/>
                      <a:gd name="T4" fmla="*/ 155 w 172"/>
                      <a:gd name="T5" fmla="*/ 167 h 168"/>
                      <a:gd name="T6" fmla="*/ 145 w 172"/>
                      <a:gd name="T7" fmla="*/ 166 h 168"/>
                      <a:gd name="T8" fmla="*/ 138 w 172"/>
                      <a:gd name="T9" fmla="*/ 166 h 168"/>
                      <a:gd name="T10" fmla="*/ 128 w 172"/>
                      <a:gd name="T11" fmla="*/ 164 h 168"/>
                      <a:gd name="T12" fmla="*/ 119 w 172"/>
                      <a:gd name="T13" fmla="*/ 162 h 168"/>
                      <a:gd name="T14" fmla="*/ 112 w 172"/>
                      <a:gd name="T15" fmla="*/ 161 h 168"/>
                      <a:gd name="T16" fmla="*/ 102 w 172"/>
                      <a:gd name="T17" fmla="*/ 159 h 168"/>
                      <a:gd name="T18" fmla="*/ 87 w 172"/>
                      <a:gd name="T19" fmla="*/ 155 h 168"/>
                      <a:gd name="T20" fmla="*/ 73 w 172"/>
                      <a:gd name="T21" fmla="*/ 152 h 168"/>
                      <a:gd name="T22" fmla="*/ 59 w 172"/>
                      <a:gd name="T23" fmla="*/ 147 h 168"/>
                      <a:gd name="T24" fmla="*/ 46 w 172"/>
                      <a:gd name="T25" fmla="*/ 143 h 168"/>
                      <a:gd name="T26" fmla="*/ 33 w 172"/>
                      <a:gd name="T27" fmla="*/ 138 h 168"/>
                      <a:gd name="T28" fmla="*/ 21 w 172"/>
                      <a:gd name="T29" fmla="*/ 133 h 168"/>
                      <a:gd name="T30" fmla="*/ 10 w 172"/>
                      <a:gd name="T31" fmla="*/ 127 h 168"/>
                      <a:gd name="T32" fmla="*/ 0 w 172"/>
                      <a:gd name="T33" fmla="*/ 120 h 168"/>
                      <a:gd name="T34" fmla="*/ 0 w 172"/>
                      <a:gd name="T35" fmla="*/ 3 h 168"/>
                      <a:gd name="T36" fmla="*/ 9 w 172"/>
                      <a:gd name="T37" fmla="*/ 2 h 168"/>
                      <a:gd name="T38" fmla="*/ 20 w 172"/>
                      <a:gd name="T39" fmla="*/ 0 h 168"/>
                      <a:gd name="T40" fmla="*/ 30 w 172"/>
                      <a:gd name="T41" fmla="*/ 0 h 168"/>
                      <a:gd name="T42" fmla="*/ 41 w 172"/>
                      <a:gd name="T43" fmla="*/ 0 h 168"/>
                      <a:gd name="T44" fmla="*/ 53 w 172"/>
                      <a:gd name="T45" fmla="*/ 2 h 168"/>
                      <a:gd name="T46" fmla="*/ 66 w 172"/>
                      <a:gd name="T47" fmla="*/ 3 h 168"/>
                      <a:gd name="T48" fmla="*/ 79 w 172"/>
                      <a:gd name="T49" fmla="*/ 6 h 168"/>
                      <a:gd name="T50" fmla="*/ 93 w 172"/>
                      <a:gd name="T51" fmla="*/ 9 h 168"/>
                      <a:gd name="T52" fmla="*/ 104 w 172"/>
                      <a:gd name="T53" fmla="*/ 11 h 168"/>
                      <a:gd name="T54" fmla="*/ 113 w 172"/>
                      <a:gd name="T55" fmla="*/ 14 h 168"/>
                      <a:gd name="T56" fmla="*/ 124 w 172"/>
                      <a:gd name="T57" fmla="*/ 17 h 168"/>
                      <a:gd name="T58" fmla="*/ 133 w 172"/>
                      <a:gd name="T59" fmla="*/ 20 h 168"/>
                      <a:gd name="T60" fmla="*/ 144 w 172"/>
                      <a:gd name="T61" fmla="*/ 23 h 168"/>
                      <a:gd name="T62" fmla="*/ 153 w 172"/>
                      <a:gd name="T63" fmla="*/ 28 h 168"/>
                      <a:gd name="T64" fmla="*/ 162 w 172"/>
                      <a:gd name="T65" fmla="*/ 31 h 168"/>
                      <a:gd name="T66" fmla="*/ 171 w 172"/>
                      <a:gd name="T67" fmla="*/ 35 h 168"/>
                      <a:gd name="T68" fmla="*/ 171 w 172"/>
                      <a:gd name="T69" fmla="*/ 167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2"/>
                      <a:gd name="T106" fmla="*/ 0 h 168"/>
                      <a:gd name="T107" fmla="*/ 172 w 172"/>
                      <a:gd name="T108" fmla="*/ 168 h 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2" h="168">
                        <a:moveTo>
                          <a:pt x="171" y="167"/>
                        </a:moveTo>
                        <a:lnTo>
                          <a:pt x="162" y="167"/>
                        </a:lnTo>
                        <a:lnTo>
                          <a:pt x="155" y="167"/>
                        </a:lnTo>
                        <a:lnTo>
                          <a:pt x="145" y="166"/>
                        </a:lnTo>
                        <a:lnTo>
                          <a:pt x="138" y="166"/>
                        </a:lnTo>
                        <a:lnTo>
                          <a:pt x="128" y="164"/>
                        </a:lnTo>
                        <a:lnTo>
                          <a:pt x="119" y="162"/>
                        </a:lnTo>
                        <a:lnTo>
                          <a:pt x="112" y="161"/>
                        </a:lnTo>
                        <a:lnTo>
                          <a:pt x="102" y="159"/>
                        </a:lnTo>
                        <a:lnTo>
                          <a:pt x="87" y="155"/>
                        </a:lnTo>
                        <a:lnTo>
                          <a:pt x="73" y="152"/>
                        </a:lnTo>
                        <a:lnTo>
                          <a:pt x="59" y="147"/>
                        </a:lnTo>
                        <a:lnTo>
                          <a:pt x="46" y="143"/>
                        </a:lnTo>
                        <a:lnTo>
                          <a:pt x="33" y="138"/>
                        </a:lnTo>
                        <a:lnTo>
                          <a:pt x="21" y="133"/>
                        </a:lnTo>
                        <a:lnTo>
                          <a:pt x="10" y="127"/>
                        </a:lnTo>
                        <a:lnTo>
                          <a:pt x="0" y="120"/>
                        </a:lnTo>
                        <a:lnTo>
                          <a:pt x="0" y="3"/>
                        </a:lnTo>
                        <a:lnTo>
                          <a:pt x="9" y="2"/>
                        </a:lnTo>
                        <a:lnTo>
                          <a:pt x="20" y="0"/>
                        </a:lnTo>
                        <a:lnTo>
                          <a:pt x="30" y="0"/>
                        </a:lnTo>
                        <a:lnTo>
                          <a:pt x="41" y="0"/>
                        </a:lnTo>
                        <a:lnTo>
                          <a:pt x="53" y="2"/>
                        </a:lnTo>
                        <a:lnTo>
                          <a:pt x="66" y="3"/>
                        </a:lnTo>
                        <a:lnTo>
                          <a:pt x="79" y="6"/>
                        </a:lnTo>
                        <a:lnTo>
                          <a:pt x="93" y="9"/>
                        </a:lnTo>
                        <a:lnTo>
                          <a:pt x="104" y="11"/>
                        </a:lnTo>
                        <a:lnTo>
                          <a:pt x="113" y="14"/>
                        </a:lnTo>
                        <a:lnTo>
                          <a:pt x="124" y="17"/>
                        </a:lnTo>
                        <a:lnTo>
                          <a:pt x="133" y="20"/>
                        </a:lnTo>
                        <a:lnTo>
                          <a:pt x="144" y="23"/>
                        </a:lnTo>
                        <a:lnTo>
                          <a:pt x="153" y="28"/>
                        </a:lnTo>
                        <a:lnTo>
                          <a:pt x="162" y="31"/>
                        </a:lnTo>
                        <a:lnTo>
                          <a:pt x="171" y="35"/>
                        </a:lnTo>
                        <a:lnTo>
                          <a:pt x="171" y="16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58"/>
                  <p:cNvSpPr>
                    <a:spLocks noChangeAspect="1"/>
                  </p:cNvSpPr>
                  <p:nvPr/>
                </p:nvSpPr>
                <p:spPr bwMode="auto">
                  <a:xfrm>
                    <a:off x="2438" y="1934"/>
                    <a:ext cx="34" cy="166"/>
                  </a:xfrm>
                  <a:custGeom>
                    <a:avLst/>
                    <a:gdLst>
                      <a:gd name="T0" fmla="*/ 0 w 34"/>
                      <a:gd name="T1" fmla="*/ 44 h 166"/>
                      <a:gd name="T2" fmla="*/ 2 w 34"/>
                      <a:gd name="T3" fmla="*/ 41 h 166"/>
                      <a:gd name="T4" fmla="*/ 2 w 34"/>
                      <a:gd name="T5" fmla="*/ 36 h 166"/>
                      <a:gd name="T6" fmla="*/ 3 w 34"/>
                      <a:gd name="T7" fmla="*/ 33 h 166"/>
                      <a:gd name="T8" fmla="*/ 3 w 34"/>
                      <a:gd name="T9" fmla="*/ 30 h 166"/>
                      <a:gd name="T10" fmla="*/ 5 w 34"/>
                      <a:gd name="T11" fmla="*/ 27 h 166"/>
                      <a:gd name="T12" fmla="*/ 5 w 34"/>
                      <a:gd name="T13" fmla="*/ 24 h 166"/>
                      <a:gd name="T14" fmla="*/ 6 w 34"/>
                      <a:gd name="T15" fmla="*/ 21 h 166"/>
                      <a:gd name="T16" fmla="*/ 8 w 34"/>
                      <a:gd name="T17" fmla="*/ 18 h 166"/>
                      <a:gd name="T18" fmla="*/ 10 w 34"/>
                      <a:gd name="T19" fmla="*/ 15 h 166"/>
                      <a:gd name="T20" fmla="*/ 11 w 34"/>
                      <a:gd name="T21" fmla="*/ 12 h 166"/>
                      <a:gd name="T22" fmla="*/ 13 w 34"/>
                      <a:gd name="T23" fmla="*/ 9 h 166"/>
                      <a:gd name="T24" fmla="*/ 16 w 34"/>
                      <a:gd name="T25" fmla="*/ 6 h 166"/>
                      <a:gd name="T26" fmla="*/ 17 w 34"/>
                      <a:gd name="T27" fmla="*/ 4 h 166"/>
                      <a:gd name="T28" fmla="*/ 19 w 34"/>
                      <a:gd name="T29" fmla="*/ 3 h 166"/>
                      <a:gd name="T30" fmla="*/ 22 w 34"/>
                      <a:gd name="T31" fmla="*/ 1 h 166"/>
                      <a:gd name="T32" fmla="*/ 23 w 34"/>
                      <a:gd name="T33" fmla="*/ 0 h 166"/>
                      <a:gd name="T34" fmla="*/ 26 w 34"/>
                      <a:gd name="T35" fmla="*/ 0 h 166"/>
                      <a:gd name="T36" fmla="*/ 29 w 34"/>
                      <a:gd name="T37" fmla="*/ 1 h 166"/>
                      <a:gd name="T38" fmla="*/ 33 w 34"/>
                      <a:gd name="T39" fmla="*/ 1 h 166"/>
                      <a:gd name="T40" fmla="*/ 31 w 34"/>
                      <a:gd name="T41" fmla="*/ 121 h 166"/>
                      <a:gd name="T42" fmla="*/ 31 w 34"/>
                      <a:gd name="T43" fmla="*/ 124 h 166"/>
                      <a:gd name="T44" fmla="*/ 29 w 34"/>
                      <a:gd name="T45" fmla="*/ 127 h 166"/>
                      <a:gd name="T46" fmla="*/ 28 w 34"/>
                      <a:gd name="T47" fmla="*/ 130 h 166"/>
                      <a:gd name="T48" fmla="*/ 28 w 34"/>
                      <a:gd name="T49" fmla="*/ 133 h 166"/>
                      <a:gd name="T50" fmla="*/ 26 w 34"/>
                      <a:gd name="T51" fmla="*/ 134 h 166"/>
                      <a:gd name="T52" fmla="*/ 25 w 34"/>
                      <a:gd name="T53" fmla="*/ 137 h 166"/>
                      <a:gd name="T54" fmla="*/ 25 w 34"/>
                      <a:gd name="T55" fmla="*/ 140 h 166"/>
                      <a:gd name="T56" fmla="*/ 23 w 34"/>
                      <a:gd name="T57" fmla="*/ 144 h 166"/>
                      <a:gd name="T58" fmla="*/ 22 w 34"/>
                      <a:gd name="T59" fmla="*/ 145 h 166"/>
                      <a:gd name="T60" fmla="*/ 20 w 34"/>
                      <a:gd name="T61" fmla="*/ 147 h 166"/>
                      <a:gd name="T62" fmla="*/ 20 w 34"/>
                      <a:gd name="T63" fmla="*/ 150 h 166"/>
                      <a:gd name="T64" fmla="*/ 19 w 34"/>
                      <a:gd name="T65" fmla="*/ 151 h 166"/>
                      <a:gd name="T66" fmla="*/ 16 w 34"/>
                      <a:gd name="T67" fmla="*/ 154 h 166"/>
                      <a:gd name="T68" fmla="*/ 14 w 34"/>
                      <a:gd name="T69" fmla="*/ 156 h 166"/>
                      <a:gd name="T70" fmla="*/ 13 w 34"/>
                      <a:gd name="T71" fmla="*/ 157 h 166"/>
                      <a:gd name="T72" fmla="*/ 11 w 34"/>
                      <a:gd name="T73" fmla="*/ 159 h 166"/>
                      <a:gd name="T74" fmla="*/ 10 w 34"/>
                      <a:gd name="T75" fmla="*/ 160 h 166"/>
                      <a:gd name="T76" fmla="*/ 6 w 34"/>
                      <a:gd name="T77" fmla="*/ 162 h 166"/>
                      <a:gd name="T78" fmla="*/ 5 w 34"/>
                      <a:gd name="T79" fmla="*/ 163 h 166"/>
                      <a:gd name="T80" fmla="*/ 3 w 34"/>
                      <a:gd name="T81" fmla="*/ 165 h 166"/>
                      <a:gd name="T82" fmla="*/ 0 w 34"/>
                      <a:gd name="T83" fmla="*/ 165 h 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166"/>
                      <a:gd name="T128" fmla="*/ 34 w 34"/>
                      <a:gd name="T129" fmla="*/ 166 h 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166">
                        <a:moveTo>
                          <a:pt x="0" y="165"/>
                        </a:moveTo>
                        <a:lnTo>
                          <a:pt x="0" y="44"/>
                        </a:lnTo>
                        <a:lnTo>
                          <a:pt x="2" y="42"/>
                        </a:lnTo>
                        <a:lnTo>
                          <a:pt x="2" y="41"/>
                        </a:lnTo>
                        <a:lnTo>
                          <a:pt x="2" y="39"/>
                        </a:lnTo>
                        <a:lnTo>
                          <a:pt x="2" y="36"/>
                        </a:lnTo>
                        <a:lnTo>
                          <a:pt x="2" y="35"/>
                        </a:lnTo>
                        <a:lnTo>
                          <a:pt x="3" y="33"/>
                        </a:lnTo>
                        <a:lnTo>
                          <a:pt x="3" y="32"/>
                        </a:lnTo>
                        <a:lnTo>
                          <a:pt x="3" y="30"/>
                        </a:lnTo>
                        <a:lnTo>
                          <a:pt x="5" y="29"/>
                        </a:lnTo>
                        <a:lnTo>
                          <a:pt x="5" y="27"/>
                        </a:lnTo>
                        <a:lnTo>
                          <a:pt x="5" y="26"/>
                        </a:lnTo>
                        <a:lnTo>
                          <a:pt x="5" y="24"/>
                        </a:lnTo>
                        <a:lnTo>
                          <a:pt x="6" y="22"/>
                        </a:lnTo>
                        <a:lnTo>
                          <a:pt x="6" y="21"/>
                        </a:lnTo>
                        <a:lnTo>
                          <a:pt x="6" y="19"/>
                        </a:lnTo>
                        <a:lnTo>
                          <a:pt x="8" y="18"/>
                        </a:lnTo>
                        <a:lnTo>
                          <a:pt x="8" y="16"/>
                        </a:lnTo>
                        <a:lnTo>
                          <a:pt x="10" y="15"/>
                        </a:lnTo>
                        <a:lnTo>
                          <a:pt x="10" y="13"/>
                        </a:lnTo>
                        <a:lnTo>
                          <a:pt x="11" y="12"/>
                        </a:lnTo>
                        <a:lnTo>
                          <a:pt x="11" y="10"/>
                        </a:lnTo>
                        <a:lnTo>
                          <a:pt x="13" y="9"/>
                        </a:lnTo>
                        <a:lnTo>
                          <a:pt x="14" y="7"/>
                        </a:lnTo>
                        <a:lnTo>
                          <a:pt x="16" y="6"/>
                        </a:lnTo>
                        <a:lnTo>
                          <a:pt x="16" y="4"/>
                        </a:lnTo>
                        <a:lnTo>
                          <a:pt x="17" y="4"/>
                        </a:lnTo>
                        <a:lnTo>
                          <a:pt x="17" y="3"/>
                        </a:lnTo>
                        <a:lnTo>
                          <a:pt x="19" y="3"/>
                        </a:lnTo>
                        <a:lnTo>
                          <a:pt x="20" y="1"/>
                        </a:lnTo>
                        <a:lnTo>
                          <a:pt x="22" y="1"/>
                        </a:lnTo>
                        <a:lnTo>
                          <a:pt x="22" y="0"/>
                        </a:lnTo>
                        <a:lnTo>
                          <a:pt x="23" y="0"/>
                        </a:lnTo>
                        <a:lnTo>
                          <a:pt x="25" y="0"/>
                        </a:lnTo>
                        <a:lnTo>
                          <a:pt x="26" y="0"/>
                        </a:lnTo>
                        <a:lnTo>
                          <a:pt x="28" y="0"/>
                        </a:lnTo>
                        <a:lnTo>
                          <a:pt x="29" y="1"/>
                        </a:lnTo>
                        <a:lnTo>
                          <a:pt x="31" y="1"/>
                        </a:lnTo>
                        <a:lnTo>
                          <a:pt x="33" y="1"/>
                        </a:lnTo>
                        <a:lnTo>
                          <a:pt x="33" y="119"/>
                        </a:lnTo>
                        <a:lnTo>
                          <a:pt x="31" y="121"/>
                        </a:lnTo>
                        <a:lnTo>
                          <a:pt x="31" y="122"/>
                        </a:lnTo>
                        <a:lnTo>
                          <a:pt x="31" y="124"/>
                        </a:lnTo>
                        <a:lnTo>
                          <a:pt x="29" y="125"/>
                        </a:lnTo>
                        <a:lnTo>
                          <a:pt x="29" y="127"/>
                        </a:lnTo>
                        <a:lnTo>
                          <a:pt x="29" y="128"/>
                        </a:lnTo>
                        <a:lnTo>
                          <a:pt x="28" y="130"/>
                        </a:lnTo>
                        <a:lnTo>
                          <a:pt x="28" y="131"/>
                        </a:lnTo>
                        <a:lnTo>
                          <a:pt x="28" y="133"/>
                        </a:lnTo>
                        <a:lnTo>
                          <a:pt x="26" y="133"/>
                        </a:lnTo>
                        <a:lnTo>
                          <a:pt x="26" y="134"/>
                        </a:lnTo>
                        <a:lnTo>
                          <a:pt x="26" y="136"/>
                        </a:lnTo>
                        <a:lnTo>
                          <a:pt x="25" y="137"/>
                        </a:lnTo>
                        <a:lnTo>
                          <a:pt x="25" y="139"/>
                        </a:lnTo>
                        <a:lnTo>
                          <a:pt x="25" y="140"/>
                        </a:lnTo>
                        <a:lnTo>
                          <a:pt x="23" y="142"/>
                        </a:lnTo>
                        <a:lnTo>
                          <a:pt x="23" y="144"/>
                        </a:lnTo>
                        <a:lnTo>
                          <a:pt x="22" y="144"/>
                        </a:lnTo>
                        <a:lnTo>
                          <a:pt x="22" y="145"/>
                        </a:lnTo>
                        <a:lnTo>
                          <a:pt x="22" y="147"/>
                        </a:lnTo>
                        <a:lnTo>
                          <a:pt x="20" y="147"/>
                        </a:lnTo>
                        <a:lnTo>
                          <a:pt x="20" y="148"/>
                        </a:lnTo>
                        <a:lnTo>
                          <a:pt x="20" y="150"/>
                        </a:lnTo>
                        <a:lnTo>
                          <a:pt x="19" y="150"/>
                        </a:lnTo>
                        <a:lnTo>
                          <a:pt x="19" y="151"/>
                        </a:lnTo>
                        <a:lnTo>
                          <a:pt x="17" y="153"/>
                        </a:lnTo>
                        <a:lnTo>
                          <a:pt x="16" y="154"/>
                        </a:lnTo>
                        <a:lnTo>
                          <a:pt x="16" y="156"/>
                        </a:lnTo>
                        <a:lnTo>
                          <a:pt x="14" y="156"/>
                        </a:lnTo>
                        <a:lnTo>
                          <a:pt x="14" y="157"/>
                        </a:lnTo>
                        <a:lnTo>
                          <a:pt x="13" y="157"/>
                        </a:lnTo>
                        <a:lnTo>
                          <a:pt x="13" y="159"/>
                        </a:lnTo>
                        <a:lnTo>
                          <a:pt x="11" y="159"/>
                        </a:lnTo>
                        <a:lnTo>
                          <a:pt x="11" y="160"/>
                        </a:lnTo>
                        <a:lnTo>
                          <a:pt x="10" y="160"/>
                        </a:lnTo>
                        <a:lnTo>
                          <a:pt x="8" y="162"/>
                        </a:lnTo>
                        <a:lnTo>
                          <a:pt x="6" y="162"/>
                        </a:lnTo>
                        <a:lnTo>
                          <a:pt x="6" y="163"/>
                        </a:lnTo>
                        <a:lnTo>
                          <a:pt x="5" y="163"/>
                        </a:lnTo>
                        <a:lnTo>
                          <a:pt x="3" y="163"/>
                        </a:lnTo>
                        <a:lnTo>
                          <a:pt x="3" y="165"/>
                        </a:lnTo>
                        <a:lnTo>
                          <a:pt x="2" y="165"/>
                        </a:lnTo>
                        <a:lnTo>
                          <a:pt x="0" y="165"/>
                        </a:lnTo>
                      </a:path>
                    </a:pathLst>
                  </a:custGeom>
                  <a:solidFill>
                    <a:srgbClr val="5A5A4E"/>
                  </a:solidFill>
                  <a:ln w="12700" cap="rnd">
                    <a:solidFill>
                      <a:srgbClr val="000000"/>
                    </a:solidFill>
                    <a:round/>
                    <a:headEnd/>
                    <a:tailEnd/>
                  </a:ln>
                </p:spPr>
                <p:txBody>
                  <a:bodyPr/>
                  <a:lstStyle/>
                  <a:p>
                    <a:endParaRPr lang="en-US"/>
                  </a:p>
                </p:txBody>
              </p:sp>
              <p:sp>
                <p:nvSpPr>
                  <p:cNvPr id="189" name="Freeform 59"/>
                  <p:cNvSpPr>
                    <a:spLocks noChangeAspect="1"/>
                  </p:cNvSpPr>
                  <p:nvPr/>
                </p:nvSpPr>
                <p:spPr bwMode="auto">
                  <a:xfrm>
                    <a:off x="2438" y="1934"/>
                    <a:ext cx="34" cy="166"/>
                  </a:xfrm>
                  <a:custGeom>
                    <a:avLst/>
                    <a:gdLst>
                      <a:gd name="T0" fmla="*/ 0 w 34"/>
                      <a:gd name="T1" fmla="*/ 165 h 166"/>
                      <a:gd name="T2" fmla="*/ 0 w 34"/>
                      <a:gd name="T3" fmla="*/ 44 h 166"/>
                      <a:gd name="T4" fmla="*/ 3 w 34"/>
                      <a:gd name="T5" fmla="*/ 30 h 166"/>
                      <a:gd name="T6" fmla="*/ 6 w 34"/>
                      <a:gd name="T7" fmla="*/ 21 h 166"/>
                      <a:gd name="T8" fmla="*/ 10 w 34"/>
                      <a:gd name="T9" fmla="*/ 15 h 166"/>
                      <a:gd name="T10" fmla="*/ 13 w 34"/>
                      <a:gd name="T11" fmla="*/ 9 h 166"/>
                      <a:gd name="T12" fmla="*/ 19 w 34"/>
                      <a:gd name="T13" fmla="*/ 3 h 166"/>
                      <a:gd name="T14" fmla="*/ 23 w 34"/>
                      <a:gd name="T15" fmla="*/ 0 h 166"/>
                      <a:gd name="T16" fmla="*/ 28 w 34"/>
                      <a:gd name="T17" fmla="*/ 0 h 166"/>
                      <a:gd name="T18" fmla="*/ 33 w 34"/>
                      <a:gd name="T19" fmla="*/ 1 h 166"/>
                      <a:gd name="T20" fmla="*/ 33 w 34"/>
                      <a:gd name="T21" fmla="*/ 119 h 166"/>
                      <a:gd name="T22" fmla="*/ 28 w 34"/>
                      <a:gd name="T23" fmla="*/ 131 h 166"/>
                      <a:gd name="T24" fmla="*/ 25 w 34"/>
                      <a:gd name="T25" fmla="*/ 140 h 166"/>
                      <a:gd name="T26" fmla="*/ 20 w 34"/>
                      <a:gd name="T27" fmla="*/ 148 h 166"/>
                      <a:gd name="T28" fmla="*/ 17 w 34"/>
                      <a:gd name="T29" fmla="*/ 153 h 166"/>
                      <a:gd name="T30" fmla="*/ 14 w 34"/>
                      <a:gd name="T31" fmla="*/ 156 h 166"/>
                      <a:gd name="T32" fmla="*/ 11 w 34"/>
                      <a:gd name="T33" fmla="*/ 160 h 166"/>
                      <a:gd name="T34" fmla="*/ 6 w 34"/>
                      <a:gd name="T35" fmla="*/ 163 h 166"/>
                      <a:gd name="T36" fmla="*/ 0 w 34"/>
                      <a:gd name="T37" fmla="*/ 165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166"/>
                      <a:gd name="T59" fmla="*/ 34 w 34"/>
                      <a:gd name="T60" fmla="*/ 166 h 1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166">
                        <a:moveTo>
                          <a:pt x="0" y="165"/>
                        </a:moveTo>
                        <a:lnTo>
                          <a:pt x="0" y="44"/>
                        </a:lnTo>
                        <a:lnTo>
                          <a:pt x="3" y="30"/>
                        </a:lnTo>
                        <a:lnTo>
                          <a:pt x="6" y="21"/>
                        </a:lnTo>
                        <a:lnTo>
                          <a:pt x="10" y="15"/>
                        </a:lnTo>
                        <a:lnTo>
                          <a:pt x="13" y="9"/>
                        </a:lnTo>
                        <a:lnTo>
                          <a:pt x="19" y="3"/>
                        </a:lnTo>
                        <a:lnTo>
                          <a:pt x="23" y="0"/>
                        </a:lnTo>
                        <a:lnTo>
                          <a:pt x="28" y="0"/>
                        </a:lnTo>
                        <a:lnTo>
                          <a:pt x="33" y="1"/>
                        </a:lnTo>
                        <a:lnTo>
                          <a:pt x="33" y="119"/>
                        </a:lnTo>
                        <a:lnTo>
                          <a:pt x="28" y="131"/>
                        </a:lnTo>
                        <a:lnTo>
                          <a:pt x="25" y="140"/>
                        </a:lnTo>
                        <a:lnTo>
                          <a:pt x="20" y="148"/>
                        </a:lnTo>
                        <a:lnTo>
                          <a:pt x="17" y="153"/>
                        </a:lnTo>
                        <a:lnTo>
                          <a:pt x="14" y="156"/>
                        </a:lnTo>
                        <a:lnTo>
                          <a:pt x="11" y="160"/>
                        </a:lnTo>
                        <a:lnTo>
                          <a:pt x="6" y="163"/>
                        </a:lnTo>
                        <a:lnTo>
                          <a:pt x="0" y="16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60"/>
                  <p:cNvSpPr>
                    <a:spLocks noChangeAspect="1"/>
                  </p:cNvSpPr>
                  <p:nvPr/>
                </p:nvSpPr>
                <p:spPr bwMode="auto">
                  <a:xfrm>
                    <a:off x="2104" y="1621"/>
                    <a:ext cx="349" cy="353"/>
                  </a:xfrm>
                  <a:custGeom>
                    <a:avLst/>
                    <a:gdLst>
                      <a:gd name="T0" fmla="*/ 347 w 349"/>
                      <a:gd name="T1" fmla="*/ 317 h 353"/>
                      <a:gd name="T2" fmla="*/ 342 w 349"/>
                      <a:gd name="T3" fmla="*/ 322 h 353"/>
                      <a:gd name="T4" fmla="*/ 334 w 349"/>
                      <a:gd name="T5" fmla="*/ 326 h 353"/>
                      <a:gd name="T6" fmla="*/ 322 w 349"/>
                      <a:gd name="T7" fmla="*/ 331 h 353"/>
                      <a:gd name="T8" fmla="*/ 308 w 349"/>
                      <a:gd name="T9" fmla="*/ 335 h 353"/>
                      <a:gd name="T10" fmla="*/ 290 w 349"/>
                      <a:gd name="T11" fmla="*/ 340 h 353"/>
                      <a:gd name="T12" fmla="*/ 270 w 349"/>
                      <a:gd name="T13" fmla="*/ 345 h 353"/>
                      <a:gd name="T14" fmla="*/ 248 w 349"/>
                      <a:gd name="T15" fmla="*/ 348 h 353"/>
                      <a:gd name="T16" fmla="*/ 224 w 349"/>
                      <a:gd name="T17" fmla="*/ 351 h 353"/>
                      <a:gd name="T18" fmla="*/ 199 w 349"/>
                      <a:gd name="T19" fmla="*/ 352 h 353"/>
                      <a:gd name="T20" fmla="*/ 173 w 349"/>
                      <a:gd name="T21" fmla="*/ 352 h 353"/>
                      <a:gd name="T22" fmla="*/ 146 w 349"/>
                      <a:gd name="T23" fmla="*/ 352 h 353"/>
                      <a:gd name="T24" fmla="*/ 121 w 349"/>
                      <a:gd name="T25" fmla="*/ 351 h 353"/>
                      <a:gd name="T26" fmla="*/ 98 w 349"/>
                      <a:gd name="T27" fmla="*/ 348 h 353"/>
                      <a:gd name="T28" fmla="*/ 77 w 349"/>
                      <a:gd name="T29" fmla="*/ 345 h 353"/>
                      <a:gd name="T30" fmla="*/ 57 w 349"/>
                      <a:gd name="T31" fmla="*/ 340 h 353"/>
                      <a:gd name="T32" fmla="*/ 40 w 349"/>
                      <a:gd name="T33" fmla="*/ 335 h 353"/>
                      <a:gd name="T34" fmla="*/ 25 w 349"/>
                      <a:gd name="T35" fmla="*/ 331 h 353"/>
                      <a:gd name="T36" fmla="*/ 14 w 349"/>
                      <a:gd name="T37" fmla="*/ 326 h 353"/>
                      <a:gd name="T38" fmla="*/ 6 w 349"/>
                      <a:gd name="T39" fmla="*/ 322 h 353"/>
                      <a:gd name="T40" fmla="*/ 2 w 349"/>
                      <a:gd name="T41" fmla="*/ 317 h 353"/>
                      <a:gd name="T42" fmla="*/ 0 w 349"/>
                      <a:gd name="T43" fmla="*/ 43 h 353"/>
                      <a:gd name="T44" fmla="*/ 3 w 349"/>
                      <a:gd name="T45" fmla="*/ 38 h 353"/>
                      <a:gd name="T46" fmla="*/ 8 w 349"/>
                      <a:gd name="T47" fmla="*/ 34 h 353"/>
                      <a:gd name="T48" fmla="*/ 17 w 349"/>
                      <a:gd name="T49" fmla="*/ 28 h 353"/>
                      <a:gd name="T50" fmla="*/ 29 w 349"/>
                      <a:gd name="T51" fmla="*/ 23 h 353"/>
                      <a:gd name="T52" fmla="*/ 45 w 349"/>
                      <a:gd name="T53" fmla="*/ 18 h 353"/>
                      <a:gd name="T54" fmla="*/ 63 w 349"/>
                      <a:gd name="T55" fmla="*/ 12 h 353"/>
                      <a:gd name="T56" fmla="*/ 83 w 349"/>
                      <a:gd name="T57" fmla="*/ 9 h 353"/>
                      <a:gd name="T58" fmla="*/ 106 w 349"/>
                      <a:gd name="T59" fmla="*/ 5 h 353"/>
                      <a:gd name="T60" fmla="*/ 129 w 349"/>
                      <a:gd name="T61" fmla="*/ 1 h 353"/>
                      <a:gd name="T62" fmla="*/ 155 w 349"/>
                      <a:gd name="T63" fmla="*/ 0 h 353"/>
                      <a:gd name="T64" fmla="*/ 181 w 349"/>
                      <a:gd name="T65" fmla="*/ 0 h 353"/>
                      <a:gd name="T66" fmla="*/ 207 w 349"/>
                      <a:gd name="T67" fmla="*/ 1 h 353"/>
                      <a:gd name="T68" fmla="*/ 233 w 349"/>
                      <a:gd name="T69" fmla="*/ 5 h 353"/>
                      <a:gd name="T70" fmla="*/ 256 w 349"/>
                      <a:gd name="T71" fmla="*/ 8 h 353"/>
                      <a:gd name="T72" fmla="*/ 278 w 349"/>
                      <a:gd name="T73" fmla="*/ 11 h 353"/>
                      <a:gd name="T74" fmla="*/ 296 w 349"/>
                      <a:gd name="T75" fmla="*/ 15 h 353"/>
                      <a:gd name="T76" fmla="*/ 313 w 349"/>
                      <a:gd name="T77" fmla="*/ 21 h 353"/>
                      <a:gd name="T78" fmla="*/ 327 w 349"/>
                      <a:gd name="T79" fmla="*/ 26 h 353"/>
                      <a:gd name="T80" fmla="*/ 337 w 349"/>
                      <a:gd name="T81" fmla="*/ 31 h 353"/>
                      <a:gd name="T82" fmla="*/ 344 w 349"/>
                      <a:gd name="T83" fmla="*/ 37 h 353"/>
                      <a:gd name="T84" fmla="*/ 348 w 349"/>
                      <a:gd name="T85" fmla="*/ 41 h 3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9"/>
                      <a:gd name="T130" fmla="*/ 0 h 353"/>
                      <a:gd name="T131" fmla="*/ 349 w 349"/>
                      <a:gd name="T132" fmla="*/ 353 h 3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9" h="353">
                        <a:moveTo>
                          <a:pt x="348" y="314"/>
                        </a:moveTo>
                        <a:lnTo>
                          <a:pt x="348" y="316"/>
                        </a:lnTo>
                        <a:lnTo>
                          <a:pt x="347" y="317"/>
                        </a:lnTo>
                        <a:lnTo>
                          <a:pt x="345" y="319"/>
                        </a:lnTo>
                        <a:lnTo>
                          <a:pt x="344" y="320"/>
                        </a:lnTo>
                        <a:lnTo>
                          <a:pt x="342" y="322"/>
                        </a:lnTo>
                        <a:lnTo>
                          <a:pt x="340" y="323"/>
                        </a:lnTo>
                        <a:lnTo>
                          <a:pt x="337" y="325"/>
                        </a:lnTo>
                        <a:lnTo>
                          <a:pt x="334" y="326"/>
                        </a:lnTo>
                        <a:lnTo>
                          <a:pt x="330" y="328"/>
                        </a:lnTo>
                        <a:lnTo>
                          <a:pt x="327" y="329"/>
                        </a:lnTo>
                        <a:lnTo>
                          <a:pt x="322" y="331"/>
                        </a:lnTo>
                        <a:lnTo>
                          <a:pt x="317" y="332"/>
                        </a:lnTo>
                        <a:lnTo>
                          <a:pt x="313" y="334"/>
                        </a:lnTo>
                        <a:lnTo>
                          <a:pt x="308" y="335"/>
                        </a:lnTo>
                        <a:lnTo>
                          <a:pt x="302" y="337"/>
                        </a:lnTo>
                        <a:lnTo>
                          <a:pt x="296" y="339"/>
                        </a:lnTo>
                        <a:lnTo>
                          <a:pt x="290" y="340"/>
                        </a:lnTo>
                        <a:lnTo>
                          <a:pt x="284" y="342"/>
                        </a:lnTo>
                        <a:lnTo>
                          <a:pt x="278" y="343"/>
                        </a:lnTo>
                        <a:lnTo>
                          <a:pt x="270" y="345"/>
                        </a:lnTo>
                        <a:lnTo>
                          <a:pt x="264" y="345"/>
                        </a:lnTo>
                        <a:lnTo>
                          <a:pt x="256" y="346"/>
                        </a:lnTo>
                        <a:lnTo>
                          <a:pt x="248" y="348"/>
                        </a:lnTo>
                        <a:lnTo>
                          <a:pt x="241" y="349"/>
                        </a:lnTo>
                        <a:lnTo>
                          <a:pt x="233" y="349"/>
                        </a:lnTo>
                        <a:lnTo>
                          <a:pt x="224" y="351"/>
                        </a:lnTo>
                        <a:lnTo>
                          <a:pt x="216" y="351"/>
                        </a:lnTo>
                        <a:lnTo>
                          <a:pt x="207" y="351"/>
                        </a:lnTo>
                        <a:lnTo>
                          <a:pt x="199" y="352"/>
                        </a:lnTo>
                        <a:lnTo>
                          <a:pt x="190" y="352"/>
                        </a:lnTo>
                        <a:lnTo>
                          <a:pt x="181" y="352"/>
                        </a:lnTo>
                        <a:lnTo>
                          <a:pt x="173" y="352"/>
                        </a:lnTo>
                        <a:lnTo>
                          <a:pt x="164" y="352"/>
                        </a:lnTo>
                        <a:lnTo>
                          <a:pt x="155" y="352"/>
                        </a:lnTo>
                        <a:lnTo>
                          <a:pt x="146" y="352"/>
                        </a:lnTo>
                        <a:lnTo>
                          <a:pt x="138" y="351"/>
                        </a:lnTo>
                        <a:lnTo>
                          <a:pt x="129" y="351"/>
                        </a:lnTo>
                        <a:lnTo>
                          <a:pt x="121" y="351"/>
                        </a:lnTo>
                        <a:lnTo>
                          <a:pt x="114" y="349"/>
                        </a:lnTo>
                        <a:lnTo>
                          <a:pt x="106" y="349"/>
                        </a:lnTo>
                        <a:lnTo>
                          <a:pt x="98" y="348"/>
                        </a:lnTo>
                        <a:lnTo>
                          <a:pt x="91" y="346"/>
                        </a:lnTo>
                        <a:lnTo>
                          <a:pt x="83" y="345"/>
                        </a:lnTo>
                        <a:lnTo>
                          <a:pt x="77" y="345"/>
                        </a:lnTo>
                        <a:lnTo>
                          <a:pt x="69" y="343"/>
                        </a:lnTo>
                        <a:lnTo>
                          <a:pt x="63" y="342"/>
                        </a:lnTo>
                        <a:lnTo>
                          <a:pt x="57" y="340"/>
                        </a:lnTo>
                        <a:lnTo>
                          <a:pt x="51" y="339"/>
                        </a:lnTo>
                        <a:lnTo>
                          <a:pt x="45" y="337"/>
                        </a:lnTo>
                        <a:lnTo>
                          <a:pt x="40" y="335"/>
                        </a:lnTo>
                        <a:lnTo>
                          <a:pt x="34" y="334"/>
                        </a:lnTo>
                        <a:lnTo>
                          <a:pt x="29" y="332"/>
                        </a:lnTo>
                        <a:lnTo>
                          <a:pt x="25" y="331"/>
                        </a:lnTo>
                        <a:lnTo>
                          <a:pt x="22" y="329"/>
                        </a:lnTo>
                        <a:lnTo>
                          <a:pt x="17" y="328"/>
                        </a:lnTo>
                        <a:lnTo>
                          <a:pt x="14" y="326"/>
                        </a:lnTo>
                        <a:lnTo>
                          <a:pt x="11" y="325"/>
                        </a:lnTo>
                        <a:lnTo>
                          <a:pt x="8" y="323"/>
                        </a:lnTo>
                        <a:lnTo>
                          <a:pt x="6" y="322"/>
                        </a:lnTo>
                        <a:lnTo>
                          <a:pt x="5" y="320"/>
                        </a:lnTo>
                        <a:lnTo>
                          <a:pt x="3" y="319"/>
                        </a:lnTo>
                        <a:lnTo>
                          <a:pt x="2" y="317"/>
                        </a:lnTo>
                        <a:lnTo>
                          <a:pt x="0" y="316"/>
                        </a:lnTo>
                        <a:lnTo>
                          <a:pt x="0" y="314"/>
                        </a:lnTo>
                        <a:lnTo>
                          <a:pt x="0" y="43"/>
                        </a:lnTo>
                        <a:lnTo>
                          <a:pt x="0" y="41"/>
                        </a:lnTo>
                        <a:lnTo>
                          <a:pt x="2" y="40"/>
                        </a:lnTo>
                        <a:lnTo>
                          <a:pt x="3" y="38"/>
                        </a:lnTo>
                        <a:lnTo>
                          <a:pt x="5" y="37"/>
                        </a:lnTo>
                        <a:lnTo>
                          <a:pt x="6" y="35"/>
                        </a:lnTo>
                        <a:lnTo>
                          <a:pt x="8" y="34"/>
                        </a:lnTo>
                        <a:lnTo>
                          <a:pt x="11" y="32"/>
                        </a:lnTo>
                        <a:lnTo>
                          <a:pt x="14" y="29"/>
                        </a:lnTo>
                        <a:lnTo>
                          <a:pt x="17" y="28"/>
                        </a:lnTo>
                        <a:lnTo>
                          <a:pt x="22" y="26"/>
                        </a:lnTo>
                        <a:lnTo>
                          <a:pt x="25" y="24"/>
                        </a:lnTo>
                        <a:lnTo>
                          <a:pt x="29" y="23"/>
                        </a:lnTo>
                        <a:lnTo>
                          <a:pt x="34" y="21"/>
                        </a:lnTo>
                        <a:lnTo>
                          <a:pt x="40" y="20"/>
                        </a:lnTo>
                        <a:lnTo>
                          <a:pt x="45" y="18"/>
                        </a:lnTo>
                        <a:lnTo>
                          <a:pt x="51" y="15"/>
                        </a:lnTo>
                        <a:lnTo>
                          <a:pt x="57" y="14"/>
                        </a:lnTo>
                        <a:lnTo>
                          <a:pt x="63" y="12"/>
                        </a:lnTo>
                        <a:lnTo>
                          <a:pt x="69" y="11"/>
                        </a:lnTo>
                        <a:lnTo>
                          <a:pt x="75" y="9"/>
                        </a:lnTo>
                        <a:lnTo>
                          <a:pt x="83" y="9"/>
                        </a:lnTo>
                        <a:lnTo>
                          <a:pt x="91" y="8"/>
                        </a:lnTo>
                        <a:lnTo>
                          <a:pt x="98" y="6"/>
                        </a:lnTo>
                        <a:lnTo>
                          <a:pt x="106" y="5"/>
                        </a:lnTo>
                        <a:lnTo>
                          <a:pt x="114" y="5"/>
                        </a:lnTo>
                        <a:lnTo>
                          <a:pt x="121" y="3"/>
                        </a:lnTo>
                        <a:lnTo>
                          <a:pt x="129" y="1"/>
                        </a:lnTo>
                        <a:lnTo>
                          <a:pt x="138" y="1"/>
                        </a:lnTo>
                        <a:lnTo>
                          <a:pt x="146" y="1"/>
                        </a:lnTo>
                        <a:lnTo>
                          <a:pt x="155" y="0"/>
                        </a:lnTo>
                        <a:lnTo>
                          <a:pt x="164" y="0"/>
                        </a:lnTo>
                        <a:lnTo>
                          <a:pt x="173" y="0"/>
                        </a:lnTo>
                        <a:lnTo>
                          <a:pt x="181" y="0"/>
                        </a:lnTo>
                        <a:lnTo>
                          <a:pt x="190" y="0"/>
                        </a:lnTo>
                        <a:lnTo>
                          <a:pt x="199" y="1"/>
                        </a:lnTo>
                        <a:lnTo>
                          <a:pt x="207" y="1"/>
                        </a:lnTo>
                        <a:lnTo>
                          <a:pt x="216" y="1"/>
                        </a:lnTo>
                        <a:lnTo>
                          <a:pt x="224" y="3"/>
                        </a:lnTo>
                        <a:lnTo>
                          <a:pt x="233" y="5"/>
                        </a:lnTo>
                        <a:lnTo>
                          <a:pt x="241" y="5"/>
                        </a:lnTo>
                        <a:lnTo>
                          <a:pt x="248" y="6"/>
                        </a:lnTo>
                        <a:lnTo>
                          <a:pt x="256" y="8"/>
                        </a:lnTo>
                        <a:lnTo>
                          <a:pt x="264" y="9"/>
                        </a:lnTo>
                        <a:lnTo>
                          <a:pt x="270" y="9"/>
                        </a:lnTo>
                        <a:lnTo>
                          <a:pt x="278" y="11"/>
                        </a:lnTo>
                        <a:lnTo>
                          <a:pt x="284" y="12"/>
                        </a:lnTo>
                        <a:lnTo>
                          <a:pt x="290" y="14"/>
                        </a:lnTo>
                        <a:lnTo>
                          <a:pt x="296" y="15"/>
                        </a:lnTo>
                        <a:lnTo>
                          <a:pt x="302" y="17"/>
                        </a:lnTo>
                        <a:lnTo>
                          <a:pt x="308" y="20"/>
                        </a:lnTo>
                        <a:lnTo>
                          <a:pt x="313" y="21"/>
                        </a:lnTo>
                        <a:lnTo>
                          <a:pt x="317" y="23"/>
                        </a:lnTo>
                        <a:lnTo>
                          <a:pt x="322" y="24"/>
                        </a:lnTo>
                        <a:lnTo>
                          <a:pt x="327" y="26"/>
                        </a:lnTo>
                        <a:lnTo>
                          <a:pt x="330" y="28"/>
                        </a:lnTo>
                        <a:lnTo>
                          <a:pt x="334" y="29"/>
                        </a:lnTo>
                        <a:lnTo>
                          <a:pt x="337" y="31"/>
                        </a:lnTo>
                        <a:lnTo>
                          <a:pt x="340" y="34"/>
                        </a:lnTo>
                        <a:lnTo>
                          <a:pt x="342" y="35"/>
                        </a:lnTo>
                        <a:lnTo>
                          <a:pt x="344" y="37"/>
                        </a:lnTo>
                        <a:lnTo>
                          <a:pt x="345" y="38"/>
                        </a:lnTo>
                        <a:lnTo>
                          <a:pt x="347" y="40"/>
                        </a:lnTo>
                        <a:lnTo>
                          <a:pt x="348" y="41"/>
                        </a:lnTo>
                        <a:lnTo>
                          <a:pt x="348" y="43"/>
                        </a:lnTo>
                        <a:lnTo>
                          <a:pt x="348" y="314"/>
                        </a:lnTo>
                      </a:path>
                    </a:pathLst>
                  </a:custGeom>
                  <a:gradFill rotWithShape="0">
                    <a:gsLst>
                      <a:gs pos="0">
                        <a:srgbClr val="666666"/>
                      </a:gs>
                      <a:gs pos="50000">
                        <a:srgbClr val="CCCCCC"/>
                      </a:gs>
                      <a:gs pos="100000">
                        <a:srgbClr val="666666"/>
                      </a:gs>
                    </a:gsLst>
                    <a:lin ang="0" scaled="1"/>
                  </a:gradFill>
                  <a:ln w="12700" cap="rnd">
                    <a:solidFill>
                      <a:srgbClr val="000000"/>
                    </a:solidFill>
                    <a:round/>
                    <a:headEnd/>
                    <a:tailEnd/>
                  </a:ln>
                </p:spPr>
                <p:txBody>
                  <a:bodyPr/>
                  <a:lstStyle/>
                  <a:p>
                    <a:endParaRPr lang="en-US"/>
                  </a:p>
                </p:txBody>
              </p:sp>
              <p:sp>
                <p:nvSpPr>
                  <p:cNvPr id="191" name="Freeform 61"/>
                  <p:cNvSpPr>
                    <a:spLocks noChangeAspect="1"/>
                  </p:cNvSpPr>
                  <p:nvPr/>
                </p:nvSpPr>
                <p:spPr bwMode="auto">
                  <a:xfrm>
                    <a:off x="2104" y="1622"/>
                    <a:ext cx="346" cy="86"/>
                  </a:xfrm>
                  <a:custGeom>
                    <a:avLst/>
                    <a:gdLst>
                      <a:gd name="T0" fmla="*/ 190 w 346"/>
                      <a:gd name="T1" fmla="*/ 85 h 86"/>
                      <a:gd name="T2" fmla="*/ 216 w 346"/>
                      <a:gd name="T3" fmla="*/ 83 h 86"/>
                      <a:gd name="T4" fmla="*/ 241 w 346"/>
                      <a:gd name="T5" fmla="*/ 82 h 86"/>
                      <a:gd name="T6" fmla="*/ 262 w 346"/>
                      <a:gd name="T7" fmla="*/ 79 h 86"/>
                      <a:gd name="T8" fmla="*/ 282 w 346"/>
                      <a:gd name="T9" fmla="*/ 74 h 86"/>
                      <a:gd name="T10" fmla="*/ 301 w 346"/>
                      <a:gd name="T11" fmla="*/ 71 h 86"/>
                      <a:gd name="T12" fmla="*/ 316 w 346"/>
                      <a:gd name="T13" fmla="*/ 66 h 86"/>
                      <a:gd name="T14" fmla="*/ 328 w 346"/>
                      <a:gd name="T15" fmla="*/ 60 h 86"/>
                      <a:gd name="T16" fmla="*/ 337 w 346"/>
                      <a:gd name="T17" fmla="*/ 56 h 86"/>
                      <a:gd name="T18" fmla="*/ 344 w 346"/>
                      <a:gd name="T19" fmla="*/ 49 h 86"/>
                      <a:gd name="T20" fmla="*/ 345 w 346"/>
                      <a:gd name="T21" fmla="*/ 42 h 86"/>
                      <a:gd name="T22" fmla="*/ 344 w 346"/>
                      <a:gd name="T23" fmla="*/ 36 h 86"/>
                      <a:gd name="T24" fmla="*/ 337 w 346"/>
                      <a:gd name="T25" fmla="*/ 30 h 86"/>
                      <a:gd name="T26" fmla="*/ 328 w 346"/>
                      <a:gd name="T27" fmla="*/ 25 h 86"/>
                      <a:gd name="T28" fmla="*/ 316 w 346"/>
                      <a:gd name="T29" fmla="*/ 19 h 86"/>
                      <a:gd name="T30" fmla="*/ 301 w 346"/>
                      <a:gd name="T31" fmla="*/ 14 h 86"/>
                      <a:gd name="T32" fmla="*/ 282 w 346"/>
                      <a:gd name="T33" fmla="*/ 10 h 86"/>
                      <a:gd name="T34" fmla="*/ 262 w 346"/>
                      <a:gd name="T35" fmla="*/ 7 h 86"/>
                      <a:gd name="T36" fmla="*/ 241 w 346"/>
                      <a:gd name="T37" fmla="*/ 4 h 86"/>
                      <a:gd name="T38" fmla="*/ 216 w 346"/>
                      <a:gd name="T39" fmla="*/ 2 h 86"/>
                      <a:gd name="T40" fmla="*/ 190 w 346"/>
                      <a:gd name="T41" fmla="*/ 0 h 86"/>
                      <a:gd name="T42" fmla="*/ 164 w 346"/>
                      <a:gd name="T43" fmla="*/ 0 h 86"/>
                      <a:gd name="T44" fmla="*/ 138 w 346"/>
                      <a:gd name="T45" fmla="*/ 2 h 86"/>
                      <a:gd name="T46" fmla="*/ 114 w 346"/>
                      <a:gd name="T47" fmla="*/ 4 h 86"/>
                      <a:gd name="T48" fmla="*/ 91 w 346"/>
                      <a:gd name="T49" fmla="*/ 5 h 86"/>
                      <a:gd name="T50" fmla="*/ 69 w 346"/>
                      <a:gd name="T51" fmla="*/ 10 h 86"/>
                      <a:gd name="T52" fmla="*/ 51 w 346"/>
                      <a:gd name="T53" fmla="*/ 13 h 86"/>
                      <a:gd name="T54" fmla="*/ 34 w 346"/>
                      <a:gd name="T55" fmla="*/ 17 h 86"/>
                      <a:gd name="T56" fmla="*/ 22 w 346"/>
                      <a:gd name="T57" fmla="*/ 22 h 86"/>
                      <a:gd name="T58" fmla="*/ 11 w 346"/>
                      <a:gd name="T59" fmla="*/ 28 h 86"/>
                      <a:gd name="T60" fmla="*/ 3 w 346"/>
                      <a:gd name="T61" fmla="*/ 34 h 86"/>
                      <a:gd name="T62" fmla="*/ 0 w 346"/>
                      <a:gd name="T63" fmla="*/ 40 h 86"/>
                      <a:gd name="T64" fmla="*/ 2 w 346"/>
                      <a:gd name="T65" fmla="*/ 46 h 86"/>
                      <a:gd name="T66" fmla="*/ 6 w 346"/>
                      <a:gd name="T67" fmla="*/ 53 h 86"/>
                      <a:gd name="T68" fmla="*/ 14 w 346"/>
                      <a:gd name="T69" fmla="*/ 59 h 86"/>
                      <a:gd name="T70" fmla="*/ 25 w 346"/>
                      <a:gd name="T71" fmla="*/ 65 h 86"/>
                      <a:gd name="T72" fmla="*/ 40 w 346"/>
                      <a:gd name="T73" fmla="*/ 69 h 86"/>
                      <a:gd name="T74" fmla="*/ 57 w 346"/>
                      <a:gd name="T75" fmla="*/ 74 h 86"/>
                      <a:gd name="T76" fmla="*/ 77 w 346"/>
                      <a:gd name="T77" fmla="*/ 77 h 86"/>
                      <a:gd name="T78" fmla="*/ 98 w 346"/>
                      <a:gd name="T79" fmla="*/ 80 h 86"/>
                      <a:gd name="T80" fmla="*/ 121 w 346"/>
                      <a:gd name="T81" fmla="*/ 83 h 86"/>
                      <a:gd name="T82" fmla="*/ 146 w 346"/>
                      <a:gd name="T83" fmla="*/ 83 h 86"/>
                      <a:gd name="T84" fmla="*/ 173 w 346"/>
                      <a:gd name="T85" fmla="*/ 85 h 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6"/>
                      <a:gd name="T130" fmla="*/ 0 h 86"/>
                      <a:gd name="T131" fmla="*/ 346 w 346"/>
                      <a:gd name="T132" fmla="*/ 86 h 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6" h="86">
                        <a:moveTo>
                          <a:pt x="173" y="85"/>
                        </a:moveTo>
                        <a:lnTo>
                          <a:pt x="181" y="85"/>
                        </a:lnTo>
                        <a:lnTo>
                          <a:pt x="190" y="85"/>
                        </a:lnTo>
                        <a:lnTo>
                          <a:pt x="199" y="83"/>
                        </a:lnTo>
                        <a:lnTo>
                          <a:pt x="207" y="83"/>
                        </a:lnTo>
                        <a:lnTo>
                          <a:pt x="216" y="83"/>
                        </a:lnTo>
                        <a:lnTo>
                          <a:pt x="224" y="83"/>
                        </a:lnTo>
                        <a:lnTo>
                          <a:pt x="232" y="82"/>
                        </a:lnTo>
                        <a:lnTo>
                          <a:pt x="241" y="82"/>
                        </a:lnTo>
                        <a:lnTo>
                          <a:pt x="248" y="80"/>
                        </a:lnTo>
                        <a:lnTo>
                          <a:pt x="255" y="79"/>
                        </a:lnTo>
                        <a:lnTo>
                          <a:pt x="262" y="79"/>
                        </a:lnTo>
                        <a:lnTo>
                          <a:pt x="270" y="77"/>
                        </a:lnTo>
                        <a:lnTo>
                          <a:pt x="276" y="76"/>
                        </a:lnTo>
                        <a:lnTo>
                          <a:pt x="282" y="74"/>
                        </a:lnTo>
                        <a:lnTo>
                          <a:pt x="290" y="74"/>
                        </a:lnTo>
                        <a:lnTo>
                          <a:pt x="294" y="72"/>
                        </a:lnTo>
                        <a:lnTo>
                          <a:pt x="301" y="71"/>
                        </a:lnTo>
                        <a:lnTo>
                          <a:pt x="307" y="69"/>
                        </a:lnTo>
                        <a:lnTo>
                          <a:pt x="311" y="68"/>
                        </a:lnTo>
                        <a:lnTo>
                          <a:pt x="316" y="66"/>
                        </a:lnTo>
                        <a:lnTo>
                          <a:pt x="321" y="65"/>
                        </a:lnTo>
                        <a:lnTo>
                          <a:pt x="325" y="62"/>
                        </a:lnTo>
                        <a:lnTo>
                          <a:pt x="328" y="60"/>
                        </a:lnTo>
                        <a:lnTo>
                          <a:pt x="333" y="59"/>
                        </a:lnTo>
                        <a:lnTo>
                          <a:pt x="336" y="57"/>
                        </a:lnTo>
                        <a:lnTo>
                          <a:pt x="337" y="56"/>
                        </a:lnTo>
                        <a:lnTo>
                          <a:pt x="340" y="53"/>
                        </a:lnTo>
                        <a:lnTo>
                          <a:pt x="342" y="51"/>
                        </a:lnTo>
                        <a:lnTo>
                          <a:pt x="344" y="49"/>
                        </a:lnTo>
                        <a:lnTo>
                          <a:pt x="345" y="46"/>
                        </a:lnTo>
                        <a:lnTo>
                          <a:pt x="345" y="45"/>
                        </a:lnTo>
                        <a:lnTo>
                          <a:pt x="345" y="42"/>
                        </a:lnTo>
                        <a:lnTo>
                          <a:pt x="345" y="40"/>
                        </a:lnTo>
                        <a:lnTo>
                          <a:pt x="345" y="39"/>
                        </a:lnTo>
                        <a:lnTo>
                          <a:pt x="344" y="36"/>
                        </a:lnTo>
                        <a:lnTo>
                          <a:pt x="342" y="34"/>
                        </a:lnTo>
                        <a:lnTo>
                          <a:pt x="340" y="33"/>
                        </a:lnTo>
                        <a:lnTo>
                          <a:pt x="337" y="30"/>
                        </a:lnTo>
                        <a:lnTo>
                          <a:pt x="336" y="28"/>
                        </a:lnTo>
                        <a:lnTo>
                          <a:pt x="333" y="27"/>
                        </a:lnTo>
                        <a:lnTo>
                          <a:pt x="328" y="25"/>
                        </a:lnTo>
                        <a:lnTo>
                          <a:pt x="325" y="22"/>
                        </a:lnTo>
                        <a:lnTo>
                          <a:pt x="321" y="20"/>
                        </a:lnTo>
                        <a:lnTo>
                          <a:pt x="316" y="19"/>
                        </a:lnTo>
                        <a:lnTo>
                          <a:pt x="311" y="17"/>
                        </a:lnTo>
                        <a:lnTo>
                          <a:pt x="307" y="16"/>
                        </a:lnTo>
                        <a:lnTo>
                          <a:pt x="301" y="14"/>
                        </a:lnTo>
                        <a:lnTo>
                          <a:pt x="294" y="13"/>
                        </a:lnTo>
                        <a:lnTo>
                          <a:pt x="290" y="11"/>
                        </a:lnTo>
                        <a:lnTo>
                          <a:pt x="282" y="10"/>
                        </a:lnTo>
                        <a:lnTo>
                          <a:pt x="276" y="10"/>
                        </a:lnTo>
                        <a:lnTo>
                          <a:pt x="270" y="8"/>
                        </a:lnTo>
                        <a:lnTo>
                          <a:pt x="262" y="7"/>
                        </a:lnTo>
                        <a:lnTo>
                          <a:pt x="255" y="5"/>
                        </a:lnTo>
                        <a:lnTo>
                          <a:pt x="248" y="5"/>
                        </a:lnTo>
                        <a:lnTo>
                          <a:pt x="241" y="4"/>
                        </a:lnTo>
                        <a:lnTo>
                          <a:pt x="232" y="4"/>
                        </a:lnTo>
                        <a:lnTo>
                          <a:pt x="224" y="2"/>
                        </a:lnTo>
                        <a:lnTo>
                          <a:pt x="216" y="2"/>
                        </a:lnTo>
                        <a:lnTo>
                          <a:pt x="207" y="2"/>
                        </a:lnTo>
                        <a:lnTo>
                          <a:pt x="199" y="0"/>
                        </a:lnTo>
                        <a:lnTo>
                          <a:pt x="190" y="0"/>
                        </a:lnTo>
                        <a:lnTo>
                          <a:pt x="181" y="0"/>
                        </a:lnTo>
                        <a:lnTo>
                          <a:pt x="173" y="0"/>
                        </a:lnTo>
                        <a:lnTo>
                          <a:pt x="164" y="0"/>
                        </a:lnTo>
                        <a:lnTo>
                          <a:pt x="155" y="0"/>
                        </a:lnTo>
                        <a:lnTo>
                          <a:pt x="146" y="0"/>
                        </a:lnTo>
                        <a:lnTo>
                          <a:pt x="138" y="2"/>
                        </a:lnTo>
                        <a:lnTo>
                          <a:pt x="129" y="2"/>
                        </a:lnTo>
                        <a:lnTo>
                          <a:pt x="121" y="2"/>
                        </a:lnTo>
                        <a:lnTo>
                          <a:pt x="114" y="4"/>
                        </a:lnTo>
                        <a:lnTo>
                          <a:pt x="106" y="4"/>
                        </a:lnTo>
                        <a:lnTo>
                          <a:pt x="98" y="5"/>
                        </a:lnTo>
                        <a:lnTo>
                          <a:pt x="91" y="5"/>
                        </a:lnTo>
                        <a:lnTo>
                          <a:pt x="83" y="7"/>
                        </a:lnTo>
                        <a:lnTo>
                          <a:pt x="77" y="8"/>
                        </a:lnTo>
                        <a:lnTo>
                          <a:pt x="69" y="10"/>
                        </a:lnTo>
                        <a:lnTo>
                          <a:pt x="63" y="10"/>
                        </a:lnTo>
                        <a:lnTo>
                          <a:pt x="57" y="11"/>
                        </a:lnTo>
                        <a:lnTo>
                          <a:pt x="51" y="13"/>
                        </a:lnTo>
                        <a:lnTo>
                          <a:pt x="45" y="14"/>
                        </a:lnTo>
                        <a:lnTo>
                          <a:pt x="40" y="16"/>
                        </a:lnTo>
                        <a:lnTo>
                          <a:pt x="34" y="17"/>
                        </a:lnTo>
                        <a:lnTo>
                          <a:pt x="29" y="19"/>
                        </a:lnTo>
                        <a:lnTo>
                          <a:pt x="25" y="20"/>
                        </a:lnTo>
                        <a:lnTo>
                          <a:pt x="22" y="22"/>
                        </a:lnTo>
                        <a:lnTo>
                          <a:pt x="17" y="25"/>
                        </a:lnTo>
                        <a:lnTo>
                          <a:pt x="14" y="27"/>
                        </a:lnTo>
                        <a:lnTo>
                          <a:pt x="11" y="28"/>
                        </a:lnTo>
                        <a:lnTo>
                          <a:pt x="8" y="30"/>
                        </a:lnTo>
                        <a:lnTo>
                          <a:pt x="6" y="33"/>
                        </a:lnTo>
                        <a:lnTo>
                          <a:pt x="3" y="34"/>
                        </a:lnTo>
                        <a:lnTo>
                          <a:pt x="2" y="36"/>
                        </a:lnTo>
                        <a:lnTo>
                          <a:pt x="2" y="39"/>
                        </a:lnTo>
                        <a:lnTo>
                          <a:pt x="0" y="40"/>
                        </a:lnTo>
                        <a:lnTo>
                          <a:pt x="0" y="42"/>
                        </a:lnTo>
                        <a:lnTo>
                          <a:pt x="0" y="45"/>
                        </a:lnTo>
                        <a:lnTo>
                          <a:pt x="2" y="46"/>
                        </a:lnTo>
                        <a:lnTo>
                          <a:pt x="2" y="49"/>
                        </a:lnTo>
                        <a:lnTo>
                          <a:pt x="3" y="51"/>
                        </a:lnTo>
                        <a:lnTo>
                          <a:pt x="6" y="53"/>
                        </a:lnTo>
                        <a:lnTo>
                          <a:pt x="8" y="56"/>
                        </a:lnTo>
                        <a:lnTo>
                          <a:pt x="11" y="57"/>
                        </a:lnTo>
                        <a:lnTo>
                          <a:pt x="14" y="59"/>
                        </a:lnTo>
                        <a:lnTo>
                          <a:pt x="17" y="60"/>
                        </a:lnTo>
                        <a:lnTo>
                          <a:pt x="22" y="62"/>
                        </a:lnTo>
                        <a:lnTo>
                          <a:pt x="25" y="65"/>
                        </a:lnTo>
                        <a:lnTo>
                          <a:pt x="29" y="66"/>
                        </a:lnTo>
                        <a:lnTo>
                          <a:pt x="34" y="68"/>
                        </a:lnTo>
                        <a:lnTo>
                          <a:pt x="40" y="69"/>
                        </a:lnTo>
                        <a:lnTo>
                          <a:pt x="45" y="71"/>
                        </a:lnTo>
                        <a:lnTo>
                          <a:pt x="51" y="72"/>
                        </a:lnTo>
                        <a:lnTo>
                          <a:pt x="57" y="74"/>
                        </a:lnTo>
                        <a:lnTo>
                          <a:pt x="63" y="74"/>
                        </a:lnTo>
                        <a:lnTo>
                          <a:pt x="69" y="76"/>
                        </a:lnTo>
                        <a:lnTo>
                          <a:pt x="77" y="77"/>
                        </a:lnTo>
                        <a:lnTo>
                          <a:pt x="83" y="79"/>
                        </a:lnTo>
                        <a:lnTo>
                          <a:pt x="91" y="79"/>
                        </a:lnTo>
                        <a:lnTo>
                          <a:pt x="98" y="80"/>
                        </a:lnTo>
                        <a:lnTo>
                          <a:pt x="106" y="82"/>
                        </a:lnTo>
                        <a:lnTo>
                          <a:pt x="114" y="82"/>
                        </a:lnTo>
                        <a:lnTo>
                          <a:pt x="121" y="83"/>
                        </a:lnTo>
                        <a:lnTo>
                          <a:pt x="129" y="83"/>
                        </a:lnTo>
                        <a:lnTo>
                          <a:pt x="138" y="83"/>
                        </a:lnTo>
                        <a:lnTo>
                          <a:pt x="146" y="83"/>
                        </a:lnTo>
                        <a:lnTo>
                          <a:pt x="155" y="85"/>
                        </a:lnTo>
                        <a:lnTo>
                          <a:pt x="164" y="85"/>
                        </a:lnTo>
                        <a:lnTo>
                          <a:pt x="173" y="85"/>
                        </a:lnTo>
                      </a:path>
                    </a:pathLst>
                  </a:custGeom>
                  <a:solidFill>
                    <a:srgbClr val="E4E4E0"/>
                  </a:solidFill>
                  <a:ln w="12700" cap="rnd">
                    <a:solidFill>
                      <a:srgbClr val="000000"/>
                    </a:solidFill>
                    <a:round/>
                    <a:headEnd/>
                    <a:tailEnd/>
                  </a:ln>
                </p:spPr>
                <p:txBody>
                  <a:bodyPr/>
                  <a:lstStyle/>
                  <a:p>
                    <a:endParaRPr lang="en-US"/>
                  </a:p>
                </p:txBody>
              </p:sp>
              <p:sp>
                <p:nvSpPr>
                  <p:cNvPr id="192" name="Freeform 62"/>
                  <p:cNvSpPr>
                    <a:spLocks noChangeAspect="1"/>
                  </p:cNvSpPr>
                  <p:nvPr/>
                </p:nvSpPr>
                <p:spPr bwMode="auto">
                  <a:xfrm>
                    <a:off x="2205" y="1495"/>
                    <a:ext cx="144" cy="145"/>
                  </a:xfrm>
                  <a:custGeom>
                    <a:avLst/>
                    <a:gdLst>
                      <a:gd name="T0" fmla="*/ 143 w 144"/>
                      <a:gd name="T1" fmla="*/ 127 h 145"/>
                      <a:gd name="T2" fmla="*/ 141 w 144"/>
                      <a:gd name="T3" fmla="*/ 129 h 145"/>
                      <a:gd name="T4" fmla="*/ 137 w 144"/>
                      <a:gd name="T5" fmla="*/ 132 h 145"/>
                      <a:gd name="T6" fmla="*/ 131 w 144"/>
                      <a:gd name="T7" fmla="*/ 135 h 145"/>
                      <a:gd name="T8" fmla="*/ 123 w 144"/>
                      <a:gd name="T9" fmla="*/ 138 h 145"/>
                      <a:gd name="T10" fmla="*/ 112 w 144"/>
                      <a:gd name="T11" fmla="*/ 140 h 145"/>
                      <a:gd name="T12" fmla="*/ 100 w 144"/>
                      <a:gd name="T13" fmla="*/ 143 h 145"/>
                      <a:gd name="T14" fmla="*/ 86 w 144"/>
                      <a:gd name="T15" fmla="*/ 144 h 145"/>
                      <a:gd name="T16" fmla="*/ 71 w 144"/>
                      <a:gd name="T17" fmla="*/ 144 h 145"/>
                      <a:gd name="T18" fmla="*/ 54 w 144"/>
                      <a:gd name="T19" fmla="*/ 144 h 145"/>
                      <a:gd name="T20" fmla="*/ 40 w 144"/>
                      <a:gd name="T21" fmla="*/ 143 h 145"/>
                      <a:gd name="T22" fmla="*/ 28 w 144"/>
                      <a:gd name="T23" fmla="*/ 140 h 145"/>
                      <a:gd name="T24" fmla="*/ 19 w 144"/>
                      <a:gd name="T25" fmla="*/ 138 h 145"/>
                      <a:gd name="T26" fmla="*/ 11 w 144"/>
                      <a:gd name="T27" fmla="*/ 135 h 145"/>
                      <a:gd name="T28" fmla="*/ 6 w 144"/>
                      <a:gd name="T29" fmla="*/ 132 h 145"/>
                      <a:gd name="T30" fmla="*/ 2 w 144"/>
                      <a:gd name="T31" fmla="*/ 131 h 145"/>
                      <a:gd name="T32" fmla="*/ 2 w 144"/>
                      <a:gd name="T33" fmla="*/ 127 h 145"/>
                      <a:gd name="T34" fmla="*/ 0 w 144"/>
                      <a:gd name="T35" fmla="*/ 17 h 145"/>
                      <a:gd name="T36" fmla="*/ 2 w 144"/>
                      <a:gd name="T37" fmla="*/ 14 h 145"/>
                      <a:gd name="T38" fmla="*/ 6 w 144"/>
                      <a:gd name="T39" fmla="*/ 13 h 145"/>
                      <a:gd name="T40" fmla="*/ 13 w 144"/>
                      <a:gd name="T41" fmla="*/ 9 h 145"/>
                      <a:gd name="T42" fmla="*/ 22 w 144"/>
                      <a:gd name="T43" fmla="*/ 6 h 145"/>
                      <a:gd name="T44" fmla="*/ 31 w 144"/>
                      <a:gd name="T45" fmla="*/ 3 h 145"/>
                      <a:gd name="T46" fmla="*/ 43 w 144"/>
                      <a:gd name="T47" fmla="*/ 2 h 145"/>
                      <a:gd name="T48" fmla="*/ 57 w 144"/>
                      <a:gd name="T49" fmla="*/ 0 h 145"/>
                      <a:gd name="T50" fmla="*/ 71 w 144"/>
                      <a:gd name="T51" fmla="*/ 0 h 145"/>
                      <a:gd name="T52" fmla="*/ 85 w 144"/>
                      <a:gd name="T53" fmla="*/ 0 h 145"/>
                      <a:gd name="T54" fmla="*/ 98 w 144"/>
                      <a:gd name="T55" fmla="*/ 2 h 145"/>
                      <a:gd name="T56" fmla="*/ 111 w 144"/>
                      <a:gd name="T57" fmla="*/ 3 h 145"/>
                      <a:gd name="T58" fmla="*/ 121 w 144"/>
                      <a:gd name="T59" fmla="*/ 6 h 145"/>
                      <a:gd name="T60" fmla="*/ 131 w 144"/>
                      <a:gd name="T61" fmla="*/ 9 h 145"/>
                      <a:gd name="T62" fmla="*/ 137 w 144"/>
                      <a:gd name="T63" fmla="*/ 13 h 145"/>
                      <a:gd name="T64" fmla="*/ 141 w 144"/>
                      <a:gd name="T65" fmla="*/ 14 h 145"/>
                      <a:gd name="T66" fmla="*/ 143 w 144"/>
                      <a:gd name="T67" fmla="*/ 17 h 145"/>
                      <a:gd name="T68" fmla="*/ 143 w 144"/>
                      <a:gd name="T69" fmla="*/ 127 h 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145"/>
                      <a:gd name="T107" fmla="*/ 144 w 144"/>
                      <a:gd name="T108" fmla="*/ 145 h 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145">
                        <a:moveTo>
                          <a:pt x="143" y="127"/>
                        </a:moveTo>
                        <a:lnTo>
                          <a:pt x="141" y="129"/>
                        </a:lnTo>
                        <a:lnTo>
                          <a:pt x="137" y="132"/>
                        </a:lnTo>
                        <a:lnTo>
                          <a:pt x="131" y="135"/>
                        </a:lnTo>
                        <a:lnTo>
                          <a:pt x="123" y="138"/>
                        </a:lnTo>
                        <a:lnTo>
                          <a:pt x="112" y="140"/>
                        </a:lnTo>
                        <a:lnTo>
                          <a:pt x="100" y="143"/>
                        </a:lnTo>
                        <a:lnTo>
                          <a:pt x="86" y="144"/>
                        </a:lnTo>
                        <a:lnTo>
                          <a:pt x="71" y="144"/>
                        </a:lnTo>
                        <a:lnTo>
                          <a:pt x="54" y="144"/>
                        </a:lnTo>
                        <a:lnTo>
                          <a:pt x="40" y="143"/>
                        </a:lnTo>
                        <a:lnTo>
                          <a:pt x="28" y="140"/>
                        </a:lnTo>
                        <a:lnTo>
                          <a:pt x="19" y="138"/>
                        </a:lnTo>
                        <a:lnTo>
                          <a:pt x="11" y="135"/>
                        </a:lnTo>
                        <a:lnTo>
                          <a:pt x="6" y="132"/>
                        </a:lnTo>
                        <a:lnTo>
                          <a:pt x="2" y="131"/>
                        </a:lnTo>
                        <a:lnTo>
                          <a:pt x="2" y="127"/>
                        </a:lnTo>
                        <a:lnTo>
                          <a:pt x="0" y="17"/>
                        </a:lnTo>
                        <a:lnTo>
                          <a:pt x="2" y="14"/>
                        </a:lnTo>
                        <a:lnTo>
                          <a:pt x="6" y="13"/>
                        </a:lnTo>
                        <a:lnTo>
                          <a:pt x="13" y="9"/>
                        </a:lnTo>
                        <a:lnTo>
                          <a:pt x="22" y="6"/>
                        </a:lnTo>
                        <a:lnTo>
                          <a:pt x="31" y="3"/>
                        </a:lnTo>
                        <a:lnTo>
                          <a:pt x="43" y="2"/>
                        </a:lnTo>
                        <a:lnTo>
                          <a:pt x="57" y="0"/>
                        </a:lnTo>
                        <a:lnTo>
                          <a:pt x="71" y="0"/>
                        </a:lnTo>
                        <a:lnTo>
                          <a:pt x="85" y="0"/>
                        </a:lnTo>
                        <a:lnTo>
                          <a:pt x="98" y="2"/>
                        </a:lnTo>
                        <a:lnTo>
                          <a:pt x="111" y="3"/>
                        </a:lnTo>
                        <a:lnTo>
                          <a:pt x="121" y="6"/>
                        </a:lnTo>
                        <a:lnTo>
                          <a:pt x="131" y="9"/>
                        </a:lnTo>
                        <a:lnTo>
                          <a:pt x="137" y="13"/>
                        </a:lnTo>
                        <a:lnTo>
                          <a:pt x="141" y="14"/>
                        </a:lnTo>
                        <a:lnTo>
                          <a:pt x="143" y="17"/>
                        </a:lnTo>
                        <a:lnTo>
                          <a:pt x="143" y="12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63"/>
                  <p:cNvSpPr>
                    <a:spLocks noChangeAspect="1"/>
                  </p:cNvSpPr>
                  <p:nvPr/>
                </p:nvSpPr>
                <p:spPr bwMode="auto">
                  <a:xfrm>
                    <a:off x="2205" y="1622"/>
                    <a:ext cx="142" cy="61"/>
                  </a:xfrm>
                  <a:custGeom>
                    <a:avLst/>
                    <a:gdLst>
                      <a:gd name="T0" fmla="*/ 141 w 142"/>
                      <a:gd name="T1" fmla="*/ 2 h 61"/>
                      <a:gd name="T2" fmla="*/ 138 w 142"/>
                      <a:gd name="T3" fmla="*/ 5 h 61"/>
                      <a:gd name="T4" fmla="*/ 137 w 142"/>
                      <a:gd name="T5" fmla="*/ 7 h 61"/>
                      <a:gd name="T6" fmla="*/ 134 w 142"/>
                      <a:gd name="T7" fmla="*/ 8 h 61"/>
                      <a:gd name="T8" fmla="*/ 131 w 142"/>
                      <a:gd name="T9" fmla="*/ 10 h 61"/>
                      <a:gd name="T10" fmla="*/ 126 w 142"/>
                      <a:gd name="T11" fmla="*/ 11 h 61"/>
                      <a:gd name="T12" fmla="*/ 121 w 142"/>
                      <a:gd name="T13" fmla="*/ 11 h 61"/>
                      <a:gd name="T14" fmla="*/ 117 w 142"/>
                      <a:gd name="T15" fmla="*/ 13 h 61"/>
                      <a:gd name="T16" fmla="*/ 112 w 142"/>
                      <a:gd name="T17" fmla="*/ 14 h 61"/>
                      <a:gd name="T18" fmla="*/ 106 w 142"/>
                      <a:gd name="T19" fmla="*/ 16 h 61"/>
                      <a:gd name="T20" fmla="*/ 100 w 142"/>
                      <a:gd name="T21" fmla="*/ 16 h 61"/>
                      <a:gd name="T22" fmla="*/ 92 w 142"/>
                      <a:gd name="T23" fmla="*/ 17 h 61"/>
                      <a:gd name="T24" fmla="*/ 86 w 142"/>
                      <a:gd name="T25" fmla="*/ 17 h 61"/>
                      <a:gd name="T26" fmla="*/ 78 w 142"/>
                      <a:gd name="T27" fmla="*/ 17 h 61"/>
                      <a:gd name="T28" fmla="*/ 69 w 142"/>
                      <a:gd name="T29" fmla="*/ 19 h 61"/>
                      <a:gd name="T30" fmla="*/ 62 w 142"/>
                      <a:gd name="T31" fmla="*/ 17 h 61"/>
                      <a:gd name="T32" fmla="*/ 54 w 142"/>
                      <a:gd name="T33" fmla="*/ 17 h 61"/>
                      <a:gd name="T34" fmla="*/ 46 w 142"/>
                      <a:gd name="T35" fmla="*/ 17 h 61"/>
                      <a:gd name="T36" fmla="*/ 40 w 142"/>
                      <a:gd name="T37" fmla="*/ 16 h 61"/>
                      <a:gd name="T38" fmla="*/ 34 w 142"/>
                      <a:gd name="T39" fmla="*/ 16 h 61"/>
                      <a:gd name="T40" fmla="*/ 28 w 142"/>
                      <a:gd name="T41" fmla="*/ 14 h 61"/>
                      <a:gd name="T42" fmla="*/ 22 w 142"/>
                      <a:gd name="T43" fmla="*/ 13 h 61"/>
                      <a:gd name="T44" fmla="*/ 17 w 142"/>
                      <a:gd name="T45" fmla="*/ 11 h 61"/>
                      <a:gd name="T46" fmla="*/ 14 w 142"/>
                      <a:gd name="T47" fmla="*/ 11 h 61"/>
                      <a:gd name="T48" fmla="*/ 10 w 142"/>
                      <a:gd name="T49" fmla="*/ 10 h 61"/>
                      <a:gd name="T50" fmla="*/ 6 w 142"/>
                      <a:gd name="T51" fmla="*/ 7 h 61"/>
                      <a:gd name="T52" fmla="*/ 3 w 142"/>
                      <a:gd name="T53" fmla="*/ 5 h 61"/>
                      <a:gd name="T54" fmla="*/ 0 w 142"/>
                      <a:gd name="T55" fmla="*/ 4 h 61"/>
                      <a:gd name="T56" fmla="*/ 0 w 142"/>
                      <a:gd name="T57" fmla="*/ 0 h 61"/>
                      <a:gd name="T58" fmla="*/ 2 w 142"/>
                      <a:gd name="T59" fmla="*/ 45 h 61"/>
                      <a:gd name="T60" fmla="*/ 3 w 142"/>
                      <a:gd name="T61" fmla="*/ 46 h 61"/>
                      <a:gd name="T62" fmla="*/ 5 w 142"/>
                      <a:gd name="T63" fmla="*/ 48 h 61"/>
                      <a:gd name="T64" fmla="*/ 8 w 142"/>
                      <a:gd name="T65" fmla="*/ 51 h 61"/>
                      <a:gd name="T66" fmla="*/ 11 w 142"/>
                      <a:gd name="T67" fmla="*/ 53 h 61"/>
                      <a:gd name="T68" fmla="*/ 16 w 142"/>
                      <a:gd name="T69" fmla="*/ 54 h 61"/>
                      <a:gd name="T70" fmla="*/ 20 w 142"/>
                      <a:gd name="T71" fmla="*/ 54 h 61"/>
                      <a:gd name="T72" fmla="*/ 25 w 142"/>
                      <a:gd name="T73" fmla="*/ 56 h 61"/>
                      <a:gd name="T74" fmla="*/ 29 w 142"/>
                      <a:gd name="T75" fmla="*/ 57 h 61"/>
                      <a:gd name="T76" fmla="*/ 36 w 142"/>
                      <a:gd name="T77" fmla="*/ 57 h 61"/>
                      <a:gd name="T78" fmla="*/ 40 w 142"/>
                      <a:gd name="T79" fmla="*/ 59 h 61"/>
                      <a:gd name="T80" fmla="*/ 46 w 142"/>
                      <a:gd name="T81" fmla="*/ 59 h 61"/>
                      <a:gd name="T82" fmla="*/ 54 w 142"/>
                      <a:gd name="T83" fmla="*/ 59 h 61"/>
                      <a:gd name="T84" fmla="*/ 60 w 142"/>
                      <a:gd name="T85" fmla="*/ 60 h 61"/>
                      <a:gd name="T86" fmla="*/ 68 w 142"/>
                      <a:gd name="T87" fmla="*/ 60 h 61"/>
                      <a:gd name="T88" fmla="*/ 74 w 142"/>
                      <a:gd name="T89" fmla="*/ 60 h 61"/>
                      <a:gd name="T90" fmla="*/ 82 w 142"/>
                      <a:gd name="T91" fmla="*/ 60 h 61"/>
                      <a:gd name="T92" fmla="*/ 88 w 142"/>
                      <a:gd name="T93" fmla="*/ 59 h 61"/>
                      <a:gd name="T94" fmla="*/ 94 w 142"/>
                      <a:gd name="T95" fmla="*/ 59 h 61"/>
                      <a:gd name="T96" fmla="*/ 101 w 142"/>
                      <a:gd name="T97" fmla="*/ 59 h 61"/>
                      <a:gd name="T98" fmla="*/ 106 w 142"/>
                      <a:gd name="T99" fmla="*/ 57 h 61"/>
                      <a:gd name="T100" fmla="*/ 112 w 142"/>
                      <a:gd name="T101" fmla="*/ 57 h 61"/>
                      <a:gd name="T102" fmla="*/ 117 w 142"/>
                      <a:gd name="T103" fmla="*/ 56 h 61"/>
                      <a:gd name="T104" fmla="*/ 121 w 142"/>
                      <a:gd name="T105" fmla="*/ 54 h 61"/>
                      <a:gd name="T106" fmla="*/ 126 w 142"/>
                      <a:gd name="T107" fmla="*/ 54 h 61"/>
                      <a:gd name="T108" fmla="*/ 129 w 142"/>
                      <a:gd name="T109" fmla="*/ 53 h 61"/>
                      <a:gd name="T110" fmla="*/ 134 w 142"/>
                      <a:gd name="T111" fmla="*/ 51 h 61"/>
                      <a:gd name="T112" fmla="*/ 135 w 142"/>
                      <a:gd name="T113" fmla="*/ 49 h 61"/>
                      <a:gd name="T114" fmla="*/ 138 w 142"/>
                      <a:gd name="T115" fmla="*/ 48 h 61"/>
                      <a:gd name="T116" fmla="*/ 140 w 142"/>
                      <a:gd name="T117" fmla="*/ 45 h 61"/>
                      <a:gd name="T118" fmla="*/ 141 w 142"/>
                      <a:gd name="T119" fmla="*/ 0 h 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2"/>
                      <a:gd name="T181" fmla="*/ 0 h 61"/>
                      <a:gd name="T182" fmla="*/ 142 w 142"/>
                      <a:gd name="T183" fmla="*/ 61 h 6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2" h="61">
                        <a:moveTo>
                          <a:pt x="141" y="0"/>
                        </a:moveTo>
                        <a:lnTo>
                          <a:pt x="141" y="2"/>
                        </a:lnTo>
                        <a:lnTo>
                          <a:pt x="140" y="4"/>
                        </a:lnTo>
                        <a:lnTo>
                          <a:pt x="138" y="5"/>
                        </a:lnTo>
                        <a:lnTo>
                          <a:pt x="137" y="5"/>
                        </a:lnTo>
                        <a:lnTo>
                          <a:pt x="137" y="7"/>
                        </a:lnTo>
                        <a:lnTo>
                          <a:pt x="135" y="7"/>
                        </a:lnTo>
                        <a:lnTo>
                          <a:pt x="134" y="8"/>
                        </a:lnTo>
                        <a:lnTo>
                          <a:pt x="132" y="8"/>
                        </a:lnTo>
                        <a:lnTo>
                          <a:pt x="131" y="10"/>
                        </a:lnTo>
                        <a:lnTo>
                          <a:pt x="128" y="10"/>
                        </a:lnTo>
                        <a:lnTo>
                          <a:pt x="126" y="11"/>
                        </a:lnTo>
                        <a:lnTo>
                          <a:pt x="124" y="11"/>
                        </a:lnTo>
                        <a:lnTo>
                          <a:pt x="121" y="11"/>
                        </a:lnTo>
                        <a:lnTo>
                          <a:pt x="120" y="13"/>
                        </a:lnTo>
                        <a:lnTo>
                          <a:pt x="117" y="13"/>
                        </a:lnTo>
                        <a:lnTo>
                          <a:pt x="114" y="14"/>
                        </a:lnTo>
                        <a:lnTo>
                          <a:pt x="112" y="14"/>
                        </a:lnTo>
                        <a:lnTo>
                          <a:pt x="109" y="14"/>
                        </a:lnTo>
                        <a:lnTo>
                          <a:pt x="106" y="16"/>
                        </a:lnTo>
                        <a:lnTo>
                          <a:pt x="103" y="16"/>
                        </a:lnTo>
                        <a:lnTo>
                          <a:pt x="100" y="16"/>
                        </a:lnTo>
                        <a:lnTo>
                          <a:pt x="97" y="17"/>
                        </a:lnTo>
                        <a:lnTo>
                          <a:pt x="92" y="17"/>
                        </a:lnTo>
                        <a:lnTo>
                          <a:pt x="89" y="17"/>
                        </a:lnTo>
                        <a:lnTo>
                          <a:pt x="86" y="17"/>
                        </a:lnTo>
                        <a:lnTo>
                          <a:pt x="82" y="17"/>
                        </a:lnTo>
                        <a:lnTo>
                          <a:pt x="78" y="17"/>
                        </a:lnTo>
                        <a:lnTo>
                          <a:pt x="74" y="19"/>
                        </a:lnTo>
                        <a:lnTo>
                          <a:pt x="69" y="19"/>
                        </a:lnTo>
                        <a:lnTo>
                          <a:pt x="66" y="19"/>
                        </a:lnTo>
                        <a:lnTo>
                          <a:pt x="62" y="17"/>
                        </a:lnTo>
                        <a:lnTo>
                          <a:pt x="57" y="17"/>
                        </a:lnTo>
                        <a:lnTo>
                          <a:pt x="54" y="17"/>
                        </a:lnTo>
                        <a:lnTo>
                          <a:pt x="49" y="17"/>
                        </a:lnTo>
                        <a:lnTo>
                          <a:pt x="46" y="17"/>
                        </a:lnTo>
                        <a:lnTo>
                          <a:pt x="43" y="17"/>
                        </a:lnTo>
                        <a:lnTo>
                          <a:pt x="40" y="16"/>
                        </a:lnTo>
                        <a:lnTo>
                          <a:pt x="37" y="16"/>
                        </a:lnTo>
                        <a:lnTo>
                          <a:pt x="34" y="16"/>
                        </a:lnTo>
                        <a:lnTo>
                          <a:pt x="31" y="14"/>
                        </a:lnTo>
                        <a:lnTo>
                          <a:pt x="28" y="14"/>
                        </a:lnTo>
                        <a:lnTo>
                          <a:pt x="25" y="14"/>
                        </a:lnTo>
                        <a:lnTo>
                          <a:pt x="22" y="13"/>
                        </a:lnTo>
                        <a:lnTo>
                          <a:pt x="20" y="13"/>
                        </a:lnTo>
                        <a:lnTo>
                          <a:pt x="17" y="11"/>
                        </a:lnTo>
                        <a:lnTo>
                          <a:pt x="16" y="11"/>
                        </a:lnTo>
                        <a:lnTo>
                          <a:pt x="14" y="11"/>
                        </a:lnTo>
                        <a:lnTo>
                          <a:pt x="13" y="10"/>
                        </a:lnTo>
                        <a:lnTo>
                          <a:pt x="10" y="10"/>
                        </a:lnTo>
                        <a:lnTo>
                          <a:pt x="8" y="8"/>
                        </a:lnTo>
                        <a:lnTo>
                          <a:pt x="6" y="7"/>
                        </a:lnTo>
                        <a:lnTo>
                          <a:pt x="5" y="7"/>
                        </a:lnTo>
                        <a:lnTo>
                          <a:pt x="3" y="5"/>
                        </a:lnTo>
                        <a:lnTo>
                          <a:pt x="2" y="4"/>
                        </a:lnTo>
                        <a:lnTo>
                          <a:pt x="0" y="4"/>
                        </a:lnTo>
                        <a:lnTo>
                          <a:pt x="0" y="2"/>
                        </a:lnTo>
                        <a:lnTo>
                          <a:pt x="0" y="0"/>
                        </a:lnTo>
                        <a:lnTo>
                          <a:pt x="2" y="43"/>
                        </a:lnTo>
                        <a:lnTo>
                          <a:pt x="2" y="45"/>
                        </a:lnTo>
                        <a:lnTo>
                          <a:pt x="2" y="46"/>
                        </a:lnTo>
                        <a:lnTo>
                          <a:pt x="3" y="46"/>
                        </a:lnTo>
                        <a:lnTo>
                          <a:pt x="3" y="48"/>
                        </a:lnTo>
                        <a:lnTo>
                          <a:pt x="5" y="48"/>
                        </a:lnTo>
                        <a:lnTo>
                          <a:pt x="6" y="49"/>
                        </a:lnTo>
                        <a:lnTo>
                          <a:pt x="8" y="51"/>
                        </a:lnTo>
                        <a:lnTo>
                          <a:pt x="10" y="51"/>
                        </a:lnTo>
                        <a:lnTo>
                          <a:pt x="11" y="53"/>
                        </a:lnTo>
                        <a:lnTo>
                          <a:pt x="14" y="53"/>
                        </a:lnTo>
                        <a:lnTo>
                          <a:pt x="16" y="54"/>
                        </a:lnTo>
                        <a:lnTo>
                          <a:pt x="17" y="54"/>
                        </a:lnTo>
                        <a:lnTo>
                          <a:pt x="20" y="54"/>
                        </a:lnTo>
                        <a:lnTo>
                          <a:pt x="22" y="56"/>
                        </a:lnTo>
                        <a:lnTo>
                          <a:pt x="25" y="56"/>
                        </a:lnTo>
                        <a:lnTo>
                          <a:pt x="26" y="56"/>
                        </a:lnTo>
                        <a:lnTo>
                          <a:pt x="29" y="57"/>
                        </a:lnTo>
                        <a:lnTo>
                          <a:pt x="33" y="57"/>
                        </a:lnTo>
                        <a:lnTo>
                          <a:pt x="36" y="57"/>
                        </a:lnTo>
                        <a:lnTo>
                          <a:pt x="37" y="59"/>
                        </a:lnTo>
                        <a:lnTo>
                          <a:pt x="40" y="59"/>
                        </a:lnTo>
                        <a:lnTo>
                          <a:pt x="43" y="59"/>
                        </a:lnTo>
                        <a:lnTo>
                          <a:pt x="46" y="59"/>
                        </a:lnTo>
                        <a:lnTo>
                          <a:pt x="51" y="59"/>
                        </a:lnTo>
                        <a:lnTo>
                          <a:pt x="54" y="59"/>
                        </a:lnTo>
                        <a:lnTo>
                          <a:pt x="57" y="60"/>
                        </a:lnTo>
                        <a:lnTo>
                          <a:pt x="60" y="60"/>
                        </a:lnTo>
                        <a:lnTo>
                          <a:pt x="63" y="60"/>
                        </a:lnTo>
                        <a:lnTo>
                          <a:pt x="68" y="60"/>
                        </a:lnTo>
                        <a:lnTo>
                          <a:pt x="71" y="60"/>
                        </a:lnTo>
                        <a:lnTo>
                          <a:pt x="74" y="60"/>
                        </a:lnTo>
                        <a:lnTo>
                          <a:pt x="78" y="60"/>
                        </a:lnTo>
                        <a:lnTo>
                          <a:pt x="82" y="60"/>
                        </a:lnTo>
                        <a:lnTo>
                          <a:pt x="85" y="60"/>
                        </a:lnTo>
                        <a:lnTo>
                          <a:pt x="88" y="59"/>
                        </a:lnTo>
                        <a:lnTo>
                          <a:pt x="91" y="59"/>
                        </a:lnTo>
                        <a:lnTo>
                          <a:pt x="94" y="59"/>
                        </a:lnTo>
                        <a:lnTo>
                          <a:pt x="98" y="59"/>
                        </a:lnTo>
                        <a:lnTo>
                          <a:pt x="101" y="59"/>
                        </a:lnTo>
                        <a:lnTo>
                          <a:pt x="103" y="59"/>
                        </a:lnTo>
                        <a:lnTo>
                          <a:pt x="106" y="57"/>
                        </a:lnTo>
                        <a:lnTo>
                          <a:pt x="109" y="57"/>
                        </a:lnTo>
                        <a:lnTo>
                          <a:pt x="112" y="57"/>
                        </a:lnTo>
                        <a:lnTo>
                          <a:pt x="115" y="56"/>
                        </a:lnTo>
                        <a:lnTo>
                          <a:pt x="117" y="56"/>
                        </a:lnTo>
                        <a:lnTo>
                          <a:pt x="120" y="56"/>
                        </a:lnTo>
                        <a:lnTo>
                          <a:pt x="121" y="54"/>
                        </a:lnTo>
                        <a:lnTo>
                          <a:pt x="124" y="54"/>
                        </a:lnTo>
                        <a:lnTo>
                          <a:pt x="126" y="54"/>
                        </a:lnTo>
                        <a:lnTo>
                          <a:pt x="128" y="53"/>
                        </a:lnTo>
                        <a:lnTo>
                          <a:pt x="129" y="53"/>
                        </a:lnTo>
                        <a:lnTo>
                          <a:pt x="132" y="51"/>
                        </a:lnTo>
                        <a:lnTo>
                          <a:pt x="134" y="51"/>
                        </a:lnTo>
                        <a:lnTo>
                          <a:pt x="134" y="49"/>
                        </a:lnTo>
                        <a:lnTo>
                          <a:pt x="135" y="49"/>
                        </a:lnTo>
                        <a:lnTo>
                          <a:pt x="137" y="48"/>
                        </a:lnTo>
                        <a:lnTo>
                          <a:pt x="138" y="48"/>
                        </a:lnTo>
                        <a:lnTo>
                          <a:pt x="138" y="46"/>
                        </a:lnTo>
                        <a:lnTo>
                          <a:pt x="140" y="45"/>
                        </a:lnTo>
                        <a:lnTo>
                          <a:pt x="140" y="43"/>
                        </a:lnTo>
                        <a:lnTo>
                          <a:pt x="141" y="0"/>
                        </a:lnTo>
                      </a:path>
                    </a:pathLst>
                  </a:custGeom>
                  <a:gradFill rotWithShape="0">
                    <a:gsLst>
                      <a:gs pos="0">
                        <a:srgbClr val="727270"/>
                      </a:gs>
                      <a:gs pos="50000">
                        <a:srgbClr val="E4E4E0"/>
                      </a:gs>
                      <a:gs pos="100000">
                        <a:srgbClr val="727270"/>
                      </a:gs>
                    </a:gsLst>
                    <a:lin ang="5400000" scaled="1"/>
                  </a:gradFill>
                  <a:ln w="12700" cap="rnd">
                    <a:solidFill>
                      <a:srgbClr val="000000"/>
                    </a:solidFill>
                    <a:round/>
                    <a:headEnd/>
                    <a:tailEnd/>
                  </a:ln>
                </p:spPr>
                <p:txBody>
                  <a:bodyPr/>
                  <a:lstStyle/>
                  <a:p>
                    <a:endParaRPr lang="en-US"/>
                  </a:p>
                </p:txBody>
              </p:sp>
              <p:sp>
                <p:nvSpPr>
                  <p:cNvPr id="194" name="Freeform 64" descr="30%"/>
                  <p:cNvSpPr>
                    <a:spLocks noChangeAspect="1"/>
                  </p:cNvSpPr>
                  <p:nvPr/>
                </p:nvSpPr>
                <p:spPr bwMode="auto">
                  <a:xfrm>
                    <a:off x="2205" y="1495"/>
                    <a:ext cx="144" cy="145"/>
                  </a:xfrm>
                  <a:custGeom>
                    <a:avLst/>
                    <a:gdLst>
                      <a:gd name="T0" fmla="*/ 143 w 144"/>
                      <a:gd name="T1" fmla="*/ 127 h 145"/>
                      <a:gd name="T2" fmla="*/ 141 w 144"/>
                      <a:gd name="T3" fmla="*/ 129 h 145"/>
                      <a:gd name="T4" fmla="*/ 137 w 144"/>
                      <a:gd name="T5" fmla="*/ 132 h 145"/>
                      <a:gd name="T6" fmla="*/ 131 w 144"/>
                      <a:gd name="T7" fmla="*/ 135 h 145"/>
                      <a:gd name="T8" fmla="*/ 123 w 144"/>
                      <a:gd name="T9" fmla="*/ 138 h 145"/>
                      <a:gd name="T10" fmla="*/ 112 w 144"/>
                      <a:gd name="T11" fmla="*/ 140 h 145"/>
                      <a:gd name="T12" fmla="*/ 100 w 144"/>
                      <a:gd name="T13" fmla="*/ 143 h 145"/>
                      <a:gd name="T14" fmla="*/ 86 w 144"/>
                      <a:gd name="T15" fmla="*/ 144 h 145"/>
                      <a:gd name="T16" fmla="*/ 71 w 144"/>
                      <a:gd name="T17" fmla="*/ 144 h 145"/>
                      <a:gd name="T18" fmla="*/ 54 w 144"/>
                      <a:gd name="T19" fmla="*/ 144 h 145"/>
                      <a:gd name="T20" fmla="*/ 40 w 144"/>
                      <a:gd name="T21" fmla="*/ 143 h 145"/>
                      <a:gd name="T22" fmla="*/ 28 w 144"/>
                      <a:gd name="T23" fmla="*/ 140 h 145"/>
                      <a:gd name="T24" fmla="*/ 19 w 144"/>
                      <a:gd name="T25" fmla="*/ 138 h 145"/>
                      <a:gd name="T26" fmla="*/ 11 w 144"/>
                      <a:gd name="T27" fmla="*/ 135 h 145"/>
                      <a:gd name="T28" fmla="*/ 6 w 144"/>
                      <a:gd name="T29" fmla="*/ 132 h 145"/>
                      <a:gd name="T30" fmla="*/ 2 w 144"/>
                      <a:gd name="T31" fmla="*/ 131 h 145"/>
                      <a:gd name="T32" fmla="*/ 2 w 144"/>
                      <a:gd name="T33" fmla="*/ 127 h 145"/>
                      <a:gd name="T34" fmla="*/ 0 w 144"/>
                      <a:gd name="T35" fmla="*/ 17 h 145"/>
                      <a:gd name="T36" fmla="*/ 2 w 144"/>
                      <a:gd name="T37" fmla="*/ 14 h 145"/>
                      <a:gd name="T38" fmla="*/ 6 w 144"/>
                      <a:gd name="T39" fmla="*/ 13 h 145"/>
                      <a:gd name="T40" fmla="*/ 13 w 144"/>
                      <a:gd name="T41" fmla="*/ 9 h 145"/>
                      <a:gd name="T42" fmla="*/ 22 w 144"/>
                      <a:gd name="T43" fmla="*/ 6 h 145"/>
                      <a:gd name="T44" fmla="*/ 31 w 144"/>
                      <a:gd name="T45" fmla="*/ 3 h 145"/>
                      <a:gd name="T46" fmla="*/ 43 w 144"/>
                      <a:gd name="T47" fmla="*/ 2 h 145"/>
                      <a:gd name="T48" fmla="*/ 57 w 144"/>
                      <a:gd name="T49" fmla="*/ 0 h 145"/>
                      <a:gd name="T50" fmla="*/ 71 w 144"/>
                      <a:gd name="T51" fmla="*/ 0 h 145"/>
                      <a:gd name="T52" fmla="*/ 85 w 144"/>
                      <a:gd name="T53" fmla="*/ 0 h 145"/>
                      <a:gd name="T54" fmla="*/ 98 w 144"/>
                      <a:gd name="T55" fmla="*/ 2 h 145"/>
                      <a:gd name="T56" fmla="*/ 111 w 144"/>
                      <a:gd name="T57" fmla="*/ 3 h 145"/>
                      <a:gd name="T58" fmla="*/ 121 w 144"/>
                      <a:gd name="T59" fmla="*/ 6 h 145"/>
                      <a:gd name="T60" fmla="*/ 131 w 144"/>
                      <a:gd name="T61" fmla="*/ 9 h 145"/>
                      <a:gd name="T62" fmla="*/ 137 w 144"/>
                      <a:gd name="T63" fmla="*/ 13 h 145"/>
                      <a:gd name="T64" fmla="*/ 141 w 144"/>
                      <a:gd name="T65" fmla="*/ 14 h 145"/>
                      <a:gd name="T66" fmla="*/ 143 w 144"/>
                      <a:gd name="T67" fmla="*/ 17 h 145"/>
                      <a:gd name="T68" fmla="*/ 143 w 144"/>
                      <a:gd name="T69" fmla="*/ 127 h 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145"/>
                      <a:gd name="T107" fmla="*/ 144 w 144"/>
                      <a:gd name="T108" fmla="*/ 145 h 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145">
                        <a:moveTo>
                          <a:pt x="143" y="127"/>
                        </a:moveTo>
                        <a:lnTo>
                          <a:pt x="141" y="129"/>
                        </a:lnTo>
                        <a:lnTo>
                          <a:pt x="137" y="132"/>
                        </a:lnTo>
                        <a:lnTo>
                          <a:pt x="131" y="135"/>
                        </a:lnTo>
                        <a:lnTo>
                          <a:pt x="123" y="138"/>
                        </a:lnTo>
                        <a:lnTo>
                          <a:pt x="112" y="140"/>
                        </a:lnTo>
                        <a:lnTo>
                          <a:pt x="100" y="143"/>
                        </a:lnTo>
                        <a:lnTo>
                          <a:pt x="86" y="144"/>
                        </a:lnTo>
                        <a:lnTo>
                          <a:pt x="71" y="144"/>
                        </a:lnTo>
                        <a:lnTo>
                          <a:pt x="54" y="144"/>
                        </a:lnTo>
                        <a:lnTo>
                          <a:pt x="40" y="143"/>
                        </a:lnTo>
                        <a:lnTo>
                          <a:pt x="28" y="140"/>
                        </a:lnTo>
                        <a:lnTo>
                          <a:pt x="19" y="138"/>
                        </a:lnTo>
                        <a:lnTo>
                          <a:pt x="11" y="135"/>
                        </a:lnTo>
                        <a:lnTo>
                          <a:pt x="6" y="132"/>
                        </a:lnTo>
                        <a:lnTo>
                          <a:pt x="2" y="131"/>
                        </a:lnTo>
                        <a:lnTo>
                          <a:pt x="2" y="127"/>
                        </a:lnTo>
                        <a:lnTo>
                          <a:pt x="0" y="17"/>
                        </a:lnTo>
                        <a:lnTo>
                          <a:pt x="2" y="14"/>
                        </a:lnTo>
                        <a:lnTo>
                          <a:pt x="6" y="13"/>
                        </a:lnTo>
                        <a:lnTo>
                          <a:pt x="13" y="9"/>
                        </a:lnTo>
                        <a:lnTo>
                          <a:pt x="22" y="6"/>
                        </a:lnTo>
                        <a:lnTo>
                          <a:pt x="31" y="3"/>
                        </a:lnTo>
                        <a:lnTo>
                          <a:pt x="43" y="2"/>
                        </a:lnTo>
                        <a:lnTo>
                          <a:pt x="57" y="0"/>
                        </a:lnTo>
                        <a:lnTo>
                          <a:pt x="71" y="0"/>
                        </a:lnTo>
                        <a:lnTo>
                          <a:pt x="85" y="0"/>
                        </a:lnTo>
                        <a:lnTo>
                          <a:pt x="98" y="2"/>
                        </a:lnTo>
                        <a:lnTo>
                          <a:pt x="111" y="3"/>
                        </a:lnTo>
                        <a:lnTo>
                          <a:pt x="121" y="6"/>
                        </a:lnTo>
                        <a:lnTo>
                          <a:pt x="131" y="9"/>
                        </a:lnTo>
                        <a:lnTo>
                          <a:pt x="137" y="13"/>
                        </a:lnTo>
                        <a:lnTo>
                          <a:pt x="141" y="14"/>
                        </a:lnTo>
                        <a:lnTo>
                          <a:pt x="143" y="17"/>
                        </a:lnTo>
                        <a:lnTo>
                          <a:pt x="143" y="127"/>
                        </a:lnTo>
                      </a:path>
                    </a:pathLst>
                  </a:custGeom>
                  <a:gradFill rotWithShape="0">
                    <a:gsLst>
                      <a:gs pos="0">
                        <a:srgbClr val="B36F02"/>
                      </a:gs>
                      <a:gs pos="50000">
                        <a:srgbClr val="DAB984"/>
                      </a:gs>
                      <a:gs pos="100000">
                        <a:srgbClr val="B36F02"/>
                      </a:gs>
                    </a:gsLst>
                    <a:lin ang="0" scaled="1"/>
                  </a:gradFill>
                  <a:ln w="12700" cap="rnd">
                    <a:solidFill>
                      <a:srgbClr val="000000"/>
                    </a:solidFill>
                    <a:round/>
                    <a:headEnd/>
                    <a:tailEnd/>
                  </a:ln>
                </p:spPr>
                <p:txBody>
                  <a:bodyPr/>
                  <a:lstStyle/>
                  <a:p>
                    <a:endParaRPr lang="en-US"/>
                  </a:p>
                </p:txBody>
              </p:sp>
              <p:sp>
                <p:nvSpPr>
                  <p:cNvPr id="195" name="Freeform 65"/>
                  <p:cNvSpPr>
                    <a:spLocks noChangeAspect="1"/>
                  </p:cNvSpPr>
                  <p:nvPr/>
                </p:nvSpPr>
                <p:spPr bwMode="auto">
                  <a:xfrm>
                    <a:off x="2208" y="1423"/>
                    <a:ext cx="138" cy="102"/>
                  </a:xfrm>
                  <a:custGeom>
                    <a:avLst/>
                    <a:gdLst>
                      <a:gd name="T0" fmla="*/ 137 w 138"/>
                      <a:gd name="T1" fmla="*/ 60 h 102"/>
                      <a:gd name="T2" fmla="*/ 102 w 138"/>
                      <a:gd name="T3" fmla="*/ 4 h 102"/>
                      <a:gd name="T4" fmla="*/ 95 w 138"/>
                      <a:gd name="T5" fmla="*/ 3 h 102"/>
                      <a:gd name="T6" fmla="*/ 88 w 138"/>
                      <a:gd name="T7" fmla="*/ 1 h 102"/>
                      <a:gd name="T8" fmla="*/ 79 w 138"/>
                      <a:gd name="T9" fmla="*/ 0 h 102"/>
                      <a:gd name="T10" fmla="*/ 69 w 138"/>
                      <a:gd name="T11" fmla="*/ 0 h 102"/>
                      <a:gd name="T12" fmla="*/ 57 w 138"/>
                      <a:gd name="T13" fmla="*/ 0 h 102"/>
                      <a:gd name="T14" fmla="*/ 46 w 138"/>
                      <a:gd name="T15" fmla="*/ 1 h 102"/>
                      <a:gd name="T16" fmla="*/ 39 w 138"/>
                      <a:gd name="T17" fmla="*/ 3 h 102"/>
                      <a:gd name="T18" fmla="*/ 36 w 138"/>
                      <a:gd name="T19" fmla="*/ 6 h 102"/>
                      <a:gd name="T20" fmla="*/ 0 w 138"/>
                      <a:gd name="T21" fmla="*/ 60 h 102"/>
                      <a:gd name="T22" fmla="*/ 0 w 138"/>
                      <a:gd name="T23" fmla="*/ 84 h 102"/>
                      <a:gd name="T24" fmla="*/ 2 w 138"/>
                      <a:gd name="T25" fmla="*/ 89 h 102"/>
                      <a:gd name="T26" fmla="*/ 5 w 138"/>
                      <a:gd name="T27" fmla="*/ 92 h 102"/>
                      <a:gd name="T28" fmla="*/ 11 w 138"/>
                      <a:gd name="T29" fmla="*/ 95 h 102"/>
                      <a:gd name="T30" fmla="*/ 20 w 138"/>
                      <a:gd name="T31" fmla="*/ 96 h 102"/>
                      <a:gd name="T32" fmla="*/ 30 w 138"/>
                      <a:gd name="T33" fmla="*/ 99 h 102"/>
                      <a:gd name="T34" fmla="*/ 42 w 138"/>
                      <a:gd name="T35" fmla="*/ 101 h 102"/>
                      <a:gd name="T36" fmla="*/ 54 w 138"/>
                      <a:gd name="T37" fmla="*/ 101 h 102"/>
                      <a:gd name="T38" fmla="*/ 69 w 138"/>
                      <a:gd name="T39" fmla="*/ 101 h 102"/>
                      <a:gd name="T40" fmla="*/ 83 w 138"/>
                      <a:gd name="T41" fmla="*/ 101 h 102"/>
                      <a:gd name="T42" fmla="*/ 95 w 138"/>
                      <a:gd name="T43" fmla="*/ 101 h 102"/>
                      <a:gd name="T44" fmla="*/ 108 w 138"/>
                      <a:gd name="T45" fmla="*/ 99 h 102"/>
                      <a:gd name="T46" fmla="*/ 117 w 138"/>
                      <a:gd name="T47" fmla="*/ 96 h 102"/>
                      <a:gd name="T48" fmla="*/ 126 w 138"/>
                      <a:gd name="T49" fmla="*/ 95 h 102"/>
                      <a:gd name="T50" fmla="*/ 132 w 138"/>
                      <a:gd name="T51" fmla="*/ 92 h 102"/>
                      <a:gd name="T52" fmla="*/ 135 w 138"/>
                      <a:gd name="T53" fmla="*/ 89 h 102"/>
                      <a:gd name="T54" fmla="*/ 137 w 138"/>
                      <a:gd name="T55" fmla="*/ 84 h 102"/>
                      <a:gd name="T56" fmla="*/ 137 w 138"/>
                      <a:gd name="T57" fmla="*/ 60 h 1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102"/>
                      <a:gd name="T89" fmla="*/ 138 w 138"/>
                      <a:gd name="T90" fmla="*/ 102 h 1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102">
                        <a:moveTo>
                          <a:pt x="137" y="60"/>
                        </a:moveTo>
                        <a:lnTo>
                          <a:pt x="102" y="4"/>
                        </a:lnTo>
                        <a:lnTo>
                          <a:pt x="95" y="3"/>
                        </a:lnTo>
                        <a:lnTo>
                          <a:pt x="88" y="1"/>
                        </a:lnTo>
                        <a:lnTo>
                          <a:pt x="79" y="0"/>
                        </a:lnTo>
                        <a:lnTo>
                          <a:pt x="69" y="0"/>
                        </a:lnTo>
                        <a:lnTo>
                          <a:pt x="57" y="0"/>
                        </a:lnTo>
                        <a:lnTo>
                          <a:pt x="46" y="1"/>
                        </a:lnTo>
                        <a:lnTo>
                          <a:pt x="39" y="3"/>
                        </a:lnTo>
                        <a:lnTo>
                          <a:pt x="36" y="6"/>
                        </a:lnTo>
                        <a:lnTo>
                          <a:pt x="0" y="60"/>
                        </a:lnTo>
                        <a:lnTo>
                          <a:pt x="0" y="84"/>
                        </a:lnTo>
                        <a:lnTo>
                          <a:pt x="2" y="89"/>
                        </a:lnTo>
                        <a:lnTo>
                          <a:pt x="5" y="92"/>
                        </a:lnTo>
                        <a:lnTo>
                          <a:pt x="11" y="95"/>
                        </a:lnTo>
                        <a:lnTo>
                          <a:pt x="20" y="96"/>
                        </a:lnTo>
                        <a:lnTo>
                          <a:pt x="30" y="99"/>
                        </a:lnTo>
                        <a:lnTo>
                          <a:pt x="42" y="101"/>
                        </a:lnTo>
                        <a:lnTo>
                          <a:pt x="54" y="101"/>
                        </a:lnTo>
                        <a:lnTo>
                          <a:pt x="69" y="101"/>
                        </a:lnTo>
                        <a:lnTo>
                          <a:pt x="83" y="101"/>
                        </a:lnTo>
                        <a:lnTo>
                          <a:pt x="95" y="101"/>
                        </a:lnTo>
                        <a:lnTo>
                          <a:pt x="108" y="99"/>
                        </a:lnTo>
                        <a:lnTo>
                          <a:pt x="117" y="96"/>
                        </a:lnTo>
                        <a:lnTo>
                          <a:pt x="126" y="95"/>
                        </a:lnTo>
                        <a:lnTo>
                          <a:pt x="132" y="92"/>
                        </a:lnTo>
                        <a:lnTo>
                          <a:pt x="135" y="89"/>
                        </a:lnTo>
                        <a:lnTo>
                          <a:pt x="137" y="84"/>
                        </a:lnTo>
                        <a:lnTo>
                          <a:pt x="137" y="6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66" descr="30%"/>
                  <p:cNvSpPr>
                    <a:spLocks noChangeAspect="1"/>
                  </p:cNvSpPr>
                  <p:nvPr/>
                </p:nvSpPr>
                <p:spPr bwMode="auto">
                  <a:xfrm>
                    <a:off x="2208" y="1467"/>
                    <a:ext cx="139" cy="58"/>
                  </a:xfrm>
                  <a:custGeom>
                    <a:avLst/>
                    <a:gdLst>
                      <a:gd name="T0" fmla="*/ 137 w 139"/>
                      <a:gd name="T1" fmla="*/ 16 h 58"/>
                      <a:gd name="T2" fmla="*/ 135 w 139"/>
                      <a:gd name="T3" fmla="*/ 13 h 58"/>
                      <a:gd name="T4" fmla="*/ 132 w 139"/>
                      <a:gd name="T5" fmla="*/ 11 h 58"/>
                      <a:gd name="T6" fmla="*/ 129 w 139"/>
                      <a:gd name="T7" fmla="*/ 10 h 58"/>
                      <a:gd name="T8" fmla="*/ 126 w 139"/>
                      <a:gd name="T9" fmla="*/ 8 h 58"/>
                      <a:gd name="T10" fmla="*/ 121 w 139"/>
                      <a:gd name="T11" fmla="*/ 6 h 58"/>
                      <a:gd name="T12" fmla="*/ 117 w 139"/>
                      <a:gd name="T13" fmla="*/ 5 h 58"/>
                      <a:gd name="T14" fmla="*/ 112 w 139"/>
                      <a:gd name="T15" fmla="*/ 5 h 58"/>
                      <a:gd name="T16" fmla="*/ 108 w 139"/>
                      <a:gd name="T17" fmla="*/ 3 h 58"/>
                      <a:gd name="T18" fmla="*/ 102 w 139"/>
                      <a:gd name="T19" fmla="*/ 3 h 58"/>
                      <a:gd name="T20" fmla="*/ 95 w 139"/>
                      <a:gd name="T21" fmla="*/ 2 h 58"/>
                      <a:gd name="T22" fmla="*/ 89 w 139"/>
                      <a:gd name="T23" fmla="*/ 2 h 58"/>
                      <a:gd name="T24" fmla="*/ 83 w 139"/>
                      <a:gd name="T25" fmla="*/ 0 h 58"/>
                      <a:gd name="T26" fmla="*/ 75 w 139"/>
                      <a:gd name="T27" fmla="*/ 0 h 58"/>
                      <a:gd name="T28" fmla="*/ 69 w 139"/>
                      <a:gd name="T29" fmla="*/ 0 h 58"/>
                      <a:gd name="T30" fmla="*/ 62 w 139"/>
                      <a:gd name="T31" fmla="*/ 0 h 58"/>
                      <a:gd name="T32" fmla="*/ 54 w 139"/>
                      <a:gd name="T33" fmla="*/ 0 h 58"/>
                      <a:gd name="T34" fmla="*/ 48 w 139"/>
                      <a:gd name="T35" fmla="*/ 2 h 58"/>
                      <a:gd name="T36" fmla="*/ 42 w 139"/>
                      <a:gd name="T37" fmla="*/ 2 h 58"/>
                      <a:gd name="T38" fmla="*/ 36 w 139"/>
                      <a:gd name="T39" fmla="*/ 3 h 58"/>
                      <a:gd name="T40" fmla="*/ 30 w 139"/>
                      <a:gd name="T41" fmla="*/ 3 h 58"/>
                      <a:gd name="T42" fmla="*/ 25 w 139"/>
                      <a:gd name="T43" fmla="*/ 5 h 58"/>
                      <a:gd name="T44" fmla="*/ 20 w 139"/>
                      <a:gd name="T45" fmla="*/ 5 h 58"/>
                      <a:gd name="T46" fmla="*/ 16 w 139"/>
                      <a:gd name="T47" fmla="*/ 6 h 58"/>
                      <a:gd name="T48" fmla="*/ 11 w 139"/>
                      <a:gd name="T49" fmla="*/ 8 h 58"/>
                      <a:gd name="T50" fmla="*/ 8 w 139"/>
                      <a:gd name="T51" fmla="*/ 10 h 58"/>
                      <a:gd name="T52" fmla="*/ 5 w 139"/>
                      <a:gd name="T53" fmla="*/ 11 h 58"/>
                      <a:gd name="T54" fmla="*/ 3 w 139"/>
                      <a:gd name="T55" fmla="*/ 13 h 58"/>
                      <a:gd name="T56" fmla="*/ 0 w 139"/>
                      <a:gd name="T57" fmla="*/ 14 h 58"/>
                      <a:gd name="T58" fmla="*/ 0 w 139"/>
                      <a:gd name="T59" fmla="*/ 17 h 58"/>
                      <a:gd name="T60" fmla="*/ 0 w 139"/>
                      <a:gd name="T61" fmla="*/ 42 h 58"/>
                      <a:gd name="T62" fmla="*/ 0 w 139"/>
                      <a:gd name="T63" fmla="*/ 45 h 58"/>
                      <a:gd name="T64" fmla="*/ 3 w 139"/>
                      <a:gd name="T65" fmla="*/ 46 h 58"/>
                      <a:gd name="T66" fmla="*/ 7 w 139"/>
                      <a:gd name="T67" fmla="*/ 48 h 58"/>
                      <a:gd name="T68" fmla="*/ 10 w 139"/>
                      <a:gd name="T69" fmla="*/ 49 h 58"/>
                      <a:gd name="T70" fmla="*/ 13 w 139"/>
                      <a:gd name="T71" fmla="*/ 51 h 58"/>
                      <a:gd name="T72" fmla="*/ 17 w 139"/>
                      <a:gd name="T73" fmla="*/ 52 h 58"/>
                      <a:gd name="T74" fmla="*/ 22 w 139"/>
                      <a:gd name="T75" fmla="*/ 54 h 58"/>
                      <a:gd name="T76" fmla="*/ 28 w 139"/>
                      <a:gd name="T77" fmla="*/ 54 h 58"/>
                      <a:gd name="T78" fmla="*/ 33 w 139"/>
                      <a:gd name="T79" fmla="*/ 55 h 58"/>
                      <a:gd name="T80" fmla="*/ 39 w 139"/>
                      <a:gd name="T81" fmla="*/ 55 h 58"/>
                      <a:gd name="T82" fmla="*/ 45 w 139"/>
                      <a:gd name="T83" fmla="*/ 57 h 58"/>
                      <a:gd name="T84" fmla="*/ 51 w 139"/>
                      <a:gd name="T85" fmla="*/ 57 h 58"/>
                      <a:gd name="T86" fmla="*/ 59 w 139"/>
                      <a:gd name="T87" fmla="*/ 57 h 58"/>
                      <a:gd name="T88" fmla="*/ 65 w 139"/>
                      <a:gd name="T89" fmla="*/ 57 h 58"/>
                      <a:gd name="T90" fmla="*/ 72 w 139"/>
                      <a:gd name="T91" fmla="*/ 57 h 58"/>
                      <a:gd name="T92" fmla="*/ 79 w 139"/>
                      <a:gd name="T93" fmla="*/ 57 h 58"/>
                      <a:gd name="T94" fmla="*/ 86 w 139"/>
                      <a:gd name="T95" fmla="*/ 57 h 58"/>
                      <a:gd name="T96" fmla="*/ 92 w 139"/>
                      <a:gd name="T97" fmla="*/ 57 h 58"/>
                      <a:gd name="T98" fmla="*/ 98 w 139"/>
                      <a:gd name="T99" fmla="*/ 55 h 58"/>
                      <a:gd name="T100" fmla="*/ 105 w 139"/>
                      <a:gd name="T101" fmla="*/ 55 h 58"/>
                      <a:gd name="T102" fmla="*/ 111 w 139"/>
                      <a:gd name="T103" fmla="*/ 54 h 58"/>
                      <a:gd name="T104" fmla="*/ 115 w 139"/>
                      <a:gd name="T105" fmla="*/ 54 h 58"/>
                      <a:gd name="T106" fmla="*/ 120 w 139"/>
                      <a:gd name="T107" fmla="*/ 52 h 58"/>
                      <a:gd name="T108" fmla="*/ 125 w 139"/>
                      <a:gd name="T109" fmla="*/ 51 h 58"/>
                      <a:gd name="T110" fmla="*/ 128 w 139"/>
                      <a:gd name="T111" fmla="*/ 49 h 58"/>
                      <a:gd name="T112" fmla="*/ 131 w 139"/>
                      <a:gd name="T113" fmla="*/ 48 h 58"/>
                      <a:gd name="T114" fmla="*/ 134 w 139"/>
                      <a:gd name="T115" fmla="*/ 46 h 58"/>
                      <a:gd name="T116" fmla="*/ 135 w 139"/>
                      <a:gd name="T117" fmla="*/ 45 h 58"/>
                      <a:gd name="T118" fmla="*/ 137 w 139"/>
                      <a:gd name="T119" fmla="*/ 43 h 58"/>
                      <a:gd name="T120" fmla="*/ 138 w 139"/>
                      <a:gd name="T121" fmla="*/ 40 h 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9"/>
                      <a:gd name="T184" fmla="*/ 0 h 58"/>
                      <a:gd name="T185" fmla="*/ 139 w 139"/>
                      <a:gd name="T186" fmla="*/ 58 h 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9" h="58">
                        <a:moveTo>
                          <a:pt x="138" y="17"/>
                        </a:moveTo>
                        <a:lnTo>
                          <a:pt x="137" y="16"/>
                        </a:lnTo>
                        <a:lnTo>
                          <a:pt x="137" y="14"/>
                        </a:lnTo>
                        <a:lnTo>
                          <a:pt x="135" y="13"/>
                        </a:lnTo>
                        <a:lnTo>
                          <a:pt x="134" y="11"/>
                        </a:lnTo>
                        <a:lnTo>
                          <a:pt x="132" y="11"/>
                        </a:lnTo>
                        <a:lnTo>
                          <a:pt x="131" y="10"/>
                        </a:lnTo>
                        <a:lnTo>
                          <a:pt x="129" y="10"/>
                        </a:lnTo>
                        <a:lnTo>
                          <a:pt x="128" y="8"/>
                        </a:lnTo>
                        <a:lnTo>
                          <a:pt x="126" y="8"/>
                        </a:lnTo>
                        <a:lnTo>
                          <a:pt x="125" y="8"/>
                        </a:lnTo>
                        <a:lnTo>
                          <a:pt x="121" y="6"/>
                        </a:lnTo>
                        <a:lnTo>
                          <a:pt x="120" y="6"/>
                        </a:lnTo>
                        <a:lnTo>
                          <a:pt x="117" y="5"/>
                        </a:lnTo>
                        <a:lnTo>
                          <a:pt x="115" y="5"/>
                        </a:lnTo>
                        <a:lnTo>
                          <a:pt x="112" y="5"/>
                        </a:lnTo>
                        <a:lnTo>
                          <a:pt x="111" y="3"/>
                        </a:lnTo>
                        <a:lnTo>
                          <a:pt x="108" y="3"/>
                        </a:lnTo>
                        <a:lnTo>
                          <a:pt x="105" y="3"/>
                        </a:lnTo>
                        <a:lnTo>
                          <a:pt x="102" y="3"/>
                        </a:lnTo>
                        <a:lnTo>
                          <a:pt x="98" y="2"/>
                        </a:lnTo>
                        <a:lnTo>
                          <a:pt x="95" y="2"/>
                        </a:lnTo>
                        <a:lnTo>
                          <a:pt x="92" y="2"/>
                        </a:lnTo>
                        <a:lnTo>
                          <a:pt x="89" y="2"/>
                        </a:lnTo>
                        <a:lnTo>
                          <a:pt x="86" y="2"/>
                        </a:lnTo>
                        <a:lnTo>
                          <a:pt x="83" y="0"/>
                        </a:lnTo>
                        <a:lnTo>
                          <a:pt x="79" y="0"/>
                        </a:lnTo>
                        <a:lnTo>
                          <a:pt x="75" y="0"/>
                        </a:lnTo>
                        <a:lnTo>
                          <a:pt x="72" y="0"/>
                        </a:lnTo>
                        <a:lnTo>
                          <a:pt x="69" y="0"/>
                        </a:lnTo>
                        <a:lnTo>
                          <a:pt x="65" y="0"/>
                        </a:lnTo>
                        <a:lnTo>
                          <a:pt x="62" y="0"/>
                        </a:lnTo>
                        <a:lnTo>
                          <a:pt x="59" y="0"/>
                        </a:lnTo>
                        <a:lnTo>
                          <a:pt x="54" y="0"/>
                        </a:lnTo>
                        <a:lnTo>
                          <a:pt x="51" y="2"/>
                        </a:lnTo>
                        <a:lnTo>
                          <a:pt x="48" y="2"/>
                        </a:lnTo>
                        <a:lnTo>
                          <a:pt x="45" y="2"/>
                        </a:lnTo>
                        <a:lnTo>
                          <a:pt x="42" y="2"/>
                        </a:lnTo>
                        <a:lnTo>
                          <a:pt x="39" y="2"/>
                        </a:lnTo>
                        <a:lnTo>
                          <a:pt x="36" y="3"/>
                        </a:lnTo>
                        <a:lnTo>
                          <a:pt x="33" y="3"/>
                        </a:lnTo>
                        <a:lnTo>
                          <a:pt x="30" y="3"/>
                        </a:lnTo>
                        <a:lnTo>
                          <a:pt x="28" y="3"/>
                        </a:lnTo>
                        <a:lnTo>
                          <a:pt x="25" y="5"/>
                        </a:lnTo>
                        <a:lnTo>
                          <a:pt x="22" y="5"/>
                        </a:lnTo>
                        <a:lnTo>
                          <a:pt x="20" y="5"/>
                        </a:lnTo>
                        <a:lnTo>
                          <a:pt x="17" y="6"/>
                        </a:lnTo>
                        <a:lnTo>
                          <a:pt x="16" y="6"/>
                        </a:lnTo>
                        <a:lnTo>
                          <a:pt x="13" y="8"/>
                        </a:lnTo>
                        <a:lnTo>
                          <a:pt x="11" y="8"/>
                        </a:lnTo>
                        <a:lnTo>
                          <a:pt x="10" y="8"/>
                        </a:lnTo>
                        <a:lnTo>
                          <a:pt x="8" y="10"/>
                        </a:lnTo>
                        <a:lnTo>
                          <a:pt x="7" y="10"/>
                        </a:lnTo>
                        <a:lnTo>
                          <a:pt x="5" y="11"/>
                        </a:lnTo>
                        <a:lnTo>
                          <a:pt x="3" y="11"/>
                        </a:lnTo>
                        <a:lnTo>
                          <a:pt x="3" y="13"/>
                        </a:lnTo>
                        <a:lnTo>
                          <a:pt x="2" y="13"/>
                        </a:lnTo>
                        <a:lnTo>
                          <a:pt x="0" y="14"/>
                        </a:lnTo>
                        <a:lnTo>
                          <a:pt x="0" y="16"/>
                        </a:lnTo>
                        <a:lnTo>
                          <a:pt x="0" y="17"/>
                        </a:lnTo>
                        <a:lnTo>
                          <a:pt x="0" y="40"/>
                        </a:lnTo>
                        <a:lnTo>
                          <a:pt x="0" y="42"/>
                        </a:lnTo>
                        <a:lnTo>
                          <a:pt x="0" y="43"/>
                        </a:lnTo>
                        <a:lnTo>
                          <a:pt x="0" y="45"/>
                        </a:lnTo>
                        <a:lnTo>
                          <a:pt x="2" y="45"/>
                        </a:lnTo>
                        <a:lnTo>
                          <a:pt x="3" y="46"/>
                        </a:lnTo>
                        <a:lnTo>
                          <a:pt x="5" y="48"/>
                        </a:lnTo>
                        <a:lnTo>
                          <a:pt x="7" y="48"/>
                        </a:lnTo>
                        <a:lnTo>
                          <a:pt x="8" y="49"/>
                        </a:lnTo>
                        <a:lnTo>
                          <a:pt x="10" y="49"/>
                        </a:lnTo>
                        <a:lnTo>
                          <a:pt x="11" y="51"/>
                        </a:lnTo>
                        <a:lnTo>
                          <a:pt x="13" y="51"/>
                        </a:lnTo>
                        <a:lnTo>
                          <a:pt x="16" y="51"/>
                        </a:lnTo>
                        <a:lnTo>
                          <a:pt x="17" y="52"/>
                        </a:lnTo>
                        <a:lnTo>
                          <a:pt x="20" y="52"/>
                        </a:lnTo>
                        <a:lnTo>
                          <a:pt x="22" y="54"/>
                        </a:lnTo>
                        <a:lnTo>
                          <a:pt x="25" y="54"/>
                        </a:lnTo>
                        <a:lnTo>
                          <a:pt x="28" y="54"/>
                        </a:lnTo>
                        <a:lnTo>
                          <a:pt x="30" y="55"/>
                        </a:lnTo>
                        <a:lnTo>
                          <a:pt x="33" y="55"/>
                        </a:lnTo>
                        <a:lnTo>
                          <a:pt x="36" y="55"/>
                        </a:lnTo>
                        <a:lnTo>
                          <a:pt x="39" y="55"/>
                        </a:lnTo>
                        <a:lnTo>
                          <a:pt x="42" y="57"/>
                        </a:lnTo>
                        <a:lnTo>
                          <a:pt x="45" y="57"/>
                        </a:lnTo>
                        <a:lnTo>
                          <a:pt x="48" y="57"/>
                        </a:lnTo>
                        <a:lnTo>
                          <a:pt x="51" y="57"/>
                        </a:lnTo>
                        <a:lnTo>
                          <a:pt x="54" y="57"/>
                        </a:lnTo>
                        <a:lnTo>
                          <a:pt x="59" y="57"/>
                        </a:lnTo>
                        <a:lnTo>
                          <a:pt x="62" y="57"/>
                        </a:lnTo>
                        <a:lnTo>
                          <a:pt x="65" y="57"/>
                        </a:lnTo>
                        <a:lnTo>
                          <a:pt x="69" y="57"/>
                        </a:lnTo>
                        <a:lnTo>
                          <a:pt x="72" y="57"/>
                        </a:lnTo>
                        <a:lnTo>
                          <a:pt x="75" y="57"/>
                        </a:lnTo>
                        <a:lnTo>
                          <a:pt x="79" y="57"/>
                        </a:lnTo>
                        <a:lnTo>
                          <a:pt x="83" y="57"/>
                        </a:lnTo>
                        <a:lnTo>
                          <a:pt x="86" y="57"/>
                        </a:lnTo>
                        <a:lnTo>
                          <a:pt x="89" y="57"/>
                        </a:lnTo>
                        <a:lnTo>
                          <a:pt x="92" y="57"/>
                        </a:lnTo>
                        <a:lnTo>
                          <a:pt x="95" y="57"/>
                        </a:lnTo>
                        <a:lnTo>
                          <a:pt x="98" y="55"/>
                        </a:lnTo>
                        <a:lnTo>
                          <a:pt x="102" y="55"/>
                        </a:lnTo>
                        <a:lnTo>
                          <a:pt x="105" y="55"/>
                        </a:lnTo>
                        <a:lnTo>
                          <a:pt x="108" y="55"/>
                        </a:lnTo>
                        <a:lnTo>
                          <a:pt x="111" y="54"/>
                        </a:lnTo>
                        <a:lnTo>
                          <a:pt x="112" y="54"/>
                        </a:lnTo>
                        <a:lnTo>
                          <a:pt x="115" y="54"/>
                        </a:lnTo>
                        <a:lnTo>
                          <a:pt x="117" y="52"/>
                        </a:lnTo>
                        <a:lnTo>
                          <a:pt x="120" y="52"/>
                        </a:lnTo>
                        <a:lnTo>
                          <a:pt x="121" y="51"/>
                        </a:lnTo>
                        <a:lnTo>
                          <a:pt x="125" y="51"/>
                        </a:lnTo>
                        <a:lnTo>
                          <a:pt x="126" y="51"/>
                        </a:lnTo>
                        <a:lnTo>
                          <a:pt x="128" y="49"/>
                        </a:lnTo>
                        <a:lnTo>
                          <a:pt x="129" y="49"/>
                        </a:lnTo>
                        <a:lnTo>
                          <a:pt x="131" y="48"/>
                        </a:lnTo>
                        <a:lnTo>
                          <a:pt x="132" y="48"/>
                        </a:lnTo>
                        <a:lnTo>
                          <a:pt x="134" y="46"/>
                        </a:lnTo>
                        <a:lnTo>
                          <a:pt x="135" y="46"/>
                        </a:lnTo>
                        <a:lnTo>
                          <a:pt x="135" y="45"/>
                        </a:lnTo>
                        <a:lnTo>
                          <a:pt x="137" y="45"/>
                        </a:lnTo>
                        <a:lnTo>
                          <a:pt x="137" y="43"/>
                        </a:lnTo>
                        <a:lnTo>
                          <a:pt x="138" y="42"/>
                        </a:lnTo>
                        <a:lnTo>
                          <a:pt x="138" y="40"/>
                        </a:lnTo>
                        <a:lnTo>
                          <a:pt x="138" y="17"/>
                        </a:lnTo>
                      </a:path>
                    </a:pathLst>
                  </a:custGeom>
                  <a:gradFill rotWithShape="0">
                    <a:gsLst>
                      <a:gs pos="0">
                        <a:srgbClr val="B36F02"/>
                      </a:gs>
                      <a:gs pos="50000">
                        <a:srgbClr val="DAB984"/>
                      </a:gs>
                      <a:gs pos="100000">
                        <a:srgbClr val="B36F02"/>
                      </a:gs>
                    </a:gsLst>
                    <a:lin ang="0" scaled="1"/>
                  </a:gradFill>
                  <a:ln w="12700" cap="rnd">
                    <a:solidFill>
                      <a:srgbClr val="000000"/>
                    </a:solidFill>
                    <a:round/>
                    <a:headEnd/>
                    <a:tailEnd/>
                  </a:ln>
                </p:spPr>
                <p:txBody>
                  <a:bodyPr/>
                  <a:lstStyle/>
                  <a:p>
                    <a:endParaRPr lang="en-US"/>
                  </a:p>
                </p:txBody>
              </p:sp>
              <p:sp>
                <p:nvSpPr>
                  <p:cNvPr id="197" name="Freeform 67" descr="30%"/>
                  <p:cNvSpPr>
                    <a:spLocks noChangeAspect="1"/>
                  </p:cNvSpPr>
                  <p:nvPr/>
                </p:nvSpPr>
                <p:spPr bwMode="auto">
                  <a:xfrm>
                    <a:off x="2208" y="1429"/>
                    <a:ext cx="139" cy="73"/>
                  </a:xfrm>
                  <a:custGeom>
                    <a:avLst/>
                    <a:gdLst>
                      <a:gd name="T0" fmla="*/ 135 w 139"/>
                      <a:gd name="T1" fmla="*/ 52 h 73"/>
                      <a:gd name="T2" fmla="*/ 137 w 139"/>
                      <a:gd name="T3" fmla="*/ 54 h 73"/>
                      <a:gd name="T4" fmla="*/ 138 w 139"/>
                      <a:gd name="T5" fmla="*/ 55 h 73"/>
                      <a:gd name="T6" fmla="*/ 137 w 139"/>
                      <a:gd name="T7" fmla="*/ 57 h 73"/>
                      <a:gd name="T8" fmla="*/ 135 w 139"/>
                      <a:gd name="T9" fmla="*/ 60 h 73"/>
                      <a:gd name="T10" fmla="*/ 132 w 139"/>
                      <a:gd name="T11" fmla="*/ 61 h 73"/>
                      <a:gd name="T12" fmla="*/ 129 w 139"/>
                      <a:gd name="T13" fmla="*/ 63 h 73"/>
                      <a:gd name="T14" fmla="*/ 126 w 139"/>
                      <a:gd name="T15" fmla="*/ 64 h 73"/>
                      <a:gd name="T16" fmla="*/ 121 w 139"/>
                      <a:gd name="T17" fmla="*/ 66 h 73"/>
                      <a:gd name="T18" fmla="*/ 117 w 139"/>
                      <a:gd name="T19" fmla="*/ 67 h 73"/>
                      <a:gd name="T20" fmla="*/ 112 w 139"/>
                      <a:gd name="T21" fmla="*/ 67 h 73"/>
                      <a:gd name="T22" fmla="*/ 108 w 139"/>
                      <a:gd name="T23" fmla="*/ 69 h 73"/>
                      <a:gd name="T24" fmla="*/ 102 w 139"/>
                      <a:gd name="T25" fmla="*/ 70 h 73"/>
                      <a:gd name="T26" fmla="*/ 95 w 139"/>
                      <a:gd name="T27" fmla="*/ 70 h 73"/>
                      <a:gd name="T28" fmla="*/ 89 w 139"/>
                      <a:gd name="T29" fmla="*/ 70 h 73"/>
                      <a:gd name="T30" fmla="*/ 83 w 139"/>
                      <a:gd name="T31" fmla="*/ 72 h 73"/>
                      <a:gd name="T32" fmla="*/ 75 w 139"/>
                      <a:gd name="T33" fmla="*/ 72 h 73"/>
                      <a:gd name="T34" fmla="*/ 69 w 139"/>
                      <a:gd name="T35" fmla="*/ 72 h 73"/>
                      <a:gd name="T36" fmla="*/ 62 w 139"/>
                      <a:gd name="T37" fmla="*/ 72 h 73"/>
                      <a:gd name="T38" fmla="*/ 56 w 139"/>
                      <a:gd name="T39" fmla="*/ 72 h 73"/>
                      <a:gd name="T40" fmla="*/ 48 w 139"/>
                      <a:gd name="T41" fmla="*/ 70 h 73"/>
                      <a:gd name="T42" fmla="*/ 42 w 139"/>
                      <a:gd name="T43" fmla="*/ 70 h 73"/>
                      <a:gd name="T44" fmla="*/ 36 w 139"/>
                      <a:gd name="T45" fmla="*/ 69 h 73"/>
                      <a:gd name="T46" fmla="*/ 31 w 139"/>
                      <a:gd name="T47" fmla="*/ 69 h 73"/>
                      <a:gd name="T48" fmla="*/ 25 w 139"/>
                      <a:gd name="T49" fmla="*/ 67 h 73"/>
                      <a:gd name="T50" fmla="*/ 20 w 139"/>
                      <a:gd name="T51" fmla="*/ 66 h 73"/>
                      <a:gd name="T52" fmla="*/ 16 w 139"/>
                      <a:gd name="T53" fmla="*/ 64 h 73"/>
                      <a:gd name="T54" fmla="*/ 13 w 139"/>
                      <a:gd name="T55" fmla="*/ 63 h 73"/>
                      <a:gd name="T56" fmla="*/ 8 w 139"/>
                      <a:gd name="T57" fmla="*/ 61 h 73"/>
                      <a:gd name="T58" fmla="*/ 7 w 139"/>
                      <a:gd name="T59" fmla="*/ 60 h 73"/>
                      <a:gd name="T60" fmla="*/ 3 w 139"/>
                      <a:gd name="T61" fmla="*/ 58 h 73"/>
                      <a:gd name="T62" fmla="*/ 0 w 139"/>
                      <a:gd name="T63" fmla="*/ 55 h 73"/>
                      <a:gd name="T64" fmla="*/ 36 w 139"/>
                      <a:gd name="T65" fmla="*/ 0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73"/>
                      <a:gd name="T101" fmla="*/ 139 w 139"/>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73">
                        <a:moveTo>
                          <a:pt x="102" y="0"/>
                        </a:moveTo>
                        <a:lnTo>
                          <a:pt x="135" y="52"/>
                        </a:lnTo>
                        <a:lnTo>
                          <a:pt x="137" y="52"/>
                        </a:lnTo>
                        <a:lnTo>
                          <a:pt x="137" y="54"/>
                        </a:lnTo>
                        <a:lnTo>
                          <a:pt x="138" y="54"/>
                        </a:lnTo>
                        <a:lnTo>
                          <a:pt x="138" y="55"/>
                        </a:lnTo>
                        <a:lnTo>
                          <a:pt x="138" y="57"/>
                        </a:lnTo>
                        <a:lnTo>
                          <a:pt x="137" y="57"/>
                        </a:lnTo>
                        <a:lnTo>
                          <a:pt x="137" y="58"/>
                        </a:lnTo>
                        <a:lnTo>
                          <a:pt x="135" y="60"/>
                        </a:lnTo>
                        <a:lnTo>
                          <a:pt x="134" y="61"/>
                        </a:lnTo>
                        <a:lnTo>
                          <a:pt x="132" y="61"/>
                        </a:lnTo>
                        <a:lnTo>
                          <a:pt x="131" y="63"/>
                        </a:lnTo>
                        <a:lnTo>
                          <a:pt x="129" y="63"/>
                        </a:lnTo>
                        <a:lnTo>
                          <a:pt x="128" y="64"/>
                        </a:lnTo>
                        <a:lnTo>
                          <a:pt x="126" y="64"/>
                        </a:lnTo>
                        <a:lnTo>
                          <a:pt x="125" y="66"/>
                        </a:lnTo>
                        <a:lnTo>
                          <a:pt x="121" y="66"/>
                        </a:lnTo>
                        <a:lnTo>
                          <a:pt x="120" y="66"/>
                        </a:lnTo>
                        <a:lnTo>
                          <a:pt x="117" y="67"/>
                        </a:lnTo>
                        <a:lnTo>
                          <a:pt x="115" y="67"/>
                        </a:lnTo>
                        <a:lnTo>
                          <a:pt x="112" y="67"/>
                        </a:lnTo>
                        <a:lnTo>
                          <a:pt x="111" y="69"/>
                        </a:lnTo>
                        <a:lnTo>
                          <a:pt x="108" y="69"/>
                        </a:lnTo>
                        <a:lnTo>
                          <a:pt x="105" y="69"/>
                        </a:lnTo>
                        <a:lnTo>
                          <a:pt x="102" y="70"/>
                        </a:lnTo>
                        <a:lnTo>
                          <a:pt x="98" y="70"/>
                        </a:lnTo>
                        <a:lnTo>
                          <a:pt x="95" y="70"/>
                        </a:lnTo>
                        <a:lnTo>
                          <a:pt x="92" y="70"/>
                        </a:lnTo>
                        <a:lnTo>
                          <a:pt x="89" y="70"/>
                        </a:lnTo>
                        <a:lnTo>
                          <a:pt x="86" y="72"/>
                        </a:lnTo>
                        <a:lnTo>
                          <a:pt x="83" y="72"/>
                        </a:lnTo>
                        <a:lnTo>
                          <a:pt x="79" y="72"/>
                        </a:lnTo>
                        <a:lnTo>
                          <a:pt x="75" y="72"/>
                        </a:lnTo>
                        <a:lnTo>
                          <a:pt x="72" y="72"/>
                        </a:lnTo>
                        <a:lnTo>
                          <a:pt x="69" y="72"/>
                        </a:lnTo>
                        <a:lnTo>
                          <a:pt x="65" y="72"/>
                        </a:lnTo>
                        <a:lnTo>
                          <a:pt x="62" y="72"/>
                        </a:lnTo>
                        <a:lnTo>
                          <a:pt x="59" y="72"/>
                        </a:lnTo>
                        <a:lnTo>
                          <a:pt x="56" y="72"/>
                        </a:lnTo>
                        <a:lnTo>
                          <a:pt x="51" y="70"/>
                        </a:lnTo>
                        <a:lnTo>
                          <a:pt x="48" y="70"/>
                        </a:lnTo>
                        <a:lnTo>
                          <a:pt x="45" y="70"/>
                        </a:lnTo>
                        <a:lnTo>
                          <a:pt x="42" y="70"/>
                        </a:lnTo>
                        <a:lnTo>
                          <a:pt x="39" y="70"/>
                        </a:lnTo>
                        <a:lnTo>
                          <a:pt x="36" y="69"/>
                        </a:lnTo>
                        <a:lnTo>
                          <a:pt x="33" y="69"/>
                        </a:lnTo>
                        <a:lnTo>
                          <a:pt x="31" y="69"/>
                        </a:lnTo>
                        <a:lnTo>
                          <a:pt x="28" y="67"/>
                        </a:lnTo>
                        <a:lnTo>
                          <a:pt x="25" y="67"/>
                        </a:lnTo>
                        <a:lnTo>
                          <a:pt x="23" y="67"/>
                        </a:lnTo>
                        <a:lnTo>
                          <a:pt x="20" y="66"/>
                        </a:lnTo>
                        <a:lnTo>
                          <a:pt x="19" y="66"/>
                        </a:lnTo>
                        <a:lnTo>
                          <a:pt x="16" y="64"/>
                        </a:lnTo>
                        <a:lnTo>
                          <a:pt x="14" y="64"/>
                        </a:lnTo>
                        <a:lnTo>
                          <a:pt x="13" y="63"/>
                        </a:lnTo>
                        <a:lnTo>
                          <a:pt x="10" y="63"/>
                        </a:lnTo>
                        <a:lnTo>
                          <a:pt x="8" y="61"/>
                        </a:lnTo>
                        <a:lnTo>
                          <a:pt x="7" y="61"/>
                        </a:lnTo>
                        <a:lnTo>
                          <a:pt x="7" y="60"/>
                        </a:lnTo>
                        <a:lnTo>
                          <a:pt x="5" y="60"/>
                        </a:lnTo>
                        <a:lnTo>
                          <a:pt x="3" y="58"/>
                        </a:lnTo>
                        <a:lnTo>
                          <a:pt x="2" y="57"/>
                        </a:lnTo>
                        <a:lnTo>
                          <a:pt x="0" y="55"/>
                        </a:lnTo>
                        <a:lnTo>
                          <a:pt x="0" y="54"/>
                        </a:lnTo>
                        <a:lnTo>
                          <a:pt x="36" y="0"/>
                        </a:lnTo>
                        <a:lnTo>
                          <a:pt x="102" y="0"/>
                        </a:lnTo>
                      </a:path>
                    </a:pathLst>
                  </a:custGeom>
                  <a:gradFill rotWithShape="0">
                    <a:gsLst>
                      <a:gs pos="0">
                        <a:srgbClr val="B36F02"/>
                      </a:gs>
                      <a:gs pos="50000">
                        <a:srgbClr val="DAB984"/>
                      </a:gs>
                      <a:gs pos="100000">
                        <a:srgbClr val="B36F02"/>
                      </a:gs>
                    </a:gsLst>
                    <a:lin ang="0" scaled="1"/>
                  </a:gradFill>
                  <a:ln w="12700" cap="rnd">
                    <a:solidFill>
                      <a:srgbClr val="000000"/>
                    </a:solidFill>
                    <a:round/>
                    <a:headEnd/>
                    <a:tailEnd/>
                  </a:ln>
                </p:spPr>
                <p:txBody>
                  <a:bodyPr/>
                  <a:lstStyle/>
                  <a:p>
                    <a:endParaRPr lang="en-US"/>
                  </a:p>
                </p:txBody>
              </p:sp>
              <p:sp>
                <p:nvSpPr>
                  <p:cNvPr id="198" name="Freeform 68"/>
                  <p:cNvSpPr>
                    <a:spLocks noChangeAspect="1"/>
                  </p:cNvSpPr>
                  <p:nvPr/>
                </p:nvSpPr>
                <p:spPr bwMode="auto">
                  <a:xfrm>
                    <a:off x="2242" y="1423"/>
                    <a:ext cx="70" cy="18"/>
                  </a:xfrm>
                  <a:custGeom>
                    <a:avLst/>
                    <a:gdLst>
                      <a:gd name="T0" fmla="*/ 37 w 70"/>
                      <a:gd name="T1" fmla="*/ 17 h 18"/>
                      <a:gd name="T2" fmla="*/ 40 w 70"/>
                      <a:gd name="T3" fmla="*/ 17 h 18"/>
                      <a:gd name="T4" fmla="*/ 43 w 70"/>
                      <a:gd name="T5" fmla="*/ 17 h 18"/>
                      <a:gd name="T6" fmla="*/ 46 w 70"/>
                      <a:gd name="T7" fmla="*/ 15 h 18"/>
                      <a:gd name="T8" fmla="*/ 49 w 70"/>
                      <a:gd name="T9" fmla="*/ 15 h 18"/>
                      <a:gd name="T10" fmla="*/ 52 w 70"/>
                      <a:gd name="T11" fmla="*/ 15 h 18"/>
                      <a:gd name="T12" fmla="*/ 55 w 70"/>
                      <a:gd name="T13" fmla="*/ 15 h 18"/>
                      <a:gd name="T14" fmla="*/ 58 w 70"/>
                      <a:gd name="T15" fmla="*/ 14 h 18"/>
                      <a:gd name="T16" fmla="*/ 61 w 70"/>
                      <a:gd name="T17" fmla="*/ 14 h 18"/>
                      <a:gd name="T18" fmla="*/ 63 w 70"/>
                      <a:gd name="T19" fmla="*/ 12 h 18"/>
                      <a:gd name="T20" fmla="*/ 66 w 70"/>
                      <a:gd name="T21" fmla="*/ 12 h 18"/>
                      <a:gd name="T22" fmla="*/ 68 w 70"/>
                      <a:gd name="T23" fmla="*/ 11 h 18"/>
                      <a:gd name="T24" fmla="*/ 69 w 70"/>
                      <a:gd name="T25" fmla="*/ 8 h 18"/>
                      <a:gd name="T26" fmla="*/ 68 w 70"/>
                      <a:gd name="T27" fmla="*/ 6 h 18"/>
                      <a:gd name="T28" fmla="*/ 66 w 70"/>
                      <a:gd name="T29" fmla="*/ 4 h 18"/>
                      <a:gd name="T30" fmla="*/ 64 w 70"/>
                      <a:gd name="T31" fmla="*/ 3 h 18"/>
                      <a:gd name="T32" fmla="*/ 61 w 70"/>
                      <a:gd name="T33" fmla="*/ 3 h 18"/>
                      <a:gd name="T34" fmla="*/ 60 w 70"/>
                      <a:gd name="T35" fmla="*/ 1 h 18"/>
                      <a:gd name="T36" fmla="*/ 57 w 70"/>
                      <a:gd name="T37" fmla="*/ 1 h 18"/>
                      <a:gd name="T38" fmla="*/ 54 w 70"/>
                      <a:gd name="T39" fmla="*/ 1 h 18"/>
                      <a:gd name="T40" fmla="*/ 51 w 70"/>
                      <a:gd name="T41" fmla="*/ 1 h 18"/>
                      <a:gd name="T42" fmla="*/ 48 w 70"/>
                      <a:gd name="T43" fmla="*/ 0 h 18"/>
                      <a:gd name="T44" fmla="*/ 45 w 70"/>
                      <a:gd name="T45" fmla="*/ 0 h 18"/>
                      <a:gd name="T46" fmla="*/ 41 w 70"/>
                      <a:gd name="T47" fmla="*/ 0 h 18"/>
                      <a:gd name="T48" fmla="*/ 38 w 70"/>
                      <a:gd name="T49" fmla="*/ 0 h 18"/>
                      <a:gd name="T50" fmla="*/ 35 w 70"/>
                      <a:gd name="T51" fmla="*/ 0 h 18"/>
                      <a:gd name="T52" fmla="*/ 31 w 70"/>
                      <a:gd name="T53" fmla="*/ 0 h 18"/>
                      <a:gd name="T54" fmla="*/ 28 w 70"/>
                      <a:gd name="T55" fmla="*/ 0 h 18"/>
                      <a:gd name="T56" fmla="*/ 25 w 70"/>
                      <a:gd name="T57" fmla="*/ 0 h 18"/>
                      <a:gd name="T58" fmla="*/ 22 w 70"/>
                      <a:gd name="T59" fmla="*/ 0 h 18"/>
                      <a:gd name="T60" fmla="*/ 19 w 70"/>
                      <a:gd name="T61" fmla="*/ 1 h 18"/>
                      <a:gd name="T62" fmla="*/ 15 w 70"/>
                      <a:gd name="T63" fmla="*/ 1 h 18"/>
                      <a:gd name="T64" fmla="*/ 12 w 70"/>
                      <a:gd name="T65" fmla="*/ 1 h 18"/>
                      <a:gd name="T66" fmla="*/ 9 w 70"/>
                      <a:gd name="T67" fmla="*/ 3 h 18"/>
                      <a:gd name="T68" fmla="*/ 6 w 70"/>
                      <a:gd name="T69" fmla="*/ 3 h 18"/>
                      <a:gd name="T70" fmla="*/ 5 w 70"/>
                      <a:gd name="T71" fmla="*/ 4 h 18"/>
                      <a:gd name="T72" fmla="*/ 2 w 70"/>
                      <a:gd name="T73" fmla="*/ 4 h 18"/>
                      <a:gd name="T74" fmla="*/ 0 w 70"/>
                      <a:gd name="T75" fmla="*/ 6 h 18"/>
                      <a:gd name="T76" fmla="*/ 0 w 70"/>
                      <a:gd name="T77" fmla="*/ 9 h 18"/>
                      <a:gd name="T78" fmla="*/ 2 w 70"/>
                      <a:gd name="T79" fmla="*/ 11 h 18"/>
                      <a:gd name="T80" fmla="*/ 3 w 70"/>
                      <a:gd name="T81" fmla="*/ 12 h 18"/>
                      <a:gd name="T82" fmla="*/ 6 w 70"/>
                      <a:gd name="T83" fmla="*/ 12 h 18"/>
                      <a:gd name="T84" fmla="*/ 9 w 70"/>
                      <a:gd name="T85" fmla="*/ 14 h 18"/>
                      <a:gd name="T86" fmla="*/ 12 w 70"/>
                      <a:gd name="T87" fmla="*/ 14 h 18"/>
                      <a:gd name="T88" fmla="*/ 15 w 70"/>
                      <a:gd name="T89" fmla="*/ 15 h 18"/>
                      <a:gd name="T90" fmla="*/ 19 w 70"/>
                      <a:gd name="T91" fmla="*/ 15 h 18"/>
                      <a:gd name="T92" fmla="*/ 22 w 70"/>
                      <a:gd name="T93" fmla="*/ 15 h 18"/>
                      <a:gd name="T94" fmla="*/ 25 w 70"/>
                      <a:gd name="T95" fmla="*/ 15 h 18"/>
                      <a:gd name="T96" fmla="*/ 28 w 70"/>
                      <a:gd name="T97" fmla="*/ 17 h 18"/>
                      <a:gd name="T98" fmla="*/ 31 w 70"/>
                      <a:gd name="T99" fmla="*/ 17 h 18"/>
                      <a:gd name="T100" fmla="*/ 35 w 70"/>
                      <a:gd name="T101" fmla="*/ 17 h 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0"/>
                      <a:gd name="T154" fmla="*/ 0 h 18"/>
                      <a:gd name="T155" fmla="*/ 70 w 70"/>
                      <a:gd name="T156" fmla="*/ 18 h 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0" h="18">
                        <a:moveTo>
                          <a:pt x="35" y="17"/>
                        </a:moveTo>
                        <a:lnTo>
                          <a:pt x="37" y="17"/>
                        </a:lnTo>
                        <a:lnTo>
                          <a:pt x="38" y="17"/>
                        </a:lnTo>
                        <a:lnTo>
                          <a:pt x="40" y="17"/>
                        </a:lnTo>
                        <a:lnTo>
                          <a:pt x="41" y="17"/>
                        </a:lnTo>
                        <a:lnTo>
                          <a:pt x="43" y="17"/>
                        </a:lnTo>
                        <a:lnTo>
                          <a:pt x="45" y="15"/>
                        </a:lnTo>
                        <a:lnTo>
                          <a:pt x="46" y="15"/>
                        </a:lnTo>
                        <a:lnTo>
                          <a:pt x="48" y="15"/>
                        </a:lnTo>
                        <a:lnTo>
                          <a:pt x="49" y="15"/>
                        </a:lnTo>
                        <a:lnTo>
                          <a:pt x="51" y="15"/>
                        </a:lnTo>
                        <a:lnTo>
                          <a:pt x="52" y="15"/>
                        </a:lnTo>
                        <a:lnTo>
                          <a:pt x="54" y="15"/>
                        </a:lnTo>
                        <a:lnTo>
                          <a:pt x="55" y="15"/>
                        </a:lnTo>
                        <a:lnTo>
                          <a:pt x="57" y="14"/>
                        </a:lnTo>
                        <a:lnTo>
                          <a:pt x="58" y="14"/>
                        </a:lnTo>
                        <a:lnTo>
                          <a:pt x="60" y="14"/>
                        </a:lnTo>
                        <a:lnTo>
                          <a:pt x="61" y="14"/>
                        </a:lnTo>
                        <a:lnTo>
                          <a:pt x="63" y="14"/>
                        </a:lnTo>
                        <a:lnTo>
                          <a:pt x="63" y="12"/>
                        </a:lnTo>
                        <a:lnTo>
                          <a:pt x="64" y="12"/>
                        </a:lnTo>
                        <a:lnTo>
                          <a:pt x="66" y="12"/>
                        </a:lnTo>
                        <a:lnTo>
                          <a:pt x="66" y="11"/>
                        </a:lnTo>
                        <a:lnTo>
                          <a:pt x="68" y="11"/>
                        </a:lnTo>
                        <a:lnTo>
                          <a:pt x="69" y="9"/>
                        </a:lnTo>
                        <a:lnTo>
                          <a:pt x="69" y="8"/>
                        </a:lnTo>
                        <a:lnTo>
                          <a:pt x="69" y="6"/>
                        </a:lnTo>
                        <a:lnTo>
                          <a:pt x="68" y="6"/>
                        </a:lnTo>
                        <a:lnTo>
                          <a:pt x="68" y="4"/>
                        </a:lnTo>
                        <a:lnTo>
                          <a:pt x="66" y="4"/>
                        </a:lnTo>
                        <a:lnTo>
                          <a:pt x="64" y="4"/>
                        </a:lnTo>
                        <a:lnTo>
                          <a:pt x="64" y="3"/>
                        </a:lnTo>
                        <a:lnTo>
                          <a:pt x="63" y="3"/>
                        </a:lnTo>
                        <a:lnTo>
                          <a:pt x="61" y="3"/>
                        </a:lnTo>
                        <a:lnTo>
                          <a:pt x="60" y="3"/>
                        </a:lnTo>
                        <a:lnTo>
                          <a:pt x="60" y="1"/>
                        </a:lnTo>
                        <a:lnTo>
                          <a:pt x="58" y="1"/>
                        </a:lnTo>
                        <a:lnTo>
                          <a:pt x="57" y="1"/>
                        </a:lnTo>
                        <a:lnTo>
                          <a:pt x="55" y="1"/>
                        </a:lnTo>
                        <a:lnTo>
                          <a:pt x="54" y="1"/>
                        </a:lnTo>
                        <a:lnTo>
                          <a:pt x="52" y="1"/>
                        </a:lnTo>
                        <a:lnTo>
                          <a:pt x="51" y="1"/>
                        </a:lnTo>
                        <a:lnTo>
                          <a:pt x="49" y="0"/>
                        </a:lnTo>
                        <a:lnTo>
                          <a:pt x="48" y="0"/>
                        </a:lnTo>
                        <a:lnTo>
                          <a:pt x="46" y="0"/>
                        </a:lnTo>
                        <a:lnTo>
                          <a:pt x="45" y="0"/>
                        </a:lnTo>
                        <a:lnTo>
                          <a:pt x="43" y="0"/>
                        </a:lnTo>
                        <a:lnTo>
                          <a:pt x="41" y="0"/>
                        </a:lnTo>
                        <a:lnTo>
                          <a:pt x="40" y="0"/>
                        </a:lnTo>
                        <a:lnTo>
                          <a:pt x="38" y="0"/>
                        </a:lnTo>
                        <a:lnTo>
                          <a:pt x="37" y="0"/>
                        </a:lnTo>
                        <a:lnTo>
                          <a:pt x="35" y="0"/>
                        </a:lnTo>
                        <a:lnTo>
                          <a:pt x="32" y="0"/>
                        </a:lnTo>
                        <a:lnTo>
                          <a:pt x="31" y="0"/>
                        </a:lnTo>
                        <a:lnTo>
                          <a:pt x="29" y="0"/>
                        </a:lnTo>
                        <a:lnTo>
                          <a:pt x="28" y="0"/>
                        </a:lnTo>
                        <a:lnTo>
                          <a:pt x="26" y="0"/>
                        </a:lnTo>
                        <a:lnTo>
                          <a:pt x="25" y="0"/>
                        </a:lnTo>
                        <a:lnTo>
                          <a:pt x="23" y="0"/>
                        </a:lnTo>
                        <a:lnTo>
                          <a:pt x="22" y="0"/>
                        </a:lnTo>
                        <a:lnTo>
                          <a:pt x="20" y="0"/>
                        </a:lnTo>
                        <a:lnTo>
                          <a:pt x="19" y="1"/>
                        </a:lnTo>
                        <a:lnTo>
                          <a:pt x="17" y="1"/>
                        </a:lnTo>
                        <a:lnTo>
                          <a:pt x="15" y="1"/>
                        </a:lnTo>
                        <a:lnTo>
                          <a:pt x="14" y="1"/>
                        </a:lnTo>
                        <a:lnTo>
                          <a:pt x="12" y="1"/>
                        </a:lnTo>
                        <a:lnTo>
                          <a:pt x="11" y="1"/>
                        </a:lnTo>
                        <a:lnTo>
                          <a:pt x="9" y="3"/>
                        </a:lnTo>
                        <a:lnTo>
                          <a:pt x="8" y="3"/>
                        </a:lnTo>
                        <a:lnTo>
                          <a:pt x="6" y="3"/>
                        </a:lnTo>
                        <a:lnTo>
                          <a:pt x="5" y="3"/>
                        </a:lnTo>
                        <a:lnTo>
                          <a:pt x="5" y="4"/>
                        </a:lnTo>
                        <a:lnTo>
                          <a:pt x="3" y="4"/>
                        </a:lnTo>
                        <a:lnTo>
                          <a:pt x="2" y="4"/>
                        </a:lnTo>
                        <a:lnTo>
                          <a:pt x="2" y="6"/>
                        </a:lnTo>
                        <a:lnTo>
                          <a:pt x="0" y="6"/>
                        </a:lnTo>
                        <a:lnTo>
                          <a:pt x="0" y="8"/>
                        </a:lnTo>
                        <a:lnTo>
                          <a:pt x="0" y="9"/>
                        </a:lnTo>
                        <a:lnTo>
                          <a:pt x="2" y="9"/>
                        </a:lnTo>
                        <a:lnTo>
                          <a:pt x="2" y="11"/>
                        </a:lnTo>
                        <a:lnTo>
                          <a:pt x="3" y="11"/>
                        </a:lnTo>
                        <a:lnTo>
                          <a:pt x="3" y="12"/>
                        </a:lnTo>
                        <a:lnTo>
                          <a:pt x="5" y="12"/>
                        </a:lnTo>
                        <a:lnTo>
                          <a:pt x="6" y="12"/>
                        </a:lnTo>
                        <a:lnTo>
                          <a:pt x="8" y="14"/>
                        </a:lnTo>
                        <a:lnTo>
                          <a:pt x="9" y="14"/>
                        </a:lnTo>
                        <a:lnTo>
                          <a:pt x="11" y="14"/>
                        </a:lnTo>
                        <a:lnTo>
                          <a:pt x="12" y="14"/>
                        </a:lnTo>
                        <a:lnTo>
                          <a:pt x="14" y="15"/>
                        </a:lnTo>
                        <a:lnTo>
                          <a:pt x="15" y="15"/>
                        </a:lnTo>
                        <a:lnTo>
                          <a:pt x="17" y="15"/>
                        </a:lnTo>
                        <a:lnTo>
                          <a:pt x="19" y="15"/>
                        </a:lnTo>
                        <a:lnTo>
                          <a:pt x="20" y="15"/>
                        </a:lnTo>
                        <a:lnTo>
                          <a:pt x="22" y="15"/>
                        </a:lnTo>
                        <a:lnTo>
                          <a:pt x="23" y="15"/>
                        </a:lnTo>
                        <a:lnTo>
                          <a:pt x="25" y="15"/>
                        </a:lnTo>
                        <a:lnTo>
                          <a:pt x="26" y="17"/>
                        </a:lnTo>
                        <a:lnTo>
                          <a:pt x="28" y="17"/>
                        </a:lnTo>
                        <a:lnTo>
                          <a:pt x="29" y="17"/>
                        </a:lnTo>
                        <a:lnTo>
                          <a:pt x="31" y="17"/>
                        </a:lnTo>
                        <a:lnTo>
                          <a:pt x="32" y="17"/>
                        </a:lnTo>
                        <a:lnTo>
                          <a:pt x="35" y="17"/>
                        </a:lnTo>
                      </a:path>
                    </a:pathLst>
                  </a:custGeom>
                  <a:solidFill>
                    <a:srgbClr val="FFFFFF"/>
                  </a:solidFill>
                  <a:ln w="12700" cap="rnd">
                    <a:solidFill>
                      <a:srgbClr val="000000"/>
                    </a:solidFill>
                    <a:round/>
                    <a:headEnd/>
                    <a:tailEnd/>
                  </a:ln>
                </p:spPr>
                <p:txBody>
                  <a:bodyPr/>
                  <a:lstStyle/>
                  <a:p>
                    <a:endParaRPr lang="en-US"/>
                  </a:p>
                </p:txBody>
              </p:sp>
              <p:sp>
                <p:nvSpPr>
                  <p:cNvPr id="199" name="Freeform 69"/>
                  <p:cNvSpPr>
                    <a:spLocks noChangeAspect="1"/>
                  </p:cNvSpPr>
                  <p:nvPr/>
                </p:nvSpPr>
                <p:spPr bwMode="auto">
                  <a:xfrm>
                    <a:off x="2242" y="1423"/>
                    <a:ext cx="70" cy="18"/>
                  </a:xfrm>
                  <a:custGeom>
                    <a:avLst/>
                    <a:gdLst>
                      <a:gd name="T0" fmla="*/ 35 w 70"/>
                      <a:gd name="T1" fmla="*/ 17 h 18"/>
                      <a:gd name="T2" fmla="*/ 48 w 70"/>
                      <a:gd name="T3" fmla="*/ 15 h 18"/>
                      <a:gd name="T4" fmla="*/ 60 w 70"/>
                      <a:gd name="T5" fmla="*/ 14 h 18"/>
                      <a:gd name="T6" fmla="*/ 66 w 70"/>
                      <a:gd name="T7" fmla="*/ 11 h 18"/>
                      <a:gd name="T8" fmla="*/ 69 w 70"/>
                      <a:gd name="T9" fmla="*/ 8 h 18"/>
                      <a:gd name="T10" fmla="*/ 66 w 70"/>
                      <a:gd name="T11" fmla="*/ 4 h 18"/>
                      <a:gd name="T12" fmla="*/ 60 w 70"/>
                      <a:gd name="T13" fmla="*/ 1 h 18"/>
                      <a:gd name="T14" fmla="*/ 48 w 70"/>
                      <a:gd name="T15" fmla="*/ 0 h 18"/>
                      <a:gd name="T16" fmla="*/ 35 w 70"/>
                      <a:gd name="T17" fmla="*/ 0 h 18"/>
                      <a:gd name="T18" fmla="*/ 22 w 70"/>
                      <a:gd name="T19" fmla="*/ 0 h 18"/>
                      <a:gd name="T20" fmla="*/ 11 w 70"/>
                      <a:gd name="T21" fmla="*/ 1 h 18"/>
                      <a:gd name="T22" fmla="*/ 3 w 70"/>
                      <a:gd name="T23" fmla="*/ 4 h 18"/>
                      <a:gd name="T24" fmla="*/ 0 w 70"/>
                      <a:gd name="T25" fmla="*/ 8 h 18"/>
                      <a:gd name="T26" fmla="*/ 3 w 70"/>
                      <a:gd name="T27" fmla="*/ 11 h 18"/>
                      <a:gd name="T28" fmla="*/ 11 w 70"/>
                      <a:gd name="T29" fmla="*/ 14 h 18"/>
                      <a:gd name="T30" fmla="*/ 22 w 70"/>
                      <a:gd name="T31" fmla="*/ 15 h 18"/>
                      <a:gd name="T32" fmla="*/ 35 w 70"/>
                      <a:gd name="T33" fmla="*/ 1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8"/>
                      <a:gd name="T53" fmla="*/ 70 w 7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8">
                        <a:moveTo>
                          <a:pt x="35" y="17"/>
                        </a:moveTo>
                        <a:lnTo>
                          <a:pt x="48" y="15"/>
                        </a:lnTo>
                        <a:lnTo>
                          <a:pt x="60" y="14"/>
                        </a:lnTo>
                        <a:lnTo>
                          <a:pt x="66" y="11"/>
                        </a:lnTo>
                        <a:lnTo>
                          <a:pt x="69" y="8"/>
                        </a:lnTo>
                        <a:lnTo>
                          <a:pt x="66" y="4"/>
                        </a:lnTo>
                        <a:lnTo>
                          <a:pt x="60" y="1"/>
                        </a:lnTo>
                        <a:lnTo>
                          <a:pt x="48" y="0"/>
                        </a:lnTo>
                        <a:lnTo>
                          <a:pt x="35" y="0"/>
                        </a:lnTo>
                        <a:lnTo>
                          <a:pt x="22" y="0"/>
                        </a:lnTo>
                        <a:lnTo>
                          <a:pt x="11" y="1"/>
                        </a:lnTo>
                        <a:lnTo>
                          <a:pt x="3" y="4"/>
                        </a:lnTo>
                        <a:lnTo>
                          <a:pt x="0" y="8"/>
                        </a:lnTo>
                        <a:lnTo>
                          <a:pt x="3" y="11"/>
                        </a:lnTo>
                        <a:lnTo>
                          <a:pt x="11" y="14"/>
                        </a:lnTo>
                        <a:lnTo>
                          <a:pt x="22" y="15"/>
                        </a:lnTo>
                        <a:lnTo>
                          <a:pt x="35" y="1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grpSp>
          <p:nvGrpSpPr>
            <p:cNvPr id="51" name="Group 70"/>
            <p:cNvGrpSpPr>
              <a:grpSpLocks noChangeAspect="1"/>
            </p:cNvGrpSpPr>
            <p:nvPr/>
          </p:nvGrpSpPr>
          <p:grpSpPr bwMode="auto">
            <a:xfrm>
              <a:off x="3041" y="2952"/>
              <a:ext cx="5823" cy="1308"/>
              <a:chOff x="3041" y="2952"/>
              <a:chExt cx="5823" cy="1308"/>
            </a:xfrm>
          </p:grpSpPr>
          <p:grpSp>
            <p:nvGrpSpPr>
              <p:cNvPr id="114" name="Group 71"/>
              <p:cNvGrpSpPr>
                <a:grpSpLocks noChangeAspect="1"/>
              </p:cNvGrpSpPr>
              <p:nvPr/>
            </p:nvGrpSpPr>
            <p:grpSpPr bwMode="auto">
              <a:xfrm>
                <a:off x="3041" y="2952"/>
                <a:ext cx="5823" cy="1308"/>
                <a:chOff x="3041" y="2952"/>
                <a:chExt cx="5823" cy="1308"/>
              </a:xfrm>
            </p:grpSpPr>
            <p:grpSp>
              <p:nvGrpSpPr>
                <p:cNvPr id="116" name="Group 72"/>
                <p:cNvGrpSpPr>
                  <a:grpSpLocks noChangeAspect="1"/>
                </p:cNvGrpSpPr>
                <p:nvPr/>
              </p:nvGrpSpPr>
              <p:grpSpPr bwMode="auto">
                <a:xfrm>
                  <a:off x="3041" y="3038"/>
                  <a:ext cx="5823" cy="1222"/>
                  <a:chOff x="1499" y="11281"/>
                  <a:chExt cx="5823" cy="1222"/>
                </a:xfrm>
              </p:grpSpPr>
              <p:grpSp>
                <p:nvGrpSpPr>
                  <p:cNvPr id="139" name="Group 73"/>
                  <p:cNvGrpSpPr>
                    <a:grpSpLocks noChangeAspect="1"/>
                  </p:cNvGrpSpPr>
                  <p:nvPr/>
                </p:nvGrpSpPr>
                <p:grpSpPr bwMode="auto">
                  <a:xfrm>
                    <a:off x="1499" y="11281"/>
                    <a:ext cx="5822" cy="1222"/>
                    <a:chOff x="1176" y="7640"/>
                    <a:chExt cx="4348" cy="913"/>
                  </a:xfrm>
                </p:grpSpPr>
                <p:grpSp>
                  <p:nvGrpSpPr>
                    <p:cNvPr id="145" name="Group 74"/>
                    <p:cNvGrpSpPr>
                      <a:grpSpLocks noChangeAspect="1"/>
                    </p:cNvGrpSpPr>
                    <p:nvPr/>
                  </p:nvGrpSpPr>
                  <p:grpSpPr bwMode="auto">
                    <a:xfrm>
                      <a:off x="1176" y="7640"/>
                      <a:ext cx="4348" cy="913"/>
                      <a:chOff x="1350" y="9056"/>
                      <a:chExt cx="5822" cy="1222"/>
                    </a:xfrm>
                  </p:grpSpPr>
                  <p:grpSp>
                    <p:nvGrpSpPr>
                      <p:cNvPr id="153" name="Group 75"/>
                      <p:cNvGrpSpPr>
                        <a:grpSpLocks noChangeAspect="1"/>
                      </p:cNvGrpSpPr>
                      <p:nvPr/>
                    </p:nvGrpSpPr>
                    <p:grpSpPr bwMode="auto">
                      <a:xfrm>
                        <a:off x="1350" y="9056"/>
                        <a:ext cx="5822" cy="1222"/>
                        <a:chOff x="1350" y="9056"/>
                        <a:chExt cx="5822" cy="1222"/>
                      </a:xfrm>
                    </p:grpSpPr>
                    <p:sp>
                      <p:nvSpPr>
                        <p:cNvPr id="155" name="Rectangle 76"/>
                        <p:cNvSpPr>
                          <a:spLocks noChangeAspect="1" noChangeArrowheads="1"/>
                        </p:cNvSpPr>
                        <p:nvPr/>
                      </p:nvSpPr>
                      <p:spPr bwMode="auto">
                        <a:xfrm>
                          <a:off x="1350" y="9227"/>
                          <a:ext cx="668" cy="1051"/>
                        </a:xfrm>
                        <a:prstGeom prst="rect">
                          <a:avLst/>
                        </a:prstGeom>
                        <a:solidFill>
                          <a:srgbClr val="FFFFFF"/>
                        </a:solidFill>
                        <a:ln w="9525">
                          <a:miter lim="800000"/>
                          <a:headEnd/>
                          <a:tailEnd/>
                        </a:ln>
                        <a:scene3d>
                          <a:camera prst="legacyObliqueTopRight"/>
                          <a:lightRig rig="legacyFlat3" dir="b"/>
                        </a:scene3d>
                        <a:sp3d extrusionH="1116000" prstMaterial="legacyMetal">
                          <a:bevelT w="13500" h="13500" prst="angle"/>
                          <a:bevelB w="13500" h="13500" prst="angle"/>
                          <a:extrusionClr>
                            <a:srgbClr val="FFFFFF"/>
                          </a:extrusionClr>
                        </a:sp3d>
                      </p:spPr>
                      <p:txBody>
                        <a:bodyPr>
                          <a:flatTx/>
                        </a:bodyPr>
                        <a:lstStyle/>
                        <a:p>
                          <a:endParaRPr lang="en-US"/>
                        </a:p>
                      </p:txBody>
                    </p:sp>
                    <p:sp>
                      <p:nvSpPr>
                        <p:cNvPr id="156" name="Rectangle 77"/>
                        <p:cNvSpPr>
                          <a:spLocks noChangeAspect="1" noChangeArrowheads="1"/>
                        </p:cNvSpPr>
                        <p:nvPr/>
                      </p:nvSpPr>
                      <p:spPr bwMode="auto">
                        <a:xfrm rot="10800000">
                          <a:off x="2196" y="9299"/>
                          <a:ext cx="4731" cy="510"/>
                        </a:xfrm>
                        <a:prstGeom prst="rect">
                          <a:avLst/>
                        </a:prstGeom>
                        <a:solidFill>
                          <a:srgbClr val="FF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endParaRPr lang="en-US"/>
                        </a:p>
                      </p:txBody>
                    </p:sp>
                    <p:sp>
                      <p:nvSpPr>
                        <p:cNvPr id="157" name="Line 78"/>
                        <p:cNvSpPr>
                          <a:spLocks noChangeAspect="1" noChangeShapeType="1"/>
                        </p:cNvSpPr>
                        <p:nvPr/>
                      </p:nvSpPr>
                      <p:spPr bwMode="auto">
                        <a:xfrm>
                          <a:off x="2249" y="9306"/>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 name="Line 79"/>
                        <p:cNvSpPr>
                          <a:spLocks noChangeAspect="1" noChangeShapeType="1"/>
                        </p:cNvSpPr>
                        <p:nvPr/>
                      </p:nvSpPr>
                      <p:spPr bwMode="auto">
                        <a:xfrm>
                          <a:off x="6761" y="930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 name="Line 80"/>
                        <p:cNvSpPr>
                          <a:spLocks noChangeAspect="1" noChangeShapeType="1"/>
                        </p:cNvSpPr>
                        <p:nvPr/>
                      </p:nvSpPr>
                      <p:spPr bwMode="auto">
                        <a:xfrm>
                          <a:off x="2927" y="930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 name="Line 81"/>
                        <p:cNvSpPr>
                          <a:spLocks noChangeAspect="1" noChangeShapeType="1"/>
                        </p:cNvSpPr>
                        <p:nvPr/>
                      </p:nvSpPr>
                      <p:spPr bwMode="auto">
                        <a:xfrm>
                          <a:off x="6067" y="930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 name="Line 82"/>
                        <p:cNvSpPr>
                          <a:spLocks noChangeAspect="1" noChangeShapeType="1"/>
                        </p:cNvSpPr>
                        <p:nvPr/>
                      </p:nvSpPr>
                      <p:spPr bwMode="auto">
                        <a:xfrm>
                          <a:off x="4027" y="930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 name="Line 83"/>
                        <p:cNvSpPr>
                          <a:spLocks noChangeAspect="1" noChangeShapeType="1"/>
                        </p:cNvSpPr>
                        <p:nvPr/>
                      </p:nvSpPr>
                      <p:spPr bwMode="auto">
                        <a:xfrm>
                          <a:off x="2561" y="930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 name="Line 84"/>
                        <p:cNvSpPr>
                          <a:spLocks noChangeAspect="1" noChangeShapeType="1"/>
                        </p:cNvSpPr>
                        <p:nvPr/>
                      </p:nvSpPr>
                      <p:spPr bwMode="auto">
                        <a:xfrm>
                          <a:off x="3689" y="930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 name="Line 85"/>
                        <p:cNvSpPr>
                          <a:spLocks noChangeAspect="1" noChangeShapeType="1"/>
                        </p:cNvSpPr>
                        <p:nvPr/>
                      </p:nvSpPr>
                      <p:spPr bwMode="auto">
                        <a:xfrm>
                          <a:off x="3307" y="930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 name="Line 86"/>
                        <p:cNvSpPr>
                          <a:spLocks noChangeAspect="1" noChangeShapeType="1"/>
                        </p:cNvSpPr>
                        <p:nvPr/>
                      </p:nvSpPr>
                      <p:spPr bwMode="auto">
                        <a:xfrm>
                          <a:off x="5743" y="930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Line 87"/>
                        <p:cNvSpPr>
                          <a:spLocks noChangeAspect="1" noChangeShapeType="1"/>
                        </p:cNvSpPr>
                        <p:nvPr/>
                      </p:nvSpPr>
                      <p:spPr bwMode="auto">
                        <a:xfrm>
                          <a:off x="5429" y="930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 name="Line 88"/>
                        <p:cNvSpPr>
                          <a:spLocks noChangeAspect="1" noChangeShapeType="1"/>
                        </p:cNvSpPr>
                        <p:nvPr/>
                      </p:nvSpPr>
                      <p:spPr bwMode="auto">
                        <a:xfrm>
                          <a:off x="5091" y="930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 name="Line 89"/>
                        <p:cNvSpPr>
                          <a:spLocks noChangeAspect="1" noChangeShapeType="1"/>
                        </p:cNvSpPr>
                        <p:nvPr/>
                      </p:nvSpPr>
                      <p:spPr bwMode="auto">
                        <a:xfrm>
                          <a:off x="4732" y="930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 name="Line 90"/>
                        <p:cNvSpPr>
                          <a:spLocks noChangeAspect="1" noChangeShapeType="1"/>
                        </p:cNvSpPr>
                        <p:nvPr/>
                      </p:nvSpPr>
                      <p:spPr bwMode="auto">
                        <a:xfrm>
                          <a:off x="6427" y="930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 name="Line 91"/>
                        <p:cNvSpPr>
                          <a:spLocks noChangeAspect="1" noChangeShapeType="1"/>
                        </p:cNvSpPr>
                        <p:nvPr/>
                      </p:nvSpPr>
                      <p:spPr bwMode="auto">
                        <a:xfrm>
                          <a:off x="2198" y="9820"/>
                          <a:ext cx="472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1" name="Group 92"/>
                        <p:cNvGrpSpPr>
                          <a:grpSpLocks noChangeAspect="1"/>
                        </p:cNvGrpSpPr>
                        <p:nvPr/>
                      </p:nvGrpSpPr>
                      <p:grpSpPr bwMode="auto">
                        <a:xfrm>
                          <a:off x="6925" y="9056"/>
                          <a:ext cx="247" cy="758"/>
                          <a:chOff x="7825" y="6106"/>
                          <a:chExt cx="247" cy="758"/>
                        </a:xfrm>
                      </p:grpSpPr>
                      <p:sp>
                        <p:nvSpPr>
                          <p:cNvPr id="173" name="Line 93"/>
                          <p:cNvSpPr>
                            <a:spLocks noChangeAspect="1" noChangeShapeType="1"/>
                          </p:cNvSpPr>
                          <p:nvPr/>
                        </p:nvSpPr>
                        <p:spPr bwMode="auto">
                          <a:xfrm flipH="1">
                            <a:off x="7825" y="6106"/>
                            <a:ext cx="247" cy="2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 name="Line 94"/>
                          <p:cNvSpPr>
                            <a:spLocks noChangeAspect="1" noChangeShapeType="1"/>
                          </p:cNvSpPr>
                          <p:nvPr/>
                        </p:nvSpPr>
                        <p:spPr bwMode="auto">
                          <a:xfrm>
                            <a:off x="8072" y="6106"/>
                            <a:ext cx="0" cy="5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 name="Line 95"/>
                          <p:cNvSpPr>
                            <a:spLocks noChangeAspect="1" noChangeShapeType="1"/>
                          </p:cNvSpPr>
                          <p:nvPr/>
                        </p:nvSpPr>
                        <p:spPr bwMode="auto">
                          <a:xfrm flipH="1">
                            <a:off x="7825" y="6616"/>
                            <a:ext cx="247" cy="2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 name="Line 96"/>
                          <p:cNvSpPr>
                            <a:spLocks noChangeAspect="1" noChangeShapeType="1"/>
                          </p:cNvSpPr>
                          <p:nvPr/>
                        </p:nvSpPr>
                        <p:spPr bwMode="auto">
                          <a:xfrm flipV="1">
                            <a:off x="7825" y="6353"/>
                            <a:ext cx="1" cy="5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2" name="Text Box 97"/>
                        <p:cNvSpPr txBox="1">
                          <a:spLocks noChangeAspect="1" noChangeArrowheads="1"/>
                        </p:cNvSpPr>
                        <p:nvPr/>
                      </p:nvSpPr>
                      <p:spPr bwMode="auto">
                        <a:xfrm>
                          <a:off x="2088" y="9430"/>
                          <a:ext cx="501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r-HR" sz="600" b="1" dirty="0"/>
                            <a:t>14   13    12     11     10      9       8      7       6       5      4      3       2       1</a:t>
                          </a:r>
                          <a:endParaRPr lang="en-US" sz="600" dirty="0"/>
                        </a:p>
                      </p:txBody>
                    </p:sp>
                  </p:grpSp>
                  <p:sp>
                    <p:nvSpPr>
                      <p:cNvPr id="154" name="Line 98"/>
                      <p:cNvSpPr>
                        <a:spLocks noChangeAspect="1" noChangeShapeType="1"/>
                      </p:cNvSpPr>
                      <p:nvPr/>
                    </p:nvSpPr>
                    <p:spPr bwMode="auto">
                      <a:xfrm>
                        <a:off x="4378" y="9298"/>
                        <a:ext cx="2"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6" name="Group 99"/>
                    <p:cNvGrpSpPr>
                      <a:grpSpLocks noChangeAspect="1"/>
                    </p:cNvGrpSpPr>
                    <p:nvPr/>
                  </p:nvGrpSpPr>
                  <p:grpSpPr bwMode="auto">
                    <a:xfrm>
                      <a:off x="1961" y="7642"/>
                      <a:ext cx="242" cy="247"/>
                      <a:chOff x="6939" y="6110"/>
                      <a:chExt cx="323" cy="330"/>
                    </a:xfrm>
                  </p:grpSpPr>
                  <p:sp>
                    <p:nvSpPr>
                      <p:cNvPr id="147" name="Rectangle 100"/>
                      <p:cNvSpPr>
                        <a:spLocks noChangeAspect="1" noChangeArrowheads="1"/>
                      </p:cNvSpPr>
                      <p:nvPr/>
                    </p:nvSpPr>
                    <p:spPr bwMode="auto">
                      <a:xfrm rot="10800000">
                        <a:off x="6939" y="6360"/>
                        <a:ext cx="80" cy="76"/>
                      </a:xfrm>
                      <a:prstGeom prst="rect">
                        <a:avLst/>
                      </a:prstGeom>
                      <a:solidFill>
                        <a:srgbClr val="FF0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a:flatTx/>
                      </a:bodyPr>
                      <a:lstStyle/>
                      <a:p>
                        <a:endParaRPr lang="en-US"/>
                      </a:p>
                    </p:txBody>
                  </p:sp>
                  <p:sp>
                    <p:nvSpPr>
                      <p:cNvPr id="148" name="Line 101"/>
                      <p:cNvSpPr>
                        <a:spLocks noChangeAspect="1" noChangeShapeType="1"/>
                      </p:cNvSpPr>
                      <p:nvPr/>
                    </p:nvSpPr>
                    <p:spPr bwMode="auto">
                      <a:xfrm>
                        <a:off x="6939" y="6357"/>
                        <a:ext cx="0" cy="8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 name="Line 102"/>
                      <p:cNvSpPr>
                        <a:spLocks noChangeAspect="1" noChangeShapeType="1"/>
                      </p:cNvSpPr>
                      <p:nvPr/>
                    </p:nvSpPr>
                    <p:spPr bwMode="auto">
                      <a:xfrm>
                        <a:off x="6939" y="6440"/>
                        <a:ext cx="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 name="Line 103"/>
                      <p:cNvSpPr>
                        <a:spLocks noChangeAspect="1" noChangeShapeType="1"/>
                      </p:cNvSpPr>
                      <p:nvPr/>
                    </p:nvSpPr>
                    <p:spPr bwMode="auto">
                      <a:xfrm>
                        <a:off x="7013" y="6357"/>
                        <a:ext cx="1" cy="8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 name="Line 104"/>
                      <p:cNvSpPr>
                        <a:spLocks noChangeAspect="1" noChangeShapeType="1"/>
                      </p:cNvSpPr>
                      <p:nvPr/>
                    </p:nvSpPr>
                    <p:spPr bwMode="auto">
                      <a:xfrm flipV="1">
                        <a:off x="6939" y="6110"/>
                        <a:ext cx="251" cy="2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 name="Line 105"/>
                      <p:cNvSpPr>
                        <a:spLocks noChangeAspect="1" noChangeShapeType="1"/>
                      </p:cNvSpPr>
                      <p:nvPr/>
                    </p:nvSpPr>
                    <p:spPr bwMode="auto">
                      <a:xfrm flipH="1">
                        <a:off x="7013" y="6110"/>
                        <a:ext cx="249" cy="2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40" name="Line 106"/>
                  <p:cNvSpPr>
                    <a:spLocks noChangeAspect="1" noChangeShapeType="1"/>
                  </p:cNvSpPr>
                  <p:nvPr/>
                </p:nvSpPr>
                <p:spPr bwMode="auto">
                  <a:xfrm>
                    <a:off x="2844" y="11281"/>
                    <a:ext cx="447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 name="Line 107"/>
                  <p:cNvSpPr>
                    <a:spLocks noChangeAspect="1" noChangeShapeType="1"/>
                  </p:cNvSpPr>
                  <p:nvPr/>
                </p:nvSpPr>
                <p:spPr bwMode="auto">
                  <a:xfrm>
                    <a:off x="2595" y="11527"/>
                    <a:ext cx="448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 name="Line 108"/>
                  <p:cNvSpPr>
                    <a:spLocks noChangeAspect="1" noChangeShapeType="1"/>
                  </p:cNvSpPr>
                  <p:nvPr/>
                </p:nvSpPr>
                <p:spPr bwMode="auto">
                  <a:xfrm flipH="1">
                    <a:off x="2346" y="11527"/>
                    <a:ext cx="1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 name="Line 109"/>
                  <p:cNvSpPr>
                    <a:spLocks noChangeAspect="1" noChangeShapeType="1"/>
                  </p:cNvSpPr>
                  <p:nvPr/>
                </p:nvSpPr>
                <p:spPr bwMode="auto">
                  <a:xfrm flipH="1">
                    <a:off x="2586" y="11281"/>
                    <a:ext cx="17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 name="Line 110"/>
                  <p:cNvSpPr>
                    <a:spLocks noChangeAspect="1" noChangeShapeType="1"/>
                  </p:cNvSpPr>
                  <p:nvPr/>
                </p:nvSpPr>
                <p:spPr bwMode="auto">
                  <a:xfrm flipH="1">
                    <a:off x="2346" y="11281"/>
                    <a:ext cx="237" cy="2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7" name="Group 111"/>
                <p:cNvGrpSpPr>
                  <a:grpSpLocks noChangeAspect="1"/>
                </p:cNvGrpSpPr>
                <p:nvPr/>
              </p:nvGrpSpPr>
              <p:grpSpPr bwMode="auto">
                <a:xfrm>
                  <a:off x="4940" y="2952"/>
                  <a:ext cx="136" cy="252"/>
                  <a:chOff x="4071" y="2183"/>
                  <a:chExt cx="136" cy="252"/>
                </a:xfrm>
              </p:grpSpPr>
              <p:grpSp>
                <p:nvGrpSpPr>
                  <p:cNvPr id="118" name="Group 112"/>
                  <p:cNvGrpSpPr>
                    <a:grpSpLocks noChangeAspect="1"/>
                  </p:cNvGrpSpPr>
                  <p:nvPr/>
                </p:nvGrpSpPr>
                <p:grpSpPr bwMode="auto">
                  <a:xfrm>
                    <a:off x="4071" y="2183"/>
                    <a:ext cx="136" cy="252"/>
                    <a:chOff x="2083" y="1423"/>
                    <a:chExt cx="389" cy="717"/>
                  </a:xfrm>
                </p:grpSpPr>
                <p:sp>
                  <p:nvSpPr>
                    <p:cNvPr id="119" name="Freeform 113"/>
                    <p:cNvSpPr>
                      <a:spLocks noChangeAspect="1"/>
                    </p:cNvSpPr>
                    <p:nvPr/>
                  </p:nvSpPr>
                  <p:spPr bwMode="auto">
                    <a:xfrm>
                      <a:off x="2106" y="2032"/>
                      <a:ext cx="344" cy="108"/>
                    </a:xfrm>
                    <a:custGeom>
                      <a:avLst/>
                      <a:gdLst>
                        <a:gd name="T0" fmla="*/ 171 w 344"/>
                        <a:gd name="T1" fmla="*/ 107 h 108"/>
                        <a:gd name="T2" fmla="*/ 205 w 344"/>
                        <a:gd name="T3" fmla="*/ 107 h 108"/>
                        <a:gd name="T4" fmla="*/ 237 w 344"/>
                        <a:gd name="T5" fmla="*/ 104 h 108"/>
                        <a:gd name="T6" fmla="*/ 266 w 344"/>
                        <a:gd name="T7" fmla="*/ 98 h 108"/>
                        <a:gd name="T8" fmla="*/ 292 w 344"/>
                        <a:gd name="T9" fmla="*/ 92 h 108"/>
                        <a:gd name="T10" fmla="*/ 312 w 344"/>
                        <a:gd name="T11" fmla="*/ 84 h 108"/>
                        <a:gd name="T12" fmla="*/ 329 w 344"/>
                        <a:gd name="T13" fmla="*/ 75 h 108"/>
                        <a:gd name="T14" fmla="*/ 338 w 344"/>
                        <a:gd name="T15" fmla="*/ 64 h 108"/>
                        <a:gd name="T16" fmla="*/ 343 w 344"/>
                        <a:gd name="T17" fmla="*/ 53 h 108"/>
                        <a:gd name="T18" fmla="*/ 338 w 344"/>
                        <a:gd name="T19" fmla="*/ 42 h 108"/>
                        <a:gd name="T20" fmla="*/ 329 w 344"/>
                        <a:gd name="T21" fmla="*/ 33 h 108"/>
                        <a:gd name="T22" fmla="*/ 312 w 344"/>
                        <a:gd name="T23" fmla="*/ 24 h 108"/>
                        <a:gd name="T24" fmla="*/ 292 w 344"/>
                        <a:gd name="T25" fmla="*/ 15 h 108"/>
                        <a:gd name="T26" fmla="*/ 266 w 344"/>
                        <a:gd name="T27" fmla="*/ 9 h 108"/>
                        <a:gd name="T28" fmla="*/ 237 w 344"/>
                        <a:gd name="T29" fmla="*/ 4 h 108"/>
                        <a:gd name="T30" fmla="*/ 205 w 344"/>
                        <a:gd name="T31" fmla="*/ 1 h 108"/>
                        <a:gd name="T32" fmla="*/ 171 w 344"/>
                        <a:gd name="T33" fmla="*/ 0 h 108"/>
                        <a:gd name="T34" fmla="*/ 136 w 344"/>
                        <a:gd name="T35" fmla="*/ 1 h 108"/>
                        <a:gd name="T36" fmla="*/ 104 w 344"/>
                        <a:gd name="T37" fmla="*/ 4 h 108"/>
                        <a:gd name="T38" fmla="*/ 75 w 344"/>
                        <a:gd name="T39" fmla="*/ 9 h 108"/>
                        <a:gd name="T40" fmla="*/ 50 w 344"/>
                        <a:gd name="T41" fmla="*/ 15 h 108"/>
                        <a:gd name="T42" fmla="*/ 29 w 344"/>
                        <a:gd name="T43" fmla="*/ 24 h 108"/>
                        <a:gd name="T44" fmla="*/ 13 w 344"/>
                        <a:gd name="T45" fmla="*/ 33 h 108"/>
                        <a:gd name="T46" fmla="*/ 3 w 344"/>
                        <a:gd name="T47" fmla="*/ 42 h 108"/>
                        <a:gd name="T48" fmla="*/ 0 w 344"/>
                        <a:gd name="T49" fmla="*/ 53 h 108"/>
                        <a:gd name="T50" fmla="*/ 3 w 344"/>
                        <a:gd name="T51" fmla="*/ 64 h 108"/>
                        <a:gd name="T52" fmla="*/ 13 w 344"/>
                        <a:gd name="T53" fmla="*/ 75 h 108"/>
                        <a:gd name="T54" fmla="*/ 29 w 344"/>
                        <a:gd name="T55" fmla="*/ 84 h 108"/>
                        <a:gd name="T56" fmla="*/ 50 w 344"/>
                        <a:gd name="T57" fmla="*/ 92 h 108"/>
                        <a:gd name="T58" fmla="*/ 75 w 344"/>
                        <a:gd name="T59" fmla="*/ 98 h 108"/>
                        <a:gd name="T60" fmla="*/ 104 w 344"/>
                        <a:gd name="T61" fmla="*/ 104 h 108"/>
                        <a:gd name="T62" fmla="*/ 136 w 344"/>
                        <a:gd name="T63" fmla="*/ 107 h 108"/>
                        <a:gd name="T64" fmla="*/ 171 w 344"/>
                        <a:gd name="T65" fmla="*/ 107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4"/>
                        <a:gd name="T100" fmla="*/ 0 h 108"/>
                        <a:gd name="T101" fmla="*/ 344 w 344"/>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4" h="108">
                          <a:moveTo>
                            <a:pt x="171" y="107"/>
                          </a:moveTo>
                          <a:lnTo>
                            <a:pt x="205" y="107"/>
                          </a:lnTo>
                          <a:lnTo>
                            <a:pt x="237" y="104"/>
                          </a:lnTo>
                          <a:lnTo>
                            <a:pt x="266" y="98"/>
                          </a:lnTo>
                          <a:lnTo>
                            <a:pt x="292" y="92"/>
                          </a:lnTo>
                          <a:lnTo>
                            <a:pt x="312" y="84"/>
                          </a:lnTo>
                          <a:lnTo>
                            <a:pt x="329" y="75"/>
                          </a:lnTo>
                          <a:lnTo>
                            <a:pt x="338" y="64"/>
                          </a:lnTo>
                          <a:lnTo>
                            <a:pt x="343" y="53"/>
                          </a:lnTo>
                          <a:lnTo>
                            <a:pt x="338" y="42"/>
                          </a:lnTo>
                          <a:lnTo>
                            <a:pt x="329" y="33"/>
                          </a:lnTo>
                          <a:lnTo>
                            <a:pt x="312" y="24"/>
                          </a:lnTo>
                          <a:lnTo>
                            <a:pt x="292" y="15"/>
                          </a:lnTo>
                          <a:lnTo>
                            <a:pt x="266" y="9"/>
                          </a:lnTo>
                          <a:lnTo>
                            <a:pt x="237" y="4"/>
                          </a:lnTo>
                          <a:lnTo>
                            <a:pt x="205" y="1"/>
                          </a:lnTo>
                          <a:lnTo>
                            <a:pt x="171" y="0"/>
                          </a:lnTo>
                          <a:lnTo>
                            <a:pt x="136" y="1"/>
                          </a:lnTo>
                          <a:lnTo>
                            <a:pt x="104" y="4"/>
                          </a:lnTo>
                          <a:lnTo>
                            <a:pt x="75" y="9"/>
                          </a:lnTo>
                          <a:lnTo>
                            <a:pt x="50" y="15"/>
                          </a:lnTo>
                          <a:lnTo>
                            <a:pt x="29" y="24"/>
                          </a:lnTo>
                          <a:lnTo>
                            <a:pt x="13" y="33"/>
                          </a:lnTo>
                          <a:lnTo>
                            <a:pt x="3" y="42"/>
                          </a:lnTo>
                          <a:lnTo>
                            <a:pt x="0" y="53"/>
                          </a:lnTo>
                          <a:lnTo>
                            <a:pt x="3" y="64"/>
                          </a:lnTo>
                          <a:lnTo>
                            <a:pt x="13" y="75"/>
                          </a:lnTo>
                          <a:lnTo>
                            <a:pt x="29" y="84"/>
                          </a:lnTo>
                          <a:lnTo>
                            <a:pt x="50" y="92"/>
                          </a:lnTo>
                          <a:lnTo>
                            <a:pt x="75" y="98"/>
                          </a:lnTo>
                          <a:lnTo>
                            <a:pt x="104" y="104"/>
                          </a:lnTo>
                          <a:lnTo>
                            <a:pt x="136" y="107"/>
                          </a:lnTo>
                          <a:lnTo>
                            <a:pt x="171" y="107"/>
                          </a:lnTo>
                        </a:path>
                      </a:pathLst>
                    </a:custGeom>
                    <a:solidFill>
                      <a:srgbClr val="5A5A4E"/>
                    </a:solidFill>
                    <a:ln w="12700" cap="rnd">
                      <a:solidFill>
                        <a:srgbClr val="000000"/>
                      </a:solidFill>
                      <a:round/>
                      <a:headEnd/>
                      <a:tailEnd/>
                    </a:ln>
                  </p:spPr>
                  <p:txBody>
                    <a:bodyPr/>
                    <a:lstStyle/>
                    <a:p>
                      <a:endParaRPr lang="en-US"/>
                    </a:p>
                  </p:txBody>
                </p:sp>
                <p:sp>
                  <p:nvSpPr>
                    <p:cNvPr id="120" name="Freeform 114"/>
                    <p:cNvSpPr>
                      <a:spLocks noChangeAspect="1"/>
                    </p:cNvSpPr>
                    <p:nvPr/>
                  </p:nvSpPr>
                  <p:spPr bwMode="auto">
                    <a:xfrm>
                      <a:off x="2083" y="1884"/>
                      <a:ext cx="389" cy="245"/>
                    </a:xfrm>
                    <a:custGeom>
                      <a:avLst/>
                      <a:gdLst>
                        <a:gd name="T0" fmla="*/ 15 w 389"/>
                        <a:gd name="T1" fmla="*/ 203 h 245"/>
                        <a:gd name="T2" fmla="*/ 27 w 389"/>
                        <a:gd name="T3" fmla="*/ 210 h 245"/>
                        <a:gd name="T4" fmla="*/ 44 w 389"/>
                        <a:gd name="T5" fmla="*/ 217 h 245"/>
                        <a:gd name="T6" fmla="*/ 78 w 389"/>
                        <a:gd name="T7" fmla="*/ 229 h 245"/>
                        <a:gd name="T8" fmla="*/ 119 w 389"/>
                        <a:gd name="T9" fmla="*/ 238 h 245"/>
                        <a:gd name="T10" fmla="*/ 167 w 389"/>
                        <a:gd name="T11" fmla="*/ 243 h 245"/>
                        <a:gd name="T12" fmla="*/ 227 w 389"/>
                        <a:gd name="T13" fmla="*/ 243 h 245"/>
                        <a:gd name="T14" fmla="*/ 285 w 389"/>
                        <a:gd name="T15" fmla="*/ 238 h 245"/>
                        <a:gd name="T16" fmla="*/ 329 w 389"/>
                        <a:gd name="T17" fmla="*/ 227 h 245"/>
                        <a:gd name="T18" fmla="*/ 360 w 389"/>
                        <a:gd name="T19" fmla="*/ 212 h 245"/>
                        <a:gd name="T20" fmla="*/ 375 w 389"/>
                        <a:gd name="T21" fmla="*/ 197 h 245"/>
                        <a:gd name="T22" fmla="*/ 383 w 389"/>
                        <a:gd name="T23" fmla="*/ 181 h 245"/>
                        <a:gd name="T24" fmla="*/ 388 w 389"/>
                        <a:gd name="T25" fmla="*/ 51 h 245"/>
                        <a:gd name="T26" fmla="*/ 366 w 389"/>
                        <a:gd name="T27" fmla="*/ 37 h 245"/>
                        <a:gd name="T28" fmla="*/ 342 w 389"/>
                        <a:gd name="T29" fmla="*/ 27 h 245"/>
                        <a:gd name="T30" fmla="*/ 314 w 389"/>
                        <a:gd name="T31" fmla="*/ 19 h 245"/>
                        <a:gd name="T32" fmla="*/ 285 w 389"/>
                        <a:gd name="T33" fmla="*/ 11 h 245"/>
                        <a:gd name="T34" fmla="*/ 268 w 389"/>
                        <a:gd name="T35" fmla="*/ 8 h 245"/>
                        <a:gd name="T36" fmla="*/ 250 w 389"/>
                        <a:gd name="T37" fmla="*/ 5 h 245"/>
                        <a:gd name="T38" fmla="*/ 233 w 389"/>
                        <a:gd name="T39" fmla="*/ 4 h 245"/>
                        <a:gd name="T40" fmla="*/ 217 w 389"/>
                        <a:gd name="T41" fmla="*/ 4 h 245"/>
                        <a:gd name="T42" fmla="*/ 196 w 389"/>
                        <a:gd name="T43" fmla="*/ 2 h 245"/>
                        <a:gd name="T44" fmla="*/ 174 w 389"/>
                        <a:gd name="T45" fmla="*/ 0 h 245"/>
                        <a:gd name="T46" fmla="*/ 151 w 389"/>
                        <a:gd name="T47" fmla="*/ 2 h 245"/>
                        <a:gd name="T48" fmla="*/ 127 w 389"/>
                        <a:gd name="T49" fmla="*/ 4 h 245"/>
                        <a:gd name="T50" fmla="*/ 101 w 389"/>
                        <a:gd name="T51" fmla="*/ 8 h 245"/>
                        <a:gd name="T52" fmla="*/ 75 w 389"/>
                        <a:gd name="T53" fmla="*/ 13 h 245"/>
                        <a:gd name="T54" fmla="*/ 52 w 389"/>
                        <a:gd name="T55" fmla="*/ 20 h 245"/>
                        <a:gd name="T56" fmla="*/ 32 w 389"/>
                        <a:gd name="T57" fmla="*/ 30 h 245"/>
                        <a:gd name="T58" fmla="*/ 23 w 389"/>
                        <a:gd name="T59" fmla="*/ 33 h 245"/>
                        <a:gd name="T60" fmla="*/ 17 w 389"/>
                        <a:gd name="T61" fmla="*/ 39 h 245"/>
                        <a:gd name="T62" fmla="*/ 9 w 389"/>
                        <a:gd name="T63" fmla="*/ 51 h 245"/>
                        <a:gd name="T64" fmla="*/ 0 w 389"/>
                        <a:gd name="T65" fmla="*/ 72 h 245"/>
                        <a:gd name="T66" fmla="*/ 1 w 389"/>
                        <a:gd name="T67" fmla="*/ 195 h 245"/>
                        <a:gd name="T68" fmla="*/ 4 w 389"/>
                        <a:gd name="T69" fmla="*/ 198 h 2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9"/>
                        <a:gd name="T106" fmla="*/ 0 h 245"/>
                        <a:gd name="T107" fmla="*/ 389 w 389"/>
                        <a:gd name="T108" fmla="*/ 245 h 2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9" h="245">
                          <a:moveTo>
                            <a:pt x="7" y="200"/>
                          </a:moveTo>
                          <a:lnTo>
                            <a:pt x="15" y="203"/>
                          </a:lnTo>
                          <a:lnTo>
                            <a:pt x="23" y="207"/>
                          </a:lnTo>
                          <a:lnTo>
                            <a:pt x="27" y="210"/>
                          </a:lnTo>
                          <a:lnTo>
                            <a:pt x="30" y="210"/>
                          </a:lnTo>
                          <a:lnTo>
                            <a:pt x="44" y="217"/>
                          </a:lnTo>
                          <a:lnTo>
                            <a:pt x="59" y="223"/>
                          </a:lnTo>
                          <a:lnTo>
                            <a:pt x="78" y="229"/>
                          </a:lnTo>
                          <a:lnTo>
                            <a:pt x="98" y="233"/>
                          </a:lnTo>
                          <a:lnTo>
                            <a:pt x="119" y="238"/>
                          </a:lnTo>
                          <a:lnTo>
                            <a:pt x="142" y="241"/>
                          </a:lnTo>
                          <a:lnTo>
                            <a:pt x="167" y="243"/>
                          </a:lnTo>
                          <a:lnTo>
                            <a:pt x="194" y="244"/>
                          </a:lnTo>
                          <a:lnTo>
                            <a:pt x="227" y="243"/>
                          </a:lnTo>
                          <a:lnTo>
                            <a:pt x="257" y="241"/>
                          </a:lnTo>
                          <a:lnTo>
                            <a:pt x="285" y="238"/>
                          </a:lnTo>
                          <a:lnTo>
                            <a:pt x="308" y="233"/>
                          </a:lnTo>
                          <a:lnTo>
                            <a:pt x="329" y="227"/>
                          </a:lnTo>
                          <a:lnTo>
                            <a:pt x="346" y="220"/>
                          </a:lnTo>
                          <a:lnTo>
                            <a:pt x="360" y="212"/>
                          </a:lnTo>
                          <a:lnTo>
                            <a:pt x="371" y="204"/>
                          </a:lnTo>
                          <a:lnTo>
                            <a:pt x="375" y="197"/>
                          </a:lnTo>
                          <a:lnTo>
                            <a:pt x="380" y="190"/>
                          </a:lnTo>
                          <a:lnTo>
                            <a:pt x="383" y="181"/>
                          </a:lnTo>
                          <a:lnTo>
                            <a:pt x="388" y="167"/>
                          </a:lnTo>
                          <a:lnTo>
                            <a:pt x="388" y="51"/>
                          </a:lnTo>
                          <a:lnTo>
                            <a:pt x="377" y="43"/>
                          </a:lnTo>
                          <a:lnTo>
                            <a:pt x="366" y="37"/>
                          </a:lnTo>
                          <a:lnTo>
                            <a:pt x="354" y="33"/>
                          </a:lnTo>
                          <a:lnTo>
                            <a:pt x="342" y="27"/>
                          </a:lnTo>
                          <a:lnTo>
                            <a:pt x="328" y="22"/>
                          </a:lnTo>
                          <a:lnTo>
                            <a:pt x="314" y="19"/>
                          </a:lnTo>
                          <a:lnTo>
                            <a:pt x="300" y="14"/>
                          </a:lnTo>
                          <a:lnTo>
                            <a:pt x="285" y="11"/>
                          </a:lnTo>
                          <a:lnTo>
                            <a:pt x="276" y="10"/>
                          </a:lnTo>
                          <a:lnTo>
                            <a:pt x="268" y="8"/>
                          </a:lnTo>
                          <a:lnTo>
                            <a:pt x="259" y="7"/>
                          </a:lnTo>
                          <a:lnTo>
                            <a:pt x="250" y="5"/>
                          </a:lnTo>
                          <a:lnTo>
                            <a:pt x="240" y="5"/>
                          </a:lnTo>
                          <a:lnTo>
                            <a:pt x="233" y="4"/>
                          </a:lnTo>
                          <a:lnTo>
                            <a:pt x="225" y="4"/>
                          </a:lnTo>
                          <a:lnTo>
                            <a:pt x="217" y="4"/>
                          </a:lnTo>
                          <a:lnTo>
                            <a:pt x="207" y="2"/>
                          </a:lnTo>
                          <a:lnTo>
                            <a:pt x="196" y="2"/>
                          </a:lnTo>
                          <a:lnTo>
                            <a:pt x="185" y="0"/>
                          </a:lnTo>
                          <a:lnTo>
                            <a:pt x="174" y="0"/>
                          </a:lnTo>
                          <a:lnTo>
                            <a:pt x="162" y="0"/>
                          </a:lnTo>
                          <a:lnTo>
                            <a:pt x="151" y="2"/>
                          </a:lnTo>
                          <a:lnTo>
                            <a:pt x="139" y="2"/>
                          </a:lnTo>
                          <a:lnTo>
                            <a:pt x="127" y="4"/>
                          </a:lnTo>
                          <a:lnTo>
                            <a:pt x="113" y="5"/>
                          </a:lnTo>
                          <a:lnTo>
                            <a:pt x="101" y="8"/>
                          </a:lnTo>
                          <a:lnTo>
                            <a:pt x="89" y="10"/>
                          </a:lnTo>
                          <a:lnTo>
                            <a:pt x="75" y="13"/>
                          </a:lnTo>
                          <a:lnTo>
                            <a:pt x="64" y="17"/>
                          </a:lnTo>
                          <a:lnTo>
                            <a:pt x="52" y="20"/>
                          </a:lnTo>
                          <a:lnTo>
                            <a:pt x="41" y="25"/>
                          </a:lnTo>
                          <a:lnTo>
                            <a:pt x="32" y="30"/>
                          </a:lnTo>
                          <a:lnTo>
                            <a:pt x="26" y="30"/>
                          </a:lnTo>
                          <a:lnTo>
                            <a:pt x="23" y="33"/>
                          </a:lnTo>
                          <a:lnTo>
                            <a:pt x="20" y="36"/>
                          </a:lnTo>
                          <a:lnTo>
                            <a:pt x="17" y="39"/>
                          </a:lnTo>
                          <a:lnTo>
                            <a:pt x="12" y="43"/>
                          </a:lnTo>
                          <a:lnTo>
                            <a:pt x="9" y="51"/>
                          </a:lnTo>
                          <a:lnTo>
                            <a:pt x="4" y="60"/>
                          </a:lnTo>
                          <a:lnTo>
                            <a:pt x="0" y="72"/>
                          </a:lnTo>
                          <a:lnTo>
                            <a:pt x="0" y="195"/>
                          </a:lnTo>
                          <a:lnTo>
                            <a:pt x="1" y="195"/>
                          </a:lnTo>
                          <a:lnTo>
                            <a:pt x="3" y="197"/>
                          </a:lnTo>
                          <a:lnTo>
                            <a:pt x="4" y="198"/>
                          </a:lnTo>
                          <a:lnTo>
                            <a:pt x="7" y="20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115"/>
                    <p:cNvSpPr>
                      <a:spLocks noChangeAspect="1"/>
                    </p:cNvSpPr>
                    <p:nvPr/>
                  </p:nvSpPr>
                  <p:spPr bwMode="auto">
                    <a:xfrm>
                      <a:off x="2205" y="1495"/>
                      <a:ext cx="144" cy="145"/>
                    </a:xfrm>
                    <a:custGeom>
                      <a:avLst/>
                      <a:gdLst>
                        <a:gd name="T0" fmla="*/ 143 w 144"/>
                        <a:gd name="T1" fmla="*/ 127 h 145"/>
                        <a:gd name="T2" fmla="*/ 141 w 144"/>
                        <a:gd name="T3" fmla="*/ 129 h 145"/>
                        <a:gd name="T4" fmla="*/ 137 w 144"/>
                        <a:gd name="T5" fmla="*/ 132 h 145"/>
                        <a:gd name="T6" fmla="*/ 131 w 144"/>
                        <a:gd name="T7" fmla="*/ 135 h 145"/>
                        <a:gd name="T8" fmla="*/ 123 w 144"/>
                        <a:gd name="T9" fmla="*/ 138 h 145"/>
                        <a:gd name="T10" fmla="*/ 112 w 144"/>
                        <a:gd name="T11" fmla="*/ 140 h 145"/>
                        <a:gd name="T12" fmla="*/ 100 w 144"/>
                        <a:gd name="T13" fmla="*/ 143 h 145"/>
                        <a:gd name="T14" fmla="*/ 86 w 144"/>
                        <a:gd name="T15" fmla="*/ 144 h 145"/>
                        <a:gd name="T16" fmla="*/ 71 w 144"/>
                        <a:gd name="T17" fmla="*/ 144 h 145"/>
                        <a:gd name="T18" fmla="*/ 54 w 144"/>
                        <a:gd name="T19" fmla="*/ 144 h 145"/>
                        <a:gd name="T20" fmla="*/ 40 w 144"/>
                        <a:gd name="T21" fmla="*/ 143 h 145"/>
                        <a:gd name="T22" fmla="*/ 28 w 144"/>
                        <a:gd name="T23" fmla="*/ 140 h 145"/>
                        <a:gd name="T24" fmla="*/ 19 w 144"/>
                        <a:gd name="T25" fmla="*/ 138 h 145"/>
                        <a:gd name="T26" fmla="*/ 11 w 144"/>
                        <a:gd name="T27" fmla="*/ 135 h 145"/>
                        <a:gd name="T28" fmla="*/ 6 w 144"/>
                        <a:gd name="T29" fmla="*/ 132 h 145"/>
                        <a:gd name="T30" fmla="*/ 2 w 144"/>
                        <a:gd name="T31" fmla="*/ 131 h 145"/>
                        <a:gd name="T32" fmla="*/ 2 w 144"/>
                        <a:gd name="T33" fmla="*/ 127 h 145"/>
                        <a:gd name="T34" fmla="*/ 0 w 144"/>
                        <a:gd name="T35" fmla="*/ 17 h 145"/>
                        <a:gd name="T36" fmla="*/ 2 w 144"/>
                        <a:gd name="T37" fmla="*/ 14 h 145"/>
                        <a:gd name="T38" fmla="*/ 6 w 144"/>
                        <a:gd name="T39" fmla="*/ 13 h 145"/>
                        <a:gd name="T40" fmla="*/ 13 w 144"/>
                        <a:gd name="T41" fmla="*/ 9 h 145"/>
                        <a:gd name="T42" fmla="*/ 22 w 144"/>
                        <a:gd name="T43" fmla="*/ 6 h 145"/>
                        <a:gd name="T44" fmla="*/ 31 w 144"/>
                        <a:gd name="T45" fmla="*/ 3 h 145"/>
                        <a:gd name="T46" fmla="*/ 43 w 144"/>
                        <a:gd name="T47" fmla="*/ 2 h 145"/>
                        <a:gd name="T48" fmla="*/ 57 w 144"/>
                        <a:gd name="T49" fmla="*/ 0 h 145"/>
                        <a:gd name="T50" fmla="*/ 71 w 144"/>
                        <a:gd name="T51" fmla="*/ 0 h 145"/>
                        <a:gd name="T52" fmla="*/ 85 w 144"/>
                        <a:gd name="T53" fmla="*/ 0 h 145"/>
                        <a:gd name="T54" fmla="*/ 98 w 144"/>
                        <a:gd name="T55" fmla="*/ 2 h 145"/>
                        <a:gd name="T56" fmla="*/ 111 w 144"/>
                        <a:gd name="T57" fmla="*/ 3 h 145"/>
                        <a:gd name="T58" fmla="*/ 121 w 144"/>
                        <a:gd name="T59" fmla="*/ 6 h 145"/>
                        <a:gd name="T60" fmla="*/ 131 w 144"/>
                        <a:gd name="T61" fmla="*/ 9 h 145"/>
                        <a:gd name="T62" fmla="*/ 137 w 144"/>
                        <a:gd name="T63" fmla="*/ 13 h 145"/>
                        <a:gd name="T64" fmla="*/ 141 w 144"/>
                        <a:gd name="T65" fmla="*/ 14 h 145"/>
                        <a:gd name="T66" fmla="*/ 143 w 144"/>
                        <a:gd name="T67" fmla="*/ 17 h 145"/>
                        <a:gd name="T68" fmla="*/ 143 w 144"/>
                        <a:gd name="T69" fmla="*/ 127 h 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145"/>
                        <a:gd name="T107" fmla="*/ 144 w 144"/>
                        <a:gd name="T108" fmla="*/ 145 h 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145">
                          <a:moveTo>
                            <a:pt x="143" y="127"/>
                          </a:moveTo>
                          <a:lnTo>
                            <a:pt x="141" y="129"/>
                          </a:lnTo>
                          <a:lnTo>
                            <a:pt x="137" y="132"/>
                          </a:lnTo>
                          <a:lnTo>
                            <a:pt x="131" y="135"/>
                          </a:lnTo>
                          <a:lnTo>
                            <a:pt x="123" y="138"/>
                          </a:lnTo>
                          <a:lnTo>
                            <a:pt x="112" y="140"/>
                          </a:lnTo>
                          <a:lnTo>
                            <a:pt x="100" y="143"/>
                          </a:lnTo>
                          <a:lnTo>
                            <a:pt x="86" y="144"/>
                          </a:lnTo>
                          <a:lnTo>
                            <a:pt x="71" y="144"/>
                          </a:lnTo>
                          <a:lnTo>
                            <a:pt x="54" y="144"/>
                          </a:lnTo>
                          <a:lnTo>
                            <a:pt x="40" y="143"/>
                          </a:lnTo>
                          <a:lnTo>
                            <a:pt x="28" y="140"/>
                          </a:lnTo>
                          <a:lnTo>
                            <a:pt x="19" y="138"/>
                          </a:lnTo>
                          <a:lnTo>
                            <a:pt x="11" y="135"/>
                          </a:lnTo>
                          <a:lnTo>
                            <a:pt x="6" y="132"/>
                          </a:lnTo>
                          <a:lnTo>
                            <a:pt x="2" y="131"/>
                          </a:lnTo>
                          <a:lnTo>
                            <a:pt x="2" y="127"/>
                          </a:lnTo>
                          <a:lnTo>
                            <a:pt x="0" y="17"/>
                          </a:lnTo>
                          <a:lnTo>
                            <a:pt x="2" y="14"/>
                          </a:lnTo>
                          <a:lnTo>
                            <a:pt x="6" y="13"/>
                          </a:lnTo>
                          <a:lnTo>
                            <a:pt x="13" y="9"/>
                          </a:lnTo>
                          <a:lnTo>
                            <a:pt x="22" y="6"/>
                          </a:lnTo>
                          <a:lnTo>
                            <a:pt x="31" y="3"/>
                          </a:lnTo>
                          <a:lnTo>
                            <a:pt x="43" y="2"/>
                          </a:lnTo>
                          <a:lnTo>
                            <a:pt x="57" y="0"/>
                          </a:lnTo>
                          <a:lnTo>
                            <a:pt x="71" y="0"/>
                          </a:lnTo>
                          <a:lnTo>
                            <a:pt x="85" y="0"/>
                          </a:lnTo>
                          <a:lnTo>
                            <a:pt x="98" y="2"/>
                          </a:lnTo>
                          <a:lnTo>
                            <a:pt x="111" y="3"/>
                          </a:lnTo>
                          <a:lnTo>
                            <a:pt x="121" y="6"/>
                          </a:lnTo>
                          <a:lnTo>
                            <a:pt x="131" y="9"/>
                          </a:lnTo>
                          <a:lnTo>
                            <a:pt x="137" y="13"/>
                          </a:lnTo>
                          <a:lnTo>
                            <a:pt x="141" y="14"/>
                          </a:lnTo>
                          <a:lnTo>
                            <a:pt x="143" y="17"/>
                          </a:lnTo>
                          <a:lnTo>
                            <a:pt x="143" y="12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116"/>
                    <p:cNvSpPr>
                      <a:spLocks noChangeAspect="1"/>
                    </p:cNvSpPr>
                    <p:nvPr/>
                  </p:nvSpPr>
                  <p:spPr bwMode="auto">
                    <a:xfrm>
                      <a:off x="2104" y="1621"/>
                      <a:ext cx="349" cy="353"/>
                    </a:xfrm>
                    <a:custGeom>
                      <a:avLst/>
                      <a:gdLst>
                        <a:gd name="T0" fmla="*/ 348 w 349"/>
                        <a:gd name="T1" fmla="*/ 314 h 353"/>
                        <a:gd name="T2" fmla="*/ 347 w 349"/>
                        <a:gd name="T3" fmla="*/ 320 h 353"/>
                        <a:gd name="T4" fmla="*/ 337 w 349"/>
                        <a:gd name="T5" fmla="*/ 326 h 353"/>
                        <a:gd name="T6" fmla="*/ 321 w 349"/>
                        <a:gd name="T7" fmla="*/ 332 h 353"/>
                        <a:gd name="T8" fmla="*/ 299 w 349"/>
                        <a:gd name="T9" fmla="*/ 339 h 353"/>
                        <a:gd name="T10" fmla="*/ 273 w 349"/>
                        <a:gd name="T11" fmla="*/ 345 h 353"/>
                        <a:gd name="T12" fmla="*/ 244 w 349"/>
                        <a:gd name="T13" fmla="*/ 349 h 353"/>
                        <a:gd name="T14" fmla="*/ 210 w 349"/>
                        <a:gd name="T15" fmla="*/ 351 h 353"/>
                        <a:gd name="T16" fmla="*/ 175 w 349"/>
                        <a:gd name="T17" fmla="*/ 352 h 353"/>
                        <a:gd name="T18" fmla="*/ 140 w 349"/>
                        <a:gd name="T19" fmla="*/ 351 h 353"/>
                        <a:gd name="T20" fmla="*/ 106 w 349"/>
                        <a:gd name="T21" fmla="*/ 349 h 353"/>
                        <a:gd name="T22" fmla="*/ 77 w 349"/>
                        <a:gd name="T23" fmla="*/ 345 h 353"/>
                        <a:gd name="T24" fmla="*/ 51 w 349"/>
                        <a:gd name="T25" fmla="*/ 339 h 353"/>
                        <a:gd name="T26" fmla="*/ 31 w 349"/>
                        <a:gd name="T27" fmla="*/ 332 h 353"/>
                        <a:gd name="T28" fmla="*/ 14 w 349"/>
                        <a:gd name="T29" fmla="*/ 326 h 353"/>
                        <a:gd name="T30" fmla="*/ 5 w 349"/>
                        <a:gd name="T31" fmla="*/ 320 h 353"/>
                        <a:gd name="T32" fmla="*/ 0 w 349"/>
                        <a:gd name="T33" fmla="*/ 314 h 353"/>
                        <a:gd name="T34" fmla="*/ 0 w 349"/>
                        <a:gd name="T35" fmla="*/ 43 h 353"/>
                        <a:gd name="T36" fmla="*/ 5 w 349"/>
                        <a:gd name="T37" fmla="*/ 37 h 353"/>
                        <a:gd name="T38" fmla="*/ 14 w 349"/>
                        <a:gd name="T39" fmla="*/ 29 h 353"/>
                        <a:gd name="T40" fmla="*/ 31 w 349"/>
                        <a:gd name="T41" fmla="*/ 23 h 353"/>
                        <a:gd name="T42" fmla="*/ 51 w 349"/>
                        <a:gd name="T43" fmla="*/ 15 h 353"/>
                        <a:gd name="T44" fmla="*/ 77 w 349"/>
                        <a:gd name="T45" fmla="*/ 9 h 353"/>
                        <a:gd name="T46" fmla="*/ 106 w 349"/>
                        <a:gd name="T47" fmla="*/ 5 h 353"/>
                        <a:gd name="T48" fmla="*/ 140 w 349"/>
                        <a:gd name="T49" fmla="*/ 1 h 353"/>
                        <a:gd name="T50" fmla="*/ 175 w 349"/>
                        <a:gd name="T51" fmla="*/ 0 h 353"/>
                        <a:gd name="T52" fmla="*/ 210 w 349"/>
                        <a:gd name="T53" fmla="*/ 1 h 353"/>
                        <a:gd name="T54" fmla="*/ 244 w 349"/>
                        <a:gd name="T55" fmla="*/ 5 h 353"/>
                        <a:gd name="T56" fmla="*/ 273 w 349"/>
                        <a:gd name="T57" fmla="*/ 9 h 353"/>
                        <a:gd name="T58" fmla="*/ 299 w 349"/>
                        <a:gd name="T59" fmla="*/ 15 h 353"/>
                        <a:gd name="T60" fmla="*/ 321 w 349"/>
                        <a:gd name="T61" fmla="*/ 23 h 353"/>
                        <a:gd name="T62" fmla="*/ 337 w 349"/>
                        <a:gd name="T63" fmla="*/ 29 h 353"/>
                        <a:gd name="T64" fmla="*/ 347 w 349"/>
                        <a:gd name="T65" fmla="*/ 37 h 353"/>
                        <a:gd name="T66" fmla="*/ 348 w 349"/>
                        <a:gd name="T67" fmla="*/ 43 h 353"/>
                        <a:gd name="T68" fmla="*/ 348 w 349"/>
                        <a:gd name="T69" fmla="*/ 314 h 3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9"/>
                        <a:gd name="T106" fmla="*/ 0 h 353"/>
                        <a:gd name="T107" fmla="*/ 349 w 349"/>
                        <a:gd name="T108" fmla="*/ 353 h 3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9" h="353">
                          <a:moveTo>
                            <a:pt x="348" y="314"/>
                          </a:moveTo>
                          <a:lnTo>
                            <a:pt x="347" y="320"/>
                          </a:lnTo>
                          <a:lnTo>
                            <a:pt x="337" y="326"/>
                          </a:lnTo>
                          <a:lnTo>
                            <a:pt x="321" y="332"/>
                          </a:lnTo>
                          <a:lnTo>
                            <a:pt x="299" y="339"/>
                          </a:lnTo>
                          <a:lnTo>
                            <a:pt x="273" y="345"/>
                          </a:lnTo>
                          <a:lnTo>
                            <a:pt x="244" y="349"/>
                          </a:lnTo>
                          <a:lnTo>
                            <a:pt x="210" y="351"/>
                          </a:lnTo>
                          <a:lnTo>
                            <a:pt x="175" y="352"/>
                          </a:lnTo>
                          <a:lnTo>
                            <a:pt x="140" y="351"/>
                          </a:lnTo>
                          <a:lnTo>
                            <a:pt x="106" y="349"/>
                          </a:lnTo>
                          <a:lnTo>
                            <a:pt x="77" y="345"/>
                          </a:lnTo>
                          <a:lnTo>
                            <a:pt x="51" y="339"/>
                          </a:lnTo>
                          <a:lnTo>
                            <a:pt x="31" y="332"/>
                          </a:lnTo>
                          <a:lnTo>
                            <a:pt x="14" y="326"/>
                          </a:lnTo>
                          <a:lnTo>
                            <a:pt x="5" y="320"/>
                          </a:lnTo>
                          <a:lnTo>
                            <a:pt x="0" y="314"/>
                          </a:lnTo>
                          <a:lnTo>
                            <a:pt x="0" y="43"/>
                          </a:lnTo>
                          <a:lnTo>
                            <a:pt x="5" y="37"/>
                          </a:lnTo>
                          <a:lnTo>
                            <a:pt x="14" y="29"/>
                          </a:lnTo>
                          <a:lnTo>
                            <a:pt x="31" y="23"/>
                          </a:lnTo>
                          <a:lnTo>
                            <a:pt x="51" y="15"/>
                          </a:lnTo>
                          <a:lnTo>
                            <a:pt x="77" y="9"/>
                          </a:lnTo>
                          <a:lnTo>
                            <a:pt x="106" y="5"/>
                          </a:lnTo>
                          <a:lnTo>
                            <a:pt x="140" y="1"/>
                          </a:lnTo>
                          <a:lnTo>
                            <a:pt x="175" y="0"/>
                          </a:lnTo>
                          <a:lnTo>
                            <a:pt x="210" y="1"/>
                          </a:lnTo>
                          <a:lnTo>
                            <a:pt x="244" y="5"/>
                          </a:lnTo>
                          <a:lnTo>
                            <a:pt x="273" y="9"/>
                          </a:lnTo>
                          <a:lnTo>
                            <a:pt x="299" y="15"/>
                          </a:lnTo>
                          <a:lnTo>
                            <a:pt x="321" y="23"/>
                          </a:lnTo>
                          <a:lnTo>
                            <a:pt x="337" y="29"/>
                          </a:lnTo>
                          <a:lnTo>
                            <a:pt x="347" y="37"/>
                          </a:lnTo>
                          <a:lnTo>
                            <a:pt x="348" y="43"/>
                          </a:lnTo>
                          <a:lnTo>
                            <a:pt x="348" y="3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117"/>
                    <p:cNvSpPr>
                      <a:spLocks noChangeAspect="1"/>
                    </p:cNvSpPr>
                    <p:nvPr/>
                  </p:nvSpPr>
                  <p:spPr bwMode="auto">
                    <a:xfrm>
                      <a:off x="2083" y="1884"/>
                      <a:ext cx="389" cy="245"/>
                    </a:xfrm>
                    <a:custGeom>
                      <a:avLst/>
                      <a:gdLst>
                        <a:gd name="T0" fmla="*/ 12 w 389"/>
                        <a:gd name="T1" fmla="*/ 203 h 245"/>
                        <a:gd name="T2" fmla="*/ 18 w 389"/>
                        <a:gd name="T3" fmla="*/ 204 h 245"/>
                        <a:gd name="T4" fmla="*/ 24 w 389"/>
                        <a:gd name="T5" fmla="*/ 207 h 245"/>
                        <a:gd name="T6" fmla="*/ 29 w 389"/>
                        <a:gd name="T7" fmla="*/ 210 h 245"/>
                        <a:gd name="T8" fmla="*/ 44 w 389"/>
                        <a:gd name="T9" fmla="*/ 217 h 245"/>
                        <a:gd name="T10" fmla="*/ 64 w 389"/>
                        <a:gd name="T11" fmla="*/ 224 h 245"/>
                        <a:gd name="T12" fmla="*/ 87 w 389"/>
                        <a:gd name="T13" fmla="*/ 230 h 245"/>
                        <a:gd name="T14" fmla="*/ 113 w 389"/>
                        <a:gd name="T15" fmla="*/ 236 h 245"/>
                        <a:gd name="T16" fmla="*/ 142 w 389"/>
                        <a:gd name="T17" fmla="*/ 241 h 245"/>
                        <a:gd name="T18" fmla="*/ 174 w 389"/>
                        <a:gd name="T19" fmla="*/ 244 h 245"/>
                        <a:gd name="T20" fmla="*/ 211 w 389"/>
                        <a:gd name="T21" fmla="*/ 244 h 245"/>
                        <a:gd name="T22" fmla="*/ 250 w 389"/>
                        <a:gd name="T23" fmla="*/ 241 h 245"/>
                        <a:gd name="T24" fmla="*/ 285 w 389"/>
                        <a:gd name="T25" fmla="*/ 238 h 245"/>
                        <a:gd name="T26" fmla="*/ 314 w 389"/>
                        <a:gd name="T27" fmla="*/ 232 h 245"/>
                        <a:gd name="T28" fmla="*/ 337 w 389"/>
                        <a:gd name="T29" fmla="*/ 224 h 245"/>
                        <a:gd name="T30" fmla="*/ 357 w 389"/>
                        <a:gd name="T31" fmla="*/ 215 h 245"/>
                        <a:gd name="T32" fmla="*/ 371 w 389"/>
                        <a:gd name="T33" fmla="*/ 204 h 245"/>
                        <a:gd name="T34" fmla="*/ 374 w 389"/>
                        <a:gd name="T35" fmla="*/ 200 h 245"/>
                        <a:gd name="T36" fmla="*/ 377 w 389"/>
                        <a:gd name="T37" fmla="*/ 195 h 245"/>
                        <a:gd name="T38" fmla="*/ 380 w 389"/>
                        <a:gd name="T39" fmla="*/ 190 h 245"/>
                        <a:gd name="T40" fmla="*/ 381 w 389"/>
                        <a:gd name="T41" fmla="*/ 183 h 245"/>
                        <a:gd name="T42" fmla="*/ 384 w 389"/>
                        <a:gd name="T43" fmla="*/ 177 h 245"/>
                        <a:gd name="T44" fmla="*/ 388 w 389"/>
                        <a:gd name="T45" fmla="*/ 167 h 245"/>
                        <a:gd name="T46" fmla="*/ 377 w 389"/>
                        <a:gd name="T47" fmla="*/ 43 h 245"/>
                        <a:gd name="T48" fmla="*/ 363 w 389"/>
                        <a:gd name="T49" fmla="*/ 37 h 245"/>
                        <a:gd name="T50" fmla="*/ 348 w 389"/>
                        <a:gd name="T51" fmla="*/ 30 h 245"/>
                        <a:gd name="T52" fmla="*/ 331 w 389"/>
                        <a:gd name="T53" fmla="*/ 23 h 245"/>
                        <a:gd name="T54" fmla="*/ 314 w 389"/>
                        <a:gd name="T55" fmla="*/ 19 h 245"/>
                        <a:gd name="T56" fmla="*/ 297 w 389"/>
                        <a:gd name="T57" fmla="*/ 14 h 245"/>
                        <a:gd name="T58" fmla="*/ 280 w 389"/>
                        <a:gd name="T59" fmla="*/ 10 h 245"/>
                        <a:gd name="T60" fmla="*/ 269 w 389"/>
                        <a:gd name="T61" fmla="*/ 8 h 245"/>
                        <a:gd name="T62" fmla="*/ 259 w 389"/>
                        <a:gd name="T63" fmla="*/ 7 h 245"/>
                        <a:gd name="T64" fmla="*/ 248 w 389"/>
                        <a:gd name="T65" fmla="*/ 5 h 245"/>
                        <a:gd name="T66" fmla="*/ 237 w 389"/>
                        <a:gd name="T67" fmla="*/ 4 h 245"/>
                        <a:gd name="T68" fmla="*/ 227 w 389"/>
                        <a:gd name="T69" fmla="*/ 4 h 245"/>
                        <a:gd name="T70" fmla="*/ 217 w 389"/>
                        <a:gd name="T71" fmla="*/ 4 h 245"/>
                        <a:gd name="T72" fmla="*/ 204 w 389"/>
                        <a:gd name="T73" fmla="*/ 2 h 245"/>
                        <a:gd name="T74" fmla="*/ 190 w 389"/>
                        <a:gd name="T75" fmla="*/ 2 h 245"/>
                        <a:gd name="T76" fmla="*/ 176 w 389"/>
                        <a:gd name="T77" fmla="*/ 0 h 245"/>
                        <a:gd name="T78" fmla="*/ 162 w 389"/>
                        <a:gd name="T79" fmla="*/ 0 h 245"/>
                        <a:gd name="T80" fmla="*/ 148 w 389"/>
                        <a:gd name="T81" fmla="*/ 2 h 245"/>
                        <a:gd name="T82" fmla="*/ 133 w 389"/>
                        <a:gd name="T83" fmla="*/ 4 h 245"/>
                        <a:gd name="T84" fmla="*/ 118 w 389"/>
                        <a:gd name="T85" fmla="*/ 5 h 245"/>
                        <a:gd name="T86" fmla="*/ 101 w 389"/>
                        <a:gd name="T87" fmla="*/ 8 h 245"/>
                        <a:gd name="T88" fmla="*/ 84 w 389"/>
                        <a:gd name="T89" fmla="*/ 11 h 245"/>
                        <a:gd name="T90" fmla="*/ 70 w 389"/>
                        <a:gd name="T91" fmla="*/ 16 h 245"/>
                        <a:gd name="T92" fmla="*/ 55 w 389"/>
                        <a:gd name="T93" fmla="*/ 20 h 245"/>
                        <a:gd name="T94" fmla="*/ 41 w 389"/>
                        <a:gd name="T95" fmla="*/ 25 h 245"/>
                        <a:gd name="T96" fmla="*/ 30 w 389"/>
                        <a:gd name="T97" fmla="*/ 30 h 245"/>
                        <a:gd name="T98" fmla="*/ 24 w 389"/>
                        <a:gd name="T99" fmla="*/ 31 h 245"/>
                        <a:gd name="T100" fmla="*/ 20 w 389"/>
                        <a:gd name="T101" fmla="*/ 36 h 245"/>
                        <a:gd name="T102" fmla="*/ 15 w 389"/>
                        <a:gd name="T103" fmla="*/ 39 h 245"/>
                        <a:gd name="T104" fmla="*/ 12 w 389"/>
                        <a:gd name="T105" fmla="*/ 45 h 245"/>
                        <a:gd name="T106" fmla="*/ 9 w 389"/>
                        <a:gd name="T107" fmla="*/ 51 h 245"/>
                        <a:gd name="T108" fmla="*/ 6 w 389"/>
                        <a:gd name="T109" fmla="*/ 57 h 245"/>
                        <a:gd name="T110" fmla="*/ 3 w 389"/>
                        <a:gd name="T111" fmla="*/ 65 h 245"/>
                        <a:gd name="T112" fmla="*/ 0 w 389"/>
                        <a:gd name="T113" fmla="*/ 72 h 245"/>
                        <a:gd name="T114" fmla="*/ 4 w 389"/>
                        <a:gd name="T115" fmla="*/ 197 h 2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9"/>
                        <a:gd name="T175" fmla="*/ 0 h 245"/>
                        <a:gd name="T176" fmla="*/ 389 w 389"/>
                        <a:gd name="T177" fmla="*/ 245 h 2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9" h="245">
                          <a:moveTo>
                            <a:pt x="7" y="200"/>
                          </a:moveTo>
                          <a:lnTo>
                            <a:pt x="9" y="200"/>
                          </a:lnTo>
                          <a:lnTo>
                            <a:pt x="10" y="201"/>
                          </a:lnTo>
                          <a:lnTo>
                            <a:pt x="12" y="201"/>
                          </a:lnTo>
                          <a:lnTo>
                            <a:pt x="12" y="203"/>
                          </a:lnTo>
                          <a:lnTo>
                            <a:pt x="13" y="203"/>
                          </a:lnTo>
                          <a:lnTo>
                            <a:pt x="15" y="203"/>
                          </a:lnTo>
                          <a:lnTo>
                            <a:pt x="15" y="204"/>
                          </a:lnTo>
                          <a:lnTo>
                            <a:pt x="17" y="204"/>
                          </a:lnTo>
                          <a:lnTo>
                            <a:pt x="18" y="204"/>
                          </a:lnTo>
                          <a:lnTo>
                            <a:pt x="18" y="206"/>
                          </a:lnTo>
                          <a:lnTo>
                            <a:pt x="20" y="206"/>
                          </a:lnTo>
                          <a:lnTo>
                            <a:pt x="21" y="207"/>
                          </a:lnTo>
                          <a:lnTo>
                            <a:pt x="23" y="207"/>
                          </a:lnTo>
                          <a:lnTo>
                            <a:pt x="24" y="207"/>
                          </a:lnTo>
                          <a:lnTo>
                            <a:pt x="24" y="209"/>
                          </a:lnTo>
                          <a:lnTo>
                            <a:pt x="26" y="209"/>
                          </a:lnTo>
                          <a:lnTo>
                            <a:pt x="27" y="209"/>
                          </a:lnTo>
                          <a:lnTo>
                            <a:pt x="27" y="210"/>
                          </a:lnTo>
                          <a:lnTo>
                            <a:pt x="29" y="210"/>
                          </a:lnTo>
                          <a:lnTo>
                            <a:pt x="30" y="210"/>
                          </a:lnTo>
                          <a:lnTo>
                            <a:pt x="33" y="212"/>
                          </a:lnTo>
                          <a:lnTo>
                            <a:pt x="36" y="213"/>
                          </a:lnTo>
                          <a:lnTo>
                            <a:pt x="41" y="215"/>
                          </a:lnTo>
                          <a:lnTo>
                            <a:pt x="44" y="217"/>
                          </a:lnTo>
                          <a:lnTo>
                            <a:pt x="47" y="218"/>
                          </a:lnTo>
                          <a:lnTo>
                            <a:pt x="52" y="220"/>
                          </a:lnTo>
                          <a:lnTo>
                            <a:pt x="56" y="221"/>
                          </a:lnTo>
                          <a:lnTo>
                            <a:pt x="59" y="223"/>
                          </a:lnTo>
                          <a:lnTo>
                            <a:pt x="64" y="224"/>
                          </a:lnTo>
                          <a:lnTo>
                            <a:pt x="69" y="226"/>
                          </a:lnTo>
                          <a:lnTo>
                            <a:pt x="73" y="227"/>
                          </a:lnTo>
                          <a:lnTo>
                            <a:pt x="78" y="229"/>
                          </a:lnTo>
                          <a:lnTo>
                            <a:pt x="82" y="230"/>
                          </a:lnTo>
                          <a:lnTo>
                            <a:pt x="87" y="230"/>
                          </a:lnTo>
                          <a:lnTo>
                            <a:pt x="93" y="232"/>
                          </a:lnTo>
                          <a:lnTo>
                            <a:pt x="98" y="233"/>
                          </a:lnTo>
                          <a:lnTo>
                            <a:pt x="102" y="235"/>
                          </a:lnTo>
                          <a:lnTo>
                            <a:pt x="109" y="236"/>
                          </a:lnTo>
                          <a:lnTo>
                            <a:pt x="113" y="236"/>
                          </a:lnTo>
                          <a:lnTo>
                            <a:pt x="119" y="238"/>
                          </a:lnTo>
                          <a:lnTo>
                            <a:pt x="125" y="238"/>
                          </a:lnTo>
                          <a:lnTo>
                            <a:pt x="130" y="240"/>
                          </a:lnTo>
                          <a:lnTo>
                            <a:pt x="136" y="241"/>
                          </a:lnTo>
                          <a:lnTo>
                            <a:pt x="142" y="241"/>
                          </a:lnTo>
                          <a:lnTo>
                            <a:pt x="148" y="241"/>
                          </a:lnTo>
                          <a:lnTo>
                            <a:pt x="155" y="243"/>
                          </a:lnTo>
                          <a:lnTo>
                            <a:pt x="161" y="243"/>
                          </a:lnTo>
                          <a:lnTo>
                            <a:pt x="167" y="243"/>
                          </a:lnTo>
                          <a:lnTo>
                            <a:pt x="174" y="244"/>
                          </a:lnTo>
                          <a:lnTo>
                            <a:pt x="181" y="244"/>
                          </a:lnTo>
                          <a:lnTo>
                            <a:pt x="187" y="244"/>
                          </a:lnTo>
                          <a:lnTo>
                            <a:pt x="194" y="244"/>
                          </a:lnTo>
                          <a:lnTo>
                            <a:pt x="202" y="244"/>
                          </a:lnTo>
                          <a:lnTo>
                            <a:pt x="211" y="244"/>
                          </a:lnTo>
                          <a:lnTo>
                            <a:pt x="219" y="244"/>
                          </a:lnTo>
                          <a:lnTo>
                            <a:pt x="227" y="243"/>
                          </a:lnTo>
                          <a:lnTo>
                            <a:pt x="234" y="243"/>
                          </a:lnTo>
                          <a:lnTo>
                            <a:pt x="242" y="243"/>
                          </a:lnTo>
                          <a:lnTo>
                            <a:pt x="250" y="241"/>
                          </a:lnTo>
                          <a:lnTo>
                            <a:pt x="257" y="241"/>
                          </a:lnTo>
                          <a:lnTo>
                            <a:pt x="265" y="241"/>
                          </a:lnTo>
                          <a:lnTo>
                            <a:pt x="271" y="240"/>
                          </a:lnTo>
                          <a:lnTo>
                            <a:pt x="277" y="238"/>
                          </a:lnTo>
                          <a:lnTo>
                            <a:pt x="285" y="238"/>
                          </a:lnTo>
                          <a:lnTo>
                            <a:pt x="291" y="236"/>
                          </a:lnTo>
                          <a:lnTo>
                            <a:pt x="297" y="235"/>
                          </a:lnTo>
                          <a:lnTo>
                            <a:pt x="302" y="235"/>
                          </a:lnTo>
                          <a:lnTo>
                            <a:pt x="308" y="233"/>
                          </a:lnTo>
                          <a:lnTo>
                            <a:pt x="314" y="232"/>
                          </a:lnTo>
                          <a:lnTo>
                            <a:pt x="319" y="230"/>
                          </a:lnTo>
                          <a:lnTo>
                            <a:pt x="323" y="229"/>
                          </a:lnTo>
                          <a:lnTo>
                            <a:pt x="329" y="227"/>
                          </a:lnTo>
                          <a:lnTo>
                            <a:pt x="334" y="226"/>
                          </a:lnTo>
                          <a:lnTo>
                            <a:pt x="337" y="224"/>
                          </a:lnTo>
                          <a:lnTo>
                            <a:pt x="342" y="223"/>
                          </a:lnTo>
                          <a:lnTo>
                            <a:pt x="346" y="220"/>
                          </a:lnTo>
                          <a:lnTo>
                            <a:pt x="349" y="218"/>
                          </a:lnTo>
                          <a:lnTo>
                            <a:pt x="354" y="217"/>
                          </a:lnTo>
                          <a:lnTo>
                            <a:pt x="357" y="215"/>
                          </a:lnTo>
                          <a:lnTo>
                            <a:pt x="360" y="212"/>
                          </a:lnTo>
                          <a:lnTo>
                            <a:pt x="363" y="210"/>
                          </a:lnTo>
                          <a:lnTo>
                            <a:pt x="366" y="209"/>
                          </a:lnTo>
                          <a:lnTo>
                            <a:pt x="368" y="206"/>
                          </a:lnTo>
                          <a:lnTo>
                            <a:pt x="371" y="204"/>
                          </a:lnTo>
                          <a:lnTo>
                            <a:pt x="371" y="203"/>
                          </a:lnTo>
                          <a:lnTo>
                            <a:pt x="372" y="203"/>
                          </a:lnTo>
                          <a:lnTo>
                            <a:pt x="372" y="201"/>
                          </a:lnTo>
                          <a:lnTo>
                            <a:pt x="374" y="201"/>
                          </a:lnTo>
                          <a:lnTo>
                            <a:pt x="374" y="200"/>
                          </a:lnTo>
                          <a:lnTo>
                            <a:pt x="374" y="198"/>
                          </a:lnTo>
                          <a:lnTo>
                            <a:pt x="375" y="198"/>
                          </a:lnTo>
                          <a:lnTo>
                            <a:pt x="375" y="197"/>
                          </a:lnTo>
                          <a:lnTo>
                            <a:pt x="377" y="197"/>
                          </a:lnTo>
                          <a:lnTo>
                            <a:pt x="377" y="195"/>
                          </a:lnTo>
                          <a:lnTo>
                            <a:pt x="377" y="194"/>
                          </a:lnTo>
                          <a:lnTo>
                            <a:pt x="378" y="194"/>
                          </a:lnTo>
                          <a:lnTo>
                            <a:pt x="378" y="192"/>
                          </a:lnTo>
                          <a:lnTo>
                            <a:pt x="378" y="190"/>
                          </a:lnTo>
                          <a:lnTo>
                            <a:pt x="380" y="190"/>
                          </a:lnTo>
                          <a:lnTo>
                            <a:pt x="380" y="189"/>
                          </a:lnTo>
                          <a:lnTo>
                            <a:pt x="380" y="187"/>
                          </a:lnTo>
                          <a:lnTo>
                            <a:pt x="381" y="186"/>
                          </a:lnTo>
                          <a:lnTo>
                            <a:pt x="381" y="184"/>
                          </a:lnTo>
                          <a:lnTo>
                            <a:pt x="381" y="183"/>
                          </a:lnTo>
                          <a:lnTo>
                            <a:pt x="383" y="183"/>
                          </a:lnTo>
                          <a:lnTo>
                            <a:pt x="383" y="181"/>
                          </a:lnTo>
                          <a:lnTo>
                            <a:pt x="383" y="180"/>
                          </a:lnTo>
                          <a:lnTo>
                            <a:pt x="383" y="178"/>
                          </a:lnTo>
                          <a:lnTo>
                            <a:pt x="384" y="177"/>
                          </a:lnTo>
                          <a:lnTo>
                            <a:pt x="384" y="175"/>
                          </a:lnTo>
                          <a:lnTo>
                            <a:pt x="384" y="174"/>
                          </a:lnTo>
                          <a:lnTo>
                            <a:pt x="386" y="172"/>
                          </a:lnTo>
                          <a:lnTo>
                            <a:pt x="386" y="171"/>
                          </a:lnTo>
                          <a:lnTo>
                            <a:pt x="388" y="167"/>
                          </a:lnTo>
                          <a:lnTo>
                            <a:pt x="388" y="51"/>
                          </a:lnTo>
                          <a:lnTo>
                            <a:pt x="384" y="50"/>
                          </a:lnTo>
                          <a:lnTo>
                            <a:pt x="381" y="48"/>
                          </a:lnTo>
                          <a:lnTo>
                            <a:pt x="380" y="46"/>
                          </a:lnTo>
                          <a:lnTo>
                            <a:pt x="377" y="43"/>
                          </a:lnTo>
                          <a:lnTo>
                            <a:pt x="374" y="42"/>
                          </a:lnTo>
                          <a:lnTo>
                            <a:pt x="371" y="40"/>
                          </a:lnTo>
                          <a:lnTo>
                            <a:pt x="369" y="39"/>
                          </a:lnTo>
                          <a:lnTo>
                            <a:pt x="366" y="37"/>
                          </a:lnTo>
                          <a:lnTo>
                            <a:pt x="363" y="37"/>
                          </a:lnTo>
                          <a:lnTo>
                            <a:pt x="360" y="36"/>
                          </a:lnTo>
                          <a:lnTo>
                            <a:pt x="357" y="34"/>
                          </a:lnTo>
                          <a:lnTo>
                            <a:pt x="354" y="33"/>
                          </a:lnTo>
                          <a:lnTo>
                            <a:pt x="351" y="31"/>
                          </a:lnTo>
                          <a:lnTo>
                            <a:pt x="348" y="30"/>
                          </a:lnTo>
                          <a:lnTo>
                            <a:pt x="345" y="28"/>
                          </a:lnTo>
                          <a:lnTo>
                            <a:pt x="342" y="27"/>
                          </a:lnTo>
                          <a:lnTo>
                            <a:pt x="338" y="27"/>
                          </a:lnTo>
                          <a:lnTo>
                            <a:pt x="335" y="25"/>
                          </a:lnTo>
                          <a:lnTo>
                            <a:pt x="331" y="23"/>
                          </a:lnTo>
                          <a:lnTo>
                            <a:pt x="328" y="22"/>
                          </a:lnTo>
                          <a:lnTo>
                            <a:pt x="325" y="22"/>
                          </a:lnTo>
                          <a:lnTo>
                            <a:pt x="322" y="20"/>
                          </a:lnTo>
                          <a:lnTo>
                            <a:pt x="319" y="19"/>
                          </a:lnTo>
                          <a:lnTo>
                            <a:pt x="314" y="19"/>
                          </a:lnTo>
                          <a:lnTo>
                            <a:pt x="311" y="17"/>
                          </a:lnTo>
                          <a:lnTo>
                            <a:pt x="308" y="16"/>
                          </a:lnTo>
                          <a:lnTo>
                            <a:pt x="303" y="16"/>
                          </a:lnTo>
                          <a:lnTo>
                            <a:pt x="300" y="14"/>
                          </a:lnTo>
                          <a:lnTo>
                            <a:pt x="297" y="14"/>
                          </a:lnTo>
                          <a:lnTo>
                            <a:pt x="292" y="13"/>
                          </a:lnTo>
                          <a:lnTo>
                            <a:pt x="289" y="11"/>
                          </a:lnTo>
                          <a:lnTo>
                            <a:pt x="285" y="11"/>
                          </a:lnTo>
                          <a:lnTo>
                            <a:pt x="283" y="10"/>
                          </a:lnTo>
                          <a:lnTo>
                            <a:pt x="280" y="10"/>
                          </a:lnTo>
                          <a:lnTo>
                            <a:pt x="279" y="10"/>
                          </a:lnTo>
                          <a:lnTo>
                            <a:pt x="276" y="10"/>
                          </a:lnTo>
                          <a:lnTo>
                            <a:pt x="274" y="8"/>
                          </a:lnTo>
                          <a:lnTo>
                            <a:pt x="271" y="8"/>
                          </a:lnTo>
                          <a:lnTo>
                            <a:pt x="269" y="8"/>
                          </a:lnTo>
                          <a:lnTo>
                            <a:pt x="268" y="8"/>
                          </a:lnTo>
                          <a:lnTo>
                            <a:pt x="265" y="7"/>
                          </a:lnTo>
                          <a:lnTo>
                            <a:pt x="263" y="7"/>
                          </a:lnTo>
                          <a:lnTo>
                            <a:pt x="260" y="7"/>
                          </a:lnTo>
                          <a:lnTo>
                            <a:pt x="259" y="7"/>
                          </a:lnTo>
                          <a:lnTo>
                            <a:pt x="256" y="5"/>
                          </a:lnTo>
                          <a:lnTo>
                            <a:pt x="254" y="5"/>
                          </a:lnTo>
                          <a:lnTo>
                            <a:pt x="251" y="5"/>
                          </a:lnTo>
                          <a:lnTo>
                            <a:pt x="250" y="5"/>
                          </a:lnTo>
                          <a:lnTo>
                            <a:pt x="248" y="5"/>
                          </a:lnTo>
                          <a:lnTo>
                            <a:pt x="245" y="5"/>
                          </a:lnTo>
                          <a:lnTo>
                            <a:pt x="243" y="5"/>
                          </a:lnTo>
                          <a:lnTo>
                            <a:pt x="240" y="5"/>
                          </a:lnTo>
                          <a:lnTo>
                            <a:pt x="239" y="4"/>
                          </a:lnTo>
                          <a:lnTo>
                            <a:pt x="237" y="4"/>
                          </a:lnTo>
                          <a:lnTo>
                            <a:pt x="234" y="4"/>
                          </a:lnTo>
                          <a:lnTo>
                            <a:pt x="233" y="4"/>
                          </a:lnTo>
                          <a:lnTo>
                            <a:pt x="231" y="4"/>
                          </a:lnTo>
                          <a:lnTo>
                            <a:pt x="228" y="4"/>
                          </a:lnTo>
                          <a:lnTo>
                            <a:pt x="227" y="4"/>
                          </a:lnTo>
                          <a:lnTo>
                            <a:pt x="225" y="4"/>
                          </a:lnTo>
                          <a:lnTo>
                            <a:pt x="222" y="4"/>
                          </a:lnTo>
                          <a:lnTo>
                            <a:pt x="220" y="4"/>
                          </a:lnTo>
                          <a:lnTo>
                            <a:pt x="219" y="4"/>
                          </a:lnTo>
                          <a:lnTo>
                            <a:pt x="217" y="4"/>
                          </a:lnTo>
                          <a:lnTo>
                            <a:pt x="214" y="4"/>
                          </a:lnTo>
                          <a:lnTo>
                            <a:pt x="211" y="4"/>
                          </a:lnTo>
                          <a:lnTo>
                            <a:pt x="210" y="2"/>
                          </a:lnTo>
                          <a:lnTo>
                            <a:pt x="207" y="2"/>
                          </a:lnTo>
                          <a:lnTo>
                            <a:pt x="204" y="2"/>
                          </a:lnTo>
                          <a:lnTo>
                            <a:pt x="200" y="2"/>
                          </a:lnTo>
                          <a:lnTo>
                            <a:pt x="199" y="2"/>
                          </a:lnTo>
                          <a:lnTo>
                            <a:pt x="196" y="2"/>
                          </a:lnTo>
                          <a:lnTo>
                            <a:pt x="193" y="2"/>
                          </a:lnTo>
                          <a:lnTo>
                            <a:pt x="190" y="2"/>
                          </a:lnTo>
                          <a:lnTo>
                            <a:pt x="188" y="0"/>
                          </a:lnTo>
                          <a:lnTo>
                            <a:pt x="185" y="0"/>
                          </a:lnTo>
                          <a:lnTo>
                            <a:pt x="182" y="0"/>
                          </a:lnTo>
                          <a:lnTo>
                            <a:pt x="179" y="0"/>
                          </a:lnTo>
                          <a:lnTo>
                            <a:pt x="176" y="0"/>
                          </a:lnTo>
                          <a:lnTo>
                            <a:pt x="174" y="0"/>
                          </a:lnTo>
                          <a:lnTo>
                            <a:pt x="171" y="0"/>
                          </a:lnTo>
                          <a:lnTo>
                            <a:pt x="168" y="0"/>
                          </a:lnTo>
                          <a:lnTo>
                            <a:pt x="165" y="0"/>
                          </a:lnTo>
                          <a:lnTo>
                            <a:pt x="162" y="0"/>
                          </a:lnTo>
                          <a:lnTo>
                            <a:pt x="159" y="0"/>
                          </a:lnTo>
                          <a:lnTo>
                            <a:pt x="156" y="0"/>
                          </a:lnTo>
                          <a:lnTo>
                            <a:pt x="155" y="2"/>
                          </a:lnTo>
                          <a:lnTo>
                            <a:pt x="151" y="2"/>
                          </a:lnTo>
                          <a:lnTo>
                            <a:pt x="148" y="2"/>
                          </a:lnTo>
                          <a:lnTo>
                            <a:pt x="145" y="2"/>
                          </a:lnTo>
                          <a:lnTo>
                            <a:pt x="142" y="2"/>
                          </a:lnTo>
                          <a:lnTo>
                            <a:pt x="139" y="2"/>
                          </a:lnTo>
                          <a:lnTo>
                            <a:pt x="136" y="2"/>
                          </a:lnTo>
                          <a:lnTo>
                            <a:pt x="133" y="4"/>
                          </a:lnTo>
                          <a:lnTo>
                            <a:pt x="130" y="4"/>
                          </a:lnTo>
                          <a:lnTo>
                            <a:pt x="127" y="4"/>
                          </a:lnTo>
                          <a:lnTo>
                            <a:pt x="124" y="4"/>
                          </a:lnTo>
                          <a:lnTo>
                            <a:pt x="121" y="5"/>
                          </a:lnTo>
                          <a:lnTo>
                            <a:pt x="118" y="5"/>
                          </a:lnTo>
                          <a:lnTo>
                            <a:pt x="113" y="5"/>
                          </a:lnTo>
                          <a:lnTo>
                            <a:pt x="110" y="5"/>
                          </a:lnTo>
                          <a:lnTo>
                            <a:pt x="107" y="7"/>
                          </a:lnTo>
                          <a:lnTo>
                            <a:pt x="104" y="7"/>
                          </a:lnTo>
                          <a:lnTo>
                            <a:pt x="101" y="8"/>
                          </a:lnTo>
                          <a:lnTo>
                            <a:pt x="98" y="8"/>
                          </a:lnTo>
                          <a:lnTo>
                            <a:pt x="95" y="8"/>
                          </a:lnTo>
                          <a:lnTo>
                            <a:pt x="92" y="10"/>
                          </a:lnTo>
                          <a:lnTo>
                            <a:pt x="89" y="10"/>
                          </a:lnTo>
                          <a:lnTo>
                            <a:pt x="84" y="11"/>
                          </a:lnTo>
                          <a:lnTo>
                            <a:pt x="81" y="11"/>
                          </a:lnTo>
                          <a:lnTo>
                            <a:pt x="78" y="13"/>
                          </a:lnTo>
                          <a:lnTo>
                            <a:pt x="75" y="13"/>
                          </a:lnTo>
                          <a:lnTo>
                            <a:pt x="73" y="14"/>
                          </a:lnTo>
                          <a:lnTo>
                            <a:pt x="70" y="16"/>
                          </a:lnTo>
                          <a:lnTo>
                            <a:pt x="67" y="16"/>
                          </a:lnTo>
                          <a:lnTo>
                            <a:pt x="64" y="17"/>
                          </a:lnTo>
                          <a:lnTo>
                            <a:pt x="61" y="17"/>
                          </a:lnTo>
                          <a:lnTo>
                            <a:pt x="58" y="19"/>
                          </a:lnTo>
                          <a:lnTo>
                            <a:pt x="55" y="20"/>
                          </a:lnTo>
                          <a:lnTo>
                            <a:pt x="52" y="20"/>
                          </a:lnTo>
                          <a:lnTo>
                            <a:pt x="50" y="22"/>
                          </a:lnTo>
                          <a:lnTo>
                            <a:pt x="47" y="23"/>
                          </a:lnTo>
                          <a:lnTo>
                            <a:pt x="44" y="23"/>
                          </a:lnTo>
                          <a:lnTo>
                            <a:pt x="41" y="25"/>
                          </a:lnTo>
                          <a:lnTo>
                            <a:pt x="40" y="27"/>
                          </a:lnTo>
                          <a:lnTo>
                            <a:pt x="36" y="27"/>
                          </a:lnTo>
                          <a:lnTo>
                            <a:pt x="33" y="28"/>
                          </a:lnTo>
                          <a:lnTo>
                            <a:pt x="32" y="30"/>
                          </a:lnTo>
                          <a:lnTo>
                            <a:pt x="30" y="30"/>
                          </a:lnTo>
                          <a:lnTo>
                            <a:pt x="29" y="30"/>
                          </a:lnTo>
                          <a:lnTo>
                            <a:pt x="27" y="30"/>
                          </a:lnTo>
                          <a:lnTo>
                            <a:pt x="26" y="30"/>
                          </a:lnTo>
                          <a:lnTo>
                            <a:pt x="26" y="31"/>
                          </a:lnTo>
                          <a:lnTo>
                            <a:pt x="24" y="31"/>
                          </a:lnTo>
                          <a:lnTo>
                            <a:pt x="23" y="33"/>
                          </a:lnTo>
                          <a:lnTo>
                            <a:pt x="21" y="33"/>
                          </a:lnTo>
                          <a:lnTo>
                            <a:pt x="21" y="34"/>
                          </a:lnTo>
                          <a:lnTo>
                            <a:pt x="20" y="34"/>
                          </a:lnTo>
                          <a:lnTo>
                            <a:pt x="20" y="36"/>
                          </a:lnTo>
                          <a:lnTo>
                            <a:pt x="18" y="36"/>
                          </a:lnTo>
                          <a:lnTo>
                            <a:pt x="18" y="37"/>
                          </a:lnTo>
                          <a:lnTo>
                            <a:pt x="17" y="37"/>
                          </a:lnTo>
                          <a:lnTo>
                            <a:pt x="17" y="39"/>
                          </a:lnTo>
                          <a:lnTo>
                            <a:pt x="15" y="39"/>
                          </a:lnTo>
                          <a:lnTo>
                            <a:pt x="15" y="40"/>
                          </a:lnTo>
                          <a:lnTo>
                            <a:pt x="13" y="42"/>
                          </a:lnTo>
                          <a:lnTo>
                            <a:pt x="13" y="43"/>
                          </a:lnTo>
                          <a:lnTo>
                            <a:pt x="12" y="43"/>
                          </a:lnTo>
                          <a:lnTo>
                            <a:pt x="12" y="45"/>
                          </a:lnTo>
                          <a:lnTo>
                            <a:pt x="10" y="46"/>
                          </a:lnTo>
                          <a:lnTo>
                            <a:pt x="10" y="48"/>
                          </a:lnTo>
                          <a:lnTo>
                            <a:pt x="9" y="48"/>
                          </a:lnTo>
                          <a:lnTo>
                            <a:pt x="9" y="50"/>
                          </a:lnTo>
                          <a:lnTo>
                            <a:pt x="9" y="51"/>
                          </a:lnTo>
                          <a:lnTo>
                            <a:pt x="7" y="51"/>
                          </a:lnTo>
                          <a:lnTo>
                            <a:pt x="7" y="53"/>
                          </a:lnTo>
                          <a:lnTo>
                            <a:pt x="7" y="54"/>
                          </a:lnTo>
                          <a:lnTo>
                            <a:pt x="6" y="56"/>
                          </a:lnTo>
                          <a:lnTo>
                            <a:pt x="6" y="57"/>
                          </a:lnTo>
                          <a:lnTo>
                            <a:pt x="4" y="59"/>
                          </a:lnTo>
                          <a:lnTo>
                            <a:pt x="4" y="60"/>
                          </a:lnTo>
                          <a:lnTo>
                            <a:pt x="4" y="62"/>
                          </a:lnTo>
                          <a:lnTo>
                            <a:pt x="3" y="63"/>
                          </a:lnTo>
                          <a:lnTo>
                            <a:pt x="3" y="65"/>
                          </a:lnTo>
                          <a:lnTo>
                            <a:pt x="3" y="66"/>
                          </a:lnTo>
                          <a:lnTo>
                            <a:pt x="1" y="68"/>
                          </a:lnTo>
                          <a:lnTo>
                            <a:pt x="1" y="69"/>
                          </a:lnTo>
                          <a:lnTo>
                            <a:pt x="1" y="71"/>
                          </a:lnTo>
                          <a:lnTo>
                            <a:pt x="0" y="72"/>
                          </a:lnTo>
                          <a:lnTo>
                            <a:pt x="0" y="195"/>
                          </a:lnTo>
                          <a:lnTo>
                            <a:pt x="1" y="195"/>
                          </a:lnTo>
                          <a:lnTo>
                            <a:pt x="1" y="197"/>
                          </a:lnTo>
                          <a:lnTo>
                            <a:pt x="3" y="197"/>
                          </a:lnTo>
                          <a:lnTo>
                            <a:pt x="4" y="197"/>
                          </a:lnTo>
                          <a:lnTo>
                            <a:pt x="4" y="198"/>
                          </a:lnTo>
                          <a:lnTo>
                            <a:pt x="6" y="198"/>
                          </a:lnTo>
                          <a:lnTo>
                            <a:pt x="6" y="200"/>
                          </a:lnTo>
                          <a:lnTo>
                            <a:pt x="7" y="200"/>
                          </a:lnTo>
                        </a:path>
                      </a:pathLst>
                    </a:custGeom>
                    <a:solidFill>
                      <a:srgbClr val="FFFFFF"/>
                    </a:solidFill>
                    <a:ln w="12700" cap="rnd">
                      <a:solidFill>
                        <a:srgbClr val="000000"/>
                      </a:solidFill>
                      <a:round/>
                      <a:headEnd/>
                      <a:tailEnd/>
                    </a:ln>
                  </p:spPr>
                  <p:txBody>
                    <a:bodyPr/>
                    <a:lstStyle/>
                    <a:p>
                      <a:endParaRPr lang="en-US"/>
                    </a:p>
                  </p:txBody>
                </p:sp>
                <p:sp>
                  <p:nvSpPr>
                    <p:cNvPr id="124" name="Freeform 118"/>
                    <p:cNvSpPr>
                      <a:spLocks noChangeAspect="1"/>
                    </p:cNvSpPr>
                    <p:nvPr/>
                  </p:nvSpPr>
                  <p:spPr bwMode="auto">
                    <a:xfrm>
                      <a:off x="2083" y="1884"/>
                      <a:ext cx="389" cy="245"/>
                    </a:xfrm>
                    <a:custGeom>
                      <a:avLst/>
                      <a:gdLst>
                        <a:gd name="T0" fmla="*/ 15 w 389"/>
                        <a:gd name="T1" fmla="*/ 203 h 245"/>
                        <a:gd name="T2" fmla="*/ 27 w 389"/>
                        <a:gd name="T3" fmla="*/ 210 h 245"/>
                        <a:gd name="T4" fmla="*/ 44 w 389"/>
                        <a:gd name="T5" fmla="*/ 217 h 245"/>
                        <a:gd name="T6" fmla="*/ 78 w 389"/>
                        <a:gd name="T7" fmla="*/ 229 h 245"/>
                        <a:gd name="T8" fmla="*/ 119 w 389"/>
                        <a:gd name="T9" fmla="*/ 238 h 245"/>
                        <a:gd name="T10" fmla="*/ 167 w 389"/>
                        <a:gd name="T11" fmla="*/ 243 h 245"/>
                        <a:gd name="T12" fmla="*/ 227 w 389"/>
                        <a:gd name="T13" fmla="*/ 243 h 245"/>
                        <a:gd name="T14" fmla="*/ 285 w 389"/>
                        <a:gd name="T15" fmla="*/ 238 h 245"/>
                        <a:gd name="T16" fmla="*/ 329 w 389"/>
                        <a:gd name="T17" fmla="*/ 227 h 245"/>
                        <a:gd name="T18" fmla="*/ 360 w 389"/>
                        <a:gd name="T19" fmla="*/ 212 h 245"/>
                        <a:gd name="T20" fmla="*/ 375 w 389"/>
                        <a:gd name="T21" fmla="*/ 197 h 245"/>
                        <a:gd name="T22" fmla="*/ 383 w 389"/>
                        <a:gd name="T23" fmla="*/ 181 h 245"/>
                        <a:gd name="T24" fmla="*/ 388 w 389"/>
                        <a:gd name="T25" fmla="*/ 51 h 245"/>
                        <a:gd name="T26" fmla="*/ 366 w 389"/>
                        <a:gd name="T27" fmla="*/ 37 h 245"/>
                        <a:gd name="T28" fmla="*/ 342 w 389"/>
                        <a:gd name="T29" fmla="*/ 27 h 245"/>
                        <a:gd name="T30" fmla="*/ 314 w 389"/>
                        <a:gd name="T31" fmla="*/ 19 h 245"/>
                        <a:gd name="T32" fmla="*/ 285 w 389"/>
                        <a:gd name="T33" fmla="*/ 11 h 245"/>
                        <a:gd name="T34" fmla="*/ 268 w 389"/>
                        <a:gd name="T35" fmla="*/ 8 h 245"/>
                        <a:gd name="T36" fmla="*/ 250 w 389"/>
                        <a:gd name="T37" fmla="*/ 5 h 245"/>
                        <a:gd name="T38" fmla="*/ 233 w 389"/>
                        <a:gd name="T39" fmla="*/ 4 h 245"/>
                        <a:gd name="T40" fmla="*/ 217 w 389"/>
                        <a:gd name="T41" fmla="*/ 4 h 245"/>
                        <a:gd name="T42" fmla="*/ 196 w 389"/>
                        <a:gd name="T43" fmla="*/ 2 h 245"/>
                        <a:gd name="T44" fmla="*/ 174 w 389"/>
                        <a:gd name="T45" fmla="*/ 0 h 245"/>
                        <a:gd name="T46" fmla="*/ 151 w 389"/>
                        <a:gd name="T47" fmla="*/ 2 h 245"/>
                        <a:gd name="T48" fmla="*/ 127 w 389"/>
                        <a:gd name="T49" fmla="*/ 4 h 245"/>
                        <a:gd name="T50" fmla="*/ 101 w 389"/>
                        <a:gd name="T51" fmla="*/ 8 h 245"/>
                        <a:gd name="T52" fmla="*/ 75 w 389"/>
                        <a:gd name="T53" fmla="*/ 13 h 245"/>
                        <a:gd name="T54" fmla="*/ 52 w 389"/>
                        <a:gd name="T55" fmla="*/ 20 h 245"/>
                        <a:gd name="T56" fmla="*/ 32 w 389"/>
                        <a:gd name="T57" fmla="*/ 30 h 245"/>
                        <a:gd name="T58" fmla="*/ 23 w 389"/>
                        <a:gd name="T59" fmla="*/ 33 h 245"/>
                        <a:gd name="T60" fmla="*/ 17 w 389"/>
                        <a:gd name="T61" fmla="*/ 39 h 245"/>
                        <a:gd name="T62" fmla="*/ 9 w 389"/>
                        <a:gd name="T63" fmla="*/ 51 h 245"/>
                        <a:gd name="T64" fmla="*/ 0 w 389"/>
                        <a:gd name="T65" fmla="*/ 72 h 245"/>
                        <a:gd name="T66" fmla="*/ 1 w 389"/>
                        <a:gd name="T67" fmla="*/ 195 h 245"/>
                        <a:gd name="T68" fmla="*/ 4 w 389"/>
                        <a:gd name="T69" fmla="*/ 198 h 2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9"/>
                        <a:gd name="T106" fmla="*/ 0 h 245"/>
                        <a:gd name="T107" fmla="*/ 389 w 389"/>
                        <a:gd name="T108" fmla="*/ 245 h 2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9" h="245">
                          <a:moveTo>
                            <a:pt x="7" y="200"/>
                          </a:moveTo>
                          <a:lnTo>
                            <a:pt x="15" y="203"/>
                          </a:lnTo>
                          <a:lnTo>
                            <a:pt x="23" y="207"/>
                          </a:lnTo>
                          <a:lnTo>
                            <a:pt x="27" y="210"/>
                          </a:lnTo>
                          <a:lnTo>
                            <a:pt x="30" y="210"/>
                          </a:lnTo>
                          <a:lnTo>
                            <a:pt x="44" y="217"/>
                          </a:lnTo>
                          <a:lnTo>
                            <a:pt x="59" y="223"/>
                          </a:lnTo>
                          <a:lnTo>
                            <a:pt x="78" y="229"/>
                          </a:lnTo>
                          <a:lnTo>
                            <a:pt x="98" y="233"/>
                          </a:lnTo>
                          <a:lnTo>
                            <a:pt x="119" y="238"/>
                          </a:lnTo>
                          <a:lnTo>
                            <a:pt x="142" y="241"/>
                          </a:lnTo>
                          <a:lnTo>
                            <a:pt x="167" y="243"/>
                          </a:lnTo>
                          <a:lnTo>
                            <a:pt x="194" y="244"/>
                          </a:lnTo>
                          <a:lnTo>
                            <a:pt x="227" y="243"/>
                          </a:lnTo>
                          <a:lnTo>
                            <a:pt x="257" y="241"/>
                          </a:lnTo>
                          <a:lnTo>
                            <a:pt x="285" y="238"/>
                          </a:lnTo>
                          <a:lnTo>
                            <a:pt x="308" y="233"/>
                          </a:lnTo>
                          <a:lnTo>
                            <a:pt x="329" y="227"/>
                          </a:lnTo>
                          <a:lnTo>
                            <a:pt x="346" y="220"/>
                          </a:lnTo>
                          <a:lnTo>
                            <a:pt x="360" y="212"/>
                          </a:lnTo>
                          <a:lnTo>
                            <a:pt x="371" y="204"/>
                          </a:lnTo>
                          <a:lnTo>
                            <a:pt x="375" y="197"/>
                          </a:lnTo>
                          <a:lnTo>
                            <a:pt x="380" y="190"/>
                          </a:lnTo>
                          <a:lnTo>
                            <a:pt x="383" y="181"/>
                          </a:lnTo>
                          <a:lnTo>
                            <a:pt x="388" y="167"/>
                          </a:lnTo>
                          <a:lnTo>
                            <a:pt x="388" y="51"/>
                          </a:lnTo>
                          <a:lnTo>
                            <a:pt x="377" y="43"/>
                          </a:lnTo>
                          <a:lnTo>
                            <a:pt x="366" y="37"/>
                          </a:lnTo>
                          <a:lnTo>
                            <a:pt x="354" y="33"/>
                          </a:lnTo>
                          <a:lnTo>
                            <a:pt x="342" y="27"/>
                          </a:lnTo>
                          <a:lnTo>
                            <a:pt x="328" y="22"/>
                          </a:lnTo>
                          <a:lnTo>
                            <a:pt x="314" y="19"/>
                          </a:lnTo>
                          <a:lnTo>
                            <a:pt x="300" y="14"/>
                          </a:lnTo>
                          <a:lnTo>
                            <a:pt x="285" y="11"/>
                          </a:lnTo>
                          <a:lnTo>
                            <a:pt x="276" y="10"/>
                          </a:lnTo>
                          <a:lnTo>
                            <a:pt x="268" y="8"/>
                          </a:lnTo>
                          <a:lnTo>
                            <a:pt x="259" y="7"/>
                          </a:lnTo>
                          <a:lnTo>
                            <a:pt x="250" y="5"/>
                          </a:lnTo>
                          <a:lnTo>
                            <a:pt x="240" y="5"/>
                          </a:lnTo>
                          <a:lnTo>
                            <a:pt x="233" y="4"/>
                          </a:lnTo>
                          <a:lnTo>
                            <a:pt x="225" y="4"/>
                          </a:lnTo>
                          <a:lnTo>
                            <a:pt x="217" y="4"/>
                          </a:lnTo>
                          <a:lnTo>
                            <a:pt x="207" y="2"/>
                          </a:lnTo>
                          <a:lnTo>
                            <a:pt x="196" y="2"/>
                          </a:lnTo>
                          <a:lnTo>
                            <a:pt x="185" y="0"/>
                          </a:lnTo>
                          <a:lnTo>
                            <a:pt x="174" y="0"/>
                          </a:lnTo>
                          <a:lnTo>
                            <a:pt x="162" y="0"/>
                          </a:lnTo>
                          <a:lnTo>
                            <a:pt x="151" y="2"/>
                          </a:lnTo>
                          <a:lnTo>
                            <a:pt x="139" y="2"/>
                          </a:lnTo>
                          <a:lnTo>
                            <a:pt x="127" y="4"/>
                          </a:lnTo>
                          <a:lnTo>
                            <a:pt x="113" y="5"/>
                          </a:lnTo>
                          <a:lnTo>
                            <a:pt x="101" y="8"/>
                          </a:lnTo>
                          <a:lnTo>
                            <a:pt x="89" y="10"/>
                          </a:lnTo>
                          <a:lnTo>
                            <a:pt x="75" y="13"/>
                          </a:lnTo>
                          <a:lnTo>
                            <a:pt x="64" y="17"/>
                          </a:lnTo>
                          <a:lnTo>
                            <a:pt x="52" y="20"/>
                          </a:lnTo>
                          <a:lnTo>
                            <a:pt x="41" y="25"/>
                          </a:lnTo>
                          <a:lnTo>
                            <a:pt x="32" y="30"/>
                          </a:lnTo>
                          <a:lnTo>
                            <a:pt x="26" y="30"/>
                          </a:lnTo>
                          <a:lnTo>
                            <a:pt x="23" y="33"/>
                          </a:lnTo>
                          <a:lnTo>
                            <a:pt x="20" y="36"/>
                          </a:lnTo>
                          <a:lnTo>
                            <a:pt x="17" y="39"/>
                          </a:lnTo>
                          <a:lnTo>
                            <a:pt x="12" y="43"/>
                          </a:lnTo>
                          <a:lnTo>
                            <a:pt x="9" y="51"/>
                          </a:lnTo>
                          <a:lnTo>
                            <a:pt x="4" y="60"/>
                          </a:lnTo>
                          <a:lnTo>
                            <a:pt x="0" y="72"/>
                          </a:lnTo>
                          <a:lnTo>
                            <a:pt x="0" y="195"/>
                          </a:lnTo>
                          <a:lnTo>
                            <a:pt x="1" y="195"/>
                          </a:lnTo>
                          <a:lnTo>
                            <a:pt x="3" y="197"/>
                          </a:lnTo>
                          <a:lnTo>
                            <a:pt x="4" y="198"/>
                          </a:lnTo>
                          <a:lnTo>
                            <a:pt x="7" y="200"/>
                          </a:lnTo>
                        </a:path>
                      </a:pathLst>
                    </a:custGeom>
                    <a:gradFill rotWithShape="0">
                      <a:gsLst>
                        <a:gs pos="0">
                          <a:srgbClr val="727270"/>
                        </a:gs>
                        <a:gs pos="50000">
                          <a:srgbClr val="E4E4E0"/>
                        </a:gs>
                        <a:gs pos="100000">
                          <a:srgbClr val="727270"/>
                        </a:gs>
                      </a:gsLst>
                      <a:lin ang="2700000" scaled="1"/>
                    </a:gradFill>
                    <a:ln w="12700" cap="rnd">
                      <a:solidFill>
                        <a:srgbClr val="000000"/>
                      </a:solidFill>
                      <a:round/>
                      <a:headEnd/>
                      <a:tailEnd/>
                    </a:ln>
                  </p:spPr>
                  <p:txBody>
                    <a:bodyPr/>
                    <a:lstStyle/>
                    <a:p>
                      <a:endParaRPr lang="en-US"/>
                    </a:p>
                  </p:txBody>
                </p:sp>
                <p:sp>
                  <p:nvSpPr>
                    <p:cNvPr id="125" name="Freeform 119"/>
                    <p:cNvSpPr>
                      <a:spLocks noChangeAspect="1"/>
                    </p:cNvSpPr>
                    <p:nvPr/>
                  </p:nvSpPr>
                  <p:spPr bwMode="auto">
                    <a:xfrm>
                      <a:off x="2254" y="1972"/>
                      <a:ext cx="185" cy="157"/>
                    </a:xfrm>
                    <a:custGeom>
                      <a:avLst/>
                      <a:gdLst>
                        <a:gd name="T0" fmla="*/ 183 w 185"/>
                        <a:gd name="T1" fmla="*/ 4 h 157"/>
                        <a:gd name="T2" fmla="*/ 175 w 185"/>
                        <a:gd name="T3" fmla="*/ 3 h 157"/>
                        <a:gd name="T4" fmla="*/ 167 w 185"/>
                        <a:gd name="T5" fmla="*/ 3 h 157"/>
                        <a:gd name="T6" fmla="*/ 158 w 185"/>
                        <a:gd name="T7" fmla="*/ 1 h 157"/>
                        <a:gd name="T8" fmla="*/ 151 w 185"/>
                        <a:gd name="T9" fmla="*/ 0 h 157"/>
                        <a:gd name="T10" fmla="*/ 141 w 185"/>
                        <a:gd name="T11" fmla="*/ 0 h 157"/>
                        <a:gd name="T12" fmla="*/ 132 w 185"/>
                        <a:gd name="T13" fmla="*/ 0 h 157"/>
                        <a:gd name="T14" fmla="*/ 123 w 185"/>
                        <a:gd name="T15" fmla="*/ 0 h 157"/>
                        <a:gd name="T16" fmla="*/ 112 w 185"/>
                        <a:gd name="T17" fmla="*/ 0 h 157"/>
                        <a:gd name="T18" fmla="*/ 103 w 185"/>
                        <a:gd name="T19" fmla="*/ 0 h 157"/>
                        <a:gd name="T20" fmla="*/ 92 w 185"/>
                        <a:gd name="T21" fmla="*/ 1 h 157"/>
                        <a:gd name="T22" fmla="*/ 83 w 185"/>
                        <a:gd name="T23" fmla="*/ 1 h 157"/>
                        <a:gd name="T24" fmla="*/ 74 w 185"/>
                        <a:gd name="T25" fmla="*/ 3 h 157"/>
                        <a:gd name="T26" fmla="*/ 65 w 185"/>
                        <a:gd name="T27" fmla="*/ 4 h 157"/>
                        <a:gd name="T28" fmla="*/ 56 w 185"/>
                        <a:gd name="T29" fmla="*/ 6 h 157"/>
                        <a:gd name="T30" fmla="*/ 48 w 185"/>
                        <a:gd name="T31" fmla="*/ 7 h 157"/>
                        <a:gd name="T32" fmla="*/ 39 w 185"/>
                        <a:gd name="T33" fmla="*/ 11 h 157"/>
                        <a:gd name="T34" fmla="*/ 31 w 185"/>
                        <a:gd name="T35" fmla="*/ 12 h 157"/>
                        <a:gd name="T36" fmla="*/ 23 w 185"/>
                        <a:gd name="T37" fmla="*/ 14 h 157"/>
                        <a:gd name="T38" fmla="*/ 14 w 185"/>
                        <a:gd name="T39" fmla="*/ 17 h 157"/>
                        <a:gd name="T40" fmla="*/ 7 w 185"/>
                        <a:gd name="T41" fmla="*/ 20 h 157"/>
                        <a:gd name="T42" fmla="*/ 0 w 185"/>
                        <a:gd name="T43" fmla="*/ 21 h 157"/>
                        <a:gd name="T44" fmla="*/ 5 w 185"/>
                        <a:gd name="T45" fmla="*/ 155 h 157"/>
                        <a:gd name="T46" fmla="*/ 13 w 185"/>
                        <a:gd name="T47" fmla="*/ 155 h 157"/>
                        <a:gd name="T48" fmla="*/ 20 w 185"/>
                        <a:gd name="T49" fmla="*/ 156 h 157"/>
                        <a:gd name="T50" fmla="*/ 28 w 185"/>
                        <a:gd name="T51" fmla="*/ 156 h 157"/>
                        <a:gd name="T52" fmla="*/ 37 w 185"/>
                        <a:gd name="T53" fmla="*/ 156 h 157"/>
                        <a:gd name="T54" fmla="*/ 45 w 185"/>
                        <a:gd name="T55" fmla="*/ 156 h 157"/>
                        <a:gd name="T56" fmla="*/ 54 w 185"/>
                        <a:gd name="T57" fmla="*/ 156 h 157"/>
                        <a:gd name="T58" fmla="*/ 62 w 185"/>
                        <a:gd name="T59" fmla="*/ 156 h 157"/>
                        <a:gd name="T60" fmla="*/ 71 w 185"/>
                        <a:gd name="T61" fmla="*/ 155 h 157"/>
                        <a:gd name="T62" fmla="*/ 80 w 185"/>
                        <a:gd name="T63" fmla="*/ 155 h 157"/>
                        <a:gd name="T64" fmla="*/ 89 w 185"/>
                        <a:gd name="T65" fmla="*/ 153 h 157"/>
                        <a:gd name="T66" fmla="*/ 98 w 185"/>
                        <a:gd name="T67" fmla="*/ 152 h 157"/>
                        <a:gd name="T68" fmla="*/ 109 w 185"/>
                        <a:gd name="T69" fmla="*/ 150 h 157"/>
                        <a:gd name="T70" fmla="*/ 118 w 185"/>
                        <a:gd name="T71" fmla="*/ 148 h 157"/>
                        <a:gd name="T72" fmla="*/ 128 w 185"/>
                        <a:gd name="T73" fmla="*/ 147 h 157"/>
                        <a:gd name="T74" fmla="*/ 137 w 185"/>
                        <a:gd name="T75" fmla="*/ 144 h 157"/>
                        <a:gd name="T76" fmla="*/ 146 w 185"/>
                        <a:gd name="T77" fmla="*/ 142 h 157"/>
                        <a:gd name="T78" fmla="*/ 155 w 185"/>
                        <a:gd name="T79" fmla="*/ 139 h 157"/>
                        <a:gd name="T80" fmla="*/ 164 w 185"/>
                        <a:gd name="T81" fmla="*/ 136 h 157"/>
                        <a:gd name="T82" fmla="*/ 172 w 185"/>
                        <a:gd name="T83" fmla="*/ 133 h 157"/>
                        <a:gd name="T84" fmla="*/ 180 w 185"/>
                        <a:gd name="T85" fmla="*/ 130 h 1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5"/>
                        <a:gd name="T130" fmla="*/ 0 h 157"/>
                        <a:gd name="T131" fmla="*/ 185 w 185"/>
                        <a:gd name="T132" fmla="*/ 157 h 1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5" h="157">
                          <a:moveTo>
                            <a:pt x="184" y="127"/>
                          </a:moveTo>
                          <a:lnTo>
                            <a:pt x="184" y="6"/>
                          </a:lnTo>
                          <a:lnTo>
                            <a:pt x="183" y="4"/>
                          </a:lnTo>
                          <a:lnTo>
                            <a:pt x="180" y="4"/>
                          </a:lnTo>
                          <a:lnTo>
                            <a:pt x="177" y="4"/>
                          </a:lnTo>
                          <a:lnTo>
                            <a:pt x="175" y="3"/>
                          </a:lnTo>
                          <a:lnTo>
                            <a:pt x="172" y="3"/>
                          </a:lnTo>
                          <a:lnTo>
                            <a:pt x="169" y="3"/>
                          </a:lnTo>
                          <a:lnTo>
                            <a:pt x="167" y="3"/>
                          </a:lnTo>
                          <a:lnTo>
                            <a:pt x="164" y="1"/>
                          </a:lnTo>
                          <a:lnTo>
                            <a:pt x="161" y="1"/>
                          </a:lnTo>
                          <a:lnTo>
                            <a:pt x="158" y="1"/>
                          </a:lnTo>
                          <a:lnTo>
                            <a:pt x="155" y="1"/>
                          </a:lnTo>
                          <a:lnTo>
                            <a:pt x="154" y="0"/>
                          </a:lnTo>
                          <a:lnTo>
                            <a:pt x="151" y="0"/>
                          </a:lnTo>
                          <a:lnTo>
                            <a:pt x="148" y="0"/>
                          </a:lnTo>
                          <a:lnTo>
                            <a:pt x="144" y="0"/>
                          </a:lnTo>
                          <a:lnTo>
                            <a:pt x="141" y="0"/>
                          </a:lnTo>
                          <a:lnTo>
                            <a:pt x="138" y="0"/>
                          </a:lnTo>
                          <a:lnTo>
                            <a:pt x="135" y="0"/>
                          </a:lnTo>
                          <a:lnTo>
                            <a:pt x="132" y="0"/>
                          </a:lnTo>
                          <a:lnTo>
                            <a:pt x="129" y="0"/>
                          </a:lnTo>
                          <a:lnTo>
                            <a:pt x="126" y="0"/>
                          </a:lnTo>
                          <a:lnTo>
                            <a:pt x="123" y="0"/>
                          </a:lnTo>
                          <a:lnTo>
                            <a:pt x="118" y="0"/>
                          </a:lnTo>
                          <a:lnTo>
                            <a:pt x="115" y="0"/>
                          </a:lnTo>
                          <a:lnTo>
                            <a:pt x="112" y="0"/>
                          </a:lnTo>
                          <a:lnTo>
                            <a:pt x="109" y="0"/>
                          </a:lnTo>
                          <a:lnTo>
                            <a:pt x="106" y="0"/>
                          </a:lnTo>
                          <a:lnTo>
                            <a:pt x="103" y="0"/>
                          </a:lnTo>
                          <a:lnTo>
                            <a:pt x="98" y="0"/>
                          </a:lnTo>
                          <a:lnTo>
                            <a:pt x="95" y="0"/>
                          </a:lnTo>
                          <a:lnTo>
                            <a:pt x="92" y="1"/>
                          </a:lnTo>
                          <a:lnTo>
                            <a:pt x="89" y="1"/>
                          </a:lnTo>
                          <a:lnTo>
                            <a:pt x="86" y="1"/>
                          </a:lnTo>
                          <a:lnTo>
                            <a:pt x="83" y="1"/>
                          </a:lnTo>
                          <a:lnTo>
                            <a:pt x="80" y="3"/>
                          </a:lnTo>
                          <a:lnTo>
                            <a:pt x="77" y="3"/>
                          </a:lnTo>
                          <a:lnTo>
                            <a:pt x="74" y="3"/>
                          </a:lnTo>
                          <a:lnTo>
                            <a:pt x="71" y="3"/>
                          </a:lnTo>
                          <a:lnTo>
                            <a:pt x="68" y="4"/>
                          </a:lnTo>
                          <a:lnTo>
                            <a:pt x="65" y="4"/>
                          </a:lnTo>
                          <a:lnTo>
                            <a:pt x="62" y="4"/>
                          </a:lnTo>
                          <a:lnTo>
                            <a:pt x="59" y="6"/>
                          </a:lnTo>
                          <a:lnTo>
                            <a:pt x="56" y="6"/>
                          </a:lnTo>
                          <a:lnTo>
                            <a:pt x="52" y="7"/>
                          </a:lnTo>
                          <a:lnTo>
                            <a:pt x="51" y="7"/>
                          </a:lnTo>
                          <a:lnTo>
                            <a:pt x="48" y="7"/>
                          </a:lnTo>
                          <a:lnTo>
                            <a:pt x="45" y="9"/>
                          </a:lnTo>
                          <a:lnTo>
                            <a:pt x="42" y="9"/>
                          </a:lnTo>
                          <a:lnTo>
                            <a:pt x="39" y="11"/>
                          </a:lnTo>
                          <a:lnTo>
                            <a:pt x="36" y="11"/>
                          </a:lnTo>
                          <a:lnTo>
                            <a:pt x="34" y="12"/>
                          </a:lnTo>
                          <a:lnTo>
                            <a:pt x="31" y="12"/>
                          </a:lnTo>
                          <a:lnTo>
                            <a:pt x="28" y="14"/>
                          </a:lnTo>
                          <a:lnTo>
                            <a:pt x="25" y="14"/>
                          </a:lnTo>
                          <a:lnTo>
                            <a:pt x="23" y="14"/>
                          </a:lnTo>
                          <a:lnTo>
                            <a:pt x="20" y="15"/>
                          </a:lnTo>
                          <a:lnTo>
                            <a:pt x="17" y="17"/>
                          </a:lnTo>
                          <a:lnTo>
                            <a:pt x="14" y="17"/>
                          </a:lnTo>
                          <a:lnTo>
                            <a:pt x="13" y="18"/>
                          </a:lnTo>
                          <a:lnTo>
                            <a:pt x="10" y="18"/>
                          </a:lnTo>
                          <a:lnTo>
                            <a:pt x="7" y="20"/>
                          </a:lnTo>
                          <a:lnTo>
                            <a:pt x="5" y="20"/>
                          </a:lnTo>
                          <a:lnTo>
                            <a:pt x="2" y="21"/>
                          </a:lnTo>
                          <a:lnTo>
                            <a:pt x="0" y="21"/>
                          </a:lnTo>
                          <a:lnTo>
                            <a:pt x="0" y="153"/>
                          </a:lnTo>
                          <a:lnTo>
                            <a:pt x="2" y="155"/>
                          </a:lnTo>
                          <a:lnTo>
                            <a:pt x="5" y="155"/>
                          </a:lnTo>
                          <a:lnTo>
                            <a:pt x="8" y="155"/>
                          </a:lnTo>
                          <a:lnTo>
                            <a:pt x="10" y="155"/>
                          </a:lnTo>
                          <a:lnTo>
                            <a:pt x="13" y="155"/>
                          </a:lnTo>
                          <a:lnTo>
                            <a:pt x="16" y="155"/>
                          </a:lnTo>
                          <a:lnTo>
                            <a:pt x="17" y="156"/>
                          </a:lnTo>
                          <a:lnTo>
                            <a:pt x="20" y="156"/>
                          </a:lnTo>
                          <a:lnTo>
                            <a:pt x="23" y="156"/>
                          </a:lnTo>
                          <a:lnTo>
                            <a:pt x="26" y="156"/>
                          </a:lnTo>
                          <a:lnTo>
                            <a:pt x="28" y="156"/>
                          </a:lnTo>
                          <a:lnTo>
                            <a:pt x="31" y="156"/>
                          </a:lnTo>
                          <a:lnTo>
                            <a:pt x="34" y="156"/>
                          </a:lnTo>
                          <a:lnTo>
                            <a:pt x="37" y="156"/>
                          </a:lnTo>
                          <a:lnTo>
                            <a:pt x="40" y="156"/>
                          </a:lnTo>
                          <a:lnTo>
                            <a:pt x="42" y="156"/>
                          </a:lnTo>
                          <a:lnTo>
                            <a:pt x="45" y="156"/>
                          </a:lnTo>
                          <a:lnTo>
                            <a:pt x="48" y="156"/>
                          </a:lnTo>
                          <a:lnTo>
                            <a:pt x="51" y="156"/>
                          </a:lnTo>
                          <a:lnTo>
                            <a:pt x="54" y="156"/>
                          </a:lnTo>
                          <a:lnTo>
                            <a:pt x="57" y="156"/>
                          </a:lnTo>
                          <a:lnTo>
                            <a:pt x="60" y="156"/>
                          </a:lnTo>
                          <a:lnTo>
                            <a:pt x="62" y="156"/>
                          </a:lnTo>
                          <a:lnTo>
                            <a:pt x="65" y="155"/>
                          </a:lnTo>
                          <a:lnTo>
                            <a:pt x="68" y="155"/>
                          </a:lnTo>
                          <a:lnTo>
                            <a:pt x="71" y="155"/>
                          </a:lnTo>
                          <a:lnTo>
                            <a:pt x="74" y="155"/>
                          </a:lnTo>
                          <a:lnTo>
                            <a:pt x="77" y="155"/>
                          </a:lnTo>
                          <a:lnTo>
                            <a:pt x="80" y="155"/>
                          </a:lnTo>
                          <a:lnTo>
                            <a:pt x="83" y="155"/>
                          </a:lnTo>
                          <a:lnTo>
                            <a:pt x="86" y="153"/>
                          </a:lnTo>
                          <a:lnTo>
                            <a:pt x="89" y="153"/>
                          </a:lnTo>
                          <a:lnTo>
                            <a:pt x="92" y="153"/>
                          </a:lnTo>
                          <a:lnTo>
                            <a:pt x="95" y="153"/>
                          </a:lnTo>
                          <a:lnTo>
                            <a:pt x="98" y="152"/>
                          </a:lnTo>
                          <a:lnTo>
                            <a:pt x="102" y="152"/>
                          </a:lnTo>
                          <a:lnTo>
                            <a:pt x="106" y="152"/>
                          </a:lnTo>
                          <a:lnTo>
                            <a:pt x="109" y="150"/>
                          </a:lnTo>
                          <a:lnTo>
                            <a:pt x="112" y="150"/>
                          </a:lnTo>
                          <a:lnTo>
                            <a:pt x="115" y="150"/>
                          </a:lnTo>
                          <a:lnTo>
                            <a:pt x="118" y="148"/>
                          </a:lnTo>
                          <a:lnTo>
                            <a:pt x="121" y="148"/>
                          </a:lnTo>
                          <a:lnTo>
                            <a:pt x="125" y="147"/>
                          </a:lnTo>
                          <a:lnTo>
                            <a:pt x="128" y="147"/>
                          </a:lnTo>
                          <a:lnTo>
                            <a:pt x="131" y="145"/>
                          </a:lnTo>
                          <a:lnTo>
                            <a:pt x="135" y="145"/>
                          </a:lnTo>
                          <a:lnTo>
                            <a:pt x="137" y="144"/>
                          </a:lnTo>
                          <a:lnTo>
                            <a:pt x="140" y="144"/>
                          </a:lnTo>
                          <a:lnTo>
                            <a:pt x="143" y="142"/>
                          </a:lnTo>
                          <a:lnTo>
                            <a:pt x="146" y="142"/>
                          </a:lnTo>
                          <a:lnTo>
                            <a:pt x="149" y="141"/>
                          </a:lnTo>
                          <a:lnTo>
                            <a:pt x="152" y="139"/>
                          </a:lnTo>
                          <a:lnTo>
                            <a:pt x="155" y="139"/>
                          </a:lnTo>
                          <a:lnTo>
                            <a:pt x="158" y="138"/>
                          </a:lnTo>
                          <a:lnTo>
                            <a:pt x="161" y="138"/>
                          </a:lnTo>
                          <a:lnTo>
                            <a:pt x="164" y="136"/>
                          </a:lnTo>
                          <a:lnTo>
                            <a:pt x="166" y="135"/>
                          </a:lnTo>
                          <a:lnTo>
                            <a:pt x="169" y="135"/>
                          </a:lnTo>
                          <a:lnTo>
                            <a:pt x="172" y="133"/>
                          </a:lnTo>
                          <a:lnTo>
                            <a:pt x="175" y="132"/>
                          </a:lnTo>
                          <a:lnTo>
                            <a:pt x="177" y="132"/>
                          </a:lnTo>
                          <a:lnTo>
                            <a:pt x="180" y="130"/>
                          </a:lnTo>
                          <a:lnTo>
                            <a:pt x="183" y="129"/>
                          </a:lnTo>
                          <a:lnTo>
                            <a:pt x="184" y="127"/>
                          </a:lnTo>
                        </a:path>
                      </a:pathLst>
                    </a:custGeom>
                    <a:gradFill rotWithShape="0">
                      <a:gsLst>
                        <a:gs pos="0">
                          <a:srgbClr val="727270"/>
                        </a:gs>
                        <a:gs pos="50000">
                          <a:srgbClr val="E4E4E0"/>
                        </a:gs>
                        <a:gs pos="100000">
                          <a:srgbClr val="727270"/>
                        </a:gs>
                      </a:gsLst>
                      <a:lin ang="18900000" scaled="1"/>
                    </a:gradFill>
                    <a:ln w="12700" cap="rnd">
                      <a:solidFill>
                        <a:srgbClr val="000000"/>
                      </a:solidFill>
                      <a:round/>
                      <a:headEnd/>
                      <a:tailEnd/>
                    </a:ln>
                  </p:spPr>
                  <p:txBody>
                    <a:bodyPr/>
                    <a:lstStyle/>
                    <a:p>
                      <a:endParaRPr lang="en-US"/>
                    </a:p>
                  </p:txBody>
                </p:sp>
                <p:sp>
                  <p:nvSpPr>
                    <p:cNvPr id="126" name="Freeform 120"/>
                    <p:cNvSpPr>
                      <a:spLocks noChangeAspect="1"/>
                    </p:cNvSpPr>
                    <p:nvPr/>
                  </p:nvSpPr>
                  <p:spPr bwMode="auto">
                    <a:xfrm>
                      <a:off x="2083" y="1958"/>
                      <a:ext cx="172" cy="168"/>
                    </a:xfrm>
                    <a:custGeom>
                      <a:avLst/>
                      <a:gdLst>
                        <a:gd name="T0" fmla="*/ 171 w 172"/>
                        <a:gd name="T1" fmla="*/ 167 h 168"/>
                        <a:gd name="T2" fmla="*/ 162 w 172"/>
                        <a:gd name="T3" fmla="*/ 167 h 168"/>
                        <a:gd name="T4" fmla="*/ 155 w 172"/>
                        <a:gd name="T5" fmla="*/ 167 h 168"/>
                        <a:gd name="T6" fmla="*/ 145 w 172"/>
                        <a:gd name="T7" fmla="*/ 166 h 168"/>
                        <a:gd name="T8" fmla="*/ 138 w 172"/>
                        <a:gd name="T9" fmla="*/ 166 h 168"/>
                        <a:gd name="T10" fmla="*/ 128 w 172"/>
                        <a:gd name="T11" fmla="*/ 164 h 168"/>
                        <a:gd name="T12" fmla="*/ 119 w 172"/>
                        <a:gd name="T13" fmla="*/ 162 h 168"/>
                        <a:gd name="T14" fmla="*/ 112 w 172"/>
                        <a:gd name="T15" fmla="*/ 161 h 168"/>
                        <a:gd name="T16" fmla="*/ 102 w 172"/>
                        <a:gd name="T17" fmla="*/ 159 h 168"/>
                        <a:gd name="T18" fmla="*/ 87 w 172"/>
                        <a:gd name="T19" fmla="*/ 155 h 168"/>
                        <a:gd name="T20" fmla="*/ 73 w 172"/>
                        <a:gd name="T21" fmla="*/ 152 h 168"/>
                        <a:gd name="T22" fmla="*/ 59 w 172"/>
                        <a:gd name="T23" fmla="*/ 147 h 168"/>
                        <a:gd name="T24" fmla="*/ 46 w 172"/>
                        <a:gd name="T25" fmla="*/ 143 h 168"/>
                        <a:gd name="T26" fmla="*/ 33 w 172"/>
                        <a:gd name="T27" fmla="*/ 138 h 168"/>
                        <a:gd name="T28" fmla="*/ 21 w 172"/>
                        <a:gd name="T29" fmla="*/ 133 h 168"/>
                        <a:gd name="T30" fmla="*/ 10 w 172"/>
                        <a:gd name="T31" fmla="*/ 127 h 168"/>
                        <a:gd name="T32" fmla="*/ 0 w 172"/>
                        <a:gd name="T33" fmla="*/ 120 h 168"/>
                        <a:gd name="T34" fmla="*/ 0 w 172"/>
                        <a:gd name="T35" fmla="*/ 3 h 168"/>
                        <a:gd name="T36" fmla="*/ 9 w 172"/>
                        <a:gd name="T37" fmla="*/ 2 h 168"/>
                        <a:gd name="T38" fmla="*/ 20 w 172"/>
                        <a:gd name="T39" fmla="*/ 0 h 168"/>
                        <a:gd name="T40" fmla="*/ 30 w 172"/>
                        <a:gd name="T41" fmla="*/ 0 h 168"/>
                        <a:gd name="T42" fmla="*/ 41 w 172"/>
                        <a:gd name="T43" fmla="*/ 0 h 168"/>
                        <a:gd name="T44" fmla="*/ 53 w 172"/>
                        <a:gd name="T45" fmla="*/ 2 h 168"/>
                        <a:gd name="T46" fmla="*/ 66 w 172"/>
                        <a:gd name="T47" fmla="*/ 3 h 168"/>
                        <a:gd name="T48" fmla="*/ 79 w 172"/>
                        <a:gd name="T49" fmla="*/ 6 h 168"/>
                        <a:gd name="T50" fmla="*/ 93 w 172"/>
                        <a:gd name="T51" fmla="*/ 9 h 168"/>
                        <a:gd name="T52" fmla="*/ 104 w 172"/>
                        <a:gd name="T53" fmla="*/ 11 h 168"/>
                        <a:gd name="T54" fmla="*/ 113 w 172"/>
                        <a:gd name="T55" fmla="*/ 14 h 168"/>
                        <a:gd name="T56" fmla="*/ 124 w 172"/>
                        <a:gd name="T57" fmla="*/ 17 h 168"/>
                        <a:gd name="T58" fmla="*/ 133 w 172"/>
                        <a:gd name="T59" fmla="*/ 20 h 168"/>
                        <a:gd name="T60" fmla="*/ 144 w 172"/>
                        <a:gd name="T61" fmla="*/ 23 h 168"/>
                        <a:gd name="T62" fmla="*/ 153 w 172"/>
                        <a:gd name="T63" fmla="*/ 28 h 168"/>
                        <a:gd name="T64" fmla="*/ 162 w 172"/>
                        <a:gd name="T65" fmla="*/ 31 h 168"/>
                        <a:gd name="T66" fmla="*/ 171 w 172"/>
                        <a:gd name="T67" fmla="*/ 35 h 168"/>
                        <a:gd name="T68" fmla="*/ 171 w 172"/>
                        <a:gd name="T69" fmla="*/ 167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2"/>
                        <a:gd name="T106" fmla="*/ 0 h 168"/>
                        <a:gd name="T107" fmla="*/ 172 w 172"/>
                        <a:gd name="T108" fmla="*/ 168 h 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2" h="168">
                          <a:moveTo>
                            <a:pt x="171" y="167"/>
                          </a:moveTo>
                          <a:lnTo>
                            <a:pt x="162" y="167"/>
                          </a:lnTo>
                          <a:lnTo>
                            <a:pt x="155" y="167"/>
                          </a:lnTo>
                          <a:lnTo>
                            <a:pt x="145" y="166"/>
                          </a:lnTo>
                          <a:lnTo>
                            <a:pt x="138" y="166"/>
                          </a:lnTo>
                          <a:lnTo>
                            <a:pt x="128" y="164"/>
                          </a:lnTo>
                          <a:lnTo>
                            <a:pt x="119" y="162"/>
                          </a:lnTo>
                          <a:lnTo>
                            <a:pt x="112" y="161"/>
                          </a:lnTo>
                          <a:lnTo>
                            <a:pt x="102" y="159"/>
                          </a:lnTo>
                          <a:lnTo>
                            <a:pt x="87" y="155"/>
                          </a:lnTo>
                          <a:lnTo>
                            <a:pt x="73" y="152"/>
                          </a:lnTo>
                          <a:lnTo>
                            <a:pt x="59" y="147"/>
                          </a:lnTo>
                          <a:lnTo>
                            <a:pt x="46" y="143"/>
                          </a:lnTo>
                          <a:lnTo>
                            <a:pt x="33" y="138"/>
                          </a:lnTo>
                          <a:lnTo>
                            <a:pt x="21" y="133"/>
                          </a:lnTo>
                          <a:lnTo>
                            <a:pt x="10" y="127"/>
                          </a:lnTo>
                          <a:lnTo>
                            <a:pt x="0" y="120"/>
                          </a:lnTo>
                          <a:lnTo>
                            <a:pt x="0" y="3"/>
                          </a:lnTo>
                          <a:lnTo>
                            <a:pt x="9" y="2"/>
                          </a:lnTo>
                          <a:lnTo>
                            <a:pt x="20" y="0"/>
                          </a:lnTo>
                          <a:lnTo>
                            <a:pt x="30" y="0"/>
                          </a:lnTo>
                          <a:lnTo>
                            <a:pt x="41" y="0"/>
                          </a:lnTo>
                          <a:lnTo>
                            <a:pt x="53" y="2"/>
                          </a:lnTo>
                          <a:lnTo>
                            <a:pt x="66" y="3"/>
                          </a:lnTo>
                          <a:lnTo>
                            <a:pt x="79" y="6"/>
                          </a:lnTo>
                          <a:lnTo>
                            <a:pt x="93" y="9"/>
                          </a:lnTo>
                          <a:lnTo>
                            <a:pt x="104" y="11"/>
                          </a:lnTo>
                          <a:lnTo>
                            <a:pt x="113" y="14"/>
                          </a:lnTo>
                          <a:lnTo>
                            <a:pt x="124" y="17"/>
                          </a:lnTo>
                          <a:lnTo>
                            <a:pt x="133" y="20"/>
                          </a:lnTo>
                          <a:lnTo>
                            <a:pt x="144" y="23"/>
                          </a:lnTo>
                          <a:lnTo>
                            <a:pt x="153" y="28"/>
                          </a:lnTo>
                          <a:lnTo>
                            <a:pt x="162" y="31"/>
                          </a:lnTo>
                          <a:lnTo>
                            <a:pt x="171" y="35"/>
                          </a:lnTo>
                          <a:lnTo>
                            <a:pt x="171" y="16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121"/>
                    <p:cNvSpPr>
                      <a:spLocks noChangeAspect="1"/>
                    </p:cNvSpPr>
                    <p:nvPr/>
                  </p:nvSpPr>
                  <p:spPr bwMode="auto">
                    <a:xfrm>
                      <a:off x="2438" y="1934"/>
                      <a:ext cx="34" cy="166"/>
                    </a:xfrm>
                    <a:custGeom>
                      <a:avLst/>
                      <a:gdLst>
                        <a:gd name="T0" fmla="*/ 0 w 34"/>
                        <a:gd name="T1" fmla="*/ 44 h 166"/>
                        <a:gd name="T2" fmla="*/ 2 w 34"/>
                        <a:gd name="T3" fmla="*/ 41 h 166"/>
                        <a:gd name="T4" fmla="*/ 2 w 34"/>
                        <a:gd name="T5" fmla="*/ 36 h 166"/>
                        <a:gd name="T6" fmla="*/ 3 w 34"/>
                        <a:gd name="T7" fmla="*/ 33 h 166"/>
                        <a:gd name="T8" fmla="*/ 3 w 34"/>
                        <a:gd name="T9" fmla="*/ 30 h 166"/>
                        <a:gd name="T10" fmla="*/ 5 w 34"/>
                        <a:gd name="T11" fmla="*/ 27 h 166"/>
                        <a:gd name="T12" fmla="*/ 5 w 34"/>
                        <a:gd name="T13" fmla="*/ 24 h 166"/>
                        <a:gd name="T14" fmla="*/ 6 w 34"/>
                        <a:gd name="T15" fmla="*/ 21 h 166"/>
                        <a:gd name="T16" fmla="*/ 8 w 34"/>
                        <a:gd name="T17" fmla="*/ 18 h 166"/>
                        <a:gd name="T18" fmla="*/ 10 w 34"/>
                        <a:gd name="T19" fmla="*/ 15 h 166"/>
                        <a:gd name="T20" fmla="*/ 11 w 34"/>
                        <a:gd name="T21" fmla="*/ 12 h 166"/>
                        <a:gd name="T22" fmla="*/ 13 w 34"/>
                        <a:gd name="T23" fmla="*/ 9 h 166"/>
                        <a:gd name="T24" fmla="*/ 16 w 34"/>
                        <a:gd name="T25" fmla="*/ 6 h 166"/>
                        <a:gd name="T26" fmla="*/ 17 w 34"/>
                        <a:gd name="T27" fmla="*/ 4 h 166"/>
                        <a:gd name="T28" fmla="*/ 19 w 34"/>
                        <a:gd name="T29" fmla="*/ 3 h 166"/>
                        <a:gd name="T30" fmla="*/ 22 w 34"/>
                        <a:gd name="T31" fmla="*/ 1 h 166"/>
                        <a:gd name="T32" fmla="*/ 23 w 34"/>
                        <a:gd name="T33" fmla="*/ 0 h 166"/>
                        <a:gd name="T34" fmla="*/ 26 w 34"/>
                        <a:gd name="T35" fmla="*/ 0 h 166"/>
                        <a:gd name="T36" fmla="*/ 29 w 34"/>
                        <a:gd name="T37" fmla="*/ 1 h 166"/>
                        <a:gd name="T38" fmla="*/ 33 w 34"/>
                        <a:gd name="T39" fmla="*/ 1 h 166"/>
                        <a:gd name="T40" fmla="*/ 31 w 34"/>
                        <a:gd name="T41" fmla="*/ 121 h 166"/>
                        <a:gd name="T42" fmla="*/ 31 w 34"/>
                        <a:gd name="T43" fmla="*/ 124 h 166"/>
                        <a:gd name="T44" fmla="*/ 29 w 34"/>
                        <a:gd name="T45" fmla="*/ 127 h 166"/>
                        <a:gd name="T46" fmla="*/ 28 w 34"/>
                        <a:gd name="T47" fmla="*/ 130 h 166"/>
                        <a:gd name="T48" fmla="*/ 28 w 34"/>
                        <a:gd name="T49" fmla="*/ 133 h 166"/>
                        <a:gd name="T50" fmla="*/ 26 w 34"/>
                        <a:gd name="T51" fmla="*/ 134 h 166"/>
                        <a:gd name="T52" fmla="*/ 25 w 34"/>
                        <a:gd name="T53" fmla="*/ 137 h 166"/>
                        <a:gd name="T54" fmla="*/ 25 w 34"/>
                        <a:gd name="T55" fmla="*/ 140 h 166"/>
                        <a:gd name="T56" fmla="*/ 23 w 34"/>
                        <a:gd name="T57" fmla="*/ 144 h 166"/>
                        <a:gd name="T58" fmla="*/ 22 w 34"/>
                        <a:gd name="T59" fmla="*/ 145 h 166"/>
                        <a:gd name="T60" fmla="*/ 20 w 34"/>
                        <a:gd name="T61" fmla="*/ 147 h 166"/>
                        <a:gd name="T62" fmla="*/ 20 w 34"/>
                        <a:gd name="T63" fmla="*/ 150 h 166"/>
                        <a:gd name="T64" fmla="*/ 19 w 34"/>
                        <a:gd name="T65" fmla="*/ 151 h 166"/>
                        <a:gd name="T66" fmla="*/ 16 w 34"/>
                        <a:gd name="T67" fmla="*/ 154 h 166"/>
                        <a:gd name="T68" fmla="*/ 14 w 34"/>
                        <a:gd name="T69" fmla="*/ 156 h 166"/>
                        <a:gd name="T70" fmla="*/ 13 w 34"/>
                        <a:gd name="T71" fmla="*/ 157 h 166"/>
                        <a:gd name="T72" fmla="*/ 11 w 34"/>
                        <a:gd name="T73" fmla="*/ 159 h 166"/>
                        <a:gd name="T74" fmla="*/ 10 w 34"/>
                        <a:gd name="T75" fmla="*/ 160 h 166"/>
                        <a:gd name="T76" fmla="*/ 6 w 34"/>
                        <a:gd name="T77" fmla="*/ 162 h 166"/>
                        <a:gd name="T78" fmla="*/ 5 w 34"/>
                        <a:gd name="T79" fmla="*/ 163 h 166"/>
                        <a:gd name="T80" fmla="*/ 3 w 34"/>
                        <a:gd name="T81" fmla="*/ 165 h 166"/>
                        <a:gd name="T82" fmla="*/ 0 w 34"/>
                        <a:gd name="T83" fmla="*/ 165 h 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166"/>
                        <a:gd name="T128" fmla="*/ 34 w 34"/>
                        <a:gd name="T129" fmla="*/ 166 h 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166">
                          <a:moveTo>
                            <a:pt x="0" y="165"/>
                          </a:moveTo>
                          <a:lnTo>
                            <a:pt x="0" y="44"/>
                          </a:lnTo>
                          <a:lnTo>
                            <a:pt x="2" y="42"/>
                          </a:lnTo>
                          <a:lnTo>
                            <a:pt x="2" y="41"/>
                          </a:lnTo>
                          <a:lnTo>
                            <a:pt x="2" y="39"/>
                          </a:lnTo>
                          <a:lnTo>
                            <a:pt x="2" y="36"/>
                          </a:lnTo>
                          <a:lnTo>
                            <a:pt x="2" y="35"/>
                          </a:lnTo>
                          <a:lnTo>
                            <a:pt x="3" y="33"/>
                          </a:lnTo>
                          <a:lnTo>
                            <a:pt x="3" y="32"/>
                          </a:lnTo>
                          <a:lnTo>
                            <a:pt x="3" y="30"/>
                          </a:lnTo>
                          <a:lnTo>
                            <a:pt x="5" y="29"/>
                          </a:lnTo>
                          <a:lnTo>
                            <a:pt x="5" y="27"/>
                          </a:lnTo>
                          <a:lnTo>
                            <a:pt x="5" y="26"/>
                          </a:lnTo>
                          <a:lnTo>
                            <a:pt x="5" y="24"/>
                          </a:lnTo>
                          <a:lnTo>
                            <a:pt x="6" y="22"/>
                          </a:lnTo>
                          <a:lnTo>
                            <a:pt x="6" y="21"/>
                          </a:lnTo>
                          <a:lnTo>
                            <a:pt x="6" y="19"/>
                          </a:lnTo>
                          <a:lnTo>
                            <a:pt x="8" y="18"/>
                          </a:lnTo>
                          <a:lnTo>
                            <a:pt x="8" y="16"/>
                          </a:lnTo>
                          <a:lnTo>
                            <a:pt x="10" y="15"/>
                          </a:lnTo>
                          <a:lnTo>
                            <a:pt x="10" y="13"/>
                          </a:lnTo>
                          <a:lnTo>
                            <a:pt x="11" y="12"/>
                          </a:lnTo>
                          <a:lnTo>
                            <a:pt x="11" y="10"/>
                          </a:lnTo>
                          <a:lnTo>
                            <a:pt x="13" y="9"/>
                          </a:lnTo>
                          <a:lnTo>
                            <a:pt x="14" y="7"/>
                          </a:lnTo>
                          <a:lnTo>
                            <a:pt x="16" y="6"/>
                          </a:lnTo>
                          <a:lnTo>
                            <a:pt x="16" y="4"/>
                          </a:lnTo>
                          <a:lnTo>
                            <a:pt x="17" y="4"/>
                          </a:lnTo>
                          <a:lnTo>
                            <a:pt x="17" y="3"/>
                          </a:lnTo>
                          <a:lnTo>
                            <a:pt x="19" y="3"/>
                          </a:lnTo>
                          <a:lnTo>
                            <a:pt x="20" y="1"/>
                          </a:lnTo>
                          <a:lnTo>
                            <a:pt x="22" y="1"/>
                          </a:lnTo>
                          <a:lnTo>
                            <a:pt x="22" y="0"/>
                          </a:lnTo>
                          <a:lnTo>
                            <a:pt x="23" y="0"/>
                          </a:lnTo>
                          <a:lnTo>
                            <a:pt x="25" y="0"/>
                          </a:lnTo>
                          <a:lnTo>
                            <a:pt x="26" y="0"/>
                          </a:lnTo>
                          <a:lnTo>
                            <a:pt x="28" y="0"/>
                          </a:lnTo>
                          <a:lnTo>
                            <a:pt x="29" y="1"/>
                          </a:lnTo>
                          <a:lnTo>
                            <a:pt x="31" y="1"/>
                          </a:lnTo>
                          <a:lnTo>
                            <a:pt x="33" y="1"/>
                          </a:lnTo>
                          <a:lnTo>
                            <a:pt x="33" y="119"/>
                          </a:lnTo>
                          <a:lnTo>
                            <a:pt x="31" y="121"/>
                          </a:lnTo>
                          <a:lnTo>
                            <a:pt x="31" y="122"/>
                          </a:lnTo>
                          <a:lnTo>
                            <a:pt x="31" y="124"/>
                          </a:lnTo>
                          <a:lnTo>
                            <a:pt x="29" y="125"/>
                          </a:lnTo>
                          <a:lnTo>
                            <a:pt x="29" y="127"/>
                          </a:lnTo>
                          <a:lnTo>
                            <a:pt x="29" y="128"/>
                          </a:lnTo>
                          <a:lnTo>
                            <a:pt x="28" y="130"/>
                          </a:lnTo>
                          <a:lnTo>
                            <a:pt x="28" y="131"/>
                          </a:lnTo>
                          <a:lnTo>
                            <a:pt x="28" y="133"/>
                          </a:lnTo>
                          <a:lnTo>
                            <a:pt x="26" y="133"/>
                          </a:lnTo>
                          <a:lnTo>
                            <a:pt x="26" y="134"/>
                          </a:lnTo>
                          <a:lnTo>
                            <a:pt x="26" y="136"/>
                          </a:lnTo>
                          <a:lnTo>
                            <a:pt x="25" y="137"/>
                          </a:lnTo>
                          <a:lnTo>
                            <a:pt x="25" y="139"/>
                          </a:lnTo>
                          <a:lnTo>
                            <a:pt x="25" y="140"/>
                          </a:lnTo>
                          <a:lnTo>
                            <a:pt x="23" y="142"/>
                          </a:lnTo>
                          <a:lnTo>
                            <a:pt x="23" y="144"/>
                          </a:lnTo>
                          <a:lnTo>
                            <a:pt x="22" y="144"/>
                          </a:lnTo>
                          <a:lnTo>
                            <a:pt x="22" y="145"/>
                          </a:lnTo>
                          <a:lnTo>
                            <a:pt x="22" y="147"/>
                          </a:lnTo>
                          <a:lnTo>
                            <a:pt x="20" y="147"/>
                          </a:lnTo>
                          <a:lnTo>
                            <a:pt x="20" y="148"/>
                          </a:lnTo>
                          <a:lnTo>
                            <a:pt x="20" y="150"/>
                          </a:lnTo>
                          <a:lnTo>
                            <a:pt x="19" y="150"/>
                          </a:lnTo>
                          <a:lnTo>
                            <a:pt x="19" y="151"/>
                          </a:lnTo>
                          <a:lnTo>
                            <a:pt x="17" y="153"/>
                          </a:lnTo>
                          <a:lnTo>
                            <a:pt x="16" y="154"/>
                          </a:lnTo>
                          <a:lnTo>
                            <a:pt x="16" y="156"/>
                          </a:lnTo>
                          <a:lnTo>
                            <a:pt x="14" y="156"/>
                          </a:lnTo>
                          <a:lnTo>
                            <a:pt x="14" y="157"/>
                          </a:lnTo>
                          <a:lnTo>
                            <a:pt x="13" y="157"/>
                          </a:lnTo>
                          <a:lnTo>
                            <a:pt x="13" y="159"/>
                          </a:lnTo>
                          <a:lnTo>
                            <a:pt x="11" y="159"/>
                          </a:lnTo>
                          <a:lnTo>
                            <a:pt x="11" y="160"/>
                          </a:lnTo>
                          <a:lnTo>
                            <a:pt x="10" y="160"/>
                          </a:lnTo>
                          <a:lnTo>
                            <a:pt x="8" y="162"/>
                          </a:lnTo>
                          <a:lnTo>
                            <a:pt x="6" y="162"/>
                          </a:lnTo>
                          <a:lnTo>
                            <a:pt x="6" y="163"/>
                          </a:lnTo>
                          <a:lnTo>
                            <a:pt x="5" y="163"/>
                          </a:lnTo>
                          <a:lnTo>
                            <a:pt x="3" y="163"/>
                          </a:lnTo>
                          <a:lnTo>
                            <a:pt x="3" y="165"/>
                          </a:lnTo>
                          <a:lnTo>
                            <a:pt x="2" y="165"/>
                          </a:lnTo>
                          <a:lnTo>
                            <a:pt x="0" y="165"/>
                          </a:lnTo>
                        </a:path>
                      </a:pathLst>
                    </a:custGeom>
                    <a:solidFill>
                      <a:srgbClr val="5A5A4E"/>
                    </a:solidFill>
                    <a:ln w="12700" cap="rnd">
                      <a:solidFill>
                        <a:srgbClr val="000000"/>
                      </a:solidFill>
                      <a:round/>
                      <a:headEnd/>
                      <a:tailEnd/>
                    </a:ln>
                  </p:spPr>
                  <p:txBody>
                    <a:bodyPr/>
                    <a:lstStyle/>
                    <a:p>
                      <a:endParaRPr lang="en-US"/>
                    </a:p>
                  </p:txBody>
                </p:sp>
                <p:sp>
                  <p:nvSpPr>
                    <p:cNvPr id="128" name="Freeform 122"/>
                    <p:cNvSpPr>
                      <a:spLocks noChangeAspect="1"/>
                    </p:cNvSpPr>
                    <p:nvPr/>
                  </p:nvSpPr>
                  <p:spPr bwMode="auto">
                    <a:xfrm>
                      <a:off x="2438" y="1934"/>
                      <a:ext cx="34" cy="166"/>
                    </a:xfrm>
                    <a:custGeom>
                      <a:avLst/>
                      <a:gdLst>
                        <a:gd name="T0" fmla="*/ 0 w 34"/>
                        <a:gd name="T1" fmla="*/ 165 h 166"/>
                        <a:gd name="T2" fmla="*/ 0 w 34"/>
                        <a:gd name="T3" fmla="*/ 44 h 166"/>
                        <a:gd name="T4" fmla="*/ 3 w 34"/>
                        <a:gd name="T5" fmla="*/ 30 h 166"/>
                        <a:gd name="T6" fmla="*/ 6 w 34"/>
                        <a:gd name="T7" fmla="*/ 21 h 166"/>
                        <a:gd name="T8" fmla="*/ 10 w 34"/>
                        <a:gd name="T9" fmla="*/ 15 h 166"/>
                        <a:gd name="T10" fmla="*/ 13 w 34"/>
                        <a:gd name="T11" fmla="*/ 9 h 166"/>
                        <a:gd name="T12" fmla="*/ 19 w 34"/>
                        <a:gd name="T13" fmla="*/ 3 h 166"/>
                        <a:gd name="T14" fmla="*/ 23 w 34"/>
                        <a:gd name="T15" fmla="*/ 0 h 166"/>
                        <a:gd name="T16" fmla="*/ 28 w 34"/>
                        <a:gd name="T17" fmla="*/ 0 h 166"/>
                        <a:gd name="T18" fmla="*/ 33 w 34"/>
                        <a:gd name="T19" fmla="*/ 1 h 166"/>
                        <a:gd name="T20" fmla="*/ 33 w 34"/>
                        <a:gd name="T21" fmla="*/ 119 h 166"/>
                        <a:gd name="T22" fmla="*/ 28 w 34"/>
                        <a:gd name="T23" fmla="*/ 131 h 166"/>
                        <a:gd name="T24" fmla="*/ 25 w 34"/>
                        <a:gd name="T25" fmla="*/ 140 h 166"/>
                        <a:gd name="T26" fmla="*/ 20 w 34"/>
                        <a:gd name="T27" fmla="*/ 148 h 166"/>
                        <a:gd name="T28" fmla="*/ 17 w 34"/>
                        <a:gd name="T29" fmla="*/ 153 h 166"/>
                        <a:gd name="T30" fmla="*/ 14 w 34"/>
                        <a:gd name="T31" fmla="*/ 156 h 166"/>
                        <a:gd name="T32" fmla="*/ 11 w 34"/>
                        <a:gd name="T33" fmla="*/ 160 h 166"/>
                        <a:gd name="T34" fmla="*/ 6 w 34"/>
                        <a:gd name="T35" fmla="*/ 163 h 166"/>
                        <a:gd name="T36" fmla="*/ 0 w 34"/>
                        <a:gd name="T37" fmla="*/ 165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166"/>
                        <a:gd name="T59" fmla="*/ 34 w 34"/>
                        <a:gd name="T60" fmla="*/ 166 h 1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166">
                          <a:moveTo>
                            <a:pt x="0" y="165"/>
                          </a:moveTo>
                          <a:lnTo>
                            <a:pt x="0" y="44"/>
                          </a:lnTo>
                          <a:lnTo>
                            <a:pt x="3" y="30"/>
                          </a:lnTo>
                          <a:lnTo>
                            <a:pt x="6" y="21"/>
                          </a:lnTo>
                          <a:lnTo>
                            <a:pt x="10" y="15"/>
                          </a:lnTo>
                          <a:lnTo>
                            <a:pt x="13" y="9"/>
                          </a:lnTo>
                          <a:lnTo>
                            <a:pt x="19" y="3"/>
                          </a:lnTo>
                          <a:lnTo>
                            <a:pt x="23" y="0"/>
                          </a:lnTo>
                          <a:lnTo>
                            <a:pt x="28" y="0"/>
                          </a:lnTo>
                          <a:lnTo>
                            <a:pt x="33" y="1"/>
                          </a:lnTo>
                          <a:lnTo>
                            <a:pt x="33" y="119"/>
                          </a:lnTo>
                          <a:lnTo>
                            <a:pt x="28" y="131"/>
                          </a:lnTo>
                          <a:lnTo>
                            <a:pt x="25" y="140"/>
                          </a:lnTo>
                          <a:lnTo>
                            <a:pt x="20" y="148"/>
                          </a:lnTo>
                          <a:lnTo>
                            <a:pt x="17" y="153"/>
                          </a:lnTo>
                          <a:lnTo>
                            <a:pt x="14" y="156"/>
                          </a:lnTo>
                          <a:lnTo>
                            <a:pt x="11" y="160"/>
                          </a:lnTo>
                          <a:lnTo>
                            <a:pt x="6" y="163"/>
                          </a:lnTo>
                          <a:lnTo>
                            <a:pt x="0" y="16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123"/>
                    <p:cNvSpPr>
                      <a:spLocks noChangeAspect="1"/>
                    </p:cNvSpPr>
                    <p:nvPr/>
                  </p:nvSpPr>
                  <p:spPr bwMode="auto">
                    <a:xfrm>
                      <a:off x="2104" y="1621"/>
                      <a:ext cx="349" cy="353"/>
                    </a:xfrm>
                    <a:custGeom>
                      <a:avLst/>
                      <a:gdLst>
                        <a:gd name="T0" fmla="*/ 347 w 349"/>
                        <a:gd name="T1" fmla="*/ 317 h 353"/>
                        <a:gd name="T2" fmla="*/ 342 w 349"/>
                        <a:gd name="T3" fmla="*/ 322 h 353"/>
                        <a:gd name="T4" fmla="*/ 334 w 349"/>
                        <a:gd name="T5" fmla="*/ 326 h 353"/>
                        <a:gd name="T6" fmla="*/ 322 w 349"/>
                        <a:gd name="T7" fmla="*/ 331 h 353"/>
                        <a:gd name="T8" fmla="*/ 308 w 349"/>
                        <a:gd name="T9" fmla="*/ 335 h 353"/>
                        <a:gd name="T10" fmla="*/ 290 w 349"/>
                        <a:gd name="T11" fmla="*/ 340 h 353"/>
                        <a:gd name="T12" fmla="*/ 270 w 349"/>
                        <a:gd name="T13" fmla="*/ 345 h 353"/>
                        <a:gd name="T14" fmla="*/ 248 w 349"/>
                        <a:gd name="T15" fmla="*/ 348 h 353"/>
                        <a:gd name="T16" fmla="*/ 224 w 349"/>
                        <a:gd name="T17" fmla="*/ 351 h 353"/>
                        <a:gd name="T18" fmla="*/ 199 w 349"/>
                        <a:gd name="T19" fmla="*/ 352 h 353"/>
                        <a:gd name="T20" fmla="*/ 173 w 349"/>
                        <a:gd name="T21" fmla="*/ 352 h 353"/>
                        <a:gd name="T22" fmla="*/ 146 w 349"/>
                        <a:gd name="T23" fmla="*/ 352 h 353"/>
                        <a:gd name="T24" fmla="*/ 121 w 349"/>
                        <a:gd name="T25" fmla="*/ 351 h 353"/>
                        <a:gd name="T26" fmla="*/ 98 w 349"/>
                        <a:gd name="T27" fmla="*/ 348 h 353"/>
                        <a:gd name="T28" fmla="*/ 77 w 349"/>
                        <a:gd name="T29" fmla="*/ 345 h 353"/>
                        <a:gd name="T30" fmla="*/ 57 w 349"/>
                        <a:gd name="T31" fmla="*/ 340 h 353"/>
                        <a:gd name="T32" fmla="*/ 40 w 349"/>
                        <a:gd name="T33" fmla="*/ 335 h 353"/>
                        <a:gd name="T34" fmla="*/ 25 w 349"/>
                        <a:gd name="T35" fmla="*/ 331 h 353"/>
                        <a:gd name="T36" fmla="*/ 14 w 349"/>
                        <a:gd name="T37" fmla="*/ 326 h 353"/>
                        <a:gd name="T38" fmla="*/ 6 w 349"/>
                        <a:gd name="T39" fmla="*/ 322 h 353"/>
                        <a:gd name="T40" fmla="*/ 2 w 349"/>
                        <a:gd name="T41" fmla="*/ 317 h 353"/>
                        <a:gd name="T42" fmla="*/ 0 w 349"/>
                        <a:gd name="T43" fmla="*/ 43 h 353"/>
                        <a:gd name="T44" fmla="*/ 3 w 349"/>
                        <a:gd name="T45" fmla="*/ 38 h 353"/>
                        <a:gd name="T46" fmla="*/ 8 w 349"/>
                        <a:gd name="T47" fmla="*/ 34 h 353"/>
                        <a:gd name="T48" fmla="*/ 17 w 349"/>
                        <a:gd name="T49" fmla="*/ 28 h 353"/>
                        <a:gd name="T50" fmla="*/ 29 w 349"/>
                        <a:gd name="T51" fmla="*/ 23 h 353"/>
                        <a:gd name="T52" fmla="*/ 45 w 349"/>
                        <a:gd name="T53" fmla="*/ 18 h 353"/>
                        <a:gd name="T54" fmla="*/ 63 w 349"/>
                        <a:gd name="T55" fmla="*/ 12 h 353"/>
                        <a:gd name="T56" fmla="*/ 83 w 349"/>
                        <a:gd name="T57" fmla="*/ 9 h 353"/>
                        <a:gd name="T58" fmla="*/ 106 w 349"/>
                        <a:gd name="T59" fmla="*/ 5 h 353"/>
                        <a:gd name="T60" fmla="*/ 129 w 349"/>
                        <a:gd name="T61" fmla="*/ 1 h 353"/>
                        <a:gd name="T62" fmla="*/ 155 w 349"/>
                        <a:gd name="T63" fmla="*/ 0 h 353"/>
                        <a:gd name="T64" fmla="*/ 181 w 349"/>
                        <a:gd name="T65" fmla="*/ 0 h 353"/>
                        <a:gd name="T66" fmla="*/ 207 w 349"/>
                        <a:gd name="T67" fmla="*/ 1 h 353"/>
                        <a:gd name="T68" fmla="*/ 233 w 349"/>
                        <a:gd name="T69" fmla="*/ 5 h 353"/>
                        <a:gd name="T70" fmla="*/ 256 w 349"/>
                        <a:gd name="T71" fmla="*/ 8 h 353"/>
                        <a:gd name="T72" fmla="*/ 278 w 349"/>
                        <a:gd name="T73" fmla="*/ 11 h 353"/>
                        <a:gd name="T74" fmla="*/ 296 w 349"/>
                        <a:gd name="T75" fmla="*/ 15 h 353"/>
                        <a:gd name="T76" fmla="*/ 313 w 349"/>
                        <a:gd name="T77" fmla="*/ 21 h 353"/>
                        <a:gd name="T78" fmla="*/ 327 w 349"/>
                        <a:gd name="T79" fmla="*/ 26 h 353"/>
                        <a:gd name="T80" fmla="*/ 337 w 349"/>
                        <a:gd name="T81" fmla="*/ 31 h 353"/>
                        <a:gd name="T82" fmla="*/ 344 w 349"/>
                        <a:gd name="T83" fmla="*/ 37 h 353"/>
                        <a:gd name="T84" fmla="*/ 348 w 349"/>
                        <a:gd name="T85" fmla="*/ 41 h 3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9"/>
                        <a:gd name="T130" fmla="*/ 0 h 353"/>
                        <a:gd name="T131" fmla="*/ 349 w 349"/>
                        <a:gd name="T132" fmla="*/ 353 h 3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9" h="353">
                          <a:moveTo>
                            <a:pt x="348" y="314"/>
                          </a:moveTo>
                          <a:lnTo>
                            <a:pt x="348" y="316"/>
                          </a:lnTo>
                          <a:lnTo>
                            <a:pt x="347" y="317"/>
                          </a:lnTo>
                          <a:lnTo>
                            <a:pt x="345" y="319"/>
                          </a:lnTo>
                          <a:lnTo>
                            <a:pt x="344" y="320"/>
                          </a:lnTo>
                          <a:lnTo>
                            <a:pt x="342" y="322"/>
                          </a:lnTo>
                          <a:lnTo>
                            <a:pt x="340" y="323"/>
                          </a:lnTo>
                          <a:lnTo>
                            <a:pt x="337" y="325"/>
                          </a:lnTo>
                          <a:lnTo>
                            <a:pt x="334" y="326"/>
                          </a:lnTo>
                          <a:lnTo>
                            <a:pt x="330" y="328"/>
                          </a:lnTo>
                          <a:lnTo>
                            <a:pt x="327" y="329"/>
                          </a:lnTo>
                          <a:lnTo>
                            <a:pt x="322" y="331"/>
                          </a:lnTo>
                          <a:lnTo>
                            <a:pt x="317" y="332"/>
                          </a:lnTo>
                          <a:lnTo>
                            <a:pt x="313" y="334"/>
                          </a:lnTo>
                          <a:lnTo>
                            <a:pt x="308" y="335"/>
                          </a:lnTo>
                          <a:lnTo>
                            <a:pt x="302" y="337"/>
                          </a:lnTo>
                          <a:lnTo>
                            <a:pt x="296" y="339"/>
                          </a:lnTo>
                          <a:lnTo>
                            <a:pt x="290" y="340"/>
                          </a:lnTo>
                          <a:lnTo>
                            <a:pt x="284" y="342"/>
                          </a:lnTo>
                          <a:lnTo>
                            <a:pt x="278" y="343"/>
                          </a:lnTo>
                          <a:lnTo>
                            <a:pt x="270" y="345"/>
                          </a:lnTo>
                          <a:lnTo>
                            <a:pt x="264" y="345"/>
                          </a:lnTo>
                          <a:lnTo>
                            <a:pt x="256" y="346"/>
                          </a:lnTo>
                          <a:lnTo>
                            <a:pt x="248" y="348"/>
                          </a:lnTo>
                          <a:lnTo>
                            <a:pt x="241" y="349"/>
                          </a:lnTo>
                          <a:lnTo>
                            <a:pt x="233" y="349"/>
                          </a:lnTo>
                          <a:lnTo>
                            <a:pt x="224" y="351"/>
                          </a:lnTo>
                          <a:lnTo>
                            <a:pt x="216" y="351"/>
                          </a:lnTo>
                          <a:lnTo>
                            <a:pt x="207" y="351"/>
                          </a:lnTo>
                          <a:lnTo>
                            <a:pt x="199" y="352"/>
                          </a:lnTo>
                          <a:lnTo>
                            <a:pt x="190" y="352"/>
                          </a:lnTo>
                          <a:lnTo>
                            <a:pt x="181" y="352"/>
                          </a:lnTo>
                          <a:lnTo>
                            <a:pt x="173" y="352"/>
                          </a:lnTo>
                          <a:lnTo>
                            <a:pt x="164" y="352"/>
                          </a:lnTo>
                          <a:lnTo>
                            <a:pt x="155" y="352"/>
                          </a:lnTo>
                          <a:lnTo>
                            <a:pt x="146" y="352"/>
                          </a:lnTo>
                          <a:lnTo>
                            <a:pt x="138" y="351"/>
                          </a:lnTo>
                          <a:lnTo>
                            <a:pt x="129" y="351"/>
                          </a:lnTo>
                          <a:lnTo>
                            <a:pt x="121" y="351"/>
                          </a:lnTo>
                          <a:lnTo>
                            <a:pt x="114" y="349"/>
                          </a:lnTo>
                          <a:lnTo>
                            <a:pt x="106" y="349"/>
                          </a:lnTo>
                          <a:lnTo>
                            <a:pt x="98" y="348"/>
                          </a:lnTo>
                          <a:lnTo>
                            <a:pt x="91" y="346"/>
                          </a:lnTo>
                          <a:lnTo>
                            <a:pt x="83" y="345"/>
                          </a:lnTo>
                          <a:lnTo>
                            <a:pt x="77" y="345"/>
                          </a:lnTo>
                          <a:lnTo>
                            <a:pt x="69" y="343"/>
                          </a:lnTo>
                          <a:lnTo>
                            <a:pt x="63" y="342"/>
                          </a:lnTo>
                          <a:lnTo>
                            <a:pt x="57" y="340"/>
                          </a:lnTo>
                          <a:lnTo>
                            <a:pt x="51" y="339"/>
                          </a:lnTo>
                          <a:lnTo>
                            <a:pt x="45" y="337"/>
                          </a:lnTo>
                          <a:lnTo>
                            <a:pt x="40" y="335"/>
                          </a:lnTo>
                          <a:lnTo>
                            <a:pt x="34" y="334"/>
                          </a:lnTo>
                          <a:lnTo>
                            <a:pt x="29" y="332"/>
                          </a:lnTo>
                          <a:lnTo>
                            <a:pt x="25" y="331"/>
                          </a:lnTo>
                          <a:lnTo>
                            <a:pt x="22" y="329"/>
                          </a:lnTo>
                          <a:lnTo>
                            <a:pt x="17" y="328"/>
                          </a:lnTo>
                          <a:lnTo>
                            <a:pt x="14" y="326"/>
                          </a:lnTo>
                          <a:lnTo>
                            <a:pt x="11" y="325"/>
                          </a:lnTo>
                          <a:lnTo>
                            <a:pt x="8" y="323"/>
                          </a:lnTo>
                          <a:lnTo>
                            <a:pt x="6" y="322"/>
                          </a:lnTo>
                          <a:lnTo>
                            <a:pt x="5" y="320"/>
                          </a:lnTo>
                          <a:lnTo>
                            <a:pt x="3" y="319"/>
                          </a:lnTo>
                          <a:lnTo>
                            <a:pt x="2" y="317"/>
                          </a:lnTo>
                          <a:lnTo>
                            <a:pt x="0" y="316"/>
                          </a:lnTo>
                          <a:lnTo>
                            <a:pt x="0" y="314"/>
                          </a:lnTo>
                          <a:lnTo>
                            <a:pt x="0" y="43"/>
                          </a:lnTo>
                          <a:lnTo>
                            <a:pt x="0" y="41"/>
                          </a:lnTo>
                          <a:lnTo>
                            <a:pt x="2" y="40"/>
                          </a:lnTo>
                          <a:lnTo>
                            <a:pt x="3" y="38"/>
                          </a:lnTo>
                          <a:lnTo>
                            <a:pt x="5" y="37"/>
                          </a:lnTo>
                          <a:lnTo>
                            <a:pt x="6" y="35"/>
                          </a:lnTo>
                          <a:lnTo>
                            <a:pt x="8" y="34"/>
                          </a:lnTo>
                          <a:lnTo>
                            <a:pt x="11" y="32"/>
                          </a:lnTo>
                          <a:lnTo>
                            <a:pt x="14" y="29"/>
                          </a:lnTo>
                          <a:lnTo>
                            <a:pt x="17" y="28"/>
                          </a:lnTo>
                          <a:lnTo>
                            <a:pt x="22" y="26"/>
                          </a:lnTo>
                          <a:lnTo>
                            <a:pt x="25" y="24"/>
                          </a:lnTo>
                          <a:lnTo>
                            <a:pt x="29" y="23"/>
                          </a:lnTo>
                          <a:lnTo>
                            <a:pt x="34" y="21"/>
                          </a:lnTo>
                          <a:lnTo>
                            <a:pt x="40" y="20"/>
                          </a:lnTo>
                          <a:lnTo>
                            <a:pt x="45" y="18"/>
                          </a:lnTo>
                          <a:lnTo>
                            <a:pt x="51" y="15"/>
                          </a:lnTo>
                          <a:lnTo>
                            <a:pt x="57" y="14"/>
                          </a:lnTo>
                          <a:lnTo>
                            <a:pt x="63" y="12"/>
                          </a:lnTo>
                          <a:lnTo>
                            <a:pt x="69" y="11"/>
                          </a:lnTo>
                          <a:lnTo>
                            <a:pt x="75" y="9"/>
                          </a:lnTo>
                          <a:lnTo>
                            <a:pt x="83" y="9"/>
                          </a:lnTo>
                          <a:lnTo>
                            <a:pt x="91" y="8"/>
                          </a:lnTo>
                          <a:lnTo>
                            <a:pt x="98" y="6"/>
                          </a:lnTo>
                          <a:lnTo>
                            <a:pt x="106" y="5"/>
                          </a:lnTo>
                          <a:lnTo>
                            <a:pt x="114" y="5"/>
                          </a:lnTo>
                          <a:lnTo>
                            <a:pt x="121" y="3"/>
                          </a:lnTo>
                          <a:lnTo>
                            <a:pt x="129" y="1"/>
                          </a:lnTo>
                          <a:lnTo>
                            <a:pt x="138" y="1"/>
                          </a:lnTo>
                          <a:lnTo>
                            <a:pt x="146" y="1"/>
                          </a:lnTo>
                          <a:lnTo>
                            <a:pt x="155" y="0"/>
                          </a:lnTo>
                          <a:lnTo>
                            <a:pt x="164" y="0"/>
                          </a:lnTo>
                          <a:lnTo>
                            <a:pt x="173" y="0"/>
                          </a:lnTo>
                          <a:lnTo>
                            <a:pt x="181" y="0"/>
                          </a:lnTo>
                          <a:lnTo>
                            <a:pt x="190" y="0"/>
                          </a:lnTo>
                          <a:lnTo>
                            <a:pt x="199" y="1"/>
                          </a:lnTo>
                          <a:lnTo>
                            <a:pt x="207" y="1"/>
                          </a:lnTo>
                          <a:lnTo>
                            <a:pt x="216" y="1"/>
                          </a:lnTo>
                          <a:lnTo>
                            <a:pt x="224" y="3"/>
                          </a:lnTo>
                          <a:lnTo>
                            <a:pt x="233" y="5"/>
                          </a:lnTo>
                          <a:lnTo>
                            <a:pt x="241" y="5"/>
                          </a:lnTo>
                          <a:lnTo>
                            <a:pt x="248" y="6"/>
                          </a:lnTo>
                          <a:lnTo>
                            <a:pt x="256" y="8"/>
                          </a:lnTo>
                          <a:lnTo>
                            <a:pt x="264" y="9"/>
                          </a:lnTo>
                          <a:lnTo>
                            <a:pt x="270" y="9"/>
                          </a:lnTo>
                          <a:lnTo>
                            <a:pt x="278" y="11"/>
                          </a:lnTo>
                          <a:lnTo>
                            <a:pt x="284" y="12"/>
                          </a:lnTo>
                          <a:lnTo>
                            <a:pt x="290" y="14"/>
                          </a:lnTo>
                          <a:lnTo>
                            <a:pt x="296" y="15"/>
                          </a:lnTo>
                          <a:lnTo>
                            <a:pt x="302" y="17"/>
                          </a:lnTo>
                          <a:lnTo>
                            <a:pt x="308" y="20"/>
                          </a:lnTo>
                          <a:lnTo>
                            <a:pt x="313" y="21"/>
                          </a:lnTo>
                          <a:lnTo>
                            <a:pt x="317" y="23"/>
                          </a:lnTo>
                          <a:lnTo>
                            <a:pt x="322" y="24"/>
                          </a:lnTo>
                          <a:lnTo>
                            <a:pt x="327" y="26"/>
                          </a:lnTo>
                          <a:lnTo>
                            <a:pt x="330" y="28"/>
                          </a:lnTo>
                          <a:lnTo>
                            <a:pt x="334" y="29"/>
                          </a:lnTo>
                          <a:lnTo>
                            <a:pt x="337" y="31"/>
                          </a:lnTo>
                          <a:lnTo>
                            <a:pt x="340" y="34"/>
                          </a:lnTo>
                          <a:lnTo>
                            <a:pt x="342" y="35"/>
                          </a:lnTo>
                          <a:lnTo>
                            <a:pt x="344" y="37"/>
                          </a:lnTo>
                          <a:lnTo>
                            <a:pt x="345" y="38"/>
                          </a:lnTo>
                          <a:lnTo>
                            <a:pt x="347" y="40"/>
                          </a:lnTo>
                          <a:lnTo>
                            <a:pt x="348" y="41"/>
                          </a:lnTo>
                          <a:lnTo>
                            <a:pt x="348" y="43"/>
                          </a:lnTo>
                          <a:lnTo>
                            <a:pt x="348" y="314"/>
                          </a:lnTo>
                        </a:path>
                      </a:pathLst>
                    </a:custGeom>
                    <a:gradFill rotWithShape="0">
                      <a:gsLst>
                        <a:gs pos="0">
                          <a:srgbClr val="666666"/>
                        </a:gs>
                        <a:gs pos="50000">
                          <a:srgbClr val="CCCCCC"/>
                        </a:gs>
                        <a:gs pos="100000">
                          <a:srgbClr val="666666"/>
                        </a:gs>
                      </a:gsLst>
                      <a:lin ang="0" scaled="1"/>
                    </a:gradFill>
                    <a:ln w="12700" cap="rnd">
                      <a:solidFill>
                        <a:srgbClr val="000000"/>
                      </a:solidFill>
                      <a:round/>
                      <a:headEnd/>
                      <a:tailEnd/>
                    </a:ln>
                  </p:spPr>
                  <p:txBody>
                    <a:bodyPr/>
                    <a:lstStyle/>
                    <a:p>
                      <a:endParaRPr lang="en-US"/>
                    </a:p>
                  </p:txBody>
                </p:sp>
                <p:sp>
                  <p:nvSpPr>
                    <p:cNvPr id="130" name="Freeform 124"/>
                    <p:cNvSpPr>
                      <a:spLocks noChangeAspect="1"/>
                    </p:cNvSpPr>
                    <p:nvPr/>
                  </p:nvSpPr>
                  <p:spPr bwMode="auto">
                    <a:xfrm>
                      <a:off x="2104" y="1622"/>
                      <a:ext cx="346" cy="86"/>
                    </a:xfrm>
                    <a:custGeom>
                      <a:avLst/>
                      <a:gdLst>
                        <a:gd name="T0" fmla="*/ 190 w 346"/>
                        <a:gd name="T1" fmla="*/ 85 h 86"/>
                        <a:gd name="T2" fmla="*/ 216 w 346"/>
                        <a:gd name="T3" fmla="*/ 83 h 86"/>
                        <a:gd name="T4" fmla="*/ 241 w 346"/>
                        <a:gd name="T5" fmla="*/ 82 h 86"/>
                        <a:gd name="T6" fmla="*/ 262 w 346"/>
                        <a:gd name="T7" fmla="*/ 79 h 86"/>
                        <a:gd name="T8" fmla="*/ 282 w 346"/>
                        <a:gd name="T9" fmla="*/ 74 h 86"/>
                        <a:gd name="T10" fmla="*/ 301 w 346"/>
                        <a:gd name="T11" fmla="*/ 71 h 86"/>
                        <a:gd name="T12" fmla="*/ 316 w 346"/>
                        <a:gd name="T13" fmla="*/ 66 h 86"/>
                        <a:gd name="T14" fmla="*/ 328 w 346"/>
                        <a:gd name="T15" fmla="*/ 60 h 86"/>
                        <a:gd name="T16" fmla="*/ 337 w 346"/>
                        <a:gd name="T17" fmla="*/ 56 h 86"/>
                        <a:gd name="T18" fmla="*/ 344 w 346"/>
                        <a:gd name="T19" fmla="*/ 49 h 86"/>
                        <a:gd name="T20" fmla="*/ 345 w 346"/>
                        <a:gd name="T21" fmla="*/ 42 h 86"/>
                        <a:gd name="T22" fmla="*/ 344 w 346"/>
                        <a:gd name="T23" fmla="*/ 36 h 86"/>
                        <a:gd name="T24" fmla="*/ 337 w 346"/>
                        <a:gd name="T25" fmla="*/ 30 h 86"/>
                        <a:gd name="T26" fmla="*/ 328 w 346"/>
                        <a:gd name="T27" fmla="*/ 25 h 86"/>
                        <a:gd name="T28" fmla="*/ 316 w 346"/>
                        <a:gd name="T29" fmla="*/ 19 h 86"/>
                        <a:gd name="T30" fmla="*/ 301 w 346"/>
                        <a:gd name="T31" fmla="*/ 14 h 86"/>
                        <a:gd name="T32" fmla="*/ 282 w 346"/>
                        <a:gd name="T33" fmla="*/ 10 h 86"/>
                        <a:gd name="T34" fmla="*/ 262 w 346"/>
                        <a:gd name="T35" fmla="*/ 7 h 86"/>
                        <a:gd name="T36" fmla="*/ 241 w 346"/>
                        <a:gd name="T37" fmla="*/ 4 h 86"/>
                        <a:gd name="T38" fmla="*/ 216 w 346"/>
                        <a:gd name="T39" fmla="*/ 2 h 86"/>
                        <a:gd name="T40" fmla="*/ 190 w 346"/>
                        <a:gd name="T41" fmla="*/ 0 h 86"/>
                        <a:gd name="T42" fmla="*/ 164 w 346"/>
                        <a:gd name="T43" fmla="*/ 0 h 86"/>
                        <a:gd name="T44" fmla="*/ 138 w 346"/>
                        <a:gd name="T45" fmla="*/ 2 h 86"/>
                        <a:gd name="T46" fmla="*/ 114 w 346"/>
                        <a:gd name="T47" fmla="*/ 4 h 86"/>
                        <a:gd name="T48" fmla="*/ 91 w 346"/>
                        <a:gd name="T49" fmla="*/ 5 h 86"/>
                        <a:gd name="T50" fmla="*/ 69 w 346"/>
                        <a:gd name="T51" fmla="*/ 10 h 86"/>
                        <a:gd name="T52" fmla="*/ 51 w 346"/>
                        <a:gd name="T53" fmla="*/ 13 h 86"/>
                        <a:gd name="T54" fmla="*/ 34 w 346"/>
                        <a:gd name="T55" fmla="*/ 17 h 86"/>
                        <a:gd name="T56" fmla="*/ 22 w 346"/>
                        <a:gd name="T57" fmla="*/ 22 h 86"/>
                        <a:gd name="T58" fmla="*/ 11 w 346"/>
                        <a:gd name="T59" fmla="*/ 28 h 86"/>
                        <a:gd name="T60" fmla="*/ 3 w 346"/>
                        <a:gd name="T61" fmla="*/ 34 h 86"/>
                        <a:gd name="T62" fmla="*/ 0 w 346"/>
                        <a:gd name="T63" fmla="*/ 40 h 86"/>
                        <a:gd name="T64" fmla="*/ 2 w 346"/>
                        <a:gd name="T65" fmla="*/ 46 h 86"/>
                        <a:gd name="T66" fmla="*/ 6 w 346"/>
                        <a:gd name="T67" fmla="*/ 53 h 86"/>
                        <a:gd name="T68" fmla="*/ 14 w 346"/>
                        <a:gd name="T69" fmla="*/ 59 h 86"/>
                        <a:gd name="T70" fmla="*/ 25 w 346"/>
                        <a:gd name="T71" fmla="*/ 65 h 86"/>
                        <a:gd name="T72" fmla="*/ 40 w 346"/>
                        <a:gd name="T73" fmla="*/ 69 h 86"/>
                        <a:gd name="T74" fmla="*/ 57 w 346"/>
                        <a:gd name="T75" fmla="*/ 74 h 86"/>
                        <a:gd name="T76" fmla="*/ 77 w 346"/>
                        <a:gd name="T77" fmla="*/ 77 h 86"/>
                        <a:gd name="T78" fmla="*/ 98 w 346"/>
                        <a:gd name="T79" fmla="*/ 80 h 86"/>
                        <a:gd name="T80" fmla="*/ 121 w 346"/>
                        <a:gd name="T81" fmla="*/ 83 h 86"/>
                        <a:gd name="T82" fmla="*/ 146 w 346"/>
                        <a:gd name="T83" fmla="*/ 83 h 86"/>
                        <a:gd name="T84" fmla="*/ 173 w 346"/>
                        <a:gd name="T85" fmla="*/ 85 h 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6"/>
                        <a:gd name="T130" fmla="*/ 0 h 86"/>
                        <a:gd name="T131" fmla="*/ 346 w 346"/>
                        <a:gd name="T132" fmla="*/ 86 h 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6" h="86">
                          <a:moveTo>
                            <a:pt x="173" y="85"/>
                          </a:moveTo>
                          <a:lnTo>
                            <a:pt x="181" y="85"/>
                          </a:lnTo>
                          <a:lnTo>
                            <a:pt x="190" y="85"/>
                          </a:lnTo>
                          <a:lnTo>
                            <a:pt x="199" y="83"/>
                          </a:lnTo>
                          <a:lnTo>
                            <a:pt x="207" y="83"/>
                          </a:lnTo>
                          <a:lnTo>
                            <a:pt x="216" y="83"/>
                          </a:lnTo>
                          <a:lnTo>
                            <a:pt x="224" y="83"/>
                          </a:lnTo>
                          <a:lnTo>
                            <a:pt x="232" y="82"/>
                          </a:lnTo>
                          <a:lnTo>
                            <a:pt x="241" y="82"/>
                          </a:lnTo>
                          <a:lnTo>
                            <a:pt x="248" y="80"/>
                          </a:lnTo>
                          <a:lnTo>
                            <a:pt x="255" y="79"/>
                          </a:lnTo>
                          <a:lnTo>
                            <a:pt x="262" y="79"/>
                          </a:lnTo>
                          <a:lnTo>
                            <a:pt x="270" y="77"/>
                          </a:lnTo>
                          <a:lnTo>
                            <a:pt x="276" y="76"/>
                          </a:lnTo>
                          <a:lnTo>
                            <a:pt x="282" y="74"/>
                          </a:lnTo>
                          <a:lnTo>
                            <a:pt x="290" y="74"/>
                          </a:lnTo>
                          <a:lnTo>
                            <a:pt x="294" y="72"/>
                          </a:lnTo>
                          <a:lnTo>
                            <a:pt x="301" y="71"/>
                          </a:lnTo>
                          <a:lnTo>
                            <a:pt x="307" y="69"/>
                          </a:lnTo>
                          <a:lnTo>
                            <a:pt x="311" y="68"/>
                          </a:lnTo>
                          <a:lnTo>
                            <a:pt x="316" y="66"/>
                          </a:lnTo>
                          <a:lnTo>
                            <a:pt x="321" y="65"/>
                          </a:lnTo>
                          <a:lnTo>
                            <a:pt x="325" y="62"/>
                          </a:lnTo>
                          <a:lnTo>
                            <a:pt x="328" y="60"/>
                          </a:lnTo>
                          <a:lnTo>
                            <a:pt x="333" y="59"/>
                          </a:lnTo>
                          <a:lnTo>
                            <a:pt x="336" y="57"/>
                          </a:lnTo>
                          <a:lnTo>
                            <a:pt x="337" y="56"/>
                          </a:lnTo>
                          <a:lnTo>
                            <a:pt x="340" y="53"/>
                          </a:lnTo>
                          <a:lnTo>
                            <a:pt x="342" y="51"/>
                          </a:lnTo>
                          <a:lnTo>
                            <a:pt x="344" y="49"/>
                          </a:lnTo>
                          <a:lnTo>
                            <a:pt x="345" y="46"/>
                          </a:lnTo>
                          <a:lnTo>
                            <a:pt x="345" y="45"/>
                          </a:lnTo>
                          <a:lnTo>
                            <a:pt x="345" y="42"/>
                          </a:lnTo>
                          <a:lnTo>
                            <a:pt x="345" y="40"/>
                          </a:lnTo>
                          <a:lnTo>
                            <a:pt x="345" y="39"/>
                          </a:lnTo>
                          <a:lnTo>
                            <a:pt x="344" y="36"/>
                          </a:lnTo>
                          <a:lnTo>
                            <a:pt x="342" y="34"/>
                          </a:lnTo>
                          <a:lnTo>
                            <a:pt x="340" y="33"/>
                          </a:lnTo>
                          <a:lnTo>
                            <a:pt x="337" y="30"/>
                          </a:lnTo>
                          <a:lnTo>
                            <a:pt x="336" y="28"/>
                          </a:lnTo>
                          <a:lnTo>
                            <a:pt x="333" y="27"/>
                          </a:lnTo>
                          <a:lnTo>
                            <a:pt x="328" y="25"/>
                          </a:lnTo>
                          <a:lnTo>
                            <a:pt x="325" y="22"/>
                          </a:lnTo>
                          <a:lnTo>
                            <a:pt x="321" y="20"/>
                          </a:lnTo>
                          <a:lnTo>
                            <a:pt x="316" y="19"/>
                          </a:lnTo>
                          <a:lnTo>
                            <a:pt x="311" y="17"/>
                          </a:lnTo>
                          <a:lnTo>
                            <a:pt x="307" y="16"/>
                          </a:lnTo>
                          <a:lnTo>
                            <a:pt x="301" y="14"/>
                          </a:lnTo>
                          <a:lnTo>
                            <a:pt x="294" y="13"/>
                          </a:lnTo>
                          <a:lnTo>
                            <a:pt x="290" y="11"/>
                          </a:lnTo>
                          <a:lnTo>
                            <a:pt x="282" y="10"/>
                          </a:lnTo>
                          <a:lnTo>
                            <a:pt x="276" y="10"/>
                          </a:lnTo>
                          <a:lnTo>
                            <a:pt x="270" y="8"/>
                          </a:lnTo>
                          <a:lnTo>
                            <a:pt x="262" y="7"/>
                          </a:lnTo>
                          <a:lnTo>
                            <a:pt x="255" y="5"/>
                          </a:lnTo>
                          <a:lnTo>
                            <a:pt x="248" y="5"/>
                          </a:lnTo>
                          <a:lnTo>
                            <a:pt x="241" y="4"/>
                          </a:lnTo>
                          <a:lnTo>
                            <a:pt x="232" y="4"/>
                          </a:lnTo>
                          <a:lnTo>
                            <a:pt x="224" y="2"/>
                          </a:lnTo>
                          <a:lnTo>
                            <a:pt x="216" y="2"/>
                          </a:lnTo>
                          <a:lnTo>
                            <a:pt x="207" y="2"/>
                          </a:lnTo>
                          <a:lnTo>
                            <a:pt x="199" y="0"/>
                          </a:lnTo>
                          <a:lnTo>
                            <a:pt x="190" y="0"/>
                          </a:lnTo>
                          <a:lnTo>
                            <a:pt x="181" y="0"/>
                          </a:lnTo>
                          <a:lnTo>
                            <a:pt x="173" y="0"/>
                          </a:lnTo>
                          <a:lnTo>
                            <a:pt x="164" y="0"/>
                          </a:lnTo>
                          <a:lnTo>
                            <a:pt x="155" y="0"/>
                          </a:lnTo>
                          <a:lnTo>
                            <a:pt x="146" y="0"/>
                          </a:lnTo>
                          <a:lnTo>
                            <a:pt x="138" y="2"/>
                          </a:lnTo>
                          <a:lnTo>
                            <a:pt x="129" y="2"/>
                          </a:lnTo>
                          <a:lnTo>
                            <a:pt x="121" y="2"/>
                          </a:lnTo>
                          <a:lnTo>
                            <a:pt x="114" y="4"/>
                          </a:lnTo>
                          <a:lnTo>
                            <a:pt x="106" y="4"/>
                          </a:lnTo>
                          <a:lnTo>
                            <a:pt x="98" y="5"/>
                          </a:lnTo>
                          <a:lnTo>
                            <a:pt x="91" y="5"/>
                          </a:lnTo>
                          <a:lnTo>
                            <a:pt x="83" y="7"/>
                          </a:lnTo>
                          <a:lnTo>
                            <a:pt x="77" y="8"/>
                          </a:lnTo>
                          <a:lnTo>
                            <a:pt x="69" y="10"/>
                          </a:lnTo>
                          <a:lnTo>
                            <a:pt x="63" y="10"/>
                          </a:lnTo>
                          <a:lnTo>
                            <a:pt x="57" y="11"/>
                          </a:lnTo>
                          <a:lnTo>
                            <a:pt x="51" y="13"/>
                          </a:lnTo>
                          <a:lnTo>
                            <a:pt x="45" y="14"/>
                          </a:lnTo>
                          <a:lnTo>
                            <a:pt x="40" y="16"/>
                          </a:lnTo>
                          <a:lnTo>
                            <a:pt x="34" y="17"/>
                          </a:lnTo>
                          <a:lnTo>
                            <a:pt x="29" y="19"/>
                          </a:lnTo>
                          <a:lnTo>
                            <a:pt x="25" y="20"/>
                          </a:lnTo>
                          <a:lnTo>
                            <a:pt x="22" y="22"/>
                          </a:lnTo>
                          <a:lnTo>
                            <a:pt x="17" y="25"/>
                          </a:lnTo>
                          <a:lnTo>
                            <a:pt x="14" y="27"/>
                          </a:lnTo>
                          <a:lnTo>
                            <a:pt x="11" y="28"/>
                          </a:lnTo>
                          <a:lnTo>
                            <a:pt x="8" y="30"/>
                          </a:lnTo>
                          <a:lnTo>
                            <a:pt x="6" y="33"/>
                          </a:lnTo>
                          <a:lnTo>
                            <a:pt x="3" y="34"/>
                          </a:lnTo>
                          <a:lnTo>
                            <a:pt x="2" y="36"/>
                          </a:lnTo>
                          <a:lnTo>
                            <a:pt x="2" y="39"/>
                          </a:lnTo>
                          <a:lnTo>
                            <a:pt x="0" y="40"/>
                          </a:lnTo>
                          <a:lnTo>
                            <a:pt x="0" y="42"/>
                          </a:lnTo>
                          <a:lnTo>
                            <a:pt x="0" y="45"/>
                          </a:lnTo>
                          <a:lnTo>
                            <a:pt x="2" y="46"/>
                          </a:lnTo>
                          <a:lnTo>
                            <a:pt x="2" y="49"/>
                          </a:lnTo>
                          <a:lnTo>
                            <a:pt x="3" y="51"/>
                          </a:lnTo>
                          <a:lnTo>
                            <a:pt x="6" y="53"/>
                          </a:lnTo>
                          <a:lnTo>
                            <a:pt x="8" y="56"/>
                          </a:lnTo>
                          <a:lnTo>
                            <a:pt x="11" y="57"/>
                          </a:lnTo>
                          <a:lnTo>
                            <a:pt x="14" y="59"/>
                          </a:lnTo>
                          <a:lnTo>
                            <a:pt x="17" y="60"/>
                          </a:lnTo>
                          <a:lnTo>
                            <a:pt x="22" y="62"/>
                          </a:lnTo>
                          <a:lnTo>
                            <a:pt x="25" y="65"/>
                          </a:lnTo>
                          <a:lnTo>
                            <a:pt x="29" y="66"/>
                          </a:lnTo>
                          <a:lnTo>
                            <a:pt x="34" y="68"/>
                          </a:lnTo>
                          <a:lnTo>
                            <a:pt x="40" y="69"/>
                          </a:lnTo>
                          <a:lnTo>
                            <a:pt x="45" y="71"/>
                          </a:lnTo>
                          <a:lnTo>
                            <a:pt x="51" y="72"/>
                          </a:lnTo>
                          <a:lnTo>
                            <a:pt x="57" y="74"/>
                          </a:lnTo>
                          <a:lnTo>
                            <a:pt x="63" y="74"/>
                          </a:lnTo>
                          <a:lnTo>
                            <a:pt x="69" y="76"/>
                          </a:lnTo>
                          <a:lnTo>
                            <a:pt x="77" y="77"/>
                          </a:lnTo>
                          <a:lnTo>
                            <a:pt x="83" y="79"/>
                          </a:lnTo>
                          <a:lnTo>
                            <a:pt x="91" y="79"/>
                          </a:lnTo>
                          <a:lnTo>
                            <a:pt x="98" y="80"/>
                          </a:lnTo>
                          <a:lnTo>
                            <a:pt x="106" y="82"/>
                          </a:lnTo>
                          <a:lnTo>
                            <a:pt x="114" y="82"/>
                          </a:lnTo>
                          <a:lnTo>
                            <a:pt x="121" y="83"/>
                          </a:lnTo>
                          <a:lnTo>
                            <a:pt x="129" y="83"/>
                          </a:lnTo>
                          <a:lnTo>
                            <a:pt x="138" y="83"/>
                          </a:lnTo>
                          <a:lnTo>
                            <a:pt x="146" y="83"/>
                          </a:lnTo>
                          <a:lnTo>
                            <a:pt x="155" y="85"/>
                          </a:lnTo>
                          <a:lnTo>
                            <a:pt x="164" y="85"/>
                          </a:lnTo>
                          <a:lnTo>
                            <a:pt x="173" y="85"/>
                          </a:lnTo>
                        </a:path>
                      </a:pathLst>
                    </a:custGeom>
                    <a:solidFill>
                      <a:srgbClr val="E4E4E0"/>
                    </a:solidFill>
                    <a:ln w="12700" cap="rnd">
                      <a:solidFill>
                        <a:srgbClr val="000000"/>
                      </a:solidFill>
                      <a:round/>
                      <a:headEnd/>
                      <a:tailEnd/>
                    </a:ln>
                  </p:spPr>
                  <p:txBody>
                    <a:bodyPr/>
                    <a:lstStyle/>
                    <a:p>
                      <a:endParaRPr lang="en-US"/>
                    </a:p>
                  </p:txBody>
                </p:sp>
                <p:sp>
                  <p:nvSpPr>
                    <p:cNvPr id="131" name="Freeform 125"/>
                    <p:cNvSpPr>
                      <a:spLocks noChangeAspect="1"/>
                    </p:cNvSpPr>
                    <p:nvPr/>
                  </p:nvSpPr>
                  <p:spPr bwMode="auto">
                    <a:xfrm>
                      <a:off x="2205" y="1495"/>
                      <a:ext cx="144" cy="145"/>
                    </a:xfrm>
                    <a:custGeom>
                      <a:avLst/>
                      <a:gdLst>
                        <a:gd name="T0" fmla="*/ 143 w 144"/>
                        <a:gd name="T1" fmla="*/ 127 h 145"/>
                        <a:gd name="T2" fmla="*/ 141 w 144"/>
                        <a:gd name="T3" fmla="*/ 129 h 145"/>
                        <a:gd name="T4" fmla="*/ 137 w 144"/>
                        <a:gd name="T5" fmla="*/ 132 h 145"/>
                        <a:gd name="T6" fmla="*/ 131 w 144"/>
                        <a:gd name="T7" fmla="*/ 135 h 145"/>
                        <a:gd name="T8" fmla="*/ 123 w 144"/>
                        <a:gd name="T9" fmla="*/ 138 h 145"/>
                        <a:gd name="T10" fmla="*/ 112 w 144"/>
                        <a:gd name="T11" fmla="*/ 140 h 145"/>
                        <a:gd name="T12" fmla="*/ 100 w 144"/>
                        <a:gd name="T13" fmla="*/ 143 h 145"/>
                        <a:gd name="T14" fmla="*/ 86 w 144"/>
                        <a:gd name="T15" fmla="*/ 144 h 145"/>
                        <a:gd name="T16" fmla="*/ 71 w 144"/>
                        <a:gd name="T17" fmla="*/ 144 h 145"/>
                        <a:gd name="T18" fmla="*/ 54 w 144"/>
                        <a:gd name="T19" fmla="*/ 144 h 145"/>
                        <a:gd name="T20" fmla="*/ 40 w 144"/>
                        <a:gd name="T21" fmla="*/ 143 h 145"/>
                        <a:gd name="T22" fmla="*/ 28 w 144"/>
                        <a:gd name="T23" fmla="*/ 140 h 145"/>
                        <a:gd name="T24" fmla="*/ 19 w 144"/>
                        <a:gd name="T25" fmla="*/ 138 h 145"/>
                        <a:gd name="T26" fmla="*/ 11 w 144"/>
                        <a:gd name="T27" fmla="*/ 135 h 145"/>
                        <a:gd name="T28" fmla="*/ 6 w 144"/>
                        <a:gd name="T29" fmla="*/ 132 h 145"/>
                        <a:gd name="T30" fmla="*/ 2 w 144"/>
                        <a:gd name="T31" fmla="*/ 131 h 145"/>
                        <a:gd name="T32" fmla="*/ 2 w 144"/>
                        <a:gd name="T33" fmla="*/ 127 h 145"/>
                        <a:gd name="T34" fmla="*/ 0 w 144"/>
                        <a:gd name="T35" fmla="*/ 17 h 145"/>
                        <a:gd name="T36" fmla="*/ 2 w 144"/>
                        <a:gd name="T37" fmla="*/ 14 h 145"/>
                        <a:gd name="T38" fmla="*/ 6 w 144"/>
                        <a:gd name="T39" fmla="*/ 13 h 145"/>
                        <a:gd name="T40" fmla="*/ 13 w 144"/>
                        <a:gd name="T41" fmla="*/ 9 h 145"/>
                        <a:gd name="T42" fmla="*/ 22 w 144"/>
                        <a:gd name="T43" fmla="*/ 6 h 145"/>
                        <a:gd name="T44" fmla="*/ 31 w 144"/>
                        <a:gd name="T45" fmla="*/ 3 h 145"/>
                        <a:gd name="T46" fmla="*/ 43 w 144"/>
                        <a:gd name="T47" fmla="*/ 2 h 145"/>
                        <a:gd name="T48" fmla="*/ 57 w 144"/>
                        <a:gd name="T49" fmla="*/ 0 h 145"/>
                        <a:gd name="T50" fmla="*/ 71 w 144"/>
                        <a:gd name="T51" fmla="*/ 0 h 145"/>
                        <a:gd name="T52" fmla="*/ 85 w 144"/>
                        <a:gd name="T53" fmla="*/ 0 h 145"/>
                        <a:gd name="T54" fmla="*/ 98 w 144"/>
                        <a:gd name="T55" fmla="*/ 2 h 145"/>
                        <a:gd name="T56" fmla="*/ 111 w 144"/>
                        <a:gd name="T57" fmla="*/ 3 h 145"/>
                        <a:gd name="T58" fmla="*/ 121 w 144"/>
                        <a:gd name="T59" fmla="*/ 6 h 145"/>
                        <a:gd name="T60" fmla="*/ 131 w 144"/>
                        <a:gd name="T61" fmla="*/ 9 h 145"/>
                        <a:gd name="T62" fmla="*/ 137 w 144"/>
                        <a:gd name="T63" fmla="*/ 13 h 145"/>
                        <a:gd name="T64" fmla="*/ 141 w 144"/>
                        <a:gd name="T65" fmla="*/ 14 h 145"/>
                        <a:gd name="T66" fmla="*/ 143 w 144"/>
                        <a:gd name="T67" fmla="*/ 17 h 145"/>
                        <a:gd name="T68" fmla="*/ 143 w 144"/>
                        <a:gd name="T69" fmla="*/ 127 h 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145"/>
                        <a:gd name="T107" fmla="*/ 144 w 144"/>
                        <a:gd name="T108" fmla="*/ 145 h 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145">
                          <a:moveTo>
                            <a:pt x="143" y="127"/>
                          </a:moveTo>
                          <a:lnTo>
                            <a:pt x="141" y="129"/>
                          </a:lnTo>
                          <a:lnTo>
                            <a:pt x="137" y="132"/>
                          </a:lnTo>
                          <a:lnTo>
                            <a:pt x="131" y="135"/>
                          </a:lnTo>
                          <a:lnTo>
                            <a:pt x="123" y="138"/>
                          </a:lnTo>
                          <a:lnTo>
                            <a:pt x="112" y="140"/>
                          </a:lnTo>
                          <a:lnTo>
                            <a:pt x="100" y="143"/>
                          </a:lnTo>
                          <a:lnTo>
                            <a:pt x="86" y="144"/>
                          </a:lnTo>
                          <a:lnTo>
                            <a:pt x="71" y="144"/>
                          </a:lnTo>
                          <a:lnTo>
                            <a:pt x="54" y="144"/>
                          </a:lnTo>
                          <a:lnTo>
                            <a:pt x="40" y="143"/>
                          </a:lnTo>
                          <a:lnTo>
                            <a:pt x="28" y="140"/>
                          </a:lnTo>
                          <a:lnTo>
                            <a:pt x="19" y="138"/>
                          </a:lnTo>
                          <a:lnTo>
                            <a:pt x="11" y="135"/>
                          </a:lnTo>
                          <a:lnTo>
                            <a:pt x="6" y="132"/>
                          </a:lnTo>
                          <a:lnTo>
                            <a:pt x="2" y="131"/>
                          </a:lnTo>
                          <a:lnTo>
                            <a:pt x="2" y="127"/>
                          </a:lnTo>
                          <a:lnTo>
                            <a:pt x="0" y="17"/>
                          </a:lnTo>
                          <a:lnTo>
                            <a:pt x="2" y="14"/>
                          </a:lnTo>
                          <a:lnTo>
                            <a:pt x="6" y="13"/>
                          </a:lnTo>
                          <a:lnTo>
                            <a:pt x="13" y="9"/>
                          </a:lnTo>
                          <a:lnTo>
                            <a:pt x="22" y="6"/>
                          </a:lnTo>
                          <a:lnTo>
                            <a:pt x="31" y="3"/>
                          </a:lnTo>
                          <a:lnTo>
                            <a:pt x="43" y="2"/>
                          </a:lnTo>
                          <a:lnTo>
                            <a:pt x="57" y="0"/>
                          </a:lnTo>
                          <a:lnTo>
                            <a:pt x="71" y="0"/>
                          </a:lnTo>
                          <a:lnTo>
                            <a:pt x="85" y="0"/>
                          </a:lnTo>
                          <a:lnTo>
                            <a:pt x="98" y="2"/>
                          </a:lnTo>
                          <a:lnTo>
                            <a:pt x="111" y="3"/>
                          </a:lnTo>
                          <a:lnTo>
                            <a:pt x="121" y="6"/>
                          </a:lnTo>
                          <a:lnTo>
                            <a:pt x="131" y="9"/>
                          </a:lnTo>
                          <a:lnTo>
                            <a:pt x="137" y="13"/>
                          </a:lnTo>
                          <a:lnTo>
                            <a:pt x="141" y="14"/>
                          </a:lnTo>
                          <a:lnTo>
                            <a:pt x="143" y="17"/>
                          </a:lnTo>
                          <a:lnTo>
                            <a:pt x="143" y="12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126"/>
                    <p:cNvSpPr>
                      <a:spLocks noChangeAspect="1"/>
                    </p:cNvSpPr>
                    <p:nvPr/>
                  </p:nvSpPr>
                  <p:spPr bwMode="auto">
                    <a:xfrm>
                      <a:off x="2205" y="1622"/>
                      <a:ext cx="142" cy="61"/>
                    </a:xfrm>
                    <a:custGeom>
                      <a:avLst/>
                      <a:gdLst>
                        <a:gd name="T0" fmla="*/ 141 w 142"/>
                        <a:gd name="T1" fmla="*/ 2 h 61"/>
                        <a:gd name="T2" fmla="*/ 138 w 142"/>
                        <a:gd name="T3" fmla="*/ 5 h 61"/>
                        <a:gd name="T4" fmla="*/ 137 w 142"/>
                        <a:gd name="T5" fmla="*/ 7 h 61"/>
                        <a:gd name="T6" fmla="*/ 134 w 142"/>
                        <a:gd name="T7" fmla="*/ 8 h 61"/>
                        <a:gd name="T8" fmla="*/ 131 w 142"/>
                        <a:gd name="T9" fmla="*/ 10 h 61"/>
                        <a:gd name="T10" fmla="*/ 126 w 142"/>
                        <a:gd name="T11" fmla="*/ 11 h 61"/>
                        <a:gd name="T12" fmla="*/ 121 w 142"/>
                        <a:gd name="T13" fmla="*/ 11 h 61"/>
                        <a:gd name="T14" fmla="*/ 117 w 142"/>
                        <a:gd name="T15" fmla="*/ 13 h 61"/>
                        <a:gd name="T16" fmla="*/ 112 w 142"/>
                        <a:gd name="T17" fmla="*/ 14 h 61"/>
                        <a:gd name="T18" fmla="*/ 106 w 142"/>
                        <a:gd name="T19" fmla="*/ 16 h 61"/>
                        <a:gd name="T20" fmla="*/ 100 w 142"/>
                        <a:gd name="T21" fmla="*/ 16 h 61"/>
                        <a:gd name="T22" fmla="*/ 92 w 142"/>
                        <a:gd name="T23" fmla="*/ 17 h 61"/>
                        <a:gd name="T24" fmla="*/ 86 w 142"/>
                        <a:gd name="T25" fmla="*/ 17 h 61"/>
                        <a:gd name="T26" fmla="*/ 78 w 142"/>
                        <a:gd name="T27" fmla="*/ 17 h 61"/>
                        <a:gd name="T28" fmla="*/ 69 w 142"/>
                        <a:gd name="T29" fmla="*/ 19 h 61"/>
                        <a:gd name="T30" fmla="*/ 62 w 142"/>
                        <a:gd name="T31" fmla="*/ 17 h 61"/>
                        <a:gd name="T32" fmla="*/ 54 w 142"/>
                        <a:gd name="T33" fmla="*/ 17 h 61"/>
                        <a:gd name="T34" fmla="*/ 46 w 142"/>
                        <a:gd name="T35" fmla="*/ 17 h 61"/>
                        <a:gd name="T36" fmla="*/ 40 w 142"/>
                        <a:gd name="T37" fmla="*/ 16 h 61"/>
                        <a:gd name="T38" fmla="*/ 34 w 142"/>
                        <a:gd name="T39" fmla="*/ 16 h 61"/>
                        <a:gd name="T40" fmla="*/ 28 w 142"/>
                        <a:gd name="T41" fmla="*/ 14 h 61"/>
                        <a:gd name="T42" fmla="*/ 22 w 142"/>
                        <a:gd name="T43" fmla="*/ 13 h 61"/>
                        <a:gd name="T44" fmla="*/ 17 w 142"/>
                        <a:gd name="T45" fmla="*/ 11 h 61"/>
                        <a:gd name="T46" fmla="*/ 14 w 142"/>
                        <a:gd name="T47" fmla="*/ 11 h 61"/>
                        <a:gd name="T48" fmla="*/ 10 w 142"/>
                        <a:gd name="T49" fmla="*/ 10 h 61"/>
                        <a:gd name="T50" fmla="*/ 6 w 142"/>
                        <a:gd name="T51" fmla="*/ 7 h 61"/>
                        <a:gd name="T52" fmla="*/ 3 w 142"/>
                        <a:gd name="T53" fmla="*/ 5 h 61"/>
                        <a:gd name="T54" fmla="*/ 0 w 142"/>
                        <a:gd name="T55" fmla="*/ 4 h 61"/>
                        <a:gd name="T56" fmla="*/ 0 w 142"/>
                        <a:gd name="T57" fmla="*/ 0 h 61"/>
                        <a:gd name="T58" fmla="*/ 2 w 142"/>
                        <a:gd name="T59" fmla="*/ 45 h 61"/>
                        <a:gd name="T60" fmla="*/ 3 w 142"/>
                        <a:gd name="T61" fmla="*/ 46 h 61"/>
                        <a:gd name="T62" fmla="*/ 5 w 142"/>
                        <a:gd name="T63" fmla="*/ 48 h 61"/>
                        <a:gd name="T64" fmla="*/ 8 w 142"/>
                        <a:gd name="T65" fmla="*/ 51 h 61"/>
                        <a:gd name="T66" fmla="*/ 11 w 142"/>
                        <a:gd name="T67" fmla="*/ 53 h 61"/>
                        <a:gd name="T68" fmla="*/ 16 w 142"/>
                        <a:gd name="T69" fmla="*/ 54 h 61"/>
                        <a:gd name="T70" fmla="*/ 20 w 142"/>
                        <a:gd name="T71" fmla="*/ 54 h 61"/>
                        <a:gd name="T72" fmla="*/ 25 w 142"/>
                        <a:gd name="T73" fmla="*/ 56 h 61"/>
                        <a:gd name="T74" fmla="*/ 29 w 142"/>
                        <a:gd name="T75" fmla="*/ 57 h 61"/>
                        <a:gd name="T76" fmla="*/ 36 w 142"/>
                        <a:gd name="T77" fmla="*/ 57 h 61"/>
                        <a:gd name="T78" fmla="*/ 40 w 142"/>
                        <a:gd name="T79" fmla="*/ 59 h 61"/>
                        <a:gd name="T80" fmla="*/ 46 w 142"/>
                        <a:gd name="T81" fmla="*/ 59 h 61"/>
                        <a:gd name="T82" fmla="*/ 54 w 142"/>
                        <a:gd name="T83" fmla="*/ 59 h 61"/>
                        <a:gd name="T84" fmla="*/ 60 w 142"/>
                        <a:gd name="T85" fmla="*/ 60 h 61"/>
                        <a:gd name="T86" fmla="*/ 68 w 142"/>
                        <a:gd name="T87" fmla="*/ 60 h 61"/>
                        <a:gd name="T88" fmla="*/ 74 w 142"/>
                        <a:gd name="T89" fmla="*/ 60 h 61"/>
                        <a:gd name="T90" fmla="*/ 82 w 142"/>
                        <a:gd name="T91" fmla="*/ 60 h 61"/>
                        <a:gd name="T92" fmla="*/ 88 w 142"/>
                        <a:gd name="T93" fmla="*/ 59 h 61"/>
                        <a:gd name="T94" fmla="*/ 94 w 142"/>
                        <a:gd name="T95" fmla="*/ 59 h 61"/>
                        <a:gd name="T96" fmla="*/ 101 w 142"/>
                        <a:gd name="T97" fmla="*/ 59 h 61"/>
                        <a:gd name="T98" fmla="*/ 106 w 142"/>
                        <a:gd name="T99" fmla="*/ 57 h 61"/>
                        <a:gd name="T100" fmla="*/ 112 w 142"/>
                        <a:gd name="T101" fmla="*/ 57 h 61"/>
                        <a:gd name="T102" fmla="*/ 117 w 142"/>
                        <a:gd name="T103" fmla="*/ 56 h 61"/>
                        <a:gd name="T104" fmla="*/ 121 w 142"/>
                        <a:gd name="T105" fmla="*/ 54 h 61"/>
                        <a:gd name="T106" fmla="*/ 126 w 142"/>
                        <a:gd name="T107" fmla="*/ 54 h 61"/>
                        <a:gd name="T108" fmla="*/ 129 w 142"/>
                        <a:gd name="T109" fmla="*/ 53 h 61"/>
                        <a:gd name="T110" fmla="*/ 134 w 142"/>
                        <a:gd name="T111" fmla="*/ 51 h 61"/>
                        <a:gd name="T112" fmla="*/ 135 w 142"/>
                        <a:gd name="T113" fmla="*/ 49 h 61"/>
                        <a:gd name="T114" fmla="*/ 138 w 142"/>
                        <a:gd name="T115" fmla="*/ 48 h 61"/>
                        <a:gd name="T116" fmla="*/ 140 w 142"/>
                        <a:gd name="T117" fmla="*/ 45 h 61"/>
                        <a:gd name="T118" fmla="*/ 141 w 142"/>
                        <a:gd name="T119" fmla="*/ 0 h 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2"/>
                        <a:gd name="T181" fmla="*/ 0 h 61"/>
                        <a:gd name="T182" fmla="*/ 142 w 142"/>
                        <a:gd name="T183" fmla="*/ 61 h 6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2" h="61">
                          <a:moveTo>
                            <a:pt x="141" y="0"/>
                          </a:moveTo>
                          <a:lnTo>
                            <a:pt x="141" y="2"/>
                          </a:lnTo>
                          <a:lnTo>
                            <a:pt x="140" y="4"/>
                          </a:lnTo>
                          <a:lnTo>
                            <a:pt x="138" y="5"/>
                          </a:lnTo>
                          <a:lnTo>
                            <a:pt x="137" y="5"/>
                          </a:lnTo>
                          <a:lnTo>
                            <a:pt x="137" y="7"/>
                          </a:lnTo>
                          <a:lnTo>
                            <a:pt x="135" y="7"/>
                          </a:lnTo>
                          <a:lnTo>
                            <a:pt x="134" y="8"/>
                          </a:lnTo>
                          <a:lnTo>
                            <a:pt x="132" y="8"/>
                          </a:lnTo>
                          <a:lnTo>
                            <a:pt x="131" y="10"/>
                          </a:lnTo>
                          <a:lnTo>
                            <a:pt x="128" y="10"/>
                          </a:lnTo>
                          <a:lnTo>
                            <a:pt x="126" y="11"/>
                          </a:lnTo>
                          <a:lnTo>
                            <a:pt x="124" y="11"/>
                          </a:lnTo>
                          <a:lnTo>
                            <a:pt x="121" y="11"/>
                          </a:lnTo>
                          <a:lnTo>
                            <a:pt x="120" y="13"/>
                          </a:lnTo>
                          <a:lnTo>
                            <a:pt x="117" y="13"/>
                          </a:lnTo>
                          <a:lnTo>
                            <a:pt x="114" y="14"/>
                          </a:lnTo>
                          <a:lnTo>
                            <a:pt x="112" y="14"/>
                          </a:lnTo>
                          <a:lnTo>
                            <a:pt x="109" y="14"/>
                          </a:lnTo>
                          <a:lnTo>
                            <a:pt x="106" y="16"/>
                          </a:lnTo>
                          <a:lnTo>
                            <a:pt x="103" y="16"/>
                          </a:lnTo>
                          <a:lnTo>
                            <a:pt x="100" y="16"/>
                          </a:lnTo>
                          <a:lnTo>
                            <a:pt x="97" y="17"/>
                          </a:lnTo>
                          <a:lnTo>
                            <a:pt x="92" y="17"/>
                          </a:lnTo>
                          <a:lnTo>
                            <a:pt x="89" y="17"/>
                          </a:lnTo>
                          <a:lnTo>
                            <a:pt x="86" y="17"/>
                          </a:lnTo>
                          <a:lnTo>
                            <a:pt x="82" y="17"/>
                          </a:lnTo>
                          <a:lnTo>
                            <a:pt x="78" y="17"/>
                          </a:lnTo>
                          <a:lnTo>
                            <a:pt x="74" y="19"/>
                          </a:lnTo>
                          <a:lnTo>
                            <a:pt x="69" y="19"/>
                          </a:lnTo>
                          <a:lnTo>
                            <a:pt x="66" y="19"/>
                          </a:lnTo>
                          <a:lnTo>
                            <a:pt x="62" y="17"/>
                          </a:lnTo>
                          <a:lnTo>
                            <a:pt x="57" y="17"/>
                          </a:lnTo>
                          <a:lnTo>
                            <a:pt x="54" y="17"/>
                          </a:lnTo>
                          <a:lnTo>
                            <a:pt x="49" y="17"/>
                          </a:lnTo>
                          <a:lnTo>
                            <a:pt x="46" y="17"/>
                          </a:lnTo>
                          <a:lnTo>
                            <a:pt x="43" y="17"/>
                          </a:lnTo>
                          <a:lnTo>
                            <a:pt x="40" y="16"/>
                          </a:lnTo>
                          <a:lnTo>
                            <a:pt x="37" y="16"/>
                          </a:lnTo>
                          <a:lnTo>
                            <a:pt x="34" y="16"/>
                          </a:lnTo>
                          <a:lnTo>
                            <a:pt x="31" y="14"/>
                          </a:lnTo>
                          <a:lnTo>
                            <a:pt x="28" y="14"/>
                          </a:lnTo>
                          <a:lnTo>
                            <a:pt x="25" y="14"/>
                          </a:lnTo>
                          <a:lnTo>
                            <a:pt x="22" y="13"/>
                          </a:lnTo>
                          <a:lnTo>
                            <a:pt x="20" y="13"/>
                          </a:lnTo>
                          <a:lnTo>
                            <a:pt x="17" y="11"/>
                          </a:lnTo>
                          <a:lnTo>
                            <a:pt x="16" y="11"/>
                          </a:lnTo>
                          <a:lnTo>
                            <a:pt x="14" y="11"/>
                          </a:lnTo>
                          <a:lnTo>
                            <a:pt x="13" y="10"/>
                          </a:lnTo>
                          <a:lnTo>
                            <a:pt x="10" y="10"/>
                          </a:lnTo>
                          <a:lnTo>
                            <a:pt x="8" y="8"/>
                          </a:lnTo>
                          <a:lnTo>
                            <a:pt x="6" y="7"/>
                          </a:lnTo>
                          <a:lnTo>
                            <a:pt x="5" y="7"/>
                          </a:lnTo>
                          <a:lnTo>
                            <a:pt x="3" y="5"/>
                          </a:lnTo>
                          <a:lnTo>
                            <a:pt x="2" y="4"/>
                          </a:lnTo>
                          <a:lnTo>
                            <a:pt x="0" y="4"/>
                          </a:lnTo>
                          <a:lnTo>
                            <a:pt x="0" y="2"/>
                          </a:lnTo>
                          <a:lnTo>
                            <a:pt x="0" y="0"/>
                          </a:lnTo>
                          <a:lnTo>
                            <a:pt x="2" y="43"/>
                          </a:lnTo>
                          <a:lnTo>
                            <a:pt x="2" y="45"/>
                          </a:lnTo>
                          <a:lnTo>
                            <a:pt x="2" y="46"/>
                          </a:lnTo>
                          <a:lnTo>
                            <a:pt x="3" y="46"/>
                          </a:lnTo>
                          <a:lnTo>
                            <a:pt x="3" y="48"/>
                          </a:lnTo>
                          <a:lnTo>
                            <a:pt x="5" y="48"/>
                          </a:lnTo>
                          <a:lnTo>
                            <a:pt x="6" y="49"/>
                          </a:lnTo>
                          <a:lnTo>
                            <a:pt x="8" y="51"/>
                          </a:lnTo>
                          <a:lnTo>
                            <a:pt x="10" y="51"/>
                          </a:lnTo>
                          <a:lnTo>
                            <a:pt x="11" y="53"/>
                          </a:lnTo>
                          <a:lnTo>
                            <a:pt x="14" y="53"/>
                          </a:lnTo>
                          <a:lnTo>
                            <a:pt x="16" y="54"/>
                          </a:lnTo>
                          <a:lnTo>
                            <a:pt x="17" y="54"/>
                          </a:lnTo>
                          <a:lnTo>
                            <a:pt x="20" y="54"/>
                          </a:lnTo>
                          <a:lnTo>
                            <a:pt x="22" y="56"/>
                          </a:lnTo>
                          <a:lnTo>
                            <a:pt x="25" y="56"/>
                          </a:lnTo>
                          <a:lnTo>
                            <a:pt x="26" y="56"/>
                          </a:lnTo>
                          <a:lnTo>
                            <a:pt x="29" y="57"/>
                          </a:lnTo>
                          <a:lnTo>
                            <a:pt x="33" y="57"/>
                          </a:lnTo>
                          <a:lnTo>
                            <a:pt x="36" y="57"/>
                          </a:lnTo>
                          <a:lnTo>
                            <a:pt x="37" y="59"/>
                          </a:lnTo>
                          <a:lnTo>
                            <a:pt x="40" y="59"/>
                          </a:lnTo>
                          <a:lnTo>
                            <a:pt x="43" y="59"/>
                          </a:lnTo>
                          <a:lnTo>
                            <a:pt x="46" y="59"/>
                          </a:lnTo>
                          <a:lnTo>
                            <a:pt x="51" y="59"/>
                          </a:lnTo>
                          <a:lnTo>
                            <a:pt x="54" y="59"/>
                          </a:lnTo>
                          <a:lnTo>
                            <a:pt x="57" y="60"/>
                          </a:lnTo>
                          <a:lnTo>
                            <a:pt x="60" y="60"/>
                          </a:lnTo>
                          <a:lnTo>
                            <a:pt x="63" y="60"/>
                          </a:lnTo>
                          <a:lnTo>
                            <a:pt x="68" y="60"/>
                          </a:lnTo>
                          <a:lnTo>
                            <a:pt x="71" y="60"/>
                          </a:lnTo>
                          <a:lnTo>
                            <a:pt x="74" y="60"/>
                          </a:lnTo>
                          <a:lnTo>
                            <a:pt x="78" y="60"/>
                          </a:lnTo>
                          <a:lnTo>
                            <a:pt x="82" y="60"/>
                          </a:lnTo>
                          <a:lnTo>
                            <a:pt x="85" y="60"/>
                          </a:lnTo>
                          <a:lnTo>
                            <a:pt x="88" y="59"/>
                          </a:lnTo>
                          <a:lnTo>
                            <a:pt x="91" y="59"/>
                          </a:lnTo>
                          <a:lnTo>
                            <a:pt x="94" y="59"/>
                          </a:lnTo>
                          <a:lnTo>
                            <a:pt x="98" y="59"/>
                          </a:lnTo>
                          <a:lnTo>
                            <a:pt x="101" y="59"/>
                          </a:lnTo>
                          <a:lnTo>
                            <a:pt x="103" y="59"/>
                          </a:lnTo>
                          <a:lnTo>
                            <a:pt x="106" y="57"/>
                          </a:lnTo>
                          <a:lnTo>
                            <a:pt x="109" y="57"/>
                          </a:lnTo>
                          <a:lnTo>
                            <a:pt x="112" y="57"/>
                          </a:lnTo>
                          <a:lnTo>
                            <a:pt x="115" y="56"/>
                          </a:lnTo>
                          <a:lnTo>
                            <a:pt x="117" y="56"/>
                          </a:lnTo>
                          <a:lnTo>
                            <a:pt x="120" y="56"/>
                          </a:lnTo>
                          <a:lnTo>
                            <a:pt x="121" y="54"/>
                          </a:lnTo>
                          <a:lnTo>
                            <a:pt x="124" y="54"/>
                          </a:lnTo>
                          <a:lnTo>
                            <a:pt x="126" y="54"/>
                          </a:lnTo>
                          <a:lnTo>
                            <a:pt x="128" y="53"/>
                          </a:lnTo>
                          <a:lnTo>
                            <a:pt x="129" y="53"/>
                          </a:lnTo>
                          <a:lnTo>
                            <a:pt x="132" y="51"/>
                          </a:lnTo>
                          <a:lnTo>
                            <a:pt x="134" y="51"/>
                          </a:lnTo>
                          <a:lnTo>
                            <a:pt x="134" y="49"/>
                          </a:lnTo>
                          <a:lnTo>
                            <a:pt x="135" y="49"/>
                          </a:lnTo>
                          <a:lnTo>
                            <a:pt x="137" y="48"/>
                          </a:lnTo>
                          <a:lnTo>
                            <a:pt x="138" y="48"/>
                          </a:lnTo>
                          <a:lnTo>
                            <a:pt x="138" y="46"/>
                          </a:lnTo>
                          <a:lnTo>
                            <a:pt x="140" y="45"/>
                          </a:lnTo>
                          <a:lnTo>
                            <a:pt x="140" y="43"/>
                          </a:lnTo>
                          <a:lnTo>
                            <a:pt x="141" y="0"/>
                          </a:lnTo>
                        </a:path>
                      </a:pathLst>
                    </a:custGeom>
                    <a:gradFill rotWithShape="0">
                      <a:gsLst>
                        <a:gs pos="0">
                          <a:srgbClr val="727270"/>
                        </a:gs>
                        <a:gs pos="50000">
                          <a:srgbClr val="E4E4E0"/>
                        </a:gs>
                        <a:gs pos="100000">
                          <a:srgbClr val="727270"/>
                        </a:gs>
                      </a:gsLst>
                      <a:lin ang="5400000" scaled="1"/>
                    </a:gradFill>
                    <a:ln w="12700" cap="rnd">
                      <a:solidFill>
                        <a:srgbClr val="000000"/>
                      </a:solidFill>
                      <a:round/>
                      <a:headEnd/>
                      <a:tailEnd/>
                    </a:ln>
                  </p:spPr>
                  <p:txBody>
                    <a:bodyPr/>
                    <a:lstStyle/>
                    <a:p>
                      <a:endParaRPr lang="en-US"/>
                    </a:p>
                  </p:txBody>
                </p:sp>
                <p:sp>
                  <p:nvSpPr>
                    <p:cNvPr id="133" name="Freeform 127" descr="30%"/>
                    <p:cNvSpPr>
                      <a:spLocks noChangeAspect="1"/>
                    </p:cNvSpPr>
                    <p:nvPr/>
                  </p:nvSpPr>
                  <p:spPr bwMode="auto">
                    <a:xfrm>
                      <a:off x="2205" y="1495"/>
                      <a:ext cx="144" cy="145"/>
                    </a:xfrm>
                    <a:custGeom>
                      <a:avLst/>
                      <a:gdLst>
                        <a:gd name="T0" fmla="*/ 143 w 144"/>
                        <a:gd name="T1" fmla="*/ 127 h 145"/>
                        <a:gd name="T2" fmla="*/ 141 w 144"/>
                        <a:gd name="T3" fmla="*/ 129 h 145"/>
                        <a:gd name="T4" fmla="*/ 137 w 144"/>
                        <a:gd name="T5" fmla="*/ 132 h 145"/>
                        <a:gd name="T6" fmla="*/ 131 w 144"/>
                        <a:gd name="T7" fmla="*/ 135 h 145"/>
                        <a:gd name="T8" fmla="*/ 123 w 144"/>
                        <a:gd name="T9" fmla="*/ 138 h 145"/>
                        <a:gd name="T10" fmla="*/ 112 w 144"/>
                        <a:gd name="T11" fmla="*/ 140 h 145"/>
                        <a:gd name="T12" fmla="*/ 100 w 144"/>
                        <a:gd name="T13" fmla="*/ 143 h 145"/>
                        <a:gd name="T14" fmla="*/ 86 w 144"/>
                        <a:gd name="T15" fmla="*/ 144 h 145"/>
                        <a:gd name="T16" fmla="*/ 71 w 144"/>
                        <a:gd name="T17" fmla="*/ 144 h 145"/>
                        <a:gd name="T18" fmla="*/ 54 w 144"/>
                        <a:gd name="T19" fmla="*/ 144 h 145"/>
                        <a:gd name="T20" fmla="*/ 40 w 144"/>
                        <a:gd name="T21" fmla="*/ 143 h 145"/>
                        <a:gd name="T22" fmla="*/ 28 w 144"/>
                        <a:gd name="T23" fmla="*/ 140 h 145"/>
                        <a:gd name="T24" fmla="*/ 19 w 144"/>
                        <a:gd name="T25" fmla="*/ 138 h 145"/>
                        <a:gd name="T26" fmla="*/ 11 w 144"/>
                        <a:gd name="T27" fmla="*/ 135 h 145"/>
                        <a:gd name="T28" fmla="*/ 6 w 144"/>
                        <a:gd name="T29" fmla="*/ 132 h 145"/>
                        <a:gd name="T30" fmla="*/ 2 w 144"/>
                        <a:gd name="T31" fmla="*/ 131 h 145"/>
                        <a:gd name="T32" fmla="*/ 2 w 144"/>
                        <a:gd name="T33" fmla="*/ 127 h 145"/>
                        <a:gd name="T34" fmla="*/ 0 w 144"/>
                        <a:gd name="T35" fmla="*/ 17 h 145"/>
                        <a:gd name="T36" fmla="*/ 2 w 144"/>
                        <a:gd name="T37" fmla="*/ 14 h 145"/>
                        <a:gd name="T38" fmla="*/ 6 w 144"/>
                        <a:gd name="T39" fmla="*/ 13 h 145"/>
                        <a:gd name="T40" fmla="*/ 13 w 144"/>
                        <a:gd name="T41" fmla="*/ 9 h 145"/>
                        <a:gd name="T42" fmla="*/ 22 w 144"/>
                        <a:gd name="T43" fmla="*/ 6 h 145"/>
                        <a:gd name="T44" fmla="*/ 31 w 144"/>
                        <a:gd name="T45" fmla="*/ 3 h 145"/>
                        <a:gd name="T46" fmla="*/ 43 w 144"/>
                        <a:gd name="T47" fmla="*/ 2 h 145"/>
                        <a:gd name="T48" fmla="*/ 57 w 144"/>
                        <a:gd name="T49" fmla="*/ 0 h 145"/>
                        <a:gd name="T50" fmla="*/ 71 w 144"/>
                        <a:gd name="T51" fmla="*/ 0 h 145"/>
                        <a:gd name="T52" fmla="*/ 85 w 144"/>
                        <a:gd name="T53" fmla="*/ 0 h 145"/>
                        <a:gd name="T54" fmla="*/ 98 w 144"/>
                        <a:gd name="T55" fmla="*/ 2 h 145"/>
                        <a:gd name="T56" fmla="*/ 111 w 144"/>
                        <a:gd name="T57" fmla="*/ 3 h 145"/>
                        <a:gd name="T58" fmla="*/ 121 w 144"/>
                        <a:gd name="T59" fmla="*/ 6 h 145"/>
                        <a:gd name="T60" fmla="*/ 131 w 144"/>
                        <a:gd name="T61" fmla="*/ 9 h 145"/>
                        <a:gd name="T62" fmla="*/ 137 w 144"/>
                        <a:gd name="T63" fmla="*/ 13 h 145"/>
                        <a:gd name="T64" fmla="*/ 141 w 144"/>
                        <a:gd name="T65" fmla="*/ 14 h 145"/>
                        <a:gd name="T66" fmla="*/ 143 w 144"/>
                        <a:gd name="T67" fmla="*/ 17 h 145"/>
                        <a:gd name="T68" fmla="*/ 143 w 144"/>
                        <a:gd name="T69" fmla="*/ 127 h 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145"/>
                        <a:gd name="T107" fmla="*/ 144 w 144"/>
                        <a:gd name="T108" fmla="*/ 145 h 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145">
                          <a:moveTo>
                            <a:pt x="143" y="127"/>
                          </a:moveTo>
                          <a:lnTo>
                            <a:pt x="141" y="129"/>
                          </a:lnTo>
                          <a:lnTo>
                            <a:pt x="137" y="132"/>
                          </a:lnTo>
                          <a:lnTo>
                            <a:pt x="131" y="135"/>
                          </a:lnTo>
                          <a:lnTo>
                            <a:pt x="123" y="138"/>
                          </a:lnTo>
                          <a:lnTo>
                            <a:pt x="112" y="140"/>
                          </a:lnTo>
                          <a:lnTo>
                            <a:pt x="100" y="143"/>
                          </a:lnTo>
                          <a:lnTo>
                            <a:pt x="86" y="144"/>
                          </a:lnTo>
                          <a:lnTo>
                            <a:pt x="71" y="144"/>
                          </a:lnTo>
                          <a:lnTo>
                            <a:pt x="54" y="144"/>
                          </a:lnTo>
                          <a:lnTo>
                            <a:pt x="40" y="143"/>
                          </a:lnTo>
                          <a:lnTo>
                            <a:pt x="28" y="140"/>
                          </a:lnTo>
                          <a:lnTo>
                            <a:pt x="19" y="138"/>
                          </a:lnTo>
                          <a:lnTo>
                            <a:pt x="11" y="135"/>
                          </a:lnTo>
                          <a:lnTo>
                            <a:pt x="6" y="132"/>
                          </a:lnTo>
                          <a:lnTo>
                            <a:pt x="2" y="131"/>
                          </a:lnTo>
                          <a:lnTo>
                            <a:pt x="2" y="127"/>
                          </a:lnTo>
                          <a:lnTo>
                            <a:pt x="0" y="17"/>
                          </a:lnTo>
                          <a:lnTo>
                            <a:pt x="2" y="14"/>
                          </a:lnTo>
                          <a:lnTo>
                            <a:pt x="6" y="13"/>
                          </a:lnTo>
                          <a:lnTo>
                            <a:pt x="13" y="9"/>
                          </a:lnTo>
                          <a:lnTo>
                            <a:pt x="22" y="6"/>
                          </a:lnTo>
                          <a:lnTo>
                            <a:pt x="31" y="3"/>
                          </a:lnTo>
                          <a:lnTo>
                            <a:pt x="43" y="2"/>
                          </a:lnTo>
                          <a:lnTo>
                            <a:pt x="57" y="0"/>
                          </a:lnTo>
                          <a:lnTo>
                            <a:pt x="71" y="0"/>
                          </a:lnTo>
                          <a:lnTo>
                            <a:pt x="85" y="0"/>
                          </a:lnTo>
                          <a:lnTo>
                            <a:pt x="98" y="2"/>
                          </a:lnTo>
                          <a:lnTo>
                            <a:pt x="111" y="3"/>
                          </a:lnTo>
                          <a:lnTo>
                            <a:pt x="121" y="6"/>
                          </a:lnTo>
                          <a:lnTo>
                            <a:pt x="131" y="9"/>
                          </a:lnTo>
                          <a:lnTo>
                            <a:pt x="137" y="13"/>
                          </a:lnTo>
                          <a:lnTo>
                            <a:pt x="141" y="14"/>
                          </a:lnTo>
                          <a:lnTo>
                            <a:pt x="143" y="17"/>
                          </a:lnTo>
                          <a:lnTo>
                            <a:pt x="143" y="127"/>
                          </a:lnTo>
                        </a:path>
                      </a:pathLst>
                    </a:custGeom>
                    <a:gradFill rotWithShape="0">
                      <a:gsLst>
                        <a:gs pos="0">
                          <a:srgbClr val="B36F02"/>
                        </a:gs>
                        <a:gs pos="50000">
                          <a:srgbClr val="DAB984"/>
                        </a:gs>
                        <a:gs pos="100000">
                          <a:srgbClr val="B36F02"/>
                        </a:gs>
                      </a:gsLst>
                      <a:lin ang="0" scaled="1"/>
                    </a:gradFill>
                    <a:ln w="12700" cap="rnd">
                      <a:solidFill>
                        <a:srgbClr val="000000"/>
                      </a:solidFill>
                      <a:round/>
                      <a:headEnd/>
                      <a:tailEnd/>
                    </a:ln>
                  </p:spPr>
                  <p:txBody>
                    <a:bodyPr/>
                    <a:lstStyle/>
                    <a:p>
                      <a:endParaRPr lang="en-US"/>
                    </a:p>
                  </p:txBody>
                </p:sp>
                <p:sp>
                  <p:nvSpPr>
                    <p:cNvPr id="134" name="Freeform 128"/>
                    <p:cNvSpPr>
                      <a:spLocks noChangeAspect="1"/>
                    </p:cNvSpPr>
                    <p:nvPr/>
                  </p:nvSpPr>
                  <p:spPr bwMode="auto">
                    <a:xfrm>
                      <a:off x="2208" y="1423"/>
                      <a:ext cx="138" cy="102"/>
                    </a:xfrm>
                    <a:custGeom>
                      <a:avLst/>
                      <a:gdLst>
                        <a:gd name="T0" fmla="*/ 137 w 138"/>
                        <a:gd name="T1" fmla="*/ 60 h 102"/>
                        <a:gd name="T2" fmla="*/ 102 w 138"/>
                        <a:gd name="T3" fmla="*/ 4 h 102"/>
                        <a:gd name="T4" fmla="*/ 95 w 138"/>
                        <a:gd name="T5" fmla="*/ 3 h 102"/>
                        <a:gd name="T6" fmla="*/ 88 w 138"/>
                        <a:gd name="T7" fmla="*/ 1 h 102"/>
                        <a:gd name="T8" fmla="*/ 79 w 138"/>
                        <a:gd name="T9" fmla="*/ 0 h 102"/>
                        <a:gd name="T10" fmla="*/ 69 w 138"/>
                        <a:gd name="T11" fmla="*/ 0 h 102"/>
                        <a:gd name="T12" fmla="*/ 57 w 138"/>
                        <a:gd name="T13" fmla="*/ 0 h 102"/>
                        <a:gd name="T14" fmla="*/ 46 w 138"/>
                        <a:gd name="T15" fmla="*/ 1 h 102"/>
                        <a:gd name="T16" fmla="*/ 39 w 138"/>
                        <a:gd name="T17" fmla="*/ 3 h 102"/>
                        <a:gd name="T18" fmla="*/ 36 w 138"/>
                        <a:gd name="T19" fmla="*/ 6 h 102"/>
                        <a:gd name="T20" fmla="*/ 0 w 138"/>
                        <a:gd name="T21" fmla="*/ 60 h 102"/>
                        <a:gd name="T22" fmla="*/ 0 w 138"/>
                        <a:gd name="T23" fmla="*/ 84 h 102"/>
                        <a:gd name="T24" fmla="*/ 2 w 138"/>
                        <a:gd name="T25" fmla="*/ 89 h 102"/>
                        <a:gd name="T26" fmla="*/ 5 w 138"/>
                        <a:gd name="T27" fmla="*/ 92 h 102"/>
                        <a:gd name="T28" fmla="*/ 11 w 138"/>
                        <a:gd name="T29" fmla="*/ 95 h 102"/>
                        <a:gd name="T30" fmla="*/ 20 w 138"/>
                        <a:gd name="T31" fmla="*/ 96 h 102"/>
                        <a:gd name="T32" fmla="*/ 30 w 138"/>
                        <a:gd name="T33" fmla="*/ 99 h 102"/>
                        <a:gd name="T34" fmla="*/ 42 w 138"/>
                        <a:gd name="T35" fmla="*/ 101 h 102"/>
                        <a:gd name="T36" fmla="*/ 54 w 138"/>
                        <a:gd name="T37" fmla="*/ 101 h 102"/>
                        <a:gd name="T38" fmla="*/ 69 w 138"/>
                        <a:gd name="T39" fmla="*/ 101 h 102"/>
                        <a:gd name="T40" fmla="*/ 83 w 138"/>
                        <a:gd name="T41" fmla="*/ 101 h 102"/>
                        <a:gd name="T42" fmla="*/ 95 w 138"/>
                        <a:gd name="T43" fmla="*/ 101 h 102"/>
                        <a:gd name="T44" fmla="*/ 108 w 138"/>
                        <a:gd name="T45" fmla="*/ 99 h 102"/>
                        <a:gd name="T46" fmla="*/ 117 w 138"/>
                        <a:gd name="T47" fmla="*/ 96 h 102"/>
                        <a:gd name="T48" fmla="*/ 126 w 138"/>
                        <a:gd name="T49" fmla="*/ 95 h 102"/>
                        <a:gd name="T50" fmla="*/ 132 w 138"/>
                        <a:gd name="T51" fmla="*/ 92 h 102"/>
                        <a:gd name="T52" fmla="*/ 135 w 138"/>
                        <a:gd name="T53" fmla="*/ 89 h 102"/>
                        <a:gd name="T54" fmla="*/ 137 w 138"/>
                        <a:gd name="T55" fmla="*/ 84 h 102"/>
                        <a:gd name="T56" fmla="*/ 137 w 138"/>
                        <a:gd name="T57" fmla="*/ 60 h 1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102"/>
                        <a:gd name="T89" fmla="*/ 138 w 138"/>
                        <a:gd name="T90" fmla="*/ 102 h 1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102">
                          <a:moveTo>
                            <a:pt x="137" y="60"/>
                          </a:moveTo>
                          <a:lnTo>
                            <a:pt x="102" y="4"/>
                          </a:lnTo>
                          <a:lnTo>
                            <a:pt x="95" y="3"/>
                          </a:lnTo>
                          <a:lnTo>
                            <a:pt x="88" y="1"/>
                          </a:lnTo>
                          <a:lnTo>
                            <a:pt x="79" y="0"/>
                          </a:lnTo>
                          <a:lnTo>
                            <a:pt x="69" y="0"/>
                          </a:lnTo>
                          <a:lnTo>
                            <a:pt x="57" y="0"/>
                          </a:lnTo>
                          <a:lnTo>
                            <a:pt x="46" y="1"/>
                          </a:lnTo>
                          <a:lnTo>
                            <a:pt x="39" y="3"/>
                          </a:lnTo>
                          <a:lnTo>
                            <a:pt x="36" y="6"/>
                          </a:lnTo>
                          <a:lnTo>
                            <a:pt x="0" y="60"/>
                          </a:lnTo>
                          <a:lnTo>
                            <a:pt x="0" y="84"/>
                          </a:lnTo>
                          <a:lnTo>
                            <a:pt x="2" y="89"/>
                          </a:lnTo>
                          <a:lnTo>
                            <a:pt x="5" y="92"/>
                          </a:lnTo>
                          <a:lnTo>
                            <a:pt x="11" y="95"/>
                          </a:lnTo>
                          <a:lnTo>
                            <a:pt x="20" y="96"/>
                          </a:lnTo>
                          <a:lnTo>
                            <a:pt x="30" y="99"/>
                          </a:lnTo>
                          <a:lnTo>
                            <a:pt x="42" y="101"/>
                          </a:lnTo>
                          <a:lnTo>
                            <a:pt x="54" y="101"/>
                          </a:lnTo>
                          <a:lnTo>
                            <a:pt x="69" y="101"/>
                          </a:lnTo>
                          <a:lnTo>
                            <a:pt x="83" y="101"/>
                          </a:lnTo>
                          <a:lnTo>
                            <a:pt x="95" y="101"/>
                          </a:lnTo>
                          <a:lnTo>
                            <a:pt x="108" y="99"/>
                          </a:lnTo>
                          <a:lnTo>
                            <a:pt x="117" y="96"/>
                          </a:lnTo>
                          <a:lnTo>
                            <a:pt x="126" y="95"/>
                          </a:lnTo>
                          <a:lnTo>
                            <a:pt x="132" y="92"/>
                          </a:lnTo>
                          <a:lnTo>
                            <a:pt x="135" y="89"/>
                          </a:lnTo>
                          <a:lnTo>
                            <a:pt x="137" y="84"/>
                          </a:lnTo>
                          <a:lnTo>
                            <a:pt x="137" y="6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129" descr="30%"/>
                    <p:cNvSpPr>
                      <a:spLocks noChangeAspect="1"/>
                    </p:cNvSpPr>
                    <p:nvPr/>
                  </p:nvSpPr>
                  <p:spPr bwMode="auto">
                    <a:xfrm>
                      <a:off x="2208" y="1467"/>
                      <a:ext cx="139" cy="58"/>
                    </a:xfrm>
                    <a:custGeom>
                      <a:avLst/>
                      <a:gdLst>
                        <a:gd name="T0" fmla="*/ 137 w 139"/>
                        <a:gd name="T1" fmla="*/ 16 h 58"/>
                        <a:gd name="T2" fmla="*/ 135 w 139"/>
                        <a:gd name="T3" fmla="*/ 13 h 58"/>
                        <a:gd name="T4" fmla="*/ 132 w 139"/>
                        <a:gd name="T5" fmla="*/ 11 h 58"/>
                        <a:gd name="T6" fmla="*/ 129 w 139"/>
                        <a:gd name="T7" fmla="*/ 10 h 58"/>
                        <a:gd name="T8" fmla="*/ 126 w 139"/>
                        <a:gd name="T9" fmla="*/ 8 h 58"/>
                        <a:gd name="T10" fmla="*/ 121 w 139"/>
                        <a:gd name="T11" fmla="*/ 6 h 58"/>
                        <a:gd name="T12" fmla="*/ 117 w 139"/>
                        <a:gd name="T13" fmla="*/ 5 h 58"/>
                        <a:gd name="T14" fmla="*/ 112 w 139"/>
                        <a:gd name="T15" fmla="*/ 5 h 58"/>
                        <a:gd name="T16" fmla="*/ 108 w 139"/>
                        <a:gd name="T17" fmla="*/ 3 h 58"/>
                        <a:gd name="T18" fmla="*/ 102 w 139"/>
                        <a:gd name="T19" fmla="*/ 3 h 58"/>
                        <a:gd name="T20" fmla="*/ 95 w 139"/>
                        <a:gd name="T21" fmla="*/ 2 h 58"/>
                        <a:gd name="T22" fmla="*/ 89 w 139"/>
                        <a:gd name="T23" fmla="*/ 2 h 58"/>
                        <a:gd name="T24" fmla="*/ 83 w 139"/>
                        <a:gd name="T25" fmla="*/ 0 h 58"/>
                        <a:gd name="T26" fmla="*/ 75 w 139"/>
                        <a:gd name="T27" fmla="*/ 0 h 58"/>
                        <a:gd name="T28" fmla="*/ 69 w 139"/>
                        <a:gd name="T29" fmla="*/ 0 h 58"/>
                        <a:gd name="T30" fmla="*/ 62 w 139"/>
                        <a:gd name="T31" fmla="*/ 0 h 58"/>
                        <a:gd name="T32" fmla="*/ 54 w 139"/>
                        <a:gd name="T33" fmla="*/ 0 h 58"/>
                        <a:gd name="T34" fmla="*/ 48 w 139"/>
                        <a:gd name="T35" fmla="*/ 2 h 58"/>
                        <a:gd name="T36" fmla="*/ 42 w 139"/>
                        <a:gd name="T37" fmla="*/ 2 h 58"/>
                        <a:gd name="T38" fmla="*/ 36 w 139"/>
                        <a:gd name="T39" fmla="*/ 3 h 58"/>
                        <a:gd name="T40" fmla="*/ 30 w 139"/>
                        <a:gd name="T41" fmla="*/ 3 h 58"/>
                        <a:gd name="T42" fmla="*/ 25 w 139"/>
                        <a:gd name="T43" fmla="*/ 5 h 58"/>
                        <a:gd name="T44" fmla="*/ 20 w 139"/>
                        <a:gd name="T45" fmla="*/ 5 h 58"/>
                        <a:gd name="T46" fmla="*/ 16 w 139"/>
                        <a:gd name="T47" fmla="*/ 6 h 58"/>
                        <a:gd name="T48" fmla="*/ 11 w 139"/>
                        <a:gd name="T49" fmla="*/ 8 h 58"/>
                        <a:gd name="T50" fmla="*/ 8 w 139"/>
                        <a:gd name="T51" fmla="*/ 10 h 58"/>
                        <a:gd name="T52" fmla="*/ 5 w 139"/>
                        <a:gd name="T53" fmla="*/ 11 h 58"/>
                        <a:gd name="T54" fmla="*/ 3 w 139"/>
                        <a:gd name="T55" fmla="*/ 13 h 58"/>
                        <a:gd name="T56" fmla="*/ 0 w 139"/>
                        <a:gd name="T57" fmla="*/ 14 h 58"/>
                        <a:gd name="T58" fmla="*/ 0 w 139"/>
                        <a:gd name="T59" fmla="*/ 17 h 58"/>
                        <a:gd name="T60" fmla="*/ 0 w 139"/>
                        <a:gd name="T61" fmla="*/ 42 h 58"/>
                        <a:gd name="T62" fmla="*/ 0 w 139"/>
                        <a:gd name="T63" fmla="*/ 45 h 58"/>
                        <a:gd name="T64" fmla="*/ 3 w 139"/>
                        <a:gd name="T65" fmla="*/ 46 h 58"/>
                        <a:gd name="T66" fmla="*/ 7 w 139"/>
                        <a:gd name="T67" fmla="*/ 48 h 58"/>
                        <a:gd name="T68" fmla="*/ 10 w 139"/>
                        <a:gd name="T69" fmla="*/ 49 h 58"/>
                        <a:gd name="T70" fmla="*/ 13 w 139"/>
                        <a:gd name="T71" fmla="*/ 51 h 58"/>
                        <a:gd name="T72" fmla="*/ 17 w 139"/>
                        <a:gd name="T73" fmla="*/ 52 h 58"/>
                        <a:gd name="T74" fmla="*/ 22 w 139"/>
                        <a:gd name="T75" fmla="*/ 54 h 58"/>
                        <a:gd name="T76" fmla="*/ 28 w 139"/>
                        <a:gd name="T77" fmla="*/ 54 h 58"/>
                        <a:gd name="T78" fmla="*/ 33 w 139"/>
                        <a:gd name="T79" fmla="*/ 55 h 58"/>
                        <a:gd name="T80" fmla="*/ 39 w 139"/>
                        <a:gd name="T81" fmla="*/ 55 h 58"/>
                        <a:gd name="T82" fmla="*/ 45 w 139"/>
                        <a:gd name="T83" fmla="*/ 57 h 58"/>
                        <a:gd name="T84" fmla="*/ 51 w 139"/>
                        <a:gd name="T85" fmla="*/ 57 h 58"/>
                        <a:gd name="T86" fmla="*/ 59 w 139"/>
                        <a:gd name="T87" fmla="*/ 57 h 58"/>
                        <a:gd name="T88" fmla="*/ 65 w 139"/>
                        <a:gd name="T89" fmla="*/ 57 h 58"/>
                        <a:gd name="T90" fmla="*/ 72 w 139"/>
                        <a:gd name="T91" fmla="*/ 57 h 58"/>
                        <a:gd name="T92" fmla="*/ 79 w 139"/>
                        <a:gd name="T93" fmla="*/ 57 h 58"/>
                        <a:gd name="T94" fmla="*/ 86 w 139"/>
                        <a:gd name="T95" fmla="*/ 57 h 58"/>
                        <a:gd name="T96" fmla="*/ 92 w 139"/>
                        <a:gd name="T97" fmla="*/ 57 h 58"/>
                        <a:gd name="T98" fmla="*/ 98 w 139"/>
                        <a:gd name="T99" fmla="*/ 55 h 58"/>
                        <a:gd name="T100" fmla="*/ 105 w 139"/>
                        <a:gd name="T101" fmla="*/ 55 h 58"/>
                        <a:gd name="T102" fmla="*/ 111 w 139"/>
                        <a:gd name="T103" fmla="*/ 54 h 58"/>
                        <a:gd name="T104" fmla="*/ 115 w 139"/>
                        <a:gd name="T105" fmla="*/ 54 h 58"/>
                        <a:gd name="T106" fmla="*/ 120 w 139"/>
                        <a:gd name="T107" fmla="*/ 52 h 58"/>
                        <a:gd name="T108" fmla="*/ 125 w 139"/>
                        <a:gd name="T109" fmla="*/ 51 h 58"/>
                        <a:gd name="T110" fmla="*/ 128 w 139"/>
                        <a:gd name="T111" fmla="*/ 49 h 58"/>
                        <a:gd name="T112" fmla="*/ 131 w 139"/>
                        <a:gd name="T113" fmla="*/ 48 h 58"/>
                        <a:gd name="T114" fmla="*/ 134 w 139"/>
                        <a:gd name="T115" fmla="*/ 46 h 58"/>
                        <a:gd name="T116" fmla="*/ 135 w 139"/>
                        <a:gd name="T117" fmla="*/ 45 h 58"/>
                        <a:gd name="T118" fmla="*/ 137 w 139"/>
                        <a:gd name="T119" fmla="*/ 43 h 58"/>
                        <a:gd name="T120" fmla="*/ 138 w 139"/>
                        <a:gd name="T121" fmla="*/ 40 h 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9"/>
                        <a:gd name="T184" fmla="*/ 0 h 58"/>
                        <a:gd name="T185" fmla="*/ 139 w 139"/>
                        <a:gd name="T186" fmla="*/ 58 h 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9" h="58">
                          <a:moveTo>
                            <a:pt x="138" y="17"/>
                          </a:moveTo>
                          <a:lnTo>
                            <a:pt x="137" y="16"/>
                          </a:lnTo>
                          <a:lnTo>
                            <a:pt x="137" y="14"/>
                          </a:lnTo>
                          <a:lnTo>
                            <a:pt x="135" y="13"/>
                          </a:lnTo>
                          <a:lnTo>
                            <a:pt x="134" y="11"/>
                          </a:lnTo>
                          <a:lnTo>
                            <a:pt x="132" y="11"/>
                          </a:lnTo>
                          <a:lnTo>
                            <a:pt x="131" y="10"/>
                          </a:lnTo>
                          <a:lnTo>
                            <a:pt x="129" y="10"/>
                          </a:lnTo>
                          <a:lnTo>
                            <a:pt x="128" y="8"/>
                          </a:lnTo>
                          <a:lnTo>
                            <a:pt x="126" y="8"/>
                          </a:lnTo>
                          <a:lnTo>
                            <a:pt x="125" y="8"/>
                          </a:lnTo>
                          <a:lnTo>
                            <a:pt x="121" y="6"/>
                          </a:lnTo>
                          <a:lnTo>
                            <a:pt x="120" y="6"/>
                          </a:lnTo>
                          <a:lnTo>
                            <a:pt x="117" y="5"/>
                          </a:lnTo>
                          <a:lnTo>
                            <a:pt x="115" y="5"/>
                          </a:lnTo>
                          <a:lnTo>
                            <a:pt x="112" y="5"/>
                          </a:lnTo>
                          <a:lnTo>
                            <a:pt x="111" y="3"/>
                          </a:lnTo>
                          <a:lnTo>
                            <a:pt x="108" y="3"/>
                          </a:lnTo>
                          <a:lnTo>
                            <a:pt x="105" y="3"/>
                          </a:lnTo>
                          <a:lnTo>
                            <a:pt x="102" y="3"/>
                          </a:lnTo>
                          <a:lnTo>
                            <a:pt x="98" y="2"/>
                          </a:lnTo>
                          <a:lnTo>
                            <a:pt x="95" y="2"/>
                          </a:lnTo>
                          <a:lnTo>
                            <a:pt x="92" y="2"/>
                          </a:lnTo>
                          <a:lnTo>
                            <a:pt x="89" y="2"/>
                          </a:lnTo>
                          <a:lnTo>
                            <a:pt x="86" y="2"/>
                          </a:lnTo>
                          <a:lnTo>
                            <a:pt x="83" y="0"/>
                          </a:lnTo>
                          <a:lnTo>
                            <a:pt x="79" y="0"/>
                          </a:lnTo>
                          <a:lnTo>
                            <a:pt x="75" y="0"/>
                          </a:lnTo>
                          <a:lnTo>
                            <a:pt x="72" y="0"/>
                          </a:lnTo>
                          <a:lnTo>
                            <a:pt x="69" y="0"/>
                          </a:lnTo>
                          <a:lnTo>
                            <a:pt x="65" y="0"/>
                          </a:lnTo>
                          <a:lnTo>
                            <a:pt x="62" y="0"/>
                          </a:lnTo>
                          <a:lnTo>
                            <a:pt x="59" y="0"/>
                          </a:lnTo>
                          <a:lnTo>
                            <a:pt x="54" y="0"/>
                          </a:lnTo>
                          <a:lnTo>
                            <a:pt x="51" y="2"/>
                          </a:lnTo>
                          <a:lnTo>
                            <a:pt x="48" y="2"/>
                          </a:lnTo>
                          <a:lnTo>
                            <a:pt x="45" y="2"/>
                          </a:lnTo>
                          <a:lnTo>
                            <a:pt x="42" y="2"/>
                          </a:lnTo>
                          <a:lnTo>
                            <a:pt x="39" y="2"/>
                          </a:lnTo>
                          <a:lnTo>
                            <a:pt x="36" y="3"/>
                          </a:lnTo>
                          <a:lnTo>
                            <a:pt x="33" y="3"/>
                          </a:lnTo>
                          <a:lnTo>
                            <a:pt x="30" y="3"/>
                          </a:lnTo>
                          <a:lnTo>
                            <a:pt x="28" y="3"/>
                          </a:lnTo>
                          <a:lnTo>
                            <a:pt x="25" y="5"/>
                          </a:lnTo>
                          <a:lnTo>
                            <a:pt x="22" y="5"/>
                          </a:lnTo>
                          <a:lnTo>
                            <a:pt x="20" y="5"/>
                          </a:lnTo>
                          <a:lnTo>
                            <a:pt x="17" y="6"/>
                          </a:lnTo>
                          <a:lnTo>
                            <a:pt x="16" y="6"/>
                          </a:lnTo>
                          <a:lnTo>
                            <a:pt x="13" y="8"/>
                          </a:lnTo>
                          <a:lnTo>
                            <a:pt x="11" y="8"/>
                          </a:lnTo>
                          <a:lnTo>
                            <a:pt x="10" y="8"/>
                          </a:lnTo>
                          <a:lnTo>
                            <a:pt x="8" y="10"/>
                          </a:lnTo>
                          <a:lnTo>
                            <a:pt x="7" y="10"/>
                          </a:lnTo>
                          <a:lnTo>
                            <a:pt x="5" y="11"/>
                          </a:lnTo>
                          <a:lnTo>
                            <a:pt x="3" y="11"/>
                          </a:lnTo>
                          <a:lnTo>
                            <a:pt x="3" y="13"/>
                          </a:lnTo>
                          <a:lnTo>
                            <a:pt x="2" y="13"/>
                          </a:lnTo>
                          <a:lnTo>
                            <a:pt x="0" y="14"/>
                          </a:lnTo>
                          <a:lnTo>
                            <a:pt x="0" y="16"/>
                          </a:lnTo>
                          <a:lnTo>
                            <a:pt x="0" y="17"/>
                          </a:lnTo>
                          <a:lnTo>
                            <a:pt x="0" y="40"/>
                          </a:lnTo>
                          <a:lnTo>
                            <a:pt x="0" y="42"/>
                          </a:lnTo>
                          <a:lnTo>
                            <a:pt x="0" y="43"/>
                          </a:lnTo>
                          <a:lnTo>
                            <a:pt x="0" y="45"/>
                          </a:lnTo>
                          <a:lnTo>
                            <a:pt x="2" y="45"/>
                          </a:lnTo>
                          <a:lnTo>
                            <a:pt x="3" y="46"/>
                          </a:lnTo>
                          <a:lnTo>
                            <a:pt x="5" y="48"/>
                          </a:lnTo>
                          <a:lnTo>
                            <a:pt x="7" y="48"/>
                          </a:lnTo>
                          <a:lnTo>
                            <a:pt x="8" y="49"/>
                          </a:lnTo>
                          <a:lnTo>
                            <a:pt x="10" y="49"/>
                          </a:lnTo>
                          <a:lnTo>
                            <a:pt x="11" y="51"/>
                          </a:lnTo>
                          <a:lnTo>
                            <a:pt x="13" y="51"/>
                          </a:lnTo>
                          <a:lnTo>
                            <a:pt x="16" y="51"/>
                          </a:lnTo>
                          <a:lnTo>
                            <a:pt x="17" y="52"/>
                          </a:lnTo>
                          <a:lnTo>
                            <a:pt x="20" y="52"/>
                          </a:lnTo>
                          <a:lnTo>
                            <a:pt x="22" y="54"/>
                          </a:lnTo>
                          <a:lnTo>
                            <a:pt x="25" y="54"/>
                          </a:lnTo>
                          <a:lnTo>
                            <a:pt x="28" y="54"/>
                          </a:lnTo>
                          <a:lnTo>
                            <a:pt x="30" y="55"/>
                          </a:lnTo>
                          <a:lnTo>
                            <a:pt x="33" y="55"/>
                          </a:lnTo>
                          <a:lnTo>
                            <a:pt x="36" y="55"/>
                          </a:lnTo>
                          <a:lnTo>
                            <a:pt x="39" y="55"/>
                          </a:lnTo>
                          <a:lnTo>
                            <a:pt x="42" y="57"/>
                          </a:lnTo>
                          <a:lnTo>
                            <a:pt x="45" y="57"/>
                          </a:lnTo>
                          <a:lnTo>
                            <a:pt x="48" y="57"/>
                          </a:lnTo>
                          <a:lnTo>
                            <a:pt x="51" y="57"/>
                          </a:lnTo>
                          <a:lnTo>
                            <a:pt x="54" y="57"/>
                          </a:lnTo>
                          <a:lnTo>
                            <a:pt x="59" y="57"/>
                          </a:lnTo>
                          <a:lnTo>
                            <a:pt x="62" y="57"/>
                          </a:lnTo>
                          <a:lnTo>
                            <a:pt x="65" y="57"/>
                          </a:lnTo>
                          <a:lnTo>
                            <a:pt x="69" y="57"/>
                          </a:lnTo>
                          <a:lnTo>
                            <a:pt x="72" y="57"/>
                          </a:lnTo>
                          <a:lnTo>
                            <a:pt x="75" y="57"/>
                          </a:lnTo>
                          <a:lnTo>
                            <a:pt x="79" y="57"/>
                          </a:lnTo>
                          <a:lnTo>
                            <a:pt x="83" y="57"/>
                          </a:lnTo>
                          <a:lnTo>
                            <a:pt x="86" y="57"/>
                          </a:lnTo>
                          <a:lnTo>
                            <a:pt x="89" y="57"/>
                          </a:lnTo>
                          <a:lnTo>
                            <a:pt x="92" y="57"/>
                          </a:lnTo>
                          <a:lnTo>
                            <a:pt x="95" y="57"/>
                          </a:lnTo>
                          <a:lnTo>
                            <a:pt x="98" y="55"/>
                          </a:lnTo>
                          <a:lnTo>
                            <a:pt x="102" y="55"/>
                          </a:lnTo>
                          <a:lnTo>
                            <a:pt x="105" y="55"/>
                          </a:lnTo>
                          <a:lnTo>
                            <a:pt x="108" y="55"/>
                          </a:lnTo>
                          <a:lnTo>
                            <a:pt x="111" y="54"/>
                          </a:lnTo>
                          <a:lnTo>
                            <a:pt x="112" y="54"/>
                          </a:lnTo>
                          <a:lnTo>
                            <a:pt x="115" y="54"/>
                          </a:lnTo>
                          <a:lnTo>
                            <a:pt x="117" y="52"/>
                          </a:lnTo>
                          <a:lnTo>
                            <a:pt x="120" y="52"/>
                          </a:lnTo>
                          <a:lnTo>
                            <a:pt x="121" y="51"/>
                          </a:lnTo>
                          <a:lnTo>
                            <a:pt x="125" y="51"/>
                          </a:lnTo>
                          <a:lnTo>
                            <a:pt x="126" y="51"/>
                          </a:lnTo>
                          <a:lnTo>
                            <a:pt x="128" y="49"/>
                          </a:lnTo>
                          <a:lnTo>
                            <a:pt x="129" y="49"/>
                          </a:lnTo>
                          <a:lnTo>
                            <a:pt x="131" y="48"/>
                          </a:lnTo>
                          <a:lnTo>
                            <a:pt x="132" y="48"/>
                          </a:lnTo>
                          <a:lnTo>
                            <a:pt x="134" y="46"/>
                          </a:lnTo>
                          <a:lnTo>
                            <a:pt x="135" y="46"/>
                          </a:lnTo>
                          <a:lnTo>
                            <a:pt x="135" y="45"/>
                          </a:lnTo>
                          <a:lnTo>
                            <a:pt x="137" y="45"/>
                          </a:lnTo>
                          <a:lnTo>
                            <a:pt x="137" y="43"/>
                          </a:lnTo>
                          <a:lnTo>
                            <a:pt x="138" y="42"/>
                          </a:lnTo>
                          <a:lnTo>
                            <a:pt x="138" y="40"/>
                          </a:lnTo>
                          <a:lnTo>
                            <a:pt x="138" y="17"/>
                          </a:lnTo>
                        </a:path>
                      </a:pathLst>
                    </a:custGeom>
                    <a:gradFill rotWithShape="0">
                      <a:gsLst>
                        <a:gs pos="0">
                          <a:srgbClr val="B36F02"/>
                        </a:gs>
                        <a:gs pos="50000">
                          <a:srgbClr val="DAB984"/>
                        </a:gs>
                        <a:gs pos="100000">
                          <a:srgbClr val="B36F02"/>
                        </a:gs>
                      </a:gsLst>
                      <a:lin ang="0" scaled="1"/>
                    </a:gradFill>
                    <a:ln w="12700" cap="rnd">
                      <a:solidFill>
                        <a:srgbClr val="000000"/>
                      </a:solidFill>
                      <a:round/>
                      <a:headEnd/>
                      <a:tailEnd/>
                    </a:ln>
                  </p:spPr>
                  <p:txBody>
                    <a:bodyPr/>
                    <a:lstStyle/>
                    <a:p>
                      <a:endParaRPr lang="en-US"/>
                    </a:p>
                  </p:txBody>
                </p:sp>
                <p:sp>
                  <p:nvSpPr>
                    <p:cNvPr id="136" name="Freeform 130" descr="30%"/>
                    <p:cNvSpPr>
                      <a:spLocks noChangeAspect="1"/>
                    </p:cNvSpPr>
                    <p:nvPr/>
                  </p:nvSpPr>
                  <p:spPr bwMode="auto">
                    <a:xfrm>
                      <a:off x="2208" y="1429"/>
                      <a:ext cx="139" cy="73"/>
                    </a:xfrm>
                    <a:custGeom>
                      <a:avLst/>
                      <a:gdLst>
                        <a:gd name="T0" fmla="*/ 135 w 139"/>
                        <a:gd name="T1" fmla="*/ 52 h 73"/>
                        <a:gd name="T2" fmla="*/ 137 w 139"/>
                        <a:gd name="T3" fmla="*/ 54 h 73"/>
                        <a:gd name="T4" fmla="*/ 138 w 139"/>
                        <a:gd name="T5" fmla="*/ 55 h 73"/>
                        <a:gd name="T6" fmla="*/ 137 w 139"/>
                        <a:gd name="T7" fmla="*/ 57 h 73"/>
                        <a:gd name="T8" fmla="*/ 135 w 139"/>
                        <a:gd name="T9" fmla="*/ 60 h 73"/>
                        <a:gd name="T10" fmla="*/ 132 w 139"/>
                        <a:gd name="T11" fmla="*/ 61 h 73"/>
                        <a:gd name="T12" fmla="*/ 129 w 139"/>
                        <a:gd name="T13" fmla="*/ 63 h 73"/>
                        <a:gd name="T14" fmla="*/ 126 w 139"/>
                        <a:gd name="T15" fmla="*/ 64 h 73"/>
                        <a:gd name="T16" fmla="*/ 121 w 139"/>
                        <a:gd name="T17" fmla="*/ 66 h 73"/>
                        <a:gd name="T18" fmla="*/ 117 w 139"/>
                        <a:gd name="T19" fmla="*/ 67 h 73"/>
                        <a:gd name="T20" fmla="*/ 112 w 139"/>
                        <a:gd name="T21" fmla="*/ 67 h 73"/>
                        <a:gd name="T22" fmla="*/ 108 w 139"/>
                        <a:gd name="T23" fmla="*/ 69 h 73"/>
                        <a:gd name="T24" fmla="*/ 102 w 139"/>
                        <a:gd name="T25" fmla="*/ 70 h 73"/>
                        <a:gd name="T26" fmla="*/ 95 w 139"/>
                        <a:gd name="T27" fmla="*/ 70 h 73"/>
                        <a:gd name="T28" fmla="*/ 89 w 139"/>
                        <a:gd name="T29" fmla="*/ 70 h 73"/>
                        <a:gd name="T30" fmla="*/ 83 w 139"/>
                        <a:gd name="T31" fmla="*/ 72 h 73"/>
                        <a:gd name="T32" fmla="*/ 75 w 139"/>
                        <a:gd name="T33" fmla="*/ 72 h 73"/>
                        <a:gd name="T34" fmla="*/ 69 w 139"/>
                        <a:gd name="T35" fmla="*/ 72 h 73"/>
                        <a:gd name="T36" fmla="*/ 62 w 139"/>
                        <a:gd name="T37" fmla="*/ 72 h 73"/>
                        <a:gd name="T38" fmla="*/ 56 w 139"/>
                        <a:gd name="T39" fmla="*/ 72 h 73"/>
                        <a:gd name="T40" fmla="*/ 48 w 139"/>
                        <a:gd name="T41" fmla="*/ 70 h 73"/>
                        <a:gd name="T42" fmla="*/ 42 w 139"/>
                        <a:gd name="T43" fmla="*/ 70 h 73"/>
                        <a:gd name="T44" fmla="*/ 36 w 139"/>
                        <a:gd name="T45" fmla="*/ 69 h 73"/>
                        <a:gd name="T46" fmla="*/ 31 w 139"/>
                        <a:gd name="T47" fmla="*/ 69 h 73"/>
                        <a:gd name="T48" fmla="*/ 25 w 139"/>
                        <a:gd name="T49" fmla="*/ 67 h 73"/>
                        <a:gd name="T50" fmla="*/ 20 w 139"/>
                        <a:gd name="T51" fmla="*/ 66 h 73"/>
                        <a:gd name="T52" fmla="*/ 16 w 139"/>
                        <a:gd name="T53" fmla="*/ 64 h 73"/>
                        <a:gd name="T54" fmla="*/ 13 w 139"/>
                        <a:gd name="T55" fmla="*/ 63 h 73"/>
                        <a:gd name="T56" fmla="*/ 8 w 139"/>
                        <a:gd name="T57" fmla="*/ 61 h 73"/>
                        <a:gd name="T58" fmla="*/ 7 w 139"/>
                        <a:gd name="T59" fmla="*/ 60 h 73"/>
                        <a:gd name="T60" fmla="*/ 3 w 139"/>
                        <a:gd name="T61" fmla="*/ 58 h 73"/>
                        <a:gd name="T62" fmla="*/ 0 w 139"/>
                        <a:gd name="T63" fmla="*/ 55 h 73"/>
                        <a:gd name="T64" fmla="*/ 36 w 139"/>
                        <a:gd name="T65" fmla="*/ 0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73"/>
                        <a:gd name="T101" fmla="*/ 139 w 139"/>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73">
                          <a:moveTo>
                            <a:pt x="102" y="0"/>
                          </a:moveTo>
                          <a:lnTo>
                            <a:pt x="135" y="52"/>
                          </a:lnTo>
                          <a:lnTo>
                            <a:pt x="137" y="52"/>
                          </a:lnTo>
                          <a:lnTo>
                            <a:pt x="137" y="54"/>
                          </a:lnTo>
                          <a:lnTo>
                            <a:pt x="138" y="54"/>
                          </a:lnTo>
                          <a:lnTo>
                            <a:pt x="138" y="55"/>
                          </a:lnTo>
                          <a:lnTo>
                            <a:pt x="138" y="57"/>
                          </a:lnTo>
                          <a:lnTo>
                            <a:pt x="137" y="57"/>
                          </a:lnTo>
                          <a:lnTo>
                            <a:pt x="137" y="58"/>
                          </a:lnTo>
                          <a:lnTo>
                            <a:pt x="135" y="60"/>
                          </a:lnTo>
                          <a:lnTo>
                            <a:pt x="134" y="61"/>
                          </a:lnTo>
                          <a:lnTo>
                            <a:pt x="132" y="61"/>
                          </a:lnTo>
                          <a:lnTo>
                            <a:pt x="131" y="63"/>
                          </a:lnTo>
                          <a:lnTo>
                            <a:pt x="129" y="63"/>
                          </a:lnTo>
                          <a:lnTo>
                            <a:pt x="128" y="64"/>
                          </a:lnTo>
                          <a:lnTo>
                            <a:pt x="126" y="64"/>
                          </a:lnTo>
                          <a:lnTo>
                            <a:pt x="125" y="66"/>
                          </a:lnTo>
                          <a:lnTo>
                            <a:pt x="121" y="66"/>
                          </a:lnTo>
                          <a:lnTo>
                            <a:pt x="120" y="66"/>
                          </a:lnTo>
                          <a:lnTo>
                            <a:pt x="117" y="67"/>
                          </a:lnTo>
                          <a:lnTo>
                            <a:pt x="115" y="67"/>
                          </a:lnTo>
                          <a:lnTo>
                            <a:pt x="112" y="67"/>
                          </a:lnTo>
                          <a:lnTo>
                            <a:pt x="111" y="69"/>
                          </a:lnTo>
                          <a:lnTo>
                            <a:pt x="108" y="69"/>
                          </a:lnTo>
                          <a:lnTo>
                            <a:pt x="105" y="69"/>
                          </a:lnTo>
                          <a:lnTo>
                            <a:pt x="102" y="70"/>
                          </a:lnTo>
                          <a:lnTo>
                            <a:pt x="98" y="70"/>
                          </a:lnTo>
                          <a:lnTo>
                            <a:pt x="95" y="70"/>
                          </a:lnTo>
                          <a:lnTo>
                            <a:pt x="92" y="70"/>
                          </a:lnTo>
                          <a:lnTo>
                            <a:pt x="89" y="70"/>
                          </a:lnTo>
                          <a:lnTo>
                            <a:pt x="86" y="72"/>
                          </a:lnTo>
                          <a:lnTo>
                            <a:pt x="83" y="72"/>
                          </a:lnTo>
                          <a:lnTo>
                            <a:pt x="79" y="72"/>
                          </a:lnTo>
                          <a:lnTo>
                            <a:pt x="75" y="72"/>
                          </a:lnTo>
                          <a:lnTo>
                            <a:pt x="72" y="72"/>
                          </a:lnTo>
                          <a:lnTo>
                            <a:pt x="69" y="72"/>
                          </a:lnTo>
                          <a:lnTo>
                            <a:pt x="65" y="72"/>
                          </a:lnTo>
                          <a:lnTo>
                            <a:pt x="62" y="72"/>
                          </a:lnTo>
                          <a:lnTo>
                            <a:pt x="59" y="72"/>
                          </a:lnTo>
                          <a:lnTo>
                            <a:pt x="56" y="72"/>
                          </a:lnTo>
                          <a:lnTo>
                            <a:pt x="51" y="70"/>
                          </a:lnTo>
                          <a:lnTo>
                            <a:pt x="48" y="70"/>
                          </a:lnTo>
                          <a:lnTo>
                            <a:pt x="45" y="70"/>
                          </a:lnTo>
                          <a:lnTo>
                            <a:pt x="42" y="70"/>
                          </a:lnTo>
                          <a:lnTo>
                            <a:pt x="39" y="70"/>
                          </a:lnTo>
                          <a:lnTo>
                            <a:pt x="36" y="69"/>
                          </a:lnTo>
                          <a:lnTo>
                            <a:pt x="33" y="69"/>
                          </a:lnTo>
                          <a:lnTo>
                            <a:pt x="31" y="69"/>
                          </a:lnTo>
                          <a:lnTo>
                            <a:pt x="28" y="67"/>
                          </a:lnTo>
                          <a:lnTo>
                            <a:pt x="25" y="67"/>
                          </a:lnTo>
                          <a:lnTo>
                            <a:pt x="23" y="67"/>
                          </a:lnTo>
                          <a:lnTo>
                            <a:pt x="20" y="66"/>
                          </a:lnTo>
                          <a:lnTo>
                            <a:pt x="19" y="66"/>
                          </a:lnTo>
                          <a:lnTo>
                            <a:pt x="16" y="64"/>
                          </a:lnTo>
                          <a:lnTo>
                            <a:pt x="14" y="64"/>
                          </a:lnTo>
                          <a:lnTo>
                            <a:pt x="13" y="63"/>
                          </a:lnTo>
                          <a:lnTo>
                            <a:pt x="10" y="63"/>
                          </a:lnTo>
                          <a:lnTo>
                            <a:pt x="8" y="61"/>
                          </a:lnTo>
                          <a:lnTo>
                            <a:pt x="7" y="61"/>
                          </a:lnTo>
                          <a:lnTo>
                            <a:pt x="7" y="60"/>
                          </a:lnTo>
                          <a:lnTo>
                            <a:pt x="5" y="60"/>
                          </a:lnTo>
                          <a:lnTo>
                            <a:pt x="3" y="58"/>
                          </a:lnTo>
                          <a:lnTo>
                            <a:pt x="2" y="57"/>
                          </a:lnTo>
                          <a:lnTo>
                            <a:pt x="0" y="55"/>
                          </a:lnTo>
                          <a:lnTo>
                            <a:pt x="0" y="54"/>
                          </a:lnTo>
                          <a:lnTo>
                            <a:pt x="36" y="0"/>
                          </a:lnTo>
                          <a:lnTo>
                            <a:pt x="102" y="0"/>
                          </a:lnTo>
                        </a:path>
                      </a:pathLst>
                    </a:custGeom>
                    <a:gradFill rotWithShape="0">
                      <a:gsLst>
                        <a:gs pos="0">
                          <a:srgbClr val="B36F02"/>
                        </a:gs>
                        <a:gs pos="50000">
                          <a:srgbClr val="DAB984"/>
                        </a:gs>
                        <a:gs pos="100000">
                          <a:srgbClr val="B36F02"/>
                        </a:gs>
                      </a:gsLst>
                      <a:lin ang="0" scaled="1"/>
                    </a:gradFill>
                    <a:ln w="12700" cap="rnd">
                      <a:solidFill>
                        <a:srgbClr val="000000"/>
                      </a:solidFill>
                      <a:round/>
                      <a:headEnd/>
                      <a:tailEnd/>
                    </a:ln>
                  </p:spPr>
                  <p:txBody>
                    <a:bodyPr/>
                    <a:lstStyle/>
                    <a:p>
                      <a:endParaRPr lang="en-US"/>
                    </a:p>
                  </p:txBody>
                </p:sp>
                <p:sp>
                  <p:nvSpPr>
                    <p:cNvPr id="137" name="Freeform 131"/>
                    <p:cNvSpPr>
                      <a:spLocks noChangeAspect="1"/>
                    </p:cNvSpPr>
                    <p:nvPr/>
                  </p:nvSpPr>
                  <p:spPr bwMode="auto">
                    <a:xfrm>
                      <a:off x="2242" y="1423"/>
                      <a:ext cx="70" cy="18"/>
                    </a:xfrm>
                    <a:custGeom>
                      <a:avLst/>
                      <a:gdLst>
                        <a:gd name="T0" fmla="*/ 37 w 70"/>
                        <a:gd name="T1" fmla="*/ 17 h 18"/>
                        <a:gd name="T2" fmla="*/ 40 w 70"/>
                        <a:gd name="T3" fmla="*/ 17 h 18"/>
                        <a:gd name="T4" fmla="*/ 43 w 70"/>
                        <a:gd name="T5" fmla="*/ 17 h 18"/>
                        <a:gd name="T6" fmla="*/ 46 w 70"/>
                        <a:gd name="T7" fmla="*/ 15 h 18"/>
                        <a:gd name="T8" fmla="*/ 49 w 70"/>
                        <a:gd name="T9" fmla="*/ 15 h 18"/>
                        <a:gd name="T10" fmla="*/ 52 w 70"/>
                        <a:gd name="T11" fmla="*/ 15 h 18"/>
                        <a:gd name="T12" fmla="*/ 55 w 70"/>
                        <a:gd name="T13" fmla="*/ 15 h 18"/>
                        <a:gd name="T14" fmla="*/ 58 w 70"/>
                        <a:gd name="T15" fmla="*/ 14 h 18"/>
                        <a:gd name="T16" fmla="*/ 61 w 70"/>
                        <a:gd name="T17" fmla="*/ 14 h 18"/>
                        <a:gd name="T18" fmla="*/ 63 w 70"/>
                        <a:gd name="T19" fmla="*/ 12 h 18"/>
                        <a:gd name="T20" fmla="*/ 66 w 70"/>
                        <a:gd name="T21" fmla="*/ 12 h 18"/>
                        <a:gd name="T22" fmla="*/ 68 w 70"/>
                        <a:gd name="T23" fmla="*/ 11 h 18"/>
                        <a:gd name="T24" fmla="*/ 69 w 70"/>
                        <a:gd name="T25" fmla="*/ 8 h 18"/>
                        <a:gd name="T26" fmla="*/ 68 w 70"/>
                        <a:gd name="T27" fmla="*/ 6 h 18"/>
                        <a:gd name="T28" fmla="*/ 66 w 70"/>
                        <a:gd name="T29" fmla="*/ 4 h 18"/>
                        <a:gd name="T30" fmla="*/ 64 w 70"/>
                        <a:gd name="T31" fmla="*/ 3 h 18"/>
                        <a:gd name="T32" fmla="*/ 61 w 70"/>
                        <a:gd name="T33" fmla="*/ 3 h 18"/>
                        <a:gd name="T34" fmla="*/ 60 w 70"/>
                        <a:gd name="T35" fmla="*/ 1 h 18"/>
                        <a:gd name="T36" fmla="*/ 57 w 70"/>
                        <a:gd name="T37" fmla="*/ 1 h 18"/>
                        <a:gd name="T38" fmla="*/ 54 w 70"/>
                        <a:gd name="T39" fmla="*/ 1 h 18"/>
                        <a:gd name="T40" fmla="*/ 51 w 70"/>
                        <a:gd name="T41" fmla="*/ 1 h 18"/>
                        <a:gd name="T42" fmla="*/ 48 w 70"/>
                        <a:gd name="T43" fmla="*/ 0 h 18"/>
                        <a:gd name="T44" fmla="*/ 45 w 70"/>
                        <a:gd name="T45" fmla="*/ 0 h 18"/>
                        <a:gd name="T46" fmla="*/ 41 w 70"/>
                        <a:gd name="T47" fmla="*/ 0 h 18"/>
                        <a:gd name="T48" fmla="*/ 38 w 70"/>
                        <a:gd name="T49" fmla="*/ 0 h 18"/>
                        <a:gd name="T50" fmla="*/ 35 w 70"/>
                        <a:gd name="T51" fmla="*/ 0 h 18"/>
                        <a:gd name="T52" fmla="*/ 31 w 70"/>
                        <a:gd name="T53" fmla="*/ 0 h 18"/>
                        <a:gd name="T54" fmla="*/ 28 w 70"/>
                        <a:gd name="T55" fmla="*/ 0 h 18"/>
                        <a:gd name="T56" fmla="*/ 25 w 70"/>
                        <a:gd name="T57" fmla="*/ 0 h 18"/>
                        <a:gd name="T58" fmla="*/ 22 w 70"/>
                        <a:gd name="T59" fmla="*/ 0 h 18"/>
                        <a:gd name="T60" fmla="*/ 19 w 70"/>
                        <a:gd name="T61" fmla="*/ 1 h 18"/>
                        <a:gd name="T62" fmla="*/ 15 w 70"/>
                        <a:gd name="T63" fmla="*/ 1 h 18"/>
                        <a:gd name="T64" fmla="*/ 12 w 70"/>
                        <a:gd name="T65" fmla="*/ 1 h 18"/>
                        <a:gd name="T66" fmla="*/ 9 w 70"/>
                        <a:gd name="T67" fmla="*/ 3 h 18"/>
                        <a:gd name="T68" fmla="*/ 6 w 70"/>
                        <a:gd name="T69" fmla="*/ 3 h 18"/>
                        <a:gd name="T70" fmla="*/ 5 w 70"/>
                        <a:gd name="T71" fmla="*/ 4 h 18"/>
                        <a:gd name="T72" fmla="*/ 2 w 70"/>
                        <a:gd name="T73" fmla="*/ 4 h 18"/>
                        <a:gd name="T74" fmla="*/ 0 w 70"/>
                        <a:gd name="T75" fmla="*/ 6 h 18"/>
                        <a:gd name="T76" fmla="*/ 0 w 70"/>
                        <a:gd name="T77" fmla="*/ 9 h 18"/>
                        <a:gd name="T78" fmla="*/ 2 w 70"/>
                        <a:gd name="T79" fmla="*/ 11 h 18"/>
                        <a:gd name="T80" fmla="*/ 3 w 70"/>
                        <a:gd name="T81" fmla="*/ 12 h 18"/>
                        <a:gd name="T82" fmla="*/ 6 w 70"/>
                        <a:gd name="T83" fmla="*/ 12 h 18"/>
                        <a:gd name="T84" fmla="*/ 9 w 70"/>
                        <a:gd name="T85" fmla="*/ 14 h 18"/>
                        <a:gd name="T86" fmla="*/ 12 w 70"/>
                        <a:gd name="T87" fmla="*/ 14 h 18"/>
                        <a:gd name="T88" fmla="*/ 15 w 70"/>
                        <a:gd name="T89" fmla="*/ 15 h 18"/>
                        <a:gd name="T90" fmla="*/ 19 w 70"/>
                        <a:gd name="T91" fmla="*/ 15 h 18"/>
                        <a:gd name="T92" fmla="*/ 22 w 70"/>
                        <a:gd name="T93" fmla="*/ 15 h 18"/>
                        <a:gd name="T94" fmla="*/ 25 w 70"/>
                        <a:gd name="T95" fmla="*/ 15 h 18"/>
                        <a:gd name="T96" fmla="*/ 28 w 70"/>
                        <a:gd name="T97" fmla="*/ 17 h 18"/>
                        <a:gd name="T98" fmla="*/ 31 w 70"/>
                        <a:gd name="T99" fmla="*/ 17 h 18"/>
                        <a:gd name="T100" fmla="*/ 35 w 70"/>
                        <a:gd name="T101" fmla="*/ 17 h 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0"/>
                        <a:gd name="T154" fmla="*/ 0 h 18"/>
                        <a:gd name="T155" fmla="*/ 70 w 70"/>
                        <a:gd name="T156" fmla="*/ 18 h 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0" h="18">
                          <a:moveTo>
                            <a:pt x="35" y="17"/>
                          </a:moveTo>
                          <a:lnTo>
                            <a:pt x="37" y="17"/>
                          </a:lnTo>
                          <a:lnTo>
                            <a:pt x="38" y="17"/>
                          </a:lnTo>
                          <a:lnTo>
                            <a:pt x="40" y="17"/>
                          </a:lnTo>
                          <a:lnTo>
                            <a:pt x="41" y="17"/>
                          </a:lnTo>
                          <a:lnTo>
                            <a:pt x="43" y="17"/>
                          </a:lnTo>
                          <a:lnTo>
                            <a:pt x="45" y="15"/>
                          </a:lnTo>
                          <a:lnTo>
                            <a:pt x="46" y="15"/>
                          </a:lnTo>
                          <a:lnTo>
                            <a:pt x="48" y="15"/>
                          </a:lnTo>
                          <a:lnTo>
                            <a:pt x="49" y="15"/>
                          </a:lnTo>
                          <a:lnTo>
                            <a:pt x="51" y="15"/>
                          </a:lnTo>
                          <a:lnTo>
                            <a:pt x="52" y="15"/>
                          </a:lnTo>
                          <a:lnTo>
                            <a:pt x="54" y="15"/>
                          </a:lnTo>
                          <a:lnTo>
                            <a:pt x="55" y="15"/>
                          </a:lnTo>
                          <a:lnTo>
                            <a:pt x="57" y="14"/>
                          </a:lnTo>
                          <a:lnTo>
                            <a:pt x="58" y="14"/>
                          </a:lnTo>
                          <a:lnTo>
                            <a:pt x="60" y="14"/>
                          </a:lnTo>
                          <a:lnTo>
                            <a:pt x="61" y="14"/>
                          </a:lnTo>
                          <a:lnTo>
                            <a:pt x="63" y="14"/>
                          </a:lnTo>
                          <a:lnTo>
                            <a:pt x="63" y="12"/>
                          </a:lnTo>
                          <a:lnTo>
                            <a:pt x="64" y="12"/>
                          </a:lnTo>
                          <a:lnTo>
                            <a:pt x="66" y="12"/>
                          </a:lnTo>
                          <a:lnTo>
                            <a:pt x="66" y="11"/>
                          </a:lnTo>
                          <a:lnTo>
                            <a:pt x="68" y="11"/>
                          </a:lnTo>
                          <a:lnTo>
                            <a:pt x="69" y="9"/>
                          </a:lnTo>
                          <a:lnTo>
                            <a:pt x="69" y="8"/>
                          </a:lnTo>
                          <a:lnTo>
                            <a:pt x="69" y="6"/>
                          </a:lnTo>
                          <a:lnTo>
                            <a:pt x="68" y="6"/>
                          </a:lnTo>
                          <a:lnTo>
                            <a:pt x="68" y="4"/>
                          </a:lnTo>
                          <a:lnTo>
                            <a:pt x="66" y="4"/>
                          </a:lnTo>
                          <a:lnTo>
                            <a:pt x="64" y="4"/>
                          </a:lnTo>
                          <a:lnTo>
                            <a:pt x="64" y="3"/>
                          </a:lnTo>
                          <a:lnTo>
                            <a:pt x="63" y="3"/>
                          </a:lnTo>
                          <a:lnTo>
                            <a:pt x="61" y="3"/>
                          </a:lnTo>
                          <a:lnTo>
                            <a:pt x="60" y="3"/>
                          </a:lnTo>
                          <a:lnTo>
                            <a:pt x="60" y="1"/>
                          </a:lnTo>
                          <a:lnTo>
                            <a:pt x="58" y="1"/>
                          </a:lnTo>
                          <a:lnTo>
                            <a:pt x="57" y="1"/>
                          </a:lnTo>
                          <a:lnTo>
                            <a:pt x="55" y="1"/>
                          </a:lnTo>
                          <a:lnTo>
                            <a:pt x="54" y="1"/>
                          </a:lnTo>
                          <a:lnTo>
                            <a:pt x="52" y="1"/>
                          </a:lnTo>
                          <a:lnTo>
                            <a:pt x="51" y="1"/>
                          </a:lnTo>
                          <a:lnTo>
                            <a:pt x="49" y="0"/>
                          </a:lnTo>
                          <a:lnTo>
                            <a:pt x="48" y="0"/>
                          </a:lnTo>
                          <a:lnTo>
                            <a:pt x="46" y="0"/>
                          </a:lnTo>
                          <a:lnTo>
                            <a:pt x="45" y="0"/>
                          </a:lnTo>
                          <a:lnTo>
                            <a:pt x="43" y="0"/>
                          </a:lnTo>
                          <a:lnTo>
                            <a:pt x="41" y="0"/>
                          </a:lnTo>
                          <a:lnTo>
                            <a:pt x="40" y="0"/>
                          </a:lnTo>
                          <a:lnTo>
                            <a:pt x="38" y="0"/>
                          </a:lnTo>
                          <a:lnTo>
                            <a:pt x="37" y="0"/>
                          </a:lnTo>
                          <a:lnTo>
                            <a:pt x="35" y="0"/>
                          </a:lnTo>
                          <a:lnTo>
                            <a:pt x="32" y="0"/>
                          </a:lnTo>
                          <a:lnTo>
                            <a:pt x="31" y="0"/>
                          </a:lnTo>
                          <a:lnTo>
                            <a:pt x="29" y="0"/>
                          </a:lnTo>
                          <a:lnTo>
                            <a:pt x="28" y="0"/>
                          </a:lnTo>
                          <a:lnTo>
                            <a:pt x="26" y="0"/>
                          </a:lnTo>
                          <a:lnTo>
                            <a:pt x="25" y="0"/>
                          </a:lnTo>
                          <a:lnTo>
                            <a:pt x="23" y="0"/>
                          </a:lnTo>
                          <a:lnTo>
                            <a:pt x="22" y="0"/>
                          </a:lnTo>
                          <a:lnTo>
                            <a:pt x="20" y="0"/>
                          </a:lnTo>
                          <a:lnTo>
                            <a:pt x="19" y="1"/>
                          </a:lnTo>
                          <a:lnTo>
                            <a:pt x="17" y="1"/>
                          </a:lnTo>
                          <a:lnTo>
                            <a:pt x="15" y="1"/>
                          </a:lnTo>
                          <a:lnTo>
                            <a:pt x="14" y="1"/>
                          </a:lnTo>
                          <a:lnTo>
                            <a:pt x="12" y="1"/>
                          </a:lnTo>
                          <a:lnTo>
                            <a:pt x="11" y="1"/>
                          </a:lnTo>
                          <a:lnTo>
                            <a:pt x="9" y="3"/>
                          </a:lnTo>
                          <a:lnTo>
                            <a:pt x="8" y="3"/>
                          </a:lnTo>
                          <a:lnTo>
                            <a:pt x="6" y="3"/>
                          </a:lnTo>
                          <a:lnTo>
                            <a:pt x="5" y="3"/>
                          </a:lnTo>
                          <a:lnTo>
                            <a:pt x="5" y="4"/>
                          </a:lnTo>
                          <a:lnTo>
                            <a:pt x="3" y="4"/>
                          </a:lnTo>
                          <a:lnTo>
                            <a:pt x="2" y="4"/>
                          </a:lnTo>
                          <a:lnTo>
                            <a:pt x="2" y="6"/>
                          </a:lnTo>
                          <a:lnTo>
                            <a:pt x="0" y="6"/>
                          </a:lnTo>
                          <a:lnTo>
                            <a:pt x="0" y="8"/>
                          </a:lnTo>
                          <a:lnTo>
                            <a:pt x="0" y="9"/>
                          </a:lnTo>
                          <a:lnTo>
                            <a:pt x="2" y="9"/>
                          </a:lnTo>
                          <a:lnTo>
                            <a:pt x="2" y="11"/>
                          </a:lnTo>
                          <a:lnTo>
                            <a:pt x="3" y="11"/>
                          </a:lnTo>
                          <a:lnTo>
                            <a:pt x="3" y="12"/>
                          </a:lnTo>
                          <a:lnTo>
                            <a:pt x="5" y="12"/>
                          </a:lnTo>
                          <a:lnTo>
                            <a:pt x="6" y="12"/>
                          </a:lnTo>
                          <a:lnTo>
                            <a:pt x="8" y="14"/>
                          </a:lnTo>
                          <a:lnTo>
                            <a:pt x="9" y="14"/>
                          </a:lnTo>
                          <a:lnTo>
                            <a:pt x="11" y="14"/>
                          </a:lnTo>
                          <a:lnTo>
                            <a:pt x="12" y="14"/>
                          </a:lnTo>
                          <a:lnTo>
                            <a:pt x="14" y="15"/>
                          </a:lnTo>
                          <a:lnTo>
                            <a:pt x="15" y="15"/>
                          </a:lnTo>
                          <a:lnTo>
                            <a:pt x="17" y="15"/>
                          </a:lnTo>
                          <a:lnTo>
                            <a:pt x="19" y="15"/>
                          </a:lnTo>
                          <a:lnTo>
                            <a:pt x="20" y="15"/>
                          </a:lnTo>
                          <a:lnTo>
                            <a:pt x="22" y="15"/>
                          </a:lnTo>
                          <a:lnTo>
                            <a:pt x="23" y="15"/>
                          </a:lnTo>
                          <a:lnTo>
                            <a:pt x="25" y="15"/>
                          </a:lnTo>
                          <a:lnTo>
                            <a:pt x="26" y="17"/>
                          </a:lnTo>
                          <a:lnTo>
                            <a:pt x="28" y="17"/>
                          </a:lnTo>
                          <a:lnTo>
                            <a:pt x="29" y="17"/>
                          </a:lnTo>
                          <a:lnTo>
                            <a:pt x="31" y="17"/>
                          </a:lnTo>
                          <a:lnTo>
                            <a:pt x="32" y="17"/>
                          </a:lnTo>
                          <a:lnTo>
                            <a:pt x="35" y="17"/>
                          </a:lnTo>
                        </a:path>
                      </a:pathLst>
                    </a:custGeom>
                    <a:solidFill>
                      <a:srgbClr val="FFFFFF"/>
                    </a:solidFill>
                    <a:ln w="12700" cap="rnd">
                      <a:solidFill>
                        <a:srgbClr val="000000"/>
                      </a:solidFill>
                      <a:round/>
                      <a:headEnd/>
                      <a:tailEnd/>
                    </a:ln>
                  </p:spPr>
                  <p:txBody>
                    <a:bodyPr/>
                    <a:lstStyle/>
                    <a:p>
                      <a:endParaRPr lang="en-US"/>
                    </a:p>
                  </p:txBody>
                </p:sp>
                <p:sp>
                  <p:nvSpPr>
                    <p:cNvPr id="138" name="Freeform 132"/>
                    <p:cNvSpPr>
                      <a:spLocks noChangeAspect="1"/>
                    </p:cNvSpPr>
                    <p:nvPr/>
                  </p:nvSpPr>
                  <p:spPr bwMode="auto">
                    <a:xfrm>
                      <a:off x="2242" y="1423"/>
                      <a:ext cx="70" cy="18"/>
                    </a:xfrm>
                    <a:custGeom>
                      <a:avLst/>
                      <a:gdLst>
                        <a:gd name="T0" fmla="*/ 35 w 70"/>
                        <a:gd name="T1" fmla="*/ 17 h 18"/>
                        <a:gd name="T2" fmla="*/ 48 w 70"/>
                        <a:gd name="T3" fmla="*/ 15 h 18"/>
                        <a:gd name="T4" fmla="*/ 60 w 70"/>
                        <a:gd name="T5" fmla="*/ 14 h 18"/>
                        <a:gd name="T6" fmla="*/ 66 w 70"/>
                        <a:gd name="T7" fmla="*/ 11 h 18"/>
                        <a:gd name="T8" fmla="*/ 69 w 70"/>
                        <a:gd name="T9" fmla="*/ 8 h 18"/>
                        <a:gd name="T10" fmla="*/ 66 w 70"/>
                        <a:gd name="T11" fmla="*/ 4 h 18"/>
                        <a:gd name="T12" fmla="*/ 60 w 70"/>
                        <a:gd name="T13" fmla="*/ 1 h 18"/>
                        <a:gd name="T14" fmla="*/ 48 w 70"/>
                        <a:gd name="T15" fmla="*/ 0 h 18"/>
                        <a:gd name="T16" fmla="*/ 35 w 70"/>
                        <a:gd name="T17" fmla="*/ 0 h 18"/>
                        <a:gd name="T18" fmla="*/ 22 w 70"/>
                        <a:gd name="T19" fmla="*/ 0 h 18"/>
                        <a:gd name="T20" fmla="*/ 11 w 70"/>
                        <a:gd name="T21" fmla="*/ 1 h 18"/>
                        <a:gd name="T22" fmla="*/ 3 w 70"/>
                        <a:gd name="T23" fmla="*/ 4 h 18"/>
                        <a:gd name="T24" fmla="*/ 0 w 70"/>
                        <a:gd name="T25" fmla="*/ 8 h 18"/>
                        <a:gd name="T26" fmla="*/ 3 w 70"/>
                        <a:gd name="T27" fmla="*/ 11 h 18"/>
                        <a:gd name="T28" fmla="*/ 11 w 70"/>
                        <a:gd name="T29" fmla="*/ 14 h 18"/>
                        <a:gd name="T30" fmla="*/ 22 w 70"/>
                        <a:gd name="T31" fmla="*/ 15 h 18"/>
                        <a:gd name="T32" fmla="*/ 35 w 70"/>
                        <a:gd name="T33" fmla="*/ 1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8"/>
                        <a:gd name="T53" fmla="*/ 70 w 7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8">
                          <a:moveTo>
                            <a:pt x="35" y="17"/>
                          </a:moveTo>
                          <a:lnTo>
                            <a:pt x="48" y="15"/>
                          </a:lnTo>
                          <a:lnTo>
                            <a:pt x="60" y="14"/>
                          </a:lnTo>
                          <a:lnTo>
                            <a:pt x="66" y="11"/>
                          </a:lnTo>
                          <a:lnTo>
                            <a:pt x="69" y="8"/>
                          </a:lnTo>
                          <a:lnTo>
                            <a:pt x="66" y="4"/>
                          </a:lnTo>
                          <a:lnTo>
                            <a:pt x="60" y="1"/>
                          </a:lnTo>
                          <a:lnTo>
                            <a:pt x="48" y="0"/>
                          </a:lnTo>
                          <a:lnTo>
                            <a:pt x="35" y="0"/>
                          </a:lnTo>
                          <a:lnTo>
                            <a:pt x="22" y="0"/>
                          </a:lnTo>
                          <a:lnTo>
                            <a:pt x="11" y="1"/>
                          </a:lnTo>
                          <a:lnTo>
                            <a:pt x="3" y="4"/>
                          </a:lnTo>
                          <a:lnTo>
                            <a:pt x="0" y="8"/>
                          </a:lnTo>
                          <a:lnTo>
                            <a:pt x="3" y="11"/>
                          </a:lnTo>
                          <a:lnTo>
                            <a:pt x="11" y="14"/>
                          </a:lnTo>
                          <a:lnTo>
                            <a:pt x="22" y="15"/>
                          </a:lnTo>
                          <a:lnTo>
                            <a:pt x="35" y="1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sp>
            <p:nvSpPr>
              <p:cNvPr id="115" name="Line 133"/>
              <p:cNvSpPr>
                <a:spLocks noChangeAspect="1" noChangeShapeType="1"/>
              </p:cNvSpPr>
              <p:nvPr/>
            </p:nvSpPr>
            <p:spPr bwMode="auto">
              <a:xfrm>
                <a:off x="3887" y="3280"/>
                <a:ext cx="0" cy="5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2" name="Group 134"/>
            <p:cNvGrpSpPr>
              <a:grpSpLocks noChangeAspect="1"/>
            </p:cNvGrpSpPr>
            <p:nvPr/>
          </p:nvGrpSpPr>
          <p:grpSpPr bwMode="auto">
            <a:xfrm>
              <a:off x="3043" y="5013"/>
              <a:ext cx="5824" cy="1306"/>
              <a:chOff x="3043" y="5013"/>
              <a:chExt cx="5824" cy="1306"/>
            </a:xfrm>
          </p:grpSpPr>
          <p:grpSp>
            <p:nvGrpSpPr>
              <p:cNvPr id="53" name="Group 135"/>
              <p:cNvGrpSpPr>
                <a:grpSpLocks noChangeAspect="1"/>
              </p:cNvGrpSpPr>
              <p:nvPr/>
            </p:nvGrpSpPr>
            <p:grpSpPr bwMode="auto">
              <a:xfrm>
                <a:off x="3043" y="5013"/>
                <a:ext cx="5824" cy="1306"/>
                <a:chOff x="3043" y="5013"/>
                <a:chExt cx="5824" cy="1306"/>
              </a:xfrm>
            </p:grpSpPr>
            <p:grpSp>
              <p:nvGrpSpPr>
                <p:cNvPr id="55" name="Group 136"/>
                <p:cNvGrpSpPr>
                  <a:grpSpLocks noChangeAspect="1"/>
                </p:cNvGrpSpPr>
                <p:nvPr/>
              </p:nvGrpSpPr>
              <p:grpSpPr bwMode="auto">
                <a:xfrm>
                  <a:off x="3043" y="5013"/>
                  <a:ext cx="5824" cy="1306"/>
                  <a:chOff x="3043" y="5013"/>
                  <a:chExt cx="5824" cy="1306"/>
                </a:xfrm>
              </p:grpSpPr>
              <p:grpSp>
                <p:nvGrpSpPr>
                  <p:cNvPr id="65" name="Group 137"/>
                  <p:cNvGrpSpPr>
                    <a:grpSpLocks noChangeAspect="1"/>
                  </p:cNvGrpSpPr>
                  <p:nvPr/>
                </p:nvGrpSpPr>
                <p:grpSpPr bwMode="auto">
                  <a:xfrm>
                    <a:off x="3043" y="5097"/>
                    <a:ext cx="5824" cy="1222"/>
                    <a:chOff x="1422" y="6066"/>
                    <a:chExt cx="5824" cy="1222"/>
                  </a:xfrm>
                </p:grpSpPr>
                <p:grpSp>
                  <p:nvGrpSpPr>
                    <p:cNvPr id="88" name="Group 138"/>
                    <p:cNvGrpSpPr>
                      <a:grpSpLocks noChangeAspect="1"/>
                    </p:cNvGrpSpPr>
                    <p:nvPr/>
                  </p:nvGrpSpPr>
                  <p:grpSpPr bwMode="auto">
                    <a:xfrm>
                      <a:off x="1422" y="6066"/>
                      <a:ext cx="5824" cy="1222"/>
                      <a:chOff x="1422" y="6106"/>
                      <a:chExt cx="5824" cy="1222"/>
                    </a:xfrm>
                  </p:grpSpPr>
                  <p:sp>
                    <p:nvSpPr>
                      <p:cNvPr id="92" name="Rectangle 139"/>
                      <p:cNvSpPr>
                        <a:spLocks noChangeAspect="1" noChangeArrowheads="1"/>
                      </p:cNvSpPr>
                      <p:nvPr/>
                    </p:nvSpPr>
                    <p:spPr bwMode="auto">
                      <a:xfrm>
                        <a:off x="1422" y="6277"/>
                        <a:ext cx="668" cy="1051"/>
                      </a:xfrm>
                      <a:prstGeom prst="rect">
                        <a:avLst/>
                      </a:prstGeom>
                      <a:solidFill>
                        <a:srgbClr val="FFFFFF"/>
                      </a:solidFill>
                      <a:ln w="9525">
                        <a:miter lim="800000"/>
                        <a:headEnd/>
                        <a:tailEnd/>
                      </a:ln>
                      <a:scene3d>
                        <a:camera prst="legacyObliqueTopRight"/>
                        <a:lightRig rig="legacyFlat3" dir="b"/>
                      </a:scene3d>
                      <a:sp3d extrusionH="1116000" prstMaterial="legacyMetal">
                        <a:bevelT w="13500" h="13500" prst="angle"/>
                        <a:bevelB w="13500" h="13500" prst="angle"/>
                        <a:extrusionClr>
                          <a:srgbClr val="FFFFFF"/>
                        </a:extrusionClr>
                      </a:sp3d>
                    </p:spPr>
                    <p:txBody>
                      <a:bodyPr>
                        <a:flatTx/>
                      </a:bodyPr>
                      <a:lstStyle/>
                      <a:p>
                        <a:endParaRPr lang="en-US"/>
                      </a:p>
                    </p:txBody>
                  </p:sp>
                  <p:sp>
                    <p:nvSpPr>
                      <p:cNvPr id="93" name="Rectangle 140"/>
                      <p:cNvSpPr>
                        <a:spLocks noChangeAspect="1" noChangeArrowheads="1"/>
                      </p:cNvSpPr>
                      <p:nvPr/>
                    </p:nvSpPr>
                    <p:spPr bwMode="auto">
                      <a:xfrm rot="10800000">
                        <a:off x="2270" y="6353"/>
                        <a:ext cx="4731" cy="510"/>
                      </a:xfrm>
                      <a:prstGeom prst="rect">
                        <a:avLst/>
                      </a:prstGeom>
                      <a:solidFill>
                        <a:srgbClr val="FF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endParaRPr lang="en-US"/>
                      </a:p>
                    </p:txBody>
                  </p:sp>
                  <p:sp>
                    <p:nvSpPr>
                      <p:cNvPr id="94" name="Line 141"/>
                      <p:cNvSpPr>
                        <a:spLocks noChangeAspect="1" noChangeShapeType="1"/>
                      </p:cNvSpPr>
                      <p:nvPr/>
                    </p:nvSpPr>
                    <p:spPr bwMode="auto">
                      <a:xfrm>
                        <a:off x="2321" y="6361"/>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Line 142"/>
                      <p:cNvSpPr>
                        <a:spLocks noChangeAspect="1" noChangeShapeType="1"/>
                      </p:cNvSpPr>
                      <p:nvPr/>
                    </p:nvSpPr>
                    <p:spPr bwMode="auto">
                      <a:xfrm>
                        <a:off x="6833" y="635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 name="Line 143"/>
                      <p:cNvSpPr>
                        <a:spLocks noChangeAspect="1" noChangeShapeType="1"/>
                      </p:cNvSpPr>
                      <p:nvPr/>
                    </p:nvSpPr>
                    <p:spPr bwMode="auto">
                      <a:xfrm>
                        <a:off x="2999" y="635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144"/>
                      <p:cNvSpPr>
                        <a:spLocks noChangeAspect="1" noChangeShapeType="1"/>
                      </p:cNvSpPr>
                      <p:nvPr/>
                    </p:nvSpPr>
                    <p:spPr bwMode="auto">
                      <a:xfrm>
                        <a:off x="6139" y="635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145"/>
                      <p:cNvSpPr>
                        <a:spLocks noChangeAspect="1" noChangeShapeType="1"/>
                      </p:cNvSpPr>
                      <p:nvPr/>
                    </p:nvSpPr>
                    <p:spPr bwMode="auto">
                      <a:xfrm>
                        <a:off x="4099" y="635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146"/>
                      <p:cNvSpPr>
                        <a:spLocks noChangeAspect="1" noChangeShapeType="1"/>
                      </p:cNvSpPr>
                      <p:nvPr/>
                    </p:nvSpPr>
                    <p:spPr bwMode="auto">
                      <a:xfrm>
                        <a:off x="2633" y="635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47"/>
                      <p:cNvSpPr>
                        <a:spLocks noChangeAspect="1" noChangeShapeType="1"/>
                      </p:cNvSpPr>
                      <p:nvPr/>
                    </p:nvSpPr>
                    <p:spPr bwMode="auto">
                      <a:xfrm>
                        <a:off x="3761" y="635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48"/>
                      <p:cNvSpPr>
                        <a:spLocks noChangeAspect="1" noChangeShapeType="1"/>
                      </p:cNvSpPr>
                      <p:nvPr/>
                    </p:nvSpPr>
                    <p:spPr bwMode="auto">
                      <a:xfrm>
                        <a:off x="3379" y="635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49"/>
                      <p:cNvSpPr>
                        <a:spLocks noChangeAspect="1" noChangeShapeType="1"/>
                      </p:cNvSpPr>
                      <p:nvPr/>
                    </p:nvSpPr>
                    <p:spPr bwMode="auto">
                      <a:xfrm>
                        <a:off x="5815" y="635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150"/>
                      <p:cNvSpPr>
                        <a:spLocks noChangeAspect="1" noChangeShapeType="1"/>
                      </p:cNvSpPr>
                      <p:nvPr/>
                    </p:nvSpPr>
                    <p:spPr bwMode="auto">
                      <a:xfrm>
                        <a:off x="5501" y="635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151"/>
                      <p:cNvSpPr>
                        <a:spLocks noChangeAspect="1" noChangeShapeType="1"/>
                      </p:cNvSpPr>
                      <p:nvPr/>
                    </p:nvSpPr>
                    <p:spPr bwMode="auto">
                      <a:xfrm>
                        <a:off x="5163" y="635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152"/>
                      <p:cNvSpPr>
                        <a:spLocks noChangeAspect="1" noChangeShapeType="1"/>
                      </p:cNvSpPr>
                      <p:nvPr/>
                    </p:nvSpPr>
                    <p:spPr bwMode="auto">
                      <a:xfrm>
                        <a:off x="4804" y="635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153"/>
                      <p:cNvSpPr>
                        <a:spLocks noChangeAspect="1" noChangeShapeType="1"/>
                      </p:cNvSpPr>
                      <p:nvPr/>
                    </p:nvSpPr>
                    <p:spPr bwMode="auto">
                      <a:xfrm>
                        <a:off x="6499" y="6353"/>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Line 154"/>
                      <p:cNvSpPr>
                        <a:spLocks noChangeAspect="1" noChangeShapeType="1"/>
                      </p:cNvSpPr>
                      <p:nvPr/>
                    </p:nvSpPr>
                    <p:spPr bwMode="auto">
                      <a:xfrm>
                        <a:off x="2270" y="6870"/>
                        <a:ext cx="472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8" name="Group 155"/>
                      <p:cNvGrpSpPr>
                        <a:grpSpLocks noChangeAspect="1"/>
                      </p:cNvGrpSpPr>
                      <p:nvPr/>
                    </p:nvGrpSpPr>
                    <p:grpSpPr bwMode="auto">
                      <a:xfrm>
                        <a:off x="6999" y="6106"/>
                        <a:ext cx="247" cy="758"/>
                        <a:chOff x="7825" y="6106"/>
                        <a:chExt cx="247" cy="758"/>
                      </a:xfrm>
                    </p:grpSpPr>
                    <p:sp>
                      <p:nvSpPr>
                        <p:cNvPr id="110" name="Line 156"/>
                        <p:cNvSpPr>
                          <a:spLocks noChangeAspect="1" noChangeShapeType="1"/>
                        </p:cNvSpPr>
                        <p:nvPr/>
                      </p:nvSpPr>
                      <p:spPr bwMode="auto">
                        <a:xfrm flipH="1">
                          <a:off x="7825" y="6106"/>
                          <a:ext cx="247" cy="2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157"/>
                        <p:cNvSpPr>
                          <a:spLocks noChangeAspect="1" noChangeShapeType="1"/>
                        </p:cNvSpPr>
                        <p:nvPr/>
                      </p:nvSpPr>
                      <p:spPr bwMode="auto">
                        <a:xfrm>
                          <a:off x="8072" y="6106"/>
                          <a:ext cx="0" cy="5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158"/>
                        <p:cNvSpPr>
                          <a:spLocks noChangeAspect="1" noChangeShapeType="1"/>
                        </p:cNvSpPr>
                        <p:nvPr/>
                      </p:nvSpPr>
                      <p:spPr bwMode="auto">
                        <a:xfrm flipH="1">
                          <a:off x="7825" y="6616"/>
                          <a:ext cx="247" cy="2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159"/>
                        <p:cNvSpPr>
                          <a:spLocks noChangeAspect="1" noChangeShapeType="1"/>
                        </p:cNvSpPr>
                        <p:nvPr/>
                      </p:nvSpPr>
                      <p:spPr bwMode="auto">
                        <a:xfrm flipV="1">
                          <a:off x="7825" y="6353"/>
                          <a:ext cx="1" cy="5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9" name="Text Box 160"/>
                      <p:cNvSpPr txBox="1">
                        <a:spLocks noChangeAspect="1" noChangeArrowheads="1"/>
                      </p:cNvSpPr>
                      <p:nvPr/>
                    </p:nvSpPr>
                    <p:spPr bwMode="auto">
                      <a:xfrm>
                        <a:off x="2160" y="6480"/>
                        <a:ext cx="501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r-HR" sz="600" b="1"/>
                          <a:t>14  13     12     11     10      9       8       7      6       5      4       3      2      1</a:t>
                        </a:r>
                        <a:endParaRPr lang="en-US" sz="600"/>
                      </a:p>
                    </p:txBody>
                  </p:sp>
                </p:grpSp>
                <p:sp>
                  <p:nvSpPr>
                    <p:cNvPr id="89" name="Line 161"/>
                    <p:cNvSpPr>
                      <a:spLocks noChangeAspect="1" noChangeShapeType="1"/>
                    </p:cNvSpPr>
                    <p:nvPr/>
                  </p:nvSpPr>
                  <p:spPr bwMode="auto">
                    <a:xfrm flipH="1">
                      <a:off x="2272" y="6066"/>
                      <a:ext cx="243" cy="2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162"/>
                    <p:cNvSpPr>
                      <a:spLocks noChangeAspect="1" noChangeShapeType="1"/>
                    </p:cNvSpPr>
                    <p:nvPr/>
                  </p:nvSpPr>
                  <p:spPr bwMode="auto">
                    <a:xfrm>
                      <a:off x="2521" y="6066"/>
                      <a:ext cx="217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163"/>
                    <p:cNvSpPr>
                      <a:spLocks noChangeAspect="1" noChangeShapeType="1"/>
                    </p:cNvSpPr>
                    <p:nvPr/>
                  </p:nvSpPr>
                  <p:spPr bwMode="auto">
                    <a:xfrm>
                      <a:off x="2270" y="6313"/>
                      <a:ext cx="217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6" name="Group 164"/>
                  <p:cNvGrpSpPr>
                    <a:grpSpLocks noChangeAspect="1"/>
                  </p:cNvGrpSpPr>
                  <p:nvPr/>
                </p:nvGrpSpPr>
                <p:grpSpPr bwMode="auto">
                  <a:xfrm>
                    <a:off x="4934" y="5013"/>
                    <a:ext cx="136" cy="252"/>
                    <a:chOff x="4071" y="2183"/>
                    <a:chExt cx="136" cy="252"/>
                  </a:xfrm>
                </p:grpSpPr>
                <p:grpSp>
                  <p:nvGrpSpPr>
                    <p:cNvPr id="67" name="Group 165"/>
                    <p:cNvGrpSpPr>
                      <a:grpSpLocks noChangeAspect="1"/>
                    </p:cNvGrpSpPr>
                    <p:nvPr/>
                  </p:nvGrpSpPr>
                  <p:grpSpPr bwMode="auto">
                    <a:xfrm>
                      <a:off x="4071" y="2183"/>
                      <a:ext cx="136" cy="252"/>
                      <a:chOff x="2083" y="1423"/>
                      <a:chExt cx="389" cy="717"/>
                    </a:xfrm>
                  </p:grpSpPr>
                  <p:sp>
                    <p:nvSpPr>
                      <p:cNvPr id="68" name="Freeform 166"/>
                      <p:cNvSpPr>
                        <a:spLocks noChangeAspect="1"/>
                      </p:cNvSpPr>
                      <p:nvPr/>
                    </p:nvSpPr>
                    <p:spPr bwMode="auto">
                      <a:xfrm>
                        <a:off x="2106" y="2032"/>
                        <a:ext cx="344" cy="108"/>
                      </a:xfrm>
                      <a:custGeom>
                        <a:avLst/>
                        <a:gdLst>
                          <a:gd name="T0" fmla="*/ 171 w 344"/>
                          <a:gd name="T1" fmla="*/ 107 h 108"/>
                          <a:gd name="T2" fmla="*/ 205 w 344"/>
                          <a:gd name="T3" fmla="*/ 107 h 108"/>
                          <a:gd name="T4" fmla="*/ 237 w 344"/>
                          <a:gd name="T5" fmla="*/ 104 h 108"/>
                          <a:gd name="T6" fmla="*/ 266 w 344"/>
                          <a:gd name="T7" fmla="*/ 98 h 108"/>
                          <a:gd name="T8" fmla="*/ 292 w 344"/>
                          <a:gd name="T9" fmla="*/ 92 h 108"/>
                          <a:gd name="T10" fmla="*/ 312 w 344"/>
                          <a:gd name="T11" fmla="*/ 84 h 108"/>
                          <a:gd name="T12" fmla="*/ 329 w 344"/>
                          <a:gd name="T13" fmla="*/ 75 h 108"/>
                          <a:gd name="T14" fmla="*/ 338 w 344"/>
                          <a:gd name="T15" fmla="*/ 64 h 108"/>
                          <a:gd name="T16" fmla="*/ 343 w 344"/>
                          <a:gd name="T17" fmla="*/ 53 h 108"/>
                          <a:gd name="T18" fmla="*/ 338 w 344"/>
                          <a:gd name="T19" fmla="*/ 42 h 108"/>
                          <a:gd name="T20" fmla="*/ 329 w 344"/>
                          <a:gd name="T21" fmla="*/ 33 h 108"/>
                          <a:gd name="T22" fmla="*/ 312 w 344"/>
                          <a:gd name="T23" fmla="*/ 24 h 108"/>
                          <a:gd name="T24" fmla="*/ 292 w 344"/>
                          <a:gd name="T25" fmla="*/ 15 h 108"/>
                          <a:gd name="T26" fmla="*/ 266 w 344"/>
                          <a:gd name="T27" fmla="*/ 9 h 108"/>
                          <a:gd name="T28" fmla="*/ 237 w 344"/>
                          <a:gd name="T29" fmla="*/ 4 h 108"/>
                          <a:gd name="T30" fmla="*/ 205 w 344"/>
                          <a:gd name="T31" fmla="*/ 1 h 108"/>
                          <a:gd name="T32" fmla="*/ 171 w 344"/>
                          <a:gd name="T33" fmla="*/ 0 h 108"/>
                          <a:gd name="T34" fmla="*/ 136 w 344"/>
                          <a:gd name="T35" fmla="*/ 1 h 108"/>
                          <a:gd name="T36" fmla="*/ 104 w 344"/>
                          <a:gd name="T37" fmla="*/ 4 h 108"/>
                          <a:gd name="T38" fmla="*/ 75 w 344"/>
                          <a:gd name="T39" fmla="*/ 9 h 108"/>
                          <a:gd name="T40" fmla="*/ 50 w 344"/>
                          <a:gd name="T41" fmla="*/ 15 h 108"/>
                          <a:gd name="T42" fmla="*/ 29 w 344"/>
                          <a:gd name="T43" fmla="*/ 24 h 108"/>
                          <a:gd name="T44" fmla="*/ 13 w 344"/>
                          <a:gd name="T45" fmla="*/ 33 h 108"/>
                          <a:gd name="T46" fmla="*/ 3 w 344"/>
                          <a:gd name="T47" fmla="*/ 42 h 108"/>
                          <a:gd name="T48" fmla="*/ 0 w 344"/>
                          <a:gd name="T49" fmla="*/ 53 h 108"/>
                          <a:gd name="T50" fmla="*/ 3 w 344"/>
                          <a:gd name="T51" fmla="*/ 64 h 108"/>
                          <a:gd name="T52" fmla="*/ 13 w 344"/>
                          <a:gd name="T53" fmla="*/ 75 h 108"/>
                          <a:gd name="T54" fmla="*/ 29 w 344"/>
                          <a:gd name="T55" fmla="*/ 84 h 108"/>
                          <a:gd name="T56" fmla="*/ 50 w 344"/>
                          <a:gd name="T57" fmla="*/ 92 h 108"/>
                          <a:gd name="T58" fmla="*/ 75 w 344"/>
                          <a:gd name="T59" fmla="*/ 98 h 108"/>
                          <a:gd name="T60" fmla="*/ 104 w 344"/>
                          <a:gd name="T61" fmla="*/ 104 h 108"/>
                          <a:gd name="T62" fmla="*/ 136 w 344"/>
                          <a:gd name="T63" fmla="*/ 107 h 108"/>
                          <a:gd name="T64" fmla="*/ 171 w 344"/>
                          <a:gd name="T65" fmla="*/ 107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4"/>
                          <a:gd name="T100" fmla="*/ 0 h 108"/>
                          <a:gd name="T101" fmla="*/ 344 w 344"/>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4" h="108">
                            <a:moveTo>
                              <a:pt x="171" y="107"/>
                            </a:moveTo>
                            <a:lnTo>
                              <a:pt x="205" y="107"/>
                            </a:lnTo>
                            <a:lnTo>
                              <a:pt x="237" y="104"/>
                            </a:lnTo>
                            <a:lnTo>
                              <a:pt x="266" y="98"/>
                            </a:lnTo>
                            <a:lnTo>
                              <a:pt x="292" y="92"/>
                            </a:lnTo>
                            <a:lnTo>
                              <a:pt x="312" y="84"/>
                            </a:lnTo>
                            <a:lnTo>
                              <a:pt x="329" y="75"/>
                            </a:lnTo>
                            <a:lnTo>
                              <a:pt x="338" y="64"/>
                            </a:lnTo>
                            <a:lnTo>
                              <a:pt x="343" y="53"/>
                            </a:lnTo>
                            <a:lnTo>
                              <a:pt x="338" y="42"/>
                            </a:lnTo>
                            <a:lnTo>
                              <a:pt x="329" y="33"/>
                            </a:lnTo>
                            <a:lnTo>
                              <a:pt x="312" y="24"/>
                            </a:lnTo>
                            <a:lnTo>
                              <a:pt x="292" y="15"/>
                            </a:lnTo>
                            <a:lnTo>
                              <a:pt x="266" y="9"/>
                            </a:lnTo>
                            <a:lnTo>
                              <a:pt x="237" y="4"/>
                            </a:lnTo>
                            <a:lnTo>
                              <a:pt x="205" y="1"/>
                            </a:lnTo>
                            <a:lnTo>
                              <a:pt x="171" y="0"/>
                            </a:lnTo>
                            <a:lnTo>
                              <a:pt x="136" y="1"/>
                            </a:lnTo>
                            <a:lnTo>
                              <a:pt x="104" y="4"/>
                            </a:lnTo>
                            <a:lnTo>
                              <a:pt x="75" y="9"/>
                            </a:lnTo>
                            <a:lnTo>
                              <a:pt x="50" y="15"/>
                            </a:lnTo>
                            <a:lnTo>
                              <a:pt x="29" y="24"/>
                            </a:lnTo>
                            <a:lnTo>
                              <a:pt x="13" y="33"/>
                            </a:lnTo>
                            <a:lnTo>
                              <a:pt x="3" y="42"/>
                            </a:lnTo>
                            <a:lnTo>
                              <a:pt x="0" y="53"/>
                            </a:lnTo>
                            <a:lnTo>
                              <a:pt x="3" y="64"/>
                            </a:lnTo>
                            <a:lnTo>
                              <a:pt x="13" y="75"/>
                            </a:lnTo>
                            <a:lnTo>
                              <a:pt x="29" y="84"/>
                            </a:lnTo>
                            <a:lnTo>
                              <a:pt x="50" y="92"/>
                            </a:lnTo>
                            <a:lnTo>
                              <a:pt x="75" y="98"/>
                            </a:lnTo>
                            <a:lnTo>
                              <a:pt x="104" y="104"/>
                            </a:lnTo>
                            <a:lnTo>
                              <a:pt x="136" y="107"/>
                            </a:lnTo>
                            <a:lnTo>
                              <a:pt x="171" y="107"/>
                            </a:lnTo>
                          </a:path>
                        </a:pathLst>
                      </a:custGeom>
                      <a:solidFill>
                        <a:srgbClr val="5A5A4E"/>
                      </a:solidFill>
                      <a:ln w="12700" cap="rnd">
                        <a:solidFill>
                          <a:srgbClr val="000000"/>
                        </a:solidFill>
                        <a:round/>
                        <a:headEnd/>
                        <a:tailEnd/>
                      </a:ln>
                    </p:spPr>
                    <p:txBody>
                      <a:bodyPr/>
                      <a:lstStyle/>
                      <a:p>
                        <a:endParaRPr lang="en-US"/>
                      </a:p>
                    </p:txBody>
                  </p:sp>
                  <p:sp>
                    <p:nvSpPr>
                      <p:cNvPr id="69" name="Freeform 167"/>
                      <p:cNvSpPr>
                        <a:spLocks noChangeAspect="1"/>
                      </p:cNvSpPr>
                      <p:nvPr/>
                    </p:nvSpPr>
                    <p:spPr bwMode="auto">
                      <a:xfrm>
                        <a:off x="2083" y="1884"/>
                        <a:ext cx="389" cy="245"/>
                      </a:xfrm>
                      <a:custGeom>
                        <a:avLst/>
                        <a:gdLst>
                          <a:gd name="T0" fmla="*/ 15 w 389"/>
                          <a:gd name="T1" fmla="*/ 203 h 245"/>
                          <a:gd name="T2" fmla="*/ 27 w 389"/>
                          <a:gd name="T3" fmla="*/ 210 h 245"/>
                          <a:gd name="T4" fmla="*/ 44 w 389"/>
                          <a:gd name="T5" fmla="*/ 217 h 245"/>
                          <a:gd name="T6" fmla="*/ 78 w 389"/>
                          <a:gd name="T7" fmla="*/ 229 h 245"/>
                          <a:gd name="T8" fmla="*/ 119 w 389"/>
                          <a:gd name="T9" fmla="*/ 238 h 245"/>
                          <a:gd name="T10" fmla="*/ 167 w 389"/>
                          <a:gd name="T11" fmla="*/ 243 h 245"/>
                          <a:gd name="T12" fmla="*/ 227 w 389"/>
                          <a:gd name="T13" fmla="*/ 243 h 245"/>
                          <a:gd name="T14" fmla="*/ 285 w 389"/>
                          <a:gd name="T15" fmla="*/ 238 h 245"/>
                          <a:gd name="T16" fmla="*/ 329 w 389"/>
                          <a:gd name="T17" fmla="*/ 227 h 245"/>
                          <a:gd name="T18" fmla="*/ 360 w 389"/>
                          <a:gd name="T19" fmla="*/ 212 h 245"/>
                          <a:gd name="T20" fmla="*/ 375 w 389"/>
                          <a:gd name="T21" fmla="*/ 197 h 245"/>
                          <a:gd name="T22" fmla="*/ 383 w 389"/>
                          <a:gd name="T23" fmla="*/ 181 h 245"/>
                          <a:gd name="T24" fmla="*/ 388 w 389"/>
                          <a:gd name="T25" fmla="*/ 51 h 245"/>
                          <a:gd name="T26" fmla="*/ 366 w 389"/>
                          <a:gd name="T27" fmla="*/ 37 h 245"/>
                          <a:gd name="T28" fmla="*/ 342 w 389"/>
                          <a:gd name="T29" fmla="*/ 27 h 245"/>
                          <a:gd name="T30" fmla="*/ 314 w 389"/>
                          <a:gd name="T31" fmla="*/ 19 h 245"/>
                          <a:gd name="T32" fmla="*/ 285 w 389"/>
                          <a:gd name="T33" fmla="*/ 11 h 245"/>
                          <a:gd name="T34" fmla="*/ 268 w 389"/>
                          <a:gd name="T35" fmla="*/ 8 h 245"/>
                          <a:gd name="T36" fmla="*/ 250 w 389"/>
                          <a:gd name="T37" fmla="*/ 5 h 245"/>
                          <a:gd name="T38" fmla="*/ 233 w 389"/>
                          <a:gd name="T39" fmla="*/ 4 h 245"/>
                          <a:gd name="T40" fmla="*/ 217 w 389"/>
                          <a:gd name="T41" fmla="*/ 4 h 245"/>
                          <a:gd name="T42" fmla="*/ 196 w 389"/>
                          <a:gd name="T43" fmla="*/ 2 h 245"/>
                          <a:gd name="T44" fmla="*/ 174 w 389"/>
                          <a:gd name="T45" fmla="*/ 0 h 245"/>
                          <a:gd name="T46" fmla="*/ 151 w 389"/>
                          <a:gd name="T47" fmla="*/ 2 h 245"/>
                          <a:gd name="T48" fmla="*/ 127 w 389"/>
                          <a:gd name="T49" fmla="*/ 4 h 245"/>
                          <a:gd name="T50" fmla="*/ 101 w 389"/>
                          <a:gd name="T51" fmla="*/ 8 h 245"/>
                          <a:gd name="T52" fmla="*/ 75 w 389"/>
                          <a:gd name="T53" fmla="*/ 13 h 245"/>
                          <a:gd name="T54" fmla="*/ 52 w 389"/>
                          <a:gd name="T55" fmla="*/ 20 h 245"/>
                          <a:gd name="T56" fmla="*/ 32 w 389"/>
                          <a:gd name="T57" fmla="*/ 30 h 245"/>
                          <a:gd name="T58" fmla="*/ 23 w 389"/>
                          <a:gd name="T59" fmla="*/ 33 h 245"/>
                          <a:gd name="T60" fmla="*/ 17 w 389"/>
                          <a:gd name="T61" fmla="*/ 39 h 245"/>
                          <a:gd name="T62" fmla="*/ 9 w 389"/>
                          <a:gd name="T63" fmla="*/ 51 h 245"/>
                          <a:gd name="T64" fmla="*/ 0 w 389"/>
                          <a:gd name="T65" fmla="*/ 72 h 245"/>
                          <a:gd name="T66" fmla="*/ 1 w 389"/>
                          <a:gd name="T67" fmla="*/ 195 h 245"/>
                          <a:gd name="T68" fmla="*/ 4 w 389"/>
                          <a:gd name="T69" fmla="*/ 198 h 2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9"/>
                          <a:gd name="T106" fmla="*/ 0 h 245"/>
                          <a:gd name="T107" fmla="*/ 389 w 389"/>
                          <a:gd name="T108" fmla="*/ 245 h 2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9" h="245">
                            <a:moveTo>
                              <a:pt x="7" y="200"/>
                            </a:moveTo>
                            <a:lnTo>
                              <a:pt x="15" y="203"/>
                            </a:lnTo>
                            <a:lnTo>
                              <a:pt x="23" y="207"/>
                            </a:lnTo>
                            <a:lnTo>
                              <a:pt x="27" y="210"/>
                            </a:lnTo>
                            <a:lnTo>
                              <a:pt x="30" y="210"/>
                            </a:lnTo>
                            <a:lnTo>
                              <a:pt x="44" y="217"/>
                            </a:lnTo>
                            <a:lnTo>
                              <a:pt x="59" y="223"/>
                            </a:lnTo>
                            <a:lnTo>
                              <a:pt x="78" y="229"/>
                            </a:lnTo>
                            <a:lnTo>
                              <a:pt x="98" y="233"/>
                            </a:lnTo>
                            <a:lnTo>
                              <a:pt x="119" y="238"/>
                            </a:lnTo>
                            <a:lnTo>
                              <a:pt x="142" y="241"/>
                            </a:lnTo>
                            <a:lnTo>
                              <a:pt x="167" y="243"/>
                            </a:lnTo>
                            <a:lnTo>
                              <a:pt x="194" y="244"/>
                            </a:lnTo>
                            <a:lnTo>
                              <a:pt x="227" y="243"/>
                            </a:lnTo>
                            <a:lnTo>
                              <a:pt x="257" y="241"/>
                            </a:lnTo>
                            <a:lnTo>
                              <a:pt x="285" y="238"/>
                            </a:lnTo>
                            <a:lnTo>
                              <a:pt x="308" y="233"/>
                            </a:lnTo>
                            <a:lnTo>
                              <a:pt x="329" y="227"/>
                            </a:lnTo>
                            <a:lnTo>
                              <a:pt x="346" y="220"/>
                            </a:lnTo>
                            <a:lnTo>
                              <a:pt x="360" y="212"/>
                            </a:lnTo>
                            <a:lnTo>
                              <a:pt x="371" y="204"/>
                            </a:lnTo>
                            <a:lnTo>
                              <a:pt x="375" y="197"/>
                            </a:lnTo>
                            <a:lnTo>
                              <a:pt x="380" y="190"/>
                            </a:lnTo>
                            <a:lnTo>
                              <a:pt x="383" y="181"/>
                            </a:lnTo>
                            <a:lnTo>
                              <a:pt x="388" y="167"/>
                            </a:lnTo>
                            <a:lnTo>
                              <a:pt x="388" y="51"/>
                            </a:lnTo>
                            <a:lnTo>
                              <a:pt x="377" y="43"/>
                            </a:lnTo>
                            <a:lnTo>
                              <a:pt x="366" y="37"/>
                            </a:lnTo>
                            <a:lnTo>
                              <a:pt x="354" y="33"/>
                            </a:lnTo>
                            <a:lnTo>
                              <a:pt x="342" y="27"/>
                            </a:lnTo>
                            <a:lnTo>
                              <a:pt x="328" y="22"/>
                            </a:lnTo>
                            <a:lnTo>
                              <a:pt x="314" y="19"/>
                            </a:lnTo>
                            <a:lnTo>
                              <a:pt x="300" y="14"/>
                            </a:lnTo>
                            <a:lnTo>
                              <a:pt x="285" y="11"/>
                            </a:lnTo>
                            <a:lnTo>
                              <a:pt x="276" y="10"/>
                            </a:lnTo>
                            <a:lnTo>
                              <a:pt x="268" y="8"/>
                            </a:lnTo>
                            <a:lnTo>
                              <a:pt x="259" y="7"/>
                            </a:lnTo>
                            <a:lnTo>
                              <a:pt x="250" y="5"/>
                            </a:lnTo>
                            <a:lnTo>
                              <a:pt x="240" y="5"/>
                            </a:lnTo>
                            <a:lnTo>
                              <a:pt x="233" y="4"/>
                            </a:lnTo>
                            <a:lnTo>
                              <a:pt x="225" y="4"/>
                            </a:lnTo>
                            <a:lnTo>
                              <a:pt x="217" y="4"/>
                            </a:lnTo>
                            <a:lnTo>
                              <a:pt x="207" y="2"/>
                            </a:lnTo>
                            <a:lnTo>
                              <a:pt x="196" y="2"/>
                            </a:lnTo>
                            <a:lnTo>
                              <a:pt x="185" y="0"/>
                            </a:lnTo>
                            <a:lnTo>
                              <a:pt x="174" y="0"/>
                            </a:lnTo>
                            <a:lnTo>
                              <a:pt x="162" y="0"/>
                            </a:lnTo>
                            <a:lnTo>
                              <a:pt x="151" y="2"/>
                            </a:lnTo>
                            <a:lnTo>
                              <a:pt x="139" y="2"/>
                            </a:lnTo>
                            <a:lnTo>
                              <a:pt x="127" y="4"/>
                            </a:lnTo>
                            <a:lnTo>
                              <a:pt x="113" y="5"/>
                            </a:lnTo>
                            <a:lnTo>
                              <a:pt x="101" y="8"/>
                            </a:lnTo>
                            <a:lnTo>
                              <a:pt x="89" y="10"/>
                            </a:lnTo>
                            <a:lnTo>
                              <a:pt x="75" y="13"/>
                            </a:lnTo>
                            <a:lnTo>
                              <a:pt x="64" y="17"/>
                            </a:lnTo>
                            <a:lnTo>
                              <a:pt x="52" y="20"/>
                            </a:lnTo>
                            <a:lnTo>
                              <a:pt x="41" y="25"/>
                            </a:lnTo>
                            <a:lnTo>
                              <a:pt x="32" y="30"/>
                            </a:lnTo>
                            <a:lnTo>
                              <a:pt x="26" y="30"/>
                            </a:lnTo>
                            <a:lnTo>
                              <a:pt x="23" y="33"/>
                            </a:lnTo>
                            <a:lnTo>
                              <a:pt x="20" y="36"/>
                            </a:lnTo>
                            <a:lnTo>
                              <a:pt x="17" y="39"/>
                            </a:lnTo>
                            <a:lnTo>
                              <a:pt x="12" y="43"/>
                            </a:lnTo>
                            <a:lnTo>
                              <a:pt x="9" y="51"/>
                            </a:lnTo>
                            <a:lnTo>
                              <a:pt x="4" y="60"/>
                            </a:lnTo>
                            <a:lnTo>
                              <a:pt x="0" y="72"/>
                            </a:lnTo>
                            <a:lnTo>
                              <a:pt x="0" y="195"/>
                            </a:lnTo>
                            <a:lnTo>
                              <a:pt x="1" y="195"/>
                            </a:lnTo>
                            <a:lnTo>
                              <a:pt x="3" y="197"/>
                            </a:lnTo>
                            <a:lnTo>
                              <a:pt x="4" y="198"/>
                            </a:lnTo>
                            <a:lnTo>
                              <a:pt x="7" y="20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Freeform 168"/>
                      <p:cNvSpPr>
                        <a:spLocks noChangeAspect="1"/>
                      </p:cNvSpPr>
                      <p:nvPr/>
                    </p:nvSpPr>
                    <p:spPr bwMode="auto">
                      <a:xfrm>
                        <a:off x="2205" y="1495"/>
                        <a:ext cx="144" cy="145"/>
                      </a:xfrm>
                      <a:custGeom>
                        <a:avLst/>
                        <a:gdLst>
                          <a:gd name="T0" fmla="*/ 143 w 144"/>
                          <a:gd name="T1" fmla="*/ 127 h 145"/>
                          <a:gd name="T2" fmla="*/ 141 w 144"/>
                          <a:gd name="T3" fmla="*/ 129 h 145"/>
                          <a:gd name="T4" fmla="*/ 137 w 144"/>
                          <a:gd name="T5" fmla="*/ 132 h 145"/>
                          <a:gd name="T6" fmla="*/ 131 w 144"/>
                          <a:gd name="T7" fmla="*/ 135 h 145"/>
                          <a:gd name="T8" fmla="*/ 123 w 144"/>
                          <a:gd name="T9" fmla="*/ 138 h 145"/>
                          <a:gd name="T10" fmla="*/ 112 w 144"/>
                          <a:gd name="T11" fmla="*/ 140 h 145"/>
                          <a:gd name="T12" fmla="*/ 100 w 144"/>
                          <a:gd name="T13" fmla="*/ 143 h 145"/>
                          <a:gd name="T14" fmla="*/ 86 w 144"/>
                          <a:gd name="T15" fmla="*/ 144 h 145"/>
                          <a:gd name="T16" fmla="*/ 71 w 144"/>
                          <a:gd name="T17" fmla="*/ 144 h 145"/>
                          <a:gd name="T18" fmla="*/ 54 w 144"/>
                          <a:gd name="T19" fmla="*/ 144 h 145"/>
                          <a:gd name="T20" fmla="*/ 40 w 144"/>
                          <a:gd name="T21" fmla="*/ 143 h 145"/>
                          <a:gd name="T22" fmla="*/ 28 w 144"/>
                          <a:gd name="T23" fmla="*/ 140 h 145"/>
                          <a:gd name="T24" fmla="*/ 19 w 144"/>
                          <a:gd name="T25" fmla="*/ 138 h 145"/>
                          <a:gd name="T26" fmla="*/ 11 w 144"/>
                          <a:gd name="T27" fmla="*/ 135 h 145"/>
                          <a:gd name="T28" fmla="*/ 6 w 144"/>
                          <a:gd name="T29" fmla="*/ 132 h 145"/>
                          <a:gd name="T30" fmla="*/ 2 w 144"/>
                          <a:gd name="T31" fmla="*/ 131 h 145"/>
                          <a:gd name="T32" fmla="*/ 2 w 144"/>
                          <a:gd name="T33" fmla="*/ 127 h 145"/>
                          <a:gd name="T34" fmla="*/ 0 w 144"/>
                          <a:gd name="T35" fmla="*/ 17 h 145"/>
                          <a:gd name="T36" fmla="*/ 2 w 144"/>
                          <a:gd name="T37" fmla="*/ 14 h 145"/>
                          <a:gd name="T38" fmla="*/ 6 w 144"/>
                          <a:gd name="T39" fmla="*/ 13 h 145"/>
                          <a:gd name="T40" fmla="*/ 13 w 144"/>
                          <a:gd name="T41" fmla="*/ 9 h 145"/>
                          <a:gd name="T42" fmla="*/ 22 w 144"/>
                          <a:gd name="T43" fmla="*/ 6 h 145"/>
                          <a:gd name="T44" fmla="*/ 31 w 144"/>
                          <a:gd name="T45" fmla="*/ 3 h 145"/>
                          <a:gd name="T46" fmla="*/ 43 w 144"/>
                          <a:gd name="T47" fmla="*/ 2 h 145"/>
                          <a:gd name="T48" fmla="*/ 57 w 144"/>
                          <a:gd name="T49" fmla="*/ 0 h 145"/>
                          <a:gd name="T50" fmla="*/ 71 w 144"/>
                          <a:gd name="T51" fmla="*/ 0 h 145"/>
                          <a:gd name="T52" fmla="*/ 85 w 144"/>
                          <a:gd name="T53" fmla="*/ 0 h 145"/>
                          <a:gd name="T54" fmla="*/ 98 w 144"/>
                          <a:gd name="T55" fmla="*/ 2 h 145"/>
                          <a:gd name="T56" fmla="*/ 111 w 144"/>
                          <a:gd name="T57" fmla="*/ 3 h 145"/>
                          <a:gd name="T58" fmla="*/ 121 w 144"/>
                          <a:gd name="T59" fmla="*/ 6 h 145"/>
                          <a:gd name="T60" fmla="*/ 131 w 144"/>
                          <a:gd name="T61" fmla="*/ 9 h 145"/>
                          <a:gd name="T62" fmla="*/ 137 w 144"/>
                          <a:gd name="T63" fmla="*/ 13 h 145"/>
                          <a:gd name="T64" fmla="*/ 141 w 144"/>
                          <a:gd name="T65" fmla="*/ 14 h 145"/>
                          <a:gd name="T66" fmla="*/ 143 w 144"/>
                          <a:gd name="T67" fmla="*/ 17 h 145"/>
                          <a:gd name="T68" fmla="*/ 143 w 144"/>
                          <a:gd name="T69" fmla="*/ 127 h 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145"/>
                          <a:gd name="T107" fmla="*/ 144 w 144"/>
                          <a:gd name="T108" fmla="*/ 145 h 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145">
                            <a:moveTo>
                              <a:pt x="143" y="127"/>
                            </a:moveTo>
                            <a:lnTo>
                              <a:pt x="141" y="129"/>
                            </a:lnTo>
                            <a:lnTo>
                              <a:pt x="137" y="132"/>
                            </a:lnTo>
                            <a:lnTo>
                              <a:pt x="131" y="135"/>
                            </a:lnTo>
                            <a:lnTo>
                              <a:pt x="123" y="138"/>
                            </a:lnTo>
                            <a:lnTo>
                              <a:pt x="112" y="140"/>
                            </a:lnTo>
                            <a:lnTo>
                              <a:pt x="100" y="143"/>
                            </a:lnTo>
                            <a:lnTo>
                              <a:pt x="86" y="144"/>
                            </a:lnTo>
                            <a:lnTo>
                              <a:pt x="71" y="144"/>
                            </a:lnTo>
                            <a:lnTo>
                              <a:pt x="54" y="144"/>
                            </a:lnTo>
                            <a:lnTo>
                              <a:pt x="40" y="143"/>
                            </a:lnTo>
                            <a:lnTo>
                              <a:pt x="28" y="140"/>
                            </a:lnTo>
                            <a:lnTo>
                              <a:pt x="19" y="138"/>
                            </a:lnTo>
                            <a:lnTo>
                              <a:pt x="11" y="135"/>
                            </a:lnTo>
                            <a:lnTo>
                              <a:pt x="6" y="132"/>
                            </a:lnTo>
                            <a:lnTo>
                              <a:pt x="2" y="131"/>
                            </a:lnTo>
                            <a:lnTo>
                              <a:pt x="2" y="127"/>
                            </a:lnTo>
                            <a:lnTo>
                              <a:pt x="0" y="17"/>
                            </a:lnTo>
                            <a:lnTo>
                              <a:pt x="2" y="14"/>
                            </a:lnTo>
                            <a:lnTo>
                              <a:pt x="6" y="13"/>
                            </a:lnTo>
                            <a:lnTo>
                              <a:pt x="13" y="9"/>
                            </a:lnTo>
                            <a:lnTo>
                              <a:pt x="22" y="6"/>
                            </a:lnTo>
                            <a:lnTo>
                              <a:pt x="31" y="3"/>
                            </a:lnTo>
                            <a:lnTo>
                              <a:pt x="43" y="2"/>
                            </a:lnTo>
                            <a:lnTo>
                              <a:pt x="57" y="0"/>
                            </a:lnTo>
                            <a:lnTo>
                              <a:pt x="71" y="0"/>
                            </a:lnTo>
                            <a:lnTo>
                              <a:pt x="85" y="0"/>
                            </a:lnTo>
                            <a:lnTo>
                              <a:pt x="98" y="2"/>
                            </a:lnTo>
                            <a:lnTo>
                              <a:pt x="111" y="3"/>
                            </a:lnTo>
                            <a:lnTo>
                              <a:pt x="121" y="6"/>
                            </a:lnTo>
                            <a:lnTo>
                              <a:pt x="131" y="9"/>
                            </a:lnTo>
                            <a:lnTo>
                              <a:pt x="137" y="13"/>
                            </a:lnTo>
                            <a:lnTo>
                              <a:pt x="141" y="14"/>
                            </a:lnTo>
                            <a:lnTo>
                              <a:pt x="143" y="17"/>
                            </a:lnTo>
                            <a:lnTo>
                              <a:pt x="143" y="12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169"/>
                      <p:cNvSpPr>
                        <a:spLocks noChangeAspect="1"/>
                      </p:cNvSpPr>
                      <p:nvPr/>
                    </p:nvSpPr>
                    <p:spPr bwMode="auto">
                      <a:xfrm>
                        <a:off x="2104" y="1621"/>
                        <a:ext cx="349" cy="353"/>
                      </a:xfrm>
                      <a:custGeom>
                        <a:avLst/>
                        <a:gdLst>
                          <a:gd name="T0" fmla="*/ 348 w 349"/>
                          <a:gd name="T1" fmla="*/ 314 h 353"/>
                          <a:gd name="T2" fmla="*/ 347 w 349"/>
                          <a:gd name="T3" fmla="*/ 320 h 353"/>
                          <a:gd name="T4" fmla="*/ 337 w 349"/>
                          <a:gd name="T5" fmla="*/ 326 h 353"/>
                          <a:gd name="T6" fmla="*/ 321 w 349"/>
                          <a:gd name="T7" fmla="*/ 332 h 353"/>
                          <a:gd name="T8" fmla="*/ 299 w 349"/>
                          <a:gd name="T9" fmla="*/ 339 h 353"/>
                          <a:gd name="T10" fmla="*/ 273 w 349"/>
                          <a:gd name="T11" fmla="*/ 345 h 353"/>
                          <a:gd name="T12" fmla="*/ 244 w 349"/>
                          <a:gd name="T13" fmla="*/ 349 h 353"/>
                          <a:gd name="T14" fmla="*/ 210 w 349"/>
                          <a:gd name="T15" fmla="*/ 351 h 353"/>
                          <a:gd name="T16" fmla="*/ 175 w 349"/>
                          <a:gd name="T17" fmla="*/ 352 h 353"/>
                          <a:gd name="T18" fmla="*/ 140 w 349"/>
                          <a:gd name="T19" fmla="*/ 351 h 353"/>
                          <a:gd name="T20" fmla="*/ 106 w 349"/>
                          <a:gd name="T21" fmla="*/ 349 h 353"/>
                          <a:gd name="T22" fmla="*/ 77 w 349"/>
                          <a:gd name="T23" fmla="*/ 345 h 353"/>
                          <a:gd name="T24" fmla="*/ 51 w 349"/>
                          <a:gd name="T25" fmla="*/ 339 h 353"/>
                          <a:gd name="T26" fmla="*/ 31 w 349"/>
                          <a:gd name="T27" fmla="*/ 332 h 353"/>
                          <a:gd name="T28" fmla="*/ 14 w 349"/>
                          <a:gd name="T29" fmla="*/ 326 h 353"/>
                          <a:gd name="T30" fmla="*/ 5 w 349"/>
                          <a:gd name="T31" fmla="*/ 320 h 353"/>
                          <a:gd name="T32" fmla="*/ 0 w 349"/>
                          <a:gd name="T33" fmla="*/ 314 h 353"/>
                          <a:gd name="T34" fmla="*/ 0 w 349"/>
                          <a:gd name="T35" fmla="*/ 43 h 353"/>
                          <a:gd name="T36" fmla="*/ 5 w 349"/>
                          <a:gd name="T37" fmla="*/ 37 h 353"/>
                          <a:gd name="T38" fmla="*/ 14 w 349"/>
                          <a:gd name="T39" fmla="*/ 29 h 353"/>
                          <a:gd name="T40" fmla="*/ 31 w 349"/>
                          <a:gd name="T41" fmla="*/ 23 h 353"/>
                          <a:gd name="T42" fmla="*/ 51 w 349"/>
                          <a:gd name="T43" fmla="*/ 15 h 353"/>
                          <a:gd name="T44" fmla="*/ 77 w 349"/>
                          <a:gd name="T45" fmla="*/ 9 h 353"/>
                          <a:gd name="T46" fmla="*/ 106 w 349"/>
                          <a:gd name="T47" fmla="*/ 5 h 353"/>
                          <a:gd name="T48" fmla="*/ 140 w 349"/>
                          <a:gd name="T49" fmla="*/ 1 h 353"/>
                          <a:gd name="T50" fmla="*/ 175 w 349"/>
                          <a:gd name="T51" fmla="*/ 0 h 353"/>
                          <a:gd name="T52" fmla="*/ 210 w 349"/>
                          <a:gd name="T53" fmla="*/ 1 h 353"/>
                          <a:gd name="T54" fmla="*/ 244 w 349"/>
                          <a:gd name="T55" fmla="*/ 5 h 353"/>
                          <a:gd name="T56" fmla="*/ 273 w 349"/>
                          <a:gd name="T57" fmla="*/ 9 h 353"/>
                          <a:gd name="T58" fmla="*/ 299 w 349"/>
                          <a:gd name="T59" fmla="*/ 15 h 353"/>
                          <a:gd name="T60" fmla="*/ 321 w 349"/>
                          <a:gd name="T61" fmla="*/ 23 h 353"/>
                          <a:gd name="T62" fmla="*/ 337 w 349"/>
                          <a:gd name="T63" fmla="*/ 29 h 353"/>
                          <a:gd name="T64" fmla="*/ 347 w 349"/>
                          <a:gd name="T65" fmla="*/ 37 h 353"/>
                          <a:gd name="T66" fmla="*/ 348 w 349"/>
                          <a:gd name="T67" fmla="*/ 43 h 353"/>
                          <a:gd name="T68" fmla="*/ 348 w 349"/>
                          <a:gd name="T69" fmla="*/ 314 h 3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9"/>
                          <a:gd name="T106" fmla="*/ 0 h 353"/>
                          <a:gd name="T107" fmla="*/ 349 w 349"/>
                          <a:gd name="T108" fmla="*/ 353 h 3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9" h="353">
                            <a:moveTo>
                              <a:pt x="348" y="314"/>
                            </a:moveTo>
                            <a:lnTo>
                              <a:pt x="347" y="320"/>
                            </a:lnTo>
                            <a:lnTo>
                              <a:pt x="337" y="326"/>
                            </a:lnTo>
                            <a:lnTo>
                              <a:pt x="321" y="332"/>
                            </a:lnTo>
                            <a:lnTo>
                              <a:pt x="299" y="339"/>
                            </a:lnTo>
                            <a:lnTo>
                              <a:pt x="273" y="345"/>
                            </a:lnTo>
                            <a:lnTo>
                              <a:pt x="244" y="349"/>
                            </a:lnTo>
                            <a:lnTo>
                              <a:pt x="210" y="351"/>
                            </a:lnTo>
                            <a:lnTo>
                              <a:pt x="175" y="352"/>
                            </a:lnTo>
                            <a:lnTo>
                              <a:pt x="140" y="351"/>
                            </a:lnTo>
                            <a:lnTo>
                              <a:pt x="106" y="349"/>
                            </a:lnTo>
                            <a:lnTo>
                              <a:pt x="77" y="345"/>
                            </a:lnTo>
                            <a:lnTo>
                              <a:pt x="51" y="339"/>
                            </a:lnTo>
                            <a:lnTo>
                              <a:pt x="31" y="332"/>
                            </a:lnTo>
                            <a:lnTo>
                              <a:pt x="14" y="326"/>
                            </a:lnTo>
                            <a:lnTo>
                              <a:pt x="5" y="320"/>
                            </a:lnTo>
                            <a:lnTo>
                              <a:pt x="0" y="314"/>
                            </a:lnTo>
                            <a:lnTo>
                              <a:pt x="0" y="43"/>
                            </a:lnTo>
                            <a:lnTo>
                              <a:pt x="5" y="37"/>
                            </a:lnTo>
                            <a:lnTo>
                              <a:pt x="14" y="29"/>
                            </a:lnTo>
                            <a:lnTo>
                              <a:pt x="31" y="23"/>
                            </a:lnTo>
                            <a:lnTo>
                              <a:pt x="51" y="15"/>
                            </a:lnTo>
                            <a:lnTo>
                              <a:pt x="77" y="9"/>
                            </a:lnTo>
                            <a:lnTo>
                              <a:pt x="106" y="5"/>
                            </a:lnTo>
                            <a:lnTo>
                              <a:pt x="140" y="1"/>
                            </a:lnTo>
                            <a:lnTo>
                              <a:pt x="175" y="0"/>
                            </a:lnTo>
                            <a:lnTo>
                              <a:pt x="210" y="1"/>
                            </a:lnTo>
                            <a:lnTo>
                              <a:pt x="244" y="5"/>
                            </a:lnTo>
                            <a:lnTo>
                              <a:pt x="273" y="9"/>
                            </a:lnTo>
                            <a:lnTo>
                              <a:pt x="299" y="15"/>
                            </a:lnTo>
                            <a:lnTo>
                              <a:pt x="321" y="23"/>
                            </a:lnTo>
                            <a:lnTo>
                              <a:pt x="337" y="29"/>
                            </a:lnTo>
                            <a:lnTo>
                              <a:pt x="347" y="37"/>
                            </a:lnTo>
                            <a:lnTo>
                              <a:pt x="348" y="43"/>
                            </a:lnTo>
                            <a:lnTo>
                              <a:pt x="348" y="3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170"/>
                      <p:cNvSpPr>
                        <a:spLocks noChangeAspect="1"/>
                      </p:cNvSpPr>
                      <p:nvPr/>
                    </p:nvSpPr>
                    <p:spPr bwMode="auto">
                      <a:xfrm>
                        <a:off x="2083" y="1884"/>
                        <a:ext cx="389" cy="245"/>
                      </a:xfrm>
                      <a:custGeom>
                        <a:avLst/>
                        <a:gdLst>
                          <a:gd name="T0" fmla="*/ 12 w 389"/>
                          <a:gd name="T1" fmla="*/ 203 h 245"/>
                          <a:gd name="T2" fmla="*/ 18 w 389"/>
                          <a:gd name="T3" fmla="*/ 204 h 245"/>
                          <a:gd name="T4" fmla="*/ 24 w 389"/>
                          <a:gd name="T5" fmla="*/ 207 h 245"/>
                          <a:gd name="T6" fmla="*/ 29 w 389"/>
                          <a:gd name="T7" fmla="*/ 210 h 245"/>
                          <a:gd name="T8" fmla="*/ 44 w 389"/>
                          <a:gd name="T9" fmla="*/ 217 h 245"/>
                          <a:gd name="T10" fmla="*/ 64 w 389"/>
                          <a:gd name="T11" fmla="*/ 224 h 245"/>
                          <a:gd name="T12" fmla="*/ 87 w 389"/>
                          <a:gd name="T13" fmla="*/ 230 h 245"/>
                          <a:gd name="T14" fmla="*/ 113 w 389"/>
                          <a:gd name="T15" fmla="*/ 236 h 245"/>
                          <a:gd name="T16" fmla="*/ 142 w 389"/>
                          <a:gd name="T17" fmla="*/ 241 h 245"/>
                          <a:gd name="T18" fmla="*/ 174 w 389"/>
                          <a:gd name="T19" fmla="*/ 244 h 245"/>
                          <a:gd name="T20" fmla="*/ 211 w 389"/>
                          <a:gd name="T21" fmla="*/ 244 h 245"/>
                          <a:gd name="T22" fmla="*/ 250 w 389"/>
                          <a:gd name="T23" fmla="*/ 241 h 245"/>
                          <a:gd name="T24" fmla="*/ 285 w 389"/>
                          <a:gd name="T25" fmla="*/ 238 h 245"/>
                          <a:gd name="T26" fmla="*/ 314 w 389"/>
                          <a:gd name="T27" fmla="*/ 232 h 245"/>
                          <a:gd name="T28" fmla="*/ 337 w 389"/>
                          <a:gd name="T29" fmla="*/ 224 h 245"/>
                          <a:gd name="T30" fmla="*/ 357 w 389"/>
                          <a:gd name="T31" fmla="*/ 215 h 245"/>
                          <a:gd name="T32" fmla="*/ 371 w 389"/>
                          <a:gd name="T33" fmla="*/ 204 h 245"/>
                          <a:gd name="T34" fmla="*/ 374 w 389"/>
                          <a:gd name="T35" fmla="*/ 200 h 245"/>
                          <a:gd name="T36" fmla="*/ 377 w 389"/>
                          <a:gd name="T37" fmla="*/ 195 h 245"/>
                          <a:gd name="T38" fmla="*/ 380 w 389"/>
                          <a:gd name="T39" fmla="*/ 190 h 245"/>
                          <a:gd name="T40" fmla="*/ 381 w 389"/>
                          <a:gd name="T41" fmla="*/ 183 h 245"/>
                          <a:gd name="T42" fmla="*/ 384 w 389"/>
                          <a:gd name="T43" fmla="*/ 177 h 245"/>
                          <a:gd name="T44" fmla="*/ 388 w 389"/>
                          <a:gd name="T45" fmla="*/ 167 h 245"/>
                          <a:gd name="T46" fmla="*/ 377 w 389"/>
                          <a:gd name="T47" fmla="*/ 43 h 245"/>
                          <a:gd name="T48" fmla="*/ 363 w 389"/>
                          <a:gd name="T49" fmla="*/ 37 h 245"/>
                          <a:gd name="T50" fmla="*/ 348 w 389"/>
                          <a:gd name="T51" fmla="*/ 30 h 245"/>
                          <a:gd name="T52" fmla="*/ 331 w 389"/>
                          <a:gd name="T53" fmla="*/ 23 h 245"/>
                          <a:gd name="T54" fmla="*/ 314 w 389"/>
                          <a:gd name="T55" fmla="*/ 19 h 245"/>
                          <a:gd name="T56" fmla="*/ 297 w 389"/>
                          <a:gd name="T57" fmla="*/ 14 h 245"/>
                          <a:gd name="T58" fmla="*/ 280 w 389"/>
                          <a:gd name="T59" fmla="*/ 10 h 245"/>
                          <a:gd name="T60" fmla="*/ 269 w 389"/>
                          <a:gd name="T61" fmla="*/ 8 h 245"/>
                          <a:gd name="T62" fmla="*/ 259 w 389"/>
                          <a:gd name="T63" fmla="*/ 7 h 245"/>
                          <a:gd name="T64" fmla="*/ 248 w 389"/>
                          <a:gd name="T65" fmla="*/ 5 h 245"/>
                          <a:gd name="T66" fmla="*/ 237 w 389"/>
                          <a:gd name="T67" fmla="*/ 4 h 245"/>
                          <a:gd name="T68" fmla="*/ 227 w 389"/>
                          <a:gd name="T69" fmla="*/ 4 h 245"/>
                          <a:gd name="T70" fmla="*/ 217 w 389"/>
                          <a:gd name="T71" fmla="*/ 4 h 245"/>
                          <a:gd name="T72" fmla="*/ 204 w 389"/>
                          <a:gd name="T73" fmla="*/ 2 h 245"/>
                          <a:gd name="T74" fmla="*/ 190 w 389"/>
                          <a:gd name="T75" fmla="*/ 2 h 245"/>
                          <a:gd name="T76" fmla="*/ 176 w 389"/>
                          <a:gd name="T77" fmla="*/ 0 h 245"/>
                          <a:gd name="T78" fmla="*/ 162 w 389"/>
                          <a:gd name="T79" fmla="*/ 0 h 245"/>
                          <a:gd name="T80" fmla="*/ 148 w 389"/>
                          <a:gd name="T81" fmla="*/ 2 h 245"/>
                          <a:gd name="T82" fmla="*/ 133 w 389"/>
                          <a:gd name="T83" fmla="*/ 4 h 245"/>
                          <a:gd name="T84" fmla="*/ 118 w 389"/>
                          <a:gd name="T85" fmla="*/ 5 h 245"/>
                          <a:gd name="T86" fmla="*/ 101 w 389"/>
                          <a:gd name="T87" fmla="*/ 8 h 245"/>
                          <a:gd name="T88" fmla="*/ 84 w 389"/>
                          <a:gd name="T89" fmla="*/ 11 h 245"/>
                          <a:gd name="T90" fmla="*/ 70 w 389"/>
                          <a:gd name="T91" fmla="*/ 16 h 245"/>
                          <a:gd name="T92" fmla="*/ 55 w 389"/>
                          <a:gd name="T93" fmla="*/ 20 h 245"/>
                          <a:gd name="T94" fmla="*/ 41 w 389"/>
                          <a:gd name="T95" fmla="*/ 25 h 245"/>
                          <a:gd name="T96" fmla="*/ 30 w 389"/>
                          <a:gd name="T97" fmla="*/ 30 h 245"/>
                          <a:gd name="T98" fmla="*/ 24 w 389"/>
                          <a:gd name="T99" fmla="*/ 31 h 245"/>
                          <a:gd name="T100" fmla="*/ 20 w 389"/>
                          <a:gd name="T101" fmla="*/ 36 h 245"/>
                          <a:gd name="T102" fmla="*/ 15 w 389"/>
                          <a:gd name="T103" fmla="*/ 39 h 245"/>
                          <a:gd name="T104" fmla="*/ 12 w 389"/>
                          <a:gd name="T105" fmla="*/ 45 h 245"/>
                          <a:gd name="T106" fmla="*/ 9 w 389"/>
                          <a:gd name="T107" fmla="*/ 51 h 245"/>
                          <a:gd name="T108" fmla="*/ 6 w 389"/>
                          <a:gd name="T109" fmla="*/ 57 h 245"/>
                          <a:gd name="T110" fmla="*/ 3 w 389"/>
                          <a:gd name="T111" fmla="*/ 65 h 245"/>
                          <a:gd name="T112" fmla="*/ 0 w 389"/>
                          <a:gd name="T113" fmla="*/ 72 h 245"/>
                          <a:gd name="T114" fmla="*/ 4 w 389"/>
                          <a:gd name="T115" fmla="*/ 197 h 2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9"/>
                          <a:gd name="T175" fmla="*/ 0 h 245"/>
                          <a:gd name="T176" fmla="*/ 389 w 389"/>
                          <a:gd name="T177" fmla="*/ 245 h 2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9" h="245">
                            <a:moveTo>
                              <a:pt x="7" y="200"/>
                            </a:moveTo>
                            <a:lnTo>
                              <a:pt x="9" y="200"/>
                            </a:lnTo>
                            <a:lnTo>
                              <a:pt x="10" y="201"/>
                            </a:lnTo>
                            <a:lnTo>
                              <a:pt x="12" y="201"/>
                            </a:lnTo>
                            <a:lnTo>
                              <a:pt x="12" y="203"/>
                            </a:lnTo>
                            <a:lnTo>
                              <a:pt x="13" y="203"/>
                            </a:lnTo>
                            <a:lnTo>
                              <a:pt x="15" y="203"/>
                            </a:lnTo>
                            <a:lnTo>
                              <a:pt x="15" y="204"/>
                            </a:lnTo>
                            <a:lnTo>
                              <a:pt x="17" y="204"/>
                            </a:lnTo>
                            <a:lnTo>
                              <a:pt x="18" y="204"/>
                            </a:lnTo>
                            <a:lnTo>
                              <a:pt x="18" y="206"/>
                            </a:lnTo>
                            <a:lnTo>
                              <a:pt x="20" y="206"/>
                            </a:lnTo>
                            <a:lnTo>
                              <a:pt x="21" y="207"/>
                            </a:lnTo>
                            <a:lnTo>
                              <a:pt x="23" y="207"/>
                            </a:lnTo>
                            <a:lnTo>
                              <a:pt x="24" y="207"/>
                            </a:lnTo>
                            <a:lnTo>
                              <a:pt x="24" y="209"/>
                            </a:lnTo>
                            <a:lnTo>
                              <a:pt x="26" y="209"/>
                            </a:lnTo>
                            <a:lnTo>
                              <a:pt x="27" y="209"/>
                            </a:lnTo>
                            <a:lnTo>
                              <a:pt x="27" y="210"/>
                            </a:lnTo>
                            <a:lnTo>
                              <a:pt x="29" y="210"/>
                            </a:lnTo>
                            <a:lnTo>
                              <a:pt x="30" y="210"/>
                            </a:lnTo>
                            <a:lnTo>
                              <a:pt x="33" y="212"/>
                            </a:lnTo>
                            <a:lnTo>
                              <a:pt x="36" y="213"/>
                            </a:lnTo>
                            <a:lnTo>
                              <a:pt x="41" y="215"/>
                            </a:lnTo>
                            <a:lnTo>
                              <a:pt x="44" y="217"/>
                            </a:lnTo>
                            <a:lnTo>
                              <a:pt x="47" y="218"/>
                            </a:lnTo>
                            <a:lnTo>
                              <a:pt x="52" y="220"/>
                            </a:lnTo>
                            <a:lnTo>
                              <a:pt x="56" y="221"/>
                            </a:lnTo>
                            <a:lnTo>
                              <a:pt x="59" y="223"/>
                            </a:lnTo>
                            <a:lnTo>
                              <a:pt x="64" y="224"/>
                            </a:lnTo>
                            <a:lnTo>
                              <a:pt x="69" y="226"/>
                            </a:lnTo>
                            <a:lnTo>
                              <a:pt x="73" y="227"/>
                            </a:lnTo>
                            <a:lnTo>
                              <a:pt x="78" y="229"/>
                            </a:lnTo>
                            <a:lnTo>
                              <a:pt x="82" y="230"/>
                            </a:lnTo>
                            <a:lnTo>
                              <a:pt x="87" y="230"/>
                            </a:lnTo>
                            <a:lnTo>
                              <a:pt x="93" y="232"/>
                            </a:lnTo>
                            <a:lnTo>
                              <a:pt x="98" y="233"/>
                            </a:lnTo>
                            <a:lnTo>
                              <a:pt x="102" y="235"/>
                            </a:lnTo>
                            <a:lnTo>
                              <a:pt x="109" y="236"/>
                            </a:lnTo>
                            <a:lnTo>
                              <a:pt x="113" y="236"/>
                            </a:lnTo>
                            <a:lnTo>
                              <a:pt x="119" y="238"/>
                            </a:lnTo>
                            <a:lnTo>
                              <a:pt x="125" y="238"/>
                            </a:lnTo>
                            <a:lnTo>
                              <a:pt x="130" y="240"/>
                            </a:lnTo>
                            <a:lnTo>
                              <a:pt x="136" y="241"/>
                            </a:lnTo>
                            <a:lnTo>
                              <a:pt x="142" y="241"/>
                            </a:lnTo>
                            <a:lnTo>
                              <a:pt x="148" y="241"/>
                            </a:lnTo>
                            <a:lnTo>
                              <a:pt x="155" y="243"/>
                            </a:lnTo>
                            <a:lnTo>
                              <a:pt x="161" y="243"/>
                            </a:lnTo>
                            <a:lnTo>
                              <a:pt x="167" y="243"/>
                            </a:lnTo>
                            <a:lnTo>
                              <a:pt x="174" y="244"/>
                            </a:lnTo>
                            <a:lnTo>
                              <a:pt x="181" y="244"/>
                            </a:lnTo>
                            <a:lnTo>
                              <a:pt x="187" y="244"/>
                            </a:lnTo>
                            <a:lnTo>
                              <a:pt x="194" y="244"/>
                            </a:lnTo>
                            <a:lnTo>
                              <a:pt x="202" y="244"/>
                            </a:lnTo>
                            <a:lnTo>
                              <a:pt x="211" y="244"/>
                            </a:lnTo>
                            <a:lnTo>
                              <a:pt x="219" y="244"/>
                            </a:lnTo>
                            <a:lnTo>
                              <a:pt x="227" y="243"/>
                            </a:lnTo>
                            <a:lnTo>
                              <a:pt x="234" y="243"/>
                            </a:lnTo>
                            <a:lnTo>
                              <a:pt x="242" y="243"/>
                            </a:lnTo>
                            <a:lnTo>
                              <a:pt x="250" y="241"/>
                            </a:lnTo>
                            <a:lnTo>
                              <a:pt x="257" y="241"/>
                            </a:lnTo>
                            <a:lnTo>
                              <a:pt x="265" y="241"/>
                            </a:lnTo>
                            <a:lnTo>
                              <a:pt x="271" y="240"/>
                            </a:lnTo>
                            <a:lnTo>
                              <a:pt x="277" y="238"/>
                            </a:lnTo>
                            <a:lnTo>
                              <a:pt x="285" y="238"/>
                            </a:lnTo>
                            <a:lnTo>
                              <a:pt x="291" y="236"/>
                            </a:lnTo>
                            <a:lnTo>
                              <a:pt x="297" y="235"/>
                            </a:lnTo>
                            <a:lnTo>
                              <a:pt x="302" y="235"/>
                            </a:lnTo>
                            <a:lnTo>
                              <a:pt x="308" y="233"/>
                            </a:lnTo>
                            <a:lnTo>
                              <a:pt x="314" y="232"/>
                            </a:lnTo>
                            <a:lnTo>
                              <a:pt x="319" y="230"/>
                            </a:lnTo>
                            <a:lnTo>
                              <a:pt x="323" y="229"/>
                            </a:lnTo>
                            <a:lnTo>
                              <a:pt x="329" y="227"/>
                            </a:lnTo>
                            <a:lnTo>
                              <a:pt x="334" y="226"/>
                            </a:lnTo>
                            <a:lnTo>
                              <a:pt x="337" y="224"/>
                            </a:lnTo>
                            <a:lnTo>
                              <a:pt x="342" y="223"/>
                            </a:lnTo>
                            <a:lnTo>
                              <a:pt x="346" y="220"/>
                            </a:lnTo>
                            <a:lnTo>
                              <a:pt x="349" y="218"/>
                            </a:lnTo>
                            <a:lnTo>
                              <a:pt x="354" y="217"/>
                            </a:lnTo>
                            <a:lnTo>
                              <a:pt x="357" y="215"/>
                            </a:lnTo>
                            <a:lnTo>
                              <a:pt x="360" y="212"/>
                            </a:lnTo>
                            <a:lnTo>
                              <a:pt x="363" y="210"/>
                            </a:lnTo>
                            <a:lnTo>
                              <a:pt x="366" y="209"/>
                            </a:lnTo>
                            <a:lnTo>
                              <a:pt x="368" y="206"/>
                            </a:lnTo>
                            <a:lnTo>
                              <a:pt x="371" y="204"/>
                            </a:lnTo>
                            <a:lnTo>
                              <a:pt x="371" y="203"/>
                            </a:lnTo>
                            <a:lnTo>
                              <a:pt x="372" y="203"/>
                            </a:lnTo>
                            <a:lnTo>
                              <a:pt x="372" y="201"/>
                            </a:lnTo>
                            <a:lnTo>
                              <a:pt x="374" y="201"/>
                            </a:lnTo>
                            <a:lnTo>
                              <a:pt x="374" y="200"/>
                            </a:lnTo>
                            <a:lnTo>
                              <a:pt x="374" y="198"/>
                            </a:lnTo>
                            <a:lnTo>
                              <a:pt x="375" y="198"/>
                            </a:lnTo>
                            <a:lnTo>
                              <a:pt x="375" y="197"/>
                            </a:lnTo>
                            <a:lnTo>
                              <a:pt x="377" y="197"/>
                            </a:lnTo>
                            <a:lnTo>
                              <a:pt x="377" y="195"/>
                            </a:lnTo>
                            <a:lnTo>
                              <a:pt x="377" y="194"/>
                            </a:lnTo>
                            <a:lnTo>
                              <a:pt x="378" y="194"/>
                            </a:lnTo>
                            <a:lnTo>
                              <a:pt x="378" y="192"/>
                            </a:lnTo>
                            <a:lnTo>
                              <a:pt x="378" y="190"/>
                            </a:lnTo>
                            <a:lnTo>
                              <a:pt x="380" y="190"/>
                            </a:lnTo>
                            <a:lnTo>
                              <a:pt x="380" y="189"/>
                            </a:lnTo>
                            <a:lnTo>
                              <a:pt x="380" y="187"/>
                            </a:lnTo>
                            <a:lnTo>
                              <a:pt x="381" y="186"/>
                            </a:lnTo>
                            <a:lnTo>
                              <a:pt x="381" y="184"/>
                            </a:lnTo>
                            <a:lnTo>
                              <a:pt x="381" y="183"/>
                            </a:lnTo>
                            <a:lnTo>
                              <a:pt x="383" y="183"/>
                            </a:lnTo>
                            <a:lnTo>
                              <a:pt x="383" y="181"/>
                            </a:lnTo>
                            <a:lnTo>
                              <a:pt x="383" y="180"/>
                            </a:lnTo>
                            <a:lnTo>
                              <a:pt x="383" y="178"/>
                            </a:lnTo>
                            <a:lnTo>
                              <a:pt x="384" y="177"/>
                            </a:lnTo>
                            <a:lnTo>
                              <a:pt x="384" y="175"/>
                            </a:lnTo>
                            <a:lnTo>
                              <a:pt x="384" y="174"/>
                            </a:lnTo>
                            <a:lnTo>
                              <a:pt x="386" y="172"/>
                            </a:lnTo>
                            <a:lnTo>
                              <a:pt x="386" y="171"/>
                            </a:lnTo>
                            <a:lnTo>
                              <a:pt x="388" y="167"/>
                            </a:lnTo>
                            <a:lnTo>
                              <a:pt x="388" y="51"/>
                            </a:lnTo>
                            <a:lnTo>
                              <a:pt x="384" y="50"/>
                            </a:lnTo>
                            <a:lnTo>
                              <a:pt x="381" y="48"/>
                            </a:lnTo>
                            <a:lnTo>
                              <a:pt x="380" y="46"/>
                            </a:lnTo>
                            <a:lnTo>
                              <a:pt x="377" y="43"/>
                            </a:lnTo>
                            <a:lnTo>
                              <a:pt x="374" y="42"/>
                            </a:lnTo>
                            <a:lnTo>
                              <a:pt x="371" y="40"/>
                            </a:lnTo>
                            <a:lnTo>
                              <a:pt x="369" y="39"/>
                            </a:lnTo>
                            <a:lnTo>
                              <a:pt x="366" y="37"/>
                            </a:lnTo>
                            <a:lnTo>
                              <a:pt x="363" y="37"/>
                            </a:lnTo>
                            <a:lnTo>
                              <a:pt x="360" y="36"/>
                            </a:lnTo>
                            <a:lnTo>
                              <a:pt x="357" y="34"/>
                            </a:lnTo>
                            <a:lnTo>
                              <a:pt x="354" y="33"/>
                            </a:lnTo>
                            <a:lnTo>
                              <a:pt x="351" y="31"/>
                            </a:lnTo>
                            <a:lnTo>
                              <a:pt x="348" y="30"/>
                            </a:lnTo>
                            <a:lnTo>
                              <a:pt x="345" y="28"/>
                            </a:lnTo>
                            <a:lnTo>
                              <a:pt x="342" y="27"/>
                            </a:lnTo>
                            <a:lnTo>
                              <a:pt x="338" y="27"/>
                            </a:lnTo>
                            <a:lnTo>
                              <a:pt x="335" y="25"/>
                            </a:lnTo>
                            <a:lnTo>
                              <a:pt x="331" y="23"/>
                            </a:lnTo>
                            <a:lnTo>
                              <a:pt x="328" y="22"/>
                            </a:lnTo>
                            <a:lnTo>
                              <a:pt x="325" y="22"/>
                            </a:lnTo>
                            <a:lnTo>
                              <a:pt x="322" y="20"/>
                            </a:lnTo>
                            <a:lnTo>
                              <a:pt x="319" y="19"/>
                            </a:lnTo>
                            <a:lnTo>
                              <a:pt x="314" y="19"/>
                            </a:lnTo>
                            <a:lnTo>
                              <a:pt x="311" y="17"/>
                            </a:lnTo>
                            <a:lnTo>
                              <a:pt x="308" y="16"/>
                            </a:lnTo>
                            <a:lnTo>
                              <a:pt x="303" y="16"/>
                            </a:lnTo>
                            <a:lnTo>
                              <a:pt x="300" y="14"/>
                            </a:lnTo>
                            <a:lnTo>
                              <a:pt x="297" y="14"/>
                            </a:lnTo>
                            <a:lnTo>
                              <a:pt x="292" y="13"/>
                            </a:lnTo>
                            <a:lnTo>
                              <a:pt x="289" y="11"/>
                            </a:lnTo>
                            <a:lnTo>
                              <a:pt x="285" y="11"/>
                            </a:lnTo>
                            <a:lnTo>
                              <a:pt x="283" y="10"/>
                            </a:lnTo>
                            <a:lnTo>
                              <a:pt x="280" y="10"/>
                            </a:lnTo>
                            <a:lnTo>
                              <a:pt x="279" y="10"/>
                            </a:lnTo>
                            <a:lnTo>
                              <a:pt x="276" y="10"/>
                            </a:lnTo>
                            <a:lnTo>
                              <a:pt x="274" y="8"/>
                            </a:lnTo>
                            <a:lnTo>
                              <a:pt x="271" y="8"/>
                            </a:lnTo>
                            <a:lnTo>
                              <a:pt x="269" y="8"/>
                            </a:lnTo>
                            <a:lnTo>
                              <a:pt x="268" y="8"/>
                            </a:lnTo>
                            <a:lnTo>
                              <a:pt x="265" y="7"/>
                            </a:lnTo>
                            <a:lnTo>
                              <a:pt x="263" y="7"/>
                            </a:lnTo>
                            <a:lnTo>
                              <a:pt x="260" y="7"/>
                            </a:lnTo>
                            <a:lnTo>
                              <a:pt x="259" y="7"/>
                            </a:lnTo>
                            <a:lnTo>
                              <a:pt x="256" y="5"/>
                            </a:lnTo>
                            <a:lnTo>
                              <a:pt x="254" y="5"/>
                            </a:lnTo>
                            <a:lnTo>
                              <a:pt x="251" y="5"/>
                            </a:lnTo>
                            <a:lnTo>
                              <a:pt x="250" y="5"/>
                            </a:lnTo>
                            <a:lnTo>
                              <a:pt x="248" y="5"/>
                            </a:lnTo>
                            <a:lnTo>
                              <a:pt x="245" y="5"/>
                            </a:lnTo>
                            <a:lnTo>
                              <a:pt x="243" y="5"/>
                            </a:lnTo>
                            <a:lnTo>
                              <a:pt x="240" y="5"/>
                            </a:lnTo>
                            <a:lnTo>
                              <a:pt x="239" y="4"/>
                            </a:lnTo>
                            <a:lnTo>
                              <a:pt x="237" y="4"/>
                            </a:lnTo>
                            <a:lnTo>
                              <a:pt x="234" y="4"/>
                            </a:lnTo>
                            <a:lnTo>
                              <a:pt x="233" y="4"/>
                            </a:lnTo>
                            <a:lnTo>
                              <a:pt x="231" y="4"/>
                            </a:lnTo>
                            <a:lnTo>
                              <a:pt x="228" y="4"/>
                            </a:lnTo>
                            <a:lnTo>
                              <a:pt x="227" y="4"/>
                            </a:lnTo>
                            <a:lnTo>
                              <a:pt x="225" y="4"/>
                            </a:lnTo>
                            <a:lnTo>
                              <a:pt x="222" y="4"/>
                            </a:lnTo>
                            <a:lnTo>
                              <a:pt x="220" y="4"/>
                            </a:lnTo>
                            <a:lnTo>
                              <a:pt x="219" y="4"/>
                            </a:lnTo>
                            <a:lnTo>
                              <a:pt x="217" y="4"/>
                            </a:lnTo>
                            <a:lnTo>
                              <a:pt x="214" y="4"/>
                            </a:lnTo>
                            <a:lnTo>
                              <a:pt x="211" y="4"/>
                            </a:lnTo>
                            <a:lnTo>
                              <a:pt x="210" y="2"/>
                            </a:lnTo>
                            <a:lnTo>
                              <a:pt x="207" y="2"/>
                            </a:lnTo>
                            <a:lnTo>
                              <a:pt x="204" y="2"/>
                            </a:lnTo>
                            <a:lnTo>
                              <a:pt x="200" y="2"/>
                            </a:lnTo>
                            <a:lnTo>
                              <a:pt x="199" y="2"/>
                            </a:lnTo>
                            <a:lnTo>
                              <a:pt x="196" y="2"/>
                            </a:lnTo>
                            <a:lnTo>
                              <a:pt x="193" y="2"/>
                            </a:lnTo>
                            <a:lnTo>
                              <a:pt x="190" y="2"/>
                            </a:lnTo>
                            <a:lnTo>
                              <a:pt x="188" y="0"/>
                            </a:lnTo>
                            <a:lnTo>
                              <a:pt x="185" y="0"/>
                            </a:lnTo>
                            <a:lnTo>
                              <a:pt x="182" y="0"/>
                            </a:lnTo>
                            <a:lnTo>
                              <a:pt x="179" y="0"/>
                            </a:lnTo>
                            <a:lnTo>
                              <a:pt x="176" y="0"/>
                            </a:lnTo>
                            <a:lnTo>
                              <a:pt x="174" y="0"/>
                            </a:lnTo>
                            <a:lnTo>
                              <a:pt x="171" y="0"/>
                            </a:lnTo>
                            <a:lnTo>
                              <a:pt x="168" y="0"/>
                            </a:lnTo>
                            <a:lnTo>
                              <a:pt x="165" y="0"/>
                            </a:lnTo>
                            <a:lnTo>
                              <a:pt x="162" y="0"/>
                            </a:lnTo>
                            <a:lnTo>
                              <a:pt x="159" y="0"/>
                            </a:lnTo>
                            <a:lnTo>
                              <a:pt x="156" y="0"/>
                            </a:lnTo>
                            <a:lnTo>
                              <a:pt x="155" y="2"/>
                            </a:lnTo>
                            <a:lnTo>
                              <a:pt x="151" y="2"/>
                            </a:lnTo>
                            <a:lnTo>
                              <a:pt x="148" y="2"/>
                            </a:lnTo>
                            <a:lnTo>
                              <a:pt x="145" y="2"/>
                            </a:lnTo>
                            <a:lnTo>
                              <a:pt x="142" y="2"/>
                            </a:lnTo>
                            <a:lnTo>
                              <a:pt x="139" y="2"/>
                            </a:lnTo>
                            <a:lnTo>
                              <a:pt x="136" y="2"/>
                            </a:lnTo>
                            <a:lnTo>
                              <a:pt x="133" y="4"/>
                            </a:lnTo>
                            <a:lnTo>
                              <a:pt x="130" y="4"/>
                            </a:lnTo>
                            <a:lnTo>
                              <a:pt x="127" y="4"/>
                            </a:lnTo>
                            <a:lnTo>
                              <a:pt x="124" y="4"/>
                            </a:lnTo>
                            <a:lnTo>
                              <a:pt x="121" y="5"/>
                            </a:lnTo>
                            <a:lnTo>
                              <a:pt x="118" y="5"/>
                            </a:lnTo>
                            <a:lnTo>
                              <a:pt x="113" y="5"/>
                            </a:lnTo>
                            <a:lnTo>
                              <a:pt x="110" y="5"/>
                            </a:lnTo>
                            <a:lnTo>
                              <a:pt x="107" y="7"/>
                            </a:lnTo>
                            <a:lnTo>
                              <a:pt x="104" y="7"/>
                            </a:lnTo>
                            <a:lnTo>
                              <a:pt x="101" y="8"/>
                            </a:lnTo>
                            <a:lnTo>
                              <a:pt x="98" y="8"/>
                            </a:lnTo>
                            <a:lnTo>
                              <a:pt x="95" y="8"/>
                            </a:lnTo>
                            <a:lnTo>
                              <a:pt x="92" y="10"/>
                            </a:lnTo>
                            <a:lnTo>
                              <a:pt x="89" y="10"/>
                            </a:lnTo>
                            <a:lnTo>
                              <a:pt x="84" y="11"/>
                            </a:lnTo>
                            <a:lnTo>
                              <a:pt x="81" y="11"/>
                            </a:lnTo>
                            <a:lnTo>
                              <a:pt x="78" y="13"/>
                            </a:lnTo>
                            <a:lnTo>
                              <a:pt x="75" y="13"/>
                            </a:lnTo>
                            <a:lnTo>
                              <a:pt x="73" y="14"/>
                            </a:lnTo>
                            <a:lnTo>
                              <a:pt x="70" y="16"/>
                            </a:lnTo>
                            <a:lnTo>
                              <a:pt x="67" y="16"/>
                            </a:lnTo>
                            <a:lnTo>
                              <a:pt x="64" y="17"/>
                            </a:lnTo>
                            <a:lnTo>
                              <a:pt x="61" y="17"/>
                            </a:lnTo>
                            <a:lnTo>
                              <a:pt x="58" y="19"/>
                            </a:lnTo>
                            <a:lnTo>
                              <a:pt x="55" y="20"/>
                            </a:lnTo>
                            <a:lnTo>
                              <a:pt x="52" y="20"/>
                            </a:lnTo>
                            <a:lnTo>
                              <a:pt x="50" y="22"/>
                            </a:lnTo>
                            <a:lnTo>
                              <a:pt x="47" y="23"/>
                            </a:lnTo>
                            <a:lnTo>
                              <a:pt x="44" y="23"/>
                            </a:lnTo>
                            <a:lnTo>
                              <a:pt x="41" y="25"/>
                            </a:lnTo>
                            <a:lnTo>
                              <a:pt x="40" y="27"/>
                            </a:lnTo>
                            <a:lnTo>
                              <a:pt x="36" y="27"/>
                            </a:lnTo>
                            <a:lnTo>
                              <a:pt x="33" y="28"/>
                            </a:lnTo>
                            <a:lnTo>
                              <a:pt x="32" y="30"/>
                            </a:lnTo>
                            <a:lnTo>
                              <a:pt x="30" y="30"/>
                            </a:lnTo>
                            <a:lnTo>
                              <a:pt x="29" y="30"/>
                            </a:lnTo>
                            <a:lnTo>
                              <a:pt x="27" y="30"/>
                            </a:lnTo>
                            <a:lnTo>
                              <a:pt x="26" y="30"/>
                            </a:lnTo>
                            <a:lnTo>
                              <a:pt x="26" y="31"/>
                            </a:lnTo>
                            <a:lnTo>
                              <a:pt x="24" y="31"/>
                            </a:lnTo>
                            <a:lnTo>
                              <a:pt x="23" y="33"/>
                            </a:lnTo>
                            <a:lnTo>
                              <a:pt x="21" y="33"/>
                            </a:lnTo>
                            <a:lnTo>
                              <a:pt x="21" y="34"/>
                            </a:lnTo>
                            <a:lnTo>
                              <a:pt x="20" y="34"/>
                            </a:lnTo>
                            <a:lnTo>
                              <a:pt x="20" y="36"/>
                            </a:lnTo>
                            <a:lnTo>
                              <a:pt x="18" y="36"/>
                            </a:lnTo>
                            <a:lnTo>
                              <a:pt x="18" y="37"/>
                            </a:lnTo>
                            <a:lnTo>
                              <a:pt x="17" y="37"/>
                            </a:lnTo>
                            <a:lnTo>
                              <a:pt x="17" y="39"/>
                            </a:lnTo>
                            <a:lnTo>
                              <a:pt x="15" y="39"/>
                            </a:lnTo>
                            <a:lnTo>
                              <a:pt x="15" y="40"/>
                            </a:lnTo>
                            <a:lnTo>
                              <a:pt x="13" y="42"/>
                            </a:lnTo>
                            <a:lnTo>
                              <a:pt x="13" y="43"/>
                            </a:lnTo>
                            <a:lnTo>
                              <a:pt x="12" y="43"/>
                            </a:lnTo>
                            <a:lnTo>
                              <a:pt x="12" y="45"/>
                            </a:lnTo>
                            <a:lnTo>
                              <a:pt x="10" y="46"/>
                            </a:lnTo>
                            <a:lnTo>
                              <a:pt x="10" y="48"/>
                            </a:lnTo>
                            <a:lnTo>
                              <a:pt x="9" y="48"/>
                            </a:lnTo>
                            <a:lnTo>
                              <a:pt x="9" y="50"/>
                            </a:lnTo>
                            <a:lnTo>
                              <a:pt x="9" y="51"/>
                            </a:lnTo>
                            <a:lnTo>
                              <a:pt x="7" y="51"/>
                            </a:lnTo>
                            <a:lnTo>
                              <a:pt x="7" y="53"/>
                            </a:lnTo>
                            <a:lnTo>
                              <a:pt x="7" y="54"/>
                            </a:lnTo>
                            <a:lnTo>
                              <a:pt x="6" y="56"/>
                            </a:lnTo>
                            <a:lnTo>
                              <a:pt x="6" y="57"/>
                            </a:lnTo>
                            <a:lnTo>
                              <a:pt x="4" y="59"/>
                            </a:lnTo>
                            <a:lnTo>
                              <a:pt x="4" y="60"/>
                            </a:lnTo>
                            <a:lnTo>
                              <a:pt x="4" y="62"/>
                            </a:lnTo>
                            <a:lnTo>
                              <a:pt x="3" y="63"/>
                            </a:lnTo>
                            <a:lnTo>
                              <a:pt x="3" y="65"/>
                            </a:lnTo>
                            <a:lnTo>
                              <a:pt x="3" y="66"/>
                            </a:lnTo>
                            <a:lnTo>
                              <a:pt x="1" y="68"/>
                            </a:lnTo>
                            <a:lnTo>
                              <a:pt x="1" y="69"/>
                            </a:lnTo>
                            <a:lnTo>
                              <a:pt x="1" y="71"/>
                            </a:lnTo>
                            <a:lnTo>
                              <a:pt x="0" y="72"/>
                            </a:lnTo>
                            <a:lnTo>
                              <a:pt x="0" y="195"/>
                            </a:lnTo>
                            <a:lnTo>
                              <a:pt x="1" y="195"/>
                            </a:lnTo>
                            <a:lnTo>
                              <a:pt x="1" y="197"/>
                            </a:lnTo>
                            <a:lnTo>
                              <a:pt x="3" y="197"/>
                            </a:lnTo>
                            <a:lnTo>
                              <a:pt x="4" y="197"/>
                            </a:lnTo>
                            <a:lnTo>
                              <a:pt x="4" y="198"/>
                            </a:lnTo>
                            <a:lnTo>
                              <a:pt x="6" y="198"/>
                            </a:lnTo>
                            <a:lnTo>
                              <a:pt x="6" y="200"/>
                            </a:lnTo>
                            <a:lnTo>
                              <a:pt x="7" y="200"/>
                            </a:lnTo>
                          </a:path>
                        </a:pathLst>
                      </a:custGeom>
                      <a:solidFill>
                        <a:srgbClr val="FFFFFF"/>
                      </a:solidFill>
                      <a:ln w="12700" cap="rnd">
                        <a:solidFill>
                          <a:srgbClr val="000000"/>
                        </a:solidFill>
                        <a:round/>
                        <a:headEnd/>
                        <a:tailEnd/>
                      </a:ln>
                    </p:spPr>
                    <p:txBody>
                      <a:bodyPr/>
                      <a:lstStyle/>
                      <a:p>
                        <a:endParaRPr lang="en-US"/>
                      </a:p>
                    </p:txBody>
                  </p:sp>
                  <p:sp>
                    <p:nvSpPr>
                      <p:cNvPr id="73" name="Freeform 171"/>
                      <p:cNvSpPr>
                        <a:spLocks noChangeAspect="1"/>
                      </p:cNvSpPr>
                      <p:nvPr/>
                    </p:nvSpPr>
                    <p:spPr bwMode="auto">
                      <a:xfrm>
                        <a:off x="2083" y="1884"/>
                        <a:ext cx="389" cy="245"/>
                      </a:xfrm>
                      <a:custGeom>
                        <a:avLst/>
                        <a:gdLst>
                          <a:gd name="T0" fmla="*/ 15 w 389"/>
                          <a:gd name="T1" fmla="*/ 203 h 245"/>
                          <a:gd name="T2" fmla="*/ 27 w 389"/>
                          <a:gd name="T3" fmla="*/ 210 h 245"/>
                          <a:gd name="T4" fmla="*/ 44 w 389"/>
                          <a:gd name="T5" fmla="*/ 217 h 245"/>
                          <a:gd name="T6" fmla="*/ 78 w 389"/>
                          <a:gd name="T7" fmla="*/ 229 h 245"/>
                          <a:gd name="T8" fmla="*/ 119 w 389"/>
                          <a:gd name="T9" fmla="*/ 238 h 245"/>
                          <a:gd name="T10" fmla="*/ 167 w 389"/>
                          <a:gd name="T11" fmla="*/ 243 h 245"/>
                          <a:gd name="T12" fmla="*/ 227 w 389"/>
                          <a:gd name="T13" fmla="*/ 243 h 245"/>
                          <a:gd name="T14" fmla="*/ 285 w 389"/>
                          <a:gd name="T15" fmla="*/ 238 h 245"/>
                          <a:gd name="T16" fmla="*/ 329 w 389"/>
                          <a:gd name="T17" fmla="*/ 227 h 245"/>
                          <a:gd name="T18" fmla="*/ 360 w 389"/>
                          <a:gd name="T19" fmla="*/ 212 h 245"/>
                          <a:gd name="T20" fmla="*/ 375 w 389"/>
                          <a:gd name="T21" fmla="*/ 197 h 245"/>
                          <a:gd name="T22" fmla="*/ 383 w 389"/>
                          <a:gd name="T23" fmla="*/ 181 h 245"/>
                          <a:gd name="T24" fmla="*/ 388 w 389"/>
                          <a:gd name="T25" fmla="*/ 51 h 245"/>
                          <a:gd name="T26" fmla="*/ 366 w 389"/>
                          <a:gd name="T27" fmla="*/ 37 h 245"/>
                          <a:gd name="T28" fmla="*/ 342 w 389"/>
                          <a:gd name="T29" fmla="*/ 27 h 245"/>
                          <a:gd name="T30" fmla="*/ 314 w 389"/>
                          <a:gd name="T31" fmla="*/ 19 h 245"/>
                          <a:gd name="T32" fmla="*/ 285 w 389"/>
                          <a:gd name="T33" fmla="*/ 11 h 245"/>
                          <a:gd name="T34" fmla="*/ 268 w 389"/>
                          <a:gd name="T35" fmla="*/ 8 h 245"/>
                          <a:gd name="T36" fmla="*/ 250 w 389"/>
                          <a:gd name="T37" fmla="*/ 5 h 245"/>
                          <a:gd name="T38" fmla="*/ 233 w 389"/>
                          <a:gd name="T39" fmla="*/ 4 h 245"/>
                          <a:gd name="T40" fmla="*/ 217 w 389"/>
                          <a:gd name="T41" fmla="*/ 4 h 245"/>
                          <a:gd name="T42" fmla="*/ 196 w 389"/>
                          <a:gd name="T43" fmla="*/ 2 h 245"/>
                          <a:gd name="T44" fmla="*/ 174 w 389"/>
                          <a:gd name="T45" fmla="*/ 0 h 245"/>
                          <a:gd name="T46" fmla="*/ 151 w 389"/>
                          <a:gd name="T47" fmla="*/ 2 h 245"/>
                          <a:gd name="T48" fmla="*/ 127 w 389"/>
                          <a:gd name="T49" fmla="*/ 4 h 245"/>
                          <a:gd name="T50" fmla="*/ 101 w 389"/>
                          <a:gd name="T51" fmla="*/ 8 h 245"/>
                          <a:gd name="T52" fmla="*/ 75 w 389"/>
                          <a:gd name="T53" fmla="*/ 13 h 245"/>
                          <a:gd name="T54" fmla="*/ 52 w 389"/>
                          <a:gd name="T55" fmla="*/ 20 h 245"/>
                          <a:gd name="T56" fmla="*/ 32 w 389"/>
                          <a:gd name="T57" fmla="*/ 30 h 245"/>
                          <a:gd name="T58" fmla="*/ 23 w 389"/>
                          <a:gd name="T59" fmla="*/ 33 h 245"/>
                          <a:gd name="T60" fmla="*/ 17 w 389"/>
                          <a:gd name="T61" fmla="*/ 39 h 245"/>
                          <a:gd name="T62" fmla="*/ 9 w 389"/>
                          <a:gd name="T63" fmla="*/ 51 h 245"/>
                          <a:gd name="T64" fmla="*/ 0 w 389"/>
                          <a:gd name="T65" fmla="*/ 72 h 245"/>
                          <a:gd name="T66" fmla="*/ 1 w 389"/>
                          <a:gd name="T67" fmla="*/ 195 h 245"/>
                          <a:gd name="T68" fmla="*/ 4 w 389"/>
                          <a:gd name="T69" fmla="*/ 198 h 2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9"/>
                          <a:gd name="T106" fmla="*/ 0 h 245"/>
                          <a:gd name="T107" fmla="*/ 389 w 389"/>
                          <a:gd name="T108" fmla="*/ 245 h 2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9" h="245">
                            <a:moveTo>
                              <a:pt x="7" y="200"/>
                            </a:moveTo>
                            <a:lnTo>
                              <a:pt x="15" y="203"/>
                            </a:lnTo>
                            <a:lnTo>
                              <a:pt x="23" y="207"/>
                            </a:lnTo>
                            <a:lnTo>
                              <a:pt x="27" y="210"/>
                            </a:lnTo>
                            <a:lnTo>
                              <a:pt x="30" y="210"/>
                            </a:lnTo>
                            <a:lnTo>
                              <a:pt x="44" y="217"/>
                            </a:lnTo>
                            <a:lnTo>
                              <a:pt x="59" y="223"/>
                            </a:lnTo>
                            <a:lnTo>
                              <a:pt x="78" y="229"/>
                            </a:lnTo>
                            <a:lnTo>
                              <a:pt x="98" y="233"/>
                            </a:lnTo>
                            <a:lnTo>
                              <a:pt x="119" y="238"/>
                            </a:lnTo>
                            <a:lnTo>
                              <a:pt x="142" y="241"/>
                            </a:lnTo>
                            <a:lnTo>
                              <a:pt x="167" y="243"/>
                            </a:lnTo>
                            <a:lnTo>
                              <a:pt x="194" y="244"/>
                            </a:lnTo>
                            <a:lnTo>
                              <a:pt x="227" y="243"/>
                            </a:lnTo>
                            <a:lnTo>
                              <a:pt x="257" y="241"/>
                            </a:lnTo>
                            <a:lnTo>
                              <a:pt x="285" y="238"/>
                            </a:lnTo>
                            <a:lnTo>
                              <a:pt x="308" y="233"/>
                            </a:lnTo>
                            <a:lnTo>
                              <a:pt x="329" y="227"/>
                            </a:lnTo>
                            <a:lnTo>
                              <a:pt x="346" y="220"/>
                            </a:lnTo>
                            <a:lnTo>
                              <a:pt x="360" y="212"/>
                            </a:lnTo>
                            <a:lnTo>
                              <a:pt x="371" y="204"/>
                            </a:lnTo>
                            <a:lnTo>
                              <a:pt x="375" y="197"/>
                            </a:lnTo>
                            <a:lnTo>
                              <a:pt x="380" y="190"/>
                            </a:lnTo>
                            <a:lnTo>
                              <a:pt x="383" y="181"/>
                            </a:lnTo>
                            <a:lnTo>
                              <a:pt x="388" y="167"/>
                            </a:lnTo>
                            <a:lnTo>
                              <a:pt x="388" y="51"/>
                            </a:lnTo>
                            <a:lnTo>
                              <a:pt x="377" y="43"/>
                            </a:lnTo>
                            <a:lnTo>
                              <a:pt x="366" y="37"/>
                            </a:lnTo>
                            <a:lnTo>
                              <a:pt x="354" y="33"/>
                            </a:lnTo>
                            <a:lnTo>
                              <a:pt x="342" y="27"/>
                            </a:lnTo>
                            <a:lnTo>
                              <a:pt x="328" y="22"/>
                            </a:lnTo>
                            <a:lnTo>
                              <a:pt x="314" y="19"/>
                            </a:lnTo>
                            <a:lnTo>
                              <a:pt x="300" y="14"/>
                            </a:lnTo>
                            <a:lnTo>
                              <a:pt x="285" y="11"/>
                            </a:lnTo>
                            <a:lnTo>
                              <a:pt x="276" y="10"/>
                            </a:lnTo>
                            <a:lnTo>
                              <a:pt x="268" y="8"/>
                            </a:lnTo>
                            <a:lnTo>
                              <a:pt x="259" y="7"/>
                            </a:lnTo>
                            <a:lnTo>
                              <a:pt x="250" y="5"/>
                            </a:lnTo>
                            <a:lnTo>
                              <a:pt x="240" y="5"/>
                            </a:lnTo>
                            <a:lnTo>
                              <a:pt x="233" y="4"/>
                            </a:lnTo>
                            <a:lnTo>
                              <a:pt x="225" y="4"/>
                            </a:lnTo>
                            <a:lnTo>
                              <a:pt x="217" y="4"/>
                            </a:lnTo>
                            <a:lnTo>
                              <a:pt x="207" y="2"/>
                            </a:lnTo>
                            <a:lnTo>
                              <a:pt x="196" y="2"/>
                            </a:lnTo>
                            <a:lnTo>
                              <a:pt x="185" y="0"/>
                            </a:lnTo>
                            <a:lnTo>
                              <a:pt x="174" y="0"/>
                            </a:lnTo>
                            <a:lnTo>
                              <a:pt x="162" y="0"/>
                            </a:lnTo>
                            <a:lnTo>
                              <a:pt x="151" y="2"/>
                            </a:lnTo>
                            <a:lnTo>
                              <a:pt x="139" y="2"/>
                            </a:lnTo>
                            <a:lnTo>
                              <a:pt x="127" y="4"/>
                            </a:lnTo>
                            <a:lnTo>
                              <a:pt x="113" y="5"/>
                            </a:lnTo>
                            <a:lnTo>
                              <a:pt x="101" y="8"/>
                            </a:lnTo>
                            <a:lnTo>
                              <a:pt x="89" y="10"/>
                            </a:lnTo>
                            <a:lnTo>
                              <a:pt x="75" y="13"/>
                            </a:lnTo>
                            <a:lnTo>
                              <a:pt x="64" y="17"/>
                            </a:lnTo>
                            <a:lnTo>
                              <a:pt x="52" y="20"/>
                            </a:lnTo>
                            <a:lnTo>
                              <a:pt x="41" y="25"/>
                            </a:lnTo>
                            <a:lnTo>
                              <a:pt x="32" y="30"/>
                            </a:lnTo>
                            <a:lnTo>
                              <a:pt x="26" y="30"/>
                            </a:lnTo>
                            <a:lnTo>
                              <a:pt x="23" y="33"/>
                            </a:lnTo>
                            <a:lnTo>
                              <a:pt x="20" y="36"/>
                            </a:lnTo>
                            <a:lnTo>
                              <a:pt x="17" y="39"/>
                            </a:lnTo>
                            <a:lnTo>
                              <a:pt x="12" y="43"/>
                            </a:lnTo>
                            <a:lnTo>
                              <a:pt x="9" y="51"/>
                            </a:lnTo>
                            <a:lnTo>
                              <a:pt x="4" y="60"/>
                            </a:lnTo>
                            <a:lnTo>
                              <a:pt x="0" y="72"/>
                            </a:lnTo>
                            <a:lnTo>
                              <a:pt x="0" y="195"/>
                            </a:lnTo>
                            <a:lnTo>
                              <a:pt x="1" y="195"/>
                            </a:lnTo>
                            <a:lnTo>
                              <a:pt x="3" y="197"/>
                            </a:lnTo>
                            <a:lnTo>
                              <a:pt x="4" y="198"/>
                            </a:lnTo>
                            <a:lnTo>
                              <a:pt x="7" y="200"/>
                            </a:lnTo>
                          </a:path>
                        </a:pathLst>
                      </a:custGeom>
                      <a:gradFill rotWithShape="0">
                        <a:gsLst>
                          <a:gs pos="0">
                            <a:srgbClr val="727270"/>
                          </a:gs>
                          <a:gs pos="50000">
                            <a:srgbClr val="E4E4E0"/>
                          </a:gs>
                          <a:gs pos="100000">
                            <a:srgbClr val="727270"/>
                          </a:gs>
                        </a:gsLst>
                        <a:lin ang="2700000" scaled="1"/>
                      </a:gradFill>
                      <a:ln w="12700" cap="rnd">
                        <a:solidFill>
                          <a:srgbClr val="000000"/>
                        </a:solidFill>
                        <a:round/>
                        <a:headEnd/>
                        <a:tailEnd/>
                      </a:ln>
                    </p:spPr>
                    <p:txBody>
                      <a:bodyPr/>
                      <a:lstStyle/>
                      <a:p>
                        <a:endParaRPr lang="en-US"/>
                      </a:p>
                    </p:txBody>
                  </p:sp>
                  <p:sp>
                    <p:nvSpPr>
                      <p:cNvPr id="74" name="Freeform 172"/>
                      <p:cNvSpPr>
                        <a:spLocks noChangeAspect="1"/>
                      </p:cNvSpPr>
                      <p:nvPr/>
                    </p:nvSpPr>
                    <p:spPr bwMode="auto">
                      <a:xfrm>
                        <a:off x="2254" y="1972"/>
                        <a:ext cx="185" cy="157"/>
                      </a:xfrm>
                      <a:custGeom>
                        <a:avLst/>
                        <a:gdLst>
                          <a:gd name="T0" fmla="*/ 183 w 185"/>
                          <a:gd name="T1" fmla="*/ 4 h 157"/>
                          <a:gd name="T2" fmla="*/ 175 w 185"/>
                          <a:gd name="T3" fmla="*/ 3 h 157"/>
                          <a:gd name="T4" fmla="*/ 167 w 185"/>
                          <a:gd name="T5" fmla="*/ 3 h 157"/>
                          <a:gd name="T6" fmla="*/ 158 w 185"/>
                          <a:gd name="T7" fmla="*/ 1 h 157"/>
                          <a:gd name="T8" fmla="*/ 151 w 185"/>
                          <a:gd name="T9" fmla="*/ 0 h 157"/>
                          <a:gd name="T10" fmla="*/ 141 w 185"/>
                          <a:gd name="T11" fmla="*/ 0 h 157"/>
                          <a:gd name="T12" fmla="*/ 132 w 185"/>
                          <a:gd name="T13" fmla="*/ 0 h 157"/>
                          <a:gd name="T14" fmla="*/ 123 w 185"/>
                          <a:gd name="T15" fmla="*/ 0 h 157"/>
                          <a:gd name="T16" fmla="*/ 112 w 185"/>
                          <a:gd name="T17" fmla="*/ 0 h 157"/>
                          <a:gd name="T18" fmla="*/ 103 w 185"/>
                          <a:gd name="T19" fmla="*/ 0 h 157"/>
                          <a:gd name="T20" fmla="*/ 92 w 185"/>
                          <a:gd name="T21" fmla="*/ 1 h 157"/>
                          <a:gd name="T22" fmla="*/ 83 w 185"/>
                          <a:gd name="T23" fmla="*/ 1 h 157"/>
                          <a:gd name="T24" fmla="*/ 74 w 185"/>
                          <a:gd name="T25" fmla="*/ 3 h 157"/>
                          <a:gd name="T26" fmla="*/ 65 w 185"/>
                          <a:gd name="T27" fmla="*/ 4 h 157"/>
                          <a:gd name="T28" fmla="*/ 56 w 185"/>
                          <a:gd name="T29" fmla="*/ 6 h 157"/>
                          <a:gd name="T30" fmla="*/ 48 w 185"/>
                          <a:gd name="T31" fmla="*/ 7 h 157"/>
                          <a:gd name="T32" fmla="*/ 39 w 185"/>
                          <a:gd name="T33" fmla="*/ 11 h 157"/>
                          <a:gd name="T34" fmla="*/ 31 w 185"/>
                          <a:gd name="T35" fmla="*/ 12 h 157"/>
                          <a:gd name="T36" fmla="*/ 23 w 185"/>
                          <a:gd name="T37" fmla="*/ 14 h 157"/>
                          <a:gd name="T38" fmla="*/ 14 w 185"/>
                          <a:gd name="T39" fmla="*/ 17 h 157"/>
                          <a:gd name="T40" fmla="*/ 7 w 185"/>
                          <a:gd name="T41" fmla="*/ 20 h 157"/>
                          <a:gd name="T42" fmla="*/ 0 w 185"/>
                          <a:gd name="T43" fmla="*/ 21 h 157"/>
                          <a:gd name="T44" fmla="*/ 5 w 185"/>
                          <a:gd name="T45" fmla="*/ 155 h 157"/>
                          <a:gd name="T46" fmla="*/ 13 w 185"/>
                          <a:gd name="T47" fmla="*/ 155 h 157"/>
                          <a:gd name="T48" fmla="*/ 20 w 185"/>
                          <a:gd name="T49" fmla="*/ 156 h 157"/>
                          <a:gd name="T50" fmla="*/ 28 w 185"/>
                          <a:gd name="T51" fmla="*/ 156 h 157"/>
                          <a:gd name="T52" fmla="*/ 37 w 185"/>
                          <a:gd name="T53" fmla="*/ 156 h 157"/>
                          <a:gd name="T54" fmla="*/ 45 w 185"/>
                          <a:gd name="T55" fmla="*/ 156 h 157"/>
                          <a:gd name="T56" fmla="*/ 54 w 185"/>
                          <a:gd name="T57" fmla="*/ 156 h 157"/>
                          <a:gd name="T58" fmla="*/ 62 w 185"/>
                          <a:gd name="T59" fmla="*/ 156 h 157"/>
                          <a:gd name="T60" fmla="*/ 71 w 185"/>
                          <a:gd name="T61" fmla="*/ 155 h 157"/>
                          <a:gd name="T62" fmla="*/ 80 w 185"/>
                          <a:gd name="T63" fmla="*/ 155 h 157"/>
                          <a:gd name="T64" fmla="*/ 89 w 185"/>
                          <a:gd name="T65" fmla="*/ 153 h 157"/>
                          <a:gd name="T66" fmla="*/ 98 w 185"/>
                          <a:gd name="T67" fmla="*/ 152 h 157"/>
                          <a:gd name="T68" fmla="*/ 109 w 185"/>
                          <a:gd name="T69" fmla="*/ 150 h 157"/>
                          <a:gd name="T70" fmla="*/ 118 w 185"/>
                          <a:gd name="T71" fmla="*/ 148 h 157"/>
                          <a:gd name="T72" fmla="*/ 128 w 185"/>
                          <a:gd name="T73" fmla="*/ 147 h 157"/>
                          <a:gd name="T74" fmla="*/ 137 w 185"/>
                          <a:gd name="T75" fmla="*/ 144 h 157"/>
                          <a:gd name="T76" fmla="*/ 146 w 185"/>
                          <a:gd name="T77" fmla="*/ 142 h 157"/>
                          <a:gd name="T78" fmla="*/ 155 w 185"/>
                          <a:gd name="T79" fmla="*/ 139 h 157"/>
                          <a:gd name="T80" fmla="*/ 164 w 185"/>
                          <a:gd name="T81" fmla="*/ 136 h 157"/>
                          <a:gd name="T82" fmla="*/ 172 w 185"/>
                          <a:gd name="T83" fmla="*/ 133 h 157"/>
                          <a:gd name="T84" fmla="*/ 180 w 185"/>
                          <a:gd name="T85" fmla="*/ 130 h 1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5"/>
                          <a:gd name="T130" fmla="*/ 0 h 157"/>
                          <a:gd name="T131" fmla="*/ 185 w 185"/>
                          <a:gd name="T132" fmla="*/ 157 h 1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5" h="157">
                            <a:moveTo>
                              <a:pt x="184" y="127"/>
                            </a:moveTo>
                            <a:lnTo>
                              <a:pt x="184" y="6"/>
                            </a:lnTo>
                            <a:lnTo>
                              <a:pt x="183" y="4"/>
                            </a:lnTo>
                            <a:lnTo>
                              <a:pt x="180" y="4"/>
                            </a:lnTo>
                            <a:lnTo>
                              <a:pt x="177" y="4"/>
                            </a:lnTo>
                            <a:lnTo>
                              <a:pt x="175" y="3"/>
                            </a:lnTo>
                            <a:lnTo>
                              <a:pt x="172" y="3"/>
                            </a:lnTo>
                            <a:lnTo>
                              <a:pt x="169" y="3"/>
                            </a:lnTo>
                            <a:lnTo>
                              <a:pt x="167" y="3"/>
                            </a:lnTo>
                            <a:lnTo>
                              <a:pt x="164" y="1"/>
                            </a:lnTo>
                            <a:lnTo>
                              <a:pt x="161" y="1"/>
                            </a:lnTo>
                            <a:lnTo>
                              <a:pt x="158" y="1"/>
                            </a:lnTo>
                            <a:lnTo>
                              <a:pt x="155" y="1"/>
                            </a:lnTo>
                            <a:lnTo>
                              <a:pt x="154" y="0"/>
                            </a:lnTo>
                            <a:lnTo>
                              <a:pt x="151" y="0"/>
                            </a:lnTo>
                            <a:lnTo>
                              <a:pt x="148" y="0"/>
                            </a:lnTo>
                            <a:lnTo>
                              <a:pt x="144" y="0"/>
                            </a:lnTo>
                            <a:lnTo>
                              <a:pt x="141" y="0"/>
                            </a:lnTo>
                            <a:lnTo>
                              <a:pt x="138" y="0"/>
                            </a:lnTo>
                            <a:lnTo>
                              <a:pt x="135" y="0"/>
                            </a:lnTo>
                            <a:lnTo>
                              <a:pt x="132" y="0"/>
                            </a:lnTo>
                            <a:lnTo>
                              <a:pt x="129" y="0"/>
                            </a:lnTo>
                            <a:lnTo>
                              <a:pt x="126" y="0"/>
                            </a:lnTo>
                            <a:lnTo>
                              <a:pt x="123" y="0"/>
                            </a:lnTo>
                            <a:lnTo>
                              <a:pt x="118" y="0"/>
                            </a:lnTo>
                            <a:lnTo>
                              <a:pt x="115" y="0"/>
                            </a:lnTo>
                            <a:lnTo>
                              <a:pt x="112" y="0"/>
                            </a:lnTo>
                            <a:lnTo>
                              <a:pt x="109" y="0"/>
                            </a:lnTo>
                            <a:lnTo>
                              <a:pt x="106" y="0"/>
                            </a:lnTo>
                            <a:lnTo>
                              <a:pt x="103" y="0"/>
                            </a:lnTo>
                            <a:lnTo>
                              <a:pt x="98" y="0"/>
                            </a:lnTo>
                            <a:lnTo>
                              <a:pt x="95" y="0"/>
                            </a:lnTo>
                            <a:lnTo>
                              <a:pt x="92" y="1"/>
                            </a:lnTo>
                            <a:lnTo>
                              <a:pt x="89" y="1"/>
                            </a:lnTo>
                            <a:lnTo>
                              <a:pt x="86" y="1"/>
                            </a:lnTo>
                            <a:lnTo>
                              <a:pt x="83" y="1"/>
                            </a:lnTo>
                            <a:lnTo>
                              <a:pt x="80" y="3"/>
                            </a:lnTo>
                            <a:lnTo>
                              <a:pt x="77" y="3"/>
                            </a:lnTo>
                            <a:lnTo>
                              <a:pt x="74" y="3"/>
                            </a:lnTo>
                            <a:lnTo>
                              <a:pt x="71" y="3"/>
                            </a:lnTo>
                            <a:lnTo>
                              <a:pt x="68" y="4"/>
                            </a:lnTo>
                            <a:lnTo>
                              <a:pt x="65" y="4"/>
                            </a:lnTo>
                            <a:lnTo>
                              <a:pt x="62" y="4"/>
                            </a:lnTo>
                            <a:lnTo>
                              <a:pt x="59" y="6"/>
                            </a:lnTo>
                            <a:lnTo>
                              <a:pt x="56" y="6"/>
                            </a:lnTo>
                            <a:lnTo>
                              <a:pt x="52" y="7"/>
                            </a:lnTo>
                            <a:lnTo>
                              <a:pt x="51" y="7"/>
                            </a:lnTo>
                            <a:lnTo>
                              <a:pt x="48" y="7"/>
                            </a:lnTo>
                            <a:lnTo>
                              <a:pt x="45" y="9"/>
                            </a:lnTo>
                            <a:lnTo>
                              <a:pt x="42" y="9"/>
                            </a:lnTo>
                            <a:lnTo>
                              <a:pt x="39" y="11"/>
                            </a:lnTo>
                            <a:lnTo>
                              <a:pt x="36" y="11"/>
                            </a:lnTo>
                            <a:lnTo>
                              <a:pt x="34" y="12"/>
                            </a:lnTo>
                            <a:lnTo>
                              <a:pt x="31" y="12"/>
                            </a:lnTo>
                            <a:lnTo>
                              <a:pt x="28" y="14"/>
                            </a:lnTo>
                            <a:lnTo>
                              <a:pt x="25" y="14"/>
                            </a:lnTo>
                            <a:lnTo>
                              <a:pt x="23" y="14"/>
                            </a:lnTo>
                            <a:lnTo>
                              <a:pt x="20" y="15"/>
                            </a:lnTo>
                            <a:lnTo>
                              <a:pt x="17" y="17"/>
                            </a:lnTo>
                            <a:lnTo>
                              <a:pt x="14" y="17"/>
                            </a:lnTo>
                            <a:lnTo>
                              <a:pt x="13" y="18"/>
                            </a:lnTo>
                            <a:lnTo>
                              <a:pt x="10" y="18"/>
                            </a:lnTo>
                            <a:lnTo>
                              <a:pt x="7" y="20"/>
                            </a:lnTo>
                            <a:lnTo>
                              <a:pt x="5" y="20"/>
                            </a:lnTo>
                            <a:lnTo>
                              <a:pt x="2" y="21"/>
                            </a:lnTo>
                            <a:lnTo>
                              <a:pt x="0" y="21"/>
                            </a:lnTo>
                            <a:lnTo>
                              <a:pt x="0" y="153"/>
                            </a:lnTo>
                            <a:lnTo>
                              <a:pt x="2" y="155"/>
                            </a:lnTo>
                            <a:lnTo>
                              <a:pt x="5" y="155"/>
                            </a:lnTo>
                            <a:lnTo>
                              <a:pt x="8" y="155"/>
                            </a:lnTo>
                            <a:lnTo>
                              <a:pt x="10" y="155"/>
                            </a:lnTo>
                            <a:lnTo>
                              <a:pt x="13" y="155"/>
                            </a:lnTo>
                            <a:lnTo>
                              <a:pt x="16" y="155"/>
                            </a:lnTo>
                            <a:lnTo>
                              <a:pt x="17" y="156"/>
                            </a:lnTo>
                            <a:lnTo>
                              <a:pt x="20" y="156"/>
                            </a:lnTo>
                            <a:lnTo>
                              <a:pt x="23" y="156"/>
                            </a:lnTo>
                            <a:lnTo>
                              <a:pt x="26" y="156"/>
                            </a:lnTo>
                            <a:lnTo>
                              <a:pt x="28" y="156"/>
                            </a:lnTo>
                            <a:lnTo>
                              <a:pt x="31" y="156"/>
                            </a:lnTo>
                            <a:lnTo>
                              <a:pt x="34" y="156"/>
                            </a:lnTo>
                            <a:lnTo>
                              <a:pt x="37" y="156"/>
                            </a:lnTo>
                            <a:lnTo>
                              <a:pt x="40" y="156"/>
                            </a:lnTo>
                            <a:lnTo>
                              <a:pt x="42" y="156"/>
                            </a:lnTo>
                            <a:lnTo>
                              <a:pt x="45" y="156"/>
                            </a:lnTo>
                            <a:lnTo>
                              <a:pt x="48" y="156"/>
                            </a:lnTo>
                            <a:lnTo>
                              <a:pt x="51" y="156"/>
                            </a:lnTo>
                            <a:lnTo>
                              <a:pt x="54" y="156"/>
                            </a:lnTo>
                            <a:lnTo>
                              <a:pt x="57" y="156"/>
                            </a:lnTo>
                            <a:lnTo>
                              <a:pt x="60" y="156"/>
                            </a:lnTo>
                            <a:lnTo>
                              <a:pt x="62" y="156"/>
                            </a:lnTo>
                            <a:lnTo>
                              <a:pt x="65" y="155"/>
                            </a:lnTo>
                            <a:lnTo>
                              <a:pt x="68" y="155"/>
                            </a:lnTo>
                            <a:lnTo>
                              <a:pt x="71" y="155"/>
                            </a:lnTo>
                            <a:lnTo>
                              <a:pt x="74" y="155"/>
                            </a:lnTo>
                            <a:lnTo>
                              <a:pt x="77" y="155"/>
                            </a:lnTo>
                            <a:lnTo>
                              <a:pt x="80" y="155"/>
                            </a:lnTo>
                            <a:lnTo>
                              <a:pt x="83" y="155"/>
                            </a:lnTo>
                            <a:lnTo>
                              <a:pt x="86" y="153"/>
                            </a:lnTo>
                            <a:lnTo>
                              <a:pt x="89" y="153"/>
                            </a:lnTo>
                            <a:lnTo>
                              <a:pt x="92" y="153"/>
                            </a:lnTo>
                            <a:lnTo>
                              <a:pt x="95" y="153"/>
                            </a:lnTo>
                            <a:lnTo>
                              <a:pt x="98" y="152"/>
                            </a:lnTo>
                            <a:lnTo>
                              <a:pt x="102" y="152"/>
                            </a:lnTo>
                            <a:lnTo>
                              <a:pt x="106" y="152"/>
                            </a:lnTo>
                            <a:lnTo>
                              <a:pt x="109" y="150"/>
                            </a:lnTo>
                            <a:lnTo>
                              <a:pt x="112" y="150"/>
                            </a:lnTo>
                            <a:lnTo>
                              <a:pt x="115" y="150"/>
                            </a:lnTo>
                            <a:lnTo>
                              <a:pt x="118" y="148"/>
                            </a:lnTo>
                            <a:lnTo>
                              <a:pt x="121" y="148"/>
                            </a:lnTo>
                            <a:lnTo>
                              <a:pt x="125" y="147"/>
                            </a:lnTo>
                            <a:lnTo>
                              <a:pt x="128" y="147"/>
                            </a:lnTo>
                            <a:lnTo>
                              <a:pt x="131" y="145"/>
                            </a:lnTo>
                            <a:lnTo>
                              <a:pt x="135" y="145"/>
                            </a:lnTo>
                            <a:lnTo>
                              <a:pt x="137" y="144"/>
                            </a:lnTo>
                            <a:lnTo>
                              <a:pt x="140" y="144"/>
                            </a:lnTo>
                            <a:lnTo>
                              <a:pt x="143" y="142"/>
                            </a:lnTo>
                            <a:lnTo>
                              <a:pt x="146" y="142"/>
                            </a:lnTo>
                            <a:lnTo>
                              <a:pt x="149" y="141"/>
                            </a:lnTo>
                            <a:lnTo>
                              <a:pt x="152" y="139"/>
                            </a:lnTo>
                            <a:lnTo>
                              <a:pt x="155" y="139"/>
                            </a:lnTo>
                            <a:lnTo>
                              <a:pt x="158" y="138"/>
                            </a:lnTo>
                            <a:lnTo>
                              <a:pt x="161" y="138"/>
                            </a:lnTo>
                            <a:lnTo>
                              <a:pt x="164" y="136"/>
                            </a:lnTo>
                            <a:lnTo>
                              <a:pt x="166" y="135"/>
                            </a:lnTo>
                            <a:lnTo>
                              <a:pt x="169" y="135"/>
                            </a:lnTo>
                            <a:lnTo>
                              <a:pt x="172" y="133"/>
                            </a:lnTo>
                            <a:lnTo>
                              <a:pt x="175" y="132"/>
                            </a:lnTo>
                            <a:lnTo>
                              <a:pt x="177" y="132"/>
                            </a:lnTo>
                            <a:lnTo>
                              <a:pt x="180" y="130"/>
                            </a:lnTo>
                            <a:lnTo>
                              <a:pt x="183" y="129"/>
                            </a:lnTo>
                            <a:lnTo>
                              <a:pt x="184" y="127"/>
                            </a:lnTo>
                          </a:path>
                        </a:pathLst>
                      </a:custGeom>
                      <a:gradFill rotWithShape="0">
                        <a:gsLst>
                          <a:gs pos="0">
                            <a:srgbClr val="727270"/>
                          </a:gs>
                          <a:gs pos="50000">
                            <a:srgbClr val="E4E4E0"/>
                          </a:gs>
                          <a:gs pos="100000">
                            <a:srgbClr val="727270"/>
                          </a:gs>
                        </a:gsLst>
                        <a:lin ang="18900000" scaled="1"/>
                      </a:gradFill>
                      <a:ln w="12700" cap="rnd">
                        <a:solidFill>
                          <a:srgbClr val="000000"/>
                        </a:solidFill>
                        <a:round/>
                        <a:headEnd/>
                        <a:tailEnd/>
                      </a:ln>
                    </p:spPr>
                    <p:txBody>
                      <a:bodyPr/>
                      <a:lstStyle/>
                      <a:p>
                        <a:endParaRPr lang="en-US"/>
                      </a:p>
                    </p:txBody>
                  </p:sp>
                  <p:sp>
                    <p:nvSpPr>
                      <p:cNvPr id="75" name="Freeform 173"/>
                      <p:cNvSpPr>
                        <a:spLocks noChangeAspect="1"/>
                      </p:cNvSpPr>
                      <p:nvPr/>
                    </p:nvSpPr>
                    <p:spPr bwMode="auto">
                      <a:xfrm>
                        <a:off x="2083" y="1958"/>
                        <a:ext cx="172" cy="168"/>
                      </a:xfrm>
                      <a:custGeom>
                        <a:avLst/>
                        <a:gdLst>
                          <a:gd name="T0" fmla="*/ 171 w 172"/>
                          <a:gd name="T1" fmla="*/ 167 h 168"/>
                          <a:gd name="T2" fmla="*/ 162 w 172"/>
                          <a:gd name="T3" fmla="*/ 167 h 168"/>
                          <a:gd name="T4" fmla="*/ 155 w 172"/>
                          <a:gd name="T5" fmla="*/ 167 h 168"/>
                          <a:gd name="T6" fmla="*/ 145 w 172"/>
                          <a:gd name="T7" fmla="*/ 166 h 168"/>
                          <a:gd name="T8" fmla="*/ 138 w 172"/>
                          <a:gd name="T9" fmla="*/ 166 h 168"/>
                          <a:gd name="T10" fmla="*/ 128 w 172"/>
                          <a:gd name="T11" fmla="*/ 164 h 168"/>
                          <a:gd name="T12" fmla="*/ 119 w 172"/>
                          <a:gd name="T13" fmla="*/ 162 h 168"/>
                          <a:gd name="T14" fmla="*/ 112 w 172"/>
                          <a:gd name="T15" fmla="*/ 161 h 168"/>
                          <a:gd name="T16" fmla="*/ 102 w 172"/>
                          <a:gd name="T17" fmla="*/ 159 h 168"/>
                          <a:gd name="T18" fmla="*/ 87 w 172"/>
                          <a:gd name="T19" fmla="*/ 155 h 168"/>
                          <a:gd name="T20" fmla="*/ 73 w 172"/>
                          <a:gd name="T21" fmla="*/ 152 h 168"/>
                          <a:gd name="T22" fmla="*/ 59 w 172"/>
                          <a:gd name="T23" fmla="*/ 147 h 168"/>
                          <a:gd name="T24" fmla="*/ 46 w 172"/>
                          <a:gd name="T25" fmla="*/ 143 h 168"/>
                          <a:gd name="T26" fmla="*/ 33 w 172"/>
                          <a:gd name="T27" fmla="*/ 138 h 168"/>
                          <a:gd name="T28" fmla="*/ 21 w 172"/>
                          <a:gd name="T29" fmla="*/ 133 h 168"/>
                          <a:gd name="T30" fmla="*/ 10 w 172"/>
                          <a:gd name="T31" fmla="*/ 127 h 168"/>
                          <a:gd name="T32" fmla="*/ 0 w 172"/>
                          <a:gd name="T33" fmla="*/ 120 h 168"/>
                          <a:gd name="T34" fmla="*/ 0 w 172"/>
                          <a:gd name="T35" fmla="*/ 3 h 168"/>
                          <a:gd name="T36" fmla="*/ 9 w 172"/>
                          <a:gd name="T37" fmla="*/ 2 h 168"/>
                          <a:gd name="T38" fmla="*/ 20 w 172"/>
                          <a:gd name="T39" fmla="*/ 0 h 168"/>
                          <a:gd name="T40" fmla="*/ 30 w 172"/>
                          <a:gd name="T41" fmla="*/ 0 h 168"/>
                          <a:gd name="T42" fmla="*/ 41 w 172"/>
                          <a:gd name="T43" fmla="*/ 0 h 168"/>
                          <a:gd name="T44" fmla="*/ 53 w 172"/>
                          <a:gd name="T45" fmla="*/ 2 h 168"/>
                          <a:gd name="T46" fmla="*/ 66 w 172"/>
                          <a:gd name="T47" fmla="*/ 3 h 168"/>
                          <a:gd name="T48" fmla="*/ 79 w 172"/>
                          <a:gd name="T49" fmla="*/ 6 h 168"/>
                          <a:gd name="T50" fmla="*/ 93 w 172"/>
                          <a:gd name="T51" fmla="*/ 9 h 168"/>
                          <a:gd name="T52" fmla="*/ 104 w 172"/>
                          <a:gd name="T53" fmla="*/ 11 h 168"/>
                          <a:gd name="T54" fmla="*/ 113 w 172"/>
                          <a:gd name="T55" fmla="*/ 14 h 168"/>
                          <a:gd name="T56" fmla="*/ 124 w 172"/>
                          <a:gd name="T57" fmla="*/ 17 h 168"/>
                          <a:gd name="T58" fmla="*/ 133 w 172"/>
                          <a:gd name="T59" fmla="*/ 20 h 168"/>
                          <a:gd name="T60" fmla="*/ 144 w 172"/>
                          <a:gd name="T61" fmla="*/ 23 h 168"/>
                          <a:gd name="T62" fmla="*/ 153 w 172"/>
                          <a:gd name="T63" fmla="*/ 28 h 168"/>
                          <a:gd name="T64" fmla="*/ 162 w 172"/>
                          <a:gd name="T65" fmla="*/ 31 h 168"/>
                          <a:gd name="T66" fmla="*/ 171 w 172"/>
                          <a:gd name="T67" fmla="*/ 35 h 168"/>
                          <a:gd name="T68" fmla="*/ 171 w 172"/>
                          <a:gd name="T69" fmla="*/ 167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2"/>
                          <a:gd name="T106" fmla="*/ 0 h 168"/>
                          <a:gd name="T107" fmla="*/ 172 w 172"/>
                          <a:gd name="T108" fmla="*/ 168 h 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2" h="168">
                            <a:moveTo>
                              <a:pt x="171" y="167"/>
                            </a:moveTo>
                            <a:lnTo>
                              <a:pt x="162" y="167"/>
                            </a:lnTo>
                            <a:lnTo>
                              <a:pt x="155" y="167"/>
                            </a:lnTo>
                            <a:lnTo>
                              <a:pt x="145" y="166"/>
                            </a:lnTo>
                            <a:lnTo>
                              <a:pt x="138" y="166"/>
                            </a:lnTo>
                            <a:lnTo>
                              <a:pt x="128" y="164"/>
                            </a:lnTo>
                            <a:lnTo>
                              <a:pt x="119" y="162"/>
                            </a:lnTo>
                            <a:lnTo>
                              <a:pt x="112" y="161"/>
                            </a:lnTo>
                            <a:lnTo>
                              <a:pt x="102" y="159"/>
                            </a:lnTo>
                            <a:lnTo>
                              <a:pt x="87" y="155"/>
                            </a:lnTo>
                            <a:lnTo>
                              <a:pt x="73" y="152"/>
                            </a:lnTo>
                            <a:lnTo>
                              <a:pt x="59" y="147"/>
                            </a:lnTo>
                            <a:lnTo>
                              <a:pt x="46" y="143"/>
                            </a:lnTo>
                            <a:lnTo>
                              <a:pt x="33" y="138"/>
                            </a:lnTo>
                            <a:lnTo>
                              <a:pt x="21" y="133"/>
                            </a:lnTo>
                            <a:lnTo>
                              <a:pt x="10" y="127"/>
                            </a:lnTo>
                            <a:lnTo>
                              <a:pt x="0" y="120"/>
                            </a:lnTo>
                            <a:lnTo>
                              <a:pt x="0" y="3"/>
                            </a:lnTo>
                            <a:lnTo>
                              <a:pt x="9" y="2"/>
                            </a:lnTo>
                            <a:lnTo>
                              <a:pt x="20" y="0"/>
                            </a:lnTo>
                            <a:lnTo>
                              <a:pt x="30" y="0"/>
                            </a:lnTo>
                            <a:lnTo>
                              <a:pt x="41" y="0"/>
                            </a:lnTo>
                            <a:lnTo>
                              <a:pt x="53" y="2"/>
                            </a:lnTo>
                            <a:lnTo>
                              <a:pt x="66" y="3"/>
                            </a:lnTo>
                            <a:lnTo>
                              <a:pt x="79" y="6"/>
                            </a:lnTo>
                            <a:lnTo>
                              <a:pt x="93" y="9"/>
                            </a:lnTo>
                            <a:lnTo>
                              <a:pt x="104" y="11"/>
                            </a:lnTo>
                            <a:lnTo>
                              <a:pt x="113" y="14"/>
                            </a:lnTo>
                            <a:lnTo>
                              <a:pt x="124" y="17"/>
                            </a:lnTo>
                            <a:lnTo>
                              <a:pt x="133" y="20"/>
                            </a:lnTo>
                            <a:lnTo>
                              <a:pt x="144" y="23"/>
                            </a:lnTo>
                            <a:lnTo>
                              <a:pt x="153" y="28"/>
                            </a:lnTo>
                            <a:lnTo>
                              <a:pt x="162" y="31"/>
                            </a:lnTo>
                            <a:lnTo>
                              <a:pt x="171" y="35"/>
                            </a:lnTo>
                            <a:lnTo>
                              <a:pt x="171" y="16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174"/>
                      <p:cNvSpPr>
                        <a:spLocks noChangeAspect="1"/>
                      </p:cNvSpPr>
                      <p:nvPr/>
                    </p:nvSpPr>
                    <p:spPr bwMode="auto">
                      <a:xfrm>
                        <a:off x="2438" y="1934"/>
                        <a:ext cx="34" cy="166"/>
                      </a:xfrm>
                      <a:custGeom>
                        <a:avLst/>
                        <a:gdLst>
                          <a:gd name="T0" fmla="*/ 0 w 34"/>
                          <a:gd name="T1" fmla="*/ 44 h 166"/>
                          <a:gd name="T2" fmla="*/ 2 w 34"/>
                          <a:gd name="T3" fmla="*/ 41 h 166"/>
                          <a:gd name="T4" fmla="*/ 2 w 34"/>
                          <a:gd name="T5" fmla="*/ 36 h 166"/>
                          <a:gd name="T6" fmla="*/ 3 w 34"/>
                          <a:gd name="T7" fmla="*/ 33 h 166"/>
                          <a:gd name="T8" fmla="*/ 3 w 34"/>
                          <a:gd name="T9" fmla="*/ 30 h 166"/>
                          <a:gd name="T10" fmla="*/ 5 w 34"/>
                          <a:gd name="T11" fmla="*/ 27 h 166"/>
                          <a:gd name="T12" fmla="*/ 5 w 34"/>
                          <a:gd name="T13" fmla="*/ 24 h 166"/>
                          <a:gd name="T14" fmla="*/ 6 w 34"/>
                          <a:gd name="T15" fmla="*/ 21 h 166"/>
                          <a:gd name="T16" fmla="*/ 8 w 34"/>
                          <a:gd name="T17" fmla="*/ 18 h 166"/>
                          <a:gd name="T18" fmla="*/ 10 w 34"/>
                          <a:gd name="T19" fmla="*/ 15 h 166"/>
                          <a:gd name="T20" fmla="*/ 11 w 34"/>
                          <a:gd name="T21" fmla="*/ 12 h 166"/>
                          <a:gd name="T22" fmla="*/ 13 w 34"/>
                          <a:gd name="T23" fmla="*/ 9 h 166"/>
                          <a:gd name="T24" fmla="*/ 16 w 34"/>
                          <a:gd name="T25" fmla="*/ 6 h 166"/>
                          <a:gd name="T26" fmla="*/ 17 w 34"/>
                          <a:gd name="T27" fmla="*/ 4 h 166"/>
                          <a:gd name="T28" fmla="*/ 19 w 34"/>
                          <a:gd name="T29" fmla="*/ 3 h 166"/>
                          <a:gd name="T30" fmla="*/ 22 w 34"/>
                          <a:gd name="T31" fmla="*/ 1 h 166"/>
                          <a:gd name="T32" fmla="*/ 23 w 34"/>
                          <a:gd name="T33" fmla="*/ 0 h 166"/>
                          <a:gd name="T34" fmla="*/ 26 w 34"/>
                          <a:gd name="T35" fmla="*/ 0 h 166"/>
                          <a:gd name="T36" fmla="*/ 29 w 34"/>
                          <a:gd name="T37" fmla="*/ 1 h 166"/>
                          <a:gd name="T38" fmla="*/ 33 w 34"/>
                          <a:gd name="T39" fmla="*/ 1 h 166"/>
                          <a:gd name="T40" fmla="*/ 31 w 34"/>
                          <a:gd name="T41" fmla="*/ 121 h 166"/>
                          <a:gd name="T42" fmla="*/ 31 w 34"/>
                          <a:gd name="T43" fmla="*/ 124 h 166"/>
                          <a:gd name="T44" fmla="*/ 29 w 34"/>
                          <a:gd name="T45" fmla="*/ 127 h 166"/>
                          <a:gd name="T46" fmla="*/ 28 w 34"/>
                          <a:gd name="T47" fmla="*/ 130 h 166"/>
                          <a:gd name="T48" fmla="*/ 28 w 34"/>
                          <a:gd name="T49" fmla="*/ 133 h 166"/>
                          <a:gd name="T50" fmla="*/ 26 w 34"/>
                          <a:gd name="T51" fmla="*/ 134 h 166"/>
                          <a:gd name="T52" fmla="*/ 25 w 34"/>
                          <a:gd name="T53" fmla="*/ 137 h 166"/>
                          <a:gd name="T54" fmla="*/ 25 w 34"/>
                          <a:gd name="T55" fmla="*/ 140 h 166"/>
                          <a:gd name="T56" fmla="*/ 23 w 34"/>
                          <a:gd name="T57" fmla="*/ 144 h 166"/>
                          <a:gd name="T58" fmla="*/ 22 w 34"/>
                          <a:gd name="T59" fmla="*/ 145 h 166"/>
                          <a:gd name="T60" fmla="*/ 20 w 34"/>
                          <a:gd name="T61" fmla="*/ 147 h 166"/>
                          <a:gd name="T62" fmla="*/ 20 w 34"/>
                          <a:gd name="T63" fmla="*/ 150 h 166"/>
                          <a:gd name="T64" fmla="*/ 19 w 34"/>
                          <a:gd name="T65" fmla="*/ 151 h 166"/>
                          <a:gd name="T66" fmla="*/ 16 w 34"/>
                          <a:gd name="T67" fmla="*/ 154 h 166"/>
                          <a:gd name="T68" fmla="*/ 14 w 34"/>
                          <a:gd name="T69" fmla="*/ 156 h 166"/>
                          <a:gd name="T70" fmla="*/ 13 w 34"/>
                          <a:gd name="T71" fmla="*/ 157 h 166"/>
                          <a:gd name="T72" fmla="*/ 11 w 34"/>
                          <a:gd name="T73" fmla="*/ 159 h 166"/>
                          <a:gd name="T74" fmla="*/ 10 w 34"/>
                          <a:gd name="T75" fmla="*/ 160 h 166"/>
                          <a:gd name="T76" fmla="*/ 6 w 34"/>
                          <a:gd name="T77" fmla="*/ 162 h 166"/>
                          <a:gd name="T78" fmla="*/ 5 w 34"/>
                          <a:gd name="T79" fmla="*/ 163 h 166"/>
                          <a:gd name="T80" fmla="*/ 3 w 34"/>
                          <a:gd name="T81" fmla="*/ 165 h 166"/>
                          <a:gd name="T82" fmla="*/ 0 w 34"/>
                          <a:gd name="T83" fmla="*/ 165 h 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166"/>
                          <a:gd name="T128" fmla="*/ 34 w 34"/>
                          <a:gd name="T129" fmla="*/ 166 h 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166">
                            <a:moveTo>
                              <a:pt x="0" y="165"/>
                            </a:moveTo>
                            <a:lnTo>
                              <a:pt x="0" y="44"/>
                            </a:lnTo>
                            <a:lnTo>
                              <a:pt x="2" y="42"/>
                            </a:lnTo>
                            <a:lnTo>
                              <a:pt x="2" y="41"/>
                            </a:lnTo>
                            <a:lnTo>
                              <a:pt x="2" y="39"/>
                            </a:lnTo>
                            <a:lnTo>
                              <a:pt x="2" y="36"/>
                            </a:lnTo>
                            <a:lnTo>
                              <a:pt x="2" y="35"/>
                            </a:lnTo>
                            <a:lnTo>
                              <a:pt x="3" y="33"/>
                            </a:lnTo>
                            <a:lnTo>
                              <a:pt x="3" y="32"/>
                            </a:lnTo>
                            <a:lnTo>
                              <a:pt x="3" y="30"/>
                            </a:lnTo>
                            <a:lnTo>
                              <a:pt x="5" y="29"/>
                            </a:lnTo>
                            <a:lnTo>
                              <a:pt x="5" y="27"/>
                            </a:lnTo>
                            <a:lnTo>
                              <a:pt x="5" y="26"/>
                            </a:lnTo>
                            <a:lnTo>
                              <a:pt x="5" y="24"/>
                            </a:lnTo>
                            <a:lnTo>
                              <a:pt x="6" y="22"/>
                            </a:lnTo>
                            <a:lnTo>
                              <a:pt x="6" y="21"/>
                            </a:lnTo>
                            <a:lnTo>
                              <a:pt x="6" y="19"/>
                            </a:lnTo>
                            <a:lnTo>
                              <a:pt x="8" y="18"/>
                            </a:lnTo>
                            <a:lnTo>
                              <a:pt x="8" y="16"/>
                            </a:lnTo>
                            <a:lnTo>
                              <a:pt x="10" y="15"/>
                            </a:lnTo>
                            <a:lnTo>
                              <a:pt x="10" y="13"/>
                            </a:lnTo>
                            <a:lnTo>
                              <a:pt x="11" y="12"/>
                            </a:lnTo>
                            <a:lnTo>
                              <a:pt x="11" y="10"/>
                            </a:lnTo>
                            <a:lnTo>
                              <a:pt x="13" y="9"/>
                            </a:lnTo>
                            <a:lnTo>
                              <a:pt x="14" y="7"/>
                            </a:lnTo>
                            <a:lnTo>
                              <a:pt x="16" y="6"/>
                            </a:lnTo>
                            <a:lnTo>
                              <a:pt x="16" y="4"/>
                            </a:lnTo>
                            <a:lnTo>
                              <a:pt x="17" y="4"/>
                            </a:lnTo>
                            <a:lnTo>
                              <a:pt x="17" y="3"/>
                            </a:lnTo>
                            <a:lnTo>
                              <a:pt x="19" y="3"/>
                            </a:lnTo>
                            <a:lnTo>
                              <a:pt x="20" y="1"/>
                            </a:lnTo>
                            <a:lnTo>
                              <a:pt x="22" y="1"/>
                            </a:lnTo>
                            <a:lnTo>
                              <a:pt x="22" y="0"/>
                            </a:lnTo>
                            <a:lnTo>
                              <a:pt x="23" y="0"/>
                            </a:lnTo>
                            <a:lnTo>
                              <a:pt x="25" y="0"/>
                            </a:lnTo>
                            <a:lnTo>
                              <a:pt x="26" y="0"/>
                            </a:lnTo>
                            <a:lnTo>
                              <a:pt x="28" y="0"/>
                            </a:lnTo>
                            <a:lnTo>
                              <a:pt x="29" y="1"/>
                            </a:lnTo>
                            <a:lnTo>
                              <a:pt x="31" y="1"/>
                            </a:lnTo>
                            <a:lnTo>
                              <a:pt x="33" y="1"/>
                            </a:lnTo>
                            <a:lnTo>
                              <a:pt x="33" y="119"/>
                            </a:lnTo>
                            <a:lnTo>
                              <a:pt x="31" y="121"/>
                            </a:lnTo>
                            <a:lnTo>
                              <a:pt x="31" y="122"/>
                            </a:lnTo>
                            <a:lnTo>
                              <a:pt x="31" y="124"/>
                            </a:lnTo>
                            <a:lnTo>
                              <a:pt x="29" y="125"/>
                            </a:lnTo>
                            <a:lnTo>
                              <a:pt x="29" y="127"/>
                            </a:lnTo>
                            <a:lnTo>
                              <a:pt x="29" y="128"/>
                            </a:lnTo>
                            <a:lnTo>
                              <a:pt x="28" y="130"/>
                            </a:lnTo>
                            <a:lnTo>
                              <a:pt x="28" y="131"/>
                            </a:lnTo>
                            <a:lnTo>
                              <a:pt x="28" y="133"/>
                            </a:lnTo>
                            <a:lnTo>
                              <a:pt x="26" y="133"/>
                            </a:lnTo>
                            <a:lnTo>
                              <a:pt x="26" y="134"/>
                            </a:lnTo>
                            <a:lnTo>
                              <a:pt x="26" y="136"/>
                            </a:lnTo>
                            <a:lnTo>
                              <a:pt x="25" y="137"/>
                            </a:lnTo>
                            <a:lnTo>
                              <a:pt x="25" y="139"/>
                            </a:lnTo>
                            <a:lnTo>
                              <a:pt x="25" y="140"/>
                            </a:lnTo>
                            <a:lnTo>
                              <a:pt x="23" y="142"/>
                            </a:lnTo>
                            <a:lnTo>
                              <a:pt x="23" y="144"/>
                            </a:lnTo>
                            <a:lnTo>
                              <a:pt x="22" y="144"/>
                            </a:lnTo>
                            <a:lnTo>
                              <a:pt x="22" y="145"/>
                            </a:lnTo>
                            <a:lnTo>
                              <a:pt x="22" y="147"/>
                            </a:lnTo>
                            <a:lnTo>
                              <a:pt x="20" y="147"/>
                            </a:lnTo>
                            <a:lnTo>
                              <a:pt x="20" y="148"/>
                            </a:lnTo>
                            <a:lnTo>
                              <a:pt x="20" y="150"/>
                            </a:lnTo>
                            <a:lnTo>
                              <a:pt x="19" y="150"/>
                            </a:lnTo>
                            <a:lnTo>
                              <a:pt x="19" y="151"/>
                            </a:lnTo>
                            <a:lnTo>
                              <a:pt x="17" y="153"/>
                            </a:lnTo>
                            <a:lnTo>
                              <a:pt x="16" y="154"/>
                            </a:lnTo>
                            <a:lnTo>
                              <a:pt x="16" y="156"/>
                            </a:lnTo>
                            <a:lnTo>
                              <a:pt x="14" y="156"/>
                            </a:lnTo>
                            <a:lnTo>
                              <a:pt x="14" y="157"/>
                            </a:lnTo>
                            <a:lnTo>
                              <a:pt x="13" y="157"/>
                            </a:lnTo>
                            <a:lnTo>
                              <a:pt x="13" y="159"/>
                            </a:lnTo>
                            <a:lnTo>
                              <a:pt x="11" y="159"/>
                            </a:lnTo>
                            <a:lnTo>
                              <a:pt x="11" y="160"/>
                            </a:lnTo>
                            <a:lnTo>
                              <a:pt x="10" y="160"/>
                            </a:lnTo>
                            <a:lnTo>
                              <a:pt x="8" y="162"/>
                            </a:lnTo>
                            <a:lnTo>
                              <a:pt x="6" y="162"/>
                            </a:lnTo>
                            <a:lnTo>
                              <a:pt x="6" y="163"/>
                            </a:lnTo>
                            <a:lnTo>
                              <a:pt x="5" y="163"/>
                            </a:lnTo>
                            <a:lnTo>
                              <a:pt x="3" y="163"/>
                            </a:lnTo>
                            <a:lnTo>
                              <a:pt x="3" y="165"/>
                            </a:lnTo>
                            <a:lnTo>
                              <a:pt x="2" y="165"/>
                            </a:lnTo>
                            <a:lnTo>
                              <a:pt x="0" y="165"/>
                            </a:lnTo>
                          </a:path>
                        </a:pathLst>
                      </a:custGeom>
                      <a:solidFill>
                        <a:srgbClr val="5A5A4E"/>
                      </a:solidFill>
                      <a:ln w="12700" cap="rnd">
                        <a:solidFill>
                          <a:srgbClr val="000000"/>
                        </a:solidFill>
                        <a:round/>
                        <a:headEnd/>
                        <a:tailEnd/>
                      </a:ln>
                    </p:spPr>
                    <p:txBody>
                      <a:bodyPr/>
                      <a:lstStyle/>
                      <a:p>
                        <a:endParaRPr lang="en-US"/>
                      </a:p>
                    </p:txBody>
                  </p:sp>
                  <p:sp>
                    <p:nvSpPr>
                      <p:cNvPr id="77" name="Freeform 175"/>
                      <p:cNvSpPr>
                        <a:spLocks noChangeAspect="1"/>
                      </p:cNvSpPr>
                      <p:nvPr/>
                    </p:nvSpPr>
                    <p:spPr bwMode="auto">
                      <a:xfrm>
                        <a:off x="2438" y="1934"/>
                        <a:ext cx="34" cy="166"/>
                      </a:xfrm>
                      <a:custGeom>
                        <a:avLst/>
                        <a:gdLst>
                          <a:gd name="T0" fmla="*/ 0 w 34"/>
                          <a:gd name="T1" fmla="*/ 165 h 166"/>
                          <a:gd name="T2" fmla="*/ 0 w 34"/>
                          <a:gd name="T3" fmla="*/ 44 h 166"/>
                          <a:gd name="T4" fmla="*/ 3 w 34"/>
                          <a:gd name="T5" fmla="*/ 30 h 166"/>
                          <a:gd name="T6" fmla="*/ 6 w 34"/>
                          <a:gd name="T7" fmla="*/ 21 h 166"/>
                          <a:gd name="T8" fmla="*/ 10 w 34"/>
                          <a:gd name="T9" fmla="*/ 15 h 166"/>
                          <a:gd name="T10" fmla="*/ 13 w 34"/>
                          <a:gd name="T11" fmla="*/ 9 h 166"/>
                          <a:gd name="T12" fmla="*/ 19 w 34"/>
                          <a:gd name="T13" fmla="*/ 3 h 166"/>
                          <a:gd name="T14" fmla="*/ 23 w 34"/>
                          <a:gd name="T15" fmla="*/ 0 h 166"/>
                          <a:gd name="T16" fmla="*/ 28 w 34"/>
                          <a:gd name="T17" fmla="*/ 0 h 166"/>
                          <a:gd name="T18" fmla="*/ 33 w 34"/>
                          <a:gd name="T19" fmla="*/ 1 h 166"/>
                          <a:gd name="T20" fmla="*/ 33 w 34"/>
                          <a:gd name="T21" fmla="*/ 119 h 166"/>
                          <a:gd name="T22" fmla="*/ 28 w 34"/>
                          <a:gd name="T23" fmla="*/ 131 h 166"/>
                          <a:gd name="T24" fmla="*/ 25 w 34"/>
                          <a:gd name="T25" fmla="*/ 140 h 166"/>
                          <a:gd name="T26" fmla="*/ 20 w 34"/>
                          <a:gd name="T27" fmla="*/ 148 h 166"/>
                          <a:gd name="T28" fmla="*/ 17 w 34"/>
                          <a:gd name="T29" fmla="*/ 153 h 166"/>
                          <a:gd name="T30" fmla="*/ 14 w 34"/>
                          <a:gd name="T31" fmla="*/ 156 h 166"/>
                          <a:gd name="T32" fmla="*/ 11 w 34"/>
                          <a:gd name="T33" fmla="*/ 160 h 166"/>
                          <a:gd name="T34" fmla="*/ 6 w 34"/>
                          <a:gd name="T35" fmla="*/ 163 h 166"/>
                          <a:gd name="T36" fmla="*/ 0 w 34"/>
                          <a:gd name="T37" fmla="*/ 165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166"/>
                          <a:gd name="T59" fmla="*/ 34 w 34"/>
                          <a:gd name="T60" fmla="*/ 166 h 1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166">
                            <a:moveTo>
                              <a:pt x="0" y="165"/>
                            </a:moveTo>
                            <a:lnTo>
                              <a:pt x="0" y="44"/>
                            </a:lnTo>
                            <a:lnTo>
                              <a:pt x="3" y="30"/>
                            </a:lnTo>
                            <a:lnTo>
                              <a:pt x="6" y="21"/>
                            </a:lnTo>
                            <a:lnTo>
                              <a:pt x="10" y="15"/>
                            </a:lnTo>
                            <a:lnTo>
                              <a:pt x="13" y="9"/>
                            </a:lnTo>
                            <a:lnTo>
                              <a:pt x="19" y="3"/>
                            </a:lnTo>
                            <a:lnTo>
                              <a:pt x="23" y="0"/>
                            </a:lnTo>
                            <a:lnTo>
                              <a:pt x="28" y="0"/>
                            </a:lnTo>
                            <a:lnTo>
                              <a:pt x="33" y="1"/>
                            </a:lnTo>
                            <a:lnTo>
                              <a:pt x="33" y="119"/>
                            </a:lnTo>
                            <a:lnTo>
                              <a:pt x="28" y="131"/>
                            </a:lnTo>
                            <a:lnTo>
                              <a:pt x="25" y="140"/>
                            </a:lnTo>
                            <a:lnTo>
                              <a:pt x="20" y="148"/>
                            </a:lnTo>
                            <a:lnTo>
                              <a:pt x="17" y="153"/>
                            </a:lnTo>
                            <a:lnTo>
                              <a:pt x="14" y="156"/>
                            </a:lnTo>
                            <a:lnTo>
                              <a:pt x="11" y="160"/>
                            </a:lnTo>
                            <a:lnTo>
                              <a:pt x="6" y="163"/>
                            </a:lnTo>
                            <a:lnTo>
                              <a:pt x="0" y="16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176"/>
                      <p:cNvSpPr>
                        <a:spLocks noChangeAspect="1"/>
                      </p:cNvSpPr>
                      <p:nvPr/>
                    </p:nvSpPr>
                    <p:spPr bwMode="auto">
                      <a:xfrm>
                        <a:off x="2104" y="1621"/>
                        <a:ext cx="349" cy="353"/>
                      </a:xfrm>
                      <a:custGeom>
                        <a:avLst/>
                        <a:gdLst>
                          <a:gd name="T0" fmla="*/ 347 w 349"/>
                          <a:gd name="T1" fmla="*/ 317 h 353"/>
                          <a:gd name="T2" fmla="*/ 342 w 349"/>
                          <a:gd name="T3" fmla="*/ 322 h 353"/>
                          <a:gd name="T4" fmla="*/ 334 w 349"/>
                          <a:gd name="T5" fmla="*/ 326 h 353"/>
                          <a:gd name="T6" fmla="*/ 322 w 349"/>
                          <a:gd name="T7" fmla="*/ 331 h 353"/>
                          <a:gd name="T8" fmla="*/ 308 w 349"/>
                          <a:gd name="T9" fmla="*/ 335 h 353"/>
                          <a:gd name="T10" fmla="*/ 290 w 349"/>
                          <a:gd name="T11" fmla="*/ 340 h 353"/>
                          <a:gd name="T12" fmla="*/ 270 w 349"/>
                          <a:gd name="T13" fmla="*/ 345 h 353"/>
                          <a:gd name="T14" fmla="*/ 248 w 349"/>
                          <a:gd name="T15" fmla="*/ 348 h 353"/>
                          <a:gd name="T16" fmla="*/ 224 w 349"/>
                          <a:gd name="T17" fmla="*/ 351 h 353"/>
                          <a:gd name="T18" fmla="*/ 199 w 349"/>
                          <a:gd name="T19" fmla="*/ 352 h 353"/>
                          <a:gd name="T20" fmla="*/ 173 w 349"/>
                          <a:gd name="T21" fmla="*/ 352 h 353"/>
                          <a:gd name="T22" fmla="*/ 146 w 349"/>
                          <a:gd name="T23" fmla="*/ 352 h 353"/>
                          <a:gd name="T24" fmla="*/ 121 w 349"/>
                          <a:gd name="T25" fmla="*/ 351 h 353"/>
                          <a:gd name="T26" fmla="*/ 98 w 349"/>
                          <a:gd name="T27" fmla="*/ 348 h 353"/>
                          <a:gd name="T28" fmla="*/ 77 w 349"/>
                          <a:gd name="T29" fmla="*/ 345 h 353"/>
                          <a:gd name="T30" fmla="*/ 57 w 349"/>
                          <a:gd name="T31" fmla="*/ 340 h 353"/>
                          <a:gd name="T32" fmla="*/ 40 w 349"/>
                          <a:gd name="T33" fmla="*/ 335 h 353"/>
                          <a:gd name="T34" fmla="*/ 25 w 349"/>
                          <a:gd name="T35" fmla="*/ 331 h 353"/>
                          <a:gd name="T36" fmla="*/ 14 w 349"/>
                          <a:gd name="T37" fmla="*/ 326 h 353"/>
                          <a:gd name="T38" fmla="*/ 6 w 349"/>
                          <a:gd name="T39" fmla="*/ 322 h 353"/>
                          <a:gd name="T40" fmla="*/ 2 w 349"/>
                          <a:gd name="T41" fmla="*/ 317 h 353"/>
                          <a:gd name="T42" fmla="*/ 0 w 349"/>
                          <a:gd name="T43" fmla="*/ 43 h 353"/>
                          <a:gd name="T44" fmla="*/ 3 w 349"/>
                          <a:gd name="T45" fmla="*/ 38 h 353"/>
                          <a:gd name="T46" fmla="*/ 8 w 349"/>
                          <a:gd name="T47" fmla="*/ 34 h 353"/>
                          <a:gd name="T48" fmla="*/ 17 w 349"/>
                          <a:gd name="T49" fmla="*/ 28 h 353"/>
                          <a:gd name="T50" fmla="*/ 29 w 349"/>
                          <a:gd name="T51" fmla="*/ 23 h 353"/>
                          <a:gd name="T52" fmla="*/ 45 w 349"/>
                          <a:gd name="T53" fmla="*/ 18 h 353"/>
                          <a:gd name="T54" fmla="*/ 63 w 349"/>
                          <a:gd name="T55" fmla="*/ 12 h 353"/>
                          <a:gd name="T56" fmla="*/ 83 w 349"/>
                          <a:gd name="T57" fmla="*/ 9 h 353"/>
                          <a:gd name="T58" fmla="*/ 106 w 349"/>
                          <a:gd name="T59" fmla="*/ 5 h 353"/>
                          <a:gd name="T60" fmla="*/ 129 w 349"/>
                          <a:gd name="T61" fmla="*/ 1 h 353"/>
                          <a:gd name="T62" fmla="*/ 155 w 349"/>
                          <a:gd name="T63" fmla="*/ 0 h 353"/>
                          <a:gd name="T64" fmla="*/ 181 w 349"/>
                          <a:gd name="T65" fmla="*/ 0 h 353"/>
                          <a:gd name="T66" fmla="*/ 207 w 349"/>
                          <a:gd name="T67" fmla="*/ 1 h 353"/>
                          <a:gd name="T68" fmla="*/ 233 w 349"/>
                          <a:gd name="T69" fmla="*/ 5 h 353"/>
                          <a:gd name="T70" fmla="*/ 256 w 349"/>
                          <a:gd name="T71" fmla="*/ 8 h 353"/>
                          <a:gd name="T72" fmla="*/ 278 w 349"/>
                          <a:gd name="T73" fmla="*/ 11 h 353"/>
                          <a:gd name="T74" fmla="*/ 296 w 349"/>
                          <a:gd name="T75" fmla="*/ 15 h 353"/>
                          <a:gd name="T76" fmla="*/ 313 w 349"/>
                          <a:gd name="T77" fmla="*/ 21 h 353"/>
                          <a:gd name="T78" fmla="*/ 327 w 349"/>
                          <a:gd name="T79" fmla="*/ 26 h 353"/>
                          <a:gd name="T80" fmla="*/ 337 w 349"/>
                          <a:gd name="T81" fmla="*/ 31 h 353"/>
                          <a:gd name="T82" fmla="*/ 344 w 349"/>
                          <a:gd name="T83" fmla="*/ 37 h 353"/>
                          <a:gd name="T84" fmla="*/ 348 w 349"/>
                          <a:gd name="T85" fmla="*/ 41 h 3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9"/>
                          <a:gd name="T130" fmla="*/ 0 h 353"/>
                          <a:gd name="T131" fmla="*/ 349 w 349"/>
                          <a:gd name="T132" fmla="*/ 353 h 3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9" h="353">
                            <a:moveTo>
                              <a:pt x="348" y="314"/>
                            </a:moveTo>
                            <a:lnTo>
                              <a:pt x="348" y="316"/>
                            </a:lnTo>
                            <a:lnTo>
                              <a:pt x="347" y="317"/>
                            </a:lnTo>
                            <a:lnTo>
                              <a:pt x="345" y="319"/>
                            </a:lnTo>
                            <a:lnTo>
                              <a:pt x="344" y="320"/>
                            </a:lnTo>
                            <a:lnTo>
                              <a:pt x="342" y="322"/>
                            </a:lnTo>
                            <a:lnTo>
                              <a:pt x="340" y="323"/>
                            </a:lnTo>
                            <a:lnTo>
                              <a:pt x="337" y="325"/>
                            </a:lnTo>
                            <a:lnTo>
                              <a:pt x="334" y="326"/>
                            </a:lnTo>
                            <a:lnTo>
                              <a:pt x="330" y="328"/>
                            </a:lnTo>
                            <a:lnTo>
                              <a:pt x="327" y="329"/>
                            </a:lnTo>
                            <a:lnTo>
                              <a:pt x="322" y="331"/>
                            </a:lnTo>
                            <a:lnTo>
                              <a:pt x="317" y="332"/>
                            </a:lnTo>
                            <a:lnTo>
                              <a:pt x="313" y="334"/>
                            </a:lnTo>
                            <a:lnTo>
                              <a:pt x="308" y="335"/>
                            </a:lnTo>
                            <a:lnTo>
                              <a:pt x="302" y="337"/>
                            </a:lnTo>
                            <a:lnTo>
                              <a:pt x="296" y="339"/>
                            </a:lnTo>
                            <a:lnTo>
                              <a:pt x="290" y="340"/>
                            </a:lnTo>
                            <a:lnTo>
                              <a:pt x="284" y="342"/>
                            </a:lnTo>
                            <a:lnTo>
                              <a:pt x="278" y="343"/>
                            </a:lnTo>
                            <a:lnTo>
                              <a:pt x="270" y="345"/>
                            </a:lnTo>
                            <a:lnTo>
                              <a:pt x="264" y="345"/>
                            </a:lnTo>
                            <a:lnTo>
                              <a:pt x="256" y="346"/>
                            </a:lnTo>
                            <a:lnTo>
                              <a:pt x="248" y="348"/>
                            </a:lnTo>
                            <a:lnTo>
                              <a:pt x="241" y="349"/>
                            </a:lnTo>
                            <a:lnTo>
                              <a:pt x="233" y="349"/>
                            </a:lnTo>
                            <a:lnTo>
                              <a:pt x="224" y="351"/>
                            </a:lnTo>
                            <a:lnTo>
                              <a:pt x="216" y="351"/>
                            </a:lnTo>
                            <a:lnTo>
                              <a:pt x="207" y="351"/>
                            </a:lnTo>
                            <a:lnTo>
                              <a:pt x="199" y="352"/>
                            </a:lnTo>
                            <a:lnTo>
                              <a:pt x="190" y="352"/>
                            </a:lnTo>
                            <a:lnTo>
                              <a:pt x="181" y="352"/>
                            </a:lnTo>
                            <a:lnTo>
                              <a:pt x="173" y="352"/>
                            </a:lnTo>
                            <a:lnTo>
                              <a:pt x="164" y="352"/>
                            </a:lnTo>
                            <a:lnTo>
                              <a:pt x="155" y="352"/>
                            </a:lnTo>
                            <a:lnTo>
                              <a:pt x="146" y="352"/>
                            </a:lnTo>
                            <a:lnTo>
                              <a:pt x="138" y="351"/>
                            </a:lnTo>
                            <a:lnTo>
                              <a:pt x="129" y="351"/>
                            </a:lnTo>
                            <a:lnTo>
                              <a:pt x="121" y="351"/>
                            </a:lnTo>
                            <a:lnTo>
                              <a:pt x="114" y="349"/>
                            </a:lnTo>
                            <a:lnTo>
                              <a:pt x="106" y="349"/>
                            </a:lnTo>
                            <a:lnTo>
                              <a:pt x="98" y="348"/>
                            </a:lnTo>
                            <a:lnTo>
                              <a:pt x="91" y="346"/>
                            </a:lnTo>
                            <a:lnTo>
                              <a:pt x="83" y="345"/>
                            </a:lnTo>
                            <a:lnTo>
                              <a:pt x="77" y="345"/>
                            </a:lnTo>
                            <a:lnTo>
                              <a:pt x="69" y="343"/>
                            </a:lnTo>
                            <a:lnTo>
                              <a:pt x="63" y="342"/>
                            </a:lnTo>
                            <a:lnTo>
                              <a:pt x="57" y="340"/>
                            </a:lnTo>
                            <a:lnTo>
                              <a:pt x="51" y="339"/>
                            </a:lnTo>
                            <a:lnTo>
                              <a:pt x="45" y="337"/>
                            </a:lnTo>
                            <a:lnTo>
                              <a:pt x="40" y="335"/>
                            </a:lnTo>
                            <a:lnTo>
                              <a:pt x="34" y="334"/>
                            </a:lnTo>
                            <a:lnTo>
                              <a:pt x="29" y="332"/>
                            </a:lnTo>
                            <a:lnTo>
                              <a:pt x="25" y="331"/>
                            </a:lnTo>
                            <a:lnTo>
                              <a:pt x="22" y="329"/>
                            </a:lnTo>
                            <a:lnTo>
                              <a:pt x="17" y="328"/>
                            </a:lnTo>
                            <a:lnTo>
                              <a:pt x="14" y="326"/>
                            </a:lnTo>
                            <a:lnTo>
                              <a:pt x="11" y="325"/>
                            </a:lnTo>
                            <a:lnTo>
                              <a:pt x="8" y="323"/>
                            </a:lnTo>
                            <a:lnTo>
                              <a:pt x="6" y="322"/>
                            </a:lnTo>
                            <a:lnTo>
                              <a:pt x="5" y="320"/>
                            </a:lnTo>
                            <a:lnTo>
                              <a:pt x="3" y="319"/>
                            </a:lnTo>
                            <a:lnTo>
                              <a:pt x="2" y="317"/>
                            </a:lnTo>
                            <a:lnTo>
                              <a:pt x="0" y="316"/>
                            </a:lnTo>
                            <a:lnTo>
                              <a:pt x="0" y="314"/>
                            </a:lnTo>
                            <a:lnTo>
                              <a:pt x="0" y="43"/>
                            </a:lnTo>
                            <a:lnTo>
                              <a:pt x="0" y="41"/>
                            </a:lnTo>
                            <a:lnTo>
                              <a:pt x="2" y="40"/>
                            </a:lnTo>
                            <a:lnTo>
                              <a:pt x="3" y="38"/>
                            </a:lnTo>
                            <a:lnTo>
                              <a:pt x="5" y="37"/>
                            </a:lnTo>
                            <a:lnTo>
                              <a:pt x="6" y="35"/>
                            </a:lnTo>
                            <a:lnTo>
                              <a:pt x="8" y="34"/>
                            </a:lnTo>
                            <a:lnTo>
                              <a:pt x="11" y="32"/>
                            </a:lnTo>
                            <a:lnTo>
                              <a:pt x="14" y="29"/>
                            </a:lnTo>
                            <a:lnTo>
                              <a:pt x="17" y="28"/>
                            </a:lnTo>
                            <a:lnTo>
                              <a:pt x="22" y="26"/>
                            </a:lnTo>
                            <a:lnTo>
                              <a:pt x="25" y="24"/>
                            </a:lnTo>
                            <a:lnTo>
                              <a:pt x="29" y="23"/>
                            </a:lnTo>
                            <a:lnTo>
                              <a:pt x="34" y="21"/>
                            </a:lnTo>
                            <a:lnTo>
                              <a:pt x="40" y="20"/>
                            </a:lnTo>
                            <a:lnTo>
                              <a:pt x="45" y="18"/>
                            </a:lnTo>
                            <a:lnTo>
                              <a:pt x="51" y="15"/>
                            </a:lnTo>
                            <a:lnTo>
                              <a:pt x="57" y="14"/>
                            </a:lnTo>
                            <a:lnTo>
                              <a:pt x="63" y="12"/>
                            </a:lnTo>
                            <a:lnTo>
                              <a:pt x="69" y="11"/>
                            </a:lnTo>
                            <a:lnTo>
                              <a:pt x="75" y="9"/>
                            </a:lnTo>
                            <a:lnTo>
                              <a:pt x="83" y="9"/>
                            </a:lnTo>
                            <a:lnTo>
                              <a:pt x="91" y="8"/>
                            </a:lnTo>
                            <a:lnTo>
                              <a:pt x="98" y="6"/>
                            </a:lnTo>
                            <a:lnTo>
                              <a:pt x="106" y="5"/>
                            </a:lnTo>
                            <a:lnTo>
                              <a:pt x="114" y="5"/>
                            </a:lnTo>
                            <a:lnTo>
                              <a:pt x="121" y="3"/>
                            </a:lnTo>
                            <a:lnTo>
                              <a:pt x="129" y="1"/>
                            </a:lnTo>
                            <a:lnTo>
                              <a:pt x="138" y="1"/>
                            </a:lnTo>
                            <a:lnTo>
                              <a:pt x="146" y="1"/>
                            </a:lnTo>
                            <a:lnTo>
                              <a:pt x="155" y="0"/>
                            </a:lnTo>
                            <a:lnTo>
                              <a:pt x="164" y="0"/>
                            </a:lnTo>
                            <a:lnTo>
                              <a:pt x="173" y="0"/>
                            </a:lnTo>
                            <a:lnTo>
                              <a:pt x="181" y="0"/>
                            </a:lnTo>
                            <a:lnTo>
                              <a:pt x="190" y="0"/>
                            </a:lnTo>
                            <a:lnTo>
                              <a:pt x="199" y="1"/>
                            </a:lnTo>
                            <a:lnTo>
                              <a:pt x="207" y="1"/>
                            </a:lnTo>
                            <a:lnTo>
                              <a:pt x="216" y="1"/>
                            </a:lnTo>
                            <a:lnTo>
                              <a:pt x="224" y="3"/>
                            </a:lnTo>
                            <a:lnTo>
                              <a:pt x="233" y="5"/>
                            </a:lnTo>
                            <a:lnTo>
                              <a:pt x="241" y="5"/>
                            </a:lnTo>
                            <a:lnTo>
                              <a:pt x="248" y="6"/>
                            </a:lnTo>
                            <a:lnTo>
                              <a:pt x="256" y="8"/>
                            </a:lnTo>
                            <a:lnTo>
                              <a:pt x="264" y="9"/>
                            </a:lnTo>
                            <a:lnTo>
                              <a:pt x="270" y="9"/>
                            </a:lnTo>
                            <a:lnTo>
                              <a:pt x="278" y="11"/>
                            </a:lnTo>
                            <a:lnTo>
                              <a:pt x="284" y="12"/>
                            </a:lnTo>
                            <a:lnTo>
                              <a:pt x="290" y="14"/>
                            </a:lnTo>
                            <a:lnTo>
                              <a:pt x="296" y="15"/>
                            </a:lnTo>
                            <a:lnTo>
                              <a:pt x="302" y="17"/>
                            </a:lnTo>
                            <a:lnTo>
                              <a:pt x="308" y="20"/>
                            </a:lnTo>
                            <a:lnTo>
                              <a:pt x="313" y="21"/>
                            </a:lnTo>
                            <a:lnTo>
                              <a:pt x="317" y="23"/>
                            </a:lnTo>
                            <a:lnTo>
                              <a:pt x="322" y="24"/>
                            </a:lnTo>
                            <a:lnTo>
                              <a:pt x="327" y="26"/>
                            </a:lnTo>
                            <a:lnTo>
                              <a:pt x="330" y="28"/>
                            </a:lnTo>
                            <a:lnTo>
                              <a:pt x="334" y="29"/>
                            </a:lnTo>
                            <a:lnTo>
                              <a:pt x="337" y="31"/>
                            </a:lnTo>
                            <a:lnTo>
                              <a:pt x="340" y="34"/>
                            </a:lnTo>
                            <a:lnTo>
                              <a:pt x="342" y="35"/>
                            </a:lnTo>
                            <a:lnTo>
                              <a:pt x="344" y="37"/>
                            </a:lnTo>
                            <a:lnTo>
                              <a:pt x="345" y="38"/>
                            </a:lnTo>
                            <a:lnTo>
                              <a:pt x="347" y="40"/>
                            </a:lnTo>
                            <a:lnTo>
                              <a:pt x="348" y="41"/>
                            </a:lnTo>
                            <a:lnTo>
                              <a:pt x="348" y="43"/>
                            </a:lnTo>
                            <a:lnTo>
                              <a:pt x="348" y="314"/>
                            </a:lnTo>
                          </a:path>
                        </a:pathLst>
                      </a:custGeom>
                      <a:gradFill rotWithShape="0">
                        <a:gsLst>
                          <a:gs pos="0">
                            <a:srgbClr val="666666"/>
                          </a:gs>
                          <a:gs pos="50000">
                            <a:srgbClr val="CCCCCC"/>
                          </a:gs>
                          <a:gs pos="100000">
                            <a:srgbClr val="666666"/>
                          </a:gs>
                        </a:gsLst>
                        <a:lin ang="0" scaled="1"/>
                      </a:gradFill>
                      <a:ln w="12700" cap="rnd">
                        <a:solidFill>
                          <a:srgbClr val="000000"/>
                        </a:solidFill>
                        <a:round/>
                        <a:headEnd/>
                        <a:tailEnd/>
                      </a:ln>
                    </p:spPr>
                    <p:txBody>
                      <a:bodyPr/>
                      <a:lstStyle/>
                      <a:p>
                        <a:endParaRPr lang="en-US"/>
                      </a:p>
                    </p:txBody>
                  </p:sp>
                  <p:sp>
                    <p:nvSpPr>
                      <p:cNvPr id="79" name="Freeform 177"/>
                      <p:cNvSpPr>
                        <a:spLocks noChangeAspect="1"/>
                      </p:cNvSpPr>
                      <p:nvPr/>
                    </p:nvSpPr>
                    <p:spPr bwMode="auto">
                      <a:xfrm>
                        <a:off x="2104" y="1622"/>
                        <a:ext cx="346" cy="86"/>
                      </a:xfrm>
                      <a:custGeom>
                        <a:avLst/>
                        <a:gdLst>
                          <a:gd name="T0" fmla="*/ 190 w 346"/>
                          <a:gd name="T1" fmla="*/ 85 h 86"/>
                          <a:gd name="T2" fmla="*/ 216 w 346"/>
                          <a:gd name="T3" fmla="*/ 83 h 86"/>
                          <a:gd name="T4" fmla="*/ 241 w 346"/>
                          <a:gd name="T5" fmla="*/ 82 h 86"/>
                          <a:gd name="T6" fmla="*/ 262 w 346"/>
                          <a:gd name="T7" fmla="*/ 79 h 86"/>
                          <a:gd name="T8" fmla="*/ 282 w 346"/>
                          <a:gd name="T9" fmla="*/ 74 h 86"/>
                          <a:gd name="T10" fmla="*/ 301 w 346"/>
                          <a:gd name="T11" fmla="*/ 71 h 86"/>
                          <a:gd name="T12" fmla="*/ 316 w 346"/>
                          <a:gd name="T13" fmla="*/ 66 h 86"/>
                          <a:gd name="T14" fmla="*/ 328 w 346"/>
                          <a:gd name="T15" fmla="*/ 60 h 86"/>
                          <a:gd name="T16" fmla="*/ 337 w 346"/>
                          <a:gd name="T17" fmla="*/ 56 h 86"/>
                          <a:gd name="T18" fmla="*/ 344 w 346"/>
                          <a:gd name="T19" fmla="*/ 49 h 86"/>
                          <a:gd name="T20" fmla="*/ 345 w 346"/>
                          <a:gd name="T21" fmla="*/ 42 h 86"/>
                          <a:gd name="T22" fmla="*/ 344 w 346"/>
                          <a:gd name="T23" fmla="*/ 36 h 86"/>
                          <a:gd name="T24" fmla="*/ 337 w 346"/>
                          <a:gd name="T25" fmla="*/ 30 h 86"/>
                          <a:gd name="T26" fmla="*/ 328 w 346"/>
                          <a:gd name="T27" fmla="*/ 25 h 86"/>
                          <a:gd name="T28" fmla="*/ 316 w 346"/>
                          <a:gd name="T29" fmla="*/ 19 h 86"/>
                          <a:gd name="T30" fmla="*/ 301 w 346"/>
                          <a:gd name="T31" fmla="*/ 14 h 86"/>
                          <a:gd name="T32" fmla="*/ 282 w 346"/>
                          <a:gd name="T33" fmla="*/ 10 h 86"/>
                          <a:gd name="T34" fmla="*/ 262 w 346"/>
                          <a:gd name="T35" fmla="*/ 7 h 86"/>
                          <a:gd name="T36" fmla="*/ 241 w 346"/>
                          <a:gd name="T37" fmla="*/ 4 h 86"/>
                          <a:gd name="T38" fmla="*/ 216 w 346"/>
                          <a:gd name="T39" fmla="*/ 2 h 86"/>
                          <a:gd name="T40" fmla="*/ 190 w 346"/>
                          <a:gd name="T41" fmla="*/ 0 h 86"/>
                          <a:gd name="T42" fmla="*/ 164 w 346"/>
                          <a:gd name="T43" fmla="*/ 0 h 86"/>
                          <a:gd name="T44" fmla="*/ 138 w 346"/>
                          <a:gd name="T45" fmla="*/ 2 h 86"/>
                          <a:gd name="T46" fmla="*/ 114 w 346"/>
                          <a:gd name="T47" fmla="*/ 4 h 86"/>
                          <a:gd name="T48" fmla="*/ 91 w 346"/>
                          <a:gd name="T49" fmla="*/ 5 h 86"/>
                          <a:gd name="T50" fmla="*/ 69 w 346"/>
                          <a:gd name="T51" fmla="*/ 10 h 86"/>
                          <a:gd name="T52" fmla="*/ 51 w 346"/>
                          <a:gd name="T53" fmla="*/ 13 h 86"/>
                          <a:gd name="T54" fmla="*/ 34 w 346"/>
                          <a:gd name="T55" fmla="*/ 17 h 86"/>
                          <a:gd name="T56" fmla="*/ 22 w 346"/>
                          <a:gd name="T57" fmla="*/ 22 h 86"/>
                          <a:gd name="T58" fmla="*/ 11 w 346"/>
                          <a:gd name="T59" fmla="*/ 28 h 86"/>
                          <a:gd name="T60" fmla="*/ 3 w 346"/>
                          <a:gd name="T61" fmla="*/ 34 h 86"/>
                          <a:gd name="T62" fmla="*/ 0 w 346"/>
                          <a:gd name="T63" fmla="*/ 40 h 86"/>
                          <a:gd name="T64" fmla="*/ 2 w 346"/>
                          <a:gd name="T65" fmla="*/ 46 h 86"/>
                          <a:gd name="T66" fmla="*/ 6 w 346"/>
                          <a:gd name="T67" fmla="*/ 53 h 86"/>
                          <a:gd name="T68" fmla="*/ 14 w 346"/>
                          <a:gd name="T69" fmla="*/ 59 h 86"/>
                          <a:gd name="T70" fmla="*/ 25 w 346"/>
                          <a:gd name="T71" fmla="*/ 65 h 86"/>
                          <a:gd name="T72" fmla="*/ 40 w 346"/>
                          <a:gd name="T73" fmla="*/ 69 h 86"/>
                          <a:gd name="T74" fmla="*/ 57 w 346"/>
                          <a:gd name="T75" fmla="*/ 74 h 86"/>
                          <a:gd name="T76" fmla="*/ 77 w 346"/>
                          <a:gd name="T77" fmla="*/ 77 h 86"/>
                          <a:gd name="T78" fmla="*/ 98 w 346"/>
                          <a:gd name="T79" fmla="*/ 80 h 86"/>
                          <a:gd name="T80" fmla="*/ 121 w 346"/>
                          <a:gd name="T81" fmla="*/ 83 h 86"/>
                          <a:gd name="T82" fmla="*/ 146 w 346"/>
                          <a:gd name="T83" fmla="*/ 83 h 86"/>
                          <a:gd name="T84" fmla="*/ 173 w 346"/>
                          <a:gd name="T85" fmla="*/ 85 h 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6"/>
                          <a:gd name="T130" fmla="*/ 0 h 86"/>
                          <a:gd name="T131" fmla="*/ 346 w 346"/>
                          <a:gd name="T132" fmla="*/ 86 h 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6" h="86">
                            <a:moveTo>
                              <a:pt x="173" y="85"/>
                            </a:moveTo>
                            <a:lnTo>
                              <a:pt x="181" y="85"/>
                            </a:lnTo>
                            <a:lnTo>
                              <a:pt x="190" y="85"/>
                            </a:lnTo>
                            <a:lnTo>
                              <a:pt x="199" y="83"/>
                            </a:lnTo>
                            <a:lnTo>
                              <a:pt x="207" y="83"/>
                            </a:lnTo>
                            <a:lnTo>
                              <a:pt x="216" y="83"/>
                            </a:lnTo>
                            <a:lnTo>
                              <a:pt x="224" y="83"/>
                            </a:lnTo>
                            <a:lnTo>
                              <a:pt x="232" y="82"/>
                            </a:lnTo>
                            <a:lnTo>
                              <a:pt x="241" y="82"/>
                            </a:lnTo>
                            <a:lnTo>
                              <a:pt x="248" y="80"/>
                            </a:lnTo>
                            <a:lnTo>
                              <a:pt x="255" y="79"/>
                            </a:lnTo>
                            <a:lnTo>
                              <a:pt x="262" y="79"/>
                            </a:lnTo>
                            <a:lnTo>
                              <a:pt x="270" y="77"/>
                            </a:lnTo>
                            <a:lnTo>
                              <a:pt x="276" y="76"/>
                            </a:lnTo>
                            <a:lnTo>
                              <a:pt x="282" y="74"/>
                            </a:lnTo>
                            <a:lnTo>
                              <a:pt x="290" y="74"/>
                            </a:lnTo>
                            <a:lnTo>
                              <a:pt x="294" y="72"/>
                            </a:lnTo>
                            <a:lnTo>
                              <a:pt x="301" y="71"/>
                            </a:lnTo>
                            <a:lnTo>
                              <a:pt x="307" y="69"/>
                            </a:lnTo>
                            <a:lnTo>
                              <a:pt x="311" y="68"/>
                            </a:lnTo>
                            <a:lnTo>
                              <a:pt x="316" y="66"/>
                            </a:lnTo>
                            <a:lnTo>
                              <a:pt x="321" y="65"/>
                            </a:lnTo>
                            <a:lnTo>
                              <a:pt x="325" y="62"/>
                            </a:lnTo>
                            <a:lnTo>
                              <a:pt x="328" y="60"/>
                            </a:lnTo>
                            <a:lnTo>
                              <a:pt x="333" y="59"/>
                            </a:lnTo>
                            <a:lnTo>
                              <a:pt x="336" y="57"/>
                            </a:lnTo>
                            <a:lnTo>
                              <a:pt x="337" y="56"/>
                            </a:lnTo>
                            <a:lnTo>
                              <a:pt x="340" y="53"/>
                            </a:lnTo>
                            <a:lnTo>
                              <a:pt x="342" y="51"/>
                            </a:lnTo>
                            <a:lnTo>
                              <a:pt x="344" y="49"/>
                            </a:lnTo>
                            <a:lnTo>
                              <a:pt x="345" y="46"/>
                            </a:lnTo>
                            <a:lnTo>
                              <a:pt x="345" y="45"/>
                            </a:lnTo>
                            <a:lnTo>
                              <a:pt x="345" y="42"/>
                            </a:lnTo>
                            <a:lnTo>
                              <a:pt x="345" y="40"/>
                            </a:lnTo>
                            <a:lnTo>
                              <a:pt x="345" y="39"/>
                            </a:lnTo>
                            <a:lnTo>
                              <a:pt x="344" y="36"/>
                            </a:lnTo>
                            <a:lnTo>
                              <a:pt x="342" y="34"/>
                            </a:lnTo>
                            <a:lnTo>
                              <a:pt x="340" y="33"/>
                            </a:lnTo>
                            <a:lnTo>
                              <a:pt x="337" y="30"/>
                            </a:lnTo>
                            <a:lnTo>
                              <a:pt x="336" y="28"/>
                            </a:lnTo>
                            <a:lnTo>
                              <a:pt x="333" y="27"/>
                            </a:lnTo>
                            <a:lnTo>
                              <a:pt x="328" y="25"/>
                            </a:lnTo>
                            <a:lnTo>
                              <a:pt x="325" y="22"/>
                            </a:lnTo>
                            <a:lnTo>
                              <a:pt x="321" y="20"/>
                            </a:lnTo>
                            <a:lnTo>
                              <a:pt x="316" y="19"/>
                            </a:lnTo>
                            <a:lnTo>
                              <a:pt x="311" y="17"/>
                            </a:lnTo>
                            <a:lnTo>
                              <a:pt x="307" y="16"/>
                            </a:lnTo>
                            <a:lnTo>
                              <a:pt x="301" y="14"/>
                            </a:lnTo>
                            <a:lnTo>
                              <a:pt x="294" y="13"/>
                            </a:lnTo>
                            <a:lnTo>
                              <a:pt x="290" y="11"/>
                            </a:lnTo>
                            <a:lnTo>
                              <a:pt x="282" y="10"/>
                            </a:lnTo>
                            <a:lnTo>
                              <a:pt x="276" y="10"/>
                            </a:lnTo>
                            <a:lnTo>
                              <a:pt x="270" y="8"/>
                            </a:lnTo>
                            <a:lnTo>
                              <a:pt x="262" y="7"/>
                            </a:lnTo>
                            <a:lnTo>
                              <a:pt x="255" y="5"/>
                            </a:lnTo>
                            <a:lnTo>
                              <a:pt x="248" y="5"/>
                            </a:lnTo>
                            <a:lnTo>
                              <a:pt x="241" y="4"/>
                            </a:lnTo>
                            <a:lnTo>
                              <a:pt x="232" y="4"/>
                            </a:lnTo>
                            <a:lnTo>
                              <a:pt x="224" y="2"/>
                            </a:lnTo>
                            <a:lnTo>
                              <a:pt x="216" y="2"/>
                            </a:lnTo>
                            <a:lnTo>
                              <a:pt x="207" y="2"/>
                            </a:lnTo>
                            <a:lnTo>
                              <a:pt x="199" y="0"/>
                            </a:lnTo>
                            <a:lnTo>
                              <a:pt x="190" y="0"/>
                            </a:lnTo>
                            <a:lnTo>
                              <a:pt x="181" y="0"/>
                            </a:lnTo>
                            <a:lnTo>
                              <a:pt x="173" y="0"/>
                            </a:lnTo>
                            <a:lnTo>
                              <a:pt x="164" y="0"/>
                            </a:lnTo>
                            <a:lnTo>
                              <a:pt x="155" y="0"/>
                            </a:lnTo>
                            <a:lnTo>
                              <a:pt x="146" y="0"/>
                            </a:lnTo>
                            <a:lnTo>
                              <a:pt x="138" y="2"/>
                            </a:lnTo>
                            <a:lnTo>
                              <a:pt x="129" y="2"/>
                            </a:lnTo>
                            <a:lnTo>
                              <a:pt x="121" y="2"/>
                            </a:lnTo>
                            <a:lnTo>
                              <a:pt x="114" y="4"/>
                            </a:lnTo>
                            <a:lnTo>
                              <a:pt x="106" y="4"/>
                            </a:lnTo>
                            <a:lnTo>
                              <a:pt x="98" y="5"/>
                            </a:lnTo>
                            <a:lnTo>
                              <a:pt x="91" y="5"/>
                            </a:lnTo>
                            <a:lnTo>
                              <a:pt x="83" y="7"/>
                            </a:lnTo>
                            <a:lnTo>
                              <a:pt x="77" y="8"/>
                            </a:lnTo>
                            <a:lnTo>
                              <a:pt x="69" y="10"/>
                            </a:lnTo>
                            <a:lnTo>
                              <a:pt x="63" y="10"/>
                            </a:lnTo>
                            <a:lnTo>
                              <a:pt x="57" y="11"/>
                            </a:lnTo>
                            <a:lnTo>
                              <a:pt x="51" y="13"/>
                            </a:lnTo>
                            <a:lnTo>
                              <a:pt x="45" y="14"/>
                            </a:lnTo>
                            <a:lnTo>
                              <a:pt x="40" y="16"/>
                            </a:lnTo>
                            <a:lnTo>
                              <a:pt x="34" y="17"/>
                            </a:lnTo>
                            <a:lnTo>
                              <a:pt x="29" y="19"/>
                            </a:lnTo>
                            <a:lnTo>
                              <a:pt x="25" y="20"/>
                            </a:lnTo>
                            <a:lnTo>
                              <a:pt x="22" y="22"/>
                            </a:lnTo>
                            <a:lnTo>
                              <a:pt x="17" y="25"/>
                            </a:lnTo>
                            <a:lnTo>
                              <a:pt x="14" y="27"/>
                            </a:lnTo>
                            <a:lnTo>
                              <a:pt x="11" y="28"/>
                            </a:lnTo>
                            <a:lnTo>
                              <a:pt x="8" y="30"/>
                            </a:lnTo>
                            <a:lnTo>
                              <a:pt x="6" y="33"/>
                            </a:lnTo>
                            <a:lnTo>
                              <a:pt x="3" y="34"/>
                            </a:lnTo>
                            <a:lnTo>
                              <a:pt x="2" y="36"/>
                            </a:lnTo>
                            <a:lnTo>
                              <a:pt x="2" y="39"/>
                            </a:lnTo>
                            <a:lnTo>
                              <a:pt x="0" y="40"/>
                            </a:lnTo>
                            <a:lnTo>
                              <a:pt x="0" y="42"/>
                            </a:lnTo>
                            <a:lnTo>
                              <a:pt x="0" y="45"/>
                            </a:lnTo>
                            <a:lnTo>
                              <a:pt x="2" y="46"/>
                            </a:lnTo>
                            <a:lnTo>
                              <a:pt x="2" y="49"/>
                            </a:lnTo>
                            <a:lnTo>
                              <a:pt x="3" y="51"/>
                            </a:lnTo>
                            <a:lnTo>
                              <a:pt x="6" y="53"/>
                            </a:lnTo>
                            <a:lnTo>
                              <a:pt x="8" y="56"/>
                            </a:lnTo>
                            <a:lnTo>
                              <a:pt x="11" y="57"/>
                            </a:lnTo>
                            <a:lnTo>
                              <a:pt x="14" y="59"/>
                            </a:lnTo>
                            <a:lnTo>
                              <a:pt x="17" y="60"/>
                            </a:lnTo>
                            <a:lnTo>
                              <a:pt x="22" y="62"/>
                            </a:lnTo>
                            <a:lnTo>
                              <a:pt x="25" y="65"/>
                            </a:lnTo>
                            <a:lnTo>
                              <a:pt x="29" y="66"/>
                            </a:lnTo>
                            <a:lnTo>
                              <a:pt x="34" y="68"/>
                            </a:lnTo>
                            <a:lnTo>
                              <a:pt x="40" y="69"/>
                            </a:lnTo>
                            <a:lnTo>
                              <a:pt x="45" y="71"/>
                            </a:lnTo>
                            <a:lnTo>
                              <a:pt x="51" y="72"/>
                            </a:lnTo>
                            <a:lnTo>
                              <a:pt x="57" y="74"/>
                            </a:lnTo>
                            <a:lnTo>
                              <a:pt x="63" y="74"/>
                            </a:lnTo>
                            <a:lnTo>
                              <a:pt x="69" y="76"/>
                            </a:lnTo>
                            <a:lnTo>
                              <a:pt x="77" y="77"/>
                            </a:lnTo>
                            <a:lnTo>
                              <a:pt x="83" y="79"/>
                            </a:lnTo>
                            <a:lnTo>
                              <a:pt x="91" y="79"/>
                            </a:lnTo>
                            <a:lnTo>
                              <a:pt x="98" y="80"/>
                            </a:lnTo>
                            <a:lnTo>
                              <a:pt x="106" y="82"/>
                            </a:lnTo>
                            <a:lnTo>
                              <a:pt x="114" y="82"/>
                            </a:lnTo>
                            <a:lnTo>
                              <a:pt x="121" y="83"/>
                            </a:lnTo>
                            <a:lnTo>
                              <a:pt x="129" y="83"/>
                            </a:lnTo>
                            <a:lnTo>
                              <a:pt x="138" y="83"/>
                            </a:lnTo>
                            <a:lnTo>
                              <a:pt x="146" y="83"/>
                            </a:lnTo>
                            <a:lnTo>
                              <a:pt x="155" y="85"/>
                            </a:lnTo>
                            <a:lnTo>
                              <a:pt x="164" y="85"/>
                            </a:lnTo>
                            <a:lnTo>
                              <a:pt x="173" y="85"/>
                            </a:lnTo>
                          </a:path>
                        </a:pathLst>
                      </a:custGeom>
                      <a:solidFill>
                        <a:srgbClr val="E4E4E0"/>
                      </a:solidFill>
                      <a:ln w="12700" cap="rnd">
                        <a:solidFill>
                          <a:srgbClr val="000000"/>
                        </a:solidFill>
                        <a:round/>
                        <a:headEnd/>
                        <a:tailEnd/>
                      </a:ln>
                    </p:spPr>
                    <p:txBody>
                      <a:bodyPr/>
                      <a:lstStyle/>
                      <a:p>
                        <a:endParaRPr lang="en-US"/>
                      </a:p>
                    </p:txBody>
                  </p:sp>
                  <p:sp>
                    <p:nvSpPr>
                      <p:cNvPr id="80" name="Freeform 178"/>
                      <p:cNvSpPr>
                        <a:spLocks noChangeAspect="1"/>
                      </p:cNvSpPr>
                      <p:nvPr/>
                    </p:nvSpPr>
                    <p:spPr bwMode="auto">
                      <a:xfrm>
                        <a:off x="2205" y="1495"/>
                        <a:ext cx="144" cy="145"/>
                      </a:xfrm>
                      <a:custGeom>
                        <a:avLst/>
                        <a:gdLst>
                          <a:gd name="T0" fmla="*/ 143 w 144"/>
                          <a:gd name="T1" fmla="*/ 127 h 145"/>
                          <a:gd name="T2" fmla="*/ 141 w 144"/>
                          <a:gd name="T3" fmla="*/ 129 h 145"/>
                          <a:gd name="T4" fmla="*/ 137 w 144"/>
                          <a:gd name="T5" fmla="*/ 132 h 145"/>
                          <a:gd name="T6" fmla="*/ 131 w 144"/>
                          <a:gd name="T7" fmla="*/ 135 h 145"/>
                          <a:gd name="T8" fmla="*/ 123 w 144"/>
                          <a:gd name="T9" fmla="*/ 138 h 145"/>
                          <a:gd name="T10" fmla="*/ 112 w 144"/>
                          <a:gd name="T11" fmla="*/ 140 h 145"/>
                          <a:gd name="T12" fmla="*/ 100 w 144"/>
                          <a:gd name="T13" fmla="*/ 143 h 145"/>
                          <a:gd name="T14" fmla="*/ 86 w 144"/>
                          <a:gd name="T15" fmla="*/ 144 h 145"/>
                          <a:gd name="T16" fmla="*/ 71 w 144"/>
                          <a:gd name="T17" fmla="*/ 144 h 145"/>
                          <a:gd name="T18" fmla="*/ 54 w 144"/>
                          <a:gd name="T19" fmla="*/ 144 h 145"/>
                          <a:gd name="T20" fmla="*/ 40 w 144"/>
                          <a:gd name="T21" fmla="*/ 143 h 145"/>
                          <a:gd name="T22" fmla="*/ 28 w 144"/>
                          <a:gd name="T23" fmla="*/ 140 h 145"/>
                          <a:gd name="T24" fmla="*/ 19 w 144"/>
                          <a:gd name="T25" fmla="*/ 138 h 145"/>
                          <a:gd name="T26" fmla="*/ 11 w 144"/>
                          <a:gd name="T27" fmla="*/ 135 h 145"/>
                          <a:gd name="T28" fmla="*/ 6 w 144"/>
                          <a:gd name="T29" fmla="*/ 132 h 145"/>
                          <a:gd name="T30" fmla="*/ 2 w 144"/>
                          <a:gd name="T31" fmla="*/ 131 h 145"/>
                          <a:gd name="T32" fmla="*/ 2 w 144"/>
                          <a:gd name="T33" fmla="*/ 127 h 145"/>
                          <a:gd name="T34" fmla="*/ 0 w 144"/>
                          <a:gd name="T35" fmla="*/ 17 h 145"/>
                          <a:gd name="T36" fmla="*/ 2 w 144"/>
                          <a:gd name="T37" fmla="*/ 14 h 145"/>
                          <a:gd name="T38" fmla="*/ 6 w 144"/>
                          <a:gd name="T39" fmla="*/ 13 h 145"/>
                          <a:gd name="T40" fmla="*/ 13 w 144"/>
                          <a:gd name="T41" fmla="*/ 9 h 145"/>
                          <a:gd name="T42" fmla="*/ 22 w 144"/>
                          <a:gd name="T43" fmla="*/ 6 h 145"/>
                          <a:gd name="T44" fmla="*/ 31 w 144"/>
                          <a:gd name="T45" fmla="*/ 3 h 145"/>
                          <a:gd name="T46" fmla="*/ 43 w 144"/>
                          <a:gd name="T47" fmla="*/ 2 h 145"/>
                          <a:gd name="T48" fmla="*/ 57 w 144"/>
                          <a:gd name="T49" fmla="*/ 0 h 145"/>
                          <a:gd name="T50" fmla="*/ 71 w 144"/>
                          <a:gd name="T51" fmla="*/ 0 h 145"/>
                          <a:gd name="T52" fmla="*/ 85 w 144"/>
                          <a:gd name="T53" fmla="*/ 0 h 145"/>
                          <a:gd name="T54" fmla="*/ 98 w 144"/>
                          <a:gd name="T55" fmla="*/ 2 h 145"/>
                          <a:gd name="T56" fmla="*/ 111 w 144"/>
                          <a:gd name="T57" fmla="*/ 3 h 145"/>
                          <a:gd name="T58" fmla="*/ 121 w 144"/>
                          <a:gd name="T59" fmla="*/ 6 h 145"/>
                          <a:gd name="T60" fmla="*/ 131 w 144"/>
                          <a:gd name="T61" fmla="*/ 9 h 145"/>
                          <a:gd name="T62" fmla="*/ 137 w 144"/>
                          <a:gd name="T63" fmla="*/ 13 h 145"/>
                          <a:gd name="T64" fmla="*/ 141 w 144"/>
                          <a:gd name="T65" fmla="*/ 14 h 145"/>
                          <a:gd name="T66" fmla="*/ 143 w 144"/>
                          <a:gd name="T67" fmla="*/ 17 h 145"/>
                          <a:gd name="T68" fmla="*/ 143 w 144"/>
                          <a:gd name="T69" fmla="*/ 127 h 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145"/>
                          <a:gd name="T107" fmla="*/ 144 w 144"/>
                          <a:gd name="T108" fmla="*/ 145 h 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145">
                            <a:moveTo>
                              <a:pt x="143" y="127"/>
                            </a:moveTo>
                            <a:lnTo>
                              <a:pt x="141" y="129"/>
                            </a:lnTo>
                            <a:lnTo>
                              <a:pt x="137" y="132"/>
                            </a:lnTo>
                            <a:lnTo>
                              <a:pt x="131" y="135"/>
                            </a:lnTo>
                            <a:lnTo>
                              <a:pt x="123" y="138"/>
                            </a:lnTo>
                            <a:lnTo>
                              <a:pt x="112" y="140"/>
                            </a:lnTo>
                            <a:lnTo>
                              <a:pt x="100" y="143"/>
                            </a:lnTo>
                            <a:lnTo>
                              <a:pt x="86" y="144"/>
                            </a:lnTo>
                            <a:lnTo>
                              <a:pt x="71" y="144"/>
                            </a:lnTo>
                            <a:lnTo>
                              <a:pt x="54" y="144"/>
                            </a:lnTo>
                            <a:lnTo>
                              <a:pt x="40" y="143"/>
                            </a:lnTo>
                            <a:lnTo>
                              <a:pt x="28" y="140"/>
                            </a:lnTo>
                            <a:lnTo>
                              <a:pt x="19" y="138"/>
                            </a:lnTo>
                            <a:lnTo>
                              <a:pt x="11" y="135"/>
                            </a:lnTo>
                            <a:lnTo>
                              <a:pt x="6" y="132"/>
                            </a:lnTo>
                            <a:lnTo>
                              <a:pt x="2" y="131"/>
                            </a:lnTo>
                            <a:lnTo>
                              <a:pt x="2" y="127"/>
                            </a:lnTo>
                            <a:lnTo>
                              <a:pt x="0" y="17"/>
                            </a:lnTo>
                            <a:lnTo>
                              <a:pt x="2" y="14"/>
                            </a:lnTo>
                            <a:lnTo>
                              <a:pt x="6" y="13"/>
                            </a:lnTo>
                            <a:lnTo>
                              <a:pt x="13" y="9"/>
                            </a:lnTo>
                            <a:lnTo>
                              <a:pt x="22" y="6"/>
                            </a:lnTo>
                            <a:lnTo>
                              <a:pt x="31" y="3"/>
                            </a:lnTo>
                            <a:lnTo>
                              <a:pt x="43" y="2"/>
                            </a:lnTo>
                            <a:lnTo>
                              <a:pt x="57" y="0"/>
                            </a:lnTo>
                            <a:lnTo>
                              <a:pt x="71" y="0"/>
                            </a:lnTo>
                            <a:lnTo>
                              <a:pt x="85" y="0"/>
                            </a:lnTo>
                            <a:lnTo>
                              <a:pt x="98" y="2"/>
                            </a:lnTo>
                            <a:lnTo>
                              <a:pt x="111" y="3"/>
                            </a:lnTo>
                            <a:lnTo>
                              <a:pt x="121" y="6"/>
                            </a:lnTo>
                            <a:lnTo>
                              <a:pt x="131" y="9"/>
                            </a:lnTo>
                            <a:lnTo>
                              <a:pt x="137" y="13"/>
                            </a:lnTo>
                            <a:lnTo>
                              <a:pt x="141" y="14"/>
                            </a:lnTo>
                            <a:lnTo>
                              <a:pt x="143" y="17"/>
                            </a:lnTo>
                            <a:lnTo>
                              <a:pt x="143" y="12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Freeform 179"/>
                      <p:cNvSpPr>
                        <a:spLocks noChangeAspect="1"/>
                      </p:cNvSpPr>
                      <p:nvPr/>
                    </p:nvSpPr>
                    <p:spPr bwMode="auto">
                      <a:xfrm>
                        <a:off x="2205" y="1622"/>
                        <a:ext cx="142" cy="61"/>
                      </a:xfrm>
                      <a:custGeom>
                        <a:avLst/>
                        <a:gdLst>
                          <a:gd name="T0" fmla="*/ 141 w 142"/>
                          <a:gd name="T1" fmla="*/ 2 h 61"/>
                          <a:gd name="T2" fmla="*/ 138 w 142"/>
                          <a:gd name="T3" fmla="*/ 5 h 61"/>
                          <a:gd name="T4" fmla="*/ 137 w 142"/>
                          <a:gd name="T5" fmla="*/ 7 h 61"/>
                          <a:gd name="T6" fmla="*/ 134 w 142"/>
                          <a:gd name="T7" fmla="*/ 8 h 61"/>
                          <a:gd name="T8" fmla="*/ 131 w 142"/>
                          <a:gd name="T9" fmla="*/ 10 h 61"/>
                          <a:gd name="T10" fmla="*/ 126 w 142"/>
                          <a:gd name="T11" fmla="*/ 11 h 61"/>
                          <a:gd name="T12" fmla="*/ 121 w 142"/>
                          <a:gd name="T13" fmla="*/ 11 h 61"/>
                          <a:gd name="T14" fmla="*/ 117 w 142"/>
                          <a:gd name="T15" fmla="*/ 13 h 61"/>
                          <a:gd name="T16" fmla="*/ 112 w 142"/>
                          <a:gd name="T17" fmla="*/ 14 h 61"/>
                          <a:gd name="T18" fmla="*/ 106 w 142"/>
                          <a:gd name="T19" fmla="*/ 16 h 61"/>
                          <a:gd name="T20" fmla="*/ 100 w 142"/>
                          <a:gd name="T21" fmla="*/ 16 h 61"/>
                          <a:gd name="T22" fmla="*/ 92 w 142"/>
                          <a:gd name="T23" fmla="*/ 17 h 61"/>
                          <a:gd name="T24" fmla="*/ 86 w 142"/>
                          <a:gd name="T25" fmla="*/ 17 h 61"/>
                          <a:gd name="T26" fmla="*/ 78 w 142"/>
                          <a:gd name="T27" fmla="*/ 17 h 61"/>
                          <a:gd name="T28" fmla="*/ 69 w 142"/>
                          <a:gd name="T29" fmla="*/ 19 h 61"/>
                          <a:gd name="T30" fmla="*/ 62 w 142"/>
                          <a:gd name="T31" fmla="*/ 17 h 61"/>
                          <a:gd name="T32" fmla="*/ 54 w 142"/>
                          <a:gd name="T33" fmla="*/ 17 h 61"/>
                          <a:gd name="T34" fmla="*/ 46 w 142"/>
                          <a:gd name="T35" fmla="*/ 17 h 61"/>
                          <a:gd name="T36" fmla="*/ 40 w 142"/>
                          <a:gd name="T37" fmla="*/ 16 h 61"/>
                          <a:gd name="T38" fmla="*/ 34 w 142"/>
                          <a:gd name="T39" fmla="*/ 16 h 61"/>
                          <a:gd name="T40" fmla="*/ 28 w 142"/>
                          <a:gd name="T41" fmla="*/ 14 h 61"/>
                          <a:gd name="T42" fmla="*/ 22 w 142"/>
                          <a:gd name="T43" fmla="*/ 13 h 61"/>
                          <a:gd name="T44" fmla="*/ 17 w 142"/>
                          <a:gd name="T45" fmla="*/ 11 h 61"/>
                          <a:gd name="T46" fmla="*/ 14 w 142"/>
                          <a:gd name="T47" fmla="*/ 11 h 61"/>
                          <a:gd name="T48" fmla="*/ 10 w 142"/>
                          <a:gd name="T49" fmla="*/ 10 h 61"/>
                          <a:gd name="T50" fmla="*/ 6 w 142"/>
                          <a:gd name="T51" fmla="*/ 7 h 61"/>
                          <a:gd name="T52" fmla="*/ 3 w 142"/>
                          <a:gd name="T53" fmla="*/ 5 h 61"/>
                          <a:gd name="T54" fmla="*/ 0 w 142"/>
                          <a:gd name="T55" fmla="*/ 4 h 61"/>
                          <a:gd name="T56" fmla="*/ 0 w 142"/>
                          <a:gd name="T57" fmla="*/ 0 h 61"/>
                          <a:gd name="T58" fmla="*/ 2 w 142"/>
                          <a:gd name="T59" fmla="*/ 45 h 61"/>
                          <a:gd name="T60" fmla="*/ 3 w 142"/>
                          <a:gd name="T61" fmla="*/ 46 h 61"/>
                          <a:gd name="T62" fmla="*/ 5 w 142"/>
                          <a:gd name="T63" fmla="*/ 48 h 61"/>
                          <a:gd name="T64" fmla="*/ 8 w 142"/>
                          <a:gd name="T65" fmla="*/ 51 h 61"/>
                          <a:gd name="T66" fmla="*/ 11 w 142"/>
                          <a:gd name="T67" fmla="*/ 53 h 61"/>
                          <a:gd name="T68" fmla="*/ 16 w 142"/>
                          <a:gd name="T69" fmla="*/ 54 h 61"/>
                          <a:gd name="T70" fmla="*/ 20 w 142"/>
                          <a:gd name="T71" fmla="*/ 54 h 61"/>
                          <a:gd name="T72" fmla="*/ 25 w 142"/>
                          <a:gd name="T73" fmla="*/ 56 h 61"/>
                          <a:gd name="T74" fmla="*/ 29 w 142"/>
                          <a:gd name="T75" fmla="*/ 57 h 61"/>
                          <a:gd name="T76" fmla="*/ 36 w 142"/>
                          <a:gd name="T77" fmla="*/ 57 h 61"/>
                          <a:gd name="T78" fmla="*/ 40 w 142"/>
                          <a:gd name="T79" fmla="*/ 59 h 61"/>
                          <a:gd name="T80" fmla="*/ 46 w 142"/>
                          <a:gd name="T81" fmla="*/ 59 h 61"/>
                          <a:gd name="T82" fmla="*/ 54 w 142"/>
                          <a:gd name="T83" fmla="*/ 59 h 61"/>
                          <a:gd name="T84" fmla="*/ 60 w 142"/>
                          <a:gd name="T85" fmla="*/ 60 h 61"/>
                          <a:gd name="T86" fmla="*/ 68 w 142"/>
                          <a:gd name="T87" fmla="*/ 60 h 61"/>
                          <a:gd name="T88" fmla="*/ 74 w 142"/>
                          <a:gd name="T89" fmla="*/ 60 h 61"/>
                          <a:gd name="T90" fmla="*/ 82 w 142"/>
                          <a:gd name="T91" fmla="*/ 60 h 61"/>
                          <a:gd name="T92" fmla="*/ 88 w 142"/>
                          <a:gd name="T93" fmla="*/ 59 h 61"/>
                          <a:gd name="T94" fmla="*/ 94 w 142"/>
                          <a:gd name="T95" fmla="*/ 59 h 61"/>
                          <a:gd name="T96" fmla="*/ 101 w 142"/>
                          <a:gd name="T97" fmla="*/ 59 h 61"/>
                          <a:gd name="T98" fmla="*/ 106 w 142"/>
                          <a:gd name="T99" fmla="*/ 57 h 61"/>
                          <a:gd name="T100" fmla="*/ 112 w 142"/>
                          <a:gd name="T101" fmla="*/ 57 h 61"/>
                          <a:gd name="T102" fmla="*/ 117 w 142"/>
                          <a:gd name="T103" fmla="*/ 56 h 61"/>
                          <a:gd name="T104" fmla="*/ 121 w 142"/>
                          <a:gd name="T105" fmla="*/ 54 h 61"/>
                          <a:gd name="T106" fmla="*/ 126 w 142"/>
                          <a:gd name="T107" fmla="*/ 54 h 61"/>
                          <a:gd name="T108" fmla="*/ 129 w 142"/>
                          <a:gd name="T109" fmla="*/ 53 h 61"/>
                          <a:gd name="T110" fmla="*/ 134 w 142"/>
                          <a:gd name="T111" fmla="*/ 51 h 61"/>
                          <a:gd name="T112" fmla="*/ 135 w 142"/>
                          <a:gd name="T113" fmla="*/ 49 h 61"/>
                          <a:gd name="T114" fmla="*/ 138 w 142"/>
                          <a:gd name="T115" fmla="*/ 48 h 61"/>
                          <a:gd name="T116" fmla="*/ 140 w 142"/>
                          <a:gd name="T117" fmla="*/ 45 h 61"/>
                          <a:gd name="T118" fmla="*/ 141 w 142"/>
                          <a:gd name="T119" fmla="*/ 0 h 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2"/>
                          <a:gd name="T181" fmla="*/ 0 h 61"/>
                          <a:gd name="T182" fmla="*/ 142 w 142"/>
                          <a:gd name="T183" fmla="*/ 61 h 6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2" h="61">
                            <a:moveTo>
                              <a:pt x="141" y="0"/>
                            </a:moveTo>
                            <a:lnTo>
                              <a:pt x="141" y="2"/>
                            </a:lnTo>
                            <a:lnTo>
                              <a:pt x="140" y="4"/>
                            </a:lnTo>
                            <a:lnTo>
                              <a:pt x="138" y="5"/>
                            </a:lnTo>
                            <a:lnTo>
                              <a:pt x="137" y="5"/>
                            </a:lnTo>
                            <a:lnTo>
                              <a:pt x="137" y="7"/>
                            </a:lnTo>
                            <a:lnTo>
                              <a:pt x="135" y="7"/>
                            </a:lnTo>
                            <a:lnTo>
                              <a:pt x="134" y="8"/>
                            </a:lnTo>
                            <a:lnTo>
                              <a:pt x="132" y="8"/>
                            </a:lnTo>
                            <a:lnTo>
                              <a:pt x="131" y="10"/>
                            </a:lnTo>
                            <a:lnTo>
                              <a:pt x="128" y="10"/>
                            </a:lnTo>
                            <a:lnTo>
                              <a:pt x="126" y="11"/>
                            </a:lnTo>
                            <a:lnTo>
                              <a:pt x="124" y="11"/>
                            </a:lnTo>
                            <a:lnTo>
                              <a:pt x="121" y="11"/>
                            </a:lnTo>
                            <a:lnTo>
                              <a:pt x="120" y="13"/>
                            </a:lnTo>
                            <a:lnTo>
                              <a:pt x="117" y="13"/>
                            </a:lnTo>
                            <a:lnTo>
                              <a:pt x="114" y="14"/>
                            </a:lnTo>
                            <a:lnTo>
                              <a:pt x="112" y="14"/>
                            </a:lnTo>
                            <a:lnTo>
                              <a:pt x="109" y="14"/>
                            </a:lnTo>
                            <a:lnTo>
                              <a:pt x="106" y="16"/>
                            </a:lnTo>
                            <a:lnTo>
                              <a:pt x="103" y="16"/>
                            </a:lnTo>
                            <a:lnTo>
                              <a:pt x="100" y="16"/>
                            </a:lnTo>
                            <a:lnTo>
                              <a:pt x="97" y="17"/>
                            </a:lnTo>
                            <a:lnTo>
                              <a:pt x="92" y="17"/>
                            </a:lnTo>
                            <a:lnTo>
                              <a:pt x="89" y="17"/>
                            </a:lnTo>
                            <a:lnTo>
                              <a:pt x="86" y="17"/>
                            </a:lnTo>
                            <a:lnTo>
                              <a:pt x="82" y="17"/>
                            </a:lnTo>
                            <a:lnTo>
                              <a:pt x="78" y="17"/>
                            </a:lnTo>
                            <a:lnTo>
                              <a:pt x="74" y="19"/>
                            </a:lnTo>
                            <a:lnTo>
                              <a:pt x="69" y="19"/>
                            </a:lnTo>
                            <a:lnTo>
                              <a:pt x="66" y="19"/>
                            </a:lnTo>
                            <a:lnTo>
                              <a:pt x="62" y="17"/>
                            </a:lnTo>
                            <a:lnTo>
                              <a:pt x="57" y="17"/>
                            </a:lnTo>
                            <a:lnTo>
                              <a:pt x="54" y="17"/>
                            </a:lnTo>
                            <a:lnTo>
                              <a:pt x="49" y="17"/>
                            </a:lnTo>
                            <a:lnTo>
                              <a:pt x="46" y="17"/>
                            </a:lnTo>
                            <a:lnTo>
                              <a:pt x="43" y="17"/>
                            </a:lnTo>
                            <a:lnTo>
                              <a:pt x="40" y="16"/>
                            </a:lnTo>
                            <a:lnTo>
                              <a:pt x="37" y="16"/>
                            </a:lnTo>
                            <a:lnTo>
                              <a:pt x="34" y="16"/>
                            </a:lnTo>
                            <a:lnTo>
                              <a:pt x="31" y="14"/>
                            </a:lnTo>
                            <a:lnTo>
                              <a:pt x="28" y="14"/>
                            </a:lnTo>
                            <a:lnTo>
                              <a:pt x="25" y="14"/>
                            </a:lnTo>
                            <a:lnTo>
                              <a:pt x="22" y="13"/>
                            </a:lnTo>
                            <a:lnTo>
                              <a:pt x="20" y="13"/>
                            </a:lnTo>
                            <a:lnTo>
                              <a:pt x="17" y="11"/>
                            </a:lnTo>
                            <a:lnTo>
                              <a:pt x="16" y="11"/>
                            </a:lnTo>
                            <a:lnTo>
                              <a:pt x="14" y="11"/>
                            </a:lnTo>
                            <a:lnTo>
                              <a:pt x="13" y="10"/>
                            </a:lnTo>
                            <a:lnTo>
                              <a:pt x="10" y="10"/>
                            </a:lnTo>
                            <a:lnTo>
                              <a:pt x="8" y="8"/>
                            </a:lnTo>
                            <a:lnTo>
                              <a:pt x="6" y="7"/>
                            </a:lnTo>
                            <a:lnTo>
                              <a:pt x="5" y="7"/>
                            </a:lnTo>
                            <a:lnTo>
                              <a:pt x="3" y="5"/>
                            </a:lnTo>
                            <a:lnTo>
                              <a:pt x="2" y="4"/>
                            </a:lnTo>
                            <a:lnTo>
                              <a:pt x="0" y="4"/>
                            </a:lnTo>
                            <a:lnTo>
                              <a:pt x="0" y="2"/>
                            </a:lnTo>
                            <a:lnTo>
                              <a:pt x="0" y="0"/>
                            </a:lnTo>
                            <a:lnTo>
                              <a:pt x="2" y="43"/>
                            </a:lnTo>
                            <a:lnTo>
                              <a:pt x="2" y="45"/>
                            </a:lnTo>
                            <a:lnTo>
                              <a:pt x="2" y="46"/>
                            </a:lnTo>
                            <a:lnTo>
                              <a:pt x="3" y="46"/>
                            </a:lnTo>
                            <a:lnTo>
                              <a:pt x="3" y="48"/>
                            </a:lnTo>
                            <a:lnTo>
                              <a:pt x="5" y="48"/>
                            </a:lnTo>
                            <a:lnTo>
                              <a:pt x="6" y="49"/>
                            </a:lnTo>
                            <a:lnTo>
                              <a:pt x="8" y="51"/>
                            </a:lnTo>
                            <a:lnTo>
                              <a:pt x="10" y="51"/>
                            </a:lnTo>
                            <a:lnTo>
                              <a:pt x="11" y="53"/>
                            </a:lnTo>
                            <a:lnTo>
                              <a:pt x="14" y="53"/>
                            </a:lnTo>
                            <a:lnTo>
                              <a:pt x="16" y="54"/>
                            </a:lnTo>
                            <a:lnTo>
                              <a:pt x="17" y="54"/>
                            </a:lnTo>
                            <a:lnTo>
                              <a:pt x="20" y="54"/>
                            </a:lnTo>
                            <a:lnTo>
                              <a:pt x="22" y="56"/>
                            </a:lnTo>
                            <a:lnTo>
                              <a:pt x="25" y="56"/>
                            </a:lnTo>
                            <a:lnTo>
                              <a:pt x="26" y="56"/>
                            </a:lnTo>
                            <a:lnTo>
                              <a:pt x="29" y="57"/>
                            </a:lnTo>
                            <a:lnTo>
                              <a:pt x="33" y="57"/>
                            </a:lnTo>
                            <a:lnTo>
                              <a:pt x="36" y="57"/>
                            </a:lnTo>
                            <a:lnTo>
                              <a:pt x="37" y="59"/>
                            </a:lnTo>
                            <a:lnTo>
                              <a:pt x="40" y="59"/>
                            </a:lnTo>
                            <a:lnTo>
                              <a:pt x="43" y="59"/>
                            </a:lnTo>
                            <a:lnTo>
                              <a:pt x="46" y="59"/>
                            </a:lnTo>
                            <a:lnTo>
                              <a:pt x="51" y="59"/>
                            </a:lnTo>
                            <a:lnTo>
                              <a:pt x="54" y="59"/>
                            </a:lnTo>
                            <a:lnTo>
                              <a:pt x="57" y="60"/>
                            </a:lnTo>
                            <a:lnTo>
                              <a:pt x="60" y="60"/>
                            </a:lnTo>
                            <a:lnTo>
                              <a:pt x="63" y="60"/>
                            </a:lnTo>
                            <a:lnTo>
                              <a:pt x="68" y="60"/>
                            </a:lnTo>
                            <a:lnTo>
                              <a:pt x="71" y="60"/>
                            </a:lnTo>
                            <a:lnTo>
                              <a:pt x="74" y="60"/>
                            </a:lnTo>
                            <a:lnTo>
                              <a:pt x="78" y="60"/>
                            </a:lnTo>
                            <a:lnTo>
                              <a:pt x="82" y="60"/>
                            </a:lnTo>
                            <a:lnTo>
                              <a:pt x="85" y="60"/>
                            </a:lnTo>
                            <a:lnTo>
                              <a:pt x="88" y="59"/>
                            </a:lnTo>
                            <a:lnTo>
                              <a:pt x="91" y="59"/>
                            </a:lnTo>
                            <a:lnTo>
                              <a:pt x="94" y="59"/>
                            </a:lnTo>
                            <a:lnTo>
                              <a:pt x="98" y="59"/>
                            </a:lnTo>
                            <a:lnTo>
                              <a:pt x="101" y="59"/>
                            </a:lnTo>
                            <a:lnTo>
                              <a:pt x="103" y="59"/>
                            </a:lnTo>
                            <a:lnTo>
                              <a:pt x="106" y="57"/>
                            </a:lnTo>
                            <a:lnTo>
                              <a:pt x="109" y="57"/>
                            </a:lnTo>
                            <a:lnTo>
                              <a:pt x="112" y="57"/>
                            </a:lnTo>
                            <a:lnTo>
                              <a:pt x="115" y="56"/>
                            </a:lnTo>
                            <a:lnTo>
                              <a:pt x="117" y="56"/>
                            </a:lnTo>
                            <a:lnTo>
                              <a:pt x="120" y="56"/>
                            </a:lnTo>
                            <a:lnTo>
                              <a:pt x="121" y="54"/>
                            </a:lnTo>
                            <a:lnTo>
                              <a:pt x="124" y="54"/>
                            </a:lnTo>
                            <a:lnTo>
                              <a:pt x="126" y="54"/>
                            </a:lnTo>
                            <a:lnTo>
                              <a:pt x="128" y="53"/>
                            </a:lnTo>
                            <a:lnTo>
                              <a:pt x="129" y="53"/>
                            </a:lnTo>
                            <a:lnTo>
                              <a:pt x="132" y="51"/>
                            </a:lnTo>
                            <a:lnTo>
                              <a:pt x="134" y="51"/>
                            </a:lnTo>
                            <a:lnTo>
                              <a:pt x="134" y="49"/>
                            </a:lnTo>
                            <a:lnTo>
                              <a:pt x="135" y="49"/>
                            </a:lnTo>
                            <a:lnTo>
                              <a:pt x="137" y="48"/>
                            </a:lnTo>
                            <a:lnTo>
                              <a:pt x="138" y="48"/>
                            </a:lnTo>
                            <a:lnTo>
                              <a:pt x="138" y="46"/>
                            </a:lnTo>
                            <a:lnTo>
                              <a:pt x="140" y="45"/>
                            </a:lnTo>
                            <a:lnTo>
                              <a:pt x="140" y="43"/>
                            </a:lnTo>
                            <a:lnTo>
                              <a:pt x="141" y="0"/>
                            </a:lnTo>
                          </a:path>
                        </a:pathLst>
                      </a:custGeom>
                      <a:gradFill rotWithShape="0">
                        <a:gsLst>
                          <a:gs pos="0">
                            <a:srgbClr val="727270"/>
                          </a:gs>
                          <a:gs pos="50000">
                            <a:srgbClr val="E4E4E0"/>
                          </a:gs>
                          <a:gs pos="100000">
                            <a:srgbClr val="727270"/>
                          </a:gs>
                        </a:gsLst>
                        <a:lin ang="5400000" scaled="1"/>
                      </a:gradFill>
                      <a:ln w="12700" cap="rnd">
                        <a:solidFill>
                          <a:srgbClr val="000000"/>
                        </a:solidFill>
                        <a:round/>
                        <a:headEnd/>
                        <a:tailEnd/>
                      </a:ln>
                    </p:spPr>
                    <p:txBody>
                      <a:bodyPr/>
                      <a:lstStyle/>
                      <a:p>
                        <a:endParaRPr lang="en-US"/>
                      </a:p>
                    </p:txBody>
                  </p:sp>
                  <p:sp>
                    <p:nvSpPr>
                      <p:cNvPr id="82" name="Freeform 180" descr="30%"/>
                      <p:cNvSpPr>
                        <a:spLocks noChangeAspect="1"/>
                      </p:cNvSpPr>
                      <p:nvPr/>
                    </p:nvSpPr>
                    <p:spPr bwMode="auto">
                      <a:xfrm>
                        <a:off x="2205" y="1495"/>
                        <a:ext cx="144" cy="145"/>
                      </a:xfrm>
                      <a:custGeom>
                        <a:avLst/>
                        <a:gdLst>
                          <a:gd name="T0" fmla="*/ 143 w 144"/>
                          <a:gd name="T1" fmla="*/ 127 h 145"/>
                          <a:gd name="T2" fmla="*/ 141 w 144"/>
                          <a:gd name="T3" fmla="*/ 129 h 145"/>
                          <a:gd name="T4" fmla="*/ 137 w 144"/>
                          <a:gd name="T5" fmla="*/ 132 h 145"/>
                          <a:gd name="T6" fmla="*/ 131 w 144"/>
                          <a:gd name="T7" fmla="*/ 135 h 145"/>
                          <a:gd name="T8" fmla="*/ 123 w 144"/>
                          <a:gd name="T9" fmla="*/ 138 h 145"/>
                          <a:gd name="T10" fmla="*/ 112 w 144"/>
                          <a:gd name="T11" fmla="*/ 140 h 145"/>
                          <a:gd name="T12" fmla="*/ 100 w 144"/>
                          <a:gd name="T13" fmla="*/ 143 h 145"/>
                          <a:gd name="T14" fmla="*/ 86 w 144"/>
                          <a:gd name="T15" fmla="*/ 144 h 145"/>
                          <a:gd name="T16" fmla="*/ 71 w 144"/>
                          <a:gd name="T17" fmla="*/ 144 h 145"/>
                          <a:gd name="T18" fmla="*/ 54 w 144"/>
                          <a:gd name="T19" fmla="*/ 144 h 145"/>
                          <a:gd name="T20" fmla="*/ 40 w 144"/>
                          <a:gd name="T21" fmla="*/ 143 h 145"/>
                          <a:gd name="T22" fmla="*/ 28 w 144"/>
                          <a:gd name="T23" fmla="*/ 140 h 145"/>
                          <a:gd name="T24" fmla="*/ 19 w 144"/>
                          <a:gd name="T25" fmla="*/ 138 h 145"/>
                          <a:gd name="T26" fmla="*/ 11 w 144"/>
                          <a:gd name="T27" fmla="*/ 135 h 145"/>
                          <a:gd name="T28" fmla="*/ 6 w 144"/>
                          <a:gd name="T29" fmla="*/ 132 h 145"/>
                          <a:gd name="T30" fmla="*/ 2 w 144"/>
                          <a:gd name="T31" fmla="*/ 131 h 145"/>
                          <a:gd name="T32" fmla="*/ 2 w 144"/>
                          <a:gd name="T33" fmla="*/ 127 h 145"/>
                          <a:gd name="T34" fmla="*/ 0 w 144"/>
                          <a:gd name="T35" fmla="*/ 17 h 145"/>
                          <a:gd name="T36" fmla="*/ 2 w 144"/>
                          <a:gd name="T37" fmla="*/ 14 h 145"/>
                          <a:gd name="T38" fmla="*/ 6 w 144"/>
                          <a:gd name="T39" fmla="*/ 13 h 145"/>
                          <a:gd name="T40" fmla="*/ 13 w 144"/>
                          <a:gd name="T41" fmla="*/ 9 h 145"/>
                          <a:gd name="T42" fmla="*/ 22 w 144"/>
                          <a:gd name="T43" fmla="*/ 6 h 145"/>
                          <a:gd name="T44" fmla="*/ 31 w 144"/>
                          <a:gd name="T45" fmla="*/ 3 h 145"/>
                          <a:gd name="T46" fmla="*/ 43 w 144"/>
                          <a:gd name="T47" fmla="*/ 2 h 145"/>
                          <a:gd name="T48" fmla="*/ 57 w 144"/>
                          <a:gd name="T49" fmla="*/ 0 h 145"/>
                          <a:gd name="T50" fmla="*/ 71 w 144"/>
                          <a:gd name="T51" fmla="*/ 0 h 145"/>
                          <a:gd name="T52" fmla="*/ 85 w 144"/>
                          <a:gd name="T53" fmla="*/ 0 h 145"/>
                          <a:gd name="T54" fmla="*/ 98 w 144"/>
                          <a:gd name="T55" fmla="*/ 2 h 145"/>
                          <a:gd name="T56" fmla="*/ 111 w 144"/>
                          <a:gd name="T57" fmla="*/ 3 h 145"/>
                          <a:gd name="T58" fmla="*/ 121 w 144"/>
                          <a:gd name="T59" fmla="*/ 6 h 145"/>
                          <a:gd name="T60" fmla="*/ 131 w 144"/>
                          <a:gd name="T61" fmla="*/ 9 h 145"/>
                          <a:gd name="T62" fmla="*/ 137 w 144"/>
                          <a:gd name="T63" fmla="*/ 13 h 145"/>
                          <a:gd name="T64" fmla="*/ 141 w 144"/>
                          <a:gd name="T65" fmla="*/ 14 h 145"/>
                          <a:gd name="T66" fmla="*/ 143 w 144"/>
                          <a:gd name="T67" fmla="*/ 17 h 145"/>
                          <a:gd name="T68" fmla="*/ 143 w 144"/>
                          <a:gd name="T69" fmla="*/ 127 h 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145"/>
                          <a:gd name="T107" fmla="*/ 144 w 144"/>
                          <a:gd name="T108" fmla="*/ 145 h 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145">
                            <a:moveTo>
                              <a:pt x="143" y="127"/>
                            </a:moveTo>
                            <a:lnTo>
                              <a:pt x="141" y="129"/>
                            </a:lnTo>
                            <a:lnTo>
                              <a:pt x="137" y="132"/>
                            </a:lnTo>
                            <a:lnTo>
                              <a:pt x="131" y="135"/>
                            </a:lnTo>
                            <a:lnTo>
                              <a:pt x="123" y="138"/>
                            </a:lnTo>
                            <a:lnTo>
                              <a:pt x="112" y="140"/>
                            </a:lnTo>
                            <a:lnTo>
                              <a:pt x="100" y="143"/>
                            </a:lnTo>
                            <a:lnTo>
                              <a:pt x="86" y="144"/>
                            </a:lnTo>
                            <a:lnTo>
                              <a:pt x="71" y="144"/>
                            </a:lnTo>
                            <a:lnTo>
                              <a:pt x="54" y="144"/>
                            </a:lnTo>
                            <a:lnTo>
                              <a:pt x="40" y="143"/>
                            </a:lnTo>
                            <a:lnTo>
                              <a:pt x="28" y="140"/>
                            </a:lnTo>
                            <a:lnTo>
                              <a:pt x="19" y="138"/>
                            </a:lnTo>
                            <a:lnTo>
                              <a:pt x="11" y="135"/>
                            </a:lnTo>
                            <a:lnTo>
                              <a:pt x="6" y="132"/>
                            </a:lnTo>
                            <a:lnTo>
                              <a:pt x="2" y="131"/>
                            </a:lnTo>
                            <a:lnTo>
                              <a:pt x="2" y="127"/>
                            </a:lnTo>
                            <a:lnTo>
                              <a:pt x="0" y="17"/>
                            </a:lnTo>
                            <a:lnTo>
                              <a:pt x="2" y="14"/>
                            </a:lnTo>
                            <a:lnTo>
                              <a:pt x="6" y="13"/>
                            </a:lnTo>
                            <a:lnTo>
                              <a:pt x="13" y="9"/>
                            </a:lnTo>
                            <a:lnTo>
                              <a:pt x="22" y="6"/>
                            </a:lnTo>
                            <a:lnTo>
                              <a:pt x="31" y="3"/>
                            </a:lnTo>
                            <a:lnTo>
                              <a:pt x="43" y="2"/>
                            </a:lnTo>
                            <a:lnTo>
                              <a:pt x="57" y="0"/>
                            </a:lnTo>
                            <a:lnTo>
                              <a:pt x="71" y="0"/>
                            </a:lnTo>
                            <a:lnTo>
                              <a:pt x="85" y="0"/>
                            </a:lnTo>
                            <a:lnTo>
                              <a:pt x="98" y="2"/>
                            </a:lnTo>
                            <a:lnTo>
                              <a:pt x="111" y="3"/>
                            </a:lnTo>
                            <a:lnTo>
                              <a:pt x="121" y="6"/>
                            </a:lnTo>
                            <a:lnTo>
                              <a:pt x="131" y="9"/>
                            </a:lnTo>
                            <a:lnTo>
                              <a:pt x="137" y="13"/>
                            </a:lnTo>
                            <a:lnTo>
                              <a:pt x="141" y="14"/>
                            </a:lnTo>
                            <a:lnTo>
                              <a:pt x="143" y="17"/>
                            </a:lnTo>
                            <a:lnTo>
                              <a:pt x="143" y="127"/>
                            </a:lnTo>
                          </a:path>
                        </a:pathLst>
                      </a:custGeom>
                      <a:gradFill rotWithShape="0">
                        <a:gsLst>
                          <a:gs pos="0">
                            <a:srgbClr val="B36F02"/>
                          </a:gs>
                          <a:gs pos="50000">
                            <a:srgbClr val="DAB984"/>
                          </a:gs>
                          <a:gs pos="100000">
                            <a:srgbClr val="B36F02"/>
                          </a:gs>
                        </a:gsLst>
                        <a:lin ang="0" scaled="1"/>
                      </a:gradFill>
                      <a:ln w="12700" cap="rnd">
                        <a:solidFill>
                          <a:srgbClr val="000000"/>
                        </a:solidFill>
                        <a:round/>
                        <a:headEnd/>
                        <a:tailEnd/>
                      </a:ln>
                    </p:spPr>
                    <p:txBody>
                      <a:bodyPr/>
                      <a:lstStyle/>
                      <a:p>
                        <a:endParaRPr lang="en-US"/>
                      </a:p>
                    </p:txBody>
                  </p:sp>
                  <p:sp>
                    <p:nvSpPr>
                      <p:cNvPr id="83" name="Freeform 181"/>
                      <p:cNvSpPr>
                        <a:spLocks noChangeAspect="1"/>
                      </p:cNvSpPr>
                      <p:nvPr/>
                    </p:nvSpPr>
                    <p:spPr bwMode="auto">
                      <a:xfrm>
                        <a:off x="2208" y="1423"/>
                        <a:ext cx="138" cy="102"/>
                      </a:xfrm>
                      <a:custGeom>
                        <a:avLst/>
                        <a:gdLst>
                          <a:gd name="T0" fmla="*/ 137 w 138"/>
                          <a:gd name="T1" fmla="*/ 60 h 102"/>
                          <a:gd name="T2" fmla="*/ 102 w 138"/>
                          <a:gd name="T3" fmla="*/ 4 h 102"/>
                          <a:gd name="T4" fmla="*/ 95 w 138"/>
                          <a:gd name="T5" fmla="*/ 3 h 102"/>
                          <a:gd name="T6" fmla="*/ 88 w 138"/>
                          <a:gd name="T7" fmla="*/ 1 h 102"/>
                          <a:gd name="T8" fmla="*/ 79 w 138"/>
                          <a:gd name="T9" fmla="*/ 0 h 102"/>
                          <a:gd name="T10" fmla="*/ 69 w 138"/>
                          <a:gd name="T11" fmla="*/ 0 h 102"/>
                          <a:gd name="T12" fmla="*/ 57 w 138"/>
                          <a:gd name="T13" fmla="*/ 0 h 102"/>
                          <a:gd name="T14" fmla="*/ 46 w 138"/>
                          <a:gd name="T15" fmla="*/ 1 h 102"/>
                          <a:gd name="T16" fmla="*/ 39 w 138"/>
                          <a:gd name="T17" fmla="*/ 3 h 102"/>
                          <a:gd name="T18" fmla="*/ 36 w 138"/>
                          <a:gd name="T19" fmla="*/ 6 h 102"/>
                          <a:gd name="T20" fmla="*/ 0 w 138"/>
                          <a:gd name="T21" fmla="*/ 60 h 102"/>
                          <a:gd name="T22" fmla="*/ 0 w 138"/>
                          <a:gd name="T23" fmla="*/ 84 h 102"/>
                          <a:gd name="T24" fmla="*/ 2 w 138"/>
                          <a:gd name="T25" fmla="*/ 89 h 102"/>
                          <a:gd name="T26" fmla="*/ 5 w 138"/>
                          <a:gd name="T27" fmla="*/ 92 h 102"/>
                          <a:gd name="T28" fmla="*/ 11 w 138"/>
                          <a:gd name="T29" fmla="*/ 95 h 102"/>
                          <a:gd name="T30" fmla="*/ 20 w 138"/>
                          <a:gd name="T31" fmla="*/ 96 h 102"/>
                          <a:gd name="T32" fmla="*/ 30 w 138"/>
                          <a:gd name="T33" fmla="*/ 99 h 102"/>
                          <a:gd name="T34" fmla="*/ 42 w 138"/>
                          <a:gd name="T35" fmla="*/ 101 h 102"/>
                          <a:gd name="T36" fmla="*/ 54 w 138"/>
                          <a:gd name="T37" fmla="*/ 101 h 102"/>
                          <a:gd name="T38" fmla="*/ 69 w 138"/>
                          <a:gd name="T39" fmla="*/ 101 h 102"/>
                          <a:gd name="T40" fmla="*/ 83 w 138"/>
                          <a:gd name="T41" fmla="*/ 101 h 102"/>
                          <a:gd name="T42" fmla="*/ 95 w 138"/>
                          <a:gd name="T43" fmla="*/ 101 h 102"/>
                          <a:gd name="T44" fmla="*/ 108 w 138"/>
                          <a:gd name="T45" fmla="*/ 99 h 102"/>
                          <a:gd name="T46" fmla="*/ 117 w 138"/>
                          <a:gd name="T47" fmla="*/ 96 h 102"/>
                          <a:gd name="T48" fmla="*/ 126 w 138"/>
                          <a:gd name="T49" fmla="*/ 95 h 102"/>
                          <a:gd name="T50" fmla="*/ 132 w 138"/>
                          <a:gd name="T51" fmla="*/ 92 h 102"/>
                          <a:gd name="T52" fmla="*/ 135 w 138"/>
                          <a:gd name="T53" fmla="*/ 89 h 102"/>
                          <a:gd name="T54" fmla="*/ 137 w 138"/>
                          <a:gd name="T55" fmla="*/ 84 h 102"/>
                          <a:gd name="T56" fmla="*/ 137 w 138"/>
                          <a:gd name="T57" fmla="*/ 60 h 1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102"/>
                          <a:gd name="T89" fmla="*/ 138 w 138"/>
                          <a:gd name="T90" fmla="*/ 102 h 1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102">
                            <a:moveTo>
                              <a:pt x="137" y="60"/>
                            </a:moveTo>
                            <a:lnTo>
                              <a:pt x="102" y="4"/>
                            </a:lnTo>
                            <a:lnTo>
                              <a:pt x="95" y="3"/>
                            </a:lnTo>
                            <a:lnTo>
                              <a:pt x="88" y="1"/>
                            </a:lnTo>
                            <a:lnTo>
                              <a:pt x="79" y="0"/>
                            </a:lnTo>
                            <a:lnTo>
                              <a:pt x="69" y="0"/>
                            </a:lnTo>
                            <a:lnTo>
                              <a:pt x="57" y="0"/>
                            </a:lnTo>
                            <a:lnTo>
                              <a:pt x="46" y="1"/>
                            </a:lnTo>
                            <a:lnTo>
                              <a:pt x="39" y="3"/>
                            </a:lnTo>
                            <a:lnTo>
                              <a:pt x="36" y="6"/>
                            </a:lnTo>
                            <a:lnTo>
                              <a:pt x="0" y="60"/>
                            </a:lnTo>
                            <a:lnTo>
                              <a:pt x="0" y="84"/>
                            </a:lnTo>
                            <a:lnTo>
                              <a:pt x="2" y="89"/>
                            </a:lnTo>
                            <a:lnTo>
                              <a:pt x="5" y="92"/>
                            </a:lnTo>
                            <a:lnTo>
                              <a:pt x="11" y="95"/>
                            </a:lnTo>
                            <a:lnTo>
                              <a:pt x="20" y="96"/>
                            </a:lnTo>
                            <a:lnTo>
                              <a:pt x="30" y="99"/>
                            </a:lnTo>
                            <a:lnTo>
                              <a:pt x="42" y="101"/>
                            </a:lnTo>
                            <a:lnTo>
                              <a:pt x="54" y="101"/>
                            </a:lnTo>
                            <a:lnTo>
                              <a:pt x="69" y="101"/>
                            </a:lnTo>
                            <a:lnTo>
                              <a:pt x="83" y="101"/>
                            </a:lnTo>
                            <a:lnTo>
                              <a:pt x="95" y="101"/>
                            </a:lnTo>
                            <a:lnTo>
                              <a:pt x="108" y="99"/>
                            </a:lnTo>
                            <a:lnTo>
                              <a:pt x="117" y="96"/>
                            </a:lnTo>
                            <a:lnTo>
                              <a:pt x="126" y="95"/>
                            </a:lnTo>
                            <a:lnTo>
                              <a:pt x="132" y="92"/>
                            </a:lnTo>
                            <a:lnTo>
                              <a:pt x="135" y="89"/>
                            </a:lnTo>
                            <a:lnTo>
                              <a:pt x="137" y="84"/>
                            </a:lnTo>
                            <a:lnTo>
                              <a:pt x="137" y="6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182" descr="30%"/>
                      <p:cNvSpPr>
                        <a:spLocks noChangeAspect="1"/>
                      </p:cNvSpPr>
                      <p:nvPr/>
                    </p:nvSpPr>
                    <p:spPr bwMode="auto">
                      <a:xfrm>
                        <a:off x="2208" y="1467"/>
                        <a:ext cx="139" cy="58"/>
                      </a:xfrm>
                      <a:custGeom>
                        <a:avLst/>
                        <a:gdLst>
                          <a:gd name="T0" fmla="*/ 137 w 139"/>
                          <a:gd name="T1" fmla="*/ 16 h 58"/>
                          <a:gd name="T2" fmla="*/ 135 w 139"/>
                          <a:gd name="T3" fmla="*/ 13 h 58"/>
                          <a:gd name="T4" fmla="*/ 132 w 139"/>
                          <a:gd name="T5" fmla="*/ 11 h 58"/>
                          <a:gd name="T6" fmla="*/ 129 w 139"/>
                          <a:gd name="T7" fmla="*/ 10 h 58"/>
                          <a:gd name="T8" fmla="*/ 126 w 139"/>
                          <a:gd name="T9" fmla="*/ 8 h 58"/>
                          <a:gd name="T10" fmla="*/ 121 w 139"/>
                          <a:gd name="T11" fmla="*/ 6 h 58"/>
                          <a:gd name="T12" fmla="*/ 117 w 139"/>
                          <a:gd name="T13" fmla="*/ 5 h 58"/>
                          <a:gd name="T14" fmla="*/ 112 w 139"/>
                          <a:gd name="T15" fmla="*/ 5 h 58"/>
                          <a:gd name="T16" fmla="*/ 108 w 139"/>
                          <a:gd name="T17" fmla="*/ 3 h 58"/>
                          <a:gd name="T18" fmla="*/ 102 w 139"/>
                          <a:gd name="T19" fmla="*/ 3 h 58"/>
                          <a:gd name="T20" fmla="*/ 95 w 139"/>
                          <a:gd name="T21" fmla="*/ 2 h 58"/>
                          <a:gd name="T22" fmla="*/ 89 w 139"/>
                          <a:gd name="T23" fmla="*/ 2 h 58"/>
                          <a:gd name="T24" fmla="*/ 83 w 139"/>
                          <a:gd name="T25" fmla="*/ 0 h 58"/>
                          <a:gd name="T26" fmla="*/ 75 w 139"/>
                          <a:gd name="T27" fmla="*/ 0 h 58"/>
                          <a:gd name="T28" fmla="*/ 69 w 139"/>
                          <a:gd name="T29" fmla="*/ 0 h 58"/>
                          <a:gd name="T30" fmla="*/ 62 w 139"/>
                          <a:gd name="T31" fmla="*/ 0 h 58"/>
                          <a:gd name="T32" fmla="*/ 54 w 139"/>
                          <a:gd name="T33" fmla="*/ 0 h 58"/>
                          <a:gd name="T34" fmla="*/ 48 w 139"/>
                          <a:gd name="T35" fmla="*/ 2 h 58"/>
                          <a:gd name="T36" fmla="*/ 42 w 139"/>
                          <a:gd name="T37" fmla="*/ 2 h 58"/>
                          <a:gd name="T38" fmla="*/ 36 w 139"/>
                          <a:gd name="T39" fmla="*/ 3 h 58"/>
                          <a:gd name="T40" fmla="*/ 30 w 139"/>
                          <a:gd name="T41" fmla="*/ 3 h 58"/>
                          <a:gd name="T42" fmla="*/ 25 w 139"/>
                          <a:gd name="T43" fmla="*/ 5 h 58"/>
                          <a:gd name="T44" fmla="*/ 20 w 139"/>
                          <a:gd name="T45" fmla="*/ 5 h 58"/>
                          <a:gd name="T46" fmla="*/ 16 w 139"/>
                          <a:gd name="T47" fmla="*/ 6 h 58"/>
                          <a:gd name="T48" fmla="*/ 11 w 139"/>
                          <a:gd name="T49" fmla="*/ 8 h 58"/>
                          <a:gd name="T50" fmla="*/ 8 w 139"/>
                          <a:gd name="T51" fmla="*/ 10 h 58"/>
                          <a:gd name="T52" fmla="*/ 5 w 139"/>
                          <a:gd name="T53" fmla="*/ 11 h 58"/>
                          <a:gd name="T54" fmla="*/ 3 w 139"/>
                          <a:gd name="T55" fmla="*/ 13 h 58"/>
                          <a:gd name="T56" fmla="*/ 0 w 139"/>
                          <a:gd name="T57" fmla="*/ 14 h 58"/>
                          <a:gd name="T58" fmla="*/ 0 w 139"/>
                          <a:gd name="T59" fmla="*/ 17 h 58"/>
                          <a:gd name="T60" fmla="*/ 0 w 139"/>
                          <a:gd name="T61" fmla="*/ 42 h 58"/>
                          <a:gd name="T62" fmla="*/ 0 w 139"/>
                          <a:gd name="T63" fmla="*/ 45 h 58"/>
                          <a:gd name="T64" fmla="*/ 3 w 139"/>
                          <a:gd name="T65" fmla="*/ 46 h 58"/>
                          <a:gd name="T66" fmla="*/ 7 w 139"/>
                          <a:gd name="T67" fmla="*/ 48 h 58"/>
                          <a:gd name="T68" fmla="*/ 10 w 139"/>
                          <a:gd name="T69" fmla="*/ 49 h 58"/>
                          <a:gd name="T70" fmla="*/ 13 w 139"/>
                          <a:gd name="T71" fmla="*/ 51 h 58"/>
                          <a:gd name="T72" fmla="*/ 17 w 139"/>
                          <a:gd name="T73" fmla="*/ 52 h 58"/>
                          <a:gd name="T74" fmla="*/ 22 w 139"/>
                          <a:gd name="T75" fmla="*/ 54 h 58"/>
                          <a:gd name="T76" fmla="*/ 28 w 139"/>
                          <a:gd name="T77" fmla="*/ 54 h 58"/>
                          <a:gd name="T78" fmla="*/ 33 w 139"/>
                          <a:gd name="T79" fmla="*/ 55 h 58"/>
                          <a:gd name="T80" fmla="*/ 39 w 139"/>
                          <a:gd name="T81" fmla="*/ 55 h 58"/>
                          <a:gd name="T82" fmla="*/ 45 w 139"/>
                          <a:gd name="T83" fmla="*/ 57 h 58"/>
                          <a:gd name="T84" fmla="*/ 51 w 139"/>
                          <a:gd name="T85" fmla="*/ 57 h 58"/>
                          <a:gd name="T86" fmla="*/ 59 w 139"/>
                          <a:gd name="T87" fmla="*/ 57 h 58"/>
                          <a:gd name="T88" fmla="*/ 65 w 139"/>
                          <a:gd name="T89" fmla="*/ 57 h 58"/>
                          <a:gd name="T90" fmla="*/ 72 w 139"/>
                          <a:gd name="T91" fmla="*/ 57 h 58"/>
                          <a:gd name="T92" fmla="*/ 79 w 139"/>
                          <a:gd name="T93" fmla="*/ 57 h 58"/>
                          <a:gd name="T94" fmla="*/ 86 w 139"/>
                          <a:gd name="T95" fmla="*/ 57 h 58"/>
                          <a:gd name="T96" fmla="*/ 92 w 139"/>
                          <a:gd name="T97" fmla="*/ 57 h 58"/>
                          <a:gd name="T98" fmla="*/ 98 w 139"/>
                          <a:gd name="T99" fmla="*/ 55 h 58"/>
                          <a:gd name="T100" fmla="*/ 105 w 139"/>
                          <a:gd name="T101" fmla="*/ 55 h 58"/>
                          <a:gd name="T102" fmla="*/ 111 w 139"/>
                          <a:gd name="T103" fmla="*/ 54 h 58"/>
                          <a:gd name="T104" fmla="*/ 115 w 139"/>
                          <a:gd name="T105" fmla="*/ 54 h 58"/>
                          <a:gd name="T106" fmla="*/ 120 w 139"/>
                          <a:gd name="T107" fmla="*/ 52 h 58"/>
                          <a:gd name="T108" fmla="*/ 125 w 139"/>
                          <a:gd name="T109" fmla="*/ 51 h 58"/>
                          <a:gd name="T110" fmla="*/ 128 w 139"/>
                          <a:gd name="T111" fmla="*/ 49 h 58"/>
                          <a:gd name="T112" fmla="*/ 131 w 139"/>
                          <a:gd name="T113" fmla="*/ 48 h 58"/>
                          <a:gd name="T114" fmla="*/ 134 w 139"/>
                          <a:gd name="T115" fmla="*/ 46 h 58"/>
                          <a:gd name="T116" fmla="*/ 135 w 139"/>
                          <a:gd name="T117" fmla="*/ 45 h 58"/>
                          <a:gd name="T118" fmla="*/ 137 w 139"/>
                          <a:gd name="T119" fmla="*/ 43 h 58"/>
                          <a:gd name="T120" fmla="*/ 138 w 139"/>
                          <a:gd name="T121" fmla="*/ 40 h 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9"/>
                          <a:gd name="T184" fmla="*/ 0 h 58"/>
                          <a:gd name="T185" fmla="*/ 139 w 139"/>
                          <a:gd name="T186" fmla="*/ 58 h 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9" h="58">
                            <a:moveTo>
                              <a:pt x="138" y="17"/>
                            </a:moveTo>
                            <a:lnTo>
                              <a:pt x="137" y="16"/>
                            </a:lnTo>
                            <a:lnTo>
                              <a:pt x="137" y="14"/>
                            </a:lnTo>
                            <a:lnTo>
                              <a:pt x="135" y="13"/>
                            </a:lnTo>
                            <a:lnTo>
                              <a:pt x="134" y="11"/>
                            </a:lnTo>
                            <a:lnTo>
                              <a:pt x="132" y="11"/>
                            </a:lnTo>
                            <a:lnTo>
                              <a:pt x="131" y="10"/>
                            </a:lnTo>
                            <a:lnTo>
                              <a:pt x="129" y="10"/>
                            </a:lnTo>
                            <a:lnTo>
                              <a:pt x="128" y="8"/>
                            </a:lnTo>
                            <a:lnTo>
                              <a:pt x="126" y="8"/>
                            </a:lnTo>
                            <a:lnTo>
                              <a:pt x="125" y="8"/>
                            </a:lnTo>
                            <a:lnTo>
                              <a:pt x="121" y="6"/>
                            </a:lnTo>
                            <a:lnTo>
                              <a:pt x="120" y="6"/>
                            </a:lnTo>
                            <a:lnTo>
                              <a:pt x="117" y="5"/>
                            </a:lnTo>
                            <a:lnTo>
                              <a:pt x="115" y="5"/>
                            </a:lnTo>
                            <a:lnTo>
                              <a:pt x="112" y="5"/>
                            </a:lnTo>
                            <a:lnTo>
                              <a:pt x="111" y="3"/>
                            </a:lnTo>
                            <a:lnTo>
                              <a:pt x="108" y="3"/>
                            </a:lnTo>
                            <a:lnTo>
                              <a:pt x="105" y="3"/>
                            </a:lnTo>
                            <a:lnTo>
                              <a:pt x="102" y="3"/>
                            </a:lnTo>
                            <a:lnTo>
                              <a:pt x="98" y="2"/>
                            </a:lnTo>
                            <a:lnTo>
                              <a:pt x="95" y="2"/>
                            </a:lnTo>
                            <a:lnTo>
                              <a:pt x="92" y="2"/>
                            </a:lnTo>
                            <a:lnTo>
                              <a:pt x="89" y="2"/>
                            </a:lnTo>
                            <a:lnTo>
                              <a:pt x="86" y="2"/>
                            </a:lnTo>
                            <a:lnTo>
                              <a:pt x="83" y="0"/>
                            </a:lnTo>
                            <a:lnTo>
                              <a:pt x="79" y="0"/>
                            </a:lnTo>
                            <a:lnTo>
                              <a:pt x="75" y="0"/>
                            </a:lnTo>
                            <a:lnTo>
                              <a:pt x="72" y="0"/>
                            </a:lnTo>
                            <a:lnTo>
                              <a:pt x="69" y="0"/>
                            </a:lnTo>
                            <a:lnTo>
                              <a:pt x="65" y="0"/>
                            </a:lnTo>
                            <a:lnTo>
                              <a:pt x="62" y="0"/>
                            </a:lnTo>
                            <a:lnTo>
                              <a:pt x="59" y="0"/>
                            </a:lnTo>
                            <a:lnTo>
                              <a:pt x="54" y="0"/>
                            </a:lnTo>
                            <a:lnTo>
                              <a:pt x="51" y="2"/>
                            </a:lnTo>
                            <a:lnTo>
                              <a:pt x="48" y="2"/>
                            </a:lnTo>
                            <a:lnTo>
                              <a:pt x="45" y="2"/>
                            </a:lnTo>
                            <a:lnTo>
                              <a:pt x="42" y="2"/>
                            </a:lnTo>
                            <a:lnTo>
                              <a:pt x="39" y="2"/>
                            </a:lnTo>
                            <a:lnTo>
                              <a:pt x="36" y="3"/>
                            </a:lnTo>
                            <a:lnTo>
                              <a:pt x="33" y="3"/>
                            </a:lnTo>
                            <a:lnTo>
                              <a:pt x="30" y="3"/>
                            </a:lnTo>
                            <a:lnTo>
                              <a:pt x="28" y="3"/>
                            </a:lnTo>
                            <a:lnTo>
                              <a:pt x="25" y="5"/>
                            </a:lnTo>
                            <a:lnTo>
                              <a:pt x="22" y="5"/>
                            </a:lnTo>
                            <a:lnTo>
                              <a:pt x="20" y="5"/>
                            </a:lnTo>
                            <a:lnTo>
                              <a:pt x="17" y="6"/>
                            </a:lnTo>
                            <a:lnTo>
                              <a:pt x="16" y="6"/>
                            </a:lnTo>
                            <a:lnTo>
                              <a:pt x="13" y="8"/>
                            </a:lnTo>
                            <a:lnTo>
                              <a:pt x="11" y="8"/>
                            </a:lnTo>
                            <a:lnTo>
                              <a:pt x="10" y="8"/>
                            </a:lnTo>
                            <a:lnTo>
                              <a:pt x="8" y="10"/>
                            </a:lnTo>
                            <a:lnTo>
                              <a:pt x="7" y="10"/>
                            </a:lnTo>
                            <a:lnTo>
                              <a:pt x="5" y="11"/>
                            </a:lnTo>
                            <a:lnTo>
                              <a:pt x="3" y="11"/>
                            </a:lnTo>
                            <a:lnTo>
                              <a:pt x="3" y="13"/>
                            </a:lnTo>
                            <a:lnTo>
                              <a:pt x="2" y="13"/>
                            </a:lnTo>
                            <a:lnTo>
                              <a:pt x="0" y="14"/>
                            </a:lnTo>
                            <a:lnTo>
                              <a:pt x="0" y="16"/>
                            </a:lnTo>
                            <a:lnTo>
                              <a:pt x="0" y="17"/>
                            </a:lnTo>
                            <a:lnTo>
                              <a:pt x="0" y="40"/>
                            </a:lnTo>
                            <a:lnTo>
                              <a:pt x="0" y="42"/>
                            </a:lnTo>
                            <a:lnTo>
                              <a:pt x="0" y="43"/>
                            </a:lnTo>
                            <a:lnTo>
                              <a:pt x="0" y="45"/>
                            </a:lnTo>
                            <a:lnTo>
                              <a:pt x="2" y="45"/>
                            </a:lnTo>
                            <a:lnTo>
                              <a:pt x="3" y="46"/>
                            </a:lnTo>
                            <a:lnTo>
                              <a:pt x="5" y="48"/>
                            </a:lnTo>
                            <a:lnTo>
                              <a:pt x="7" y="48"/>
                            </a:lnTo>
                            <a:lnTo>
                              <a:pt x="8" y="49"/>
                            </a:lnTo>
                            <a:lnTo>
                              <a:pt x="10" y="49"/>
                            </a:lnTo>
                            <a:lnTo>
                              <a:pt x="11" y="51"/>
                            </a:lnTo>
                            <a:lnTo>
                              <a:pt x="13" y="51"/>
                            </a:lnTo>
                            <a:lnTo>
                              <a:pt x="16" y="51"/>
                            </a:lnTo>
                            <a:lnTo>
                              <a:pt x="17" y="52"/>
                            </a:lnTo>
                            <a:lnTo>
                              <a:pt x="20" y="52"/>
                            </a:lnTo>
                            <a:lnTo>
                              <a:pt x="22" y="54"/>
                            </a:lnTo>
                            <a:lnTo>
                              <a:pt x="25" y="54"/>
                            </a:lnTo>
                            <a:lnTo>
                              <a:pt x="28" y="54"/>
                            </a:lnTo>
                            <a:lnTo>
                              <a:pt x="30" y="55"/>
                            </a:lnTo>
                            <a:lnTo>
                              <a:pt x="33" y="55"/>
                            </a:lnTo>
                            <a:lnTo>
                              <a:pt x="36" y="55"/>
                            </a:lnTo>
                            <a:lnTo>
                              <a:pt x="39" y="55"/>
                            </a:lnTo>
                            <a:lnTo>
                              <a:pt x="42" y="57"/>
                            </a:lnTo>
                            <a:lnTo>
                              <a:pt x="45" y="57"/>
                            </a:lnTo>
                            <a:lnTo>
                              <a:pt x="48" y="57"/>
                            </a:lnTo>
                            <a:lnTo>
                              <a:pt x="51" y="57"/>
                            </a:lnTo>
                            <a:lnTo>
                              <a:pt x="54" y="57"/>
                            </a:lnTo>
                            <a:lnTo>
                              <a:pt x="59" y="57"/>
                            </a:lnTo>
                            <a:lnTo>
                              <a:pt x="62" y="57"/>
                            </a:lnTo>
                            <a:lnTo>
                              <a:pt x="65" y="57"/>
                            </a:lnTo>
                            <a:lnTo>
                              <a:pt x="69" y="57"/>
                            </a:lnTo>
                            <a:lnTo>
                              <a:pt x="72" y="57"/>
                            </a:lnTo>
                            <a:lnTo>
                              <a:pt x="75" y="57"/>
                            </a:lnTo>
                            <a:lnTo>
                              <a:pt x="79" y="57"/>
                            </a:lnTo>
                            <a:lnTo>
                              <a:pt x="83" y="57"/>
                            </a:lnTo>
                            <a:lnTo>
                              <a:pt x="86" y="57"/>
                            </a:lnTo>
                            <a:lnTo>
                              <a:pt x="89" y="57"/>
                            </a:lnTo>
                            <a:lnTo>
                              <a:pt x="92" y="57"/>
                            </a:lnTo>
                            <a:lnTo>
                              <a:pt x="95" y="57"/>
                            </a:lnTo>
                            <a:lnTo>
                              <a:pt x="98" y="55"/>
                            </a:lnTo>
                            <a:lnTo>
                              <a:pt x="102" y="55"/>
                            </a:lnTo>
                            <a:lnTo>
                              <a:pt x="105" y="55"/>
                            </a:lnTo>
                            <a:lnTo>
                              <a:pt x="108" y="55"/>
                            </a:lnTo>
                            <a:lnTo>
                              <a:pt x="111" y="54"/>
                            </a:lnTo>
                            <a:lnTo>
                              <a:pt x="112" y="54"/>
                            </a:lnTo>
                            <a:lnTo>
                              <a:pt x="115" y="54"/>
                            </a:lnTo>
                            <a:lnTo>
                              <a:pt x="117" y="52"/>
                            </a:lnTo>
                            <a:lnTo>
                              <a:pt x="120" y="52"/>
                            </a:lnTo>
                            <a:lnTo>
                              <a:pt x="121" y="51"/>
                            </a:lnTo>
                            <a:lnTo>
                              <a:pt x="125" y="51"/>
                            </a:lnTo>
                            <a:lnTo>
                              <a:pt x="126" y="51"/>
                            </a:lnTo>
                            <a:lnTo>
                              <a:pt x="128" y="49"/>
                            </a:lnTo>
                            <a:lnTo>
                              <a:pt x="129" y="49"/>
                            </a:lnTo>
                            <a:lnTo>
                              <a:pt x="131" y="48"/>
                            </a:lnTo>
                            <a:lnTo>
                              <a:pt x="132" y="48"/>
                            </a:lnTo>
                            <a:lnTo>
                              <a:pt x="134" y="46"/>
                            </a:lnTo>
                            <a:lnTo>
                              <a:pt x="135" y="46"/>
                            </a:lnTo>
                            <a:lnTo>
                              <a:pt x="135" y="45"/>
                            </a:lnTo>
                            <a:lnTo>
                              <a:pt x="137" y="45"/>
                            </a:lnTo>
                            <a:lnTo>
                              <a:pt x="137" y="43"/>
                            </a:lnTo>
                            <a:lnTo>
                              <a:pt x="138" y="42"/>
                            </a:lnTo>
                            <a:lnTo>
                              <a:pt x="138" y="40"/>
                            </a:lnTo>
                            <a:lnTo>
                              <a:pt x="138" y="17"/>
                            </a:lnTo>
                          </a:path>
                        </a:pathLst>
                      </a:custGeom>
                      <a:gradFill rotWithShape="0">
                        <a:gsLst>
                          <a:gs pos="0">
                            <a:srgbClr val="B36F02"/>
                          </a:gs>
                          <a:gs pos="50000">
                            <a:srgbClr val="DAB984"/>
                          </a:gs>
                          <a:gs pos="100000">
                            <a:srgbClr val="B36F02"/>
                          </a:gs>
                        </a:gsLst>
                        <a:lin ang="0" scaled="1"/>
                      </a:gradFill>
                      <a:ln w="12700" cap="rnd">
                        <a:solidFill>
                          <a:srgbClr val="000000"/>
                        </a:solidFill>
                        <a:round/>
                        <a:headEnd/>
                        <a:tailEnd/>
                      </a:ln>
                    </p:spPr>
                    <p:txBody>
                      <a:bodyPr/>
                      <a:lstStyle/>
                      <a:p>
                        <a:endParaRPr lang="en-US"/>
                      </a:p>
                    </p:txBody>
                  </p:sp>
                  <p:sp>
                    <p:nvSpPr>
                      <p:cNvPr id="85" name="Freeform 183" descr="30%"/>
                      <p:cNvSpPr>
                        <a:spLocks noChangeAspect="1"/>
                      </p:cNvSpPr>
                      <p:nvPr/>
                    </p:nvSpPr>
                    <p:spPr bwMode="auto">
                      <a:xfrm>
                        <a:off x="2208" y="1429"/>
                        <a:ext cx="139" cy="73"/>
                      </a:xfrm>
                      <a:custGeom>
                        <a:avLst/>
                        <a:gdLst>
                          <a:gd name="T0" fmla="*/ 135 w 139"/>
                          <a:gd name="T1" fmla="*/ 52 h 73"/>
                          <a:gd name="T2" fmla="*/ 137 w 139"/>
                          <a:gd name="T3" fmla="*/ 54 h 73"/>
                          <a:gd name="T4" fmla="*/ 138 w 139"/>
                          <a:gd name="T5" fmla="*/ 55 h 73"/>
                          <a:gd name="T6" fmla="*/ 137 w 139"/>
                          <a:gd name="T7" fmla="*/ 57 h 73"/>
                          <a:gd name="T8" fmla="*/ 135 w 139"/>
                          <a:gd name="T9" fmla="*/ 60 h 73"/>
                          <a:gd name="T10" fmla="*/ 132 w 139"/>
                          <a:gd name="T11" fmla="*/ 61 h 73"/>
                          <a:gd name="T12" fmla="*/ 129 w 139"/>
                          <a:gd name="T13" fmla="*/ 63 h 73"/>
                          <a:gd name="T14" fmla="*/ 126 w 139"/>
                          <a:gd name="T15" fmla="*/ 64 h 73"/>
                          <a:gd name="T16" fmla="*/ 121 w 139"/>
                          <a:gd name="T17" fmla="*/ 66 h 73"/>
                          <a:gd name="T18" fmla="*/ 117 w 139"/>
                          <a:gd name="T19" fmla="*/ 67 h 73"/>
                          <a:gd name="T20" fmla="*/ 112 w 139"/>
                          <a:gd name="T21" fmla="*/ 67 h 73"/>
                          <a:gd name="T22" fmla="*/ 108 w 139"/>
                          <a:gd name="T23" fmla="*/ 69 h 73"/>
                          <a:gd name="T24" fmla="*/ 102 w 139"/>
                          <a:gd name="T25" fmla="*/ 70 h 73"/>
                          <a:gd name="T26" fmla="*/ 95 w 139"/>
                          <a:gd name="T27" fmla="*/ 70 h 73"/>
                          <a:gd name="T28" fmla="*/ 89 w 139"/>
                          <a:gd name="T29" fmla="*/ 70 h 73"/>
                          <a:gd name="T30" fmla="*/ 83 w 139"/>
                          <a:gd name="T31" fmla="*/ 72 h 73"/>
                          <a:gd name="T32" fmla="*/ 75 w 139"/>
                          <a:gd name="T33" fmla="*/ 72 h 73"/>
                          <a:gd name="T34" fmla="*/ 69 w 139"/>
                          <a:gd name="T35" fmla="*/ 72 h 73"/>
                          <a:gd name="T36" fmla="*/ 62 w 139"/>
                          <a:gd name="T37" fmla="*/ 72 h 73"/>
                          <a:gd name="T38" fmla="*/ 56 w 139"/>
                          <a:gd name="T39" fmla="*/ 72 h 73"/>
                          <a:gd name="T40" fmla="*/ 48 w 139"/>
                          <a:gd name="T41" fmla="*/ 70 h 73"/>
                          <a:gd name="T42" fmla="*/ 42 w 139"/>
                          <a:gd name="T43" fmla="*/ 70 h 73"/>
                          <a:gd name="T44" fmla="*/ 36 w 139"/>
                          <a:gd name="T45" fmla="*/ 69 h 73"/>
                          <a:gd name="T46" fmla="*/ 31 w 139"/>
                          <a:gd name="T47" fmla="*/ 69 h 73"/>
                          <a:gd name="T48" fmla="*/ 25 w 139"/>
                          <a:gd name="T49" fmla="*/ 67 h 73"/>
                          <a:gd name="T50" fmla="*/ 20 w 139"/>
                          <a:gd name="T51" fmla="*/ 66 h 73"/>
                          <a:gd name="T52" fmla="*/ 16 w 139"/>
                          <a:gd name="T53" fmla="*/ 64 h 73"/>
                          <a:gd name="T54" fmla="*/ 13 w 139"/>
                          <a:gd name="T55" fmla="*/ 63 h 73"/>
                          <a:gd name="T56" fmla="*/ 8 w 139"/>
                          <a:gd name="T57" fmla="*/ 61 h 73"/>
                          <a:gd name="T58" fmla="*/ 7 w 139"/>
                          <a:gd name="T59" fmla="*/ 60 h 73"/>
                          <a:gd name="T60" fmla="*/ 3 w 139"/>
                          <a:gd name="T61" fmla="*/ 58 h 73"/>
                          <a:gd name="T62" fmla="*/ 0 w 139"/>
                          <a:gd name="T63" fmla="*/ 55 h 73"/>
                          <a:gd name="T64" fmla="*/ 36 w 139"/>
                          <a:gd name="T65" fmla="*/ 0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73"/>
                          <a:gd name="T101" fmla="*/ 139 w 139"/>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73">
                            <a:moveTo>
                              <a:pt x="102" y="0"/>
                            </a:moveTo>
                            <a:lnTo>
                              <a:pt x="135" y="52"/>
                            </a:lnTo>
                            <a:lnTo>
                              <a:pt x="137" y="52"/>
                            </a:lnTo>
                            <a:lnTo>
                              <a:pt x="137" y="54"/>
                            </a:lnTo>
                            <a:lnTo>
                              <a:pt x="138" y="54"/>
                            </a:lnTo>
                            <a:lnTo>
                              <a:pt x="138" y="55"/>
                            </a:lnTo>
                            <a:lnTo>
                              <a:pt x="138" y="57"/>
                            </a:lnTo>
                            <a:lnTo>
                              <a:pt x="137" y="57"/>
                            </a:lnTo>
                            <a:lnTo>
                              <a:pt x="137" y="58"/>
                            </a:lnTo>
                            <a:lnTo>
                              <a:pt x="135" y="60"/>
                            </a:lnTo>
                            <a:lnTo>
                              <a:pt x="134" y="61"/>
                            </a:lnTo>
                            <a:lnTo>
                              <a:pt x="132" y="61"/>
                            </a:lnTo>
                            <a:lnTo>
                              <a:pt x="131" y="63"/>
                            </a:lnTo>
                            <a:lnTo>
                              <a:pt x="129" y="63"/>
                            </a:lnTo>
                            <a:lnTo>
                              <a:pt x="128" y="64"/>
                            </a:lnTo>
                            <a:lnTo>
                              <a:pt x="126" y="64"/>
                            </a:lnTo>
                            <a:lnTo>
                              <a:pt x="125" y="66"/>
                            </a:lnTo>
                            <a:lnTo>
                              <a:pt x="121" y="66"/>
                            </a:lnTo>
                            <a:lnTo>
                              <a:pt x="120" y="66"/>
                            </a:lnTo>
                            <a:lnTo>
                              <a:pt x="117" y="67"/>
                            </a:lnTo>
                            <a:lnTo>
                              <a:pt x="115" y="67"/>
                            </a:lnTo>
                            <a:lnTo>
                              <a:pt x="112" y="67"/>
                            </a:lnTo>
                            <a:lnTo>
                              <a:pt x="111" y="69"/>
                            </a:lnTo>
                            <a:lnTo>
                              <a:pt x="108" y="69"/>
                            </a:lnTo>
                            <a:lnTo>
                              <a:pt x="105" y="69"/>
                            </a:lnTo>
                            <a:lnTo>
                              <a:pt x="102" y="70"/>
                            </a:lnTo>
                            <a:lnTo>
                              <a:pt x="98" y="70"/>
                            </a:lnTo>
                            <a:lnTo>
                              <a:pt x="95" y="70"/>
                            </a:lnTo>
                            <a:lnTo>
                              <a:pt x="92" y="70"/>
                            </a:lnTo>
                            <a:lnTo>
                              <a:pt x="89" y="70"/>
                            </a:lnTo>
                            <a:lnTo>
                              <a:pt x="86" y="72"/>
                            </a:lnTo>
                            <a:lnTo>
                              <a:pt x="83" y="72"/>
                            </a:lnTo>
                            <a:lnTo>
                              <a:pt x="79" y="72"/>
                            </a:lnTo>
                            <a:lnTo>
                              <a:pt x="75" y="72"/>
                            </a:lnTo>
                            <a:lnTo>
                              <a:pt x="72" y="72"/>
                            </a:lnTo>
                            <a:lnTo>
                              <a:pt x="69" y="72"/>
                            </a:lnTo>
                            <a:lnTo>
                              <a:pt x="65" y="72"/>
                            </a:lnTo>
                            <a:lnTo>
                              <a:pt x="62" y="72"/>
                            </a:lnTo>
                            <a:lnTo>
                              <a:pt x="59" y="72"/>
                            </a:lnTo>
                            <a:lnTo>
                              <a:pt x="56" y="72"/>
                            </a:lnTo>
                            <a:lnTo>
                              <a:pt x="51" y="70"/>
                            </a:lnTo>
                            <a:lnTo>
                              <a:pt x="48" y="70"/>
                            </a:lnTo>
                            <a:lnTo>
                              <a:pt x="45" y="70"/>
                            </a:lnTo>
                            <a:lnTo>
                              <a:pt x="42" y="70"/>
                            </a:lnTo>
                            <a:lnTo>
                              <a:pt x="39" y="70"/>
                            </a:lnTo>
                            <a:lnTo>
                              <a:pt x="36" y="69"/>
                            </a:lnTo>
                            <a:lnTo>
                              <a:pt x="33" y="69"/>
                            </a:lnTo>
                            <a:lnTo>
                              <a:pt x="31" y="69"/>
                            </a:lnTo>
                            <a:lnTo>
                              <a:pt x="28" y="67"/>
                            </a:lnTo>
                            <a:lnTo>
                              <a:pt x="25" y="67"/>
                            </a:lnTo>
                            <a:lnTo>
                              <a:pt x="23" y="67"/>
                            </a:lnTo>
                            <a:lnTo>
                              <a:pt x="20" y="66"/>
                            </a:lnTo>
                            <a:lnTo>
                              <a:pt x="19" y="66"/>
                            </a:lnTo>
                            <a:lnTo>
                              <a:pt x="16" y="64"/>
                            </a:lnTo>
                            <a:lnTo>
                              <a:pt x="14" y="64"/>
                            </a:lnTo>
                            <a:lnTo>
                              <a:pt x="13" y="63"/>
                            </a:lnTo>
                            <a:lnTo>
                              <a:pt x="10" y="63"/>
                            </a:lnTo>
                            <a:lnTo>
                              <a:pt x="8" y="61"/>
                            </a:lnTo>
                            <a:lnTo>
                              <a:pt x="7" y="61"/>
                            </a:lnTo>
                            <a:lnTo>
                              <a:pt x="7" y="60"/>
                            </a:lnTo>
                            <a:lnTo>
                              <a:pt x="5" y="60"/>
                            </a:lnTo>
                            <a:lnTo>
                              <a:pt x="3" y="58"/>
                            </a:lnTo>
                            <a:lnTo>
                              <a:pt x="2" y="57"/>
                            </a:lnTo>
                            <a:lnTo>
                              <a:pt x="0" y="55"/>
                            </a:lnTo>
                            <a:lnTo>
                              <a:pt x="0" y="54"/>
                            </a:lnTo>
                            <a:lnTo>
                              <a:pt x="36" y="0"/>
                            </a:lnTo>
                            <a:lnTo>
                              <a:pt x="102" y="0"/>
                            </a:lnTo>
                          </a:path>
                        </a:pathLst>
                      </a:custGeom>
                      <a:gradFill rotWithShape="0">
                        <a:gsLst>
                          <a:gs pos="0">
                            <a:srgbClr val="B36F02"/>
                          </a:gs>
                          <a:gs pos="50000">
                            <a:srgbClr val="DAB984"/>
                          </a:gs>
                          <a:gs pos="100000">
                            <a:srgbClr val="B36F02"/>
                          </a:gs>
                        </a:gsLst>
                        <a:lin ang="0" scaled="1"/>
                      </a:gradFill>
                      <a:ln w="12700" cap="rnd">
                        <a:solidFill>
                          <a:srgbClr val="000000"/>
                        </a:solidFill>
                        <a:round/>
                        <a:headEnd/>
                        <a:tailEnd/>
                      </a:ln>
                    </p:spPr>
                    <p:txBody>
                      <a:bodyPr/>
                      <a:lstStyle/>
                      <a:p>
                        <a:endParaRPr lang="en-US"/>
                      </a:p>
                    </p:txBody>
                  </p:sp>
                  <p:sp>
                    <p:nvSpPr>
                      <p:cNvPr id="86" name="Freeform 184"/>
                      <p:cNvSpPr>
                        <a:spLocks noChangeAspect="1"/>
                      </p:cNvSpPr>
                      <p:nvPr/>
                    </p:nvSpPr>
                    <p:spPr bwMode="auto">
                      <a:xfrm>
                        <a:off x="2242" y="1423"/>
                        <a:ext cx="70" cy="18"/>
                      </a:xfrm>
                      <a:custGeom>
                        <a:avLst/>
                        <a:gdLst>
                          <a:gd name="T0" fmla="*/ 37 w 70"/>
                          <a:gd name="T1" fmla="*/ 17 h 18"/>
                          <a:gd name="T2" fmla="*/ 40 w 70"/>
                          <a:gd name="T3" fmla="*/ 17 h 18"/>
                          <a:gd name="T4" fmla="*/ 43 w 70"/>
                          <a:gd name="T5" fmla="*/ 17 h 18"/>
                          <a:gd name="T6" fmla="*/ 46 w 70"/>
                          <a:gd name="T7" fmla="*/ 15 h 18"/>
                          <a:gd name="T8" fmla="*/ 49 w 70"/>
                          <a:gd name="T9" fmla="*/ 15 h 18"/>
                          <a:gd name="T10" fmla="*/ 52 w 70"/>
                          <a:gd name="T11" fmla="*/ 15 h 18"/>
                          <a:gd name="T12" fmla="*/ 55 w 70"/>
                          <a:gd name="T13" fmla="*/ 15 h 18"/>
                          <a:gd name="T14" fmla="*/ 58 w 70"/>
                          <a:gd name="T15" fmla="*/ 14 h 18"/>
                          <a:gd name="T16" fmla="*/ 61 w 70"/>
                          <a:gd name="T17" fmla="*/ 14 h 18"/>
                          <a:gd name="T18" fmla="*/ 63 w 70"/>
                          <a:gd name="T19" fmla="*/ 12 h 18"/>
                          <a:gd name="T20" fmla="*/ 66 w 70"/>
                          <a:gd name="T21" fmla="*/ 12 h 18"/>
                          <a:gd name="T22" fmla="*/ 68 w 70"/>
                          <a:gd name="T23" fmla="*/ 11 h 18"/>
                          <a:gd name="T24" fmla="*/ 69 w 70"/>
                          <a:gd name="T25" fmla="*/ 8 h 18"/>
                          <a:gd name="T26" fmla="*/ 68 w 70"/>
                          <a:gd name="T27" fmla="*/ 6 h 18"/>
                          <a:gd name="T28" fmla="*/ 66 w 70"/>
                          <a:gd name="T29" fmla="*/ 4 h 18"/>
                          <a:gd name="T30" fmla="*/ 64 w 70"/>
                          <a:gd name="T31" fmla="*/ 3 h 18"/>
                          <a:gd name="T32" fmla="*/ 61 w 70"/>
                          <a:gd name="T33" fmla="*/ 3 h 18"/>
                          <a:gd name="T34" fmla="*/ 60 w 70"/>
                          <a:gd name="T35" fmla="*/ 1 h 18"/>
                          <a:gd name="T36" fmla="*/ 57 w 70"/>
                          <a:gd name="T37" fmla="*/ 1 h 18"/>
                          <a:gd name="T38" fmla="*/ 54 w 70"/>
                          <a:gd name="T39" fmla="*/ 1 h 18"/>
                          <a:gd name="T40" fmla="*/ 51 w 70"/>
                          <a:gd name="T41" fmla="*/ 1 h 18"/>
                          <a:gd name="T42" fmla="*/ 48 w 70"/>
                          <a:gd name="T43" fmla="*/ 0 h 18"/>
                          <a:gd name="T44" fmla="*/ 45 w 70"/>
                          <a:gd name="T45" fmla="*/ 0 h 18"/>
                          <a:gd name="T46" fmla="*/ 41 w 70"/>
                          <a:gd name="T47" fmla="*/ 0 h 18"/>
                          <a:gd name="T48" fmla="*/ 38 w 70"/>
                          <a:gd name="T49" fmla="*/ 0 h 18"/>
                          <a:gd name="T50" fmla="*/ 35 w 70"/>
                          <a:gd name="T51" fmla="*/ 0 h 18"/>
                          <a:gd name="T52" fmla="*/ 31 w 70"/>
                          <a:gd name="T53" fmla="*/ 0 h 18"/>
                          <a:gd name="T54" fmla="*/ 28 w 70"/>
                          <a:gd name="T55" fmla="*/ 0 h 18"/>
                          <a:gd name="T56" fmla="*/ 25 w 70"/>
                          <a:gd name="T57" fmla="*/ 0 h 18"/>
                          <a:gd name="T58" fmla="*/ 22 w 70"/>
                          <a:gd name="T59" fmla="*/ 0 h 18"/>
                          <a:gd name="T60" fmla="*/ 19 w 70"/>
                          <a:gd name="T61" fmla="*/ 1 h 18"/>
                          <a:gd name="T62" fmla="*/ 15 w 70"/>
                          <a:gd name="T63" fmla="*/ 1 h 18"/>
                          <a:gd name="T64" fmla="*/ 12 w 70"/>
                          <a:gd name="T65" fmla="*/ 1 h 18"/>
                          <a:gd name="T66" fmla="*/ 9 w 70"/>
                          <a:gd name="T67" fmla="*/ 3 h 18"/>
                          <a:gd name="T68" fmla="*/ 6 w 70"/>
                          <a:gd name="T69" fmla="*/ 3 h 18"/>
                          <a:gd name="T70" fmla="*/ 5 w 70"/>
                          <a:gd name="T71" fmla="*/ 4 h 18"/>
                          <a:gd name="T72" fmla="*/ 2 w 70"/>
                          <a:gd name="T73" fmla="*/ 4 h 18"/>
                          <a:gd name="T74" fmla="*/ 0 w 70"/>
                          <a:gd name="T75" fmla="*/ 6 h 18"/>
                          <a:gd name="T76" fmla="*/ 0 w 70"/>
                          <a:gd name="T77" fmla="*/ 9 h 18"/>
                          <a:gd name="T78" fmla="*/ 2 w 70"/>
                          <a:gd name="T79" fmla="*/ 11 h 18"/>
                          <a:gd name="T80" fmla="*/ 3 w 70"/>
                          <a:gd name="T81" fmla="*/ 12 h 18"/>
                          <a:gd name="T82" fmla="*/ 6 w 70"/>
                          <a:gd name="T83" fmla="*/ 12 h 18"/>
                          <a:gd name="T84" fmla="*/ 9 w 70"/>
                          <a:gd name="T85" fmla="*/ 14 h 18"/>
                          <a:gd name="T86" fmla="*/ 12 w 70"/>
                          <a:gd name="T87" fmla="*/ 14 h 18"/>
                          <a:gd name="T88" fmla="*/ 15 w 70"/>
                          <a:gd name="T89" fmla="*/ 15 h 18"/>
                          <a:gd name="T90" fmla="*/ 19 w 70"/>
                          <a:gd name="T91" fmla="*/ 15 h 18"/>
                          <a:gd name="T92" fmla="*/ 22 w 70"/>
                          <a:gd name="T93" fmla="*/ 15 h 18"/>
                          <a:gd name="T94" fmla="*/ 25 w 70"/>
                          <a:gd name="T95" fmla="*/ 15 h 18"/>
                          <a:gd name="T96" fmla="*/ 28 w 70"/>
                          <a:gd name="T97" fmla="*/ 17 h 18"/>
                          <a:gd name="T98" fmla="*/ 31 w 70"/>
                          <a:gd name="T99" fmla="*/ 17 h 18"/>
                          <a:gd name="T100" fmla="*/ 35 w 70"/>
                          <a:gd name="T101" fmla="*/ 17 h 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0"/>
                          <a:gd name="T154" fmla="*/ 0 h 18"/>
                          <a:gd name="T155" fmla="*/ 70 w 70"/>
                          <a:gd name="T156" fmla="*/ 18 h 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0" h="18">
                            <a:moveTo>
                              <a:pt x="35" y="17"/>
                            </a:moveTo>
                            <a:lnTo>
                              <a:pt x="37" y="17"/>
                            </a:lnTo>
                            <a:lnTo>
                              <a:pt x="38" y="17"/>
                            </a:lnTo>
                            <a:lnTo>
                              <a:pt x="40" y="17"/>
                            </a:lnTo>
                            <a:lnTo>
                              <a:pt x="41" y="17"/>
                            </a:lnTo>
                            <a:lnTo>
                              <a:pt x="43" y="17"/>
                            </a:lnTo>
                            <a:lnTo>
                              <a:pt x="45" y="15"/>
                            </a:lnTo>
                            <a:lnTo>
                              <a:pt x="46" y="15"/>
                            </a:lnTo>
                            <a:lnTo>
                              <a:pt x="48" y="15"/>
                            </a:lnTo>
                            <a:lnTo>
                              <a:pt x="49" y="15"/>
                            </a:lnTo>
                            <a:lnTo>
                              <a:pt x="51" y="15"/>
                            </a:lnTo>
                            <a:lnTo>
                              <a:pt x="52" y="15"/>
                            </a:lnTo>
                            <a:lnTo>
                              <a:pt x="54" y="15"/>
                            </a:lnTo>
                            <a:lnTo>
                              <a:pt x="55" y="15"/>
                            </a:lnTo>
                            <a:lnTo>
                              <a:pt x="57" y="14"/>
                            </a:lnTo>
                            <a:lnTo>
                              <a:pt x="58" y="14"/>
                            </a:lnTo>
                            <a:lnTo>
                              <a:pt x="60" y="14"/>
                            </a:lnTo>
                            <a:lnTo>
                              <a:pt x="61" y="14"/>
                            </a:lnTo>
                            <a:lnTo>
                              <a:pt x="63" y="14"/>
                            </a:lnTo>
                            <a:lnTo>
                              <a:pt x="63" y="12"/>
                            </a:lnTo>
                            <a:lnTo>
                              <a:pt x="64" y="12"/>
                            </a:lnTo>
                            <a:lnTo>
                              <a:pt x="66" y="12"/>
                            </a:lnTo>
                            <a:lnTo>
                              <a:pt x="66" y="11"/>
                            </a:lnTo>
                            <a:lnTo>
                              <a:pt x="68" y="11"/>
                            </a:lnTo>
                            <a:lnTo>
                              <a:pt x="69" y="9"/>
                            </a:lnTo>
                            <a:lnTo>
                              <a:pt x="69" y="8"/>
                            </a:lnTo>
                            <a:lnTo>
                              <a:pt x="69" y="6"/>
                            </a:lnTo>
                            <a:lnTo>
                              <a:pt x="68" y="6"/>
                            </a:lnTo>
                            <a:lnTo>
                              <a:pt x="68" y="4"/>
                            </a:lnTo>
                            <a:lnTo>
                              <a:pt x="66" y="4"/>
                            </a:lnTo>
                            <a:lnTo>
                              <a:pt x="64" y="4"/>
                            </a:lnTo>
                            <a:lnTo>
                              <a:pt x="64" y="3"/>
                            </a:lnTo>
                            <a:lnTo>
                              <a:pt x="63" y="3"/>
                            </a:lnTo>
                            <a:lnTo>
                              <a:pt x="61" y="3"/>
                            </a:lnTo>
                            <a:lnTo>
                              <a:pt x="60" y="3"/>
                            </a:lnTo>
                            <a:lnTo>
                              <a:pt x="60" y="1"/>
                            </a:lnTo>
                            <a:lnTo>
                              <a:pt x="58" y="1"/>
                            </a:lnTo>
                            <a:lnTo>
                              <a:pt x="57" y="1"/>
                            </a:lnTo>
                            <a:lnTo>
                              <a:pt x="55" y="1"/>
                            </a:lnTo>
                            <a:lnTo>
                              <a:pt x="54" y="1"/>
                            </a:lnTo>
                            <a:lnTo>
                              <a:pt x="52" y="1"/>
                            </a:lnTo>
                            <a:lnTo>
                              <a:pt x="51" y="1"/>
                            </a:lnTo>
                            <a:lnTo>
                              <a:pt x="49" y="0"/>
                            </a:lnTo>
                            <a:lnTo>
                              <a:pt x="48" y="0"/>
                            </a:lnTo>
                            <a:lnTo>
                              <a:pt x="46" y="0"/>
                            </a:lnTo>
                            <a:lnTo>
                              <a:pt x="45" y="0"/>
                            </a:lnTo>
                            <a:lnTo>
                              <a:pt x="43" y="0"/>
                            </a:lnTo>
                            <a:lnTo>
                              <a:pt x="41" y="0"/>
                            </a:lnTo>
                            <a:lnTo>
                              <a:pt x="40" y="0"/>
                            </a:lnTo>
                            <a:lnTo>
                              <a:pt x="38" y="0"/>
                            </a:lnTo>
                            <a:lnTo>
                              <a:pt x="37" y="0"/>
                            </a:lnTo>
                            <a:lnTo>
                              <a:pt x="35" y="0"/>
                            </a:lnTo>
                            <a:lnTo>
                              <a:pt x="32" y="0"/>
                            </a:lnTo>
                            <a:lnTo>
                              <a:pt x="31" y="0"/>
                            </a:lnTo>
                            <a:lnTo>
                              <a:pt x="29" y="0"/>
                            </a:lnTo>
                            <a:lnTo>
                              <a:pt x="28" y="0"/>
                            </a:lnTo>
                            <a:lnTo>
                              <a:pt x="26" y="0"/>
                            </a:lnTo>
                            <a:lnTo>
                              <a:pt x="25" y="0"/>
                            </a:lnTo>
                            <a:lnTo>
                              <a:pt x="23" y="0"/>
                            </a:lnTo>
                            <a:lnTo>
                              <a:pt x="22" y="0"/>
                            </a:lnTo>
                            <a:lnTo>
                              <a:pt x="20" y="0"/>
                            </a:lnTo>
                            <a:lnTo>
                              <a:pt x="19" y="1"/>
                            </a:lnTo>
                            <a:lnTo>
                              <a:pt x="17" y="1"/>
                            </a:lnTo>
                            <a:lnTo>
                              <a:pt x="15" y="1"/>
                            </a:lnTo>
                            <a:lnTo>
                              <a:pt x="14" y="1"/>
                            </a:lnTo>
                            <a:lnTo>
                              <a:pt x="12" y="1"/>
                            </a:lnTo>
                            <a:lnTo>
                              <a:pt x="11" y="1"/>
                            </a:lnTo>
                            <a:lnTo>
                              <a:pt x="9" y="3"/>
                            </a:lnTo>
                            <a:lnTo>
                              <a:pt x="8" y="3"/>
                            </a:lnTo>
                            <a:lnTo>
                              <a:pt x="6" y="3"/>
                            </a:lnTo>
                            <a:lnTo>
                              <a:pt x="5" y="3"/>
                            </a:lnTo>
                            <a:lnTo>
                              <a:pt x="5" y="4"/>
                            </a:lnTo>
                            <a:lnTo>
                              <a:pt x="3" y="4"/>
                            </a:lnTo>
                            <a:lnTo>
                              <a:pt x="2" y="4"/>
                            </a:lnTo>
                            <a:lnTo>
                              <a:pt x="2" y="6"/>
                            </a:lnTo>
                            <a:lnTo>
                              <a:pt x="0" y="6"/>
                            </a:lnTo>
                            <a:lnTo>
                              <a:pt x="0" y="8"/>
                            </a:lnTo>
                            <a:lnTo>
                              <a:pt x="0" y="9"/>
                            </a:lnTo>
                            <a:lnTo>
                              <a:pt x="2" y="9"/>
                            </a:lnTo>
                            <a:lnTo>
                              <a:pt x="2" y="11"/>
                            </a:lnTo>
                            <a:lnTo>
                              <a:pt x="3" y="11"/>
                            </a:lnTo>
                            <a:lnTo>
                              <a:pt x="3" y="12"/>
                            </a:lnTo>
                            <a:lnTo>
                              <a:pt x="5" y="12"/>
                            </a:lnTo>
                            <a:lnTo>
                              <a:pt x="6" y="12"/>
                            </a:lnTo>
                            <a:lnTo>
                              <a:pt x="8" y="14"/>
                            </a:lnTo>
                            <a:lnTo>
                              <a:pt x="9" y="14"/>
                            </a:lnTo>
                            <a:lnTo>
                              <a:pt x="11" y="14"/>
                            </a:lnTo>
                            <a:lnTo>
                              <a:pt x="12" y="14"/>
                            </a:lnTo>
                            <a:lnTo>
                              <a:pt x="14" y="15"/>
                            </a:lnTo>
                            <a:lnTo>
                              <a:pt x="15" y="15"/>
                            </a:lnTo>
                            <a:lnTo>
                              <a:pt x="17" y="15"/>
                            </a:lnTo>
                            <a:lnTo>
                              <a:pt x="19" y="15"/>
                            </a:lnTo>
                            <a:lnTo>
                              <a:pt x="20" y="15"/>
                            </a:lnTo>
                            <a:lnTo>
                              <a:pt x="22" y="15"/>
                            </a:lnTo>
                            <a:lnTo>
                              <a:pt x="23" y="15"/>
                            </a:lnTo>
                            <a:lnTo>
                              <a:pt x="25" y="15"/>
                            </a:lnTo>
                            <a:lnTo>
                              <a:pt x="26" y="17"/>
                            </a:lnTo>
                            <a:lnTo>
                              <a:pt x="28" y="17"/>
                            </a:lnTo>
                            <a:lnTo>
                              <a:pt x="29" y="17"/>
                            </a:lnTo>
                            <a:lnTo>
                              <a:pt x="31" y="17"/>
                            </a:lnTo>
                            <a:lnTo>
                              <a:pt x="32" y="17"/>
                            </a:lnTo>
                            <a:lnTo>
                              <a:pt x="35" y="17"/>
                            </a:lnTo>
                          </a:path>
                        </a:pathLst>
                      </a:custGeom>
                      <a:solidFill>
                        <a:srgbClr val="FFFFFF"/>
                      </a:solidFill>
                      <a:ln w="12700" cap="rnd">
                        <a:solidFill>
                          <a:srgbClr val="000000"/>
                        </a:solidFill>
                        <a:round/>
                        <a:headEnd/>
                        <a:tailEnd/>
                      </a:ln>
                    </p:spPr>
                    <p:txBody>
                      <a:bodyPr/>
                      <a:lstStyle/>
                      <a:p>
                        <a:endParaRPr lang="en-US"/>
                      </a:p>
                    </p:txBody>
                  </p:sp>
                  <p:sp>
                    <p:nvSpPr>
                      <p:cNvPr id="87" name="Freeform 185"/>
                      <p:cNvSpPr>
                        <a:spLocks noChangeAspect="1"/>
                      </p:cNvSpPr>
                      <p:nvPr/>
                    </p:nvSpPr>
                    <p:spPr bwMode="auto">
                      <a:xfrm>
                        <a:off x="2242" y="1423"/>
                        <a:ext cx="70" cy="18"/>
                      </a:xfrm>
                      <a:custGeom>
                        <a:avLst/>
                        <a:gdLst>
                          <a:gd name="T0" fmla="*/ 35 w 70"/>
                          <a:gd name="T1" fmla="*/ 17 h 18"/>
                          <a:gd name="T2" fmla="*/ 48 w 70"/>
                          <a:gd name="T3" fmla="*/ 15 h 18"/>
                          <a:gd name="T4" fmla="*/ 60 w 70"/>
                          <a:gd name="T5" fmla="*/ 14 h 18"/>
                          <a:gd name="T6" fmla="*/ 66 w 70"/>
                          <a:gd name="T7" fmla="*/ 11 h 18"/>
                          <a:gd name="T8" fmla="*/ 69 w 70"/>
                          <a:gd name="T9" fmla="*/ 8 h 18"/>
                          <a:gd name="T10" fmla="*/ 66 w 70"/>
                          <a:gd name="T11" fmla="*/ 4 h 18"/>
                          <a:gd name="T12" fmla="*/ 60 w 70"/>
                          <a:gd name="T13" fmla="*/ 1 h 18"/>
                          <a:gd name="T14" fmla="*/ 48 w 70"/>
                          <a:gd name="T15" fmla="*/ 0 h 18"/>
                          <a:gd name="T16" fmla="*/ 35 w 70"/>
                          <a:gd name="T17" fmla="*/ 0 h 18"/>
                          <a:gd name="T18" fmla="*/ 22 w 70"/>
                          <a:gd name="T19" fmla="*/ 0 h 18"/>
                          <a:gd name="T20" fmla="*/ 11 w 70"/>
                          <a:gd name="T21" fmla="*/ 1 h 18"/>
                          <a:gd name="T22" fmla="*/ 3 w 70"/>
                          <a:gd name="T23" fmla="*/ 4 h 18"/>
                          <a:gd name="T24" fmla="*/ 0 w 70"/>
                          <a:gd name="T25" fmla="*/ 8 h 18"/>
                          <a:gd name="T26" fmla="*/ 3 w 70"/>
                          <a:gd name="T27" fmla="*/ 11 h 18"/>
                          <a:gd name="T28" fmla="*/ 11 w 70"/>
                          <a:gd name="T29" fmla="*/ 14 h 18"/>
                          <a:gd name="T30" fmla="*/ 22 w 70"/>
                          <a:gd name="T31" fmla="*/ 15 h 18"/>
                          <a:gd name="T32" fmla="*/ 35 w 70"/>
                          <a:gd name="T33" fmla="*/ 1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8"/>
                          <a:gd name="T53" fmla="*/ 70 w 7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8">
                            <a:moveTo>
                              <a:pt x="35" y="17"/>
                            </a:moveTo>
                            <a:lnTo>
                              <a:pt x="48" y="15"/>
                            </a:lnTo>
                            <a:lnTo>
                              <a:pt x="60" y="14"/>
                            </a:lnTo>
                            <a:lnTo>
                              <a:pt x="66" y="11"/>
                            </a:lnTo>
                            <a:lnTo>
                              <a:pt x="69" y="8"/>
                            </a:lnTo>
                            <a:lnTo>
                              <a:pt x="66" y="4"/>
                            </a:lnTo>
                            <a:lnTo>
                              <a:pt x="60" y="1"/>
                            </a:lnTo>
                            <a:lnTo>
                              <a:pt x="48" y="0"/>
                            </a:lnTo>
                            <a:lnTo>
                              <a:pt x="35" y="0"/>
                            </a:lnTo>
                            <a:lnTo>
                              <a:pt x="22" y="0"/>
                            </a:lnTo>
                            <a:lnTo>
                              <a:pt x="11" y="1"/>
                            </a:lnTo>
                            <a:lnTo>
                              <a:pt x="3" y="4"/>
                            </a:lnTo>
                            <a:lnTo>
                              <a:pt x="0" y="8"/>
                            </a:lnTo>
                            <a:lnTo>
                              <a:pt x="3" y="11"/>
                            </a:lnTo>
                            <a:lnTo>
                              <a:pt x="11" y="14"/>
                            </a:lnTo>
                            <a:lnTo>
                              <a:pt x="22" y="15"/>
                            </a:lnTo>
                            <a:lnTo>
                              <a:pt x="35" y="1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grpSp>
              <p:nvGrpSpPr>
                <p:cNvPr id="56" name="Group 186"/>
                <p:cNvGrpSpPr>
                  <a:grpSpLocks noChangeAspect="1"/>
                </p:cNvGrpSpPr>
                <p:nvPr/>
              </p:nvGrpSpPr>
              <p:grpSpPr bwMode="auto">
                <a:xfrm>
                  <a:off x="6061" y="5097"/>
                  <a:ext cx="323" cy="330"/>
                  <a:chOff x="6939" y="6110"/>
                  <a:chExt cx="323" cy="330"/>
                </a:xfrm>
              </p:grpSpPr>
              <p:sp>
                <p:nvSpPr>
                  <p:cNvPr id="59" name="Rectangle 187"/>
                  <p:cNvSpPr>
                    <a:spLocks noChangeAspect="1" noChangeArrowheads="1"/>
                  </p:cNvSpPr>
                  <p:nvPr/>
                </p:nvSpPr>
                <p:spPr bwMode="auto">
                  <a:xfrm rot="10800000">
                    <a:off x="6939" y="6360"/>
                    <a:ext cx="80" cy="76"/>
                  </a:xfrm>
                  <a:prstGeom prst="rect">
                    <a:avLst/>
                  </a:prstGeom>
                  <a:solidFill>
                    <a:srgbClr val="FF0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a:flatTx/>
                  </a:bodyPr>
                  <a:lstStyle/>
                  <a:p>
                    <a:endParaRPr lang="en-US"/>
                  </a:p>
                </p:txBody>
              </p:sp>
              <p:sp>
                <p:nvSpPr>
                  <p:cNvPr id="60" name="Line 188"/>
                  <p:cNvSpPr>
                    <a:spLocks noChangeAspect="1" noChangeShapeType="1"/>
                  </p:cNvSpPr>
                  <p:nvPr/>
                </p:nvSpPr>
                <p:spPr bwMode="auto">
                  <a:xfrm>
                    <a:off x="6939" y="6357"/>
                    <a:ext cx="0" cy="8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189"/>
                  <p:cNvSpPr>
                    <a:spLocks noChangeAspect="1" noChangeShapeType="1"/>
                  </p:cNvSpPr>
                  <p:nvPr/>
                </p:nvSpPr>
                <p:spPr bwMode="auto">
                  <a:xfrm>
                    <a:off x="6939" y="6440"/>
                    <a:ext cx="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190"/>
                  <p:cNvSpPr>
                    <a:spLocks noChangeAspect="1" noChangeShapeType="1"/>
                  </p:cNvSpPr>
                  <p:nvPr/>
                </p:nvSpPr>
                <p:spPr bwMode="auto">
                  <a:xfrm>
                    <a:off x="7013" y="6357"/>
                    <a:ext cx="1" cy="8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191"/>
                  <p:cNvSpPr>
                    <a:spLocks noChangeAspect="1" noChangeShapeType="1"/>
                  </p:cNvSpPr>
                  <p:nvPr/>
                </p:nvSpPr>
                <p:spPr bwMode="auto">
                  <a:xfrm flipV="1">
                    <a:off x="6939" y="6110"/>
                    <a:ext cx="251" cy="2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192"/>
                  <p:cNvSpPr>
                    <a:spLocks noChangeAspect="1" noChangeShapeType="1"/>
                  </p:cNvSpPr>
                  <p:nvPr/>
                </p:nvSpPr>
                <p:spPr bwMode="auto">
                  <a:xfrm flipH="1">
                    <a:off x="7013" y="6110"/>
                    <a:ext cx="249" cy="2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 name="Line 193"/>
                <p:cNvSpPr>
                  <a:spLocks noChangeAspect="1" noChangeShapeType="1"/>
                </p:cNvSpPr>
                <p:nvPr/>
              </p:nvSpPr>
              <p:spPr bwMode="auto">
                <a:xfrm>
                  <a:off x="6138" y="5340"/>
                  <a:ext cx="248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194"/>
                <p:cNvSpPr>
                  <a:spLocks noChangeAspect="1" noChangeShapeType="1"/>
                </p:cNvSpPr>
                <p:nvPr/>
              </p:nvSpPr>
              <p:spPr bwMode="auto">
                <a:xfrm>
                  <a:off x="6384" y="5097"/>
                  <a:ext cx="248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4" name="Line 195"/>
              <p:cNvSpPr>
                <a:spLocks noChangeAspect="1" noChangeShapeType="1"/>
              </p:cNvSpPr>
              <p:nvPr/>
            </p:nvSpPr>
            <p:spPr bwMode="auto">
              <a:xfrm>
                <a:off x="3891" y="5344"/>
                <a:ext cx="0" cy="5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5" name="Rectangle 4"/>
          <p:cNvSpPr/>
          <p:nvPr/>
        </p:nvSpPr>
        <p:spPr>
          <a:xfrm>
            <a:off x="5552144" y="705470"/>
            <a:ext cx="3261012" cy="923330"/>
          </a:xfrm>
          <a:prstGeom prst="rect">
            <a:avLst/>
          </a:prstGeom>
        </p:spPr>
        <p:txBody>
          <a:bodyPr wrap="square">
            <a:spAutoFit/>
          </a:bodyPr>
          <a:lstStyle/>
          <a:p>
            <a:pPr>
              <a:spcBef>
                <a:spcPts val="600"/>
              </a:spcBef>
            </a:pPr>
            <a:r>
              <a:rPr lang="en-GB" i="1" dirty="0" smtClean="0">
                <a:solidFill>
                  <a:srgbClr val="FF0000"/>
                </a:solidFill>
                <a:latin typeface="Myriad Pro"/>
                <a:cs typeface="Myriad Pro"/>
              </a:rPr>
              <a:t>The damage </a:t>
            </a:r>
            <a:r>
              <a:rPr lang="en-GB" i="1" dirty="0">
                <a:solidFill>
                  <a:srgbClr val="FF0000"/>
                </a:solidFill>
                <a:latin typeface="Myriad Pro"/>
                <a:cs typeface="Myriad Pro"/>
              </a:rPr>
              <a:t>was propagated by deepening the cut for 1 mm</a:t>
            </a:r>
            <a:r>
              <a:rPr lang="en-GB" i="1" dirty="0">
                <a:latin typeface="Myriad Pro"/>
                <a:cs typeface="Myriad Pro"/>
              </a:rPr>
              <a:t> at every level of damage.</a:t>
            </a:r>
            <a:endParaRPr lang="en-US" i="1" dirty="0">
              <a:latin typeface="Myriad Pro"/>
              <a:cs typeface="Myriad Pro"/>
            </a:endParaRPr>
          </a:p>
        </p:txBody>
      </p:sp>
      <p:sp>
        <p:nvSpPr>
          <p:cNvPr id="241" name="Rectangle 3"/>
          <p:cNvSpPr txBox="1">
            <a:spLocks noChangeArrowheads="1"/>
          </p:cNvSpPr>
          <p:nvPr/>
        </p:nvSpPr>
        <p:spPr>
          <a:xfrm>
            <a:off x="3867857" y="3392939"/>
            <a:ext cx="4953000" cy="457200"/>
          </a:xfrm>
          <a:prstGeom prst="rect">
            <a:avLst/>
          </a:prstGeom>
        </p:spPr>
        <p:txBody>
          <a:bodyPr/>
          <a:lstStyle/>
          <a:p>
            <a:pPr marL="342900" indent="-342900" eaLnBrk="0" hangingPunct="0">
              <a:spcBef>
                <a:spcPts val="0"/>
              </a:spcBef>
              <a:spcAft>
                <a:spcPct val="85000"/>
              </a:spcAft>
              <a:defRPr/>
            </a:pPr>
            <a:r>
              <a:rPr lang="hr-HR" sz="2400" b="1" dirty="0">
                <a:solidFill>
                  <a:srgbClr val="002060"/>
                </a:solidFill>
                <a:effectLst>
                  <a:outerShdw blurRad="38100" dist="38100" dir="2700000" algn="tl">
                    <a:srgbClr val="C0C0C0"/>
                  </a:outerShdw>
                </a:effectLst>
                <a:latin typeface="Tw Cen MT Condensed" panose="020B0606020104020203" pitchFamily="34" charset="0"/>
                <a:cs typeface="+mn-cs"/>
              </a:rPr>
              <a:t>Test 1:</a:t>
            </a:r>
            <a:r>
              <a:rPr lang="en-US" sz="2400" b="1" dirty="0">
                <a:solidFill>
                  <a:srgbClr val="002060"/>
                </a:solidFill>
                <a:effectLst>
                  <a:outerShdw blurRad="38100" dist="38100" dir="2700000" algn="tl">
                    <a:srgbClr val="C0C0C0"/>
                  </a:outerShdw>
                </a:effectLst>
                <a:latin typeface="Tw Cen MT Condensed" panose="020B0606020104020203" pitchFamily="34" charset="0"/>
                <a:cs typeface="+mn-cs"/>
              </a:rPr>
              <a:t> </a:t>
            </a:r>
            <a:r>
              <a:rPr lang="en-US" sz="2400" dirty="0">
                <a:solidFill>
                  <a:srgbClr val="002060"/>
                </a:solidFill>
                <a:effectLst>
                  <a:outerShdw blurRad="38100" dist="38100" dir="2700000" algn="tl">
                    <a:srgbClr val="C0C0C0"/>
                  </a:outerShdw>
                </a:effectLst>
                <a:latin typeface="Tw Cen MT Condensed" panose="020B0606020104020203" pitchFamily="34" charset="0"/>
                <a:cs typeface="+mn-cs"/>
              </a:rPr>
              <a:t>damage </a:t>
            </a:r>
            <a:r>
              <a:rPr lang="sr-Latn-BA" sz="2400" dirty="0">
                <a:solidFill>
                  <a:srgbClr val="002060"/>
                </a:solidFill>
                <a:effectLst>
                  <a:outerShdw blurRad="38100" dist="38100" dir="2700000" algn="tl">
                    <a:srgbClr val="C0C0C0"/>
                  </a:outerShdw>
                </a:effectLst>
                <a:latin typeface="Tw Cen MT Condensed" panose="020B0606020104020203" pitchFamily="34" charset="0"/>
                <a:cs typeface="+mn-cs"/>
              </a:rPr>
              <a:t>is </a:t>
            </a:r>
            <a:r>
              <a:rPr lang="en-US" sz="2400" dirty="0">
                <a:solidFill>
                  <a:srgbClr val="002060"/>
                </a:solidFill>
                <a:effectLst>
                  <a:outerShdw blurRad="38100" dist="38100" dir="2700000" algn="tl">
                    <a:srgbClr val="C0C0C0"/>
                  </a:outerShdw>
                </a:effectLst>
                <a:latin typeface="Tw Cen MT Condensed" panose="020B0606020104020203" pitchFamily="34" charset="0"/>
                <a:cs typeface="+mn-cs"/>
              </a:rPr>
              <a:t>close to the place of fixing</a:t>
            </a:r>
            <a:endParaRPr lang="en-US" sz="2400" dirty="0">
              <a:solidFill>
                <a:srgbClr val="002060"/>
              </a:solidFill>
              <a:latin typeface="Tw Cen MT Condensed" panose="020B0606020104020203" pitchFamily="34" charset="0"/>
              <a:cs typeface="+mn-cs"/>
            </a:endParaRPr>
          </a:p>
        </p:txBody>
      </p:sp>
      <p:sp>
        <p:nvSpPr>
          <p:cNvPr id="242" name="TextBox 241"/>
          <p:cNvSpPr txBox="1"/>
          <p:nvPr/>
        </p:nvSpPr>
        <p:spPr>
          <a:xfrm>
            <a:off x="3870952" y="4501106"/>
            <a:ext cx="5105400" cy="461665"/>
          </a:xfrm>
          <a:prstGeom prst="rect">
            <a:avLst/>
          </a:prstGeom>
          <a:noFill/>
        </p:spPr>
        <p:txBody>
          <a:bodyPr>
            <a:spAutoFit/>
          </a:bodyPr>
          <a:lstStyle/>
          <a:p>
            <a:pPr>
              <a:defRPr/>
            </a:pPr>
            <a:r>
              <a:rPr lang="hr-HR" sz="2400" b="1" dirty="0">
                <a:solidFill>
                  <a:srgbClr val="002060"/>
                </a:solidFill>
                <a:effectLst>
                  <a:outerShdw blurRad="38100" dist="38100" dir="2700000" algn="tl">
                    <a:srgbClr val="C0C0C0"/>
                  </a:outerShdw>
                </a:effectLst>
                <a:latin typeface="Tw Cen MT Condensed" panose="020B0606020104020203" pitchFamily="34" charset="0"/>
                <a:cs typeface="Arial" charset="0"/>
              </a:rPr>
              <a:t>Test 2: </a:t>
            </a:r>
            <a:r>
              <a:rPr lang="en-US" sz="2400" dirty="0">
                <a:solidFill>
                  <a:srgbClr val="002060"/>
                </a:solidFill>
                <a:effectLst>
                  <a:outerShdw blurRad="38100" dist="38100" dir="2700000" algn="tl">
                    <a:srgbClr val="C0C0C0"/>
                  </a:outerShdw>
                </a:effectLst>
                <a:latin typeface="Tw Cen MT Condensed" panose="020B0606020104020203" pitchFamily="34" charset="0"/>
                <a:cs typeface="Arial" charset="0"/>
              </a:rPr>
              <a:t>damage </a:t>
            </a:r>
            <a:r>
              <a:rPr lang="sr-Latn-BA" sz="2400" dirty="0">
                <a:solidFill>
                  <a:srgbClr val="002060"/>
                </a:solidFill>
                <a:effectLst>
                  <a:outerShdw blurRad="38100" dist="38100" dir="2700000" algn="tl">
                    <a:srgbClr val="C0C0C0"/>
                  </a:outerShdw>
                </a:effectLst>
                <a:latin typeface="Tw Cen MT Condensed" panose="020B0606020104020203" pitchFamily="34" charset="0"/>
                <a:cs typeface="Arial" charset="0"/>
              </a:rPr>
              <a:t>is in vicinity of the 3th mode </a:t>
            </a:r>
            <a:r>
              <a:rPr lang="sr-Latn-BA" sz="2400" dirty="0" smtClean="0">
                <a:solidFill>
                  <a:srgbClr val="002060"/>
                </a:solidFill>
                <a:effectLst>
                  <a:outerShdw blurRad="38100" dist="38100" dir="2700000" algn="tl">
                    <a:srgbClr val="C0C0C0"/>
                  </a:outerShdw>
                </a:effectLst>
                <a:latin typeface="Tw Cen MT Condensed" panose="020B0606020104020203" pitchFamily="34" charset="0"/>
                <a:cs typeface="Arial" charset="0"/>
              </a:rPr>
              <a:t>node</a:t>
            </a:r>
            <a:endParaRPr lang="en-US" sz="2400" dirty="0">
              <a:latin typeface="Arial" charset="0"/>
              <a:cs typeface="Arial" charset="0"/>
            </a:endParaRPr>
          </a:p>
        </p:txBody>
      </p:sp>
      <p:sp>
        <p:nvSpPr>
          <p:cNvPr id="243" name="TextBox 242"/>
          <p:cNvSpPr txBox="1"/>
          <p:nvPr/>
        </p:nvSpPr>
        <p:spPr>
          <a:xfrm>
            <a:off x="3909062" y="5596308"/>
            <a:ext cx="5029200" cy="461963"/>
          </a:xfrm>
          <a:prstGeom prst="rect">
            <a:avLst/>
          </a:prstGeom>
          <a:noFill/>
        </p:spPr>
        <p:txBody>
          <a:bodyPr>
            <a:spAutoFit/>
          </a:bodyPr>
          <a:lstStyle/>
          <a:p>
            <a:pPr>
              <a:defRPr/>
            </a:pPr>
            <a:r>
              <a:rPr lang="hr-HR" sz="2400" b="1" dirty="0">
                <a:solidFill>
                  <a:srgbClr val="002060"/>
                </a:solidFill>
                <a:effectLst>
                  <a:outerShdw blurRad="38100" dist="38100" dir="2700000" algn="tl">
                    <a:srgbClr val="C0C0C0"/>
                  </a:outerShdw>
                </a:effectLst>
                <a:latin typeface="Tw Cen MT Condensed" panose="020B0606020104020203" pitchFamily="34" charset="0"/>
                <a:cs typeface="+mn-cs"/>
              </a:rPr>
              <a:t>Test 3</a:t>
            </a:r>
            <a:r>
              <a:rPr lang="hr-HR" sz="2400" dirty="0">
                <a:solidFill>
                  <a:srgbClr val="002060"/>
                </a:solidFill>
                <a:effectLst>
                  <a:outerShdw blurRad="38100" dist="38100" dir="2700000" algn="tl">
                    <a:srgbClr val="C0C0C0"/>
                  </a:outerShdw>
                </a:effectLst>
                <a:latin typeface="Tw Cen MT Condensed" panose="020B0606020104020203" pitchFamily="34" charset="0"/>
                <a:cs typeface="+mn-cs"/>
              </a:rPr>
              <a:t>: </a:t>
            </a:r>
            <a:r>
              <a:rPr lang="en-US" sz="2400" dirty="0">
                <a:solidFill>
                  <a:srgbClr val="002060"/>
                </a:solidFill>
                <a:effectLst>
                  <a:outerShdw blurRad="38100" dist="38100" dir="2700000" algn="tl">
                    <a:srgbClr val="C0C0C0"/>
                  </a:outerShdw>
                </a:effectLst>
                <a:latin typeface="Tw Cen MT Condensed" panose="020B0606020104020203" pitchFamily="34" charset="0"/>
                <a:cs typeface="+mn-cs"/>
              </a:rPr>
              <a:t>damage </a:t>
            </a:r>
            <a:r>
              <a:rPr lang="sr-Latn-BA" sz="2400" dirty="0">
                <a:solidFill>
                  <a:srgbClr val="002060"/>
                </a:solidFill>
                <a:effectLst>
                  <a:outerShdw blurRad="38100" dist="38100" dir="2700000" algn="tl">
                    <a:srgbClr val="C0C0C0"/>
                  </a:outerShdw>
                </a:effectLst>
                <a:latin typeface="Tw Cen MT Condensed" panose="020B0606020104020203" pitchFamily="34" charset="0"/>
                <a:cs typeface="+mn-cs"/>
              </a:rPr>
              <a:t>is far away from</a:t>
            </a:r>
            <a:r>
              <a:rPr lang="en-US" sz="2400" dirty="0">
                <a:solidFill>
                  <a:srgbClr val="002060"/>
                </a:solidFill>
                <a:effectLst>
                  <a:outerShdw blurRad="38100" dist="38100" dir="2700000" algn="tl">
                    <a:srgbClr val="C0C0C0"/>
                  </a:outerShdw>
                </a:effectLst>
                <a:latin typeface="Tw Cen MT Condensed" panose="020B0606020104020203" pitchFamily="34" charset="0"/>
                <a:cs typeface="+mn-cs"/>
              </a:rPr>
              <a:t> the place of fixing</a:t>
            </a:r>
            <a:endParaRPr lang="en-US" dirty="0">
              <a:latin typeface="Arial" charset="0"/>
              <a:cs typeface="Arial" charset="0"/>
            </a:endParaRPr>
          </a:p>
        </p:txBody>
      </p:sp>
    </p:spTree>
    <p:extLst>
      <p:ext uri="{BB962C8B-B14F-4D97-AF65-F5344CB8AC3E}">
        <p14:creationId xmlns:p14="http://schemas.microsoft.com/office/powerpoint/2010/main" val="2066358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grpSp>
        <p:nvGrpSpPr>
          <p:cNvPr id="5" name="Group 7"/>
          <p:cNvGrpSpPr>
            <a:grpSpLocks/>
          </p:cNvGrpSpPr>
          <p:nvPr/>
        </p:nvGrpSpPr>
        <p:grpSpPr bwMode="auto">
          <a:xfrm>
            <a:off x="355854" y="1267690"/>
            <a:ext cx="6167438" cy="1781175"/>
            <a:chOff x="197858" y="914400"/>
            <a:chExt cx="6167179" cy="1781176"/>
          </a:xfrm>
        </p:grpSpPr>
        <p:grpSp>
          <p:nvGrpSpPr>
            <p:cNvPr id="6" name="Group 4"/>
            <p:cNvGrpSpPr>
              <a:grpSpLocks/>
            </p:cNvGrpSpPr>
            <p:nvPr/>
          </p:nvGrpSpPr>
          <p:grpSpPr bwMode="auto">
            <a:xfrm>
              <a:off x="197858" y="914400"/>
              <a:ext cx="5364742" cy="1781176"/>
              <a:chOff x="197858" y="2089150"/>
              <a:chExt cx="5364742" cy="1781176"/>
            </a:xfrm>
          </p:grpSpPr>
          <p:pic>
            <p:nvPicPr>
              <p:cNvPr id="119" name="Picture 9" descr="P1010092"/>
              <p:cNvPicPr>
                <a:picLocks noChangeAspect="1" noChangeArrowheads="1"/>
              </p:cNvPicPr>
              <p:nvPr/>
            </p:nvPicPr>
            <p:blipFill rotWithShape="1">
              <a:blip r:embed="rId6">
                <a:extLst/>
              </a:blip>
              <a:srcRect t="31462" b="24223"/>
              <a:stretch/>
            </p:blipFill>
            <p:spPr bwMode="auto">
              <a:xfrm>
                <a:off x="197858" y="2089150"/>
                <a:ext cx="5364742" cy="1781176"/>
              </a:xfrm>
              <a:prstGeom prst="rect">
                <a:avLst/>
              </a:prstGeom>
              <a:noFill/>
              <a:ln w="9525">
                <a:solidFill>
                  <a:schemeClr val="tx2"/>
                </a:solidFill>
                <a:miter lim="800000"/>
                <a:headEnd/>
                <a:tailEnd/>
              </a:ln>
              <a:scene3d>
                <a:camera prst="orthographicFront">
                  <a:rot lat="0" lon="10800000" rev="0"/>
                </a:camera>
                <a:lightRig rig="threePt" dir="t"/>
              </a:scene3d>
              <a:extLst/>
            </p:spPr>
          </p:pic>
          <p:grpSp>
            <p:nvGrpSpPr>
              <p:cNvPr id="120" name="Group 610"/>
              <p:cNvGrpSpPr>
                <a:grpSpLocks/>
              </p:cNvGrpSpPr>
              <p:nvPr/>
            </p:nvGrpSpPr>
            <p:grpSpPr bwMode="auto">
              <a:xfrm>
                <a:off x="1588207" y="2421442"/>
                <a:ext cx="3711575" cy="396875"/>
                <a:chOff x="624" y="1632"/>
                <a:chExt cx="2338" cy="250"/>
              </a:xfrm>
            </p:grpSpPr>
            <p:grpSp>
              <p:nvGrpSpPr>
                <p:cNvPr id="121" name="Group 608"/>
                <p:cNvGrpSpPr>
                  <a:grpSpLocks/>
                </p:cNvGrpSpPr>
                <p:nvPr/>
              </p:nvGrpSpPr>
              <p:grpSpPr bwMode="auto">
                <a:xfrm>
                  <a:off x="624" y="1728"/>
                  <a:ext cx="2338" cy="154"/>
                  <a:chOff x="624" y="1728"/>
                  <a:chExt cx="2338" cy="154"/>
                </a:xfrm>
              </p:grpSpPr>
              <p:sp>
                <p:nvSpPr>
                  <p:cNvPr id="137" name="Text Box 580"/>
                  <p:cNvSpPr txBox="1">
                    <a:spLocks noChangeArrowheads="1"/>
                  </p:cNvSpPr>
                  <p:nvPr/>
                </p:nvSpPr>
                <p:spPr bwMode="auto">
                  <a:xfrm>
                    <a:off x="2784" y="1728"/>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r-HR" sz="1000">
                        <a:solidFill>
                          <a:srgbClr val="FF0000"/>
                        </a:solidFill>
                        <a:sym typeface="Wingdings" pitchFamily="2" charset="2"/>
                      </a:rPr>
                      <a:t></a:t>
                    </a:r>
                    <a:endParaRPr lang="en-US" sz="1000">
                      <a:solidFill>
                        <a:srgbClr val="FF0000"/>
                      </a:solidFill>
                      <a:sym typeface="Wingdings" pitchFamily="2" charset="2"/>
                    </a:endParaRPr>
                  </a:p>
                </p:txBody>
              </p:sp>
              <p:sp>
                <p:nvSpPr>
                  <p:cNvPr id="138" name="Text Box 581"/>
                  <p:cNvSpPr txBox="1">
                    <a:spLocks noChangeArrowheads="1"/>
                  </p:cNvSpPr>
                  <p:nvPr/>
                </p:nvSpPr>
                <p:spPr bwMode="auto">
                  <a:xfrm>
                    <a:off x="2640" y="1728"/>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r-HR" sz="1000">
                        <a:solidFill>
                          <a:srgbClr val="FF0000"/>
                        </a:solidFill>
                        <a:sym typeface="Wingdings" pitchFamily="2" charset="2"/>
                      </a:rPr>
                      <a:t></a:t>
                    </a:r>
                    <a:endParaRPr lang="en-US" sz="1000">
                      <a:solidFill>
                        <a:srgbClr val="FF0000"/>
                      </a:solidFill>
                      <a:sym typeface="Wingdings" pitchFamily="2" charset="2"/>
                    </a:endParaRPr>
                  </a:p>
                </p:txBody>
              </p:sp>
              <p:sp>
                <p:nvSpPr>
                  <p:cNvPr id="139" name="Text Box 583"/>
                  <p:cNvSpPr txBox="1">
                    <a:spLocks noChangeArrowheads="1"/>
                  </p:cNvSpPr>
                  <p:nvPr/>
                </p:nvSpPr>
                <p:spPr bwMode="auto">
                  <a:xfrm>
                    <a:off x="2496" y="1728"/>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r-HR" sz="1000">
                        <a:solidFill>
                          <a:srgbClr val="FF0000"/>
                        </a:solidFill>
                        <a:sym typeface="Wingdings" pitchFamily="2" charset="2"/>
                      </a:rPr>
                      <a:t></a:t>
                    </a:r>
                    <a:endParaRPr lang="en-US" sz="1000">
                      <a:solidFill>
                        <a:srgbClr val="FF0000"/>
                      </a:solidFill>
                      <a:sym typeface="Wingdings" pitchFamily="2" charset="2"/>
                    </a:endParaRPr>
                  </a:p>
                </p:txBody>
              </p:sp>
              <p:sp>
                <p:nvSpPr>
                  <p:cNvPr id="140" name="Text Box 585"/>
                  <p:cNvSpPr txBox="1">
                    <a:spLocks noChangeArrowheads="1"/>
                  </p:cNvSpPr>
                  <p:nvPr/>
                </p:nvSpPr>
                <p:spPr bwMode="auto">
                  <a:xfrm>
                    <a:off x="2352" y="1728"/>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r-HR" sz="1000">
                        <a:solidFill>
                          <a:srgbClr val="FF0000"/>
                        </a:solidFill>
                        <a:sym typeface="Wingdings" pitchFamily="2" charset="2"/>
                      </a:rPr>
                      <a:t></a:t>
                    </a:r>
                    <a:endParaRPr lang="en-US" sz="1000">
                      <a:solidFill>
                        <a:srgbClr val="FF0000"/>
                      </a:solidFill>
                      <a:sym typeface="Wingdings" pitchFamily="2" charset="2"/>
                    </a:endParaRPr>
                  </a:p>
                </p:txBody>
              </p:sp>
              <p:sp>
                <p:nvSpPr>
                  <p:cNvPr id="141" name="Text Box 586"/>
                  <p:cNvSpPr txBox="1">
                    <a:spLocks noChangeArrowheads="1"/>
                  </p:cNvSpPr>
                  <p:nvPr/>
                </p:nvSpPr>
                <p:spPr bwMode="auto">
                  <a:xfrm>
                    <a:off x="2064" y="1728"/>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r-HR" sz="1000">
                        <a:solidFill>
                          <a:srgbClr val="FF0000"/>
                        </a:solidFill>
                        <a:sym typeface="Wingdings" pitchFamily="2" charset="2"/>
                      </a:rPr>
                      <a:t></a:t>
                    </a:r>
                    <a:endParaRPr lang="en-US" sz="1000">
                      <a:solidFill>
                        <a:srgbClr val="FF0000"/>
                      </a:solidFill>
                      <a:sym typeface="Wingdings" pitchFamily="2" charset="2"/>
                    </a:endParaRPr>
                  </a:p>
                </p:txBody>
              </p:sp>
              <p:sp>
                <p:nvSpPr>
                  <p:cNvPr id="142" name="Text Box 587"/>
                  <p:cNvSpPr txBox="1">
                    <a:spLocks noChangeArrowheads="1"/>
                  </p:cNvSpPr>
                  <p:nvPr/>
                </p:nvSpPr>
                <p:spPr bwMode="auto">
                  <a:xfrm>
                    <a:off x="1920" y="1728"/>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r-HR" sz="1000">
                        <a:solidFill>
                          <a:srgbClr val="FF0000"/>
                        </a:solidFill>
                        <a:sym typeface="Wingdings" pitchFamily="2" charset="2"/>
                      </a:rPr>
                      <a:t></a:t>
                    </a:r>
                    <a:endParaRPr lang="en-US" sz="1000">
                      <a:solidFill>
                        <a:srgbClr val="FF0000"/>
                      </a:solidFill>
                      <a:sym typeface="Wingdings" pitchFamily="2" charset="2"/>
                    </a:endParaRPr>
                  </a:p>
                </p:txBody>
              </p:sp>
              <p:sp>
                <p:nvSpPr>
                  <p:cNvPr id="143" name="Text Box 588"/>
                  <p:cNvSpPr txBox="1">
                    <a:spLocks noChangeArrowheads="1"/>
                  </p:cNvSpPr>
                  <p:nvPr/>
                </p:nvSpPr>
                <p:spPr bwMode="auto">
                  <a:xfrm>
                    <a:off x="1776" y="1728"/>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r-HR" sz="1000">
                        <a:solidFill>
                          <a:srgbClr val="FF0000"/>
                        </a:solidFill>
                        <a:sym typeface="Wingdings" pitchFamily="2" charset="2"/>
                      </a:rPr>
                      <a:t></a:t>
                    </a:r>
                    <a:endParaRPr lang="en-US" sz="1000">
                      <a:solidFill>
                        <a:srgbClr val="FF0000"/>
                      </a:solidFill>
                      <a:sym typeface="Wingdings" pitchFamily="2" charset="2"/>
                    </a:endParaRPr>
                  </a:p>
                </p:txBody>
              </p:sp>
              <p:sp>
                <p:nvSpPr>
                  <p:cNvPr id="144" name="Text Box 589"/>
                  <p:cNvSpPr txBox="1">
                    <a:spLocks noChangeArrowheads="1"/>
                  </p:cNvSpPr>
                  <p:nvPr/>
                </p:nvSpPr>
                <p:spPr bwMode="auto">
                  <a:xfrm>
                    <a:off x="1598" y="1728"/>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r-HR" sz="1000">
                        <a:solidFill>
                          <a:srgbClr val="FF0000"/>
                        </a:solidFill>
                        <a:sym typeface="Wingdings" pitchFamily="2" charset="2"/>
                      </a:rPr>
                      <a:t></a:t>
                    </a:r>
                    <a:endParaRPr lang="en-US" sz="1000">
                      <a:solidFill>
                        <a:srgbClr val="FF0000"/>
                      </a:solidFill>
                      <a:sym typeface="Wingdings" pitchFamily="2" charset="2"/>
                    </a:endParaRPr>
                  </a:p>
                </p:txBody>
              </p:sp>
              <p:sp>
                <p:nvSpPr>
                  <p:cNvPr id="145" name="Text Box 590"/>
                  <p:cNvSpPr txBox="1">
                    <a:spLocks noChangeArrowheads="1"/>
                  </p:cNvSpPr>
                  <p:nvPr/>
                </p:nvSpPr>
                <p:spPr bwMode="auto">
                  <a:xfrm>
                    <a:off x="1440" y="1728"/>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r-HR" sz="1000">
                        <a:solidFill>
                          <a:srgbClr val="FF0000"/>
                        </a:solidFill>
                        <a:sym typeface="Wingdings" pitchFamily="2" charset="2"/>
                      </a:rPr>
                      <a:t></a:t>
                    </a:r>
                    <a:endParaRPr lang="en-US" sz="1000">
                      <a:solidFill>
                        <a:srgbClr val="FF0000"/>
                      </a:solidFill>
                      <a:sym typeface="Wingdings" pitchFamily="2" charset="2"/>
                    </a:endParaRPr>
                  </a:p>
                </p:txBody>
              </p:sp>
              <p:sp>
                <p:nvSpPr>
                  <p:cNvPr id="146" name="Text Box 591"/>
                  <p:cNvSpPr txBox="1">
                    <a:spLocks noChangeArrowheads="1"/>
                  </p:cNvSpPr>
                  <p:nvPr/>
                </p:nvSpPr>
                <p:spPr bwMode="auto">
                  <a:xfrm>
                    <a:off x="1262" y="1728"/>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r-HR" sz="1000">
                        <a:solidFill>
                          <a:srgbClr val="FF0000"/>
                        </a:solidFill>
                        <a:sym typeface="Wingdings" pitchFamily="2" charset="2"/>
                      </a:rPr>
                      <a:t></a:t>
                    </a:r>
                    <a:endParaRPr lang="en-US" sz="1000">
                      <a:solidFill>
                        <a:srgbClr val="FF0000"/>
                      </a:solidFill>
                      <a:sym typeface="Wingdings" pitchFamily="2" charset="2"/>
                    </a:endParaRPr>
                  </a:p>
                </p:txBody>
              </p:sp>
              <p:sp>
                <p:nvSpPr>
                  <p:cNvPr id="147" name="Text Box 592"/>
                  <p:cNvSpPr txBox="1">
                    <a:spLocks noChangeArrowheads="1"/>
                  </p:cNvSpPr>
                  <p:nvPr/>
                </p:nvSpPr>
                <p:spPr bwMode="auto">
                  <a:xfrm>
                    <a:off x="1104" y="1728"/>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r-HR" sz="1000">
                        <a:solidFill>
                          <a:srgbClr val="FF0000"/>
                        </a:solidFill>
                        <a:sym typeface="Wingdings" pitchFamily="2" charset="2"/>
                      </a:rPr>
                      <a:t></a:t>
                    </a:r>
                    <a:endParaRPr lang="en-US" sz="1000">
                      <a:solidFill>
                        <a:srgbClr val="FF0000"/>
                      </a:solidFill>
                      <a:sym typeface="Wingdings" pitchFamily="2" charset="2"/>
                    </a:endParaRPr>
                  </a:p>
                </p:txBody>
              </p:sp>
              <p:sp>
                <p:nvSpPr>
                  <p:cNvPr id="148" name="Text Box 593"/>
                  <p:cNvSpPr txBox="1">
                    <a:spLocks noChangeArrowheads="1"/>
                  </p:cNvSpPr>
                  <p:nvPr/>
                </p:nvSpPr>
                <p:spPr bwMode="auto">
                  <a:xfrm>
                    <a:off x="960" y="1728"/>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r-HR" sz="1000">
                        <a:solidFill>
                          <a:srgbClr val="FF0000"/>
                        </a:solidFill>
                        <a:sym typeface="Wingdings" pitchFamily="2" charset="2"/>
                      </a:rPr>
                      <a:t></a:t>
                    </a:r>
                    <a:endParaRPr lang="en-US" sz="1000">
                      <a:solidFill>
                        <a:srgbClr val="FF0000"/>
                      </a:solidFill>
                      <a:sym typeface="Wingdings" pitchFamily="2" charset="2"/>
                    </a:endParaRPr>
                  </a:p>
                </p:txBody>
              </p:sp>
              <p:sp>
                <p:nvSpPr>
                  <p:cNvPr id="149" name="Text Box 594"/>
                  <p:cNvSpPr txBox="1">
                    <a:spLocks noChangeArrowheads="1"/>
                  </p:cNvSpPr>
                  <p:nvPr/>
                </p:nvSpPr>
                <p:spPr bwMode="auto">
                  <a:xfrm>
                    <a:off x="816" y="1728"/>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r-HR" sz="1000">
                        <a:solidFill>
                          <a:srgbClr val="FF0000"/>
                        </a:solidFill>
                        <a:sym typeface="Wingdings" pitchFamily="2" charset="2"/>
                      </a:rPr>
                      <a:t></a:t>
                    </a:r>
                    <a:endParaRPr lang="en-US" sz="1000">
                      <a:solidFill>
                        <a:srgbClr val="FF0000"/>
                      </a:solidFill>
                      <a:sym typeface="Wingdings" pitchFamily="2" charset="2"/>
                    </a:endParaRPr>
                  </a:p>
                </p:txBody>
              </p:sp>
              <p:sp>
                <p:nvSpPr>
                  <p:cNvPr id="150" name="Text Box 595"/>
                  <p:cNvSpPr txBox="1">
                    <a:spLocks noChangeArrowheads="1"/>
                  </p:cNvSpPr>
                  <p:nvPr/>
                </p:nvSpPr>
                <p:spPr bwMode="auto">
                  <a:xfrm>
                    <a:off x="624" y="1728"/>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sz="1000">
                      <a:solidFill>
                        <a:srgbClr val="FF0000"/>
                      </a:solidFill>
                      <a:sym typeface="Wingdings" pitchFamily="2" charset="2"/>
                    </a:endParaRPr>
                  </a:p>
                </p:txBody>
              </p:sp>
            </p:grpSp>
            <p:grpSp>
              <p:nvGrpSpPr>
                <p:cNvPr id="122" name="Group 609"/>
                <p:cNvGrpSpPr>
                  <a:grpSpLocks/>
                </p:cNvGrpSpPr>
                <p:nvPr/>
              </p:nvGrpSpPr>
              <p:grpSpPr bwMode="auto">
                <a:xfrm>
                  <a:off x="768" y="1632"/>
                  <a:ext cx="2160" cy="154"/>
                  <a:chOff x="768" y="1632"/>
                  <a:chExt cx="2160" cy="154"/>
                </a:xfrm>
              </p:grpSpPr>
              <p:sp>
                <p:nvSpPr>
                  <p:cNvPr id="123" name="Text Box 565"/>
                  <p:cNvSpPr txBox="1">
                    <a:spLocks noChangeArrowheads="1"/>
                  </p:cNvSpPr>
                  <p:nvPr/>
                </p:nvSpPr>
                <p:spPr bwMode="auto">
                  <a:xfrm>
                    <a:off x="2774" y="1632"/>
                    <a:ext cx="15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b="1">
                        <a:solidFill>
                          <a:srgbClr val="FF0000"/>
                        </a:solidFill>
                      </a:rPr>
                      <a:t>1</a:t>
                    </a:r>
                  </a:p>
                </p:txBody>
              </p:sp>
              <p:sp>
                <p:nvSpPr>
                  <p:cNvPr id="124" name="Text Box 566"/>
                  <p:cNvSpPr txBox="1">
                    <a:spLocks noChangeArrowheads="1"/>
                  </p:cNvSpPr>
                  <p:nvPr/>
                </p:nvSpPr>
                <p:spPr bwMode="auto">
                  <a:xfrm>
                    <a:off x="2640" y="1632"/>
                    <a:ext cx="15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b="1">
                        <a:solidFill>
                          <a:srgbClr val="FF0000"/>
                        </a:solidFill>
                      </a:rPr>
                      <a:t>2</a:t>
                    </a:r>
                  </a:p>
                </p:txBody>
              </p:sp>
              <p:sp>
                <p:nvSpPr>
                  <p:cNvPr id="125" name="Text Box 570"/>
                  <p:cNvSpPr txBox="1">
                    <a:spLocks noChangeArrowheads="1"/>
                  </p:cNvSpPr>
                  <p:nvPr/>
                </p:nvSpPr>
                <p:spPr bwMode="auto">
                  <a:xfrm>
                    <a:off x="2496" y="1632"/>
                    <a:ext cx="15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b="1">
                        <a:solidFill>
                          <a:srgbClr val="FF0000"/>
                        </a:solidFill>
                      </a:rPr>
                      <a:t>3</a:t>
                    </a:r>
                  </a:p>
                </p:txBody>
              </p:sp>
              <p:sp>
                <p:nvSpPr>
                  <p:cNvPr id="126" name="Text Box 571"/>
                  <p:cNvSpPr txBox="1">
                    <a:spLocks noChangeArrowheads="1"/>
                  </p:cNvSpPr>
                  <p:nvPr/>
                </p:nvSpPr>
                <p:spPr bwMode="auto">
                  <a:xfrm>
                    <a:off x="2208" y="1632"/>
                    <a:ext cx="15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b="1">
                        <a:solidFill>
                          <a:srgbClr val="FF0000"/>
                        </a:solidFill>
                      </a:rPr>
                      <a:t>5</a:t>
                    </a:r>
                  </a:p>
                </p:txBody>
              </p:sp>
              <p:sp>
                <p:nvSpPr>
                  <p:cNvPr id="127" name="Text Box 572"/>
                  <p:cNvSpPr txBox="1">
                    <a:spLocks noChangeArrowheads="1"/>
                  </p:cNvSpPr>
                  <p:nvPr/>
                </p:nvSpPr>
                <p:spPr bwMode="auto">
                  <a:xfrm>
                    <a:off x="2352" y="1632"/>
                    <a:ext cx="15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b="1">
                        <a:solidFill>
                          <a:srgbClr val="FF0000"/>
                        </a:solidFill>
                      </a:rPr>
                      <a:t>4</a:t>
                    </a:r>
                  </a:p>
                </p:txBody>
              </p:sp>
              <p:sp>
                <p:nvSpPr>
                  <p:cNvPr id="128" name="Text Box 578"/>
                  <p:cNvSpPr txBox="1">
                    <a:spLocks noChangeArrowheads="1"/>
                  </p:cNvSpPr>
                  <p:nvPr/>
                </p:nvSpPr>
                <p:spPr bwMode="auto">
                  <a:xfrm>
                    <a:off x="768" y="1632"/>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b="1">
                        <a:solidFill>
                          <a:srgbClr val="FF0000"/>
                        </a:solidFill>
                      </a:rPr>
                      <a:t>14</a:t>
                    </a:r>
                  </a:p>
                </p:txBody>
              </p:sp>
              <p:sp>
                <p:nvSpPr>
                  <p:cNvPr id="129" name="Text Box 598"/>
                  <p:cNvSpPr txBox="1">
                    <a:spLocks noChangeArrowheads="1"/>
                  </p:cNvSpPr>
                  <p:nvPr/>
                </p:nvSpPr>
                <p:spPr bwMode="auto">
                  <a:xfrm>
                    <a:off x="2064" y="1632"/>
                    <a:ext cx="15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b="1">
                        <a:solidFill>
                          <a:srgbClr val="FF0000"/>
                        </a:solidFill>
                      </a:rPr>
                      <a:t>6</a:t>
                    </a:r>
                  </a:p>
                </p:txBody>
              </p:sp>
              <p:sp>
                <p:nvSpPr>
                  <p:cNvPr id="130" name="Text Box 599"/>
                  <p:cNvSpPr txBox="1">
                    <a:spLocks noChangeArrowheads="1"/>
                  </p:cNvSpPr>
                  <p:nvPr/>
                </p:nvSpPr>
                <p:spPr bwMode="auto">
                  <a:xfrm>
                    <a:off x="1920" y="1632"/>
                    <a:ext cx="15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b="1">
                        <a:solidFill>
                          <a:srgbClr val="FF0000"/>
                        </a:solidFill>
                      </a:rPr>
                      <a:t>7</a:t>
                    </a:r>
                  </a:p>
                </p:txBody>
              </p:sp>
              <p:sp>
                <p:nvSpPr>
                  <p:cNvPr id="131" name="Text Box 600"/>
                  <p:cNvSpPr txBox="1">
                    <a:spLocks noChangeArrowheads="1"/>
                  </p:cNvSpPr>
                  <p:nvPr/>
                </p:nvSpPr>
                <p:spPr bwMode="auto">
                  <a:xfrm>
                    <a:off x="1776" y="1632"/>
                    <a:ext cx="15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b="1" dirty="0">
                        <a:solidFill>
                          <a:srgbClr val="FF0000"/>
                        </a:solidFill>
                      </a:rPr>
                      <a:t>8</a:t>
                    </a:r>
                  </a:p>
                </p:txBody>
              </p:sp>
              <p:sp>
                <p:nvSpPr>
                  <p:cNvPr id="132" name="Text Box 601"/>
                  <p:cNvSpPr txBox="1">
                    <a:spLocks noChangeArrowheads="1"/>
                  </p:cNvSpPr>
                  <p:nvPr/>
                </p:nvSpPr>
                <p:spPr bwMode="auto">
                  <a:xfrm>
                    <a:off x="1584" y="1632"/>
                    <a:ext cx="15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b="1" dirty="0">
                        <a:solidFill>
                          <a:srgbClr val="FF0000"/>
                        </a:solidFill>
                      </a:rPr>
                      <a:t>9</a:t>
                    </a:r>
                  </a:p>
                </p:txBody>
              </p:sp>
              <p:sp>
                <p:nvSpPr>
                  <p:cNvPr id="133" name="Text Box 603"/>
                  <p:cNvSpPr txBox="1">
                    <a:spLocks noChangeArrowheads="1"/>
                  </p:cNvSpPr>
                  <p:nvPr/>
                </p:nvSpPr>
                <p:spPr bwMode="auto">
                  <a:xfrm>
                    <a:off x="912" y="1632"/>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b="1">
                        <a:solidFill>
                          <a:srgbClr val="FF0000"/>
                        </a:solidFill>
                      </a:rPr>
                      <a:t>13</a:t>
                    </a:r>
                  </a:p>
                </p:txBody>
              </p:sp>
              <p:sp>
                <p:nvSpPr>
                  <p:cNvPr id="134" name="Text Box 604"/>
                  <p:cNvSpPr txBox="1">
                    <a:spLocks noChangeArrowheads="1"/>
                  </p:cNvSpPr>
                  <p:nvPr/>
                </p:nvSpPr>
                <p:spPr bwMode="auto">
                  <a:xfrm>
                    <a:off x="1056" y="1632"/>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b="1">
                        <a:solidFill>
                          <a:srgbClr val="FF0000"/>
                        </a:solidFill>
                      </a:rPr>
                      <a:t>12</a:t>
                    </a:r>
                  </a:p>
                </p:txBody>
              </p:sp>
              <p:sp>
                <p:nvSpPr>
                  <p:cNvPr id="135" name="Text Box 605"/>
                  <p:cNvSpPr txBox="1">
                    <a:spLocks noChangeArrowheads="1"/>
                  </p:cNvSpPr>
                  <p:nvPr/>
                </p:nvSpPr>
                <p:spPr bwMode="auto">
                  <a:xfrm>
                    <a:off x="1248" y="1632"/>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b="1">
                        <a:solidFill>
                          <a:srgbClr val="FF0000"/>
                        </a:solidFill>
                      </a:rPr>
                      <a:t>11</a:t>
                    </a:r>
                  </a:p>
                </p:txBody>
              </p:sp>
              <p:sp>
                <p:nvSpPr>
                  <p:cNvPr id="136" name="Text Box 606"/>
                  <p:cNvSpPr txBox="1">
                    <a:spLocks noChangeArrowheads="1"/>
                  </p:cNvSpPr>
                  <p:nvPr/>
                </p:nvSpPr>
                <p:spPr bwMode="auto">
                  <a:xfrm>
                    <a:off x="1392" y="1632"/>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b="1">
                        <a:solidFill>
                          <a:srgbClr val="FF0000"/>
                        </a:solidFill>
                      </a:rPr>
                      <a:t>10</a:t>
                    </a:r>
                  </a:p>
                </p:txBody>
              </p:sp>
            </p:grpSp>
          </p:grpSp>
        </p:grpSp>
        <p:grpSp>
          <p:nvGrpSpPr>
            <p:cNvPr id="7" name="Group 493"/>
            <p:cNvGrpSpPr>
              <a:grpSpLocks/>
            </p:cNvGrpSpPr>
            <p:nvPr/>
          </p:nvGrpSpPr>
          <p:grpSpPr bwMode="auto">
            <a:xfrm>
              <a:off x="2071688" y="1600200"/>
              <a:ext cx="1281112" cy="650875"/>
              <a:chOff x="349" y="1849"/>
              <a:chExt cx="807" cy="410"/>
            </a:xfrm>
          </p:grpSpPr>
          <p:sp>
            <p:nvSpPr>
              <p:cNvPr id="66" name="Freeform 374"/>
              <p:cNvSpPr>
                <a:spLocks/>
              </p:cNvSpPr>
              <p:nvPr/>
            </p:nvSpPr>
            <p:spPr bwMode="auto">
              <a:xfrm rot="6050369" flipH="1" flipV="1">
                <a:off x="446" y="1893"/>
                <a:ext cx="44" cy="59"/>
              </a:xfrm>
              <a:custGeom>
                <a:avLst/>
                <a:gdLst>
                  <a:gd name="T0" fmla="*/ 40 w 45"/>
                  <a:gd name="T1" fmla="*/ 0 h 88"/>
                  <a:gd name="T2" fmla="*/ 41 w 45"/>
                  <a:gd name="T3" fmla="*/ 5 h 88"/>
                  <a:gd name="T4" fmla="*/ 41 w 45"/>
                  <a:gd name="T5" fmla="*/ 9 h 88"/>
                  <a:gd name="T6" fmla="*/ 40 w 45"/>
                  <a:gd name="T7" fmla="*/ 14 h 88"/>
                  <a:gd name="T8" fmla="*/ 37 w 45"/>
                  <a:gd name="T9" fmla="*/ 18 h 88"/>
                  <a:gd name="T10" fmla="*/ 33 w 45"/>
                  <a:gd name="T11" fmla="*/ 21 h 88"/>
                  <a:gd name="T12" fmla="*/ 25 w 45"/>
                  <a:gd name="T13" fmla="*/ 24 h 88"/>
                  <a:gd name="T14" fmla="*/ 17 w 45"/>
                  <a:gd name="T15" fmla="*/ 26 h 88"/>
                  <a:gd name="T16" fmla="*/ 0 w 45"/>
                  <a:gd name="T17" fmla="*/ 26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88"/>
                  <a:gd name="T29" fmla="*/ 45 w 45"/>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88">
                    <a:moveTo>
                      <a:pt x="43" y="0"/>
                    </a:moveTo>
                    <a:lnTo>
                      <a:pt x="44" y="17"/>
                    </a:lnTo>
                    <a:lnTo>
                      <a:pt x="44" y="32"/>
                    </a:lnTo>
                    <a:lnTo>
                      <a:pt x="43" y="47"/>
                    </a:lnTo>
                    <a:lnTo>
                      <a:pt x="40" y="61"/>
                    </a:lnTo>
                    <a:lnTo>
                      <a:pt x="36" y="72"/>
                    </a:lnTo>
                    <a:lnTo>
                      <a:pt x="28" y="80"/>
                    </a:lnTo>
                    <a:lnTo>
                      <a:pt x="17" y="86"/>
                    </a:lnTo>
                    <a:lnTo>
                      <a:pt x="0" y="8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 name="Freeform 375"/>
              <p:cNvSpPr>
                <a:spLocks/>
              </p:cNvSpPr>
              <p:nvPr/>
            </p:nvSpPr>
            <p:spPr bwMode="auto">
              <a:xfrm rot="6050369" flipH="1" flipV="1">
                <a:off x="408" y="1882"/>
                <a:ext cx="13" cy="20"/>
              </a:xfrm>
              <a:custGeom>
                <a:avLst/>
                <a:gdLst>
                  <a:gd name="T0" fmla="*/ 12 w 13"/>
                  <a:gd name="T1" fmla="*/ 9 h 30"/>
                  <a:gd name="T2" fmla="*/ 0 w 13"/>
                  <a:gd name="T3" fmla="*/ 9 h 30"/>
                  <a:gd name="T4" fmla="*/ 0 w 13"/>
                  <a:gd name="T5" fmla="*/ 0 h 30"/>
                  <a:gd name="T6" fmla="*/ 12 w 13"/>
                  <a:gd name="T7" fmla="*/ 0 h 30"/>
                  <a:gd name="T8" fmla="*/ 12 w 13"/>
                  <a:gd name="T9" fmla="*/ 9 h 30"/>
                  <a:gd name="T10" fmla="*/ 0 60000 65536"/>
                  <a:gd name="T11" fmla="*/ 0 60000 65536"/>
                  <a:gd name="T12" fmla="*/ 0 60000 65536"/>
                  <a:gd name="T13" fmla="*/ 0 60000 65536"/>
                  <a:gd name="T14" fmla="*/ 0 60000 65536"/>
                  <a:gd name="T15" fmla="*/ 0 w 13"/>
                  <a:gd name="T16" fmla="*/ 0 h 30"/>
                  <a:gd name="T17" fmla="*/ 13 w 13"/>
                  <a:gd name="T18" fmla="*/ 30 h 30"/>
                </a:gdLst>
                <a:ahLst/>
                <a:cxnLst>
                  <a:cxn ang="T10">
                    <a:pos x="T0" y="T1"/>
                  </a:cxn>
                  <a:cxn ang="T11">
                    <a:pos x="T2" y="T3"/>
                  </a:cxn>
                  <a:cxn ang="T12">
                    <a:pos x="T4" y="T5"/>
                  </a:cxn>
                  <a:cxn ang="T13">
                    <a:pos x="T6" y="T7"/>
                  </a:cxn>
                  <a:cxn ang="T14">
                    <a:pos x="T8" y="T9"/>
                  </a:cxn>
                </a:cxnLst>
                <a:rect l="T15" t="T16" r="T17" b="T18"/>
                <a:pathLst>
                  <a:path w="13" h="30">
                    <a:moveTo>
                      <a:pt x="12" y="29"/>
                    </a:moveTo>
                    <a:lnTo>
                      <a:pt x="0" y="29"/>
                    </a:lnTo>
                    <a:lnTo>
                      <a:pt x="0" y="0"/>
                    </a:lnTo>
                    <a:lnTo>
                      <a:pt x="12" y="0"/>
                    </a:lnTo>
                    <a:lnTo>
                      <a:pt x="12" y="29"/>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68" name="Freeform 376"/>
              <p:cNvSpPr>
                <a:spLocks/>
              </p:cNvSpPr>
              <p:nvPr/>
            </p:nvSpPr>
            <p:spPr bwMode="auto">
              <a:xfrm rot="6050369" flipH="1" flipV="1">
                <a:off x="408" y="1880"/>
                <a:ext cx="15" cy="23"/>
              </a:xfrm>
              <a:custGeom>
                <a:avLst/>
                <a:gdLst>
                  <a:gd name="T0" fmla="*/ 14 w 15"/>
                  <a:gd name="T1" fmla="*/ 10 h 34"/>
                  <a:gd name="T2" fmla="*/ 0 w 15"/>
                  <a:gd name="T3" fmla="*/ 10 h 34"/>
                  <a:gd name="T4" fmla="*/ 0 w 15"/>
                  <a:gd name="T5" fmla="*/ 0 h 34"/>
                  <a:gd name="T6" fmla="*/ 14 w 15"/>
                  <a:gd name="T7" fmla="*/ 0 h 34"/>
                  <a:gd name="T8" fmla="*/ 14 w 15"/>
                  <a:gd name="T9" fmla="*/ 10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14" y="33"/>
                    </a:moveTo>
                    <a:lnTo>
                      <a:pt x="0" y="33"/>
                    </a:lnTo>
                    <a:lnTo>
                      <a:pt x="0" y="0"/>
                    </a:lnTo>
                    <a:lnTo>
                      <a:pt x="14" y="0"/>
                    </a:lnTo>
                    <a:lnTo>
                      <a:pt x="14" y="3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 name="Freeform 377"/>
              <p:cNvSpPr>
                <a:spLocks/>
              </p:cNvSpPr>
              <p:nvPr/>
            </p:nvSpPr>
            <p:spPr bwMode="auto">
              <a:xfrm rot="6050369" flipH="1" flipV="1">
                <a:off x="309" y="1943"/>
                <a:ext cx="121" cy="41"/>
              </a:xfrm>
              <a:custGeom>
                <a:avLst/>
                <a:gdLst>
                  <a:gd name="T0" fmla="*/ 116 w 123"/>
                  <a:gd name="T1" fmla="*/ 18 h 60"/>
                  <a:gd name="T2" fmla="*/ 0 w 123"/>
                  <a:gd name="T3" fmla="*/ 18 h 60"/>
                  <a:gd name="T4" fmla="*/ 0 w 123"/>
                  <a:gd name="T5" fmla="*/ 0 h 60"/>
                  <a:gd name="T6" fmla="*/ 116 w 123"/>
                  <a:gd name="T7" fmla="*/ 0 h 60"/>
                  <a:gd name="T8" fmla="*/ 116 w 123"/>
                  <a:gd name="T9" fmla="*/ 18 h 60"/>
                  <a:gd name="T10" fmla="*/ 0 60000 65536"/>
                  <a:gd name="T11" fmla="*/ 0 60000 65536"/>
                  <a:gd name="T12" fmla="*/ 0 60000 65536"/>
                  <a:gd name="T13" fmla="*/ 0 60000 65536"/>
                  <a:gd name="T14" fmla="*/ 0 60000 65536"/>
                  <a:gd name="T15" fmla="*/ 0 w 123"/>
                  <a:gd name="T16" fmla="*/ 0 h 60"/>
                  <a:gd name="T17" fmla="*/ 123 w 123"/>
                  <a:gd name="T18" fmla="*/ 60 h 60"/>
                </a:gdLst>
                <a:ahLst/>
                <a:cxnLst>
                  <a:cxn ang="T10">
                    <a:pos x="T0" y="T1"/>
                  </a:cxn>
                  <a:cxn ang="T11">
                    <a:pos x="T2" y="T3"/>
                  </a:cxn>
                  <a:cxn ang="T12">
                    <a:pos x="T4" y="T5"/>
                  </a:cxn>
                  <a:cxn ang="T13">
                    <a:pos x="T6" y="T7"/>
                  </a:cxn>
                  <a:cxn ang="T14">
                    <a:pos x="T8" y="T9"/>
                  </a:cxn>
                </a:cxnLst>
                <a:rect l="T15" t="T16" r="T17" b="T18"/>
                <a:pathLst>
                  <a:path w="123" h="60">
                    <a:moveTo>
                      <a:pt x="122" y="59"/>
                    </a:moveTo>
                    <a:lnTo>
                      <a:pt x="0" y="59"/>
                    </a:lnTo>
                    <a:lnTo>
                      <a:pt x="0" y="0"/>
                    </a:lnTo>
                    <a:lnTo>
                      <a:pt x="122" y="0"/>
                    </a:lnTo>
                    <a:lnTo>
                      <a:pt x="122" y="5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Freeform 378"/>
              <p:cNvSpPr>
                <a:spLocks/>
              </p:cNvSpPr>
              <p:nvPr/>
            </p:nvSpPr>
            <p:spPr bwMode="auto">
              <a:xfrm rot="6050369" flipH="1" flipV="1">
                <a:off x="383" y="1853"/>
                <a:ext cx="9" cy="36"/>
              </a:xfrm>
              <a:custGeom>
                <a:avLst/>
                <a:gdLst>
                  <a:gd name="T0" fmla="*/ 6 w 10"/>
                  <a:gd name="T1" fmla="*/ 16 h 53"/>
                  <a:gd name="T2" fmla="*/ 0 w 10"/>
                  <a:gd name="T3" fmla="*/ 16 h 53"/>
                  <a:gd name="T4" fmla="*/ 0 w 10"/>
                  <a:gd name="T5" fmla="*/ 0 h 53"/>
                  <a:gd name="T6" fmla="*/ 6 w 10"/>
                  <a:gd name="T7" fmla="*/ 0 h 53"/>
                  <a:gd name="T8" fmla="*/ 6 w 10"/>
                  <a:gd name="T9" fmla="*/ 16 h 53"/>
                  <a:gd name="T10" fmla="*/ 0 60000 65536"/>
                  <a:gd name="T11" fmla="*/ 0 60000 65536"/>
                  <a:gd name="T12" fmla="*/ 0 60000 65536"/>
                  <a:gd name="T13" fmla="*/ 0 60000 65536"/>
                  <a:gd name="T14" fmla="*/ 0 60000 65536"/>
                  <a:gd name="T15" fmla="*/ 0 w 10"/>
                  <a:gd name="T16" fmla="*/ 0 h 53"/>
                  <a:gd name="T17" fmla="*/ 10 w 10"/>
                  <a:gd name="T18" fmla="*/ 53 h 53"/>
                </a:gdLst>
                <a:ahLst/>
                <a:cxnLst>
                  <a:cxn ang="T10">
                    <a:pos x="T0" y="T1"/>
                  </a:cxn>
                  <a:cxn ang="T11">
                    <a:pos x="T2" y="T3"/>
                  </a:cxn>
                  <a:cxn ang="T12">
                    <a:pos x="T4" y="T5"/>
                  </a:cxn>
                  <a:cxn ang="T13">
                    <a:pos x="T6" y="T7"/>
                  </a:cxn>
                  <a:cxn ang="T14">
                    <a:pos x="T8" y="T9"/>
                  </a:cxn>
                </a:cxnLst>
                <a:rect l="T15" t="T16" r="T17" b="T18"/>
                <a:pathLst>
                  <a:path w="10" h="53">
                    <a:moveTo>
                      <a:pt x="9" y="52"/>
                    </a:moveTo>
                    <a:lnTo>
                      <a:pt x="0" y="52"/>
                    </a:lnTo>
                    <a:lnTo>
                      <a:pt x="0" y="0"/>
                    </a:lnTo>
                    <a:lnTo>
                      <a:pt x="9" y="0"/>
                    </a:lnTo>
                    <a:lnTo>
                      <a:pt x="9" y="5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379"/>
              <p:cNvSpPr>
                <a:spLocks/>
              </p:cNvSpPr>
              <p:nvPr/>
            </p:nvSpPr>
            <p:spPr bwMode="auto">
              <a:xfrm rot="6050369" flipH="1" flipV="1">
                <a:off x="378" y="1883"/>
                <a:ext cx="8" cy="36"/>
              </a:xfrm>
              <a:custGeom>
                <a:avLst/>
                <a:gdLst>
                  <a:gd name="T0" fmla="*/ 7 w 8"/>
                  <a:gd name="T1" fmla="*/ 16 h 53"/>
                  <a:gd name="T2" fmla="*/ 0 w 8"/>
                  <a:gd name="T3" fmla="*/ 16 h 53"/>
                  <a:gd name="T4" fmla="*/ 0 w 8"/>
                  <a:gd name="T5" fmla="*/ 0 h 53"/>
                  <a:gd name="T6" fmla="*/ 7 w 8"/>
                  <a:gd name="T7" fmla="*/ 0 h 53"/>
                  <a:gd name="T8" fmla="*/ 7 w 8"/>
                  <a:gd name="T9" fmla="*/ 16 h 53"/>
                  <a:gd name="T10" fmla="*/ 0 60000 65536"/>
                  <a:gd name="T11" fmla="*/ 0 60000 65536"/>
                  <a:gd name="T12" fmla="*/ 0 60000 65536"/>
                  <a:gd name="T13" fmla="*/ 0 60000 65536"/>
                  <a:gd name="T14" fmla="*/ 0 60000 65536"/>
                  <a:gd name="T15" fmla="*/ 0 w 8"/>
                  <a:gd name="T16" fmla="*/ 0 h 53"/>
                  <a:gd name="T17" fmla="*/ 8 w 8"/>
                  <a:gd name="T18" fmla="*/ 53 h 53"/>
                </a:gdLst>
                <a:ahLst/>
                <a:cxnLst>
                  <a:cxn ang="T10">
                    <a:pos x="T0" y="T1"/>
                  </a:cxn>
                  <a:cxn ang="T11">
                    <a:pos x="T2" y="T3"/>
                  </a:cxn>
                  <a:cxn ang="T12">
                    <a:pos x="T4" y="T5"/>
                  </a:cxn>
                  <a:cxn ang="T13">
                    <a:pos x="T6" y="T7"/>
                  </a:cxn>
                  <a:cxn ang="T14">
                    <a:pos x="T8" y="T9"/>
                  </a:cxn>
                </a:cxnLst>
                <a:rect l="T15" t="T16" r="T17" b="T18"/>
                <a:pathLst>
                  <a:path w="8" h="53">
                    <a:moveTo>
                      <a:pt x="7" y="52"/>
                    </a:moveTo>
                    <a:lnTo>
                      <a:pt x="0" y="52"/>
                    </a:lnTo>
                    <a:lnTo>
                      <a:pt x="0" y="0"/>
                    </a:lnTo>
                    <a:lnTo>
                      <a:pt x="7" y="0"/>
                    </a:lnTo>
                    <a:lnTo>
                      <a:pt x="7" y="5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380"/>
              <p:cNvSpPr>
                <a:spLocks/>
              </p:cNvSpPr>
              <p:nvPr/>
            </p:nvSpPr>
            <p:spPr bwMode="auto">
              <a:xfrm rot="6050369" flipH="1" flipV="1">
                <a:off x="360" y="1876"/>
                <a:ext cx="26" cy="17"/>
              </a:xfrm>
              <a:custGeom>
                <a:avLst/>
                <a:gdLst>
                  <a:gd name="T0" fmla="*/ 22 w 27"/>
                  <a:gd name="T1" fmla="*/ 7 h 25"/>
                  <a:gd name="T2" fmla="*/ 2 w 27"/>
                  <a:gd name="T3" fmla="*/ 7 h 25"/>
                  <a:gd name="T4" fmla="*/ 2 w 27"/>
                  <a:gd name="T5" fmla="*/ 7 h 25"/>
                  <a:gd name="T6" fmla="*/ 1 w 27"/>
                  <a:gd name="T7" fmla="*/ 7 h 25"/>
                  <a:gd name="T8" fmla="*/ 1 w 27"/>
                  <a:gd name="T9" fmla="*/ 7 h 25"/>
                  <a:gd name="T10" fmla="*/ 1 w 27"/>
                  <a:gd name="T11" fmla="*/ 7 h 25"/>
                  <a:gd name="T12" fmla="*/ 1 w 27"/>
                  <a:gd name="T13" fmla="*/ 6 h 25"/>
                  <a:gd name="T14" fmla="*/ 1 w 27"/>
                  <a:gd name="T15" fmla="*/ 5 h 25"/>
                  <a:gd name="T16" fmla="*/ 0 w 27"/>
                  <a:gd name="T17" fmla="*/ 5 h 25"/>
                  <a:gd name="T18" fmla="*/ 0 w 27"/>
                  <a:gd name="T19" fmla="*/ 5 h 25"/>
                  <a:gd name="T20" fmla="*/ 0 w 27"/>
                  <a:gd name="T21" fmla="*/ 5 h 25"/>
                  <a:gd name="T22" fmla="*/ 0 w 27"/>
                  <a:gd name="T23" fmla="*/ 5 h 25"/>
                  <a:gd name="T24" fmla="*/ 0 w 27"/>
                  <a:gd name="T25" fmla="*/ 4 h 25"/>
                  <a:gd name="T26" fmla="*/ 0 w 27"/>
                  <a:gd name="T27" fmla="*/ 3 h 25"/>
                  <a:gd name="T28" fmla="*/ 0 w 27"/>
                  <a:gd name="T29" fmla="*/ 3 h 25"/>
                  <a:gd name="T30" fmla="*/ 0 w 27"/>
                  <a:gd name="T31" fmla="*/ 3 h 25"/>
                  <a:gd name="T32" fmla="*/ 0 w 27"/>
                  <a:gd name="T33" fmla="*/ 2 h 25"/>
                  <a:gd name="T34" fmla="*/ 0 w 27"/>
                  <a:gd name="T35" fmla="*/ 2 h 25"/>
                  <a:gd name="T36" fmla="*/ 1 w 27"/>
                  <a:gd name="T37" fmla="*/ 2 h 25"/>
                  <a:gd name="T38" fmla="*/ 1 w 27"/>
                  <a:gd name="T39" fmla="*/ 1 h 25"/>
                  <a:gd name="T40" fmla="*/ 1 w 27"/>
                  <a:gd name="T41" fmla="*/ 1 h 25"/>
                  <a:gd name="T42" fmla="*/ 1 w 27"/>
                  <a:gd name="T43" fmla="*/ 1 h 25"/>
                  <a:gd name="T44" fmla="*/ 1 w 27"/>
                  <a:gd name="T45" fmla="*/ 1 h 25"/>
                  <a:gd name="T46" fmla="*/ 1 w 27"/>
                  <a:gd name="T47" fmla="*/ 1 h 25"/>
                  <a:gd name="T48" fmla="*/ 2 w 27"/>
                  <a:gd name="T49" fmla="*/ 1 h 25"/>
                  <a:gd name="T50" fmla="*/ 2 w 27"/>
                  <a:gd name="T51" fmla="*/ 0 h 25"/>
                  <a:gd name="T52" fmla="*/ 22 w 27"/>
                  <a:gd name="T53" fmla="*/ 0 h 25"/>
                  <a:gd name="T54" fmla="*/ 22 w 27"/>
                  <a:gd name="T55" fmla="*/ 1 h 25"/>
                  <a:gd name="T56" fmla="*/ 22 w 27"/>
                  <a:gd name="T57" fmla="*/ 1 h 25"/>
                  <a:gd name="T58" fmla="*/ 22 w 27"/>
                  <a:gd name="T59" fmla="*/ 1 h 25"/>
                  <a:gd name="T60" fmla="*/ 23 w 27"/>
                  <a:gd name="T61" fmla="*/ 1 h 25"/>
                  <a:gd name="T62" fmla="*/ 23 w 27"/>
                  <a:gd name="T63" fmla="*/ 1 h 25"/>
                  <a:gd name="T64" fmla="*/ 23 w 27"/>
                  <a:gd name="T65" fmla="*/ 2 h 25"/>
                  <a:gd name="T66" fmla="*/ 23 w 27"/>
                  <a:gd name="T67" fmla="*/ 2 h 25"/>
                  <a:gd name="T68" fmla="*/ 23 w 27"/>
                  <a:gd name="T69" fmla="*/ 3 h 25"/>
                  <a:gd name="T70" fmla="*/ 23 w 27"/>
                  <a:gd name="T71" fmla="*/ 3 h 25"/>
                  <a:gd name="T72" fmla="*/ 23 w 27"/>
                  <a:gd name="T73" fmla="*/ 3 h 25"/>
                  <a:gd name="T74" fmla="*/ 23 w 27"/>
                  <a:gd name="T75" fmla="*/ 4 h 25"/>
                  <a:gd name="T76" fmla="*/ 23 w 27"/>
                  <a:gd name="T77" fmla="*/ 5 h 25"/>
                  <a:gd name="T78" fmla="*/ 23 w 27"/>
                  <a:gd name="T79" fmla="*/ 5 h 25"/>
                  <a:gd name="T80" fmla="*/ 23 w 27"/>
                  <a:gd name="T81" fmla="*/ 5 h 25"/>
                  <a:gd name="T82" fmla="*/ 23 w 27"/>
                  <a:gd name="T83" fmla="*/ 5 h 25"/>
                  <a:gd name="T84" fmla="*/ 23 w 27"/>
                  <a:gd name="T85" fmla="*/ 5 h 25"/>
                  <a:gd name="T86" fmla="*/ 23 w 27"/>
                  <a:gd name="T87" fmla="*/ 6 h 25"/>
                  <a:gd name="T88" fmla="*/ 23 w 27"/>
                  <a:gd name="T89" fmla="*/ 7 h 25"/>
                  <a:gd name="T90" fmla="*/ 22 w 27"/>
                  <a:gd name="T91" fmla="*/ 7 h 25"/>
                  <a:gd name="T92" fmla="*/ 22 w 27"/>
                  <a:gd name="T93" fmla="*/ 7 h 25"/>
                  <a:gd name="T94" fmla="*/ 22 w 27"/>
                  <a:gd name="T95" fmla="*/ 7 h 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
                  <a:gd name="T145" fmla="*/ 0 h 25"/>
                  <a:gd name="T146" fmla="*/ 27 w 27"/>
                  <a:gd name="T147" fmla="*/ 25 h 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 h="25">
                    <a:moveTo>
                      <a:pt x="25" y="24"/>
                    </a:moveTo>
                    <a:lnTo>
                      <a:pt x="2" y="24"/>
                    </a:lnTo>
                    <a:lnTo>
                      <a:pt x="2" y="23"/>
                    </a:lnTo>
                    <a:lnTo>
                      <a:pt x="1" y="23"/>
                    </a:lnTo>
                    <a:lnTo>
                      <a:pt x="1" y="22"/>
                    </a:lnTo>
                    <a:lnTo>
                      <a:pt x="1" y="20"/>
                    </a:lnTo>
                    <a:lnTo>
                      <a:pt x="1" y="19"/>
                    </a:lnTo>
                    <a:lnTo>
                      <a:pt x="1" y="18"/>
                    </a:lnTo>
                    <a:lnTo>
                      <a:pt x="0" y="17"/>
                    </a:lnTo>
                    <a:lnTo>
                      <a:pt x="0" y="16"/>
                    </a:lnTo>
                    <a:lnTo>
                      <a:pt x="0" y="15"/>
                    </a:lnTo>
                    <a:lnTo>
                      <a:pt x="0" y="14"/>
                    </a:lnTo>
                    <a:lnTo>
                      <a:pt x="0" y="13"/>
                    </a:lnTo>
                    <a:lnTo>
                      <a:pt x="0" y="11"/>
                    </a:lnTo>
                    <a:lnTo>
                      <a:pt x="0" y="10"/>
                    </a:lnTo>
                    <a:lnTo>
                      <a:pt x="0" y="9"/>
                    </a:lnTo>
                    <a:lnTo>
                      <a:pt x="0" y="8"/>
                    </a:lnTo>
                    <a:lnTo>
                      <a:pt x="0" y="7"/>
                    </a:lnTo>
                    <a:lnTo>
                      <a:pt x="1" y="7"/>
                    </a:lnTo>
                    <a:lnTo>
                      <a:pt x="1" y="5"/>
                    </a:lnTo>
                    <a:lnTo>
                      <a:pt x="1" y="4"/>
                    </a:lnTo>
                    <a:lnTo>
                      <a:pt x="1" y="3"/>
                    </a:lnTo>
                    <a:lnTo>
                      <a:pt x="1" y="2"/>
                    </a:lnTo>
                    <a:lnTo>
                      <a:pt x="1" y="1"/>
                    </a:lnTo>
                    <a:lnTo>
                      <a:pt x="2" y="1"/>
                    </a:lnTo>
                    <a:lnTo>
                      <a:pt x="2" y="0"/>
                    </a:lnTo>
                    <a:lnTo>
                      <a:pt x="25" y="0"/>
                    </a:lnTo>
                    <a:lnTo>
                      <a:pt x="25" y="1"/>
                    </a:lnTo>
                    <a:lnTo>
                      <a:pt x="25" y="2"/>
                    </a:lnTo>
                    <a:lnTo>
                      <a:pt x="25" y="3"/>
                    </a:lnTo>
                    <a:lnTo>
                      <a:pt x="26" y="4"/>
                    </a:lnTo>
                    <a:lnTo>
                      <a:pt x="26" y="5"/>
                    </a:lnTo>
                    <a:lnTo>
                      <a:pt x="26" y="7"/>
                    </a:lnTo>
                    <a:lnTo>
                      <a:pt x="26" y="8"/>
                    </a:lnTo>
                    <a:lnTo>
                      <a:pt x="26" y="9"/>
                    </a:lnTo>
                    <a:lnTo>
                      <a:pt x="26" y="10"/>
                    </a:lnTo>
                    <a:lnTo>
                      <a:pt x="26" y="11"/>
                    </a:lnTo>
                    <a:lnTo>
                      <a:pt x="26" y="13"/>
                    </a:lnTo>
                    <a:lnTo>
                      <a:pt x="26" y="14"/>
                    </a:lnTo>
                    <a:lnTo>
                      <a:pt x="26" y="15"/>
                    </a:lnTo>
                    <a:lnTo>
                      <a:pt x="26" y="16"/>
                    </a:lnTo>
                    <a:lnTo>
                      <a:pt x="26" y="17"/>
                    </a:lnTo>
                    <a:lnTo>
                      <a:pt x="26" y="18"/>
                    </a:lnTo>
                    <a:lnTo>
                      <a:pt x="26" y="19"/>
                    </a:lnTo>
                    <a:lnTo>
                      <a:pt x="26" y="20"/>
                    </a:lnTo>
                    <a:lnTo>
                      <a:pt x="25" y="22"/>
                    </a:lnTo>
                    <a:lnTo>
                      <a:pt x="25" y="23"/>
                    </a:lnTo>
                    <a:lnTo>
                      <a:pt x="25" y="2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73" name="Freeform 381"/>
              <p:cNvSpPr>
                <a:spLocks/>
              </p:cNvSpPr>
              <p:nvPr/>
            </p:nvSpPr>
            <p:spPr bwMode="auto">
              <a:xfrm rot="6050369" flipH="1" flipV="1">
                <a:off x="361" y="1875"/>
                <a:ext cx="28" cy="20"/>
              </a:xfrm>
              <a:custGeom>
                <a:avLst/>
                <a:gdLst>
                  <a:gd name="T0" fmla="*/ 24 w 29"/>
                  <a:gd name="T1" fmla="*/ 9 h 29"/>
                  <a:gd name="T2" fmla="*/ 2 w 29"/>
                  <a:gd name="T3" fmla="*/ 9 h 29"/>
                  <a:gd name="T4" fmla="*/ 1 w 29"/>
                  <a:gd name="T5" fmla="*/ 7 h 29"/>
                  <a:gd name="T6" fmla="*/ 0 w 29"/>
                  <a:gd name="T7" fmla="*/ 5 h 29"/>
                  <a:gd name="T8" fmla="*/ 1 w 29"/>
                  <a:gd name="T9" fmla="*/ 2 h 29"/>
                  <a:gd name="T10" fmla="*/ 2 w 29"/>
                  <a:gd name="T11" fmla="*/ 0 h 29"/>
                  <a:gd name="T12" fmla="*/ 24 w 29"/>
                  <a:gd name="T13" fmla="*/ 0 h 29"/>
                  <a:gd name="T14" fmla="*/ 25 w 29"/>
                  <a:gd name="T15" fmla="*/ 2 h 29"/>
                  <a:gd name="T16" fmla="*/ 25 w 29"/>
                  <a:gd name="T17" fmla="*/ 5 h 29"/>
                  <a:gd name="T18" fmla="*/ 25 w 29"/>
                  <a:gd name="T19" fmla="*/ 7 h 29"/>
                  <a:gd name="T20" fmla="*/ 24 w 29"/>
                  <a:gd name="T21" fmla="*/ 9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9"/>
                  <a:gd name="T35" fmla="*/ 29 w 2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9">
                    <a:moveTo>
                      <a:pt x="27" y="28"/>
                    </a:moveTo>
                    <a:lnTo>
                      <a:pt x="2" y="28"/>
                    </a:lnTo>
                    <a:lnTo>
                      <a:pt x="1" y="22"/>
                    </a:lnTo>
                    <a:lnTo>
                      <a:pt x="0" y="15"/>
                    </a:lnTo>
                    <a:lnTo>
                      <a:pt x="1" y="6"/>
                    </a:lnTo>
                    <a:lnTo>
                      <a:pt x="2" y="0"/>
                    </a:lnTo>
                    <a:lnTo>
                      <a:pt x="27" y="0"/>
                    </a:lnTo>
                    <a:lnTo>
                      <a:pt x="28" y="6"/>
                    </a:lnTo>
                    <a:lnTo>
                      <a:pt x="28" y="15"/>
                    </a:lnTo>
                    <a:lnTo>
                      <a:pt x="28" y="22"/>
                    </a:lnTo>
                    <a:lnTo>
                      <a:pt x="27" y="2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382"/>
              <p:cNvSpPr>
                <a:spLocks/>
              </p:cNvSpPr>
              <p:nvPr/>
            </p:nvSpPr>
            <p:spPr bwMode="auto">
              <a:xfrm rot="6050369" flipH="1" flipV="1">
                <a:off x="380" y="1880"/>
                <a:ext cx="26" cy="18"/>
              </a:xfrm>
              <a:custGeom>
                <a:avLst/>
                <a:gdLst>
                  <a:gd name="T0" fmla="*/ 22 w 27"/>
                  <a:gd name="T1" fmla="*/ 0 h 27"/>
                  <a:gd name="T2" fmla="*/ 2 w 27"/>
                  <a:gd name="T3" fmla="*/ 0 h 27"/>
                  <a:gd name="T4" fmla="*/ 2 w 27"/>
                  <a:gd name="T5" fmla="*/ 1 h 27"/>
                  <a:gd name="T6" fmla="*/ 2 w 27"/>
                  <a:gd name="T7" fmla="*/ 1 h 27"/>
                  <a:gd name="T8" fmla="*/ 1 w 27"/>
                  <a:gd name="T9" fmla="*/ 1 h 27"/>
                  <a:gd name="T10" fmla="*/ 1 w 27"/>
                  <a:gd name="T11" fmla="*/ 1 h 27"/>
                  <a:gd name="T12" fmla="*/ 1 w 27"/>
                  <a:gd name="T13" fmla="*/ 1 h 27"/>
                  <a:gd name="T14" fmla="*/ 1 w 27"/>
                  <a:gd name="T15" fmla="*/ 2 h 27"/>
                  <a:gd name="T16" fmla="*/ 1 w 27"/>
                  <a:gd name="T17" fmla="*/ 2 h 27"/>
                  <a:gd name="T18" fmla="*/ 0 w 27"/>
                  <a:gd name="T19" fmla="*/ 2 h 27"/>
                  <a:gd name="T20" fmla="*/ 0 w 27"/>
                  <a:gd name="T21" fmla="*/ 3 h 27"/>
                  <a:gd name="T22" fmla="*/ 0 w 27"/>
                  <a:gd name="T23" fmla="*/ 3 h 27"/>
                  <a:gd name="T24" fmla="*/ 0 w 27"/>
                  <a:gd name="T25" fmla="*/ 3 h 27"/>
                  <a:gd name="T26" fmla="*/ 0 w 27"/>
                  <a:gd name="T27" fmla="*/ 4 h 27"/>
                  <a:gd name="T28" fmla="*/ 0 w 27"/>
                  <a:gd name="T29" fmla="*/ 4 h 27"/>
                  <a:gd name="T30" fmla="*/ 0 w 27"/>
                  <a:gd name="T31" fmla="*/ 5 h 27"/>
                  <a:gd name="T32" fmla="*/ 0 w 27"/>
                  <a:gd name="T33" fmla="*/ 5 h 27"/>
                  <a:gd name="T34" fmla="*/ 0 w 27"/>
                  <a:gd name="T35" fmla="*/ 5 h 27"/>
                  <a:gd name="T36" fmla="*/ 0 w 27"/>
                  <a:gd name="T37" fmla="*/ 6 h 27"/>
                  <a:gd name="T38" fmla="*/ 1 w 27"/>
                  <a:gd name="T39" fmla="*/ 6 h 27"/>
                  <a:gd name="T40" fmla="*/ 1 w 27"/>
                  <a:gd name="T41" fmla="*/ 6 h 27"/>
                  <a:gd name="T42" fmla="*/ 1 w 27"/>
                  <a:gd name="T43" fmla="*/ 6 h 27"/>
                  <a:gd name="T44" fmla="*/ 1 w 27"/>
                  <a:gd name="T45" fmla="*/ 7 h 27"/>
                  <a:gd name="T46" fmla="*/ 1 w 27"/>
                  <a:gd name="T47" fmla="*/ 7 h 27"/>
                  <a:gd name="T48" fmla="*/ 2 w 27"/>
                  <a:gd name="T49" fmla="*/ 7 h 27"/>
                  <a:gd name="T50" fmla="*/ 2 w 27"/>
                  <a:gd name="T51" fmla="*/ 7 h 27"/>
                  <a:gd name="T52" fmla="*/ 22 w 27"/>
                  <a:gd name="T53" fmla="*/ 7 h 27"/>
                  <a:gd name="T54" fmla="*/ 22 w 27"/>
                  <a:gd name="T55" fmla="*/ 7 h 27"/>
                  <a:gd name="T56" fmla="*/ 22 w 27"/>
                  <a:gd name="T57" fmla="*/ 7 h 27"/>
                  <a:gd name="T58" fmla="*/ 22 w 27"/>
                  <a:gd name="T59" fmla="*/ 7 h 27"/>
                  <a:gd name="T60" fmla="*/ 23 w 27"/>
                  <a:gd name="T61" fmla="*/ 6 h 27"/>
                  <a:gd name="T62" fmla="*/ 23 w 27"/>
                  <a:gd name="T63" fmla="*/ 6 h 27"/>
                  <a:gd name="T64" fmla="*/ 23 w 27"/>
                  <a:gd name="T65" fmla="*/ 6 h 27"/>
                  <a:gd name="T66" fmla="*/ 23 w 27"/>
                  <a:gd name="T67" fmla="*/ 5 h 27"/>
                  <a:gd name="T68" fmla="*/ 23 w 27"/>
                  <a:gd name="T69" fmla="*/ 5 h 27"/>
                  <a:gd name="T70" fmla="*/ 23 w 27"/>
                  <a:gd name="T71" fmla="*/ 5 h 27"/>
                  <a:gd name="T72" fmla="*/ 23 w 27"/>
                  <a:gd name="T73" fmla="*/ 4 h 27"/>
                  <a:gd name="T74" fmla="*/ 23 w 27"/>
                  <a:gd name="T75" fmla="*/ 4 h 27"/>
                  <a:gd name="T76" fmla="*/ 23 w 27"/>
                  <a:gd name="T77" fmla="*/ 3 h 27"/>
                  <a:gd name="T78" fmla="*/ 23 w 27"/>
                  <a:gd name="T79" fmla="*/ 3 h 27"/>
                  <a:gd name="T80" fmla="*/ 23 w 27"/>
                  <a:gd name="T81" fmla="*/ 3 h 27"/>
                  <a:gd name="T82" fmla="*/ 23 w 27"/>
                  <a:gd name="T83" fmla="*/ 2 h 27"/>
                  <a:gd name="T84" fmla="*/ 23 w 27"/>
                  <a:gd name="T85" fmla="*/ 2 h 27"/>
                  <a:gd name="T86" fmla="*/ 23 w 27"/>
                  <a:gd name="T87" fmla="*/ 2 h 27"/>
                  <a:gd name="T88" fmla="*/ 23 w 27"/>
                  <a:gd name="T89" fmla="*/ 1 h 27"/>
                  <a:gd name="T90" fmla="*/ 22 w 27"/>
                  <a:gd name="T91" fmla="*/ 1 h 27"/>
                  <a:gd name="T92" fmla="*/ 22 w 27"/>
                  <a:gd name="T93" fmla="*/ 1 h 27"/>
                  <a:gd name="T94" fmla="*/ 22 w 27"/>
                  <a:gd name="T95" fmla="*/ 1 h 27"/>
                  <a:gd name="T96" fmla="*/ 22 w 27"/>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
                  <a:gd name="T148" fmla="*/ 0 h 27"/>
                  <a:gd name="T149" fmla="*/ 27 w 27"/>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 h="27">
                    <a:moveTo>
                      <a:pt x="25" y="0"/>
                    </a:moveTo>
                    <a:lnTo>
                      <a:pt x="2" y="0"/>
                    </a:lnTo>
                    <a:lnTo>
                      <a:pt x="2" y="1"/>
                    </a:lnTo>
                    <a:lnTo>
                      <a:pt x="2" y="2"/>
                    </a:lnTo>
                    <a:lnTo>
                      <a:pt x="1" y="2"/>
                    </a:lnTo>
                    <a:lnTo>
                      <a:pt x="1" y="4"/>
                    </a:lnTo>
                    <a:lnTo>
                      <a:pt x="1" y="5"/>
                    </a:lnTo>
                    <a:lnTo>
                      <a:pt x="1" y="6"/>
                    </a:lnTo>
                    <a:lnTo>
                      <a:pt x="1" y="7"/>
                    </a:lnTo>
                    <a:lnTo>
                      <a:pt x="0" y="8"/>
                    </a:lnTo>
                    <a:lnTo>
                      <a:pt x="0" y="9"/>
                    </a:lnTo>
                    <a:lnTo>
                      <a:pt x="0" y="11"/>
                    </a:lnTo>
                    <a:lnTo>
                      <a:pt x="0" y="12"/>
                    </a:lnTo>
                    <a:lnTo>
                      <a:pt x="0" y="13"/>
                    </a:lnTo>
                    <a:lnTo>
                      <a:pt x="0" y="14"/>
                    </a:lnTo>
                    <a:lnTo>
                      <a:pt x="0" y="15"/>
                    </a:lnTo>
                    <a:lnTo>
                      <a:pt x="0" y="17"/>
                    </a:lnTo>
                    <a:lnTo>
                      <a:pt x="0" y="18"/>
                    </a:lnTo>
                    <a:lnTo>
                      <a:pt x="0" y="19"/>
                    </a:lnTo>
                    <a:lnTo>
                      <a:pt x="1" y="19"/>
                    </a:lnTo>
                    <a:lnTo>
                      <a:pt x="1" y="20"/>
                    </a:lnTo>
                    <a:lnTo>
                      <a:pt x="1" y="21"/>
                    </a:lnTo>
                    <a:lnTo>
                      <a:pt x="1" y="22"/>
                    </a:lnTo>
                    <a:lnTo>
                      <a:pt x="1" y="24"/>
                    </a:lnTo>
                    <a:lnTo>
                      <a:pt x="2" y="25"/>
                    </a:lnTo>
                    <a:lnTo>
                      <a:pt x="2" y="26"/>
                    </a:lnTo>
                    <a:lnTo>
                      <a:pt x="25" y="26"/>
                    </a:lnTo>
                    <a:lnTo>
                      <a:pt x="25" y="25"/>
                    </a:lnTo>
                    <a:lnTo>
                      <a:pt x="25" y="24"/>
                    </a:lnTo>
                    <a:lnTo>
                      <a:pt x="25" y="22"/>
                    </a:lnTo>
                    <a:lnTo>
                      <a:pt x="26" y="21"/>
                    </a:lnTo>
                    <a:lnTo>
                      <a:pt x="26" y="20"/>
                    </a:lnTo>
                    <a:lnTo>
                      <a:pt x="26" y="19"/>
                    </a:lnTo>
                    <a:lnTo>
                      <a:pt x="26" y="18"/>
                    </a:lnTo>
                    <a:lnTo>
                      <a:pt x="26" y="17"/>
                    </a:lnTo>
                    <a:lnTo>
                      <a:pt x="26" y="15"/>
                    </a:lnTo>
                    <a:lnTo>
                      <a:pt x="26" y="14"/>
                    </a:lnTo>
                    <a:lnTo>
                      <a:pt x="26" y="13"/>
                    </a:lnTo>
                    <a:lnTo>
                      <a:pt x="26" y="12"/>
                    </a:lnTo>
                    <a:lnTo>
                      <a:pt x="26" y="11"/>
                    </a:lnTo>
                    <a:lnTo>
                      <a:pt x="26" y="9"/>
                    </a:lnTo>
                    <a:lnTo>
                      <a:pt x="26" y="8"/>
                    </a:lnTo>
                    <a:lnTo>
                      <a:pt x="26" y="7"/>
                    </a:lnTo>
                    <a:lnTo>
                      <a:pt x="26" y="6"/>
                    </a:lnTo>
                    <a:lnTo>
                      <a:pt x="26" y="5"/>
                    </a:lnTo>
                    <a:lnTo>
                      <a:pt x="25" y="4"/>
                    </a:lnTo>
                    <a:lnTo>
                      <a:pt x="25" y="2"/>
                    </a:lnTo>
                    <a:lnTo>
                      <a:pt x="25" y="1"/>
                    </a:lnTo>
                    <a:lnTo>
                      <a:pt x="25" y="0"/>
                    </a:lnTo>
                  </a:path>
                </a:pathLst>
              </a:custGeom>
              <a:solidFill>
                <a:srgbClr val="B2B2B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75" name="Freeform 383"/>
              <p:cNvSpPr>
                <a:spLocks/>
              </p:cNvSpPr>
              <p:nvPr/>
            </p:nvSpPr>
            <p:spPr bwMode="auto">
              <a:xfrm rot="6050369" flipH="1" flipV="1">
                <a:off x="381" y="1878"/>
                <a:ext cx="28" cy="22"/>
              </a:xfrm>
              <a:custGeom>
                <a:avLst/>
                <a:gdLst>
                  <a:gd name="T0" fmla="*/ 24 w 29"/>
                  <a:gd name="T1" fmla="*/ 0 h 32"/>
                  <a:gd name="T2" fmla="*/ 2 w 29"/>
                  <a:gd name="T3" fmla="*/ 0 h 32"/>
                  <a:gd name="T4" fmla="*/ 1 w 29"/>
                  <a:gd name="T5" fmla="*/ 2 h 32"/>
                  <a:gd name="T6" fmla="*/ 0 w 29"/>
                  <a:gd name="T7" fmla="*/ 6 h 32"/>
                  <a:gd name="T8" fmla="*/ 1 w 29"/>
                  <a:gd name="T9" fmla="*/ 8 h 32"/>
                  <a:gd name="T10" fmla="*/ 2 w 29"/>
                  <a:gd name="T11" fmla="*/ 10 h 32"/>
                  <a:gd name="T12" fmla="*/ 24 w 29"/>
                  <a:gd name="T13" fmla="*/ 10 h 32"/>
                  <a:gd name="T14" fmla="*/ 25 w 29"/>
                  <a:gd name="T15" fmla="*/ 8 h 32"/>
                  <a:gd name="T16" fmla="*/ 25 w 29"/>
                  <a:gd name="T17" fmla="*/ 6 h 32"/>
                  <a:gd name="T18" fmla="*/ 25 w 29"/>
                  <a:gd name="T19" fmla="*/ 2 h 32"/>
                  <a:gd name="T20" fmla="*/ 24 w 29"/>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32"/>
                  <a:gd name="T35" fmla="*/ 29 w 29"/>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32">
                    <a:moveTo>
                      <a:pt x="27" y="0"/>
                    </a:moveTo>
                    <a:lnTo>
                      <a:pt x="2" y="0"/>
                    </a:lnTo>
                    <a:lnTo>
                      <a:pt x="1" y="7"/>
                    </a:lnTo>
                    <a:lnTo>
                      <a:pt x="0" y="16"/>
                    </a:lnTo>
                    <a:lnTo>
                      <a:pt x="1" y="24"/>
                    </a:lnTo>
                    <a:lnTo>
                      <a:pt x="2" y="31"/>
                    </a:lnTo>
                    <a:lnTo>
                      <a:pt x="27" y="31"/>
                    </a:lnTo>
                    <a:lnTo>
                      <a:pt x="28" y="24"/>
                    </a:lnTo>
                    <a:lnTo>
                      <a:pt x="28" y="16"/>
                    </a:lnTo>
                    <a:lnTo>
                      <a:pt x="28" y="7"/>
                    </a:lnTo>
                    <a:lnTo>
                      <a:pt x="27"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384"/>
              <p:cNvSpPr>
                <a:spLocks/>
              </p:cNvSpPr>
              <p:nvPr/>
            </p:nvSpPr>
            <p:spPr bwMode="auto">
              <a:xfrm rot="6050369" flipH="1" flipV="1">
                <a:off x="382" y="1845"/>
                <a:ext cx="15" cy="30"/>
              </a:xfrm>
              <a:custGeom>
                <a:avLst/>
                <a:gdLst>
                  <a:gd name="T0" fmla="*/ 14 w 15"/>
                  <a:gd name="T1" fmla="*/ 14 h 44"/>
                  <a:gd name="T2" fmla="*/ 0 w 15"/>
                  <a:gd name="T3" fmla="*/ 14 h 44"/>
                  <a:gd name="T4" fmla="*/ 0 w 15"/>
                  <a:gd name="T5" fmla="*/ 0 h 44"/>
                  <a:gd name="T6" fmla="*/ 14 w 15"/>
                  <a:gd name="T7" fmla="*/ 0 h 44"/>
                  <a:gd name="T8" fmla="*/ 14 w 15"/>
                  <a:gd name="T9" fmla="*/ 14 h 44"/>
                  <a:gd name="T10" fmla="*/ 0 60000 65536"/>
                  <a:gd name="T11" fmla="*/ 0 60000 65536"/>
                  <a:gd name="T12" fmla="*/ 0 60000 65536"/>
                  <a:gd name="T13" fmla="*/ 0 60000 65536"/>
                  <a:gd name="T14" fmla="*/ 0 60000 65536"/>
                  <a:gd name="T15" fmla="*/ 0 w 15"/>
                  <a:gd name="T16" fmla="*/ 0 h 44"/>
                  <a:gd name="T17" fmla="*/ 15 w 15"/>
                  <a:gd name="T18" fmla="*/ 44 h 44"/>
                </a:gdLst>
                <a:ahLst/>
                <a:cxnLst>
                  <a:cxn ang="T10">
                    <a:pos x="T0" y="T1"/>
                  </a:cxn>
                  <a:cxn ang="T11">
                    <a:pos x="T2" y="T3"/>
                  </a:cxn>
                  <a:cxn ang="T12">
                    <a:pos x="T4" y="T5"/>
                  </a:cxn>
                  <a:cxn ang="T13">
                    <a:pos x="T6" y="T7"/>
                  </a:cxn>
                  <a:cxn ang="T14">
                    <a:pos x="T8" y="T9"/>
                  </a:cxn>
                </a:cxnLst>
                <a:rect l="T15" t="T16" r="T17" b="T18"/>
                <a:pathLst>
                  <a:path w="15" h="44">
                    <a:moveTo>
                      <a:pt x="14" y="43"/>
                    </a:moveTo>
                    <a:lnTo>
                      <a:pt x="0" y="43"/>
                    </a:lnTo>
                    <a:lnTo>
                      <a:pt x="0" y="0"/>
                    </a:lnTo>
                    <a:lnTo>
                      <a:pt x="14" y="0"/>
                    </a:lnTo>
                    <a:lnTo>
                      <a:pt x="14" y="4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385"/>
              <p:cNvSpPr>
                <a:spLocks/>
              </p:cNvSpPr>
              <p:nvPr/>
            </p:nvSpPr>
            <p:spPr bwMode="auto">
              <a:xfrm rot="6050369" flipH="1" flipV="1">
                <a:off x="389" y="1841"/>
                <a:ext cx="1" cy="23"/>
              </a:xfrm>
              <a:custGeom>
                <a:avLst/>
                <a:gdLst>
                  <a:gd name="T0" fmla="*/ 0 w 1"/>
                  <a:gd name="T1" fmla="*/ 10 h 33"/>
                  <a:gd name="T2" fmla="*/ 0 w 1"/>
                  <a:gd name="T3" fmla="*/ 0 h 33"/>
                  <a:gd name="T4" fmla="*/ 0 w 1"/>
                  <a:gd name="T5" fmla="*/ 1 h 33"/>
                  <a:gd name="T6" fmla="*/ 0 w 1"/>
                  <a:gd name="T7" fmla="*/ 1 h 33"/>
                  <a:gd name="T8" fmla="*/ 0 w 1"/>
                  <a:gd name="T9" fmla="*/ 1 h 33"/>
                  <a:gd name="T10" fmla="*/ 0 w 1"/>
                  <a:gd name="T11" fmla="*/ 1 h 33"/>
                  <a:gd name="T12" fmla="*/ 0 w 1"/>
                  <a:gd name="T13" fmla="*/ 1 h 33"/>
                  <a:gd name="T14" fmla="*/ 0 w 1"/>
                  <a:gd name="T15" fmla="*/ 2 h 33"/>
                  <a:gd name="T16" fmla="*/ 0 w 1"/>
                  <a:gd name="T17" fmla="*/ 2 h 33"/>
                  <a:gd name="T18" fmla="*/ 0 w 1"/>
                  <a:gd name="T19" fmla="*/ 3 h 33"/>
                  <a:gd name="T20" fmla="*/ 0 w 1"/>
                  <a:gd name="T21" fmla="*/ 3 h 33"/>
                  <a:gd name="T22" fmla="*/ 0 w 1"/>
                  <a:gd name="T23" fmla="*/ 4 h 33"/>
                  <a:gd name="T24" fmla="*/ 0 w 1"/>
                  <a:gd name="T25" fmla="*/ 4 h 33"/>
                  <a:gd name="T26" fmla="*/ 0 w 1"/>
                  <a:gd name="T27" fmla="*/ 5 h 33"/>
                  <a:gd name="T28" fmla="*/ 0 w 1"/>
                  <a:gd name="T29" fmla="*/ 6 h 33"/>
                  <a:gd name="T30" fmla="*/ 0 w 1"/>
                  <a:gd name="T31" fmla="*/ 6 h 33"/>
                  <a:gd name="T32" fmla="*/ 0 w 1"/>
                  <a:gd name="T33" fmla="*/ 6 h 33"/>
                  <a:gd name="T34" fmla="*/ 0 w 1"/>
                  <a:gd name="T35" fmla="*/ 7 h 33"/>
                  <a:gd name="T36" fmla="*/ 0 w 1"/>
                  <a:gd name="T37" fmla="*/ 7 h 33"/>
                  <a:gd name="T38" fmla="*/ 0 w 1"/>
                  <a:gd name="T39" fmla="*/ 8 h 33"/>
                  <a:gd name="T40" fmla="*/ 0 w 1"/>
                  <a:gd name="T41" fmla="*/ 8 h 33"/>
                  <a:gd name="T42" fmla="*/ 0 w 1"/>
                  <a:gd name="T43" fmla="*/ 9 h 33"/>
                  <a:gd name="T44" fmla="*/ 0 w 1"/>
                  <a:gd name="T45" fmla="*/ 9 h 33"/>
                  <a:gd name="T46" fmla="*/ 0 w 1"/>
                  <a:gd name="T47" fmla="*/ 10 h 33"/>
                  <a:gd name="T48" fmla="*/ 0 w 1"/>
                  <a:gd name="T49" fmla="*/ 10 h 33"/>
                  <a:gd name="T50" fmla="*/ 0 w 1"/>
                  <a:gd name="T51" fmla="*/ 10 h 33"/>
                  <a:gd name="T52" fmla="*/ 0 w 1"/>
                  <a:gd name="T53" fmla="*/ 10 h 33"/>
                  <a:gd name="T54" fmla="*/ 0 w 1"/>
                  <a:gd name="T55" fmla="*/ 1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
                  <a:gd name="T85" fmla="*/ 0 h 33"/>
                  <a:gd name="T86" fmla="*/ 1 w 1"/>
                  <a:gd name="T87" fmla="*/ 33 h 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 h="33">
                    <a:moveTo>
                      <a:pt x="0" y="32"/>
                    </a:moveTo>
                    <a:lnTo>
                      <a:pt x="0" y="0"/>
                    </a:lnTo>
                    <a:lnTo>
                      <a:pt x="0" y="1"/>
                    </a:lnTo>
                    <a:lnTo>
                      <a:pt x="0" y="2"/>
                    </a:lnTo>
                    <a:lnTo>
                      <a:pt x="0" y="4"/>
                    </a:lnTo>
                    <a:lnTo>
                      <a:pt x="0" y="5"/>
                    </a:lnTo>
                    <a:lnTo>
                      <a:pt x="0" y="6"/>
                    </a:lnTo>
                    <a:lnTo>
                      <a:pt x="0" y="7"/>
                    </a:lnTo>
                    <a:lnTo>
                      <a:pt x="0" y="8"/>
                    </a:lnTo>
                    <a:lnTo>
                      <a:pt x="0" y="10"/>
                    </a:lnTo>
                    <a:lnTo>
                      <a:pt x="0" y="12"/>
                    </a:lnTo>
                    <a:lnTo>
                      <a:pt x="0" y="13"/>
                    </a:lnTo>
                    <a:lnTo>
                      <a:pt x="0" y="14"/>
                    </a:lnTo>
                    <a:lnTo>
                      <a:pt x="0" y="17"/>
                    </a:lnTo>
                    <a:lnTo>
                      <a:pt x="0" y="18"/>
                    </a:lnTo>
                    <a:lnTo>
                      <a:pt x="0" y="19"/>
                    </a:lnTo>
                    <a:lnTo>
                      <a:pt x="0" y="20"/>
                    </a:lnTo>
                    <a:lnTo>
                      <a:pt x="0" y="21"/>
                    </a:lnTo>
                    <a:lnTo>
                      <a:pt x="0" y="23"/>
                    </a:lnTo>
                    <a:lnTo>
                      <a:pt x="0" y="25"/>
                    </a:lnTo>
                    <a:lnTo>
                      <a:pt x="0" y="26"/>
                    </a:lnTo>
                    <a:lnTo>
                      <a:pt x="0" y="27"/>
                    </a:lnTo>
                    <a:lnTo>
                      <a:pt x="0" y="28"/>
                    </a:lnTo>
                    <a:lnTo>
                      <a:pt x="0" y="30"/>
                    </a:lnTo>
                    <a:lnTo>
                      <a:pt x="0" y="31"/>
                    </a:lnTo>
                    <a:lnTo>
                      <a:pt x="0" y="3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78" name="Freeform 386"/>
              <p:cNvSpPr>
                <a:spLocks/>
              </p:cNvSpPr>
              <p:nvPr/>
            </p:nvSpPr>
            <p:spPr bwMode="auto">
              <a:xfrm rot="6050369" flipH="1" flipV="1">
                <a:off x="390" y="1838"/>
                <a:ext cx="4" cy="26"/>
              </a:xfrm>
              <a:custGeom>
                <a:avLst/>
                <a:gdLst>
                  <a:gd name="T0" fmla="*/ 0 w 4"/>
                  <a:gd name="T1" fmla="*/ 13 h 37"/>
                  <a:gd name="T2" fmla="*/ 0 w 4"/>
                  <a:gd name="T3" fmla="*/ 0 h 37"/>
                  <a:gd name="T4" fmla="*/ 2 w 4"/>
                  <a:gd name="T5" fmla="*/ 2 h 37"/>
                  <a:gd name="T6" fmla="*/ 3 w 4"/>
                  <a:gd name="T7" fmla="*/ 6 h 37"/>
                  <a:gd name="T8" fmla="*/ 2 w 4"/>
                  <a:gd name="T9" fmla="*/ 11 h 37"/>
                  <a:gd name="T10" fmla="*/ 0 w 4"/>
                  <a:gd name="T11" fmla="*/ 13 h 37"/>
                  <a:gd name="T12" fmla="*/ 0 60000 65536"/>
                  <a:gd name="T13" fmla="*/ 0 60000 65536"/>
                  <a:gd name="T14" fmla="*/ 0 60000 65536"/>
                  <a:gd name="T15" fmla="*/ 0 60000 65536"/>
                  <a:gd name="T16" fmla="*/ 0 60000 65536"/>
                  <a:gd name="T17" fmla="*/ 0 60000 65536"/>
                  <a:gd name="T18" fmla="*/ 0 w 4"/>
                  <a:gd name="T19" fmla="*/ 0 h 37"/>
                  <a:gd name="T20" fmla="*/ 4 w 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 h="37">
                    <a:moveTo>
                      <a:pt x="0" y="36"/>
                    </a:moveTo>
                    <a:lnTo>
                      <a:pt x="0" y="0"/>
                    </a:lnTo>
                    <a:lnTo>
                      <a:pt x="2" y="6"/>
                    </a:lnTo>
                    <a:lnTo>
                      <a:pt x="3" y="19"/>
                    </a:lnTo>
                    <a:lnTo>
                      <a:pt x="2" y="30"/>
                    </a:lnTo>
                    <a:lnTo>
                      <a:pt x="0" y="3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387"/>
              <p:cNvSpPr>
                <a:spLocks/>
              </p:cNvSpPr>
              <p:nvPr/>
            </p:nvSpPr>
            <p:spPr bwMode="auto">
              <a:xfrm rot="6050369" flipH="1" flipV="1">
                <a:off x="373" y="1926"/>
                <a:ext cx="103" cy="23"/>
              </a:xfrm>
              <a:custGeom>
                <a:avLst/>
                <a:gdLst>
                  <a:gd name="T0" fmla="*/ 0 w 104"/>
                  <a:gd name="T1" fmla="*/ 9 h 35"/>
                  <a:gd name="T2" fmla="*/ 100 w 104"/>
                  <a:gd name="T3" fmla="*/ 9 h 35"/>
                  <a:gd name="T4" fmla="*/ 100 w 104"/>
                  <a:gd name="T5" fmla="*/ 0 h 35"/>
                  <a:gd name="T6" fmla="*/ 0 w 104"/>
                  <a:gd name="T7" fmla="*/ 0 h 35"/>
                  <a:gd name="T8" fmla="*/ 0 w 104"/>
                  <a:gd name="T9" fmla="*/ 9 h 35"/>
                  <a:gd name="T10" fmla="*/ 0 60000 65536"/>
                  <a:gd name="T11" fmla="*/ 0 60000 65536"/>
                  <a:gd name="T12" fmla="*/ 0 60000 65536"/>
                  <a:gd name="T13" fmla="*/ 0 60000 65536"/>
                  <a:gd name="T14" fmla="*/ 0 60000 65536"/>
                  <a:gd name="T15" fmla="*/ 0 w 104"/>
                  <a:gd name="T16" fmla="*/ 0 h 35"/>
                  <a:gd name="T17" fmla="*/ 104 w 104"/>
                  <a:gd name="T18" fmla="*/ 35 h 35"/>
                </a:gdLst>
                <a:ahLst/>
                <a:cxnLst>
                  <a:cxn ang="T10">
                    <a:pos x="T0" y="T1"/>
                  </a:cxn>
                  <a:cxn ang="T11">
                    <a:pos x="T2" y="T3"/>
                  </a:cxn>
                  <a:cxn ang="T12">
                    <a:pos x="T4" y="T5"/>
                  </a:cxn>
                  <a:cxn ang="T13">
                    <a:pos x="T6" y="T7"/>
                  </a:cxn>
                  <a:cxn ang="T14">
                    <a:pos x="T8" y="T9"/>
                  </a:cxn>
                </a:cxnLst>
                <a:rect l="T15" t="T16" r="T17" b="T18"/>
                <a:pathLst>
                  <a:path w="104" h="35">
                    <a:moveTo>
                      <a:pt x="0" y="34"/>
                    </a:moveTo>
                    <a:lnTo>
                      <a:pt x="103" y="34"/>
                    </a:lnTo>
                    <a:lnTo>
                      <a:pt x="103" y="0"/>
                    </a:lnTo>
                    <a:lnTo>
                      <a:pt x="0" y="0"/>
                    </a:lnTo>
                    <a:lnTo>
                      <a:pt x="0" y="34"/>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80" name="Freeform 388"/>
              <p:cNvSpPr>
                <a:spLocks/>
              </p:cNvSpPr>
              <p:nvPr/>
            </p:nvSpPr>
            <p:spPr bwMode="auto">
              <a:xfrm rot="6050369" flipH="1" flipV="1">
                <a:off x="506" y="1857"/>
                <a:ext cx="30" cy="276"/>
              </a:xfrm>
              <a:custGeom>
                <a:avLst/>
                <a:gdLst>
                  <a:gd name="T0" fmla="*/ 27 w 31"/>
                  <a:gd name="T1" fmla="*/ 2 h 407"/>
                  <a:gd name="T2" fmla="*/ 27 w 31"/>
                  <a:gd name="T3" fmla="*/ 126 h 407"/>
                  <a:gd name="T4" fmla="*/ 0 w 31"/>
                  <a:gd name="T5" fmla="*/ 126 h 407"/>
                  <a:gd name="T6" fmla="*/ 0 w 31"/>
                  <a:gd name="T7" fmla="*/ 2 h 407"/>
                  <a:gd name="T8" fmla="*/ 1 w 31"/>
                  <a:gd name="T9" fmla="*/ 2 h 407"/>
                  <a:gd name="T10" fmla="*/ 2 w 31"/>
                  <a:gd name="T11" fmla="*/ 1 h 407"/>
                  <a:gd name="T12" fmla="*/ 2 w 31"/>
                  <a:gd name="T13" fmla="*/ 1 h 407"/>
                  <a:gd name="T14" fmla="*/ 3 w 31"/>
                  <a:gd name="T15" fmla="*/ 1 h 407"/>
                  <a:gd name="T16" fmla="*/ 4 w 31"/>
                  <a:gd name="T17" fmla="*/ 1 h 407"/>
                  <a:gd name="T18" fmla="*/ 5 w 31"/>
                  <a:gd name="T19" fmla="*/ 1 h 407"/>
                  <a:gd name="T20" fmla="*/ 6 w 31"/>
                  <a:gd name="T21" fmla="*/ 1 h 407"/>
                  <a:gd name="T22" fmla="*/ 7 w 31"/>
                  <a:gd name="T23" fmla="*/ 1 h 407"/>
                  <a:gd name="T24" fmla="*/ 7 w 31"/>
                  <a:gd name="T25" fmla="*/ 1 h 407"/>
                  <a:gd name="T26" fmla="*/ 8 w 31"/>
                  <a:gd name="T27" fmla="*/ 1 h 407"/>
                  <a:gd name="T28" fmla="*/ 9 w 31"/>
                  <a:gd name="T29" fmla="*/ 1 h 407"/>
                  <a:gd name="T30" fmla="*/ 9 w 31"/>
                  <a:gd name="T31" fmla="*/ 1 h 407"/>
                  <a:gd name="T32" fmla="*/ 10 w 31"/>
                  <a:gd name="T33" fmla="*/ 1 h 407"/>
                  <a:gd name="T34" fmla="*/ 12 w 31"/>
                  <a:gd name="T35" fmla="*/ 0 h 407"/>
                  <a:gd name="T36" fmla="*/ 13 w 31"/>
                  <a:gd name="T37" fmla="*/ 0 h 407"/>
                  <a:gd name="T38" fmla="*/ 14 w 31"/>
                  <a:gd name="T39" fmla="*/ 0 h 407"/>
                  <a:gd name="T40" fmla="*/ 14 w 31"/>
                  <a:gd name="T41" fmla="*/ 0 h 407"/>
                  <a:gd name="T42" fmla="*/ 15 w 31"/>
                  <a:gd name="T43" fmla="*/ 0 h 407"/>
                  <a:gd name="T44" fmla="*/ 15 w 31"/>
                  <a:gd name="T45" fmla="*/ 0 h 407"/>
                  <a:gd name="T46" fmla="*/ 15 w 31"/>
                  <a:gd name="T47" fmla="*/ 1 h 407"/>
                  <a:gd name="T48" fmla="*/ 15 w 31"/>
                  <a:gd name="T49" fmla="*/ 1 h 407"/>
                  <a:gd name="T50" fmla="*/ 16 w 31"/>
                  <a:gd name="T51" fmla="*/ 1 h 407"/>
                  <a:gd name="T52" fmla="*/ 17 w 31"/>
                  <a:gd name="T53" fmla="*/ 1 h 407"/>
                  <a:gd name="T54" fmla="*/ 18 w 31"/>
                  <a:gd name="T55" fmla="*/ 1 h 407"/>
                  <a:gd name="T56" fmla="*/ 19 w 31"/>
                  <a:gd name="T57" fmla="*/ 1 h 407"/>
                  <a:gd name="T58" fmla="*/ 20 w 31"/>
                  <a:gd name="T59" fmla="*/ 1 h 407"/>
                  <a:gd name="T60" fmla="*/ 22 w 31"/>
                  <a:gd name="T61" fmla="*/ 1 h 407"/>
                  <a:gd name="T62" fmla="*/ 22 w 31"/>
                  <a:gd name="T63" fmla="*/ 1 h 407"/>
                  <a:gd name="T64" fmla="*/ 23 w 31"/>
                  <a:gd name="T65" fmla="*/ 1 h 407"/>
                  <a:gd name="T66" fmla="*/ 25 w 31"/>
                  <a:gd name="T67" fmla="*/ 1 h 407"/>
                  <a:gd name="T68" fmla="*/ 25 w 31"/>
                  <a:gd name="T69" fmla="*/ 2 h 407"/>
                  <a:gd name="T70" fmla="*/ 27 w 31"/>
                  <a:gd name="T71" fmla="*/ 2 h 4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
                  <a:gd name="T109" fmla="*/ 0 h 407"/>
                  <a:gd name="T110" fmla="*/ 31 w 31"/>
                  <a:gd name="T111" fmla="*/ 407 h 4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 h="407">
                    <a:moveTo>
                      <a:pt x="30" y="6"/>
                    </a:moveTo>
                    <a:lnTo>
                      <a:pt x="30" y="406"/>
                    </a:lnTo>
                    <a:lnTo>
                      <a:pt x="0" y="406"/>
                    </a:lnTo>
                    <a:lnTo>
                      <a:pt x="0" y="6"/>
                    </a:lnTo>
                    <a:lnTo>
                      <a:pt x="1" y="6"/>
                    </a:lnTo>
                    <a:lnTo>
                      <a:pt x="2" y="4"/>
                    </a:lnTo>
                    <a:lnTo>
                      <a:pt x="3" y="4"/>
                    </a:lnTo>
                    <a:lnTo>
                      <a:pt x="4" y="3"/>
                    </a:lnTo>
                    <a:lnTo>
                      <a:pt x="5" y="3"/>
                    </a:lnTo>
                    <a:lnTo>
                      <a:pt x="6" y="3"/>
                    </a:lnTo>
                    <a:lnTo>
                      <a:pt x="7" y="3"/>
                    </a:lnTo>
                    <a:lnTo>
                      <a:pt x="7" y="1"/>
                    </a:lnTo>
                    <a:lnTo>
                      <a:pt x="8" y="1"/>
                    </a:lnTo>
                    <a:lnTo>
                      <a:pt x="9" y="1"/>
                    </a:lnTo>
                    <a:lnTo>
                      <a:pt x="10" y="1"/>
                    </a:lnTo>
                    <a:lnTo>
                      <a:pt x="12" y="0"/>
                    </a:lnTo>
                    <a:lnTo>
                      <a:pt x="13" y="0"/>
                    </a:lnTo>
                    <a:lnTo>
                      <a:pt x="14" y="0"/>
                    </a:lnTo>
                    <a:lnTo>
                      <a:pt x="15" y="0"/>
                    </a:lnTo>
                    <a:lnTo>
                      <a:pt x="16" y="0"/>
                    </a:lnTo>
                    <a:lnTo>
                      <a:pt x="17" y="1"/>
                    </a:lnTo>
                    <a:lnTo>
                      <a:pt x="18" y="1"/>
                    </a:lnTo>
                    <a:lnTo>
                      <a:pt x="19" y="1"/>
                    </a:lnTo>
                    <a:lnTo>
                      <a:pt x="20" y="1"/>
                    </a:lnTo>
                    <a:lnTo>
                      <a:pt x="21" y="1"/>
                    </a:lnTo>
                    <a:lnTo>
                      <a:pt x="22" y="3"/>
                    </a:lnTo>
                    <a:lnTo>
                      <a:pt x="23" y="3"/>
                    </a:lnTo>
                    <a:lnTo>
                      <a:pt x="25" y="3"/>
                    </a:lnTo>
                    <a:lnTo>
                      <a:pt x="26" y="4"/>
                    </a:lnTo>
                    <a:lnTo>
                      <a:pt x="28" y="4"/>
                    </a:lnTo>
                    <a:lnTo>
                      <a:pt x="28" y="6"/>
                    </a:lnTo>
                    <a:lnTo>
                      <a:pt x="30" y="6"/>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81" name="Freeform 389"/>
              <p:cNvSpPr>
                <a:spLocks/>
              </p:cNvSpPr>
              <p:nvPr/>
            </p:nvSpPr>
            <p:spPr bwMode="auto">
              <a:xfrm rot="6050369" flipH="1" flipV="1">
                <a:off x="402" y="1891"/>
                <a:ext cx="17" cy="2"/>
              </a:xfrm>
              <a:custGeom>
                <a:avLst/>
                <a:gdLst>
                  <a:gd name="T0" fmla="*/ 16 w 17"/>
                  <a:gd name="T1" fmla="*/ 1 h 4"/>
                  <a:gd name="T2" fmla="*/ 16 w 17"/>
                  <a:gd name="T3" fmla="*/ 1 h 4"/>
                  <a:gd name="T4" fmla="*/ 15 w 17"/>
                  <a:gd name="T5" fmla="*/ 1 h 4"/>
                  <a:gd name="T6" fmla="*/ 15 w 17"/>
                  <a:gd name="T7" fmla="*/ 1 h 4"/>
                  <a:gd name="T8" fmla="*/ 14 w 17"/>
                  <a:gd name="T9" fmla="*/ 1 h 4"/>
                  <a:gd name="T10" fmla="*/ 14 w 17"/>
                  <a:gd name="T11" fmla="*/ 1 h 4"/>
                  <a:gd name="T12" fmla="*/ 1 w 17"/>
                  <a:gd name="T13" fmla="*/ 1 h 4"/>
                  <a:gd name="T14" fmla="*/ 0 w 17"/>
                  <a:gd name="T15" fmla="*/ 1 h 4"/>
                  <a:gd name="T16" fmla="*/ 0 w 17"/>
                  <a:gd name="T17" fmla="*/ 1 h 4"/>
                  <a:gd name="T18" fmla="*/ 0 w 17"/>
                  <a:gd name="T19" fmla="*/ 1 h 4"/>
                  <a:gd name="T20" fmla="*/ 0 w 17"/>
                  <a:gd name="T21" fmla="*/ 1 h 4"/>
                  <a:gd name="T22" fmla="*/ 0 w 17"/>
                  <a:gd name="T23" fmla="*/ 1 h 4"/>
                  <a:gd name="T24" fmla="*/ 1 w 17"/>
                  <a:gd name="T25" fmla="*/ 1 h 4"/>
                  <a:gd name="T26" fmla="*/ 1 w 17"/>
                  <a:gd name="T27" fmla="*/ 0 h 4"/>
                  <a:gd name="T28" fmla="*/ 14 w 17"/>
                  <a:gd name="T29" fmla="*/ 0 h 4"/>
                  <a:gd name="T30" fmla="*/ 14 w 17"/>
                  <a:gd name="T31" fmla="*/ 0 h 4"/>
                  <a:gd name="T32" fmla="*/ 14 w 17"/>
                  <a:gd name="T33" fmla="*/ 1 h 4"/>
                  <a:gd name="T34" fmla="*/ 15 w 17"/>
                  <a:gd name="T35" fmla="*/ 1 h 4"/>
                  <a:gd name="T36" fmla="*/ 15 w 17"/>
                  <a:gd name="T37" fmla="*/ 1 h 4"/>
                  <a:gd name="T38" fmla="*/ 16 w 17"/>
                  <a:gd name="T39" fmla="*/ 1 h 4"/>
                  <a:gd name="T40" fmla="*/ 16 w 17"/>
                  <a:gd name="T41" fmla="*/ 1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4"/>
                  <a:gd name="T65" fmla="*/ 17 w 17"/>
                  <a:gd name="T66" fmla="*/ 4 h 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4">
                    <a:moveTo>
                      <a:pt x="16" y="2"/>
                    </a:moveTo>
                    <a:lnTo>
                      <a:pt x="16" y="2"/>
                    </a:lnTo>
                    <a:lnTo>
                      <a:pt x="15" y="2"/>
                    </a:lnTo>
                    <a:lnTo>
                      <a:pt x="15" y="3"/>
                    </a:lnTo>
                    <a:lnTo>
                      <a:pt x="14" y="3"/>
                    </a:lnTo>
                    <a:lnTo>
                      <a:pt x="1" y="3"/>
                    </a:lnTo>
                    <a:lnTo>
                      <a:pt x="0" y="3"/>
                    </a:lnTo>
                    <a:lnTo>
                      <a:pt x="0" y="2"/>
                    </a:lnTo>
                    <a:lnTo>
                      <a:pt x="0" y="1"/>
                    </a:lnTo>
                    <a:lnTo>
                      <a:pt x="1" y="1"/>
                    </a:lnTo>
                    <a:lnTo>
                      <a:pt x="1" y="0"/>
                    </a:lnTo>
                    <a:lnTo>
                      <a:pt x="14" y="0"/>
                    </a:lnTo>
                    <a:lnTo>
                      <a:pt x="14" y="1"/>
                    </a:lnTo>
                    <a:lnTo>
                      <a:pt x="15" y="1"/>
                    </a:lnTo>
                    <a:lnTo>
                      <a:pt x="16" y="1"/>
                    </a:lnTo>
                    <a:lnTo>
                      <a:pt x="16" y="2"/>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82" name="Freeform 390"/>
              <p:cNvSpPr>
                <a:spLocks/>
              </p:cNvSpPr>
              <p:nvPr/>
            </p:nvSpPr>
            <p:spPr bwMode="auto">
              <a:xfrm rot="6050369" flipH="1" flipV="1">
                <a:off x="402" y="1888"/>
                <a:ext cx="19" cy="5"/>
              </a:xfrm>
              <a:custGeom>
                <a:avLst/>
                <a:gdLst>
                  <a:gd name="T0" fmla="*/ 18 w 19"/>
                  <a:gd name="T1" fmla="*/ 1 h 8"/>
                  <a:gd name="T2" fmla="*/ 17 w 19"/>
                  <a:gd name="T3" fmla="*/ 1 h 8"/>
                  <a:gd name="T4" fmla="*/ 17 w 19"/>
                  <a:gd name="T5" fmla="*/ 2 h 8"/>
                  <a:gd name="T6" fmla="*/ 16 w 19"/>
                  <a:gd name="T7" fmla="*/ 2 h 8"/>
                  <a:gd name="T8" fmla="*/ 15 w 19"/>
                  <a:gd name="T9" fmla="*/ 2 h 8"/>
                  <a:gd name="T10" fmla="*/ 1 w 19"/>
                  <a:gd name="T11" fmla="*/ 2 h 8"/>
                  <a:gd name="T12" fmla="*/ 0 w 19"/>
                  <a:gd name="T13" fmla="*/ 2 h 8"/>
                  <a:gd name="T14" fmla="*/ 0 w 19"/>
                  <a:gd name="T15" fmla="*/ 1 h 8"/>
                  <a:gd name="T16" fmla="*/ 0 w 19"/>
                  <a:gd name="T17" fmla="*/ 1 h 8"/>
                  <a:gd name="T18" fmla="*/ 0 w 19"/>
                  <a:gd name="T19" fmla="*/ 1 h 8"/>
                  <a:gd name="T20" fmla="*/ 0 w 19"/>
                  <a:gd name="T21" fmla="*/ 1 h 8"/>
                  <a:gd name="T22" fmla="*/ 1 w 19"/>
                  <a:gd name="T23" fmla="*/ 0 h 8"/>
                  <a:gd name="T24" fmla="*/ 15 w 19"/>
                  <a:gd name="T25" fmla="*/ 0 h 8"/>
                  <a:gd name="T26" fmla="*/ 16 w 19"/>
                  <a:gd name="T27" fmla="*/ 0 h 8"/>
                  <a:gd name="T28" fmla="*/ 17 w 19"/>
                  <a:gd name="T29" fmla="*/ 1 h 8"/>
                  <a:gd name="T30" fmla="*/ 18 w 19"/>
                  <a:gd name="T31" fmla="*/ 1 h 8"/>
                  <a:gd name="T32" fmla="*/ 18 w 19"/>
                  <a:gd name="T33" fmla="*/ 1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8"/>
                  <a:gd name="T53" fmla="*/ 19 w 19"/>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8">
                    <a:moveTo>
                      <a:pt x="18" y="4"/>
                    </a:moveTo>
                    <a:lnTo>
                      <a:pt x="17" y="5"/>
                    </a:lnTo>
                    <a:lnTo>
                      <a:pt x="17" y="7"/>
                    </a:lnTo>
                    <a:lnTo>
                      <a:pt x="16" y="7"/>
                    </a:lnTo>
                    <a:lnTo>
                      <a:pt x="15" y="7"/>
                    </a:lnTo>
                    <a:lnTo>
                      <a:pt x="1" y="7"/>
                    </a:lnTo>
                    <a:lnTo>
                      <a:pt x="0" y="7"/>
                    </a:lnTo>
                    <a:lnTo>
                      <a:pt x="0" y="5"/>
                    </a:lnTo>
                    <a:lnTo>
                      <a:pt x="0" y="4"/>
                    </a:lnTo>
                    <a:lnTo>
                      <a:pt x="0" y="2"/>
                    </a:lnTo>
                    <a:lnTo>
                      <a:pt x="1" y="0"/>
                    </a:lnTo>
                    <a:lnTo>
                      <a:pt x="15" y="0"/>
                    </a:lnTo>
                    <a:lnTo>
                      <a:pt x="16" y="0"/>
                    </a:lnTo>
                    <a:lnTo>
                      <a:pt x="17" y="2"/>
                    </a:lnTo>
                    <a:lnTo>
                      <a:pt x="18" y="2"/>
                    </a:lnTo>
                    <a:lnTo>
                      <a:pt x="18" y="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391"/>
              <p:cNvSpPr>
                <a:spLocks/>
              </p:cNvSpPr>
              <p:nvPr/>
            </p:nvSpPr>
            <p:spPr bwMode="auto">
              <a:xfrm rot="6050369" flipH="1" flipV="1">
                <a:off x="480" y="1958"/>
                <a:ext cx="16" cy="15"/>
              </a:xfrm>
              <a:custGeom>
                <a:avLst/>
                <a:gdLst>
                  <a:gd name="T0" fmla="*/ 3 w 16"/>
                  <a:gd name="T1" fmla="*/ 7 h 22"/>
                  <a:gd name="T2" fmla="*/ 15 w 16"/>
                  <a:gd name="T3" fmla="*/ 7 h 22"/>
                  <a:gd name="T4" fmla="*/ 15 w 16"/>
                  <a:gd name="T5" fmla="*/ 0 h 22"/>
                  <a:gd name="T6" fmla="*/ 3 w 16"/>
                  <a:gd name="T7" fmla="*/ 0 h 22"/>
                  <a:gd name="T8" fmla="*/ 2 w 16"/>
                  <a:gd name="T9" fmla="*/ 1 h 22"/>
                  <a:gd name="T10" fmla="*/ 2 w 16"/>
                  <a:gd name="T11" fmla="*/ 1 h 22"/>
                  <a:gd name="T12" fmla="*/ 1 w 16"/>
                  <a:gd name="T13" fmla="*/ 1 h 22"/>
                  <a:gd name="T14" fmla="*/ 1 w 16"/>
                  <a:gd name="T15" fmla="*/ 1 h 22"/>
                  <a:gd name="T16" fmla="*/ 1 w 16"/>
                  <a:gd name="T17" fmla="*/ 1 h 22"/>
                  <a:gd name="T18" fmla="*/ 1 w 16"/>
                  <a:gd name="T19" fmla="*/ 2 h 22"/>
                  <a:gd name="T20" fmla="*/ 1 w 16"/>
                  <a:gd name="T21" fmla="*/ 2 h 22"/>
                  <a:gd name="T22" fmla="*/ 1 w 16"/>
                  <a:gd name="T23" fmla="*/ 2 h 22"/>
                  <a:gd name="T24" fmla="*/ 1 w 16"/>
                  <a:gd name="T25" fmla="*/ 3 h 22"/>
                  <a:gd name="T26" fmla="*/ 0 w 16"/>
                  <a:gd name="T27" fmla="*/ 3 h 22"/>
                  <a:gd name="T28" fmla="*/ 0 w 16"/>
                  <a:gd name="T29" fmla="*/ 3 h 22"/>
                  <a:gd name="T30" fmla="*/ 1 w 16"/>
                  <a:gd name="T31" fmla="*/ 4 h 22"/>
                  <a:gd name="T32" fmla="*/ 1 w 16"/>
                  <a:gd name="T33" fmla="*/ 5 h 22"/>
                  <a:gd name="T34" fmla="*/ 1 w 16"/>
                  <a:gd name="T35" fmla="*/ 5 h 22"/>
                  <a:gd name="T36" fmla="*/ 1 w 16"/>
                  <a:gd name="T37" fmla="*/ 5 h 22"/>
                  <a:gd name="T38" fmla="*/ 1 w 16"/>
                  <a:gd name="T39" fmla="*/ 5 h 22"/>
                  <a:gd name="T40" fmla="*/ 1 w 16"/>
                  <a:gd name="T41" fmla="*/ 6 h 22"/>
                  <a:gd name="T42" fmla="*/ 2 w 16"/>
                  <a:gd name="T43" fmla="*/ 6 h 22"/>
                  <a:gd name="T44" fmla="*/ 2 w 16"/>
                  <a:gd name="T45" fmla="*/ 7 h 22"/>
                  <a:gd name="T46" fmla="*/ 3 w 16"/>
                  <a:gd name="T47" fmla="*/ 7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22"/>
                  <a:gd name="T74" fmla="*/ 16 w 16"/>
                  <a:gd name="T75" fmla="*/ 22 h 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22">
                    <a:moveTo>
                      <a:pt x="3" y="21"/>
                    </a:moveTo>
                    <a:lnTo>
                      <a:pt x="15" y="21"/>
                    </a:lnTo>
                    <a:lnTo>
                      <a:pt x="15" y="0"/>
                    </a:lnTo>
                    <a:lnTo>
                      <a:pt x="3" y="0"/>
                    </a:lnTo>
                    <a:lnTo>
                      <a:pt x="2" y="1"/>
                    </a:lnTo>
                    <a:lnTo>
                      <a:pt x="2" y="2"/>
                    </a:lnTo>
                    <a:lnTo>
                      <a:pt x="1" y="4"/>
                    </a:lnTo>
                    <a:lnTo>
                      <a:pt x="1" y="5"/>
                    </a:lnTo>
                    <a:lnTo>
                      <a:pt x="1" y="6"/>
                    </a:lnTo>
                    <a:lnTo>
                      <a:pt x="1" y="7"/>
                    </a:lnTo>
                    <a:lnTo>
                      <a:pt x="1" y="8"/>
                    </a:lnTo>
                    <a:lnTo>
                      <a:pt x="1" y="10"/>
                    </a:lnTo>
                    <a:lnTo>
                      <a:pt x="0" y="10"/>
                    </a:lnTo>
                    <a:lnTo>
                      <a:pt x="0" y="11"/>
                    </a:lnTo>
                    <a:lnTo>
                      <a:pt x="1" y="13"/>
                    </a:lnTo>
                    <a:lnTo>
                      <a:pt x="1" y="14"/>
                    </a:lnTo>
                    <a:lnTo>
                      <a:pt x="1" y="15"/>
                    </a:lnTo>
                    <a:lnTo>
                      <a:pt x="1" y="16"/>
                    </a:lnTo>
                    <a:lnTo>
                      <a:pt x="1" y="17"/>
                    </a:lnTo>
                    <a:lnTo>
                      <a:pt x="1" y="19"/>
                    </a:lnTo>
                    <a:lnTo>
                      <a:pt x="2" y="19"/>
                    </a:lnTo>
                    <a:lnTo>
                      <a:pt x="2" y="20"/>
                    </a:lnTo>
                    <a:lnTo>
                      <a:pt x="3" y="21"/>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84" name="Freeform 392"/>
              <p:cNvSpPr>
                <a:spLocks/>
              </p:cNvSpPr>
              <p:nvPr/>
            </p:nvSpPr>
            <p:spPr bwMode="auto">
              <a:xfrm rot="6050369" flipH="1" flipV="1">
                <a:off x="480" y="1957"/>
                <a:ext cx="19" cy="18"/>
              </a:xfrm>
              <a:custGeom>
                <a:avLst/>
                <a:gdLst>
                  <a:gd name="T0" fmla="*/ 4 w 19"/>
                  <a:gd name="T1" fmla="*/ 8 h 26"/>
                  <a:gd name="T2" fmla="*/ 18 w 19"/>
                  <a:gd name="T3" fmla="*/ 8 h 26"/>
                  <a:gd name="T4" fmla="*/ 18 w 19"/>
                  <a:gd name="T5" fmla="*/ 0 h 26"/>
                  <a:gd name="T6" fmla="*/ 4 w 19"/>
                  <a:gd name="T7" fmla="*/ 0 h 26"/>
                  <a:gd name="T8" fmla="*/ 1 w 19"/>
                  <a:gd name="T9" fmla="*/ 2 h 26"/>
                  <a:gd name="T10" fmla="*/ 0 w 19"/>
                  <a:gd name="T11" fmla="*/ 4 h 26"/>
                  <a:gd name="T12" fmla="*/ 1 w 19"/>
                  <a:gd name="T13" fmla="*/ 6 h 26"/>
                  <a:gd name="T14" fmla="*/ 4 w 19"/>
                  <a:gd name="T15" fmla="*/ 8 h 26"/>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6"/>
                  <a:gd name="T26" fmla="*/ 19 w 1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6">
                    <a:moveTo>
                      <a:pt x="4" y="25"/>
                    </a:moveTo>
                    <a:lnTo>
                      <a:pt x="18" y="25"/>
                    </a:lnTo>
                    <a:lnTo>
                      <a:pt x="18" y="0"/>
                    </a:lnTo>
                    <a:lnTo>
                      <a:pt x="4" y="0"/>
                    </a:lnTo>
                    <a:lnTo>
                      <a:pt x="1" y="7"/>
                    </a:lnTo>
                    <a:lnTo>
                      <a:pt x="0" y="12"/>
                    </a:lnTo>
                    <a:lnTo>
                      <a:pt x="1" y="19"/>
                    </a:lnTo>
                    <a:lnTo>
                      <a:pt x="4" y="2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393"/>
              <p:cNvSpPr>
                <a:spLocks/>
              </p:cNvSpPr>
              <p:nvPr/>
            </p:nvSpPr>
            <p:spPr bwMode="auto">
              <a:xfrm rot="6050369" flipH="1" flipV="1">
                <a:off x="485" y="1948"/>
                <a:ext cx="11" cy="7"/>
              </a:xfrm>
              <a:custGeom>
                <a:avLst/>
                <a:gdLst>
                  <a:gd name="T0" fmla="*/ 8 w 12"/>
                  <a:gd name="T1" fmla="*/ 3 h 10"/>
                  <a:gd name="T2" fmla="*/ 0 w 12"/>
                  <a:gd name="T3" fmla="*/ 3 h 10"/>
                  <a:gd name="T4" fmla="*/ 0 w 12"/>
                  <a:gd name="T5" fmla="*/ 0 h 10"/>
                  <a:gd name="T6" fmla="*/ 8 w 12"/>
                  <a:gd name="T7" fmla="*/ 0 h 10"/>
                  <a:gd name="T8" fmla="*/ 8 w 12"/>
                  <a:gd name="T9" fmla="*/ 3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9"/>
                    </a:moveTo>
                    <a:lnTo>
                      <a:pt x="0" y="9"/>
                    </a:lnTo>
                    <a:lnTo>
                      <a:pt x="0" y="0"/>
                    </a:lnTo>
                    <a:lnTo>
                      <a:pt x="11" y="0"/>
                    </a:lnTo>
                    <a:lnTo>
                      <a:pt x="11" y="9"/>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86" name="Freeform 394"/>
              <p:cNvSpPr>
                <a:spLocks/>
              </p:cNvSpPr>
              <p:nvPr/>
            </p:nvSpPr>
            <p:spPr bwMode="auto">
              <a:xfrm rot="6050369" flipH="1" flipV="1">
                <a:off x="486" y="1945"/>
                <a:ext cx="14" cy="10"/>
              </a:xfrm>
              <a:custGeom>
                <a:avLst/>
                <a:gdLst>
                  <a:gd name="T0" fmla="*/ 11 w 15"/>
                  <a:gd name="T1" fmla="*/ 4 h 15"/>
                  <a:gd name="T2" fmla="*/ 0 w 15"/>
                  <a:gd name="T3" fmla="*/ 4 h 15"/>
                  <a:gd name="T4" fmla="*/ 0 w 15"/>
                  <a:gd name="T5" fmla="*/ 0 h 15"/>
                  <a:gd name="T6" fmla="*/ 11 w 15"/>
                  <a:gd name="T7" fmla="*/ 0 h 15"/>
                  <a:gd name="T8" fmla="*/ 11 w 15"/>
                  <a:gd name="T9" fmla="*/ 4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14" y="14"/>
                    </a:moveTo>
                    <a:lnTo>
                      <a:pt x="0" y="14"/>
                    </a:lnTo>
                    <a:lnTo>
                      <a:pt x="0" y="0"/>
                    </a:lnTo>
                    <a:lnTo>
                      <a:pt x="14" y="0"/>
                    </a:lnTo>
                    <a:lnTo>
                      <a:pt x="14" y="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395"/>
              <p:cNvSpPr>
                <a:spLocks/>
              </p:cNvSpPr>
              <p:nvPr/>
            </p:nvSpPr>
            <p:spPr bwMode="auto">
              <a:xfrm rot="6050369" flipH="1" flipV="1">
                <a:off x="992" y="2084"/>
                <a:ext cx="7" cy="6"/>
              </a:xfrm>
              <a:custGeom>
                <a:avLst/>
                <a:gdLst>
                  <a:gd name="T0" fmla="*/ 0 w 7"/>
                  <a:gd name="T1" fmla="*/ 2 h 10"/>
                  <a:gd name="T2" fmla="*/ 0 w 7"/>
                  <a:gd name="T3" fmla="*/ 0 h 10"/>
                  <a:gd name="T4" fmla="*/ 6 w 7"/>
                  <a:gd name="T5" fmla="*/ 0 h 10"/>
                  <a:gd name="T6" fmla="*/ 6 w 7"/>
                  <a:gd name="T7" fmla="*/ 2 h 10"/>
                  <a:gd name="T8" fmla="*/ 0 w 7"/>
                  <a:gd name="T9" fmla="*/ 2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0" y="9"/>
                    </a:moveTo>
                    <a:lnTo>
                      <a:pt x="0" y="0"/>
                    </a:lnTo>
                    <a:lnTo>
                      <a:pt x="6" y="0"/>
                    </a:lnTo>
                    <a:lnTo>
                      <a:pt x="6" y="9"/>
                    </a:lnTo>
                    <a:lnTo>
                      <a:pt x="0" y="9"/>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88" name="Freeform 396"/>
              <p:cNvSpPr>
                <a:spLocks/>
              </p:cNvSpPr>
              <p:nvPr/>
            </p:nvSpPr>
            <p:spPr bwMode="auto">
              <a:xfrm rot="6050369" flipH="1" flipV="1">
                <a:off x="994" y="2081"/>
                <a:ext cx="10" cy="10"/>
              </a:xfrm>
              <a:custGeom>
                <a:avLst/>
                <a:gdLst>
                  <a:gd name="T0" fmla="*/ 0 w 10"/>
                  <a:gd name="T1" fmla="*/ 4 h 15"/>
                  <a:gd name="T2" fmla="*/ 0 w 10"/>
                  <a:gd name="T3" fmla="*/ 0 h 15"/>
                  <a:gd name="T4" fmla="*/ 9 w 10"/>
                  <a:gd name="T5" fmla="*/ 0 h 15"/>
                  <a:gd name="T6" fmla="*/ 9 w 10"/>
                  <a:gd name="T7" fmla="*/ 4 h 15"/>
                  <a:gd name="T8" fmla="*/ 0 w 10"/>
                  <a:gd name="T9" fmla="*/ 4 h 15"/>
                  <a:gd name="T10" fmla="*/ 0 60000 65536"/>
                  <a:gd name="T11" fmla="*/ 0 60000 65536"/>
                  <a:gd name="T12" fmla="*/ 0 60000 65536"/>
                  <a:gd name="T13" fmla="*/ 0 60000 65536"/>
                  <a:gd name="T14" fmla="*/ 0 60000 65536"/>
                  <a:gd name="T15" fmla="*/ 0 w 10"/>
                  <a:gd name="T16" fmla="*/ 0 h 15"/>
                  <a:gd name="T17" fmla="*/ 10 w 10"/>
                  <a:gd name="T18" fmla="*/ 15 h 15"/>
                </a:gdLst>
                <a:ahLst/>
                <a:cxnLst>
                  <a:cxn ang="T10">
                    <a:pos x="T0" y="T1"/>
                  </a:cxn>
                  <a:cxn ang="T11">
                    <a:pos x="T2" y="T3"/>
                  </a:cxn>
                  <a:cxn ang="T12">
                    <a:pos x="T4" y="T5"/>
                  </a:cxn>
                  <a:cxn ang="T13">
                    <a:pos x="T6" y="T7"/>
                  </a:cxn>
                  <a:cxn ang="T14">
                    <a:pos x="T8" y="T9"/>
                  </a:cxn>
                </a:cxnLst>
                <a:rect l="T15" t="T16" r="T17" b="T18"/>
                <a:pathLst>
                  <a:path w="10" h="15">
                    <a:moveTo>
                      <a:pt x="0" y="14"/>
                    </a:moveTo>
                    <a:lnTo>
                      <a:pt x="0" y="0"/>
                    </a:lnTo>
                    <a:lnTo>
                      <a:pt x="9" y="0"/>
                    </a:lnTo>
                    <a:lnTo>
                      <a:pt x="9" y="14"/>
                    </a:lnTo>
                    <a:lnTo>
                      <a:pt x="0" y="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397"/>
              <p:cNvSpPr>
                <a:spLocks/>
              </p:cNvSpPr>
              <p:nvPr/>
            </p:nvSpPr>
            <p:spPr bwMode="auto">
              <a:xfrm rot="6050369" flipH="1" flipV="1">
                <a:off x="791" y="1882"/>
                <a:ext cx="63" cy="344"/>
              </a:xfrm>
              <a:custGeom>
                <a:avLst/>
                <a:gdLst>
                  <a:gd name="T0" fmla="*/ 60 w 64"/>
                  <a:gd name="T1" fmla="*/ 37 h 507"/>
                  <a:gd name="T2" fmla="*/ 50 w 64"/>
                  <a:gd name="T3" fmla="*/ 2 h 507"/>
                  <a:gd name="T4" fmla="*/ 50 w 64"/>
                  <a:gd name="T5" fmla="*/ 2 h 507"/>
                  <a:gd name="T6" fmla="*/ 49 w 64"/>
                  <a:gd name="T7" fmla="*/ 2 h 507"/>
                  <a:gd name="T8" fmla="*/ 49 w 64"/>
                  <a:gd name="T9" fmla="*/ 1 h 507"/>
                  <a:gd name="T10" fmla="*/ 49 w 64"/>
                  <a:gd name="T11" fmla="*/ 1 h 507"/>
                  <a:gd name="T12" fmla="*/ 49 w 64"/>
                  <a:gd name="T13" fmla="*/ 1 h 507"/>
                  <a:gd name="T14" fmla="*/ 49 w 64"/>
                  <a:gd name="T15" fmla="*/ 1 h 507"/>
                  <a:gd name="T16" fmla="*/ 48 w 64"/>
                  <a:gd name="T17" fmla="*/ 1 h 507"/>
                  <a:gd name="T18" fmla="*/ 48 w 64"/>
                  <a:gd name="T19" fmla="*/ 0 h 507"/>
                  <a:gd name="T20" fmla="*/ 47 w 64"/>
                  <a:gd name="T21" fmla="*/ 0 h 507"/>
                  <a:gd name="T22" fmla="*/ 46 w 64"/>
                  <a:gd name="T23" fmla="*/ 0 h 507"/>
                  <a:gd name="T24" fmla="*/ 14 w 64"/>
                  <a:gd name="T25" fmla="*/ 0 h 507"/>
                  <a:gd name="T26" fmla="*/ 14 w 64"/>
                  <a:gd name="T27" fmla="*/ 0 h 507"/>
                  <a:gd name="T28" fmla="*/ 13 w 64"/>
                  <a:gd name="T29" fmla="*/ 0 h 507"/>
                  <a:gd name="T30" fmla="*/ 12 w 64"/>
                  <a:gd name="T31" fmla="*/ 1 h 507"/>
                  <a:gd name="T32" fmla="*/ 11 w 64"/>
                  <a:gd name="T33" fmla="*/ 1 h 507"/>
                  <a:gd name="T34" fmla="*/ 11 w 64"/>
                  <a:gd name="T35" fmla="*/ 1 h 507"/>
                  <a:gd name="T36" fmla="*/ 11 w 64"/>
                  <a:gd name="T37" fmla="*/ 1 h 507"/>
                  <a:gd name="T38" fmla="*/ 11 w 64"/>
                  <a:gd name="T39" fmla="*/ 1 h 507"/>
                  <a:gd name="T40" fmla="*/ 11 w 64"/>
                  <a:gd name="T41" fmla="*/ 2 h 507"/>
                  <a:gd name="T42" fmla="*/ 11 w 64"/>
                  <a:gd name="T43" fmla="*/ 2 h 507"/>
                  <a:gd name="T44" fmla="*/ 0 w 64"/>
                  <a:gd name="T45" fmla="*/ 37 h 507"/>
                  <a:gd name="T46" fmla="*/ 0 w 64"/>
                  <a:gd name="T47" fmla="*/ 156 h 507"/>
                  <a:gd name="T48" fmla="*/ 0 w 64"/>
                  <a:gd name="T49" fmla="*/ 157 h 507"/>
                  <a:gd name="T50" fmla="*/ 1 w 64"/>
                  <a:gd name="T51" fmla="*/ 157 h 507"/>
                  <a:gd name="T52" fmla="*/ 1 w 64"/>
                  <a:gd name="T53" fmla="*/ 157 h 507"/>
                  <a:gd name="T54" fmla="*/ 1 w 64"/>
                  <a:gd name="T55" fmla="*/ 158 h 507"/>
                  <a:gd name="T56" fmla="*/ 2 w 64"/>
                  <a:gd name="T57" fmla="*/ 158 h 507"/>
                  <a:gd name="T58" fmla="*/ 2 w 64"/>
                  <a:gd name="T59" fmla="*/ 158 h 507"/>
                  <a:gd name="T60" fmla="*/ 3 w 64"/>
                  <a:gd name="T61" fmla="*/ 158 h 507"/>
                  <a:gd name="T62" fmla="*/ 3 w 64"/>
                  <a:gd name="T63" fmla="*/ 158 h 507"/>
                  <a:gd name="T64" fmla="*/ 4 w 64"/>
                  <a:gd name="T65" fmla="*/ 158 h 507"/>
                  <a:gd name="T66" fmla="*/ 57 w 64"/>
                  <a:gd name="T67" fmla="*/ 158 h 507"/>
                  <a:gd name="T68" fmla="*/ 57 w 64"/>
                  <a:gd name="T69" fmla="*/ 158 h 507"/>
                  <a:gd name="T70" fmla="*/ 58 w 64"/>
                  <a:gd name="T71" fmla="*/ 158 h 507"/>
                  <a:gd name="T72" fmla="*/ 59 w 64"/>
                  <a:gd name="T73" fmla="*/ 158 h 507"/>
                  <a:gd name="T74" fmla="*/ 59 w 64"/>
                  <a:gd name="T75" fmla="*/ 158 h 507"/>
                  <a:gd name="T76" fmla="*/ 60 w 64"/>
                  <a:gd name="T77" fmla="*/ 157 h 507"/>
                  <a:gd name="T78" fmla="*/ 60 w 64"/>
                  <a:gd name="T79" fmla="*/ 157 h 507"/>
                  <a:gd name="T80" fmla="*/ 60 w 64"/>
                  <a:gd name="T81" fmla="*/ 156 h 507"/>
                  <a:gd name="T82" fmla="*/ 60 w 64"/>
                  <a:gd name="T83" fmla="*/ 37 h 5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507"/>
                  <a:gd name="T128" fmla="*/ 64 w 64"/>
                  <a:gd name="T129" fmla="*/ 507 h 5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507">
                    <a:moveTo>
                      <a:pt x="63" y="118"/>
                    </a:moveTo>
                    <a:lnTo>
                      <a:pt x="53" y="7"/>
                    </a:lnTo>
                    <a:lnTo>
                      <a:pt x="53" y="6"/>
                    </a:lnTo>
                    <a:lnTo>
                      <a:pt x="52" y="6"/>
                    </a:lnTo>
                    <a:lnTo>
                      <a:pt x="52" y="4"/>
                    </a:lnTo>
                    <a:lnTo>
                      <a:pt x="52" y="3"/>
                    </a:lnTo>
                    <a:lnTo>
                      <a:pt x="52" y="1"/>
                    </a:lnTo>
                    <a:lnTo>
                      <a:pt x="51" y="1"/>
                    </a:lnTo>
                    <a:lnTo>
                      <a:pt x="51" y="0"/>
                    </a:lnTo>
                    <a:lnTo>
                      <a:pt x="50" y="0"/>
                    </a:lnTo>
                    <a:lnTo>
                      <a:pt x="49" y="0"/>
                    </a:lnTo>
                    <a:lnTo>
                      <a:pt x="14" y="0"/>
                    </a:lnTo>
                    <a:lnTo>
                      <a:pt x="13" y="0"/>
                    </a:lnTo>
                    <a:lnTo>
                      <a:pt x="12" y="1"/>
                    </a:lnTo>
                    <a:lnTo>
                      <a:pt x="11" y="1"/>
                    </a:lnTo>
                    <a:lnTo>
                      <a:pt x="11" y="3"/>
                    </a:lnTo>
                    <a:lnTo>
                      <a:pt x="11" y="4"/>
                    </a:lnTo>
                    <a:lnTo>
                      <a:pt x="11" y="6"/>
                    </a:lnTo>
                    <a:lnTo>
                      <a:pt x="11" y="7"/>
                    </a:lnTo>
                    <a:lnTo>
                      <a:pt x="0" y="118"/>
                    </a:lnTo>
                    <a:lnTo>
                      <a:pt x="0" y="500"/>
                    </a:lnTo>
                    <a:lnTo>
                      <a:pt x="0" y="502"/>
                    </a:lnTo>
                    <a:lnTo>
                      <a:pt x="1" y="502"/>
                    </a:lnTo>
                    <a:lnTo>
                      <a:pt x="1" y="503"/>
                    </a:lnTo>
                    <a:lnTo>
                      <a:pt x="1" y="505"/>
                    </a:lnTo>
                    <a:lnTo>
                      <a:pt x="2" y="505"/>
                    </a:lnTo>
                    <a:lnTo>
                      <a:pt x="2" y="506"/>
                    </a:lnTo>
                    <a:lnTo>
                      <a:pt x="3" y="506"/>
                    </a:lnTo>
                    <a:lnTo>
                      <a:pt x="4" y="506"/>
                    </a:lnTo>
                    <a:lnTo>
                      <a:pt x="60" y="506"/>
                    </a:lnTo>
                    <a:lnTo>
                      <a:pt x="61" y="506"/>
                    </a:lnTo>
                    <a:lnTo>
                      <a:pt x="62" y="506"/>
                    </a:lnTo>
                    <a:lnTo>
                      <a:pt x="62" y="505"/>
                    </a:lnTo>
                    <a:lnTo>
                      <a:pt x="63" y="503"/>
                    </a:lnTo>
                    <a:lnTo>
                      <a:pt x="63" y="502"/>
                    </a:lnTo>
                    <a:lnTo>
                      <a:pt x="63" y="500"/>
                    </a:lnTo>
                    <a:lnTo>
                      <a:pt x="63" y="118"/>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90" name="Freeform 398"/>
              <p:cNvSpPr>
                <a:spLocks/>
              </p:cNvSpPr>
              <p:nvPr/>
            </p:nvSpPr>
            <p:spPr bwMode="auto">
              <a:xfrm rot="6050369" flipH="1" flipV="1">
                <a:off x="1076" y="2025"/>
                <a:ext cx="31" cy="128"/>
              </a:xfrm>
              <a:custGeom>
                <a:avLst/>
                <a:gdLst>
                  <a:gd name="T0" fmla="*/ 0 w 31"/>
                  <a:gd name="T1" fmla="*/ 0 h 189"/>
                  <a:gd name="T2" fmla="*/ 0 w 31"/>
                  <a:gd name="T3" fmla="*/ 5 h 189"/>
                  <a:gd name="T4" fmla="*/ 0 w 31"/>
                  <a:gd name="T5" fmla="*/ 14 h 189"/>
                  <a:gd name="T6" fmla="*/ 1 w 31"/>
                  <a:gd name="T7" fmla="*/ 22 h 189"/>
                  <a:gd name="T8" fmla="*/ 2 w 31"/>
                  <a:gd name="T9" fmla="*/ 32 h 189"/>
                  <a:gd name="T10" fmla="*/ 6 w 31"/>
                  <a:gd name="T11" fmla="*/ 41 h 189"/>
                  <a:gd name="T12" fmla="*/ 12 w 31"/>
                  <a:gd name="T13" fmla="*/ 49 h 189"/>
                  <a:gd name="T14" fmla="*/ 19 w 31"/>
                  <a:gd name="T15" fmla="*/ 55 h 189"/>
                  <a:gd name="T16" fmla="*/ 30 w 31"/>
                  <a:gd name="T17" fmla="*/ 58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189"/>
                  <a:gd name="T29" fmla="*/ 31 w 31"/>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189">
                    <a:moveTo>
                      <a:pt x="0" y="0"/>
                    </a:moveTo>
                    <a:lnTo>
                      <a:pt x="0" y="18"/>
                    </a:lnTo>
                    <a:lnTo>
                      <a:pt x="0" y="43"/>
                    </a:lnTo>
                    <a:lnTo>
                      <a:pt x="1" y="72"/>
                    </a:lnTo>
                    <a:lnTo>
                      <a:pt x="2" y="102"/>
                    </a:lnTo>
                    <a:lnTo>
                      <a:pt x="6" y="132"/>
                    </a:lnTo>
                    <a:lnTo>
                      <a:pt x="12" y="157"/>
                    </a:lnTo>
                    <a:lnTo>
                      <a:pt x="19" y="177"/>
                    </a:lnTo>
                    <a:lnTo>
                      <a:pt x="30" y="18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399"/>
              <p:cNvSpPr>
                <a:spLocks/>
              </p:cNvSpPr>
              <p:nvPr/>
            </p:nvSpPr>
            <p:spPr bwMode="auto">
              <a:xfrm rot="6050369" flipH="1" flipV="1">
                <a:off x="998" y="2082"/>
                <a:ext cx="14" cy="14"/>
              </a:xfrm>
              <a:custGeom>
                <a:avLst/>
                <a:gdLst>
                  <a:gd name="T0" fmla="*/ 13 w 14"/>
                  <a:gd name="T1" fmla="*/ 0 h 21"/>
                  <a:gd name="T2" fmla="*/ 13 w 14"/>
                  <a:gd name="T3" fmla="*/ 6 h 21"/>
                  <a:gd name="T4" fmla="*/ 0 w 14"/>
                  <a:gd name="T5" fmla="*/ 6 h 21"/>
                  <a:gd name="T6" fmla="*/ 0 w 14"/>
                  <a:gd name="T7" fmla="*/ 0 h 21"/>
                  <a:gd name="T8" fmla="*/ 13 w 14"/>
                  <a:gd name="T9" fmla="*/ 0 h 21"/>
                  <a:gd name="T10" fmla="*/ 0 60000 65536"/>
                  <a:gd name="T11" fmla="*/ 0 60000 65536"/>
                  <a:gd name="T12" fmla="*/ 0 60000 65536"/>
                  <a:gd name="T13" fmla="*/ 0 60000 65536"/>
                  <a:gd name="T14" fmla="*/ 0 60000 65536"/>
                  <a:gd name="T15" fmla="*/ 0 w 14"/>
                  <a:gd name="T16" fmla="*/ 0 h 21"/>
                  <a:gd name="T17" fmla="*/ 14 w 14"/>
                  <a:gd name="T18" fmla="*/ 21 h 21"/>
                </a:gdLst>
                <a:ahLst/>
                <a:cxnLst>
                  <a:cxn ang="T10">
                    <a:pos x="T0" y="T1"/>
                  </a:cxn>
                  <a:cxn ang="T11">
                    <a:pos x="T2" y="T3"/>
                  </a:cxn>
                  <a:cxn ang="T12">
                    <a:pos x="T4" y="T5"/>
                  </a:cxn>
                  <a:cxn ang="T13">
                    <a:pos x="T6" y="T7"/>
                  </a:cxn>
                  <a:cxn ang="T14">
                    <a:pos x="T8" y="T9"/>
                  </a:cxn>
                </a:cxnLst>
                <a:rect l="T15" t="T16" r="T17" b="T18"/>
                <a:pathLst>
                  <a:path w="14" h="21">
                    <a:moveTo>
                      <a:pt x="13" y="0"/>
                    </a:moveTo>
                    <a:lnTo>
                      <a:pt x="13" y="20"/>
                    </a:lnTo>
                    <a:lnTo>
                      <a:pt x="0" y="20"/>
                    </a:lnTo>
                    <a:lnTo>
                      <a:pt x="0" y="0"/>
                    </a:lnTo>
                    <a:lnTo>
                      <a:pt x="13"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92" name="Freeform 400"/>
              <p:cNvSpPr>
                <a:spLocks/>
              </p:cNvSpPr>
              <p:nvPr/>
            </p:nvSpPr>
            <p:spPr bwMode="auto">
              <a:xfrm rot="6050369" flipH="1" flipV="1">
                <a:off x="998" y="2079"/>
                <a:ext cx="17" cy="18"/>
              </a:xfrm>
              <a:custGeom>
                <a:avLst/>
                <a:gdLst>
                  <a:gd name="T0" fmla="*/ 16 w 17"/>
                  <a:gd name="T1" fmla="*/ 0 h 26"/>
                  <a:gd name="T2" fmla="*/ 16 w 17"/>
                  <a:gd name="T3" fmla="*/ 8 h 26"/>
                  <a:gd name="T4" fmla="*/ 0 w 17"/>
                  <a:gd name="T5" fmla="*/ 8 h 26"/>
                  <a:gd name="T6" fmla="*/ 0 w 17"/>
                  <a:gd name="T7" fmla="*/ 0 h 26"/>
                  <a:gd name="T8" fmla="*/ 16 w 17"/>
                  <a:gd name="T9" fmla="*/ 0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16" y="0"/>
                    </a:moveTo>
                    <a:lnTo>
                      <a:pt x="16" y="25"/>
                    </a:lnTo>
                    <a:lnTo>
                      <a:pt x="0" y="25"/>
                    </a:lnTo>
                    <a:lnTo>
                      <a:pt x="0" y="0"/>
                    </a:lnTo>
                    <a:lnTo>
                      <a:pt x="16"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401"/>
              <p:cNvSpPr>
                <a:spLocks/>
              </p:cNvSpPr>
              <p:nvPr/>
            </p:nvSpPr>
            <p:spPr bwMode="auto">
              <a:xfrm rot="6050369" flipH="1" flipV="1">
                <a:off x="1027" y="2077"/>
                <a:ext cx="7" cy="33"/>
              </a:xfrm>
              <a:custGeom>
                <a:avLst/>
                <a:gdLst>
                  <a:gd name="T0" fmla="*/ 0 w 7"/>
                  <a:gd name="T1" fmla="*/ 15 h 48"/>
                  <a:gd name="T2" fmla="*/ 0 w 7"/>
                  <a:gd name="T3" fmla="*/ 0 h 48"/>
                  <a:gd name="T4" fmla="*/ 6 w 7"/>
                  <a:gd name="T5" fmla="*/ 0 h 48"/>
                  <a:gd name="T6" fmla="*/ 6 w 7"/>
                  <a:gd name="T7" fmla="*/ 15 h 48"/>
                  <a:gd name="T8" fmla="*/ 0 w 7"/>
                  <a:gd name="T9" fmla="*/ 15 h 48"/>
                  <a:gd name="T10" fmla="*/ 0 60000 65536"/>
                  <a:gd name="T11" fmla="*/ 0 60000 65536"/>
                  <a:gd name="T12" fmla="*/ 0 60000 65536"/>
                  <a:gd name="T13" fmla="*/ 0 60000 65536"/>
                  <a:gd name="T14" fmla="*/ 0 60000 65536"/>
                  <a:gd name="T15" fmla="*/ 0 w 7"/>
                  <a:gd name="T16" fmla="*/ 0 h 48"/>
                  <a:gd name="T17" fmla="*/ 7 w 7"/>
                  <a:gd name="T18" fmla="*/ 48 h 48"/>
                </a:gdLst>
                <a:ahLst/>
                <a:cxnLst>
                  <a:cxn ang="T10">
                    <a:pos x="T0" y="T1"/>
                  </a:cxn>
                  <a:cxn ang="T11">
                    <a:pos x="T2" y="T3"/>
                  </a:cxn>
                  <a:cxn ang="T12">
                    <a:pos x="T4" y="T5"/>
                  </a:cxn>
                  <a:cxn ang="T13">
                    <a:pos x="T6" y="T7"/>
                  </a:cxn>
                  <a:cxn ang="T14">
                    <a:pos x="T8" y="T9"/>
                  </a:cxn>
                </a:cxnLst>
                <a:rect l="T15" t="T16" r="T17" b="T18"/>
                <a:pathLst>
                  <a:path w="7" h="48">
                    <a:moveTo>
                      <a:pt x="0" y="47"/>
                    </a:moveTo>
                    <a:lnTo>
                      <a:pt x="0" y="0"/>
                    </a:lnTo>
                    <a:lnTo>
                      <a:pt x="6" y="0"/>
                    </a:lnTo>
                    <a:lnTo>
                      <a:pt x="6" y="47"/>
                    </a:lnTo>
                    <a:lnTo>
                      <a:pt x="0" y="47"/>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94" name="Freeform 402"/>
              <p:cNvSpPr>
                <a:spLocks/>
              </p:cNvSpPr>
              <p:nvPr/>
            </p:nvSpPr>
            <p:spPr bwMode="auto">
              <a:xfrm rot="6050369" flipH="1" flipV="1">
                <a:off x="1027" y="2074"/>
                <a:ext cx="10" cy="35"/>
              </a:xfrm>
              <a:custGeom>
                <a:avLst/>
                <a:gdLst>
                  <a:gd name="T0" fmla="*/ 0 w 10"/>
                  <a:gd name="T1" fmla="*/ 15 h 52"/>
                  <a:gd name="T2" fmla="*/ 0 w 10"/>
                  <a:gd name="T3" fmla="*/ 0 h 52"/>
                  <a:gd name="T4" fmla="*/ 9 w 10"/>
                  <a:gd name="T5" fmla="*/ 0 h 52"/>
                  <a:gd name="T6" fmla="*/ 9 w 10"/>
                  <a:gd name="T7" fmla="*/ 15 h 52"/>
                  <a:gd name="T8" fmla="*/ 0 w 10"/>
                  <a:gd name="T9" fmla="*/ 15 h 52"/>
                  <a:gd name="T10" fmla="*/ 0 60000 65536"/>
                  <a:gd name="T11" fmla="*/ 0 60000 65536"/>
                  <a:gd name="T12" fmla="*/ 0 60000 65536"/>
                  <a:gd name="T13" fmla="*/ 0 60000 65536"/>
                  <a:gd name="T14" fmla="*/ 0 60000 65536"/>
                  <a:gd name="T15" fmla="*/ 0 w 10"/>
                  <a:gd name="T16" fmla="*/ 0 h 52"/>
                  <a:gd name="T17" fmla="*/ 10 w 10"/>
                  <a:gd name="T18" fmla="*/ 52 h 52"/>
                </a:gdLst>
                <a:ahLst/>
                <a:cxnLst>
                  <a:cxn ang="T10">
                    <a:pos x="T0" y="T1"/>
                  </a:cxn>
                  <a:cxn ang="T11">
                    <a:pos x="T2" y="T3"/>
                  </a:cxn>
                  <a:cxn ang="T12">
                    <a:pos x="T4" y="T5"/>
                  </a:cxn>
                  <a:cxn ang="T13">
                    <a:pos x="T6" y="T7"/>
                  </a:cxn>
                  <a:cxn ang="T14">
                    <a:pos x="T8" y="T9"/>
                  </a:cxn>
                </a:cxnLst>
                <a:rect l="T15" t="T16" r="T17" b="T18"/>
                <a:pathLst>
                  <a:path w="10" h="52">
                    <a:moveTo>
                      <a:pt x="0" y="51"/>
                    </a:moveTo>
                    <a:lnTo>
                      <a:pt x="0" y="0"/>
                    </a:lnTo>
                    <a:lnTo>
                      <a:pt x="9" y="0"/>
                    </a:lnTo>
                    <a:lnTo>
                      <a:pt x="9" y="51"/>
                    </a:lnTo>
                    <a:lnTo>
                      <a:pt x="0" y="5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403"/>
              <p:cNvSpPr>
                <a:spLocks/>
              </p:cNvSpPr>
              <p:nvPr/>
            </p:nvSpPr>
            <p:spPr bwMode="auto">
              <a:xfrm rot="6050369" flipH="1" flipV="1">
                <a:off x="322" y="1966"/>
                <a:ext cx="113" cy="3"/>
              </a:xfrm>
              <a:custGeom>
                <a:avLst/>
                <a:gdLst>
                  <a:gd name="T0" fmla="*/ 108 w 115"/>
                  <a:gd name="T1" fmla="*/ 1 h 5"/>
                  <a:gd name="T2" fmla="*/ 0 w 115"/>
                  <a:gd name="T3" fmla="*/ 1 h 5"/>
                  <a:gd name="T4" fmla="*/ 0 w 115"/>
                  <a:gd name="T5" fmla="*/ 0 h 5"/>
                  <a:gd name="T6" fmla="*/ 108 w 115"/>
                  <a:gd name="T7" fmla="*/ 0 h 5"/>
                  <a:gd name="T8" fmla="*/ 108 w 115"/>
                  <a:gd name="T9" fmla="*/ 1 h 5"/>
                  <a:gd name="T10" fmla="*/ 0 60000 65536"/>
                  <a:gd name="T11" fmla="*/ 0 60000 65536"/>
                  <a:gd name="T12" fmla="*/ 0 60000 65536"/>
                  <a:gd name="T13" fmla="*/ 0 60000 65536"/>
                  <a:gd name="T14" fmla="*/ 0 60000 65536"/>
                  <a:gd name="T15" fmla="*/ 0 w 115"/>
                  <a:gd name="T16" fmla="*/ 0 h 5"/>
                  <a:gd name="T17" fmla="*/ 115 w 115"/>
                  <a:gd name="T18" fmla="*/ 5 h 5"/>
                </a:gdLst>
                <a:ahLst/>
                <a:cxnLst>
                  <a:cxn ang="T10">
                    <a:pos x="T0" y="T1"/>
                  </a:cxn>
                  <a:cxn ang="T11">
                    <a:pos x="T2" y="T3"/>
                  </a:cxn>
                  <a:cxn ang="T12">
                    <a:pos x="T4" y="T5"/>
                  </a:cxn>
                  <a:cxn ang="T13">
                    <a:pos x="T6" y="T7"/>
                  </a:cxn>
                  <a:cxn ang="T14">
                    <a:pos x="T8" y="T9"/>
                  </a:cxn>
                </a:cxnLst>
                <a:rect l="T15" t="T16" r="T17" b="T18"/>
                <a:pathLst>
                  <a:path w="115" h="5">
                    <a:moveTo>
                      <a:pt x="114" y="4"/>
                    </a:moveTo>
                    <a:lnTo>
                      <a:pt x="0" y="4"/>
                    </a:lnTo>
                    <a:lnTo>
                      <a:pt x="0" y="0"/>
                    </a:lnTo>
                    <a:lnTo>
                      <a:pt x="114" y="0"/>
                    </a:lnTo>
                    <a:lnTo>
                      <a:pt x="114" y="4"/>
                    </a:lnTo>
                  </a:path>
                </a:pathLst>
              </a:custGeom>
              <a:solidFill>
                <a:srgbClr val="4C4C4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96" name="Freeform 404"/>
              <p:cNvSpPr>
                <a:spLocks/>
              </p:cNvSpPr>
              <p:nvPr/>
            </p:nvSpPr>
            <p:spPr bwMode="auto">
              <a:xfrm rot="6050369" flipH="1" flipV="1">
                <a:off x="306" y="1961"/>
                <a:ext cx="113" cy="7"/>
              </a:xfrm>
              <a:custGeom>
                <a:avLst/>
                <a:gdLst>
                  <a:gd name="T0" fmla="*/ 108 w 115"/>
                  <a:gd name="T1" fmla="*/ 3 h 10"/>
                  <a:gd name="T2" fmla="*/ 0 w 115"/>
                  <a:gd name="T3" fmla="*/ 3 h 10"/>
                  <a:gd name="T4" fmla="*/ 0 w 115"/>
                  <a:gd name="T5" fmla="*/ 0 h 10"/>
                  <a:gd name="T6" fmla="*/ 108 w 115"/>
                  <a:gd name="T7" fmla="*/ 0 h 10"/>
                  <a:gd name="T8" fmla="*/ 108 w 115"/>
                  <a:gd name="T9" fmla="*/ 3 h 10"/>
                  <a:gd name="T10" fmla="*/ 0 60000 65536"/>
                  <a:gd name="T11" fmla="*/ 0 60000 65536"/>
                  <a:gd name="T12" fmla="*/ 0 60000 65536"/>
                  <a:gd name="T13" fmla="*/ 0 60000 65536"/>
                  <a:gd name="T14" fmla="*/ 0 60000 65536"/>
                  <a:gd name="T15" fmla="*/ 0 w 115"/>
                  <a:gd name="T16" fmla="*/ 0 h 10"/>
                  <a:gd name="T17" fmla="*/ 115 w 115"/>
                  <a:gd name="T18" fmla="*/ 10 h 10"/>
                </a:gdLst>
                <a:ahLst/>
                <a:cxnLst>
                  <a:cxn ang="T10">
                    <a:pos x="T0" y="T1"/>
                  </a:cxn>
                  <a:cxn ang="T11">
                    <a:pos x="T2" y="T3"/>
                  </a:cxn>
                  <a:cxn ang="T12">
                    <a:pos x="T4" y="T5"/>
                  </a:cxn>
                  <a:cxn ang="T13">
                    <a:pos x="T6" y="T7"/>
                  </a:cxn>
                  <a:cxn ang="T14">
                    <a:pos x="T8" y="T9"/>
                  </a:cxn>
                </a:cxnLst>
                <a:rect l="T15" t="T16" r="T17" b="T18"/>
                <a:pathLst>
                  <a:path w="115" h="10">
                    <a:moveTo>
                      <a:pt x="114" y="9"/>
                    </a:moveTo>
                    <a:lnTo>
                      <a:pt x="0" y="9"/>
                    </a:lnTo>
                    <a:lnTo>
                      <a:pt x="0" y="0"/>
                    </a:lnTo>
                    <a:lnTo>
                      <a:pt x="114" y="0"/>
                    </a:lnTo>
                    <a:lnTo>
                      <a:pt x="114" y="9"/>
                    </a:lnTo>
                  </a:path>
                </a:pathLst>
              </a:custGeom>
              <a:solidFill>
                <a:srgbClr val="B2B2B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97" name="Freeform 405"/>
              <p:cNvSpPr>
                <a:spLocks/>
              </p:cNvSpPr>
              <p:nvPr/>
            </p:nvSpPr>
            <p:spPr bwMode="auto">
              <a:xfrm rot="6050369" flipH="1" flipV="1">
                <a:off x="394" y="1864"/>
                <a:ext cx="7" cy="0"/>
              </a:xfrm>
              <a:custGeom>
                <a:avLst/>
                <a:gdLst>
                  <a:gd name="T0" fmla="*/ 6 w 7"/>
                  <a:gd name="T1" fmla="*/ 0 h 1"/>
                  <a:gd name="T2" fmla="*/ 0 w 7"/>
                  <a:gd name="T3" fmla="*/ 0 h 1"/>
                  <a:gd name="T4" fmla="*/ 0 w 7"/>
                  <a:gd name="T5" fmla="*/ 0 h 1"/>
                  <a:gd name="T6" fmla="*/ 6 w 7"/>
                  <a:gd name="T7" fmla="*/ 0 h 1"/>
                  <a:gd name="T8" fmla="*/ 6 w 7"/>
                  <a:gd name="T9" fmla="*/ 0 h 1"/>
                  <a:gd name="T10" fmla="*/ 0 60000 65536"/>
                  <a:gd name="T11" fmla="*/ 0 60000 65536"/>
                  <a:gd name="T12" fmla="*/ 0 60000 65536"/>
                  <a:gd name="T13" fmla="*/ 0 60000 65536"/>
                  <a:gd name="T14" fmla="*/ 0 60000 65536"/>
                  <a:gd name="T15" fmla="*/ 0 w 7"/>
                  <a:gd name="T16" fmla="*/ 0 h 1"/>
                  <a:gd name="T17" fmla="*/ 7 w 7"/>
                  <a:gd name="T18" fmla="*/ 0 h 1"/>
                </a:gdLst>
                <a:ahLst/>
                <a:cxnLst>
                  <a:cxn ang="T10">
                    <a:pos x="T0" y="T1"/>
                  </a:cxn>
                  <a:cxn ang="T11">
                    <a:pos x="T2" y="T3"/>
                  </a:cxn>
                  <a:cxn ang="T12">
                    <a:pos x="T4" y="T5"/>
                  </a:cxn>
                  <a:cxn ang="T13">
                    <a:pos x="T6" y="T7"/>
                  </a:cxn>
                  <a:cxn ang="T14">
                    <a:pos x="T8" y="T9"/>
                  </a:cxn>
                </a:cxnLst>
                <a:rect l="T15" t="T16" r="T17" b="T18"/>
                <a:pathLst>
                  <a:path w="7" h="1">
                    <a:moveTo>
                      <a:pt x="6" y="0"/>
                    </a:moveTo>
                    <a:lnTo>
                      <a:pt x="0" y="0"/>
                    </a:lnTo>
                    <a:lnTo>
                      <a:pt x="6" y="0"/>
                    </a:lnTo>
                  </a:path>
                </a:pathLst>
              </a:custGeom>
              <a:solidFill>
                <a:srgbClr val="4C4C4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98" name="Freeform 406"/>
              <p:cNvSpPr>
                <a:spLocks/>
              </p:cNvSpPr>
              <p:nvPr/>
            </p:nvSpPr>
            <p:spPr bwMode="auto">
              <a:xfrm rot="6050369" flipH="1" flipV="1">
                <a:off x="379" y="1857"/>
                <a:ext cx="7" cy="7"/>
              </a:xfrm>
              <a:custGeom>
                <a:avLst/>
                <a:gdLst>
                  <a:gd name="T0" fmla="*/ 6 w 7"/>
                  <a:gd name="T1" fmla="*/ 3 h 10"/>
                  <a:gd name="T2" fmla="*/ 0 w 7"/>
                  <a:gd name="T3" fmla="*/ 3 h 10"/>
                  <a:gd name="T4" fmla="*/ 0 w 7"/>
                  <a:gd name="T5" fmla="*/ 0 h 10"/>
                  <a:gd name="T6" fmla="*/ 6 w 7"/>
                  <a:gd name="T7" fmla="*/ 0 h 10"/>
                  <a:gd name="T8" fmla="*/ 6 w 7"/>
                  <a:gd name="T9" fmla="*/ 3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6" y="9"/>
                    </a:moveTo>
                    <a:lnTo>
                      <a:pt x="0" y="9"/>
                    </a:lnTo>
                    <a:lnTo>
                      <a:pt x="0" y="0"/>
                    </a:lnTo>
                    <a:lnTo>
                      <a:pt x="6" y="0"/>
                    </a:lnTo>
                    <a:lnTo>
                      <a:pt x="6" y="9"/>
                    </a:lnTo>
                  </a:path>
                </a:pathLst>
              </a:custGeom>
              <a:solidFill>
                <a:srgbClr val="B2B2B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99" name="Freeform 407"/>
              <p:cNvSpPr>
                <a:spLocks/>
              </p:cNvSpPr>
              <p:nvPr/>
            </p:nvSpPr>
            <p:spPr bwMode="auto">
              <a:xfrm rot="6050369" flipH="1" flipV="1">
                <a:off x="954" y="2136"/>
                <a:ext cx="52" cy="9"/>
              </a:xfrm>
              <a:custGeom>
                <a:avLst/>
                <a:gdLst>
                  <a:gd name="T0" fmla="*/ 49 w 53"/>
                  <a:gd name="T1" fmla="*/ 0 h 13"/>
                  <a:gd name="T2" fmla="*/ 44 w 53"/>
                  <a:gd name="T3" fmla="*/ 1 h 13"/>
                  <a:gd name="T4" fmla="*/ 40 w 53"/>
                  <a:gd name="T5" fmla="*/ 2 h 13"/>
                  <a:gd name="T6" fmla="*/ 32 w 53"/>
                  <a:gd name="T7" fmla="*/ 3 h 13"/>
                  <a:gd name="T8" fmla="*/ 26 w 53"/>
                  <a:gd name="T9" fmla="*/ 4 h 13"/>
                  <a:gd name="T10" fmla="*/ 21 w 53"/>
                  <a:gd name="T11" fmla="*/ 4 h 13"/>
                  <a:gd name="T12" fmla="*/ 13 w 53"/>
                  <a:gd name="T13" fmla="*/ 4 h 13"/>
                  <a:gd name="T14" fmla="*/ 6 w 53"/>
                  <a:gd name="T15" fmla="*/ 4 h 13"/>
                  <a:gd name="T16" fmla="*/ 0 w 53"/>
                  <a:gd name="T17" fmla="*/ 4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3"/>
                  <a:gd name="T29" fmla="*/ 53 w 5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3">
                    <a:moveTo>
                      <a:pt x="52" y="0"/>
                    </a:moveTo>
                    <a:lnTo>
                      <a:pt x="47" y="4"/>
                    </a:lnTo>
                    <a:lnTo>
                      <a:pt x="43" y="7"/>
                    </a:lnTo>
                    <a:lnTo>
                      <a:pt x="35" y="9"/>
                    </a:lnTo>
                    <a:lnTo>
                      <a:pt x="28" y="11"/>
                    </a:lnTo>
                    <a:lnTo>
                      <a:pt x="21" y="12"/>
                    </a:lnTo>
                    <a:lnTo>
                      <a:pt x="13" y="12"/>
                    </a:lnTo>
                    <a:lnTo>
                      <a:pt x="6" y="12"/>
                    </a:lnTo>
                    <a:lnTo>
                      <a:pt x="0" y="1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408"/>
              <p:cNvSpPr>
                <a:spLocks/>
              </p:cNvSpPr>
              <p:nvPr/>
            </p:nvSpPr>
            <p:spPr bwMode="auto">
              <a:xfrm rot="6050369" flipH="1" flipV="1">
                <a:off x="747" y="1959"/>
                <a:ext cx="215" cy="386"/>
              </a:xfrm>
              <a:custGeom>
                <a:avLst/>
                <a:gdLst>
                  <a:gd name="T0" fmla="*/ 6 w 219"/>
                  <a:gd name="T1" fmla="*/ 96 h 569"/>
                  <a:gd name="T2" fmla="*/ 14 w 219"/>
                  <a:gd name="T3" fmla="*/ 94 h 569"/>
                  <a:gd name="T4" fmla="*/ 22 w 219"/>
                  <a:gd name="T5" fmla="*/ 92 h 569"/>
                  <a:gd name="T6" fmla="*/ 27 w 219"/>
                  <a:gd name="T7" fmla="*/ 89 h 569"/>
                  <a:gd name="T8" fmla="*/ 31 w 219"/>
                  <a:gd name="T9" fmla="*/ 87 h 569"/>
                  <a:gd name="T10" fmla="*/ 40 w 219"/>
                  <a:gd name="T11" fmla="*/ 83 h 569"/>
                  <a:gd name="T12" fmla="*/ 48 w 219"/>
                  <a:gd name="T13" fmla="*/ 80 h 569"/>
                  <a:gd name="T14" fmla="*/ 56 w 219"/>
                  <a:gd name="T15" fmla="*/ 76 h 569"/>
                  <a:gd name="T16" fmla="*/ 60 w 219"/>
                  <a:gd name="T17" fmla="*/ 73 h 569"/>
                  <a:gd name="T18" fmla="*/ 63 w 219"/>
                  <a:gd name="T19" fmla="*/ 68 h 569"/>
                  <a:gd name="T20" fmla="*/ 67 w 219"/>
                  <a:gd name="T21" fmla="*/ 65 h 569"/>
                  <a:gd name="T22" fmla="*/ 72 w 219"/>
                  <a:gd name="T23" fmla="*/ 62 h 569"/>
                  <a:gd name="T24" fmla="*/ 79 w 219"/>
                  <a:gd name="T25" fmla="*/ 58 h 569"/>
                  <a:gd name="T26" fmla="*/ 83 w 219"/>
                  <a:gd name="T27" fmla="*/ 53 h 569"/>
                  <a:gd name="T28" fmla="*/ 89 w 219"/>
                  <a:gd name="T29" fmla="*/ 50 h 569"/>
                  <a:gd name="T30" fmla="*/ 98 w 219"/>
                  <a:gd name="T31" fmla="*/ 45 h 569"/>
                  <a:gd name="T32" fmla="*/ 105 w 219"/>
                  <a:gd name="T33" fmla="*/ 41 h 569"/>
                  <a:gd name="T34" fmla="*/ 112 w 219"/>
                  <a:gd name="T35" fmla="*/ 37 h 569"/>
                  <a:gd name="T36" fmla="*/ 117 w 219"/>
                  <a:gd name="T37" fmla="*/ 33 h 569"/>
                  <a:gd name="T38" fmla="*/ 122 w 219"/>
                  <a:gd name="T39" fmla="*/ 28 h 569"/>
                  <a:gd name="T40" fmla="*/ 127 w 219"/>
                  <a:gd name="T41" fmla="*/ 24 h 569"/>
                  <a:gd name="T42" fmla="*/ 130 w 219"/>
                  <a:gd name="T43" fmla="*/ 20 h 569"/>
                  <a:gd name="T44" fmla="*/ 134 w 219"/>
                  <a:gd name="T45" fmla="*/ 16 h 569"/>
                  <a:gd name="T46" fmla="*/ 139 w 219"/>
                  <a:gd name="T47" fmla="*/ 14 h 569"/>
                  <a:gd name="T48" fmla="*/ 146 w 219"/>
                  <a:gd name="T49" fmla="*/ 12 h 569"/>
                  <a:gd name="T50" fmla="*/ 153 w 219"/>
                  <a:gd name="T51" fmla="*/ 11 h 569"/>
                  <a:gd name="T52" fmla="*/ 160 w 219"/>
                  <a:gd name="T53" fmla="*/ 9 h 569"/>
                  <a:gd name="T54" fmla="*/ 166 w 219"/>
                  <a:gd name="T55" fmla="*/ 7 h 569"/>
                  <a:gd name="T56" fmla="*/ 173 w 219"/>
                  <a:gd name="T57" fmla="*/ 5 h 569"/>
                  <a:gd name="T58" fmla="*/ 181 w 219"/>
                  <a:gd name="T59" fmla="*/ 2 h 569"/>
                  <a:gd name="T60" fmla="*/ 187 w 219"/>
                  <a:gd name="T61" fmla="*/ 1 h 569"/>
                  <a:gd name="T62" fmla="*/ 195 w 219"/>
                  <a:gd name="T63" fmla="*/ 1 h 569"/>
                  <a:gd name="T64" fmla="*/ 200 w 219"/>
                  <a:gd name="T65" fmla="*/ 2 h 569"/>
                  <a:gd name="T66" fmla="*/ 203 w 219"/>
                  <a:gd name="T67" fmla="*/ 5 h 569"/>
                  <a:gd name="T68" fmla="*/ 206 w 219"/>
                  <a:gd name="T69" fmla="*/ 9 h 569"/>
                  <a:gd name="T70" fmla="*/ 206 w 219"/>
                  <a:gd name="T71" fmla="*/ 14 h 569"/>
                  <a:gd name="T72" fmla="*/ 204 w 219"/>
                  <a:gd name="T73" fmla="*/ 18 h 569"/>
                  <a:gd name="T74" fmla="*/ 201 w 219"/>
                  <a:gd name="T75" fmla="*/ 21 h 569"/>
                  <a:gd name="T76" fmla="*/ 193 w 219"/>
                  <a:gd name="T77" fmla="*/ 26 h 569"/>
                  <a:gd name="T78" fmla="*/ 186 w 219"/>
                  <a:gd name="T79" fmla="*/ 31 h 569"/>
                  <a:gd name="T80" fmla="*/ 179 w 219"/>
                  <a:gd name="T81" fmla="*/ 36 h 569"/>
                  <a:gd name="T82" fmla="*/ 174 w 219"/>
                  <a:gd name="T83" fmla="*/ 38 h 569"/>
                  <a:gd name="T84" fmla="*/ 170 w 219"/>
                  <a:gd name="T85" fmla="*/ 41 h 569"/>
                  <a:gd name="T86" fmla="*/ 167 w 219"/>
                  <a:gd name="T87" fmla="*/ 44 h 569"/>
                  <a:gd name="T88" fmla="*/ 165 w 219"/>
                  <a:gd name="T89" fmla="*/ 47 h 569"/>
                  <a:gd name="T90" fmla="*/ 162 w 219"/>
                  <a:gd name="T91" fmla="*/ 51 h 569"/>
                  <a:gd name="T92" fmla="*/ 158 w 219"/>
                  <a:gd name="T93" fmla="*/ 54 h 569"/>
                  <a:gd name="T94" fmla="*/ 153 w 219"/>
                  <a:gd name="T95" fmla="*/ 58 h 569"/>
                  <a:gd name="T96" fmla="*/ 153 w 219"/>
                  <a:gd name="T97" fmla="*/ 58 h 569"/>
                  <a:gd name="T98" fmla="*/ 157 w 219"/>
                  <a:gd name="T99" fmla="*/ 55 h 569"/>
                  <a:gd name="T100" fmla="*/ 150 w 219"/>
                  <a:gd name="T101" fmla="*/ 142 h 569"/>
                  <a:gd name="T102" fmla="*/ 132 w 219"/>
                  <a:gd name="T103" fmla="*/ 144 h 569"/>
                  <a:gd name="T104" fmla="*/ 114 w 219"/>
                  <a:gd name="T105" fmla="*/ 145 h 569"/>
                  <a:gd name="T106" fmla="*/ 102 w 219"/>
                  <a:gd name="T107" fmla="*/ 145 h 569"/>
                  <a:gd name="T108" fmla="*/ 93 w 219"/>
                  <a:gd name="T109" fmla="*/ 146 h 569"/>
                  <a:gd name="T110" fmla="*/ 85 w 219"/>
                  <a:gd name="T111" fmla="*/ 149 h 569"/>
                  <a:gd name="T112" fmla="*/ 74 w 219"/>
                  <a:gd name="T113" fmla="*/ 155 h 569"/>
                  <a:gd name="T114" fmla="*/ 58 w 219"/>
                  <a:gd name="T115" fmla="*/ 159 h 569"/>
                  <a:gd name="T116" fmla="*/ 43 w 219"/>
                  <a:gd name="T117" fmla="*/ 164 h 569"/>
                  <a:gd name="T118" fmla="*/ 24 w 219"/>
                  <a:gd name="T119" fmla="*/ 170 h 569"/>
                  <a:gd name="T120" fmla="*/ 8 w 219"/>
                  <a:gd name="T121" fmla="*/ 176 h 5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9"/>
                  <a:gd name="T184" fmla="*/ 0 h 569"/>
                  <a:gd name="T185" fmla="*/ 219 w 219"/>
                  <a:gd name="T186" fmla="*/ 569 h 5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9" h="569">
                    <a:moveTo>
                      <a:pt x="0" y="316"/>
                    </a:moveTo>
                    <a:lnTo>
                      <a:pt x="1" y="316"/>
                    </a:lnTo>
                    <a:lnTo>
                      <a:pt x="1" y="315"/>
                    </a:lnTo>
                    <a:lnTo>
                      <a:pt x="2" y="315"/>
                    </a:lnTo>
                    <a:lnTo>
                      <a:pt x="3" y="313"/>
                    </a:lnTo>
                    <a:lnTo>
                      <a:pt x="4" y="313"/>
                    </a:lnTo>
                    <a:lnTo>
                      <a:pt x="4" y="312"/>
                    </a:lnTo>
                    <a:lnTo>
                      <a:pt x="5" y="310"/>
                    </a:lnTo>
                    <a:lnTo>
                      <a:pt x="6" y="310"/>
                    </a:lnTo>
                    <a:lnTo>
                      <a:pt x="6" y="309"/>
                    </a:lnTo>
                    <a:lnTo>
                      <a:pt x="7" y="309"/>
                    </a:lnTo>
                    <a:lnTo>
                      <a:pt x="8" y="308"/>
                    </a:lnTo>
                    <a:lnTo>
                      <a:pt x="8" y="306"/>
                    </a:lnTo>
                    <a:lnTo>
                      <a:pt x="9" y="306"/>
                    </a:lnTo>
                    <a:lnTo>
                      <a:pt x="10" y="305"/>
                    </a:lnTo>
                    <a:lnTo>
                      <a:pt x="11" y="303"/>
                    </a:lnTo>
                    <a:lnTo>
                      <a:pt x="12" y="303"/>
                    </a:lnTo>
                    <a:lnTo>
                      <a:pt x="13" y="302"/>
                    </a:lnTo>
                    <a:lnTo>
                      <a:pt x="14" y="301"/>
                    </a:lnTo>
                    <a:lnTo>
                      <a:pt x="14" y="300"/>
                    </a:lnTo>
                    <a:lnTo>
                      <a:pt x="15" y="300"/>
                    </a:lnTo>
                    <a:lnTo>
                      <a:pt x="15" y="298"/>
                    </a:lnTo>
                    <a:lnTo>
                      <a:pt x="16" y="298"/>
                    </a:lnTo>
                    <a:lnTo>
                      <a:pt x="17" y="297"/>
                    </a:lnTo>
                    <a:lnTo>
                      <a:pt x="18" y="297"/>
                    </a:lnTo>
                    <a:lnTo>
                      <a:pt x="18" y="296"/>
                    </a:lnTo>
                    <a:lnTo>
                      <a:pt x="19" y="296"/>
                    </a:lnTo>
                    <a:lnTo>
                      <a:pt x="20" y="294"/>
                    </a:lnTo>
                    <a:lnTo>
                      <a:pt x="21" y="293"/>
                    </a:lnTo>
                    <a:lnTo>
                      <a:pt x="22" y="293"/>
                    </a:lnTo>
                    <a:lnTo>
                      <a:pt x="22" y="291"/>
                    </a:lnTo>
                    <a:lnTo>
                      <a:pt x="23" y="291"/>
                    </a:lnTo>
                    <a:lnTo>
                      <a:pt x="24" y="290"/>
                    </a:lnTo>
                    <a:lnTo>
                      <a:pt x="24" y="289"/>
                    </a:lnTo>
                    <a:lnTo>
                      <a:pt x="25" y="289"/>
                    </a:lnTo>
                    <a:lnTo>
                      <a:pt x="25" y="287"/>
                    </a:lnTo>
                    <a:lnTo>
                      <a:pt x="26" y="287"/>
                    </a:lnTo>
                    <a:lnTo>
                      <a:pt x="26" y="286"/>
                    </a:lnTo>
                    <a:lnTo>
                      <a:pt x="27" y="286"/>
                    </a:lnTo>
                    <a:lnTo>
                      <a:pt x="28" y="284"/>
                    </a:lnTo>
                    <a:lnTo>
                      <a:pt x="29" y="284"/>
                    </a:lnTo>
                    <a:lnTo>
                      <a:pt x="29" y="283"/>
                    </a:lnTo>
                    <a:lnTo>
                      <a:pt x="30" y="283"/>
                    </a:lnTo>
                    <a:lnTo>
                      <a:pt x="30" y="282"/>
                    </a:lnTo>
                    <a:lnTo>
                      <a:pt x="31" y="282"/>
                    </a:lnTo>
                    <a:lnTo>
                      <a:pt x="31" y="281"/>
                    </a:lnTo>
                    <a:lnTo>
                      <a:pt x="32" y="281"/>
                    </a:lnTo>
                    <a:lnTo>
                      <a:pt x="32" y="279"/>
                    </a:lnTo>
                    <a:lnTo>
                      <a:pt x="33" y="279"/>
                    </a:lnTo>
                    <a:lnTo>
                      <a:pt x="33" y="278"/>
                    </a:lnTo>
                    <a:lnTo>
                      <a:pt x="34" y="278"/>
                    </a:lnTo>
                    <a:lnTo>
                      <a:pt x="34" y="277"/>
                    </a:lnTo>
                    <a:lnTo>
                      <a:pt x="35" y="277"/>
                    </a:lnTo>
                    <a:lnTo>
                      <a:pt x="36" y="275"/>
                    </a:lnTo>
                    <a:lnTo>
                      <a:pt x="37" y="274"/>
                    </a:lnTo>
                    <a:lnTo>
                      <a:pt x="38" y="274"/>
                    </a:lnTo>
                    <a:lnTo>
                      <a:pt x="38" y="272"/>
                    </a:lnTo>
                    <a:lnTo>
                      <a:pt x="39" y="272"/>
                    </a:lnTo>
                    <a:lnTo>
                      <a:pt x="40" y="271"/>
                    </a:lnTo>
                    <a:lnTo>
                      <a:pt x="41" y="271"/>
                    </a:lnTo>
                    <a:lnTo>
                      <a:pt x="42" y="270"/>
                    </a:lnTo>
                    <a:lnTo>
                      <a:pt x="43" y="268"/>
                    </a:lnTo>
                    <a:lnTo>
                      <a:pt x="44" y="268"/>
                    </a:lnTo>
                    <a:lnTo>
                      <a:pt x="44" y="267"/>
                    </a:lnTo>
                    <a:lnTo>
                      <a:pt x="45" y="266"/>
                    </a:lnTo>
                    <a:lnTo>
                      <a:pt x="46" y="265"/>
                    </a:lnTo>
                    <a:lnTo>
                      <a:pt x="47" y="265"/>
                    </a:lnTo>
                    <a:lnTo>
                      <a:pt x="47" y="263"/>
                    </a:lnTo>
                    <a:lnTo>
                      <a:pt x="48" y="262"/>
                    </a:lnTo>
                    <a:lnTo>
                      <a:pt x="48" y="260"/>
                    </a:lnTo>
                    <a:lnTo>
                      <a:pt x="49" y="259"/>
                    </a:lnTo>
                    <a:lnTo>
                      <a:pt x="50" y="258"/>
                    </a:lnTo>
                    <a:lnTo>
                      <a:pt x="51" y="256"/>
                    </a:lnTo>
                    <a:lnTo>
                      <a:pt x="52" y="255"/>
                    </a:lnTo>
                    <a:lnTo>
                      <a:pt x="53" y="253"/>
                    </a:lnTo>
                    <a:lnTo>
                      <a:pt x="54" y="252"/>
                    </a:lnTo>
                    <a:lnTo>
                      <a:pt x="55" y="251"/>
                    </a:lnTo>
                    <a:lnTo>
                      <a:pt x="55" y="250"/>
                    </a:lnTo>
                    <a:lnTo>
                      <a:pt x="56" y="248"/>
                    </a:lnTo>
                    <a:lnTo>
                      <a:pt x="57" y="247"/>
                    </a:lnTo>
                    <a:lnTo>
                      <a:pt x="58" y="246"/>
                    </a:lnTo>
                    <a:lnTo>
                      <a:pt x="58" y="244"/>
                    </a:lnTo>
                    <a:lnTo>
                      <a:pt x="59" y="244"/>
                    </a:lnTo>
                    <a:lnTo>
                      <a:pt x="59" y="243"/>
                    </a:lnTo>
                    <a:lnTo>
                      <a:pt x="59" y="241"/>
                    </a:lnTo>
                    <a:lnTo>
                      <a:pt x="60" y="241"/>
                    </a:lnTo>
                    <a:lnTo>
                      <a:pt x="60" y="240"/>
                    </a:lnTo>
                    <a:lnTo>
                      <a:pt x="60" y="239"/>
                    </a:lnTo>
                    <a:lnTo>
                      <a:pt x="61" y="239"/>
                    </a:lnTo>
                    <a:lnTo>
                      <a:pt x="61" y="237"/>
                    </a:lnTo>
                    <a:lnTo>
                      <a:pt x="62" y="236"/>
                    </a:lnTo>
                    <a:lnTo>
                      <a:pt x="62" y="234"/>
                    </a:lnTo>
                    <a:lnTo>
                      <a:pt x="63" y="234"/>
                    </a:lnTo>
                    <a:lnTo>
                      <a:pt x="63" y="232"/>
                    </a:lnTo>
                    <a:lnTo>
                      <a:pt x="64" y="231"/>
                    </a:lnTo>
                    <a:lnTo>
                      <a:pt x="64" y="229"/>
                    </a:lnTo>
                    <a:lnTo>
                      <a:pt x="64" y="228"/>
                    </a:lnTo>
                    <a:lnTo>
                      <a:pt x="65" y="228"/>
                    </a:lnTo>
                    <a:lnTo>
                      <a:pt x="65" y="227"/>
                    </a:lnTo>
                    <a:lnTo>
                      <a:pt x="65" y="225"/>
                    </a:lnTo>
                    <a:lnTo>
                      <a:pt x="66" y="224"/>
                    </a:lnTo>
                    <a:lnTo>
                      <a:pt x="66" y="222"/>
                    </a:lnTo>
                    <a:lnTo>
                      <a:pt x="66" y="221"/>
                    </a:lnTo>
                    <a:lnTo>
                      <a:pt x="66" y="220"/>
                    </a:lnTo>
                    <a:lnTo>
                      <a:pt x="66" y="218"/>
                    </a:lnTo>
                    <a:lnTo>
                      <a:pt x="67" y="218"/>
                    </a:lnTo>
                    <a:lnTo>
                      <a:pt x="67" y="217"/>
                    </a:lnTo>
                    <a:lnTo>
                      <a:pt x="67" y="216"/>
                    </a:lnTo>
                    <a:lnTo>
                      <a:pt x="68" y="216"/>
                    </a:lnTo>
                    <a:lnTo>
                      <a:pt x="68" y="215"/>
                    </a:lnTo>
                    <a:lnTo>
                      <a:pt x="68" y="213"/>
                    </a:lnTo>
                    <a:lnTo>
                      <a:pt x="69" y="213"/>
                    </a:lnTo>
                    <a:lnTo>
                      <a:pt x="69" y="212"/>
                    </a:lnTo>
                    <a:lnTo>
                      <a:pt x="69" y="210"/>
                    </a:lnTo>
                    <a:lnTo>
                      <a:pt x="70" y="210"/>
                    </a:lnTo>
                    <a:lnTo>
                      <a:pt x="70" y="209"/>
                    </a:lnTo>
                    <a:lnTo>
                      <a:pt x="71" y="208"/>
                    </a:lnTo>
                    <a:lnTo>
                      <a:pt x="71" y="206"/>
                    </a:lnTo>
                    <a:lnTo>
                      <a:pt x="71" y="205"/>
                    </a:lnTo>
                    <a:lnTo>
                      <a:pt x="72" y="203"/>
                    </a:lnTo>
                    <a:lnTo>
                      <a:pt x="72" y="202"/>
                    </a:lnTo>
                    <a:lnTo>
                      <a:pt x="73" y="202"/>
                    </a:lnTo>
                    <a:lnTo>
                      <a:pt x="73" y="201"/>
                    </a:lnTo>
                    <a:lnTo>
                      <a:pt x="74" y="201"/>
                    </a:lnTo>
                    <a:lnTo>
                      <a:pt x="74" y="200"/>
                    </a:lnTo>
                    <a:lnTo>
                      <a:pt x="75" y="198"/>
                    </a:lnTo>
                    <a:lnTo>
                      <a:pt x="75" y="197"/>
                    </a:lnTo>
                    <a:lnTo>
                      <a:pt x="76" y="196"/>
                    </a:lnTo>
                    <a:lnTo>
                      <a:pt x="77" y="194"/>
                    </a:lnTo>
                    <a:lnTo>
                      <a:pt x="77" y="193"/>
                    </a:lnTo>
                    <a:lnTo>
                      <a:pt x="78" y="191"/>
                    </a:lnTo>
                    <a:lnTo>
                      <a:pt x="79" y="190"/>
                    </a:lnTo>
                    <a:lnTo>
                      <a:pt x="79" y="189"/>
                    </a:lnTo>
                    <a:lnTo>
                      <a:pt x="80" y="187"/>
                    </a:lnTo>
                    <a:lnTo>
                      <a:pt x="81" y="186"/>
                    </a:lnTo>
                    <a:lnTo>
                      <a:pt x="82" y="184"/>
                    </a:lnTo>
                    <a:lnTo>
                      <a:pt x="83" y="184"/>
                    </a:lnTo>
                    <a:lnTo>
                      <a:pt x="83" y="182"/>
                    </a:lnTo>
                    <a:lnTo>
                      <a:pt x="83" y="181"/>
                    </a:lnTo>
                    <a:lnTo>
                      <a:pt x="84" y="179"/>
                    </a:lnTo>
                    <a:lnTo>
                      <a:pt x="85" y="178"/>
                    </a:lnTo>
                    <a:lnTo>
                      <a:pt x="86" y="178"/>
                    </a:lnTo>
                    <a:lnTo>
                      <a:pt x="86" y="177"/>
                    </a:lnTo>
                    <a:lnTo>
                      <a:pt x="87" y="175"/>
                    </a:lnTo>
                    <a:lnTo>
                      <a:pt x="87" y="174"/>
                    </a:lnTo>
                    <a:lnTo>
                      <a:pt x="87" y="172"/>
                    </a:lnTo>
                    <a:lnTo>
                      <a:pt x="88" y="171"/>
                    </a:lnTo>
                    <a:lnTo>
                      <a:pt x="89" y="170"/>
                    </a:lnTo>
                    <a:lnTo>
                      <a:pt x="90" y="170"/>
                    </a:lnTo>
                    <a:lnTo>
                      <a:pt x="90" y="168"/>
                    </a:lnTo>
                    <a:lnTo>
                      <a:pt x="91" y="168"/>
                    </a:lnTo>
                    <a:lnTo>
                      <a:pt x="92" y="166"/>
                    </a:lnTo>
                    <a:lnTo>
                      <a:pt x="92" y="165"/>
                    </a:lnTo>
                    <a:lnTo>
                      <a:pt x="93" y="163"/>
                    </a:lnTo>
                    <a:lnTo>
                      <a:pt x="94" y="163"/>
                    </a:lnTo>
                    <a:lnTo>
                      <a:pt x="93" y="163"/>
                    </a:lnTo>
                    <a:lnTo>
                      <a:pt x="94" y="162"/>
                    </a:lnTo>
                    <a:lnTo>
                      <a:pt x="95" y="160"/>
                    </a:lnTo>
                    <a:lnTo>
                      <a:pt x="95" y="159"/>
                    </a:lnTo>
                    <a:lnTo>
                      <a:pt x="96" y="158"/>
                    </a:lnTo>
                    <a:lnTo>
                      <a:pt x="97" y="156"/>
                    </a:lnTo>
                    <a:lnTo>
                      <a:pt x="98" y="155"/>
                    </a:lnTo>
                    <a:lnTo>
                      <a:pt x="99" y="153"/>
                    </a:lnTo>
                    <a:lnTo>
                      <a:pt x="99" y="152"/>
                    </a:lnTo>
                    <a:lnTo>
                      <a:pt x="100" y="151"/>
                    </a:lnTo>
                    <a:lnTo>
                      <a:pt x="100" y="150"/>
                    </a:lnTo>
                    <a:lnTo>
                      <a:pt x="101" y="149"/>
                    </a:lnTo>
                    <a:lnTo>
                      <a:pt x="102" y="147"/>
                    </a:lnTo>
                    <a:lnTo>
                      <a:pt x="103" y="146"/>
                    </a:lnTo>
                    <a:lnTo>
                      <a:pt x="104" y="144"/>
                    </a:lnTo>
                    <a:lnTo>
                      <a:pt x="104" y="143"/>
                    </a:lnTo>
                    <a:lnTo>
                      <a:pt x="105" y="141"/>
                    </a:lnTo>
                    <a:lnTo>
                      <a:pt x="106" y="140"/>
                    </a:lnTo>
                    <a:lnTo>
                      <a:pt x="107" y="139"/>
                    </a:lnTo>
                    <a:lnTo>
                      <a:pt x="107" y="137"/>
                    </a:lnTo>
                    <a:lnTo>
                      <a:pt x="107" y="136"/>
                    </a:lnTo>
                    <a:lnTo>
                      <a:pt x="108" y="134"/>
                    </a:lnTo>
                    <a:lnTo>
                      <a:pt x="109" y="134"/>
                    </a:lnTo>
                    <a:lnTo>
                      <a:pt x="110" y="134"/>
                    </a:lnTo>
                    <a:lnTo>
                      <a:pt x="111" y="132"/>
                    </a:lnTo>
                    <a:lnTo>
                      <a:pt x="111" y="131"/>
                    </a:lnTo>
                    <a:lnTo>
                      <a:pt x="111" y="130"/>
                    </a:lnTo>
                    <a:lnTo>
                      <a:pt x="112" y="128"/>
                    </a:lnTo>
                    <a:lnTo>
                      <a:pt x="113" y="127"/>
                    </a:lnTo>
                    <a:lnTo>
                      <a:pt x="114" y="125"/>
                    </a:lnTo>
                    <a:lnTo>
                      <a:pt x="115" y="124"/>
                    </a:lnTo>
                    <a:lnTo>
                      <a:pt x="115" y="122"/>
                    </a:lnTo>
                    <a:lnTo>
                      <a:pt x="116" y="122"/>
                    </a:lnTo>
                    <a:lnTo>
                      <a:pt x="116" y="121"/>
                    </a:lnTo>
                    <a:lnTo>
                      <a:pt x="117" y="120"/>
                    </a:lnTo>
                    <a:lnTo>
                      <a:pt x="117" y="118"/>
                    </a:lnTo>
                    <a:lnTo>
                      <a:pt x="118" y="118"/>
                    </a:lnTo>
                    <a:lnTo>
                      <a:pt x="119" y="116"/>
                    </a:lnTo>
                    <a:lnTo>
                      <a:pt x="119" y="115"/>
                    </a:lnTo>
                    <a:lnTo>
                      <a:pt x="119" y="113"/>
                    </a:lnTo>
                    <a:lnTo>
                      <a:pt x="120" y="112"/>
                    </a:lnTo>
                    <a:lnTo>
                      <a:pt x="120" y="111"/>
                    </a:lnTo>
                    <a:lnTo>
                      <a:pt x="121" y="111"/>
                    </a:lnTo>
                    <a:lnTo>
                      <a:pt x="121" y="109"/>
                    </a:lnTo>
                    <a:lnTo>
                      <a:pt x="122" y="108"/>
                    </a:lnTo>
                    <a:lnTo>
                      <a:pt x="122" y="106"/>
                    </a:lnTo>
                    <a:lnTo>
                      <a:pt x="123" y="105"/>
                    </a:lnTo>
                    <a:lnTo>
                      <a:pt x="123" y="103"/>
                    </a:lnTo>
                    <a:lnTo>
                      <a:pt x="123" y="102"/>
                    </a:lnTo>
                    <a:lnTo>
                      <a:pt x="124" y="102"/>
                    </a:lnTo>
                    <a:lnTo>
                      <a:pt x="124" y="101"/>
                    </a:lnTo>
                    <a:lnTo>
                      <a:pt x="124" y="100"/>
                    </a:lnTo>
                    <a:lnTo>
                      <a:pt x="125" y="99"/>
                    </a:lnTo>
                    <a:lnTo>
                      <a:pt x="126" y="97"/>
                    </a:lnTo>
                    <a:lnTo>
                      <a:pt x="126" y="96"/>
                    </a:lnTo>
                    <a:lnTo>
                      <a:pt x="127" y="94"/>
                    </a:lnTo>
                    <a:lnTo>
                      <a:pt x="127" y="93"/>
                    </a:lnTo>
                    <a:lnTo>
                      <a:pt x="128" y="91"/>
                    </a:lnTo>
                    <a:lnTo>
                      <a:pt x="128" y="90"/>
                    </a:lnTo>
                    <a:lnTo>
                      <a:pt x="129" y="89"/>
                    </a:lnTo>
                    <a:lnTo>
                      <a:pt x="129" y="87"/>
                    </a:lnTo>
                    <a:lnTo>
                      <a:pt x="129" y="86"/>
                    </a:lnTo>
                    <a:lnTo>
                      <a:pt x="130" y="84"/>
                    </a:lnTo>
                    <a:lnTo>
                      <a:pt x="131" y="82"/>
                    </a:lnTo>
                    <a:lnTo>
                      <a:pt x="131" y="81"/>
                    </a:lnTo>
                    <a:lnTo>
                      <a:pt x="132" y="80"/>
                    </a:lnTo>
                    <a:lnTo>
                      <a:pt x="132" y="78"/>
                    </a:lnTo>
                    <a:lnTo>
                      <a:pt x="133" y="78"/>
                    </a:lnTo>
                    <a:lnTo>
                      <a:pt x="133" y="77"/>
                    </a:lnTo>
                    <a:lnTo>
                      <a:pt x="133" y="75"/>
                    </a:lnTo>
                    <a:lnTo>
                      <a:pt x="134" y="74"/>
                    </a:lnTo>
                    <a:lnTo>
                      <a:pt x="134" y="72"/>
                    </a:lnTo>
                    <a:lnTo>
                      <a:pt x="135" y="72"/>
                    </a:lnTo>
                    <a:lnTo>
                      <a:pt x="135" y="71"/>
                    </a:lnTo>
                    <a:lnTo>
                      <a:pt x="135" y="70"/>
                    </a:lnTo>
                    <a:lnTo>
                      <a:pt x="135" y="68"/>
                    </a:lnTo>
                    <a:lnTo>
                      <a:pt x="136" y="68"/>
                    </a:lnTo>
                    <a:lnTo>
                      <a:pt x="136" y="66"/>
                    </a:lnTo>
                    <a:lnTo>
                      <a:pt x="136" y="65"/>
                    </a:lnTo>
                    <a:lnTo>
                      <a:pt x="137" y="63"/>
                    </a:lnTo>
                    <a:lnTo>
                      <a:pt x="138" y="62"/>
                    </a:lnTo>
                    <a:lnTo>
                      <a:pt x="138" y="61"/>
                    </a:lnTo>
                    <a:lnTo>
                      <a:pt x="139" y="59"/>
                    </a:lnTo>
                    <a:lnTo>
                      <a:pt x="139" y="58"/>
                    </a:lnTo>
                    <a:lnTo>
                      <a:pt x="139" y="56"/>
                    </a:lnTo>
                    <a:lnTo>
                      <a:pt x="140" y="55"/>
                    </a:lnTo>
                    <a:lnTo>
                      <a:pt x="140" y="53"/>
                    </a:lnTo>
                    <a:lnTo>
                      <a:pt x="141" y="53"/>
                    </a:lnTo>
                    <a:lnTo>
                      <a:pt x="141" y="52"/>
                    </a:lnTo>
                    <a:lnTo>
                      <a:pt x="142" y="52"/>
                    </a:lnTo>
                    <a:lnTo>
                      <a:pt x="142" y="51"/>
                    </a:lnTo>
                    <a:lnTo>
                      <a:pt x="143" y="50"/>
                    </a:lnTo>
                    <a:lnTo>
                      <a:pt x="144" y="49"/>
                    </a:lnTo>
                    <a:lnTo>
                      <a:pt x="145" y="49"/>
                    </a:lnTo>
                    <a:lnTo>
                      <a:pt x="145" y="47"/>
                    </a:lnTo>
                    <a:lnTo>
                      <a:pt x="146" y="47"/>
                    </a:lnTo>
                    <a:lnTo>
                      <a:pt x="146" y="46"/>
                    </a:lnTo>
                    <a:lnTo>
                      <a:pt x="147" y="46"/>
                    </a:lnTo>
                    <a:lnTo>
                      <a:pt x="147" y="44"/>
                    </a:lnTo>
                    <a:lnTo>
                      <a:pt x="148" y="44"/>
                    </a:lnTo>
                    <a:lnTo>
                      <a:pt x="148" y="43"/>
                    </a:lnTo>
                    <a:lnTo>
                      <a:pt x="149" y="43"/>
                    </a:lnTo>
                    <a:lnTo>
                      <a:pt x="150" y="43"/>
                    </a:lnTo>
                    <a:lnTo>
                      <a:pt x="150" y="42"/>
                    </a:lnTo>
                    <a:lnTo>
                      <a:pt x="151" y="42"/>
                    </a:lnTo>
                    <a:lnTo>
                      <a:pt x="152" y="40"/>
                    </a:lnTo>
                    <a:lnTo>
                      <a:pt x="153" y="40"/>
                    </a:lnTo>
                    <a:lnTo>
                      <a:pt x="154" y="40"/>
                    </a:lnTo>
                    <a:lnTo>
                      <a:pt x="154" y="39"/>
                    </a:lnTo>
                    <a:lnTo>
                      <a:pt x="155" y="39"/>
                    </a:lnTo>
                    <a:lnTo>
                      <a:pt x="156" y="39"/>
                    </a:lnTo>
                    <a:lnTo>
                      <a:pt x="157" y="39"/>
                    </a:lnTo>
                    <a:lnTo>
                      <a:pt x="157" y="37"/>
                    </a:lnTo>
                    <a:lnTo>
                      <a:pt x="158" y="37"/>
                    </a:lnTo>
                    <a:lnTo>
                      <a:pt x="159" y="37"/>
                    </a:lnTo>
                    <a:lnTo>
                      <a:pt x="159" y="36"/>
                    </a:lnTo>
                    <a:lnTo>
                      <a:pt x="160" y="36"/>
                    </a:lnTo>
                    <a:lnTo>
                      <a:pt x="161" y="36"/>
                    </a:lnTo>
                    <a:lnTo>
                      <a:pt x="162" y="36"/>
                    </a:lnTo>
                    <a:lnTo>
                      <a:pt x="162" y="35"/>
                    </a:lnTo>
                    <a:lnTo>
                      <a:pt x="163" y="35"/>
                    </a:lnTo>
                    <a:lnTo>
                      <a:pt x="164" y="34"/>
                    </a:lnTo>
                    <a:lnTo>
                      <a:pt x="165" y="34"/>
                    </a:lnTo>
                    <a:lnTo>
                      <a:pt x="165" y="32"/>
                    </a:lnTo>
                    <a:lnTo>
                      <a:pt x="166" y="32"/>
                    </a:lnTo>
                    <a:lnTo>
                      <a:pt x="167" y="32"/>
                    </a:lnTo>
                    <a:lnTo>
                      <a:pt x="167" y="31"/>
                    </a:lnTo>
                    <a:lnTo>
                      <a:pt x="168" y="31"/>
                    </a:lnTo>
                    <a:lnTo>
                      <a:pt x="169" y="31"/>
                    </a:lnTo>
                    <a:lnTo>
                      <a:pt x="169" y="30"/>
                    </a:lnTo>
                    <a:lnTo>
                      <a:pt x="170" y="30"/>
                    </a:lnTo>
                    <a:lnTo>
                      <a:pt x="170" y="28"/>
                    </a:lnTo>
                    <a:lnTo>
                      <a:pt x="171" y="28"/>
                    </a:lnTo>
                    <a:lnTo>
                      <a:pt x="172" y="27"/>
                    </a:lnTo>
                    <a:lnTo>
                      <a:pt x="173" y="27"/>
                    </a:lnTo>
                    <a:lnTo>
                      <a:pt x="173" y="25"/>
                    </a:lnTo>
                    <a:lnTo>
                      <a:pt x="174" y="25"/>
                    </a:lnTo>
                    <a:lnTo>
                      <a:pt x="174" y="24"/>
                    </a:lnTo>
                    <a:lnTo>
                      <a:pt x="175" y="24"/>
                    </a:lnTo>
                    <a:lnTo>
                      <a:pt x="175" y="23"/>
                    </a:lnTo>
                    <a:lnTo>
                      <a:pt x="176" y="23"/>
                    </a:lnTo>
                    <a:lnTo>
                      <a:pt x="176" y="21"/>
                    </a:lnTo>
                    <a:lnTo>
                      <a:pt x="177" y="21"/>
                    </a:lnTo>
                    <a:lnTo>
                      <a:pt x="178" y="20"/>
                    </a:lnTo>
                    <a:lnTo>
                      <a:pt x="179" y="20"/>
                    </a:lnTo>
                    <a:lnTo>
                      <a:pt x="179" y="18"/>
                    </a:lnTo>
                    <a:lnTo>
                      <a:pt x="180" y="18"/>
                    </a:lnTo>
                    <a:lnTo>
                      <a:pt x="181" y="18"/>
                    </a:lnTo>
                    <a:lnTo>
                      <a:pt x="182" y="18"/>
                    </a:lnTo>
                    <a:lnTo>
                      <a:pt x="182" y="16"/>
                    </a:lnTo>
                    <a:lnTo>
                      <a:pt x="183" y="16"/>
                    </a:lnTo>
                    <a:lnTo>
                      <a:pt x="183" y="15"/>
                    </a:lnTo>
                    <a:lnTo>
                      <a:pt x="184" y="15"/>
                    </a:lnTo>
                    <a:lnTo>
                      <a:pt x="185" y="13"/>
                    </a:lnTo>
                    <a:lnTo>
                      <a:pt x="186" y="13"/>
                    </a:lnTo>
                    <a:lnTo>
                      <a:pt x="186" y="12"/>
                    </a:lnTo>
                    <a:lnTo>
                      <a:pt x="187" y="11"/>
                    </a:lnTo>
                    <a:lnTo>
                      <a:pt x="188" y="11"/>
                    </a:lnTo>
                    <a:lnTo>
                      <a:pt x="188" y="9"/>
                    </a:lnTo>
                    <a:lnTo>
                      <a:pt x="189" y="9"/>
                    </a:lnTo>
                    <a:lnTo>
                      <a:pt x="190" y="8"/>
                    </a:lnTo>
                    <a:lnTo>
                      <a:pt x="191" y="8"/>
                    </a:lnTo>
                    <a:lnTo>
                      <a:pt x="191" y="6"/>
                    </a:lnTo>
                    <a:lnTo>
                      <a:pt x="192" y="6"/>
                    </a:lnTo>
                    <a:lnTo>
                      <a:pt x="192" y="5"/>
                    </a:lnTo>
                    <a:lnTo>
                      <a:pt x="193" y="5"/>
                    </a:lnTo>
                    <a:lnTo>
                      <a:pt x="194" y="4"/>
                    </a:lnTo>
                    <a:lnTo>
                      <a:pt x="195" y="4"/>
                    </a:lnTo>
                    <a:lnTo>
                      <a:pt x="196" y="2"/>
                    </a:lnTo>
                    <a:lnTo>
                      <a:pt x="197" y="2"/>
                    </a:lnTo>
                    <a:lnTo>
                      <a:pt x="198" y="2"/>
                    </a:lnTo>
                    <a:lnTo>
                      <a:pt x="198" y="1"/>
                    </a:lnTo>
                    <a:lnTo>
                      <a:pt x="199" y="1"/>
                    </a:lnTo>
                    <a:lnTo>
                      <a:pt x="200" y="1"/>
                    </a:lnTo>
                    <a:lnTo>
                      <a:pt x="201" y="1"/>
                    </a:lnTo>
                    <a:lnTo>
                      <a:pt x="201" y="0"/>
                    </a:lnTo>
                    <a:lnTo>
                      <a:pt x="202" y="0"/>
                    </a:lnTo>
                    <a:lnTo>
                      <a:pt x="203" y="0"/>
                    </a:lnTo>
                    <a:lnTo>
                      <a:pt x="204" y="0"/>
                    </a:lnTo>
                    <a:lnTo>
                      <a:pt x="205" y="1"/>
                    </a:lnTo>
                    <a:lnTo>
                      <a:pt x="206" y="1"/>
                    </a:lnTo>
                    <a:lnTo>
                      <a:pt x="207" y="1"/>
                    </a:lnTo>
                    <a:lnTo>
                      <a:pt x="208" y="1"/>
                    </a:lnTo>
                    <a:lnTo>
                      <a:pt x="209" y="1"/>
                    </a:lnTo>
                    <a:lnTo>
                      <a:pt x="209" y="2"/>
                    </a:lnTo>
                    <a:lnTo>
                      <a:pt x="210" y="2"/>
                    </a:lnTo>
                    <a:lnTo>
                      <a:pt x="210" y="4"/>
                    </a:lnTo>
                    <a:lnTo>
                      <a:pt x="210" y="5"/>
                    </a:lnTo>
                    <a:lnTo>
                      <a:pt x="211" y="5"/>
                    </a:lnTo>
                    <a:lnTo>
                      <a:pt x="211" y="6"/>
                    </a:lnTo>
                    <a:lnTo>
                      <a:pt x="212" y="6"/>
                    </a:lnTo>
                    <a:lnTo>
                      <a:pt x="212" y="8"/>
                    </a:lnTo>
                    <a:lnTo>
                      <a:pt x="213" y="9"/>
                    </a:lnTo>
                    <a:lnTo>
                      <a:pt x="213" y="11"/>
                    </a:lnTo>
                    <a:lnTo>
                      <a:pt x="214" y="11"/>
                    </a:lnTo>
                    <a:lnTo>
                      <a:pt x="214" y="12"/>
                    </a:lnTo>
                    <a:lnTo>
                      <a:pt x="214" y="13"/>
                    </a:lnTo>
                    <a:lnTo>
                      <a:pt x="214" y="15"/>
                    </a:lnTo>
                    <a:lnTo>
                      <a:pt x="214" y="16"/>
                    </a:lnTo>
                    <a:lnTo>
                      <a:pt x="215" y="16"/>
                    </a:lnTo>
                    <a:lnTo>
                      <a:pt x="215" y="18"/>
                    </a:lnTo>
                    <a:lnTo>
                      <a:pt x="216" y="18"/>
                    </a:lnTo>
                    <a:lnTo>
                      <a:pt x="216" y="20"/>
                    </a:lnTo>
                    <a:lnTo>
                      <a:pt x="216" y="21"/>
                    </a:lnTo>
                    <a:lnTo>
                      <a:pt x="216" y="23"/>
                    </a:lnTo>
                    <a:lnTo>
                      <a:pt x="217" y="23"/>
                    </a:lnTo>
                    <a:lnTo>
                      <a:pt x="217" y="24"/>
                    </a:lnTo>
                    <a:lnTo>
                      <a:pt x="217" y="25"/>
                    </a:lnTo>
                    <a:lnTo>
                      <a:pt x="217" y="27"/>
                    </a:lnTo>
                    <a:lnTo>
                      <a:pt x="217" y="28"/>
                    </a:lnTo>
                    <a:lnTo>
                      <a:pt x="217" y="30"/>
                    </a:lnTo>
                    <a:lnTo>
                      <a:pt x="218" y="30"/>
                    </a:lnTo>
                    <a:lnTo>
                      <a:pt x="218" y="31"/>
                    </a:lnTo>
                    <a:lnTo>
                      <a:pt x="218" y="32"/>
                    </a:lnTo>
                    <a:lnTo>
                      <a:pt x="218" y="34"/>
                    </a:lnTo>
                    <a:lnTo>
                      <a:pt x="218" y="35"/>
                    </a:lnTo>
                    <a:lnTo>
                      <a:pt x="218" y="36"/>
                    </a:lnTo>
                    <a:lnTo>
                      <a:pt x="218" y="37"/>
                    </a:lnTo>
                    <a:lnTo>
                      <a:pt x="218" y="39"/>
                    </a:lnTo>
                    <a:lnTo>
                      <a:pt x="218" y="40"/>
                    </a:lnTo>
                    <a:lnTo>
                      <a:pt x="218" y="42"/>
                    </a:lnTo>
                    <a:lnTo>
                      <a:pt x="218" y="43"/>
                    </a:lnTo>
                    <a:lnTo>
                      <a:pt x="218" y="44"/>
                    </a:lnTo>
                    <a:lnTo>
                      <a:pt x="218" y="46"/>
                    </a:lnTo>
                    <a:lnTo>
                      <a:pt x="218" y="47"/>
                    </a:lnTo>
                    <a:lnTo>
                      <a:pt x="218" y="49"/>
                    </a:lnTo>
                    <a:lnTo>
                      <a:pt x="217" y="50"/>
                    </a:lnTo>
                    <a:lnTo>
                      <a:pt x="217" y="51"/>
                    </a:lnTo>
                    <a:lnTo>
                      <a:pt x="217" y="52"/>
                    </a:lnTo>
                    <a:lnTo>
                      <a:pt x="217" y="53"/>
                    </a:lnTo>
                    <a:lnTo>
                      <a:pt x="217" y="55"/>
                    </a:lnTo>
                    <a:lnTo>
                      <a:pt x="216" y="55"/>
                    </a:lnTo>
                    <a:lnTo>
                      <a:pt x="216" y="56"/>
                    </a:lnTo>
                    <a:lnTo>
                      <a:pt x="216" y="58"/>
                    </a:lnTo>
                    <a:lnTo>
                      <a:pt x="216" y="59"/>
                    </a:lnTo>
                    <a:lnTo>
                      <a:pt x="215" y="59"/>
                    </a:lnTo>
                    <a:lnTo>
                      <a:pt x="215" y="61"/>
                    </a:lnTo>
                    <a:lnTo>
                      <a:pt x="215" y="62"/>
                    </a:lnTo>
                    <a:lnTo>
                      <a:pt x="214" y="62"/>
                    </a:lnTo>
                    <a:lnTo>
                      <a:pt x="214" y="63"/>
                    </a:lnTo>
                    <a:lnTo>
                      <a:pt x="214" y="65"/>
                    </a:lnTo>
                    <a:lnTo>
                      <a:pt x="214" y="66"/>
                    </a:lnTo>
                    <a:lnTo>
                      <a:pt x="213" y="66"/>
                    </a:lnTo>
                    <a:lnTo>
                      <a:pt x="213" y="68"/>
                    </a:lnTo>
                    <a:lnTo>
                      <a:pt x="212" y="68"/>
                    </a:lnTo>
                    <a:lnTo>
                      <a:pt x="212" y="70"/>
                    </a:lnTo>
                    <a:lnTo>
                      <a:pt x="211" y="71"/>
                    </a:lnTo>
                    <a:lnTo>
                      <a:pt x="210" y="74"/>
                    </a:lnTo>
                    <a:lnTo>
                      <a:pt x="210" y="75"/>
                    </a:lnTo>
                    <a:lnTo>
                      <a:pt x="209" y="77"/>
                    </a:lnTo>
                    <a:lnTo>
                      <a:pt x="208" y="80"/>
                    </a:lnTo>
                    <a:lnTo>
                      <a:pt x="207" y="81"/>
                    </a:lnTo>
                    <a:lnTo>
                      <a:pt x="206" y="82"/>
                    </a:lnTo>
                    <a:lnTo>
                      <a:pt x="205" y="84"/>
                    </a:lnTo>
                    <a:lnTo>
                      <a:pt x="204" y="84"/>
                    </a:lnTo>
                    <a:lnTo>
                      <a:pt x="203" y="87"/>
                    </a:lnTo>
                    <a:lnTo>
                      <a:pt x="202" y="89"/>
                    </a:lnTo>
                    <a:lnTo>
                      <a:pt x="202" y="90"/>
                    </a:lnTo>
                    <a:lnTo>
                      <a:pt x="202" y="91"/>
                    </a:lnTo>
                    <a:lnTo>
                      <a:pt x="201" y="93"/>
                    </a:lnTo>
                    <a:lnTo>
                      <a:pt x="200" y="94"/>
                    </a:lnTo>
                    <a:lnTo>
                      <a:pt x="199" y="96"/>
                    </a:lnTo>
                    <a:lnTo>
                      <a:pt x="198" y="97"/>
                    </a:lnTo>
                    <a:lnTo>
                      <a:pt x="198" y="99"/>
                    </a:lnTo>
                    <a:lnTo>
                      <a:pt x="197" y="100"/>
                    </a:lnTo>
                    <a:lnTo>
                      <a:pt x="196" y="101"/>
                    </a:lnTo>
                    <a:lnTo>
                      <a:pt x="196" y="102"/>
                    </a:lnTo>
                    <a:lnTo>
                      <a:pt x="195" y="103"/>
                    </a:lnTo>
                    <a:lnTo>
                      <a:pt x="194" y="105"/>
                    </a:lnTo>
                    <a:lnTo>
                      <a:pt x="193" y="106"/>
                    </a:lnTo>
                    <a:lnTo>
                      <a:pt x="192" y="108"/>
                    </a:lnTo>
                    <a:lnTo>
                      <a:pt x="192" y="109"/>
                    </a:lnTo>
                    <a:lnTo>
                      <a:pt x="191" y="111"/>
                    </a:lnTo>
                    <a:lnTo>
                      <a:pt x="190" y="112"/>
                    </a:lnTo>
                    <a:lnTo>
                      <a:pt x="189" y="113"/>
                    </a:lnTo>
                    <a:lnTo>
                      <a:pt x="188" y="115"/>
                    </a:lnTo>
                    <a:lnTo>
                      <a:pt x="187" y="115"/>
                    </a:lnTo>
                    <a:lnTo>
                      <a:pt x="187" y="116"/>
                    </a:lnTo>
                    <a:lnTo>
                      <a:pt x="186" y="116"/>
                    </a:lnTo>
                    <a:lnTo>
                      <a:pt x="186" y="118"/>
                    </a:lnTo>
                    <a:lnTo>
                      <a:pt x="185" y="118"/>
                    </a:lnTo>
                    <a:lnTo>
                      <a:pt x="185" y="120"/>
                    </a:lnTo>
                    <a:lnTo>
                      <a:pt x="184" y="120"/>
                    </a:lnTo>
                    <a:lnTo>
                      <a:pt x="184" y="121"/>
                    </a:lnTo>
                    <a:lnTo>
                      <a:pt x="183" y="121"/>
                    </a:lnTo>
                    <a:lnTo>
                      <a:pt x="182" y="121"/>
                    </a:lnTo>
                    <a:lnTo>
                      <a:pt x="182" y="122"/>
                    </a:lnTo>
                    <a:lnTo>
                      <a:pt x="181" y="124"/>
                    </a:lnTo>
                    <a:lnTo>
                      <a:pt x="180" y="124"/>
                    </a:lnTo>
                    <a:lnTo>
                      <a:pt x="180" y="125"/>
                    </a:lnTo>
                    <a:lnTo>
                      <a:pt x="180" y="127"/>
                    </a:lnTo>
                    <a:lnTo>
                      <a:pt x="180" y="128"/>
                    </a:lnTo>
                    <a:lnTo>
                      <a:pt x="179" y="128"/>
                    </a:lnTo>
                    <a:lnTo>
                      <a:pt x="179" y="130"/>
                    </a:lnTo>
                    <a:lnTo>
                      <a:pt x="179" y="131"/>
                    </a:lnTo>
                    <a:lnTo>
                      <a:pt x="179" y="132"/>
                    </a:lnTo>
                    <a:lnTo>
                      <a:pt x="178" y="132"/>
                    </a:lnTo>
                    <a:lnTo>
                      <a:pt x="178" y="134"/>
                    </a:lnTo>
                    <a:lnTo>
                      <a:pt x="177" y="134"/>
                    </a:lnTo>
                    <a:lnTo>
                      <a:pt x="177" y="136"/>
                    </a:lnTo>
                    <a:lnTo>
                      <a:pt x="177" y="137"/>
                    </a:lnTo>
                    <a:lnTo>
                      <a:pt x="177" y="139"/>
                    </a:lnTo>
                    <a:lnTo>
                      <a:pt x="176" y="139"/>
                    </a:lnTo>
                    <a:lnTo>
                      <a:pt x="176" y="140"/>
                    </a:lnTo>
                    <a:lnTo>
                      <a:pt x="176" y="141"/>
                    </a:lnTo>
                    <a:lnTo>
                      <a:pt x="176" y="143"/>
                    </a:lnTo>
                    <a:lnTo>
                      <a:pt x="175" y="143"/>
                    </a:lnTo>
                    <a:lnTo>
                      <a:pt x="175" y="144"/>
                    </a:lnTo>
                    <a:lnTo>
                      <a:pt x="175" y="146"/>
                    </a:lnTo>
                    <a:lnTo>
                      <a:pt x="175" y="147"/>
                    </a:lnTo>
                    <a:lnTo>
                      <a:pt x="174" y="147"/>
                    </a:lnTo>
                    <a:lnTo>
                      <a:pt x="174" y="149"/>
                    </a:lnTo>
                    <a:lnTo>
                      <a:pt x="174" y="150"/>
                    </a:lnTo>
                    <a:lnTo>
                      <a:pt x="174" y="151"/>
                    </a:lnTo>
                    <a:lnTo>
                      <a:pt x="174" y="152"/>
                    </a:lnTo>
                    <a:lnTo>
                      <a:pt x="174" y="153"/>
                    </a:lnTo>
                    <a:lnTo>
                      <a:pt x="174" y="155"/>
                    </a:lnTo>
                    <a:lnTo>
                      <a:pt x="173" y="155"/>
                    </a:lnTo>
                    <a:lnTo>
                      <a:pt x="173" y="156"/>
                    </a:lnTo>
                    <a:lnTo>
                      <a:pt x="173" y="158"/>
                    </a:lnTo>
                    <a:lnTo>
                      <a:pt x="172" y="158"/>
                    </a:lnTo>
                    <a:lnTo>
                      <a:pt x="172" y="159"/>
                    </a:lnTo>
                    <a:lnTo>
                      <a:pt x="172" y="160"/>
                    </a:lnTo>
                    <a:lnTo>
                      <a:pt x="171" y="160"/>
                    </a:lnTo>
                    <a:lnTo>
                      <a:pt x="171" y="162"/>
                    </a:lnTo>
                    <a:lnTo>
                      <a:pt x="171" y="163"/>
                    </a:lnTo>
                    <a:lnTo>
                      <a:pt x="170" y="163"/>
                    </a:lnTo>
                    <a:lnTo>
                      <a:pt x="170" y="165"/>
                    </a:lnTo>
                    <a:lnTo>
                      <a:pt x="170" y="166"/>
                    </a:lnTo>
                    <a:lnTo>
                      <a:pt x="170" y="168"/>
                    </a:lnTo>
                    <a:lnTo>
                      <a:pt x="169" y="168"/>
                    </a:lnTo>
                    <a:lnTo>
                      <a:pt x="169" y="170"/>
                    </a:lnTo>
                    <a:lnTo>
                      <a:pt x="168" y="171"/>
                    </a:lnTo>
                    <a:lnTo>
                      <a:pt x="168" y="172"/>
                    </a:lnTo>
                    <a:lnTo>
                      <a:pt x="167" y="174"/>
                    </a:lnTo>
                    <a:lnTo>
                      <a:pt x="166" y="175"/>
                    </a:lnTo>
                    <a:lnTo>
                      <a:pt x="166" y="177"/>
                    </a:lnTo>
                    <a:lnTo>
                      <a:pt x="165" y="178"/>
                    </a:lnTo>
                    <a:lnTo>
                      <a:pt x="165" y="179"/>
                    </a:lnTo>
                    <a:lnTo>
                      <a:pt x="164" y="181"/>
                    </a:lnTo>
                    <a:lnTo>
                      <a:pt x="163" y="182"/>
                    </a:lnTo>
                    <a:lnTo>
                      <a:pt x="163" y="184"/>
                    </a:lnTo>
                    <a:lnTo>
                      <a:pt x="163" y="186"/>
                    </a:lnTo>
                    <a:lnTo>
                      <a:pt x="162" y="186"/>
                    </a:lnTo>
                    <a:lnTo>
                      <a:pt x="162" y="187"/>
                    </a:lnTo>
                    <a:lnTo>
                      <a:pt x="161" y="187"/>
                    </a:lnTo>
                    <a:lnTo>
                      <a:pt x="161" y="189"/>
                    </a:lnTo>
                    <a:lnTo>
                      <a:pt x="160" y="190"/>
                    </a:lnTo>
                    <a:lnTo>
                      <a:pt x="159" y="191"/>
                    </a:lnTo>
                    <a:lnTo>
                      <a:pt x="159" y="193"/>
                    </a:lnTo>
                    <a:lnTo>
                      <a:pt x="159" y="191"/>
                    </a:lnTo>
                    <a:lnTo>
                      <a:pt x="160" y="190"/>
                    </a:lnTo>
                    <a:lnTo>
                      <a:pt x="161" y="189"/>
                    </a:lnTo>
                    <a:lnTo>
                      <a:pt x="162" y="187"/>
                    </a:lnTo>
                    <a:lnTo>
                      <a:pt x="162" y="186"/>
                    </a:lnTo>
                    <a:lnTo>
                      <a:pt x="163" y="186"/>
                    </a:lnTo>
                    <a:lnTo>
                      <a:pt x="163" y="184"/>
                    </a:lnTo>
                    <a:lnTo>
                      <a:pt x="163" y="182"/>
                    </a:lnTo>
                    <a:lnTo>
                      <a:pt x="164" y="182"/>
                    </a:lnTo>
                    <a:lnTo>
                      <a:pt x="164" y="181"/>
                    </a:lnTo>
                    <a:lnTo>
                      <a:pt x="164" y="179"/>
                    </a:lnTo>
                    <a:lnTo>
                      <a:pt x="165" y="179"/>
                    </a:lnTo>
                    <a:lnTo>
                      <a:pt x="165" y="178"/>
                    </a:lnTo>
                    <a:lnTo>
                      <a:pt x="166" y="177"/>
                    </a:lnTo>
                    <a:lnTo>
                      <a:pt x="166" y="175"/>
                    </a:lnTo>
                    <a:lnTo>
                      <a:pt x="167" y="175"/>
                    </a:lnTo>
                    <a:lnTo>
                      <a:pt x="167" y="174"/>
                    </a:lnTo>
                    <a:lnTo>
                      <a:pt x="167" y="172"/>
                    </a:lnTo>
                    <a:lnTo>
                      <a:pt x="167" y="449"/>
                    </a:lnTo>
                    <a:lnTo>
                      <a:pt x="166" y="450"/>
                    </a:lnTo>
                    <a:lnTo>
                      <a:pt x="165" y="450"/>
                    </a:lnTo>
                    <a:lnTo>
                      <a:pt x="164" y="452"/>
                    </a:lnTo>
                    <a:lnTo>
                      <a:pt x="163" y="453"/>
                    </a:lnTo>
                    <a:lnTo>
                      <a:pt x="162" y="453"/>
                    </a:lnTo>
                    <a:lnTo>
                      <a:pt x="160" y="455"/>
                    </a:lnTo>
                    <a:lnTo>
                      <a:pt x="159" y="456"/>
                    </a:lnTo>
                    <a:lnTo>
                      <a:pt x="158" y="456"/>
                    </a:lnTo>
                    <a:lnTo>
                      <a:pt x="156" y="457"/>
                    </a:lnTo>
                    <a:lnTo>
                      <a:pt x="154" y="457"/>
                    </a:lnTo>
                    <a:lnTo>
                      <a:pt x="152" y="459"/>
                    </a:lnTo>
                    <a:lnTo>
                      <a:pt x="151" y="459"/>
                    </a:lnTo>
                    <a:lnTo>
                      <a:pt x="149" y="460"/>
                    </a:lnTo>
                    <a:lnTo>
                      <a:pt x="147" y="460"/>
                    </a:lnTo>
                    <a:lnTo>
                      <a:pt x="146" y="462"/>
                    </a:lnTo>
                    <a:lnTo>
                      <a:pt x="143" y="462"/>
                    </a:lnTo>
                    <a:lnTo>
                      <a:pt x="141" y="462"/>
                    </a:lnTo>
                    <a:lnTo>
                      <a:pt x="139" y="463"/>
                    </a:lnTo>
                    <a:lnTo>
                      <a:pt x="138" y="463"/>
                    </a:lnTo>
                    <a:lnTo>
                      <a:pt x="136" y="463"/>
                    </a:lnTo>
                    <a:lnTo>
                      <a:pt x="134" y="465"/>
                    </a:lnTo>
                    <a:lnTo>
                      <a:pt x="132" y="465"/>
                    </a:lnTo>
                    <a:lnTo>
                      <a:pt x="130" y="465"/>
                    </a:lnTo>
                    <a:lnTo>
                      <a:pt x="129" y="465"/>
                    </a:lnTo>
                    <a:lnTo>
                      <a:pt x="127" y="465"/>
                    </a:lnTo>
                    <a:lnTo>
                      <a:pt x="125" y="465"/>
                    </a:lnTo>
                    <a:lnTo>
                      <a:pt x="123" y="465"/>
                    </a:lnTo>
                    <a:lnTo>
                      <a:pt x="122" y="465"/>
                    </a:lnTo>
                    <a:lnTo>
                      <a:pt x="120" y="465"/>
                    </a:lnTo>
                    <a:lnTo>
                      <a:pt x="119" y="465"/>
                    </a:lnTo>
                    <a:lnTo>
                      <a:pt x="118" y="465"/>
                    </a:lnTo>
                    <a:lnTo>
                      <a:pt x="116" y="465"/>
                    </a:lnTo>
                    <a:lnTo>
                      <a:pt x="115" y="465"/>
                    </a:lnTo>
                    <a:lnTo>
                      <a:pt x="113" y="465"/>
                    </a:lnTo>
                    <a:lnTo>
                      <a:pt x="112" y="465"/>
                    </a:lnTo>
                    <a:lnTo>
                      <a:pt x="111" y="463"/>
                    </a:lnTo>
                    <a:lnTo>
                      <a:pt x="110" y="463"/>
                    </a:lnTo>
                    <a:lnTo>
                      <a:pt x="109" y="463"/>
                    </a:lnTo>
                    <a:lnTo>
                      <a:pt x="108" y="465"/>
                    </a:lnTo>
                    <a:lnTo>
                      <a:pt x="107" y="465"/>
                    </a:lnTo>
                    <a:lnTo>
                      <a:pt x="106" y="465"/>
                    </a:lnTo>
                    <a:lnTo>
                      <a:pt x="105" y="465"/>
                    </a:lnTo>
                    <a:lnTo>
                      <a:pt x="104" y="465"/>
                    </a:lnTo>
                    <a:lnTo>
                      <a:pt x="103" y="465"/>
                    </a:lnTo>
                    <a:lnTo>
                      <a:pt x="102" y="465"/>
                    </a:lnTo>
                    <a:lnTo>
                      <a:pt x="101" y="467"/>
                    </a:lnTo>
                    <a:lnTo>
                      <a:pt x="100" y="467"/>
                    </a:lnTo>
                    <a:lnTo>
                      <a:pt x="100" y="468"/>
                    </a:lnTo>
                    <a:lnTo>
                      <a:pt x="99" y="468"/>
                    </a:lnTo>
                    <a:lnTo>
                      <a:pt x="99" y="469"/>
                    </a:lnTo>
                    <a:lnTo>
                      <a:pt x="98" y="471"/>
                    </a:lnTo>
                    <a:lnTo>
                      <a:pt x="98" y="472"/>
                    </a:lnTo>
                    <a:lnTo>
                      <a:pt x="97" y="472"/>
                    </a:lnTo>
                    <a:lnTo>
                      <a:pt x="96" y="474"/>
                    </a:lnTo>
                    <a:lnTo>
                      <a:pt x="95" y="475"/>
                    </a:lnTo>
                    <a:lnTo>
                      <a:pt x="94" y="477"/>
                    </a:lnTo>
                    <a:lnTo>
                      <a:pt x="93" y="478"/>
                    </a:lnTo>
                    <a:lnTo>
                      <a:pt x="91" y="479"/>
                    </a:lnTo>
                    <a:lnTo>
                      <a:pt x="90" y="481"/>
                    </a:lnTo>
                    <a:lnTo>
                      <a:pt x="89" y="481"/>
                    </a:lnTo>
                    <a:lnTo>
                      <a:pt x="87" y="483"/>
                    </a:lnTo>
                    <a:lnTo>
                      <a:pt x="87" y="484"/>
                    </a:lnTo>
                    <a:lnTo>
                      <a:pt x="85" y="486"/>
                    </a:lnTo>
                    <a:lnTo>
                      <a:pt x="84" y="487"/>
                    </a:lnTo>
                    <a:lnTo>
                      <a:pt x="83" y="490"/>
                    </a:lnTo>
                    <a:lnTo>
                      <a:pt x="81" y="491"/>
                    </a:lnTo>
                    <a:lnTo>
                      <a:pt x="80" y="493"/>
                    </a:lnTo>
                    <a:lnTo>
                      <a:pt x="78" y="494"/>
                    </a:lnTo>
                    <a:lnTo>
                      <a:pt x="77" y="497"/>
                    </a:lnTo>
                    <a:lnTo>
                      <a:pt x="75" y="498"/>
                    </a:lnTo>
                    <a:lnTo>
                      <a:pt x="73" y="499"/>
                    </a:lnTo>
                    <a:lnTo>
                      <a:pt x="72" y="500"/>
                    </a:lnTo>
                    <a:lnTo>
                      <a:pt x="71" y="502"/>
                    </a:lnTo>
                    <a:lnTo>
                      <a:pt x="69" y="505"/>
                    </a:lnTo>
                    <a:lnTo>
                      <a:pt x="67" y="506"/>
                    </a:lnTo>
                    <a:lnTo>
                      <a:pt x="66" y="507"/>
                    </a:lnTo>
                    <a:lnTo>
                      <a:pt x="65" y="509"/>
                    </a:lnTo>
                    <a:lnTo>
                      <a:pt x="64" y="510"/>
                    </a:lnTo>
                    <a:lnTo>
                      <a:pt x="62" y="512"/>
                    </a:lnTo>
                    <a:lnTo>
                      <a:pt x="61" y="512"/>
                    </a:lnTo>
                    <a:lnTo>
                      <a:pt x="59" y="513"/>
                    </a:lnTo>
                    <a:lnTo>
                      <a:pt x="59" y="515"/>
                    </a:lnTo>
                    <a:lnTo>
                      <a:pt x="58" y="515"/>
                    </a:lnTo>
                    <a:lnTo>
                      <a:pt x="56" y="515"/>
                    </a:lnTo>
                    <a:lnTo>
                      <a:pt x="55" y="517"/>
                    </a:lnTo>
                    <a:lnTo>
                      <a:pt x="54" y="518"/>
                    </a:lnTo>
                    <a:lnTo>
                      <a:pt x="52" y="518"/>
                    </a:lnTo>
                    <a:lnTo>
                      <a:pt x="51" y="519"/>
                    </a:lnTo>
                    <a:lnTo>
                      <a:pt x="49" y="521"/>
                    </a:lnTo>
                    <a:lnTo>
                      <a:pt x="48" y="524"/>
                    </a:lnTo>
                    <a:lnTo>
                      <a:pt x="46" y="525"/>
                    </a:lnTo>
                    <a:lnTo>
                      <a:pt x="44" y="526"/>
                    </a:lnTo>
                    <a:lnTo>
                      <a:pt x="43" y="528"/>
                    </a:lnTo>
                    <a:lnTo>
                      <a:pt x="40" y="531"/>
                    </a:lnTo>
                    <a:lnTo>
                      <a:pt x="38" y="531"/>
                    </a:lnTo>
                    <a:lnTo>
                      <a:pt x="36" y="533"/>
                    </a:lnTo>
                    <a:lnTo>
                      <a:pt x="34" y="536"/>
                    </a:lnTo>
                    <a:lnTo>
                      <a:pt x="32" y="537"/>
                    </a:lnTo>
                    <a:lnTo>
                      <a:pt x="31" y="540"/>
                    </a:lnTo>
                    <a:lnTo>
                      <a:pt x="29" y="541"/>
                    </a:lnTo>
                    <a:lnTo>
                      <a:pt x="26" y="544"/>
                    </a:lnTo>
                    <a:lnTo>
                      <a:pt x="24" y="545"/>
                    </a:lnTo>
                    <a:lnTo>
                      <a:pt x="23" y="548"/>
                    </a:lnTo>
                    <a:lnTo>
                      <a:pt x="21" y="549"/>
                    </a:lnTo>
                    <a:lnTo>
                      <a:pt x="20" y="552"/>
                    </a:lnTo>
                    <a:lnTo>
                      <a:pt x="18" y="553"/>
                    </a:lnTo>
                    <a:lnTo>
                      <a:pt x="16" y="555"/>
                    </a:lnTo>
                    <a:lnTo>
                      <a:pt x="14" y="557"/>
                    </a:lnTo>
                    <a:lnTo>
                      <a:pt x="14" y="559"/>
                    </a:lnTo>
                    <a:lnTo>
                      <a:pt x="12" y="560"/>
                    </a:lnTo>
                    <a:lnTo>
                      <a:pt x="11" y="562"/>
                    </a:lnTo>
                    <a:lnTo>
                      <a:pt x="9" y="564"/>
                    </a:lnTo>
                    <a:lnTo>
                      <a:pt x="8" y="565"/>
                    </a:lnTo>
                    <a:lnTo>
                      <a:pt x="8" y="567"/>
                    </a:lnTo>
                    <a:lnTo>
                      <a:pt x="7" y="568"/>
                    </a:lnTo>
                    <a:lnTo>
                      <a:pt x="0" y="3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1" name="Freeform 409"/>
              <p:cNvSpPr>
                <a:spLocks/>
              </p:cNvSpPr>
              <p:nvPr/>
            </p:nvSpPr>
            <p:spPr bwMode="auto">
              <a:xfrm rot="6050369" flipH="1" flipV="1">
                <a:off x="748" y="1956"/>
                <a:ext cx="217" cy="390"/>
              </a:xfrm>
              <a:custGeom>
                <a:avLst/>
                <a:gdLst>
                  <a:gd name="T0" fmla="*/ 10 w 221"/>
                  <a:gd name="T1" fmla="*/ 96 h 574"/>
                  <a:gd name="T2" fmla="*/ 23 w 221"/>
                  <a:gd name="T3" fmla="*/ 92 h 574"/>
                  <a:gd name="T4" fmla="*/ 29 w 221"/>
                  <a:gd name="T5" fmla="*/ 88 h 574"/>
                  <a:gd name="T6" fmla="*/ 42 w 221"/>
                  <a:gd name="T7" fmla="*/ 84 h 574"/>
                  <a:gd name="T8" fmla="*/ 52 w 221"/>
                  <a:gd name="T9" fmla="*/ 79 h 574"/>
                  <a:gd name="T10" fmla="*/ 61 w 221"/>
                  <a:gd name="T11" fmla="*/ 74 h 574"/>
                  <a:gd name="T12" fmla="*/ 66 w 221"/>
                  <a:gd name="T13" fmla="*/ 68 h 574"/>
                  <a:gd name="T14" fmla="*/ 70 w 221"/>
                  <a:gd name="T15" fmla="*/ 64 h 574"/>
                  <a:gd name="T16" fmla="*/ 80 w 221"/>
                  <a:gd name="T17" fmla="*/ 57 h 574"/>
                  <a:gd name="T18" fmla="*/ 88 w 221"/>
                  <a:gd name="T19" fmla="*/ 52 h 574"/>
                  <a:gd name="T20" fmla="*/ 96 w 221"/>
                  <a:gd name="T21" fmla="*/ 47 h 574"/>
                  <a:gd name="T22" fmla="*/ 105 w 221"/>
                  <a:gd name="T23" fmla="*/ 43 h 574"/>
                  <a:gd name="T24" fmla="*/ 113 w 221"/>
                  <a:gd name="T25" fmla="*/ 37 h 574"/>
                  <a:gd name="T26" fmla="*/ 121 w 221"/>
                  <a:gd name="T27" fmla="*/ 31 h 574"/>
                  <a:gd name="T28" fmla="*/ 131 w 221"/>
                  <a:gd name="T29" fmla="*/ 22 h 574"/>
                  <a:gd name="T30" fmla="*/ 136 w 221"/>
                  <a:gd name="T31" fmla="*/ 15 h 574"/>
                  <a:gd name="T32" fmla="*/ 144 w 221"/>
                  <a:gd name="T33" fmla="*/ 14 h 574"/>
                  <a:gd name="T34" fmla="*/ 153 w 221"/>
                  <a:gd name="T35" fmla="*/ 11 h 574"/>
                  <a:gd name="T36" fmla="*/ 157 w 221"/>
                  <a:gd name="T37" fmla="*/ 11 h 574"/>
                  <a:gd name="T38" fmla="*/ 160 w 221"/>
                  <a:gd name="T39" fmla="*/ 10 h 574"/>
                  <a:gd name="T40" fmla="*/ 164 w 221"/>
                  <a:gd name="T41" fmla="*/ 8 h 574"/>
                  <a:gd name="T42" fmla="*/ 176 w 221"/>
                  <a:gd name="T43" fmla="*/ 5 h 574"/>
                  <a:gd name="T44" fmla="*/ 187 w 221"/>
                  <a:gd name="T45" fmla="*/ 1 h 574"/>
                  <a:gd name="T46" fmla="*/ 195 w 221"/>
                  <a:gd name="T47" fmla="*/ 1 h 574"/>
                  <a:gd name="T48" fmla="*/ 200 w 221"/>
                  <a:gd name="T49" fmla="*/ 1 h 574"/>
                  <a:gd name="T50" fmla="*/ 203 w 221"/>
                  <a:gd name="T51" fmla="*/ 3 h 574"/>
                  <a:gd name="T52" fmla="*/ 206 w 221"/>
                  <a:gd name="T53" fmla="*/ 7 h 574"/>
                  <a:gd name="T54" fmla="*/ 208 w 221"/>
                  <a:gd name="T55" fmla="*/ 12 h 574"/>
                  <a:gd name="T56" fmla="*/ 206 w 221"/>
                  <a:gd name="T57" fmla="*/ 18 h 574"/>
                  <a:gd name="T58" fmla="*/ 202 w 221"/>
                  <a:gd name="T59" fmla="*/ 22 h 574"/>
                  <a:gd name="T60" fmla="*/ 192 w 221"/>
                  <a:gd name="T61" fmla="*/ 29 h 574"/>
                  <a:gd name="T62" fmla="*/ 185 w 221"/>
                  <a:gd name="T63" fmla="*/ 34 h 574"/>
                  <a:gd name="T64" fmla="*/ 180 w 221"/>
                  <a:gd name="T65" fmla="*/ 37 h 574"/>
                  <a:gd name="T66" fmla="*/ 172 w 221"/>
                  <a:gd name="T67" fmla="*/ 39 h 574"/>
                  <a:gd name="T68" fmla="*/ 171 w 221"/>
                  <a:gd name="T69" fmla="*/ 43 h 574"/>
                  <a:gd name="T70" fmla="*/ 168 w 221"/>
                  <a:gd name="T71" fmla="*/ 46 h 574"/>
                  <a:gd name="T72" fmla="*/ 164 w 221"/>
                  <a:gd name="T73" fmla="*/ 51 h 574"/>
                  <a:gd name="T74" fmla="*/ 155 w 221"/>
                  <a:gd name="T75" fmla="*/ 58 h 574"/>
                  <a:gd name="T76" fmla="*/ 153 w 221"/>
                  <a:gd name="T77" fmla="*/ 60 h 574"/>
                  <a:gd name="T78" fmla="*/ 155 w 221"/>
                  <a:gd name="T79" fmla="*/ 58 h 574"/>
                  <a:gd name="T80" fmla="*/ 159 w 221"/>
                  <a:gd name="T81" fmla="*/ 142 h 574"/>
                  <a:gd name="T82" fmla="*/ 143 w 221"/>
                  <a:gd name="T83" fmla="*/ 145 h 574"/>
                  <a:gd name="T84" fmla="*/ 124 w 221"/>
                  <a:gd name="T85" fmla="*/ 147 h 574"/>
                  <a:gd name="T86" fmla="*/ 103 w 221"/>
                  <a:gd name="T87" fmla="*/ 147 h 574"/>
                  <a:gd name="T88" fmla="*/ 92 w 221"/>
                  <a:gd name="T89" fmla="*/ 149 h 574"/>
                  <a:gd name="T90" fmla="*/ 81 w 221"/>
                  <a:gd name="T91" fmla="*/ 154 h 574"/>
                  <a:gd name="T92" fmla="*/ 65 w 221"/>
                  <a:gd name="T93" fmla="*/ 160 h 574"/>
                  <a:gd name="T94" fmla="*/ 49 w 221"/>
                  <a:gd name="T95" fmla="*/ 164 h 574"/>
                  <a:gd name="T96" fmla="*/ 28 w 221"/>
                  <a:gd name="T97" fmla="*/ 171 h 574"/>
                  <a:gd name="T98" fmla="*/ 11 w 221"/>
                  <a:gd name="T99" fmla="*/ 178 h 5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1"/>
                  <a:gd name="T151" fmla="*/ 0 h 574"/>
                  <a:gd name="T152" fmla="*/ 221 w 221"/>
                  <a:gd name="T153" fmla="*/ 574 h 5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1" h="574">
                    <a:moveTo>
                      <a:pt x="0" y="319"/>
                    </a:moveTo>
                    <a:lnTo>
                      <a:pt x="5" y="313"/>
                    </a:lnTo>
                    <a:lnTo>
                      <a:pt x="10" y="307"/>
                    </a:lnTo>
                    <a:lnTo>
                      <a:pt x="15" y="302"/>
                    </a:lnTo>
                    <a:lnTo>
                      <a:pt x="21" y="297"/>
                    </a:lnTo>
                    <a:lnTo>
                      <a:pt x="23" y="294"/>
                    </a:lnTo>
                    <a:lnTo>
                      <a:pt x="26" y="290"/>
                    </a:lnTo>
                    <a:lnTo>
                      <a:pt x="29" y="285"/>
                    </a:lnTo>
                    <a:lnTo>
                      <a:pt x="32" y="283"/>
                    </a:lnTo>
                    <a:lnTo>
                      <a:pt x="36" y="278"/>
                    </a:lnTo>
                    <a:lnTo>
                      <a:pt x="40" y="273"/>
                    </a:lnTo>
                    <a:lnTo>
                      <a:pt x="45" y="269"/>
                    </a:lnTo>
                    <a:lnTo>
                      <a:pt x="48" y="264"/>
                    </a:lnTo>
                    <a:lnTo>
                      <a:pt x="52" y="258"/>
                    </a:lnTo>
                    <a:lnTo>
                      <a:pt x="55" y="253"/>
                    </a:lnTo>
                    <a:lnTo>
                      <a:pt x="58" y="248"/>
                    </a:lnTo>
                    <a:lnTo>
                      <a:pt x="61" y="241"/>
                    </a:lnTo>
                    <a:lnTo>
                      <a:pt x="64" y="236"/>
                    </a:lnTo>
                    <a:lnTo>
                      <a:pt x="65" y="229"/>
                    </a:lnTo>
                    <a:lnTo>
                      <a:pt x="67" y="223"/>
                    </a:lnTo>
                    <a:lnTo>
                      <a:pt x="69" y="217"/>
                    </a:lnTo>
                    <a:lnTo>
                      <a:pt x="69" y="212"/>
                    </a:lnTo>
                    <a:lnTo>
                      <a:pt x="71" y="208"/>
                    </a:lnTo>
                    <a:lnTo>
                      <a:pt x="73" y="205"/>
                    </a:lnTo>
                    <a:lnTo>
                      <a:pt x="75" y="202"/>
                    </a:lnTo>
                    <a:lnTo>
                      <a:pt x="80" y="192"/>
                    </a:lnTo>
                    <a:lnTo>
                      <a:pt x="84" y="182"/>
                    </a:lnTo>
                    <a:lnTo>
                      <a:pt x="89" y="173"/>
                    </a:lnTo>
                    <a:lnTo>
                      <a:pt x="95" y="165"/>
                    </a:lnTo>
                    <a:lnTo>
                      <a:pt x="94" y="165"/>
                    </a:lnTo>
                    <a:lnTo>
                      <a:pt x="97" y="159"/>
                    </a:lnTo>
                    <a:lnTo>
                      <a:pt x="99" y="155"/>
                    </a:lnTo>
                    <a:lnTo>
                      <a:pt x="102" y="150"/>
                    </a:lnTo>
                    <a:lnTo>
                      <a:pt x="105" y="144"/>
                    </a:lnTo>
                    <a:lnTo>
                      <a:pt x="108" y="138"/>
                    </a:lnTo>
                    <a:lnTo>
                      <a:pt x="111" y="135"/>
                    </a:lnTo>
                    <a:lnTo>
                      <a:pt x="113" y="129"/>
                    </a:lnTo>
                    <a:lnTo>
                      <a:pt x="116" y="124"/>
                    </a:lnTo>
                    <a:lnTo>
                      <a:pt x="119" y="119"/>
                    </a:lnTo>
                    <a:lnTo>
                      <a:pt x="121" y="111"/>
                    </a:lnTo>
                    <a:lnTo>
                      <a:pt x="125" y="104"/>
                    </a:lnTo>
                    <a:lnTo>
                      <a:pt x="127" y="97"/>
                    </a:lnTo>
                    <a:lnTo>
                      <a:pt x="130" y="88"/>
                    </a:lnTo>
                    <a:lnTo>
                      <a:pt x="133" y="79"/>
                    </a:lnTo>
                    <a:lnTo>
                      <a:pt x="137" y="70"/>
                    </a:lnTo>
                    <a:lnTo>
                      <a:pt x="139" y="61"/>
                    </a:lnTo>
                    <a:lnTo>
                      <a:pt x="142" y="54"/>
                    </a:lnTo>
                    <a:lnTo>
                      <a:pt x="145" y="49"/>
                    </a:lnTo>
                    <a:lnTo>
                      <a:pt x="149" y="45"/>
                    </a:lnTo>
                    <a:lnTo>
                      <a:pt x="151" y="43"/>
                    </a:lnTo>
                    <a:lnTo>
                      <a:pt x="153" y="42"/>
                    </a:lnTo>
                    <a:lnTo>
                      <a:pt x="155" y="40"/>
                    </a:lnTo>
                    <a:lnTo>
                      <a:pt x="158" y="38"/>
                    </a:lnTo>
                    <a:lnTo>
                      <a:pt x="162" y="36"/>
                    </a:lnTo>
                    <a:lnTo>
                      <a:pt x="163" y="36"/>
                    </a:lnTo>
                    <a:lnTo>
                      <a:pt x="164" y="36"/>
                    </a:lnTo>
                    <a:lnTo>
                      <a:pt x="166" y="34"/>
                    </a:lnTo>
                    <a:lnTo>
                      <a:pt x="167" y="34"/>
                    </a:lnTo>
                    <a:lnTo>
                      <a:pt x="168" y="33"/>
                    </a:lnTo>
                    <a:lnTo>
                      <a:pt x="169" y="31"/>
                    </a:lnTo>
                    <a:lnTo>
                      <a:pt x="170" y="30"/>
                    </a:lnTo>
                    <a:lnTo>
                      <a:pt x="171" y="30"/>
                    </a:lnTo>
                    <a:lnTo>
                      <a:pt x="173" y="27"/>
                    </a:lnTo>
                    <a:lnTo>
                      <a:pt x="177" y="24"/>
                    </a:lnTo>
                    <a:lnTo>
                      <a:pt x="181" y="18"/>
                    </a:lnTo>
                    <a:lnTo>
                      <a:pt x="185" y="15"/>
                    </a:lnTo>
                    <a:lnTo>
                      <a:pt x="190" y="11"/>
                    </a:lnTo>
                    <a:lnTo>
                      <a:pt x="194" y="6"/>
                    </a:lnTo>
                    <a:lnTo>
                      <a:pt x="198" y="2"/>
                    </a:lnTo>
                    <a:lnTo>
                      <a:pt x="203" y="1"/>
                    </a:lnTo>
                    <a:lnTo>
                      <a:pt x="204" y="0"/>
                    </a:lnTo>
                    <a:lnTo>
                      <a:pt x="207" y="1"/>
                    </a:lnTo>
                    <a:lnTo>
                      <a:pt x="210" y="1"/>
                    </a:lnTo>
                    <a:lnTo>
                      <a:pt x="211" y="2"/>
                    </a:lnTo>
                    <a:lnTo>
                      <a:pt x="212" y="4"/>
                    </a:lnTo>
                    <a:lnTo>
                      <a:pt x="213" y="5"/>
                    </a:lnTo>
                    <a:lnTo>
                      <a:pt x="214" y="8"/>
                    </a:lnTo>
                    <a:lnTo>
                      <a:pt x="215" y="9"/>
                    </a:lnTo>
                    <a:lnTo>
                      <a:pt x="216" y="13"/>
                    </a:lnTo>
                    <a:lnTo>
                      <a:pt x="217" y="16"/>
                    </a:lnTo>
                    <a:lnTo>
                      <a:pt x="218" y="20"/>
                    </a:lnTo>
                    <a:lnTo>
                      <a:pt x="219" y="26"/>
                    </a:lnTo>
                    <a:lnTo>
                      <a:pt x="220" y="31"/>
                    </a:lnTo>
                    <a:lnTo>
                      <a:pt x="220" y="38"/>
                    </a:lnTo>
                    <a:lnTo>
                      <a:pt x="220" y="43"/>
                    </a:lnTo>
                    <a:lnTo>
                      <a:pt x="219" y="50"/>
                    </a:lnTo>
                    <a:lnTo>
                      <a:pt x="218" y="57"/>
                    </a:lnTo>
                    <a:lnTo>
                      <a:pt x="216" y="62"/>
                    </a:lnTo>
                    <a:lnTo>
                      <a:pt x="215" y="67"/>
                    </a:lnTo>
                    <a:lnTo>
                      <a:pt x="214" y="70"/>
                    </a:lnTo>
                    <a:lnTo>
                      <a:pt x="211" y="77"/>
                    </a:lnTo>
                    <a:lnTo>
                      <a:pt x="207" y="84"/>
                    </a:lnTo>
                    <a:lnTo>
                      <a:pt x="204" y="91"/>
                    </a:lnTo>
                    <a:lnTo>
                      <a:pt x="201" y="97"/>
                    </a:lnTo>
                    <a:lnTo>
                      <a:pt x="198" y="102"/>
                    </a:lnTo>
                    <a:lnTo>
                      <a:pt x="195" y="107"/>
                    </a:lnTo>
                    <a:lnTo>
                      <a:pt x="194" y="110"/>
                    </a:lnTo>
                    <a:lnTo>
                      <a:pt x="191" y="114"/>
                    </a:lnTo>
                    <a:lnTo>
                      <a:pt x="189" y="116"/>
                    </a:lnTo>
                    <a:lnTo>
                      <a:pt x="187" y="119"/>
                    </a:lnTo>
                    <a:lnTo>
                      <a:pt x="185" y="122"/>
                    </a:lnTo>
                    <a:lnTo>
                      <a:pt x="181" y="126"/>
                    </a:lnTo>
                    <a:lnTo>
                      <a:pt x="181" y="128"/>
                    </a:lnTo>
                    <a:lnTo>
                      <a:pt x="181" y="131"/>
                    </a:lnTo>
                    <a:lnTo>
                      <a:pt x="180" y="135"/>
                    </a:lnTo>
                    <a:lnTo>
                      <a:pt x="179" y="137"/>
                    </a:lnTo>
                    <a:lnTo>
                      <a:pt x="178" y="143"/>
                    </a:lnTo>
                    <a:lnTo>
                      <a:pt x="177" y="147"/>
                    </a:lnTo>
                    <a:lnTo>
                      <a:pt x="176" y="152"/>
                    </a:lnTo>
                    <a:lnTo>
                      <a:pt x="174" y="156"/>
                    </a:lnTo>
                    <a:lnTo>
                      <a:pt x="173" y="162"/>
                    </a:lnTo>
                    <a:lnTo>
                      <a:pt x="171" y="169"/>
                    </a:lnTo>
                    <a:lnTo>
                      <a:pt x="168" y="177"/>
                    </a:lnTo>
                    <a:lnTo>
                      <a:pt x="164" y="186"/>
                    </a:lnTo>
                    <a:lnTo>
                      <a:pt x="163" y="187"/>
                    </a:lnTo>
                    <a:lnTo>
                      <a:pt x="162" y="190"/>
                    </a:lnTo>
                    <a:lnTo>
                      <a:pt x="162" y="192"/>
                    </a:lnTo>
                    <a:lnTo>
                      <a:pt x="160" y="195"/>
                    </a:lnTo>
                    <a:lnTo>
                      <a:pt x="162" y="190"/>
                    </a:lnTo>
                    <a:lnTo>
                      <a:pt x="164" y="186"/>
                    </a:lnTo>
                    <a:lnTo>
                      <a:pt x="167" y="181"/>
                    </a:lnTo>
                    <a:lnTo>
                      <a:pt x="168" y="174"/>
                    </a:lnTo>
                    <a:lnTo>
                      <a:pt x="168" y="453"/>
                    </a:lnTo>
                    <a:lnTo>
                      <a:pt x="164" y="457"/>
                    </a:lnTo>
                    <a:lnTo>
                      <a:pt x="159" y="460"/>
                    </a:lnTo>
                    <a:lnTo>
                      <a:pt x="152" y="463"/>
                    </a:lnTo>
                    <a:lnTo>
                      <a:pt x="144" y="466"/>
                    </a:lnTo>
                    <a:lnTo>
                      <a:pt x="138" y="467"/>
                    </a:lnTo>
                    <a:lnTo>
                      <a:pt x="130" y="469"/>
                    </a:lnTo>
                    <a:lnTo>
                      <a:pt x="123" y="469"/>
                    </a:lnTo>
                    <a:lnTo>
                      <a:pt x="117" y="469"/>
                    </a:lnTo>
                    <a:lnTo>
                      <a:pt x="109" y="469"/>
                    </a:lnTo>
                    <a:lnTo>
                      <a:pt x="104" y="469"/>
                    </a:lnTo>
                    <a:lnTo>
                      <a:pt x="100" y="472"/>
                    </a:lnTo>
                    <a:lnTo>
                      <a:pt x="98" y="476"/>
                    </a:lnTo>
                    <a:lnTo>
                      <a:pt x="95" y="479"/>
                    </a:lnTo>
                    <a:lnTo>
                      <a:pt x="91" y="485"/>
                    </a:lnTo>
                    <a:lnTo>
                      <a:pt x="86" y="490"/>
                    </a:lnTo>
                    <a:lnTo>
                      <a:pt x="81" y="497"/>
                    </a:lnTo>
                    <a:lnTo>
                      <a:pt x="74" y="503"/>
                    </a:lnTo>
                    <a:lnTo>
                      <a:pt x="68" y="511"/>
                    </a:lnTo>
                    <a:lnTo>
                      <a:pt x="63" y="516"/>
                    </a:lnTo>
                    <a:lnTo>
                      <a:pt x="58" y="519"/>
                    </a:lnTo>
                    <a:lnTo>
                      <a:pt x="52" y="523"/>
                    </a:lnTo>
                    <a:lnTo>
                      <a:pt x="46" y="530"/>
                    </a:lnTo>
                    <a:lnTo>
                      <a:pt x="39" y="536"/>
                    </a:lnTo>
                    <a:lnTo>
                      <a:pt x="31" y="545"/>
                    </a:lnTo>
                    <a:lnTo>
                      <a:pt x="23" y="552"/>
                    </a:lnTo>
                    <a:lnTo>
                      <a:pt x="16" y="560"/>
                    </a:lnTo>
                    <a:lnTo>
                      <a:pt x="11" y="567"/>
                    </a:lnTo>
                    <a:lnTo>
                      <a:pt x="7" y="57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410"/>
              <p:cNvSpPr>
                <a:spLocks/>
              </p:cNvSpPr>
              <p:nvPr/>
            </p:nvSpPr>
            <p:spPr bwMode="auto">
              <a:xfrm rot="6050369" flipH="1" flipV="1">
                <a:off x="902" y="2111"/>
                <a:ext cx="28" cy="34"/>
              </a:xfrm>
              <a:custGeom>
                <a:avLst/>
                <a:gdLst>
                  <a:gd name="T0" fmla="*/ 25 w 29"/>
                  <a:gd name="T1" fmla="*/ 0 h 49"/>
                  <a:gd name="T2" fmla="*/ 23 w 29"/>
                  <a:gd name="T3" fmla="*/ 2 h 49"/>
                  <a:gd name="T4" fmla="*/ 21 w 29"/>
                  <a:gd name="T5" fmla="*/ 4 h 49"/>
                  <a:gd name="T6" fmla="*/ 17 w 29"/>
                  <a:gd name="T7" fmla="*/ 6 h 49"/>
                  <a:gd name="T8" fmla="*/ 14 w 29"/>
                  <a:gd name="T9" fmla="*/ 9 h 49"/>
                  <a:gd name="T10" fmla="*/ 13 w 29"/>
                  <a:gd name="T11" fmla="*/ 11 h 49"/>
                  <a:gd name="T12" fmla="*/ 9 w 29"/>
                  <a:gd name="T13" fmla="*/ 13 h 49"/>
                  <a:gd name="T14" fmla="*/ 5 w 29"/>
                  <a:gd name="T15" fmla="*/ 15 h 49"/>
                  <a:gd name="T16" fmla="*/ 0 w 29"/>
                  <a:gd name="T17" fmla="*/ 16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49"/>
                  <a:gd name="T29" fmla="*/ 29 w 2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49">
                    <a:moveTo>
                      <a:pt x="28" y="0"/>
                    </a:moveTo>
                    <a:lnTo>
                      <a:pt x="26" y="6"/>
                    </a:lnTo>
                    <a:lnTo>
                      <a:pt x="24" y="12"/>
                    </a:lnTo>
                    <a:lnTo>
                      <a:pt x="20" y="19"/>
                    </a:lnTo>
                    <a:lnTo>
                      <a:pt x="17" y="27"/>
                    </a:lnTo>
                    <a:lnTo>
                      <a:pt x="13" y="33"/>
                    </a:lnTo>
                    <a:lnTo>
                      <a:pt x="9" y="39"/>
                    </a:lnTo>
                    <a:lnTo>
                      <a:pt x="5" y="44"/>
                    </a:lnTo>
                    <a:lnTo>
                      <a:pt x="0" y="4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411"/>
              <p:cNvSpPr>
                <a:spLocks/>
              </p:cNvSpPr>
              <p:nvPr/>
            </p:nvSpPr>
            <p:spPr bwMode="auto">
              <a:xfrm rot="6050369" flipH="1" flipV="1">
                <a:off x="901" y="2111"/>
                <a:ext cx="27" cy="35"/>
              </a:xfrm>
              <a:custGeom>
                <a:avLst/>
                <a:gdLst>
                  <a:gd name="T0" fmla="*/ 24 w 28"/>
                  <a:gd name="T1" fmla="*/ 0 h 51"/>
                  <a:gd name="T2" fmla="*/ 22 w 28"/>
                  <a:gd name="T3" fmla="*/ 2 h 51"/>
                  <a:gd name="T4" fmla="*/ 20 w 28"/>
                  <a:gd name="T5" fmla="*/ 3 h 51"/>
                  <a:gd name="T6" fmla="*/ 17 w 28"/>
                  <a:gd name="T7" fmla="*/ 7 h 51"/>
                  <a:gd name="T8" fmla="*/ 14 w 28"/>
                  <a:gd name="T9" fmla="*/ 9 h 51"/>
                  <a:gd name="T10" fmla="*/ 13 w 28"/>
                  <a:gd name="T11" fmla="*/ 11 h 51"/>
                  <a:gd name="T12" fmla="*/ 10 w 28"/>
                  <a:gd name="T13" fmla="*/ 13 h 51"/>
                  <a:gd name="T14" fmla="*/ 5 w 28"/>
                  <a:gd name="T15" fmla="*/ 15 h 51"/>
                  <a:gd name="T16" fmla="*/ 0 w 28"/>
                  <a:gd name="T17" fmla="*/ 16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1"/>
                  <a:gd name="T29" fmla="*/ 28 w 28"/>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1">
                    <a:moveTo>
                      <a:pt x="27" y="0"/>
                    </a:moveTo>
                    <a:lnTo>
                      <a:pt x="25" y="6"/>
                    </a:lnTo>
                    <a:lnTo>
                      <a:pt x="23" y="12"/>
                    </a:lnTo>
                    <a:lnTo>
                      <a:pt x="20" y="21"/>
                    </a:lnTo>
                    <a:lnTo>
                      <a:pt x="17" y="28"/>
                    </a:lnTo>
                    <a:lnTo>
                      <a:pt x="13" y="35"/>
                    </a:lnTo>
                    <a:lnTo>
                      <a:pt x="10" y="41"/>
                    </a:lnTo>
                    <a:lnTo>
                      <a:pt x="5" y="46"/>
                    </a:lnTo>
                    <a:lnTo>
                      <a:pt x="0" y="5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412"/>
              <p:cNvSpPr>
                <a:spLocks/>
              </p:cNvSpPr>
              <p:nvPr/>
            </p:nvSpPr>
            <p:spPr bwMode="auto">
              <a:xfrm rot="6050369" flipH="1" flipV="1">
                <a:off x="666" y="2038"/>
                <a:ext cx="64" cy="41"/>
              </a:xfrm>
              <a:custGeom>
                <a:avLst/>
                <a:gdLst>
                  <a:gd name="T0" fmla="*/ 61 w 65"/>
                  <a:gd name="T1" fmla="*/ 0 h 60"/>
                  <a:gd name="T2" fmla="*/ 56 w 65"/>
                  <a:gd name="T3" fmla="*/ 1 h 60"/>
                  <a:gd name="T4" fmla="*/ 52 w 65"/>
                  <a:gd name="T5" fmla="*/ 1 h 60"/>
                  <a:gd name="T6" fmla="*/ 48 w 65"/>
                  <a:gd name="T7" fmla="*/ 3 h 60"/>
                  <a:gd name="T8" fmla="*/ 43 w 65"/>
                  <a:gd name="T9" fmla="*/ 5 h 60"/>
                  <a:gd name="T10" fmla="*/ 38 w 65"/>
                  <a:gd name="T11" fmla="*/ 7 h 60"/>
                  <a:gd name="T12" fmla="*/ 35 w 65"/>
                  <a:gd name="T13" fmla="*/ 8 h 60"/>
                  <a:gd name="T14" fmla="*/ 32 w 65"/>
                  <a:gd name="T15" fmla="*/ 8 h 60"/>
                  <a:gd name="T16" fmla="*/ 32 w 65"/>
                  <a:gd name="T17" fmla="*/ 10 h 60"/>
                  <a:gd name="T18" fmla="*/ 31 w 65"/>
                  <a:gd name="T19" fmla="*/ 10 h 60"/>
                  <a:gd name="T20" fmla="*/ 30 w 65"/>
                  <a:gd name="T21" fmla="*/ 10 h 60"/>
                  <a:gd name="T22" fmla="*/ 28 w 65"/>
                  <a:gd name="T23" fmla="*/ 10 h 60"/>
                  <a:gd name="T24" fmla="*/ 27 w 65"/>
                  <a:gd name="T25" fmla="*/ 11 h 60"/>
                  <a:gd name="T26" fmla="*/ 27 w 65"/>
                  <a:gd name="T27" fmla="*/ 11 h 60"/>
                  <a:gd name="T28" fmla="*/ 25 w 65"/>
                  <a:gd name="T29" fmla="*/ 11 h 60"/>
                  <a:gd name="T30" fmla="*/ 24 w 65"/>
                  <a:gd name="T31" fmla="*/ 12 h 60"/>
                  <a:gd name="T32" fmla="*/ 23 w 65"/>
                  <a:gd name="T33" fmla="*/ 12 h 60"/>
                  <a:gd name="T34" fmla="*/ 19 w 65"/>
                  <a:gd name="T35" fmla="*/ 12 h 60"/>
                  <a:gd name="T36" fmla="*/ 16 w 65"/>
                  <a:gd name="T37" fmla="*/ 12 h 60"/>
                  <a:gd name="T38" fmla="*/ 14 w 65"/>
                  <a:gd name="T39" fmla="*/ 13 h 60"/>
                  <a:gd name="T40" fmla="*/ 11 w 65"/>
                  <a:gd name="T41" fmla="*/ 14 h 60"/>
                  <a:gd name="T42" fmla="*/ 9 w 65"/>
                  <a:gd name="T43" fmla="*/ 14 h 60"/>
                  <a:gd name="T44" fmla="*/ 6 w 65"/>
                  <a:gd name="T45" fmla="*/ 16 h 60"/>
                  <a:gd name="T46" fmla="*/ 3 w 65"/>
                  <a:gd name="T47" fmla="*/ 17 h 60"/>
                  <a:gd name="T48" fmla="*/ 0 w 65"/>
                  <a:gd name="T49" fmla="*/ 1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60"/>
                  <a:gd name="T77" fmla="*/ 65 w 65"/>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60">
                    <a:moveTo>
                      <a:pt x="64" y="0"/>
                    </a:moveTo>
                    <a:lnTo>
                      <a:pt x="59" y="2"/>
                    </a:lnTo>
                    <a:lnTo>
                      <a:pt x="55" y="5"/>
                    </a:lnTo>
                    <a:lnTo>
                      <a:pt x="51" y="11"/>
                    </a:lnTo>
                    <a:lnTo>
                      <a:pt x="46" y="15"/>
                    </a:lnTo>
                    <a:lnTo>
                      <a:pt x="41" y="20"/>
                    </a:lnTo>
                    <a:lnTo>
                      <a:pt x="38" y="24"/>
                    </a:lnTo>
                    <a:lnTo>
                      <a:pt x="34" y="27"/>
                    </a:lnTo>
                    <a:lnTo>
                      <a:pt x="32" y="30"/>
                    </a:lnTo>
                    <a:lnTo>
                      <a:pt x="31" y="31"/>
                    </a:lnTo>
                    <a:lnTo>
                      <a:pt x="30" y="32"/>
                    </a:lnTo>
                    <a:lnTo>
                      <a:pt x="28" y="32"/>
                    </a:lnTo>
                    <a:lnTo>
                      <a:pt x="27" y="34"/>
                    </a:lnTo>
                    <a:lnTo>
                      <a:pt x="25" y="34"/>
                    </a:lnTo>
                    <a:lnTo>
                      <a:pt x="24" y="36"/>
                    </a:lnTo>
                    <a:lnTo>
                      <a:pt x="23" y="36"/>
                    </a:lnTo>
                    <a:lnTo>
                      <a:pt x="19" y="39"/>
                    </a:lnTo>
                    <a:lnTo>
                      <a:pt x="16" y="40"/>
                    </a:lnTo>
                    <a:lnTo>
                      <a:pt x="14" y="41"/>
                    </a:lnTo>
                    <a:lnTo>
                      <a:pt x="11" y="43"/>
                    </a:lnTo>
                    <a:lnTo>
                      <a:pt x="9" y="44"/>
                    </a:lnTo>
                    <a:lnTo>
                      <a:pt x="6" y="48"/>
                    </a:lnTo>
                    <a:lnTo>
                      <a:pt x="3" y="52"/>
                    </a:lnTo>
                    <a:lnTo>
                      <a:pt x="0" y="5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413"/>
              <p:cNvSpPr>
                <a:spLocks/>
              </p:cNvSpPr>
              <p:nvPr/>
            </p:nvSpPr>
            <p:spPr bwMode="auto">
              <a:xfrm rot="6050369" flipH="1" flipV="1">
                <a:off x="721" y="2017"/>
                <a:ext cx="46" cy="51"/>
              </a:xfrm>
              <a:custGeom>
                <a:avLst/>
                <a:gdLst>
                  <a:gd name="T0" fmla="*/ 0 w 47"/>
                  <a:gd name="T1" fmla="*/ 23 h 75"/>
                  <a:gd name="T2" fmla="*/ 6 w 47"/>
                  <a:gd name="T3" fmla="*/ 23 h 75"/>
                  <a:gd name="T4" fmla="*/ 12 w 47"/>
                  <a:gd name="T5" fmla="*/ 20 h 75"/>
                  <a:gd name="T6" fmla="*/ 19 w 47"/>
                  <a:gd name="T7" fmla="*/ 18 h 75"/>
                  <a:gd name="T8" fmla="*/ 23 w 47"/>
                  <a:gd name="T9" fmla="*/ 14 h 75"/>
                  <a:gd name="T10" fmla="*/ 30 w 47"/>
                  <a:gd name="T11" fmla="*/ 11 h 75"/>
                  <a:gd name="T12" fmla="*/ 35 w 47"/>
                  <a:gd name="T13" fmla="*/ 7 h 75"/>
                  <a:gd name="T14" fmla="*/ 40 w 47"/>
                  <a:gd name="T15" fmla="*/ 3 h 75"/>
                  <a:gd name="T16" fmla="*/ 43 w 47"/>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75"/>
                  <a:gd name="T29" fmla="*/ 47 w 47"/>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75">
                    <a:moveTo>
                      <a:pt x="0" y="74"/>
                    </a:moveTo>
                    <a:lnTo>
                      <a:pt x="6" y="73"/>
                    </a:lnTo>
                    <a:lnTo>
                      <a:pt x="12" y="65"/>
                    </a:lnTo>
                    <a:lnTo>
                      <a:pt x="19" y="58"/>
                    </a:lnTo>
                    <a:lnTo>
                      <a:pt x="26" y="46"/>
                    </a:lnTo>
                    <a:lnTo>
                      <a:pt x="33" y="34"/>
                    </a:lnTo>
                    <a:lnTo>
                      <a:pt x="38" y="22"/>
                    </a:lnTo>
                    <a:lnTo>
                      <a:pt x="43" y="11"/>
                    </a:lnTo>
                    <a:lnTo>
                      <a:pt x="46"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414"/>
              <p:cNvSpPr>
                <a:spLocks/>
              </p:cNvSpPr>
              <p:nvPr/>
            </p:nvSpPr>
            <p:spPr bwMode="auto">
              <a:xfrm rot="6050369" flipH="1" flipV="1">
                <a:off x="903" y="2025"/>
                <a:ext cx="81" cy="39"/>
              </a:xfrm>
              <a:custGeom>
                <a:avLst/>
                <a:gdLst>
                  <a:gd name="T0" fmla="*/ 78 w 82"/>
                  <a:gd name="T1" fmla="*/ 0 h 58"/>
                  <a:gd name="T2" fmla="*/ 77 w 82"/>
                  <a:gd name="T3" fmla="*/ 2 h 58"/>
                  <a:gd name="T4" fmla="*/ 76 w 82"/>
                  <a:gd name="T5" fmla="*/ 3 h 58"/>
                  <a:gd name="T6" fmla="*/ 74 w 82"/>
                  <a:gd name="T7" fmla="*/ 6 h 58"/>
                  <a:gd name="T8" fmla="*/ 70 w 82"/>
                  <a:gd name="T9" fmla="*/ 7 h 58"/>
                  <a:gd name="T10" fmla="*/ 64 w 82"/>
                  <a:gd name="T11" fmla="*/ 9 h 58"/>
                  <a:gd name="T12" fmla="*/ 58 w 82"/>
                  <a:gd name="T13" fmla="*/ 11 h 58"/>
                  <a:gd name="T14" fmla="*/ 52 w 82"/>
                  <a:gd name="T15" fmla="*/ 13 h 58"/>
                  <a:gd name="T16" fmla="*/ 48 w 82"/>
                  <a:gd name="T17" fmla="*/ 15 h 58"/>
                  <a:gd name="T18" fmla="*/ 44 w 82"/>
                  <a:gd name="T19" fmla="*/ 15 h 58"/>
                  <a:gd name="T20" fmla="*/ 41 w 82"/>
                  <a:gd name="T21" fmla="*/ 16 h 58"/>
                  <a:gd name="T22" fmla="*/ 38 w 82"/>
                  <a:gd name="T23" fmla="*/ 17 h 58"/>
                  <a:gd name="T24" fmla="*/ 32 w 82"/>
                  <a:gd name="T25" fmla="*/ 17 h 58"/>
                  <a:gd name="T26" fmla="*/ 27 w 82"/>
                  <a:gd name="T27" fmla="*/ 17 h 58"/>
                  <a:gd name="T28" fmla="*/ 23 w 82"/>
                  <a:gd name="T29" fmla="*/ 17 h 58"/>
                  <a:gd name="T30" fmla="*/ 19 w 82"/>
                  <a:gd name="T31" fmla="*/ 17 h 58"/>
                  <a:gd name="T32" fmla="*/ 14 w 82"/>
                  <a:gd name="T33" fmla="*/ 17 h 58"/>
                  <a:gd name="T34" fmla="*/ 10 w 82"/>
                  <a:gd name="T35" fmla="*/ 17 h 58"/>
                  <a:gd name="T36" fmla="*/ 6 w 82"/>
                  <a:gd name="T37" fmla="*/ 16 h 58"/>
                  <a:gd name="T38" fmla="*/ 2 w 82"/>
                  <a:gd name="T39" fmla="*/ 16 h 58"/>
                  <a:gd name="T40" fmla="*/ 0 w 82"/>
                  <a:gd name="T41" fmla="*/ 15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58"/>
                  <a:gd name="T65" fmla="*/ 82 w 82"/>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58">
                    <a:moveTo>
                      <a:pt x="81" y="0"/>
                    </a:moveTo>
                    <a:lnTo>
                      <a:pt x="80" y="6"/>
                    </a:lnTo>
                    <a:lnTo>
                      <a:pt x="79" y="11"/>
                    </a:lnTo>
                    <a:lnTo>
                      <a:pt x="77" y="19"/>
                    </a:lnTo>
                    <a:lnTo>
                      <a:pt x="73" y="25"/>
                    </a:lnTo>
                    <a:lnTo>
                      <a:pt x="67" y="31"/>
                    </a:lnTo>
                    <a:lnTo>
                      <a:pt x="61" y="39"/>
                    </a:lnTo>
                    <a:lnTo>
                      <a:pt x="55" y="45"/>
                    </a:lnTo>
                    <a:lnTo>
                      <a:pt x="51" y="49"/>
                    </a:lnTo>
                    <a:lnTo>
                      <a:pt x="47" y="51"/>
                    </a:lnTo>
                    <a:lnTo>
                      <a:pt x="43" y="54"/>
                    </a:lnTo>
                    <a:lnTo>
                      <a:pt x="38" y="56"/>
                    </a:lnTo>
                    <a:lnTo>
                      <a:pt x="32" y="57"/>
                    </a:lnTo>
                    <a:lnTo>
                      <a:pt x="27" y="57"/>
                    </a:lnTo>
                    <a:lnTo>
                      <a:pt x="23" y="57"/>
                    </a:lnTo>
                    <a:lnTo>
                      <a:pt x="19" y="57"/>
                    </a:lnTo>
                    <a:lnTo>
                      <a:pt x="14" y="57"/>
                    </a:lnTo>
                    <a:lnTo>
                      <a:pt x="10" y="56"/>
                    </a:lnTo>
                    <a:lnTo>
                      <a:pt x="6" y="54"/>
                    </a:lnTo>
                    <a:lnTo>
                      <a:pt x="2" y="53"/>
                    </a:lnTo>
                    <a:lnTo>
                      <a:pt x="0" y="5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415"/>
              <p:cNvSpPr>
                <a:spLocks/>
              </p:cNvSpPr>
              <p:nvPr/>
            </p:nvSpPr>
            <p:spPr bwMode="auto">
              <a:xfrm rot="6050369" flipH="1" flipV="1">
                <a:off x="881" y="2022"/>
                <a:ext cx="98" cy="62"/>
              </a:xfrm>
              <a:custGeom>
                <a:avLst/>
                <a:gdLst>
                  <a:gd name="T0" fmla="*/ 93 w 100"/>
                  <a:gd name="T1" fmla="*/ 1 h 91"/>
                  <a:gd name="T2" fmla="*/ 93 w 100"/>
                  <a:gd name="T3" fmla="*/ 2 h 91"/>
                  <a:gd name="T4" fmla="*/ 93 w 100"/>
                  <a:gd name="T5" fmla="*/ 3 h 91"/>
                  <a:gd name="T6" fmla="*/ 93 w 100"/>
                  <a:gd name="T7" fmla="*/ 5 h 91"/>
                  <a:gd name="T8" fmla="*/ 93 w 100"/>
                  <a:gd name="T9" fmla="*/ 6 h 91"/>
                  <a:gd name="T10" fmla="*/ 93 w 100"/>
                  <a:gd name="T11" fmla="*/ 7 h 91"/>
                  <a:gd name="T12" fmla="*/ 93 w 100"/>
                  <a:gd name="T13" fmla="*/ 8 h 91"/>
                  <a:gd name="T14" fmla="*/ 93 w 100"/>
                  <a:gd name="T15" fmla="*/ 10 h 91"/>
                  <a:gd name="T16" fmla="*/ 93 w 100"/>
                  <a:gd name="T17" fmla="*/ 11 h 91"/>
                  <a:gd name="T18" fmla="*/ 93 w 100"/>
                  <a:gd name="T19" fmla="*/ 12 h 91"/>
                  <a:gd name="T20" fmla="*/ 92 w 100"/>
                  <a:gd name="T21" fmla="*/ 14 h 91"/>
                  <a:gd name="T22" fmla="*/ 90 w 100"/>
                  <a:gd name="T23" fmla="*/ 15 h 91"/>
                  <a:gd name="T24" fmla="*/ 90 w 100"/>
                  <a:gd name="T25" fmla="*/ 16 h 91"/>
                  <a:gd name="T26" fmla="*/ 88 w 100"/>
                  <a:gd name="T27" fmla="*/ 17 h 91"/>
                  <a:gd name="T28" fmla="*/ 86 w 100"/>
                  <a:gd name="T29" fmla="*/ 18 h 91"/>
                  <a:gd name="T30" fmla="*/ 84 w 100"/>
                  <a:gd name="T31" fmla="*/ 18 h 91"/>
                  <a:gd name="T32" fmla="*/ 82 w 100"/>
                  <a:gd name="T33" fmla="*/ 20 h 91"/>
                  <a:gd name="T34" fmla="*/ 80 w 100"/>
                  <a:gd name="T35" fmla="*/ 20 h 91"/>
                  <a:gd name="T36" fmla="*/ 78 w 100"/>
                  <a:gd name="T37" fmla="*/ 21 h 91"/>
                  <a:gd name="T38" fmla="*/ 76 w 100"/>
                  <a:gd name="T39" fmla="*/ 22 h 91"/>
                  <a:gd name="T40" fmla="*/ 74 w 100"/>
                  <a:gd name="T41" fmla="*/ 22 h 91"/>
                  <a:gd name="T42" fmla="*/ 73 w 100"/>
                  <a:gd name="T43" fmla="*/ 23 h 91"/>
                  <a:gd name="T44" fmla="*/ 72 w 100"/>
                  <a:gd name="T45" fmla="*/ 24 h 91"/>
                  <a:gd name="T46" fmla="*/ 70 w 100"/>
                  <a:gd name="T47" fmla="*/ 25 h 91"/>
                  <a:gd name="T48" fmla="*/ 68 w 100"/>
                  <a:gd name="T49" fmla="*/ 25 h 91"/>
                  <a:gd name="T50" fmla="*/ 65 w 100"/>
                  <a:gd name="T51" fmla="*/ 26 h 91"/>
                  <a:gd name="T52" fmla="*/ 63 w 100"/>
                  <a:gd name="T53" fmla="*/ 27 h 91"/>
                  <a:gd name="T54" fmla="*/ 62 w 100"/>
                  <a:gd name="T55" fmla="*/ 27 h 91"/>
                  <a:gd name="T56" fmla="*/ 60 w 100"/>
                  <a:gd name="T57" fmla="*/ 27 h 91"/>
                  <a:gd name="T58" fmla="*/ 58 w 100"/>
                  <a:gd name="T59" fmla="*/ 27 h 91"/>
                  <a:gd name="T60" fmla="*/ 55 w 100"/>
                  <a:gd name="T61" fmla="*/ 27 h 91"/>
                  <a:gd name="T62" fmla="*/ 53 w 100"/>
                  <a:gd name="T63" fmla="*/ 29 h 91"/>
                  <a:gd name="T64" fmla="*/ 50 w 100"/>
                  <a:gd name="T65" fmla="*/ 29 h 91"/>
                  <a:gd name="T66" fmla="*/ 48 w 100"/>
                  <a:gd name="T67" fmla="*/ 29 h 91"/>
                  <a:gd name="T68" fmla="*/ 45 w 100"/>
                  <a:gd name="T69" fmla="*/ 29 h 91"/>
                  <a:gd name="T70" fmla="*/ 42 w 100"/>
                  <a:gd name="T71" fmla="*/ 29 h 91"/>
                  <a:gd name="T72" fmla="*/ 39 w 100"/>
                  <a:gd name="T73" fmla="*/ 29 h 91"/>
                  <a:gd name="T74" fmla="*/ 36 w 100"/>
                  <a:gd name="T75" fmla="*/ 29 h 91"/>
                  <a:gd name="T76" fmla="*/ 33 w 100"/>
                  <a:gd name="T77" fmla="*/ 29 h 91"/>
                  <a:gd name="T78" fmla="*/ 29 w 100"/>
                  <a:gd name="T79" fmla="*/ 29 h 91"/>
                  <a:gd name="T80" fmla="*/ 26 w 100"/>
                  <a:gd name="T81" fmla="*/ 29 h 91"/>
                  <a:gd name="T82" fmla="*/ 25 w 100"/>
                  <a:gd name="T83" fmla="*/ 27 h 91"/>
                  <a:gd name="T84" fmla="*/ 24 w 100"/>
                  <a:gd name="T85" fmla="*/ 27 h 91"/>
                  <a:gd name="T86" fmla="*/ 22 w 100"/>
                  <a:gd name="T87" fmla="*/ 27 h 91"/>
                  <a:gd name="T88" fmla="*/ 21 w 100"/>
                  <a:gd name="T89" fmla="*/ 27 h 91"/>
                  <a:gd name="T90" fmla="*/ 18 w 100"/>
                  <a:gd name="T91" fmla="*/ 26 h 91"/>
                  <a:gd name="T92" fmla="*/ 17 w 100"/>
                  <a:gd name="T93" fmla="*/ 25 h 91"/>
                  <a:gd name="T94" fmla="*/ 14 w 100"/>
                  <a:gd name="T95" fmla="*/ 25 h 91"/>
                  <a:gd name="T96" fmla="*/ 12 w 100"/>
                  <a:gd name="T97" fmla="*/ 24 h 91"/>
                  <a:gd name="T98" fmla="*/ 9 w 100"/>
                  <a:gd name="T99" fmla="*/ 23 h 91"/>
                  <a:gd name="T100" fmla="*/ 7 w 100"/>
                  <a:gd name="T101" fmla="*/ 22 h 91"/>
                  <a:gd name="T102" fmla="*/ 5 w 100"/>
                  <a:gd name="T103" fmla="*/ 22 h 91"/>
                  <a:gd name="T104" fmla="*/ 2 w 100"/>
                  <a:gd name="T105" fmla="*/ 21 h 91"/>
                  <a:gd name="T106" fmla="*/ 1 w 100"/>
                  <a:gd name="T107" fmla="*/ 20 h 91"/>
                  <a:gd name="T108" fmla="*/ 1 w 100"/>
                  <a:gd name="T109" fmla="*/ 18 h 91"/>
                  <a:gd name="T110" fmla="*/ 0 w 100"/>
                  <a:gd name="T111" fmla="*/ 17 h 91"/>
                  <a:gd name="T112" fmla="*/ 0 w 100"/>
                  <a:gd name="T113" fmla="*/ 16 h 91"/>
                  <a:gd name="T114" fmla="*/ 1 w 100"/>
                  <a:gd name="T115" fmla="*/ 15 h 91"/>
                  <a:gd name="T116" fmla="*/ 1 w 100"/>
                  <a:gd name="T117" fmla="*/ 14 h 91"/>
                  <a:gd name="T118" fmla="*/ 3 w 100"/>
                  <a:gd name="T119" fmla="*/ 12 h 91"/>
                  <a:gd name="T120" fmla="*/ 6 w 100"/>
                  <a:gd name="T121" fmla="*/ 12 h 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
                  <a:gd name="T184" fmla="*/ 0 h 91"/>
                  <a:gd name="T185" fmla="*/ 100 w 100"/>
                  <a:gd name="T186" fmla="*/ 91 h 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 h="91">
                    <a:moveTo>
                      <a:pt x="99" y="0"/>
                    </a:moveTo>
                    <a:lnTo>
                      <a:pt x="99" y="1"/>
                    </a:lnTo>
                    <a:lnTo>
                      <a:pt x="99" y="3"/>
                    </a:lnTo>
                    <a:lnTo>
                      <a:pt x="99" y="4"/>
                    </a:lnTo>
                    <a:lnTo>
                      <a:pt x="99" y="5"/>
                    </a:lnTo>
                    <a:lnTo>
                      <a:pt x="99" y="7"/>
                    </a:lnTo>
                    <a:lnTo>
                      <a:pt x="99" y="8"/>
                    </a:lnTo>
                    <a:lnTo>
                      <a:pt x="99" y="10"/>
                    </a:lnTo>
                    <a:lnTo>
                      <a:pt x="99" y="11"/>
                    </a:lnTo>
                    <a:lnTo>
                      <a:pt x="99" y="12"/>
                    </a:lnTo>
                    <a:lnTo>
                      <a:pt x="99" y="14"/>
                    </a:lnTo>
                    <a:lnTo>
                      <a:pt x="99" y="15"/>
                    </a:lnTo>
                    <a:lnTo>
                      <a:pt x="99" y="16"/>
                    </a:lnTo>
                    <a:lnTo>
                      <a:pt x="99" y="17"/>
                    </a:lnTo>
                    <a:lnTo>
                      <a:pt x="99" y="19"/>
                    </a:lnTo>
                    <a:lnTo>
                      <a:pt x="99" y="20"/>
                    </a:lnTo>
                    <a:lnTo>
                      <a:pt x="99" y="21"/>
                    </a:lnTo>
                    <a:lnTo>
                      <a:pt x="99" y="23"/>
                    </a:lnTo>
                    <a:lnTo>
                      <a:pt x="99" y="24"/>
                    </a:lnTo>
                    <a:lnTo>
                      <a:pt x="99" y="25"/>
                    </a:lnTo>
                    <a:lnTo>
                      <a:pt x="99" y="27"/>
                    </a:lnTo>
                    <a:lnTo>
                      <a:pt x="99" y="28"/>
                    </a:lnTo>
                    <a:lnTo>
                      <a:pt x="99" y="30"/>
                    </a:lnTo>
                    <a:lnTo>
                      <a:pt x="99" y="31"/>
                    </a:lnTo>
                    <a:lnTo>
                      <a:pt x="99" y="32"/>
                    </a:lnTo>
                    <a:lnTo>
                      <a:pt x="99" y="33"/>
                    </a:lnTo>
                    <a:lnTo>
                      <a:pt x="99" y="34"/>
                    </a:lnTo>
                    <a:lnTo>
                      <a:pt x="99" y="36"/>
                    </a:lnTo>
                    <a:lnTo>
                      <a:pt x="99" y="37"/>
                    </a:lnTo>
                    <a:lnTo>
                      <a:pt x="99" y="38"/>
                    </a:lnTo>
                    <a:lnTo>
                      <a:pt x="98" y="40"/>
                    </a:lnTo>
                    <a:lnTo>
                      <a:pt x="98" y="41"/>
                    </a:lnTo>
                    <a:lnTo>
                      <a:pt x="98" y="43"/>
                    </a:lnTo>
                    <a:lnTo>
                      <a:pt x="97" y="44"/>
                    </a:lnTo>
                    <a:lnTo>
                      <a:pt x="97" y="45"/>
                    </a:lnTo>
                    <a:lnTo>
                      <a:pt x="96" y="47"/>
                    </a:lnTo>
                    <a:lnTo>
                      <a:pt x="96" y="48"/>
                    </a:lnTo>
                    <a:lnTo>
                      <a:pt x="96" y="49"/>
                    </a:lnTo>
                    <a:lnTo>
                      <a:pt x="96" y="50"/>
                    </a:lnTo>
                    <a:lnTo>
                      <a:pt x="95" y="50"/>
                    </a:lnTo>
                    <a:lnTo>
                      <a:pt x="95" y="52"/>
                    </a:lnTo>
                    <a:lnTo>
                      <a:pt x="94" y="53"/>
                    </a:lnTo>
                    <a:lnTo>
                      <a:pt x="93" y="54"/>
                    </a:lnTo>
                    <a:lnTo>
                      <a:pt x="92" y="56"/>
                    </a:lnTo>
                    <a:lnTo>
                      <a:pt x="92" y="57"/>
                    </a:lnTo>
                    <a:lnTo>
                      <a:pt x="91" y="58"/>
                    </a:lnTo>
                    <a:lnTo>
                      <a:pt x="90" y="58"/>
                    </a:lnTo>
                    <a:lnTo>
                      <a:pt x="90" y="60"/>
                    </a:lnTo>
                    <a:lnTo>
                      <a:pt x="89" y="61"/>
                    </a:lnTo>
                    <a:lnTo>
                      <a:pt x="88" y="61"/>
                    </a:lnTo>
                    <a:lnTo>
                      <a:pt x="87" y="63"/>
                    </a:lnTo>
                    <a:lnTo>
                      <a:pt x="86" y="64"/>
                    </a:lnTo>
                    <a:lnTo>
                      <a:pt x="86" y="65"/>
                    </a:lnTo>
                    <a:lnTo>
                      <a:pt x="85" y="65"/>
                    </a:lnTo>
                    <a:lnTo>
                      <a:pt x="84" y="66"/>
                    </a:lnTo>
                    <a:lnTo>
                      <a:pt x="83" y="67"/>
                    </a:lnTo>
                    <a:lnTo>
                      <a:pt x="82" y="69"/>
                    </a:lnTo>
                    <a:lnTo>
                      <a:pt x="81" y="70"/>
                    </a:lnTo>
                    <a:lnTo>
                      <a:pt x="80" y="70"/>
                    </a:lnTo>
                    <a:lnTo>
                      <a:pt x="79" y="71"/>
                    </a:lnTo>
                    <a:lnTo>
                      <a:pt x="78" y="71"/>
                    </a:lnTo>
                    <a:lnTo>
                      <a:pt x="77" y="73"/>
                    </a:lnTo>
                    <a:lnTo>
                      <a:pt x="77" y="74"/>
                    </a:lnTo>
                    <a:lnTo>
                      <a:pt x="76" y="74"/>
                    </a:lnTo>
                    <a:lnTo>
                      <a:pt x="76" y="76"/>
                    </a:lnTo>
                    <a:lnTo>
                      <a:pt x="75" y="76"/>
                    </a:lnTo>
                    <a:lnTo>
                      <a:pt x="74" y="77"/>
                    </a:lnTo>
                    <a:lnTo>
                      <a:pt x="73" y="77"/>
                    </a:lnTo>
                    <a:lnTo>
                      <a:pt x="73" y="78"/>
                    </a:lnTo>
                    <a:lnTo>
                      <a:pt x="72" y="80"/>
                    </a:lnTo>
                    <a:lnTo>
                      <a:pt x="71" y="80"/>
                    </a:lnTo>
                    <a:lnTo>
                      <a:pt x="70" y="80"/>
                    </a:lnTo>
                    <a:lnTo>
                      <a:pt x="69" y="80"/>
                    </a:lnTo>
                    <a:lnTo>
                      <a:pt x="68" y="82"/>
                    </a:lnTo>
                    <a:lnTo>
                      <a:pt x="67" y="82"/>
                    </a:lnTo>
                    <a:lnTo>
                      <a:pt x="67" y="83"/>
                    </a:lnTo>
                    <a:lnTo>
                      <a:pt x="66" y="83"/>
                    </a:lnTo>
                    <a:lnTo>
                      <a:pt x="66" y="85"/>
                    </a:lnTo>
                    <a:lnTo>
                      <a:pt x="65" y="85"/>
                    </a:lnTo>
                    <a:lnTo>
                      <a:pt x="64" y="85"/>
                    </a:lnTo>
                    <a:lnTo>
                      <a:pt x="63" y="85"/>
                    </a:lnTo>
                    <a:lnTo>
                      <a:pt x="63" y="86"/>
                    </a:lnTo>
                    <a:lnTo>
                      <a:pt x="62" y="86"/>
                    </a:lnTo>
                    <a:lnTo>
                      <a:pt x="61" y="87"/>
                    </a:lnTo>
                    <a:lnTo>
                      <a:pt x="60" y="87"/>
                    </a:lnTo>
                    <a:lnTo>
                      <a:pt x="59" y="87"/>
                    </a:lnTo>
                    <a:lnTo>
                      <a:pt x="58" y="87"/>
                    </a:lnTo>
                    <a:lnTo>
                      <a:pt x="57" y="89"/>
                    </a:lnTo>
                    <a:lnTo>
                      <a:pt x="56" y="89"/>
                    </a:lnTo>
                    <a:lnTo>
                      <a:pt x="55" y="89"/>
                    </a:lnTo>
                    <a:lnTo>
                      <a:pt x="54" y="89"/>
                    </a:lnTo>
                    <a:lnTo>
                      <a:pt x="53" y="89"/>
                    </a:lnTo>
                    <a:lnTo>
                      <a:pt x="52" y="89"/>
                    </a:lnTo>
                    <a:lnTo>
                      <a:pt x="51" y="90"/>
                    </a:lnTo>
                    <a:lnTo>
                      <a:pt x="50" y="90"/>
                    </a:lnTo>
                    <a:lnTo>
                      <a:pt x="49" y="90"/>
                    </a:lnTo>
                    <a:lnTo>
                      <a:pt x="48" y="90"/>
                    </a:lnTo>
                    <a:lnTo>
                      <a:pt x="47" y="90"/>
                    </a:lnTo>
                    <a:lnTo>
                      <a:pt x="46" y="90"/>
                    </a:lnTo>
                    <a:lnTo>
                      <a:pt x="45" y="90"/>
                    </a:lnTo>
                    <a:lnTo>
                      <a:pt x="44" y="90"/>
                    </a:lnTo>
                    <a:lnTo>
                      <a:pt x="43" y="90"/>
                    </a:lnTo>
                    <a:lnTo>
                      <a:pt x="42" y="90"/>
                    </a:lnTo>
                    <a:lnTo>
                      <a:pt x="41" y="90"/>
                    </a:lnTo>
                    <a:lnTo>
                      <a:pt x="40" y="90"/>
                    </a:lnTo>
                    <a:lnTo>
                      <a:pt x="39" y="90"/>
                    </a:lnTo>
                    <a:lnTo>
                      <a:pt x="37" y="89"/>
                    </a:lnTo>
                    <a:lnTo>
                      <a:pt x="36" y="89"/>
                    </a:lnTo>
                    <a:lnTo>
                      <a:pt x="35" y="89"/>
                    </a:lnTo>
                    <a:lnTo>
                      <a:pt x="33" y="89"/>
                    </a:lnTo>
                    <a:lnTo>
                      <a:pt x="32" y="89"/>
                    </a:lnTo>
                    <a:lnTo>
                      <a:pt x="31" y="89"/>
                    </a:lnTo>
                    <a:lnTo>
                      <a:pt x="29" y="89"/>
                    </a:lnTo>
                    <a:lnTo>
                      <a:pt x="28" y="87"/>
                    </a:lnTo>
                    <a:lnTo>
                      <a:pt x="27" y="87"/>
                    </a:lnTo>
                    <a:lnTo>
                      <a:pt x="26" y="87"/>
                    </a:lnTo>
                    <a:lnTo>
                      <a:pt x="25" y="87"/>
                    </a:lnTo>
                    <a:lnTo>
                      <a:pt x="24" y="86"/>
                    </a:lnTo>
                    <a:lnTo>
                      <a:pt x="23" y="86"/>
                    </a:lnTo>
                    <a:lnTo>
                      <a:pt x="22" y="86"/>
                    </a:lnTo>
                    <a:lnTo>
                      <a:pt x="22" y="85"/>
                    </a:lnTo>
                    <a:lnTo>
                      <a:pt x="21" y="85"/>
                    </a:lnTo>
                    <a:lnTo>
                      <a:pt x="21" y="83"/>
                    </a:lnTo>
                    <a:lnTo>
                      <a:pt x="20" y="83"/>
                    </a:lnTo>
                    <a:lnTo>
                      <a:pt x="19" y="82"/>
                    </a:lnTo>
                    <a:lnTo>
                      <a:pt x="18" y="82"/>
                    </a:lnTo>
                    <a:lnTo>
                      <a:pt x="18" y="80"/>
                    </a:lnTo>
                    <a:lnTo>
                      <a:pt x="17" y="80"/>
                    </a:lnTo>
                    <a:lnTo>
                      <a:pt x="16" y="80"/>
                    </a:lnTo>
                    <a:lnTo>
                      <a:pt x="15" y="78"/>
                    </a:lnTo>
                    <a:lnTo>
                      <a:pt x="14" y="78"/>
                    </a:lnTo>
                    <a:lnTo>
                      <a:pt x="13" y="77"/>
                    </a:lnTo>
                    <a:lnTo>
                      <a:pt x="12" y="77"/>
                    </a:lnTo>
                    <a:lnTo>
                      <a:pt x="12" y="76"/>
                    </a:lnTo>
                    <a:lnTo>
                      <a:pt x="11" y="76"/>
                    </a:lnTo>
                    <a:lnTo>
                      <a:pt x="10" y="74"/>
                    </a:lnTo>
                    <a:lnTo>
                      <a:pt x="9" y="73"/>
                    </a:lnTo>
                    <a:lnTo>
                      <a:pt x="8" y="73"/>
                    </a:lnTo>
                    <a:lnTo>
                      <a:pt x="7" y="71"/>
                    </a:lnTo>
                    <a:lnTo>
                      <a:pt x="7" y="70"/>
                    </a:lnTo>
                    <a:lnTo>
                      <a:pt x="6" y="70"/>
                    </a:lnTo>
                    <a:lnTo>
                      <a:pt x="5" y="69"/>
                    </a:lnTo>
                    <a:lnTo>
                      <a:pt x="4" y="67"/>
                    </a:lnTo>
                    <a:lnTo>
                      <a:pt x="3" y="66"/>
                    </a:lnTo>
                    <a:lnTo>
                      <a:pt x="2" y="66"/>
                    </a:lnTo>
                    <a:lnTo>
                      <a:pt x="2" y="65"/>
                    </a:lnTo>
                    <a:lnTo>
                      <a:pt x="1" y="64"/>
                    </a:lnTo>
                    <a:lnTo>
                      <a:pt x="1" y="63"/>
                    </a:lnTo>
                    <a:lnTo>
                      <a:pt x="1" y="61"/>
                    </a:lnTo>
                    <a:lnTo>
                      <a:pt x="1" y="60"/>
                    </a:lnTo>
                    <a:lnTo>
                      <a:pt x="1" y="58"/>
                    </a:lnTo>
                    <a:lnTo>
                      <a:pt x="0" y="57"/>
                    </a:lnTo>
                    <a:lnTo>
                      <a:pt x="0" y="56"/>
                    </a:lnTo>
                    <a:lnTo>
                      <a:pt x="0" y="54"/>
                    </a:lnTo>
                    <a:lnTo>
                      <a:pt x="0" y="53"/>
                    </a:lnTo>
                    <a:lnTo>
                      <a:pt x="0" y="52"/>
                    </a:lnTo>
                    <a:lnTo>
                      <a:pt x="0" y="50"/>
                    </a:lnTo>
                    <a:lnTo>
                      <a:pt x="1" y="49"/>
                    </a:lnTo>
                    <a:lnTo>
                      <a:pt x="1" y="48"/>
                    </a:lnTo>
                    <a:lnTo>
                      <a:pt x="1" y="47"/>
                    </a:lnTo>
                    <a:lnTo>
                      <a:pt x="1" y="45"/>
                    </a:lnTo>
                    <a:lnTo>
                      <a:pt x="1" y="44"/>
                    </a:lnTo>
                    <a:lnTo>
                      <a:pt x="1" y="43"/>
                    </a:lnTo>
                    <a:lnTo>
                      <a:pt x="2" y="41"/>
                    </a:lnTo>
                    <a:lnTo>
                      <a:pt x="3" y="40"/>
                    </a:lnTo>
                    <a:lnTo>
                      <a:pt x="3" y="38"/>
                    </a:lnTo>
                    <a:lnTo>
                      <a:pt x="4" y="38"/>
                    </a:lnTo>
                    <a:lnTo>
                      <a:pt x="5" y="37"/>
                    </a:lnTo>
                    <a:lnTo>
                      <a:pt x="6" y="36"/>
                    </a:lnTo>
                    <a:lnTo>
                      <a:pt x="7" y="36"/>
                    </a:lnTo>
                    <a:lnTo>
                      <a:pt x="99"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8" name="Freeform 416"/>
              <p:cNvSpPr>
                <a:spLocks/>
              </p:cNvSpPr>
              <p:nvPr/>
            </p:nvSpPr>
            <p:spPr bwMode="auto">
              <a:xfrm rot="6050369" flipH="1" flipV="1">
                <a:off x="880" y="2020"/>
                <a:ext cx="101" cy="64"/>
              </a:xfrm>
              <a:custGeom>
                <a:avLst/>
                <a:gdLst>
                  <a:gd name="T0" fmla="*/ 96 w 103"/>
                  <a:gd name="T1" fmla="*/ 0 h 95"/>
                  <a:gd name="T2" fmla="*/ 96 w 103"/>
                  <a:gd name="T3" fmla="*/ 3 h 95"/>
                  <a:gd name="T4" fmla="*/ 96 w 103"/>
                  <a:gd name="T5" fmla="*/ 6 h 95"/>
                  <a:gd name="T6" fmla="*/ 96 w 103"/>
                  <a:gd name="T7" fmla="*/ 9 h 95"/>
                  <a:gd name="T8" fmla="*/ 96 w 103"/>
                  <a:gd name="T9" fmla="*/ 11 h 95"/>
                  <a:gd name="T10" fmla="*/ 95 w 103"/>
                  <a:gd name="T11" fmla="*/ 13 h 95"/>
                  <a:gd name="T12" fmla="*/ 94 w 103"/>
                  <a:gd name="T13" fmla="*/ 15 h 95"/>
                  <a:gd name="T14" fmla="*/ 92 w 103"/>
                  <a:gd name="T15" fmla="*/ 16 h 95"/>
                  <a:gd name="T16" fmla="*/ 88 w 103"/>
                  <a:gd name="T17" fmla="*/ 19 h 95"/>
                  <a:gd name="T18" fmla="*/ 82 w 103"/>
                  <a:gd name="T19" fmla="*/ 20 h 95"/>
                  <a:gd name="T20" fmla="*/ 76 w 103"/>
                  <a:gd name="T21" fmla="*/ 23 h 95"/>
                  <a:gd name="T22" fmla="*/ 72 w 103"/>
                  <a:gd name="T23" fmla="*/ 24 h 95"/>
                  <a:gd name="T24" fmla="*/ 68 w 103"/>
                  <a:gd name="T25" fmla="*/ 26 h 95"/>
                  <a:gd name="T26" fmla="*/ 65 w 103"/>
                  <a:gd name="T27" fmla="*/ 27 h 95"/>
                  <a:gd name="T28" fmla="*/ 61 w 103"/>
                  <a:gd name="T29" fmla="*/ 28 h 95"/>
                  <a:gd name="T30" fmla="*/ 56 w 103"/>
                  <a:gd name="T31" fmla="*/ 28 h 95"/>
                  <a:gd name="T32" fmla="*/ 49 w 103"/>
                  <a:gd name="T33" fmla="*/ 28 h 95"/>
                  <a:gd name="T34" fmla="*/ 46 w 103"/>
                  <a:gd name="T35" fmla="*/ 28 h 95"/>
                  <a:gd name="T36" fmla="*/ 41 w 103"/>
                  <a:gd name="T37" fmla="*/ 28 h 95"/>
                  <a:gd name="T38" fmla="*/ 37 w 103"/>
                  <a:gd name="T39" fmla="*/ 28 h 95"/>
                  <a:gd name="T40" fmla="*/ 33 w 103"/>
                  <a:gd name="T41" fmla="*/ 28 h 95"/>
                  <a:gd name="T42" fmla="*/ 29 w 103"/>
                  <a:gd name="T43" fmla="*/ 28 h 95"/>
                  <a:gd name="T44" fmla="*/ 25 w 103"/>
                  <a:gd name="T45" fmla="*/ 28 h 95"/>
                  <a:gd name="T46" fmla="*/ 24 w 103"/>
                  <a:gd name="T47" fmla="*/ 28 h 95"/>
                  <a:gd name="T48" fmla="*/ 21 w 103"/>
                  <a:gd name="T49" fmla="*/ 27 h 95"/>
                  <a:gd name="T50" fmla="*/ 16 w 103"/>
                  <a:gd name="T51" fmla="*/ 26 h 95"/>
                  <a:gd name="T52" fmla="*/ 10 w 103"/>
                  <a:gd name="T53" fmla="*/ 24 h 95"/>
                  <a:gd name="T54" fmla="*/ 5 w 103"/>
                  <a:gd name="T55" fmla="*/ 22 h 95"/>
                  <a:gd name="T56" fmla="*/ 2 w 103"/>
                  <a:gd name="T57" fmla="*/ 20 h 95"/>
                  <a:gd name="T58" fmla="*/ 0 w 103"/>
                  <a:gd name="T59" fmla="*/ 18 h 95"/>
                  <a:gd name="T60" fmla="*/ 1 w 103"/>
                  <a:gd name="T61" fmla="*/ 15 h 95"/>
                  <a:gd name="T62" fmla="*/ 2 w 103"/>
                  <a:gd name="T63" fmla="*/ 13 h 95"/>
                  <a:gd name="T64" fmla="*/ 7 w 103"/>
                  <a:gd name="T65" fmla="*/ 11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95"/>
                  <a:gd name="T101" fmla="*/ 103 w 103"/>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95">
                    <a:moveTo>
                      <a:pt x="102" y="0"/>
                    </a:moveTo>
                    <a:lnTo>
                      <a:pt x="102" y="10"/>
                    </a:lnTo>
                    <a:lnTo>
                      <a:pt x="102" y="21"/>
                    </a:lnTo>
                    <a:lnTo>
                      <a:pt x="102" y="31"/>
                    </a:lnTo>
                    <a:lnTo>
                      <a:pt x="102" y="36"/>
                    </a:lnTo>
                    <a:lnTo>
                      <a:pt x="101" y="42"/>
                    </a:lnTo>
                    <a:lnTo>
                      <a:pt x="100" y="47"/>
                    </a:lnTo>
                    <a:lnTo>
                      <a:pt x="98" y="54"/>
                    </a:lnTo>
                    <a:lnTo>
                      <a:pt x="94" y="61"/>
                    </a:lnTo>
                    <a:lnTo>
                      <a:pt x="88" y="67"/>
                    </a:lnTo>
                    <a:lnTo>
                      <a:pt x="81" y="75"/>
                    </a:lnTo>
                    <a:lnTo>
                      <a:pt x="75" y="80"/>
                    </a:lnTo>
                    <a:lnTo>
                      <a:pt x="71" y="84"/>
                    </a:lnTo>
                    <a:lnTo>
                      <a:pt x="68" y="87"/>
                    </a:lnTo>
                    <a:lnTo>
                      <a:pt x="64" y="90"/>
                    </a:lnTo>
                    <a:lnTo>
                      <a:pt x="59" y="93"/>
                    </a:lnTo>
                    <a:lnTo>
                      <a:pt x="52" y="94"/>
                    </a:lnTo>
                    <a:lnTo>
                      <a:pt x="49" y="94"/>
                    </a:lnTo>
                    <a:lnTo>
                      <a:pt x="44" y="94"/>
                    </a:lnTo>
                    <a:lnTo>
                      <a:pt x="40" y="94"/>
                    </a:lnTo>
                    <a:lnTo>
                      <a:pt x="36" y="93"/>
                    </a:lnTo>
                    <a:lnTo>
                      <a:pt x="32" y="93"/>
                    </a:lnTo>
                    <a:lnTo>
                      <a:pt x="27" y="91"/>
                    </a:lnTo>
                    <a:lnTo>
                      <a:pt x="24" y="90"/>
                    </a:lnTo>
                    <a:lnTo>
                      <a:pt x="21" y="88"/>
                    </a:lnTo>
                    <a:lnTo>
                      <a:pt x="16" y="83"/>
                    </a:lnTo>
                    <a:lnTo>
                      <a:pt x="10" y="77"/>
                    </a:lnTo>
                    <a:lnTo>
                      <a:pt x="5" y="72"/>
                    </a:lnTo>
                    <a:lnTo>
                      <a:pt x="2" y="67"/>
                    </a:lnTo>
                    <a:lnTo>
                      <a:pt x="0" y="60"/>
                    </a:lnTo>
                    <a:lnTo>
                      <a:pt x="1" y="51"/>
                    </a:lnTo>
                    <a:lnTo>
                      <a:pt x="2" y="43"/>
                    </a:lnTo>
                    <a:lnTo>
                      <a:pt x="7" y="3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417"/>
              <p:cNvSpPr>
                <a:spLocks/>
              </p:cNvSpPr>
              <p:nvPr/>
            </p:nvSpPr>
            <p:spPr bwMode="auto">
              <a:xfrm rot="6050369" flipH="1" flipV="1">
                <a:off x="843" y="2015"/>
                <a:ext cx="114" cy="56"/>
              </a:xfrm>
              <a:custGeom>
                <a:avLst/>
                <a:gdLst>
                  <a:gd name="T0" fmla="*/ 109 w 116"/>
                  <a:gd name="T1" fmla="*/ 0 h 83"/>
                  <a:gd name="T2" fmla="*/ 109 w 116"/>
                  <a:gd name="T3" fmla="*/ 3 h 83"/>
                  <a:gd name="T4" fmla="*/ 108 w 116"/>
                  <a:gd name="T5" fmla="*/ 7 h 83"/>
                  <a:gd name="T6" fmla="*/ 105 w 116"/>
                  <a:gd name="T7" fmla="*/ 9 h 83"/>
                  <a:gd name="T8" fmla="*/ 103 w 116"/>
                  <a:gd name="T9" fmla="*/ 12 h 83"/>
                  <a:gd name="T10" fmla="*/ 100 w 116"/>
                  <a:gd name="T11" fmla="*/ 13 h 83"/>
                  <a:gd name="T12" fmla="*/ 97 w 116"/>
                  <a:gd name="T13" fmla="*/ 15 h 83"/>
                  <a:gd name="T14" fmla="*/ 93 w 116"/>
                  <a:gd name="T15" fmla="*/ 16 h 83"/>
                  <a:gd name="T16" fmla="*/ 88 w 116"/>
                  <a:gd name="T17" fmla="*/ 18 h 83"/>
                  <a:gd name="T18" fmla="*/ 85 w 116"/>
                  <a:gd name="T19" fmla="*/ 20 h 83"/>
                  <a:gd name="T20" fmla="*/ 84 w 116"/>
                  <a:gd name="T21" fmla="*/ 20 h 83"/>
                  <a:gd name="T22" fmla="*/ 79 w 116"/>
                  <a:gd name="T23" fmla="*/ 22 h 83"/>
                  <a:gd name="T24" fmla="*/ 76 w 116"/>
                  <a:gd name="T25" fmla="*/ 22 h 83"/>
                  <a:gd name="T26" fmla="*/ 74 w 116"/>
                  <a:gd name="T27" fmla="*/ 23 h 83"/>
                  <a:gd name="T28" fmla="*/ 71 w 116"/>
                  <a:gd name="T29" fmla="*/ 23 h 83"/>
                  <a:gd name="T30" fmla="*/ 68 w 116"/>
                  <a:gd name="T31" fmla="*/ 23 h 83"/>
                  <a:gd name="T32" fmla="*/ 64 w 116"/>
                  <a:gd name="T33" fmla="*/ 24 h 83"/>
                  <a:gd name="T34" fmla="*/ 60 w 116"/>
                  <a:gd name="T35" fmla="*/ 24 h 83"/>
                  <a:gd name="T36" fmla="*/ 56 w 116"/>
                  <a:gd name="T37" fmla="*/ 25 h 83"/>
                  <a:gd name="T38" fmla="*/ 52 w 116"/>
                  <a:gd name="T39" fmla="*/ 25 h 83"/>
                  <a:gd name="T40" fmla="*/ 48 w 116"/>
                  <a:gd name="T41" fmla="*/ 25 h 83"/>
                  <a:gd name="T42" fmla="*/ 43 w 116"/>
                  <a:gd name="T43" fmla="*/ 25 h 83"/>
                  <a:gd name="T44" fmla="*/ 36 w 116"/>
                  <a:gd name="T45" fmla="*/ 25 h 83"/>
                  <a:gd name="T46" fmla="*/ 29 w 116"/>
                  <a:gd name="T47" fmla="*/ 25 h 83"/>
                  <a:gd name="T48" fmla="*/ 23 w 116"/>
                  <a:gd name="T49" fmla="*/ 25 h 83"/>
                  <a:gd name="T50" fmla="*/ 16 w 116"/>
                  <a:gd name="T51" fmla="*/ 24 h 83"/>
                  <a:gd name="T52" fmla="*/ 9 w 116"/>
                  <a:gd name="T53" fmla="*/ 24 h 83"/>
                  <a:gd name="T54" fmla="*/ 4 w 116"/>
                  <a:gd name="T55" fmla="*/ 23 h 83"/>
                  <a:gd name="T56" fmla="*/ 0 w 116"/>
                  <a:gd name="T57" fmla="*/ 23 h 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83"/>
                  <a:gd name="T89" fmla="*/ 116 w 116"/>
                  <a:gd name="T90" fmla="*/ 83 h 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83">
                    <a:moveTo>
                      <a:pt x="115" y="0"/>
                    </a:moveTo>
                    <a:lnTo>
                      <a:pt x="115" y="11"/>
                    </a:lnTo>
                    <a:lnTo>
                      <a:pt x="114" y="22"/>
                    </a:lnTo>
                    <a:lnTo>
                      <a:pt x="111" y="30"/>
                    </a:lnTo>
                    <a:lnTo>
                      <a:pt x="109" y="39"/>
                    </a:lnTo>
                    <a:lnTo>
                      <a:pt x="106" y="42"/>
                    </a:lnTo>
                    <a:lnTo>
                      <a:pt x="103" y="48"/>
                    </a:lnTo>
                    <a:lnTo>
                      <a:pt x="99" y="53"/>
                    </a:lnTo>
                    <a:lnTo>
                      <a:pt x="94" y="58"/>
                    </a:lnTo>
                    <a:lnTo>
                      <a:pt x="90" y="63"/>
                    </a:lnTo>
                    <a:lnTo>
                      <a:pt x="87" y="67"/>
                    </a:lnTo>
                    <a:lnTo>
                      <a:pt x="82" y="70"/>
                    </a:lnTo>
                    <a:lnTo>
                      <a:pt x="79" y="73"/>
                    </a:lnTo>
                    <a:lnTo>
                      <a:pt x="77" y="74"/>
                    </a:lnTo>
                    <a:lnTo>
                      <a:pt x="74" y="75"/>
                    </a:lnTo>
                    <a:lnTo>
                      <a:pt x="71" y="76"/>
                    </a:lnTo>
                    <a:lnTo>
                      <a:pt x="67" y="78"/>
                    </a:lnTo>
                    <a:lnTo>
                      <a:pt x="63" y="79"/>
                    </a:lnTo>
                    <a:lnTo>
                      <a:pt x="59" y="81"/>
                    </a:lnTo>
                    <a:lnTo>
                      <a:pt x="55" y="82"/>
                    </a:lnTo>
                    <a:lnTo>
                      <a:pt x="51" y="82"/>
                    </a:lnTo>
                    <a:lnTo>
                      <a:pt x="46" y="82"/>
                    </a:lnTo>
                    <a:lnTo>
                      <a:pt x="39" y="82"/>
                    </a:lnTo>
                    <a:lnTo>
                      <a:pt x="31" y="81"/>
                    </a:lnTo>
                    <a:lnTo>
                      <a:pt x="23" y="81"/>
                    </a:lnTo>
                    <a:lnTo>
                      <a:pt x="16" y="79"/>
                    </a:lnTo>
                    <a:lnTo>
                      <a:pt x="9" y="78"/>
                    </a:lnTo>
                    <a:lnTo>
                      <a:pt x="4" y="76"/>
                    </a:lnTo>
                    <a:lnTo>
                      <a:pt x="0" y="7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418"/>
              <p:cNvSpPr>
                <a:spLocks/>
              </p:cNvSpPr>
              <p:nvPr/>
            </p:nvSpPr>
            <p:spPr bwMode="auto">
              <a:xfrm rot="6050369" flipH="1" flipV="1">
                <a:off x="821" y="2009"/>
                <a:ext cx="125" cy="79"/>
              </a:xfrm>
              <a:custGeom>
                <a:avLst/>
                <a:gdLst>
                  <a:gd name="T0" fmla="*/ 110 w 127"/>
                  <a:gd name="T1" fmla="*/ 1 h 116"/>
                  <a:gd name="T2" fmla="*/ 113 w 127"/>
                  <a:gd name="T3" fmla="*/ 2 h 116"/>
                  <a:gd name="T4" fmla="*/ 115 w 127"/>
                  <a:gd name="T5" fmla="*/ 4 h 116"/>
                  <a:gd name="T6" fmla="*/ 116 w 127"/>
                  <a:gd name="T7" fmla="*/ 5 h 116"/>
                  <a:gd name="T8" fmla="*/ 118 w 127"/>
                  <a:gd name="T9" fmla="*/ 7 h 116"/>
                  <a:gd name="T10" fmla="*/ 119 w 127"/>
                  <a:gd name="T11" fmla="*/ 9 h 116"/>
                  <a:gd name="T12" fmla="*/ 120 w 127"/>
                  <a:gd name="T13" fmla="*/ 10 h 116"/>
                  <a:gd name="T14" fmla="*/ 120 w 127"/>
                  <a:gd name="T15" fmla="*/ 12 h 116"/>
                  <a:gd name="T16" fmla="*/ 120 w 127"/>
                  <a:gd name="T17" fmla="*/ 14 h 116"/>
                  <a:gd name="T18" fmla="*/ 120 w 127"/>
                  <a:gd name="T19" fmla="*/ 15 h 116"/>
                  <a:gd name="T20" fmla="*/ 119 w 127"/>
                  <a:gd name="T21" fmla="*/ 17 h 116"/>
                  <a:gd name="T22" fmla="*/ 118 w 127"/>
                  <a:gd name="T23" fmla="*/ 19 h 116"/>
                  <a:gd name="T24" fmla="*/ 116 w 127"/>
                  <a:gd name="T25" fmla="*/ 20 h 116"/>
                  <a:gd name="T26" fmla="*/ 115 w 127"/>
                  <a:gd name="T27" fmla="*/ 22 h 116"/>
                  <a:gd name="T28" fmla="*/ 113 w 127"/>
                  <a:gd name="T29" fmla="*/ 23 h 116"/>
                  <a:gd name="T30" fmla="*/ 110 w 127"/>
                  <a:gd name="T31" fmla="*/ 25 h 116"/>
                  <a:gd name="T32" fmla="*/ 106 w 127"/>
                  <a:gd name="T33" fmla="*/ 26 h 116"/>
                  <a:gd name="T34" fmla="*/ 102 w 127"/>
                  <a:gd name="T35" fmla="*/ 27 h 116"/>
                  <a:gd name="T36" fmla="*/ 98 w 127"/>
                  <a:gd name="T37" fmla="*/ 29 h 116"/>
                  <a:gd name="T38" fmla="*/ 94 w 127"/>
                  <a:gd name="T39" fmla="*/ 30 h 116"/>
                  <a:gd name="T40" fmla="*/ 92 w 127"/>
                  <a:gd name="T41" fmla="*/ 32 h 116"/>
                  <a:gd name="T42" fmla="*/ 90 w 127"/>
                  <a:gd name="T43" fmla="*/ 33 h 116"/>
                  <a:gd name="T44" fmla="*/ 87 w 127"/>
                  <a:gd name="T45" fmla="*/ 33 h 116"/>
                  <a:gd name="T46" fmla="*/ 84 w 127"/>
                  <a:gd name="T47" fmla="*/ 34 h 116"/>
                  <a:gd name="T48" fmla="*/ 81 w 127"/>
                  <a:gd name="T49" fmla="*/ 34 h 116"/>
                  <a:gd name="T50" fmla="*/ 78 w 127"/>
                  <a:gd name="T51" fmla="*/ 34 h 116"/>
                  <a:gd name="T52" fmla="*/ 74 w 127"/>
                  <a:gd name="T53" fmla="*/ 35 h 116"/>
                  <a:gd name="T54" fmla="*/ 70 w 127"/>
                  <a:gd name="T55" fmla="*/ 35 h 116"/>
                  <a:gd name="T56" fmla="*/ 66 w 127"/>
                  <a:gd name="T57" fmla="*/ 36 h 116"/>
                  <a:gd name="T58" fmla="*/ 61 w 127"/>
                  <a:gd name="T59" fmla="*/ 36 h 116"/>
                  <a:gd name="T60" fmla="*/ 57 w 127"/>
                  <a:gd name="T61" fmla="*/ 36 h 116"/>
                  <a:gd name="T62" fmla="*/ 51 w 127"/>
                  <a:gd name="T63" fmla="*/ 36 h 116"/>
                  <a:gd name="T64" fmla="*/ 45 w 127"/>
                  <a:gd name="T65" fmla="*/ 36 h 116"/>
                  <a:gd name="T66" fmla="*/ 37 w 127"/>
                  <a:gd name="T67" fmla="*/ 36 h 116"/>
                  <a:gd name="T68" fmla="*/ 31 w 127"/>
                  <a:gd name="T69" fmla="*/ 35 h 116"/>
                  <a:gd name="T70" fmla="*/ 26 w 127"/>
                  <a:gd name="T71" fmla="*/ 35 h 116"/>
                  <a:gd name="T72" fmla="*/ 19 w 127"/>
                  <a:gd name="T73" fmla="*/ 35 h 116"/>
                  <a:gd name="T74" fmla="*/ 15 w 127"/>
                  <a:gd name="T75" fmla="*/ 34 h 116"/>
                  <a:gd name="T76" fmla="*/ 10 w 127"/>
                  <a:gd name="T77" fmla="*/ 34 h 116"/>
                  <a:gd name="T78" fmla="*/ 5 w 127"/>
                  <a:gd name="T79" fmla="*/ 32 h 116"/>
                  <a:gd name="T80" fmla="*/ 3 w 127"/>
                  <a:gd name="T81" fmla="*/ 29 h 116"/>
                  <a:gd name="T82" fmla="*/ 0 w 127"/>
                  <a:gd name="T83" fmla="*/ 27 h 116"/>
                  <a:gd name="T84" fmla="*/ 0 w 127"/>
                  <a:gd name="T85" fmla="*/ 24 h 116"/>
                  <a:gd name="T86" fmla="*/ 0 w 127"/>
                  <a:gd name="T87" fmla="*/ 21 h 116"/>
                  <a:gd name="T88" fmla="*/ 2 w 127"/>
                  <a:gd name="T89" fmla="*/ 19 h 116"/>
                  <a:gd name="T90" fmla="*/ 4 w 127"/>
                  <a:gd name="T91" fmla="*/ 17 h 116"/>
                  <a:gd name="T92" fmla="*/ 7 w 127"/>
                  <a:gd name="T93" fmla="*/ 15 h 116"/>
                  <a:gd name="T94" fmla="*/ 10 w 127"/>
                  <a:gd name="T95" fmla="*/ 14 h 116"/>
                  <a:gd name="T96" fmla="*/ 13 w 127"/>
                  <a:gd name="T97" fmla="*/ 14 h 116"/>
                  <a:gd name="T98" fmla="*/ 15 w 127"/>
                  <a:gd name="T99" fmla="*/ 14 h 116"/>
                  <a:gd name="T100" fmla="*/ 19 w 127"/>
                  <a:gd name="T101" fmla="*/ 13 h 116"/>
                  <a:gd name="T102" fmla="*/ 22 w 127"/>
                  <a:gd name="T103" fmla="*/ 12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116"/>
                  <a:gd name="T158" fmla="*/ 127 w 127"/>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116">
                    <a:moveTo>
                      <a:pt x="114" y="0"/>
                    </a:moveTo>
                    <a:lnTo>
                      <a:pt x="115" y="1"/>
                    </a:lnTo>
                    <a:lnTo>
                      <a:pt x="116" y="1"/>
                    </a:lnTo>
                    <a:lnTo>
                      <a:pt x="116" y="3"/>
                    </a:lnTo>
                    <a:lnTo>
                      <a:pt x="117" y="4"/>
                    </a:lnTo>
                    <a:lnTo>
                      <a:pt x="118" y="6"/>
                    </a:lnTo>
                    <a:lnTo>
                      <a:pt x="119" y="7"/>
                    </a:lnTo>
                    <a:lnTo>
                      <a:pt x="119" y="8"/>
                    </a:lnTo>
                    <a:lnTo>
                      <a:pt x="119" y="10"/>
                    </a:lnTo>
                    <a:lnTo>
                      <a:pt x="120" y="11"/>
                    </a:lnTo>
                    <a:lnTo>
                      <a:pt x="121" y="12"/>
                    </a:lnTo>
                    <a:lnTo>
                      <a:pt x="121" y="13"/>
                    </a:lnTo>
                    <a:lnTo>
                      <a:pt x="122" y="14"/>
                    </a:lnTo>
                    <a:lnTo>
                      <a:pt x="122" y="16"/>
                    </a:lnTo>
                    <a:lnTo>
                      <a:pt x="122" y="17"/>
                    </a:lnTo>
                    <a:lnTo>
                      <a:pt x="123" y="19"/>
                    </a:lnTo>
                    <a:lnTo>
                      <a:pt x="123" y="20"/>
                    </a:lnTo>
                    <a:lnTo>
                      <a:pt x="123" y="21"/>
                    </a:lnTo>
                    <a:lnTo>
                      <a:pt x="124" y="23"/>
                    </a:lnTo>
                    <a:lnTo>
                      <a:pt x="124" y="24"/>
                    </a:lnTo>
                    <a:lnTo>
                      <a:pt x="124" y="25"/>
                    </a:lnTo>
                    <a:lnTo>
                      <a:pt x="125" y="27"/>
                    </a:lnTo>
                    <a:lnTo>
                      <a:pt x="125" y="28"/>
                    </a:lnTo>
                    <a:lnTo>
                      <a:pt x="125" y="29"/>
                    </a:lnTo>
                    <a:lnTo>
                      <a:pt x="125" y="30"/>
                    </a:lnTo>
                    <a:lnTo>
                      <a:pt x="126" y="32"/>
                    </a:lnTo>
                    <a:lnTo>
                      <a:pt x="126" y="33"/>
                    </a:lnTo>
                    <a:lnTo>
                      <a:pt x="126" y="34"/>
                    </a:lnTo>
                    <a:lnTo>
                      <a:pt x="126" y="36"/>
                    </a:lnTo>
                    <a:lnTo>
                      <a:pt x="126" y="37"/>
                    </a:lnTo>
                    <a:lnTo>
                      <a:pt x="126" y="39"/>
                    </a:lnTo>
                    <a:lnTo>
                      <a:pt x="126" y="40"/>
                    </a:lnTo>
                    <a:lnTo>
                      <a:pt x="126" y="41"/>
                    </a:lnTo>
                    <a:lnTo>
                      <a:pt x="126" y="43"/>
                    </a:lnTo>
                    <a:lnTo>
                      <a:pt x="126" y="45"/>
                    </a:lnTo>
                    <a:lnTo>
                      <a:pt x="126" y="46"/>
                    </a:lnTo>
                    <a:lnTo>
                      <a:pt x="126" y="48"/>
                    </a:lnTo>
                    <a:lnTo>
                      <a:pt x="126" y="49"/>
                    </a:lnTo>
                    <a:lnTo>
                      <a:pt x="125" y="50"/>
                    </a:lnTo>
                    <a:lnTo>
                      <a:pt x="125" y="52"/>
                    </a:lnTo>
                    <a:lnTo>
                      <a:pt x="125" y="53"/>
                    </a:lnTo>
                    <a:lnTo>
                      <a:pt x="125" y="54"/>
                    </a:lnTo>
                    <a:lnTo>
                      <a:pt x="124" y="56"/>
                    </a:lnTo>
                    <a:lnTo>
                      <a:pt x="124" y="57"/>
                    </a:lnTo>
                    <a:lnTo>
                      <a:pt x="124" y="59"/>
                    </a:lnTo>
                    <a:lnTo>
                      <a:pt x="124" y="60"/>
                    </a:lnTo>
                    <a:lnTo>
                      <a:pt x="123" y="61"/>
                    </a:lnTo>
                    <a:lnTo>
                      <a:pt x="123" y="62"/>
                    </a:lnTo>
                    <a:lnTo>
                      <a:pt x="122" y="63"/>
                    </a:lnTo>
                    <a:lnTo>
                      <a:pt x="122" y="65"/>
                    </a:lnTo>
                    <a:lnTo>
                      <a:pt x="122" y="66"/>
                    </a:lnTo>
                    <a:lnTo>
                      <a:pt x="122" y="67"/>
                    </a:lnTo>
                    <a:lnTo>
                      <a:pt x="121" y="69"/>
                    </a:lnTo>
                    <a:lnTo>
                      <a:pt x="121" y="70"/>
                    </a:lnTo>
                    <a:lnTo>
                      <a:pt x="120" y="70"/>
                    </a:lnTo>
                    <a:lnTo>
                      <a:pt x="119" y="72"/>
                    </a:lnTo>
                    <a:lnTo>
                      <a:pt x="119" y="73"/>
                    </a:lnTo>
                    <a:lnTo>
                      <a:pt x="119" y="74"/>
                    </a:lnTo>
                    <a:lnTo>
                      <a:pt x="118" y="76"/>
                    </a:lnTo>
                    <a:lnTo>
                      <a:pt x="117" y="76"/>
                    </a:lnTo>
                    <a:lnTo>
                      <a:pt x="116" y="78"/>
                    </a:lnTo>
                    <a:lnTo>
                      <a:pt x="115" y="78"/>
                    </a:lnTo>
                    <a:lnTo>
                      <a:pt x="114" y="79"/>
                    </a:lnTo>
                    <a:lnTo>
                      <a:pt x="113" y="81"/>
                    </a:lnTo>
                    <a:lnTo>
                      <a:pt x="112" y="82"/>
                    </a:lnTo>
                    <a:lnTo>
                      <a:pt x="112" y="83"/>
                    </a:lnTo>
                    <a:lnTo>
                      <a:pt x="111" y="85"/>
                    </a:lnTo>
                    <a:lnTo>
                      <a:pt x="110" y="86"/>
                    </a:lnTo>
                    <a:lnTo>
                      <a:pt x="108" y="87"/>
                    </a:lnTo>
                    <a:lnTo>
                      <a:pt x="107" y="89"/>
                    </a:lnTo>
                    <a:lnTo>
                      <a:pt x="107" y="90"/>
                    </a:lnTo>
                    <a:lnTo>
                      <a:pt x="106" y="92"/>
                    </a:lnTo>
                    <a:lnTo>
                      <a:pt x="104" y="92"/>
                    </a:lnTo>
                    <a:lnTo>
                      <a:pt x="103" y="92"/>
                    </a:lnTo>
                    <a:lnTo>
                      <a:pt x="102" y="94"/>
                    </a:lnTo>
                    <a:lnTo>
                      <a:pt x="102" y="95"/>
                    </a:lnTo>
                    <a:lnTo>
                      <a:pt x="100" y="96"/>
                    </a:lnTo>
                    <a:lnTo>
                      <a:pt x="99" y="98"/>
                    </a:lnTo>
                    <a:lnTo>
                      <a:pt x="98" y="98"/>
                    </a:lnTo>
                    <a:lnTo>
                      <a:pt x="97" y="99"/>
                    </a:lnTo>
                    <a:lnTo>
                      <a:pt x="96" y="101"/>
                    </a:lnTo>
                    <a:lnTo>
                      <a:pt x="95" y="102"/>
                    </a:lnTo>
                    <a:lnTo>
                      <a:pt x="94" y="102"/>
                    </a:lnTo>
                    <a:lnTo>
                      <a:pt x="93" y="103"/>
                    </a:lnTo>
                    <a:lnTo>
                      <a:pt x="92" y="103"/>
                    </a:lnTo>
                    <a:lnTo>
                      <a:pt x="91" y="105"/>
                    </a:lnTo>
                    <a:lnTo>
                      <a:pt x="90" y="106"/>
                    </a:lnTo>
                    <a:lnTo>
                      <a:pt x="89" y="106"/>
                    </a:lnTo>
                    <a:lnTo>
                      <a:pt x="88" y="106"/>
                    </a:lnTo>
                    <a:lnTo>
                      <a:pt x="87" y="106"/>
                    </a:lnTo>
                    <a:lnTo>
                      <a:pt x="87" y="107"/>
                    </a:lnTo>
                    <a:lnTo>
                      <a:pt x="86" y="107"/>
                    </a:lnTo>
                    <a:lnTo>
                      <a:pt x="85" y="107"/>
                    </a:lnTo>
                    <a:lnTo>
                      <a:pt x="85" y="108"/>
                    </a:lnTo>
                    <a:lnTo>
                      <a:pt x="84" y="108"/>
                    </a:lnTo>
                    <a:lnTo>
                      <a:pt x="83" y="108"/>
                    </a:lnTo>
                    <a:lnTo>
                      <a:pt x="82" y="109"/>
                    </a:lnTo>
                    <a:lnTo>
                      <a:pt x="81" y="109"/>
                    </a:lnTo>
                    <a:lnTo>
                      <a:pt x="80" y="109"/>
                    </a:lnTo>
                    <a:lnTo>
                      <a:pt x="79" y="111"/>
                    </a:lnTo>
                    <a:lnTo>
                      <a:pt x="78" y="111"/>
                    </a:lnTo>
                    <a:lnTo>
                      <a:pt x="77" y="111"/>
                    </a:lnTo>
                    <a:lnTo>
                      <a:pt x="76" y="111"/>
                    </a:lnTo>
                    <a:lnTo>
                      <a:pt x="74" y="112"/>
                    </a:lnTo>
                    <a:lnTo>
                      <a:pt x="73" y="112"/>
                    </a:lnTo>
                    <a:lnTo>
                      <a:pt x="72" y="112"/>
                    </a:lnTo>
                    <a:lnTo>
                      <a:pt x="71" y="114"/>
                    </a:lnTo>
                    <a:lnTo>
                      <a:pt x="70" y="114"/>
                    </a:lnTo>
                    <a:lnTo>
                      <a:pt x="69" y="114"/>
                    </a:lnTo>
                    <a:lnTo>
                      <a:pt x="68" y="114"/>
                    </a:lnTo>
                    <a:lnTo>
                      <a:pt x="67" y="114"/>
                    </a:lnTo>
                    <a:lnTo>
                      <a:pt x="66" y="114"/>
                    </a:lnTo>
                    <a:lnTo>
                      <a:pt x="64" y="114"/>
                    </a:lnTo>
                    <a:lnTo>
                      <a:pt x="63" y="114"/>
                    </a:lnTo>
                    <a:lnTo>
                      <a:pt x="63" y="115"/>
                    </a:lnTo>
                    <a:lnTo>
                      <a:pt x="62" y="115"/>
                    </a:lnTo>
                    <a:lnTo>
                      <a:pt x="60" y="115"/>
                    </a:lnTo>
                    <a:lnTo>
                      <a:pt x="59" y="115"/>
                    </a:lnTo>
                    <a:lnTo>
                      <a:pt x="58" y="115"/>
                    </a:lnTo>
                    <a:lnTo>
                      <a:pt x="56" y="114"/>
                    </a:lnTo>
                    <a:lnTo>
                      <a:pt x="54" y="114"/>
                    </a:lnTo>
                    <a:lnTo>
                      <a:pt x="52" y="114"/>
                    </a:lnTo>
                    <a:lnTo>
                      <a:pt x="51" y="114"/>
                    </a:lnTo>
                    <a:lnTo>
                      <a:pt x="49" y="114"/>
                    </a:lnTo>
                    <a:lnTo>
                      <a:pt x="48" y="114"/>
                    </a:lnTo>
                    <a:lnTo>
                      <a:pt x="46" y="114"/>
                    </a:lnTo>
                    <a:lnTo>
                      <a:pt x="44" y="114"/>
                    </a:lnTo>
                    <a:lnTo>
                      <a:pt x="42" y="114"/>
                    </a:lnTo>
                    <a:lnTo>
                      <a:pt x="40" y="114"/>
                    </a:lnTo>
                    <a:lnTo>
                      <a:pt x="38" y="114"/>
                    </a:lnTo>
                    <a:lnTo>
                      <a:pt x="37" y="112"/>
                    </a:lnTo>
                    <a:lnTo>
                      <a:pt x="35" y="112"/>
                    </a:lnTo>
                    <a:lnTo>
                      <a:pt x="33" y="112"/>
                    </a:lnTo>
                    <a:lnTo>
                      <a:pt x="30" y="112"/>
                    </a:lnTo>
                    <a:lnTo>
                      <a:pt x="29" y="112"/>
                    </a:lnTo>
                    <a:lnTo>
                      <a:pt x="27" y="112"/>
                    </a:lnTo>
                    <a:lnTo>
                      <a:pt x="26" y="111"/>
                    </a:lnTo>
                    <a:lnTo>
                      <a:pt x="24" y="111"/>
                    </a:lnTo>
                    <a:lnTo>
                      <a:pt x="23" y="111"/>
                    </a:lnTo>
                    <a:lnTo>
                      <a:pt x="21" y="111"/>
                    </a:lnTo>
                    <a:lnTo>
                      <a:pt x="19" y="111"/>
                    </a:lnTo>
                    <a:lnTo>
                      <a:pt x="19" y="109"/>
                    </a:lnTo>
                    <a:lnTo>
                      <a:pt x="17" y="109"/>
                    </a:lnTo>
                    <a:lnTo>
                      <a:pt x="16" y="109"/>
                    </a:lnTo>
                    <a:lnTo>
                      <a:pt x="15" y="109"/>
                    </a:lnTo>
                    <a:lnTo>
                      <a:pt x="14" y="108"/>
                    </a:lnTo>
                    <a:lnTo>
                      <a:pt x="12" y="108"/>
                    </a:lnTo>
                    <a:lnTo>
                      <a:pt x="10" y="107"/>
                    </a:lnTo>
                    <a:lnTo>
                      <a:pt x="9" y="106"/>
                    </a:lnTo>
                    <a:lnTo>
                      <a:pt x="8" y="105"/>
                    </a:lnTo>
                    <a:lnTo>
                      <a:pt x="7" y="102"/>
                    </a:lnTo>
                    <a:lnTo>
                      <a:pt x="5" y="101"/>
                    </a:lnTo>
                    <a:lnTo>
                      <a:pt x="4" y="99"/>
                    </a:lnTo>
                    <a:lnTo>
                      <a:pt x="4" y="96"/>
                    </a:lnTo>
                    <a:lnTo>
                      <a:pt x="3" y="95"/>
                    </a:lnTo>
                    <a:lnTo>
                      <a:pt x="3" y="92"/>
                    </a:lnTo>
                    <a:lnTo>
                      <a:pt x="2" y="92"/>
                    </a:lnTo>
                    <a:lnTo>
                      <a:pt x="1" y="89"/>
                    </a:lnTo>
                    <a:lnTo>
                      <a:pt x="1" y="87"/>
                    </a:lnTo>
                    <a:lnTo>
                      <a:pt x="0" y="85"/>
                    </a:lnTo>
                    <a:lnTo>
                      <a:pt x="0" y="82"/>
                    </a:lnTo>
                    <a:lnTo>
                      <a:pt x="0" y="79"/>
                    </a:lnTo>
                    <a:lnTo>
                      <a:pt x="0" y="78"/>
                    </a:lnTo>
                    <a:lnTo>
                      <a:pt x="0" y="76"/>
                    </a:lnTo>
                    <a:lnTo>
                      <a:pt x="0" y="73"/>
                    </a:lnTo>
                    <a:lnTo>
                      <a:pt x="0" y="72"/>
                    </a:lnTo>
                    <a:lnTo>
                      <a:pt x="0" y="69"/>
                    </a:lnTo>
                    <a:lnTo>
                      <a:pt x="0" y="66"/>
                    </a:lnTo>
                    <a:lnTo>
                      <a:pt x="1" y="65"/>
                    </a:lnTo>
                    <a:lnTo>
                      <a:pt x="1" y="62"/>
                    </a:lnTo>
                    <a:lnTo>
                      <a:pt x="2" y="61"/>
                    </a:lnTo>
                    <a:lnTo>
                      <a:pt x="2" y="60"/>
                    </a:lnTo>
                    <a:lnTo>
                      <a:pt x="3" y="57"/>
                    </a:lnTo>
                    <a:lnTo>
                      <a:pt x="4" y="56"/>
                    </a:lnTo>
                    <a:lnTo>
                      <a:pt x="4" y="54"/>
                    </a:lnTo>
                    <a:lnTo>
                      <a:pt x="4" y="53"/>
                    </a:lnTo>
                    <a:lnTo>
                      <a:pt x="5" y="52"/>
                    </a:lnTo>
                    <a:lnTo>
                      <a:pt x="6" y="50"/>
                    </a:lnTo>
                    <a:lnTo>
                      <a:pt x="7" y="50"/>
                    </a:lnTo>
                    <a:lnTo>
                      <a:pt x="7" y="49"/>
                    </a:lnTo>
                    <a:lnTo>
                      <a:pt x="8" y="49"/>
                    </a:lnTo>
                    <a:lnTo>
                      <a:pt x="8" y="48"/>
                    </a:lnTo>
                    <a:lnTo>
                      <a:pt x="9" y="46"/>
                    </a:lnTo>
                    <a:lnTo>
                      <a:pt x="10" y="46"/>
                    </a:lnTo>
                    <a:lnTo>
                      <a:pt x="11" y="46"/>
                    </a:lnTo>
                    <a:lnTo>
                      <a:pt x="11" y="45"/>
                    </a:lnTo>
                    <a:lnTo>
                      <a:pt x="12" y="45"/>
                    </a:lnTo>
                    <a:lnTo>
                      <a:pt x="13" y="43"/>
                    </a:lnTo>
                    <a:lnTo>
                      <a:pt x="14" y="43"/>
                    </a:lnTo>
                    <a:lnTo>
                      <a:pt x="15" y="43"/>
                    </a:lnTo>
                    <a:lnTo>
                      <a:pt x="16" y="43"/>
                    </a:lnTo>
                    <a:lnTo>
                      <a:pt x="17" y="41"/>
                    </a:lnTo>
                    <a:lnTo>
                      <a:pt x="18" y="41"/>
                    </a:lnTo>
                    <a:lnTo>
                      <a:pt x="19" y="41"/>
                    </a:lnTo>
                    <a:lnTo>
                      <a:pt x="20" y="40"/>
                    </a:lnTo>
                    <a:lnTo>
                      <a:pt x="21" y="40"/>
                    </a:lnTo>
                    <a:lnTo>
                      <a:pt x="22" y="40"/>
                    </a:lnTo>
                    <a:lnTo>
                      <a:pt x="23" y="40"/>
                    </a:lnTo>
                    <a:lnTo>
                      <a:pt x="24" y="40"/>
                    </a:lnTo>
                    <a:lnTo>
                      <a:pt x="114"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11" name="Freeform 419"/>
              <p:cNvSpPr>
                <a:spLocks/>
              </p:cNvSpPr>
              <p:nvPr/>
            </p:nvSpPr>
            <p:spPr bwMode="auto">
              <a:xfrm rot="6050369" flipH="1" flipV="1">
                <a:off x="822" y="2007"/>
                <a:ext cx="128" cy="81"/>
              </a:xfrm>
              <a:custGeom>
                <a:avLst/>
                <a:gdLst>
                  <a:gd name="T0" fmla="*/ 111 w 130"/>
                  <a:gd name="T1" fmla="*/ 0 h 120"/>
                  <a:gd name="T2" fmla="*/ 115 w 130"/>
                  <a:gd name="T3" fmla="*/ 2 h 120"/>
                  <a:gd name="T4" fmla="*/ 119 w 130"/>
                  <a:gd name="T5" fmla="*/ 5 h 120"/>
                  <a:gd name="T6" fmla="*/ 121 w 130"/>
                  <a:gd name="T7" fmla="*/ 8 h 120"/>
                  <a:gd name="T8" fmla="*/ 123 w 130"/>
                  <a:gd name="T9" fmla="*/ 11 h 120"/>
                  <a:gd name="T10" fmla="*/ 123 w 130"/>
                  <a:gd name="T11" fmla="*/ 15 h 120"/>
                  <a:gd name="T12" fmla="*/ 121 w 130"/>
                  <a:gd name="T13" fmla="*/ 18 h 120"/>
                  <a:gd name="T14" fmla="*/ 119 w 130"/>
                  <a:gd name="T15" fmla="*/ 20 h 120"/>
                  <a:gd name="T16" fmla="*/ 116 w 130"/>
                  <a:gd name="T17" fmla="*/ 23 h 120"/>
                  <a:gd name="T18" fmla="*/ 114 w 130"/>
                  <a:gd name="T19" fmla="*/ 24 h 120"/>
                  <a:gd name="T20" fmla="*/ 110 w 130"/>
                  <a:gd name="T21" fmla="*/ 26 h 120"/>
                  <a:gd name="T22" fmla="*/ 107 w 130"/>
                  <a:gd name="T23" fmla="*/ 28 h 120"/>
                  <a:gd name="T24" fmla="*/ 102 w 130"/>
                  <a:gd name="T25" fmla="*/ 29 h 120"/>
                  <a:gd name="T26" fmla="*/ 98 w 130"/>
                  <a:gd name="T27" fmla="*/ 30 h 120"/>
                  <a:gd name="T28" fmla="*/ 95 w 130"/>
                  <a:gd name="T29" fmla="*/ 32 h 120"/>
                  <a:gd name="T30" fmla="*/ 93 w 130"/>
                  <a:gd name="T31" fmla="*/ 32 h 120"/>
                  <a:gd name="T32" fmla="*/ 90 w 130"/>
                  <a:gd name="T33" fmla="*/ 33 h 120"/>
                  <a:gd name="T34" fmla="*/ 87 w 130"/>
                  <a:gd name="T35" fmla="*/ 34 h 120"/>
                  <a:gd name="T36" fmla="*/ 85 w 130"/>
                  <a:gd name="T37" fmla="*/ 34 h 120"/>
                  <a:gd name="T38" fmla="*/ 81 w 130"/>
                  <a:gd name="T39" fmla="*/ 34 h 120"/>
                  <a:gd name="T40" fmla="*/ 78 w 130"/>
                  <a:gd name="T41" fmla="*/ 36 h 120"/>
                  <a:gd name="T42" fmla="*/ 73 w 130"/>
                  <a:gd name="T43" fmla="*/ 36 h 120"/>
                  <a:gd name="T44" fmla="*/ 70 w 130"/>
                  <a:gd name="T45" fmla="*/ 36 h 120"/>
                  <a:gd name="T46" fmla="*/ 66 w 130"/>
                  <a:gd name="T47" fmla="*/ 36 h 120"/>
                  <a:gd name="T48" fmla="*/ 61 w 130"/>
                  <a:gd name="T49" fmla="*/ 36 h 120"/>
                  <a:gd name="T50" fmla="*/ 56 w 130"/>
                  <a:gd name="T51" fmla="*/ 36 h 120"/>
                  <a:gd name="T52" fmla="*/ 49 w 130"/>
                  <a:gd name="T53" fmla="*/ 36 h 120"/>
                  <a:gd name="T54" fmla="*/ 42 w 130"/>
                  <a:gd name="T55" fmla="*/ 36 h 120"/>
                  <a:gd name="T56" fmla="*/ 34 w 130"/>
                  <a:gd name="T57" fmla="*/ 36 h 120"/>
                  <a:gd name="T58" fmla="*/ 30 w 130"/>
                  <a:gd name="T59" fmla="*/ 36 h 120"/>
                  <a:gd name="T60" fmla="*/ 23 w 130"/>
                  <a:gd name="T61" fmla="*/ 36 h 120"/>
                  <a:gd name="T62" fmla="*/ 18 w 130"/>
                  <a:gd name="T63" fmla="*/ 34 h 120"/>
                  <a:gd name="T64" fmla="*/ 14 w 130"/>
                  <a:gd name="T65" fmla="*/ 34 h 120"/>
                  <a:gd name="T66" fmla="*/ 8 w 130"/>
                  <a:gd name="T67" fmla="*/ 33 h 120"/>
                  <a:gd name="T68" fmla="*/ 4 w 130"/>
                  <a:gd name="T69" fmla="*/ 31 h 120"/>
                  <a:gd name="T70" fmla="*/ 1 w 130"/>
                  <a:gd name="T71" fmla="*/ 28 h 120"/>
                  <a:gd name="T72" fmla="*/ 0 w 130"/>
                  <a:gd name="T73" fmla="*/ 25 h 120"/>
                  <a:gd name="T74" fmla="*/ 0 w 130"/>
                  <a:gd name="T75" fmla="*/ 23 h 120"/>
                  <a:gd name="T76" fmla="*/ 1 w 130"/>
                  <a:gd name="T77" fmla="*/ 20 h 120"/>
                  <a:gd name="T78" fmla="*/ 4 w 130"/>
                  <a:gd name="T79" fmla="*/ 18 h 120"/>
                  <a:gd name="T80" fmla="*/ 6 w 130"/>
                  <a:gd name="T81" fmla="*/ 16 h 120"/>
                  <a:gd name="T82" fmla="*/ 11 w 130"/>
                  <a:gd name="T83" fmla="*/ 15 h 120"/>
                  <a:gd name="T84" fmla="*/ 16 w 130"/>
                  <a:gd name="T85" fmla="*/ 14 h 120"/>
                  <a:gd name="T86" fmla="*/ 20 w 130"/>
                  <a:gd name="T87" fmla="*/ 14 h 120"/>
                  <a:gd name="T88" fmla="*/ 24 w 130"/>
                  <a:gd name="T89" fmla="*/ 13 h 1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20"/>
                  <a:gd name="T137" fmla="*/ 130 w 130"/>
                  <a:gd name="T138" fmla="*/ 120 h 1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20">
                    <a:moveTo>
                      <a:pt x="117" y="0"/>
                    </a:moveTo>
                    <a:lnTo>
                      <a:pt x="121" y="7"/>
                    </a:lnTo>
                    <a:lnTo>
                      <a:pt x="125" y="16"/>
                    </a:lnTo>
                    <a:lnTo>
                      <a:pt x="127" y="26"/>
                    </a:lnTo>
                    <a:lnTo>
                      <a:pt x="129" y="37"/>
                    </a:lnTo>
                    <a:lnTo>
                      <a:pt x="129" y="48"/>
                    </a:lnTo>
                    <a:lnTo>
                      <a:pt x="127" y="58"/>
                    </a:lnTo>
                    <a:lnTo>
                      <a:pt x="125" y="67"/>
                    </a:lnTo>
                    <a:lnTo>
                      <a:pt x="122" y="76"/>
                    </a:lnTo>
                    <a:lnTo>
                      <a:pt x="120" y="79"/>
                    </a:lnTo>
                    <a:lnTo>
                      <a:pt x="116" y="83"/>
                    </a:lnTo>
                    <a:lnTo>
                      <a:pt x="113" y="89"/>
                    </a:lnTo>
                    <a:lnTo>
                      <a:pt x="108" y="95"/>
                    </a:lnTo>
                    <a:lnTo>
                      <a:pt x="104" y="98"/>
                    </a:lnTo>
                    <a:lnTo>
                      <a:pt x="100" y="103"/>
                    </a:lnTo>
                    <a:lnTo>
                      <a:pt x="96" y="105"/>
                    </a:lnTo>
                    <a:lnTo>
                      <a:pt x="93" y="108"/>
                    </a:lnTo>
                    <a:lnTo>
                      <a:pt x="90" y="110"/>
                    </a:lnTo>
                    <a:lnTo>
                      <a:pt x="88" y="111"/>
                    </a:lnTo>
                    <a:lnTo>
                      <a:pt x="84" y="113"/>
                    </a:lnTo>
                    <a:lnTo>
                      <a:pt x="81" y="115"/>
                    </a:lnTo>
                    <a:lnTo>
                      <a:pt x="76" y="116"/>
                    </a:lnTo>
                    <a:lnTo>
                      <a:pt x="73" y="118"/>
                    </a:lnTo>
                    <a:lnTo>
                      <a:pt x="69" y="118"/>
                    </a:lnTo>
                    <a:lnTo>
                      <a:pt x="64" y="119"/>
                    </a:lnTo>
                    <a:lnTo>
                      <a:pt x="59" y="119"/>
                    </a:lnTo>
                    <a:lnTo>
                      <a:pt x="52" y="118"/>
                    </a:lnTo>
                    <a:lnTo>
                      <a:pt x="45" y="118"/>
                    </a:lnTo>
                    <a:lnTo>
                      <a:pt x="37" y="116"/>
                    </a:lnTo>
                    <a:lnTo>
                      <a:pt x="30" y="116"/>
                    </a:lnTo>
                    <a:lnTo>
                      <a:pt x="23" y="115"/>
                    </a:lnTo>
                    <a:lnTo>
                      <a:pt x="18" y="113"/>
                    </a:lnTo>
                    <a:lnTo>
                      <a:pt x="14" y="112"/>
                    </a:lnTo>
                    <a:lnTo>
                      <a:pt x="8" y="108"/>
                    </a:lnTo>
                    <a:lnTo>
                      <a:pt x="4" y="100"/>
                    </a:lnTo>
                    <a:lnTo>
                      <a:pt x="1" y="92"/>
                    </a:lnTo>
                    <a:lnTo>
                      <a:pt x="0" y="82"/>
                    </a:lnTo>
                    <a:lnTo>
                      <a:pt x="0" y="74"/>
                    </a:lnTo>
                    <a:lnTo>
                      <a:pt x="1" y="64"/>
                    </a:lnTo>
                    <a:lnTo>
                      <a:pt x="4" y="58"/>
                    </a:lnTo>
                    <a:lnTo>
                      <a:pt x="6" y="52"/>
                    </a:lnTo>
                    <a:lnTo>
                      <a:pt x="11" y="48"/>
                    </a:lnTo>
                    <a:lnTo>
                      <a:pt x="16" y="44"/>
                    </a:lnTo>
                    <a:lnTo>
                      <a:pt x="20" y="43"/>
                    </a:lnTo>
                    <a:lnTo>
                      <a:pt x="24" y="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420"/>
              <p:cNvSpPr>
                <a:spLocks/>
              </p:cNvSpPr>
              <p:nvPr/>
            </p:nvSpPr>
            <p:spPr bwMode="auto">
              <a:xfrm rot="6050369" flipH="1" flipV="1">
                <a:off x="809" y="2046"/>
                <a:ext cx="56" cy="21"/>
              </a:xfrm>
              <a:custGeom>
                <a:avLst/>
                <a:gdLst>
                  <a:gd name="T0" fmla="*/ 53 w 57"/>
                  <a:gd name="T1" fmla="*/ 1 h 31"/>
                  <a:gd name="T2" fmla="*/ 47 w 57"/>
                  <a:gd name="T3" fmla="*/ 0 h 31"/>
                  <a:gd name="T4" fmla="*/ 40 w 57"/>
                  <a:gd name="T5" fmla="*/ 0 h 31"/>
                  <a:gd name="T6" fmla="*/ 31 w 57"/>
                  <a:gd name="T7" fmla="*/ 0 h 31"/>
                  <a:gd name="T8" fmla="*/ 26 w 57"/>
                  <a:gd name="T9" fmla="*/ 1 h 31"/>
                  <a:gd name="T10" fmla="*/ 17 w 57"/>
                  <a:gd name="T11" fmla="*/ 2 h 31"/>
                  <a:gd name="T12" fmla="*/ 9 w 57"/>
                  <a:gd name="T13" fmla="*/ 3 h 31"/>
                  <a:gd name="T14" fmla="*/ 3 w 57"/>
                  <a:gd name="T15" fmla="*/ 6 h 31"/>
                  <a:gd name="T16" fmla="*/ 0 w 57"/>
                  <a:gd name="T17" fmla="*/ 9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31"/>
                  <a:gd name="T29" fmla="*/ 57 w 57"/>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31">
                    <a:moveTo>
                      <a:pt x="56" y="1"/>
                    </a:moveTo>
                    <a:lnTo>
                      <a:pt x="50" y="0"/>
                    </a:lnTo>
                    <a:lnTo>
                      <a:pt x="43" y="0"/>
                    </a:lnTo>
                    <a:lnTo>
                      <a:pt x="34" y="0"/>
                    </a:lnTo>
                    <a:lnTo>
                      <a:pt x="26" y="2"/>
                    </a:lnTo>
                    <a:lnTo>
                      <a:pt x="17" y="6"/>
                    </a:lnTo>
                    <a:lnTo>
                      <a:pt x="9" y="12"/>
                    </a:lnTo>
                    <a:lnTo>
                      <a:pt x="3" y="20"/>
                    </a:lnTo>
                    <a:lnTo>
                      <a:pt x="0" y="3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421"/>
              <p:cNvSpPr>
                <a:spLocks/>
              </p:cNvSpPr>
              <p:nvPr/>
            </p:nvSpPr>
            <p:spPr bwMode="auto">
              <a:xfrm rot="6050369" flipH="1" flipV="1">
                <a:off x="788" y="1978"/>
                <a:ext cx="103" cy="89"/>
              </a:xfrm>
              <a:custGeom>
                <a:avLst/>
                <a:gdLst>
                  <a:gd name="T0" fmla="*/ 94 w 105"/>
                  <a:gd name="T1" fmla="*/ 0 h 131"/>
                  <a:gd name="T2" fmla="*/ 95 w 105"/>
                  <a:gd name="T3" fmla="*/ 1 h 131"/>
                  <a:gd name="T4" fmla="*/ 96 w 105"/>
                  <a:gd name="T5" fmla="*/ 2 h 131"/>
                  <a:gd name="T6" fmla="*/ 97 w 105"/>
                  <a:gd name="T7" fmla="*/ 4 h 131"/>
                  <a:gd name="T8" fmla="*/ 98 w 105"/>
                  <a:gd name="T9" fmla="*/ 7 h 131"/>
                  <a:gd name="T10" fmla="*/ 98 w 105"/>
                  <a:gd name="T11" fmla="*/ 8 h 131"/>
                  <a:gd name="T12" fmla="*/ 97 w 105"/>
                  <a:gd name="T13" fmla="*/ 11 h 131"/>
                  <a:gd name="T14" fmla="*/ 96 w 105"/>
                  <a:gd name="T15" fmla="*/ 14 h 131"/>
                  <a:gd name="T16" fmla="*/ 94 w 105"/>
                  <a:gd name="T17" fmla="*/ 16 h 131"/>
                  <a:gd name="T18" fmla="*/ 91 w 105"/>
                  <a:gd name="T19" fmla="*/ 18 h 131"/>
                  <a:gd name="T20" fmla="*/ 88 w 105"/>
                  <a:gd name="T21" fmla="*/ 21 h 131"/>
                  <a:gd name="T22" fmla="*/ 84 w 105"/>
                  <a:gd name="T23" fmla="*/ 24 h 131"/>
                  <a:gd name="T24" fmla="*/ 81 w 105"/>
                  <a:gd name="T25" fmla="*/ 26 h 131"/>
                  <a:gd name="T26" fmla="*/ 77 w 105"/>
                  <a:gd name="T27" fmla="*/ 29 h 131"/>
                  <a:gd name="T28" fmla="*/ 75 w 105"/>
                  <a:gd name="T29" fmla="*/ 31 h 131"/>
                  <a:gd name="T30" fmla="*/ 73 w 105"/>
                  <a:gd name="T31" fmla="*/ 33 h 131"/>
                  <a:gd name="T32" fmla="*/ 72 w 105"/>
                  <a:gd name="T33" fmla="*/ 34 h 131"/>
                  <a:gd name="T34" fmla="*/ 69 w 105"/>
                  <a:gd name="T35" fmla="*/ 35 h 131"/>
                  <a:gd name="T36" fmla="*/ 66 w 105"/>
                  <a:gd name="T37" fmla="*/ 35 h 131"/>
                  <a:gd name="T38" fmla="*/ 63 w 105"/>
                  <a:gd name="T39" fmla="*/ 37 h 131"/>
                  <a:gd name="T40" fmla="*/ 59 w 105"/>
                  <a:gd name="T41" fmla="*/ 38 h 131"/>
                  <a:gd name="T42" fmla="*/ 54 w 105"/>
                  <a:gd name="T43" fmla="*/ 39 h 131"/>
                  <a:gd name="T44" fmla="*/ 49 w 105"/>
                  <a:gd name="T45" fmla="*/ 39 h 131"/>
                  <a:gd name="T46" fmla="*/ 43 w 105"/>
                  <a:gd name="T47" fmla="*/ 41 h 131"/>
                  <a:gd name="T48" fmla="*/ 38 w 105"/>
                  <a:gd name="T49" fmla="*/ 41 h 131"/>
                  <a:gd name="T50" fmla="*/ 32 w 105"/>
                  <a:gd name="T51" fmla="*/ 41 h 131"/>
                  <a:gd name="T52" fmla="*/ 26 w 105"/>
                  <a:gd name="T53" fmla="*/ 41 h 131"/>
                  <a:gd name="T54" fmla="*/ 24 w 105"/>
                  <a:gd name="T55" fmla="*/ 41 h 131"/>
                  <a:gd name="T56" fmla="*/ 18 w 105"/>
                  <a:gd name="T57" fmla="*/ 41 h 131"/>
                  <a:gd name="T58" fmla="*/ 13 w 105"/>
                  <a:gd name="T59" fmla="*/ 39 h 131"/>
                  <a:gd name="T60" fmla="*/ 8 w 105"/>
                  <a:gd name="T61" fmla="*/ 39 h 131"/>
                  <a:gd name="T62" fmla="*/ 3 w 105"/>
                  <a:gd name="T63" fmla="*/ 39 h 131"/>
                  <a:gd name="T64" fmla="*/ 0 w 105"/>
                  <a:gd name="T65" fmla="*/ 39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131"/>
                  <a:gd name="T101" fmla="*/ 105 w 105"/>
                  <a:gd name="T102" fmla="*/ 131 h 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131">
                    <a:moveTo>
                      <a:pt x="100" y="0"/>
                    </a:moveTo>
                    <a:lnTo>
                      <a:pt x="101" y="3"/>
                    </a:lnTo>
                    <a:lnTo>
                      <a:pt x="102" y="8"/>
                    </a:lnTo>
                    <a:lnTo>
                      <a:pt x="103" y="13"/>
                    </a:lnTo>
                    <a:lnTo>
                      <a:pt x="104" y="20"/>
                    </a:lnTo>
                    <a:lnTo>
                      <a:pt x="104" y="27"/>
                    </a:lnTo>
                    <a:lnTo>
                      <a:pt x="103" y="35"/>
                    </a:lnTo>
                    <a:lnTo>
                      <a:pt x="102" y="42"/>
                    </a:lnTo>
                    <a:lnTo>
                      <a:pt x="100" y="50"/>
                    </a:lnTo>
                    <a:lnTo>
                      <a:pt x="97" y="59"/>
                    </a:lnTo>
                    <a:lnTo>
                      <a:pt x="94" y="68"/>
                    </a:lnTo>
                    <a:lnTo>
                      <a:pt x="90" y="77"/>
                    </a:lnTo>
                    <a:lnTo>
                      <a:pt x="87" y="85"/>
                    </a:lnTo>
                    <a:lnTo>
                      <a:pt x="82" y="93"/>
                    </a:lnTo>
                    <a:lnTo>
                      <a:pt x="79" y="99"/>
                    </a:lnTo>
                    <a:lnTo>
                      <a:pt x="76" y="105"/>
                    </a:lnTo>
                    <a:lnTo>
                      <a:pt x="75" y="107"/>
                    </a:lnTo>
                    <a:lnTo>
                      <a:pt x="72" y="110"/>
                    </a:lnTo>
                    <a:lnTo>
                      <a:pt x="69" y="114"/>
                    </a:lnTo>
                    <a:lnTo>
                      <a:pt x="66" y="117"/>
                    </a:lnTo>
                    <a:lnTo>
                      <a:pt x="62" y="121"/>
                    </a:lnTo>
                    <a:lnTo>
                      <a:pt x="57" y="124"/>
                    </a:lnTo>
                    <a:lnTo>
                      <a:pt x="52" y="126"/>
                    </a:lnTo>
                    <a:lnTo>
                      <a:pt x="46" y="129"/>
                    </a:lnTo>
                    <a:lnTo>
                      <a:pt x="41" y="130"/>
                    </a:lnTo>
                    <a:lnTo>
                      <a:pt x="35" y="130"/>
                    </a:lnTo>
                    <a:lnTo>
                      <a:pt x="29" y="130"/>
                    </a:lnTo>
                    <a:lnTo>
                      <a:pt x="24" y="129"/>
                    </a:lnTo>
                    <a:lnTo>
                      <a:pt x="18" y="129"/>
                    </a:lnTo>
                    <a:lnTo>
                      <a:pt x="13" y="127"/>
                    </a:lnTo>
                    <a:lnTo>
                      <a:pt x="8" y="126"/>
                    </a:lnTo>
                    <a:lnTo>
                      <a:pt x="3" y="124"/>
                    </a:lnTo>
                    <a:lnTo>
                      <a:pt x="0" y="12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422"/>
              <p:cNvSpPr>
                <a:spLocks/>
              </p:cNvSpPr>
              <p:nvPr/>
            </p:nvSpPr>
            <p:spPr bwMode="auto">
              <a:xfrm rot="6050369" flipH="1" flipV="1">
                <a:off x="770" y="1974"/>
                <a:ext cx="112" cy="105"/>
              </a:xfrm>
              <a:custGeom>
                <a:avLst/>
                <a:gdLst>
                  <a:gd name="T0" fmla="*/ 91 w 114"/>
                  <a:gd name="T1" fmla="*/ 1 h 156"/>
                  <a:gd name="T2" fmla="*/ 93 w 114"/>
                  <a:gd name="T3" fmla="*/ 2 h 156"/>
                  <a:gd name="T4" fmla="*/ 96 w 114"/>
                  <a:gd name="T5" fmla="*/ 3 h 156"/>
                  <a:gd name="T6" fmla="*/ 99 w 114"/>
                  <a:gd name="T7" fmla="*/ 5 h 156"/>
                  <a:gd name="T8" fmla="*/ 101 w 114"/>
                  <a:gd name="T9" fmla="*/ 7 h 156"/>
                  <a:gd name="T10" fmla="*/ 104 w 114"/>
                  <a:gd name="T11" fmla="*/ 9 h 156"/>
                  <a:gd name="T12" fmla="*/ 104 w 114"/>
                  <a:gd name="T13" fmla="*/ 10 h 156"/>
                  <a:gd name="T14" fmla="*/ 105 w 114"/>
                  <a:gd name="T15" fmla="*/ 11 h 156"/>
                  <a:gd name="T16" fmla="*/ 106 w 114"/>
                  <a:gd name="T17" fmla="*/ 13 h 156"/>
                  <a:gd name="T18" fmla="*/ 107 w 114"/>
                  <a:gd name="T19" fmla="*/ 15 h 156"/>
                  <a:gd name="T20" fmla="*/ 107 w 114"/>
                  <a:gd name="T21" fmla="*/ 17 h 156"/>
                  <a:gd name="T22" fmla="*/ 106 w 114"/>
                  <a:gd name="T23" fmla="*/ 20 h 156"/>
                  <a:gd name="T24" fmla="*/ 105 w 114"/>
                  <a:gd name="T25" fmla="*/ 22 h 156"/>
                  <a:gd name="T26" fmla="*/ 103 w 114"/>
                  <a:gd name="T27" fmla="*/ 24 h 156"/>
                  <a:gd name="T28" fmla="*/ 99 w 114"/>
                  <a:gd name="T29" fmla="*/ 27 h 156"/>
                  <a:gd name="T30" fmla="*/ 96 w 114"/>
                  <a:gd name="T31" fmla="*/ 30 h 156"/>
                  <a:gd name="T32" fmla="*/ 93 w 114"/>
                  <a:gd name="T33" fmla="*/ 32 h 156"/>
                  <a:gd name="T34" fmla="*/ 89 w 114"/>
                  <a:gd name="T35" fmla="*/ 35 h 156"/>
                  <a:gd name="T36" fmla="*/ 85 w 114"/>
                  <a:gd name="T37" fmla="*/ 37 h 156"/>
                  <a:gd name="T38" fmla="*/ 83 w 114"/>
                  <a:gd name="T39" fmla="*/ 38 h 156"/>
                  <a:gd name="T40" fmla="*/ 82 w 114"/>
                  <a:gd name="T41" fmla="*/ 40 h 156"/>
                  <a:gd name="T42" fmla="*/ 81 w 114"/>
                  <a:gd name="T43" fmla="*/ 41 h 156"/>
                  <a:gd name="T44" fmla="*/ 78 w 114"/>
                  <a:gd name="T45" fmla="*/ 42 h 156"/>
                  <a:gd name="T46" fmla="*/ 75 w 114"/>
                  <a:gd name="T47" fmla="*/ 42 h 156"/>
                  <a:gd name="T48" fmla="*/ 71 w 114"/>
                  <a:gd name="T49" fmla="*/ 44 h 156"/>
                  <a:gd name="T50" fmla="*/ 66 w 114"/>
                  <a:gd name="T51" fmla="*/ 45 h 156"/>
                  <a:gd name="T52" fmla="*/ 62 w 114"/>
                  <a:gd name="T53" fmla="*/ 46 h 156"/>
                  <a:gd name="T54" fmla="*/ 57 w 114"/>
                  <a:gd name="T55" fmla="*/ 46 h 156"/>
                  <a:gd name="T56" fmla="*/ 51 w 114"/>
                  <a:gd name="T57" fmla="*/ 47 h 156"/>
                  <a:gd name="T58" fmla="*/ 46 w 114"/>
                  <a:gd name="T59" fmla="*/ 47 h 156"/>
                  <a:gd name="T60" fmla="*/ 40 w 114"/>
                  <a:gd name="T61" fmla="*/ 47 h 156"/>
                  <a:gd name="T62" fmla="*/ 35 w 114"/>
                  <a:gd name="T63" fmla="*/ 47 h 156"/>
                  <a:gd name="T64" fmla="*/ 29 w 114"/>
                  <a:gd name="T65" fmla="*/ 47 h 156"/>
                  <a:gd name="T66" fmla="*/ 27 w 114"/>
                  <a:gd name="T67" fmla="*/ 47 h 156"/>
                  <a:gd name="T68" fmla="*/ 22 w 114"/>
                  <a:gd name="T69" fmla="*/ 47 h 156"/>
                  <a:gd name="T70" fmla="*/ 17 w 114"/>
                  <a:gd name="T71" fmla="*/ 46 h 156"/>
                  <a:gd name="T72" fmla="*/ 13 w 114"/>
                  <a:gd name="T73" fmla="*/ 46 h 156"/>
                  <a:gd name="T74" fmla="*/ 9 w 114"/>
                  <a:gd name="T75" fmla="*/ 45 h 156"/>
                  <a:gd name="T76" fmla="*/ 5 w 114"/>
                  <a:gd name="T77" fmla="*/ 44 h 156"/>
                  <a:gd name="T78" fmla="*/ 2 w 114"/>
                  <a:gd name="T79" fmla="*/ 42 h 156"/>
                  <a:gd name="T80" fmla="*/ 1 w 114"/>
                  <a:gd name="T81" fmla="*/ 40 h 156"/>
                  <a:gd name="T82" fmla="*/ 0 w 114"/>
                  <a:gd name="T83" fmla="*/ 38 h 156"/>
                  <a:gd name="T84" fmla="*/ 1 w 114"/>
                  <a:gd name="T85" fmla="*/ 36 h 156"/>
                  <a:gd name="T86" fmla="*/ 2 w 114"/>
                  <a:gd name="T87" fmla="*/ 33 h 156"/>
                  <a:gd name="T88" fmla="*/ 6 w 114"/>
                  <a:gd name="T89" fmla="*/ 32 h 156"/>
                  <a:gd name="T90" fmla="*/ 9 w 114"/>
                  <a:gd name="T91" fmla="*/ 30 h 156"/>
                  <a:gd name="T92" fmla="*/ 13 w 114"/>
                  <a:gd name="T93" fmla="*/ 30 h 156"/>
                  <a:gd name="T94" fmla="*/ 15 w 114"/>
                  <a:gd name="T95" fmla="*/ 28 h 156"/>
                  <a:gd name="T96" fmla="*/ 18 w 114"/>
                  <a:gd name="T97" fmla="*/ 28 h 156"/>
                  <a:gd name="T98" fmla="*/ 23 w 114"/>
                  <a:gd name="T99" fmla="*/ 27 h 156"/>
                  <a:gd name="T100" fmla="*/ 27 w 114"/>
                  <a:gd name="T101" fmla="*/ 27 h 156"/>
                  <a:gd name="T102" fmla="*/ 31 w 114"/>
                  <a:gd name="T103" fmla="*/ 26 h 156"/>
                  <a:gd name="T104" fmla="*/ 40 w 114"/>
                  <a:gd name="T105" fmla="*/ 26 h 156"/>
                  <a:gd name="T106" fmla="*/ 43 w 114"/>
                  <a:gd name="T107" fmla="*/ 25 h 156"/>
                  <a:gd name="T108" fmla="*/ 45 w 114"/>
                  <a:gd name="T109" fmla="*/ 24 h 156"/>
                  <a:gd name="T110" fmla="*/ 47 w 114"/>
                  <a:gd name="T111" fmla="*/ 22 h 156"/>
                  <a:gd name="T112" fmla="*/ 49 w 114"/>
                  <a:gd name="T113" fmla="*/ 21 h 156"/>
                  <a:gd name="T114" fmla="*/ 51 w 114"/>
                  <a:gd name="T115" fmla="*/ 19 h 156"/>
                  <a:gd name="T116" fmla="*/ 54 w 114"/>
                  <a:gd name="T117" fmla="*/ 17 h 156"/>
                  <a:gd name="T118" fmla="*/ 57 w 114"/>
                  <a:gd name="T119" fmla="*/ 16 h 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4"/>
                  <a:gd name="T181" fmla="*/ 0 h 156"/>
                  <a:gd name="T182" fmla="*/ 114 w 114"/>
                  <a:gd name="T183" fmla="*/ 156 h 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4" h="156">
                    <a:moveTo>
                      <a:pt x="95" y="0"/>
                    </a:moveTo>
                    <a:lnTo>
                      <a:pt x="96" y="1"/>
                    </a:lnTo>
                    <a:lnTo>
                      <a:pt x="97" y="3"/>
                    </a:lnTo>
                    <a:lnTo>
                      <a:pt x="97" y="4"/>
                    </a:lnTo>
                    <a:lnTo>
                      <a:pt x="98" y="4"/>
                    </a:lnTo>
                    <a:lnTo>
                      <a:pt x="99" y="6"/>
                    </a:lnTo>
                    <a:lnTo>
                      <a:pt x="99" y="8"/>
                    </a:lnTo>
                    <a:lnTo>
                      <a:pt x="100" y="8"/>
                    </a:lnTo>
                    <a:lnTo>
                      <a:pt x="100" y="9"/>
                    </a:lnTo>
                    <a:lnTo>
                      <a:pt x="101" y="10"/>
                    </a:lnTo>
                    <a:lnTo>
                      <a:pt x="102" y="12"/>
                    </a:lnTo>
                    <a:lnTo>
                      <a:pt x="103" y="13"/>
                    </a:lnTo>
                    <a:lnTo>
                      <a:pt x="104" y="15"/>
                    </a:lnTo>
                    <a:lnTo>
                      <a:pt x="104" y="16"/>
                    </a:lnTo>
                    <a:lnTo>
                      <a:pt x="105" y="17"/>
                    </a:lnTo>
                    <a:lnTo>
                      <a:pt x="105" y="19"/>
                    </a:lnTo>
                    <a:lnTo>
                      <a:pt x="106" y="20"/>
                    </a:lnTo>
                    <a:lnTo>
                      <a:pt x="106" y="21"/>
                    </a:lnTo>
                    <a:lnTo>
                      <a:pt x="107" y="22"/>
                    </a:lnTo>
                    <a:lnTo>
                      <a:pt x="108" y="24"/>
                    </a:lnTo>
                    <a:lnTo>
                      <a:pt x="108" y="25"/>
                    </a:lnTo>
                    <a:lnTo>
                      <a:pt x="109" y="26"/>
                    </a:lnTo>
                    <a:lnTo>
                      <a:pt x="110" y="28"/>
                    </a:lnTo>
                    <a:lnTo>
                      <a:pt x="110" y="29"/>
                    </a:lnTo>
                    <a:lnTo>
                      <a:pt x="110" y="30"/>
                    </a:lnTo>
                    <a:lnTo>
                      <a:pt x="110" y="32"/>
                    </a:lnTo>
                    <a:lnTo>
                      <a:pt x="110" y="33"/>
                    </a:lnTo>
                    <a:lnTo>
                      <a:pt x="110" y="35"/>
                    </a:lnTo>
                    <a:lnTo>
                      <a:pt x="111" y="36"/>
                    </a:lnTo>
                    <a:lnTo>
                      <a:pt x="111" y="37"/>
                    </a:lnTo>
                    <a:lnTo>
                      <a:pt x="111" y="39"/>
                    </a:lnTo>
                    <a:lnTo>
                      <a:pt x="112" y="39"/>
                    </a:lnTo>
                    <a:lnTo>
                      <a:pt x="112" y="41"/>
                    </a:lnTo>
                    <a:lnTo>
                      <a:pt x="112" y="42"/>
                    </a:lnTo>
                    <a:lnTo>
                      <a:pt x="112" y="44"/>
                    </a:lnTo>
                    <a:lnTo>
                      <a:pt x="112" y="45"/>
                    </a:lnTo>
                    <a:lnTo>
                      <a:pt x="113" y="48"/>
                    </a:lnTo>
                    <a:lnTo>
                      <a:pt x="113" y="49"/>
                    </a:lnTo>
                    <a:lnTo>
                      <a:pt x="113" y="51"/>
                    </a:lnTo>
                    <a:lnTo>
                      <a:pt x="113" y="52"/>
                    </a:lnTo>
                    <a:lnTo>
                      <a:pt x="113" y="53"/>
                    </a:lnTo>
                    <a:lnTo>
                      <a:pt x="113" y="55"/>
                    </a:lnTo>
                    <a:lnTo>
                      <a:pt x="113" y="57"/>
                    </a:lnTo>
                    <a:lnTo>
                      <a:pt x="113" y="58"/>
                    </a:lnTo>
                    <a:lnTo>
                      <a:pt x="113" y="61"/>
                    </a:lnTo>
                    <a:lnTo>
                      <a:pt x="112" y="62"/>
                    </a:lnTo>
                    <a:lnTo>
                      <a:pt x="112" y="64"/>
                    </a:lnTo>
                    <a:lnTo>
                      <a:pt x="112" y="66"/>
                    </a:lnTo>
                    <a:lnTo>
                      <a:pt x="112" y="68"/>
                    </a:lnTo>
                    <a:lnTo>
                      <a:pt x="111" y="71"/>
                    </a:lnTo>
                    <a:lnTo>
                      <a:pt x="110" y="74"/>
                    </a:lnTo>
                    <a:lnTo>
                      <a:pt x="110" y="75"/>
                    </a:lnTo>
                    <a:lnTo>
                      <a:pt x="110" y="78"/>
                    </a:lnTo>
                    <a:lnTo>
                      <a:pt x="109" y="80"/>
                    </a:lnTo>
                    <a:lnTo>
                      <a:pt x="108" y="82"/>
                    </a:lnTo>
                    <a:lnTo>
                      <a:pt x="107" y="84"/>
                    </a:lnTo>
                    <a:lnTo>
                      <a:pt x="106" y="86"/>
                    </a:lnTo>
                    <a:lnTo>
                      <a:pt x="105" y="87"/>
                    </a:lnTo>
                    <a:lnTo>
                      <a:pt x="105" y="90"/>
                    </a:lnTo>
                    <a:lnTo>
                      <a:pt x="104" y="93"/>
                    </a:lnTo>
                    <a:lnTo>
                      <a:pt x="103" y="94"/>
                    </a:lnTo>
                    <a:lnTo>
                      <a:pt x="102" y="97"/>
                    </a:lnTo>
                    <a:lnTo>
                      <a:pt x="101" y="100"/>
                    </a:lnTo>
                    <a:lnTo>
                      <a:pt x="100" y="101"/>
                    </a:lnTo>
                    <a:lnTo>
                      <a:pt x="99" y="104"/>
                    </a:lnTo>
                    <a:lnTo>
                      <a:pt x="98" y="107"/>
                    </a:lnTo>
                    <a:lnTo>
                      <a:pt x="97" y="110"/>
                    </a:lnTo>
                    <a:lnTo>
                      <a:pt x="96" y="111"/>
                    </a:lnTo>
                    <a:lnTo>
                      <a:pt x="95" y="114"/>
                    </a:lnTo>
                    <a:lnTo>
                      <a:pt x="94" y="116"/>
                    </a:lnTo>
                    <a:lnTo>
                      <a:pt x="93" y="117"/>
                    </a:lnTo>
                    <a:lnTo>
                      <a:pt x="92" y="120"/>
                    </a:lnTo>
                    <a:lnTo>
                      <a:pt x="91" y="120"/>
                    </a:lnTo>
                    <a:lnTo>
                      <a:pt x="90" y="122"/>
                    </a:lnTo>
                    <a:lnTo>
                      <a:pt x="89" y="123"/>
                    </a:lnTo>
                    <a:lnTo>
                      <a:pt x="89" y="126"/>
                    </a:lnTo>
                    <a:lnTo>
                      <a:pt x="88" y="127"/>
                    </a:lnTo>
                    <a:lnTo>
                      <a:pt x="88" y="129"/>
                    </a:lnTo>
                    <a:lnTo>
                      <a:pt x="87" y="129"/>
                    </a:lnTo>
                    <a:lnTo>
                      <a:pt x="86" y="130"/>
                    </a:lnTo>
                    <a:lnTo>
                      <a:pt x="85" y="131"/>
                    </a:lnTo>
                    <a:lnTo>
                      <a:pt x="85" y="133"/>
                    </a:lnTo>
                    <a:lnTo>
                      <a:pt x="85" y="134"/>
                    </a:lnTo>
                    <a:lnTo>
                      <a:pt x="84" y="134"/>
                    </a:lnTo>
                    <a:lnTo>
                      <a:pt x="84" y="136"/>
                    </a:lnTo>
                    <a:lnTo>
                      <a:pt x="83" y="136"/>
                    </a:lnTo>
                    <a:lnTo>
                      <a:pt x="82" y="136"/>
                    </a:lnTo>
                    <a:lnTo>
                      <a:pt x="81" y="138"/>
                    </a:lnTo>
                    <a:lnTo>
                      <a:pt x="80" y="138"/>
                    </a:lnTo>
                    <a:lnTo>
                      <a:pt x="79" y="139"/>
                    </a:lnTo>
                    <a:lnTo>
                      <a:pt x="78" y="140"/>
                    </a:lnTo>
                    <a:lnTo>
                      <a:pt x="77" y="142"/>
                    </a:lnTo>
                    <a:lnTo>
                      <a:pt x="76" y="142"/>
                    </a:lnTo>
                    <a:lnTo>
                      <a:pt x="75" y="143"/>
                    </a:lnTo>
                    <a:lnTo>
                      <a:pt x="74" y="145"/>
                    </a:lnTo>
                    <a:lnTo>
                      <a:pt x="73" y="145"/>
                    </a:lnTo>
                    <a:lnTo>
                      <a:pt x="72" y="146"/>
                    </a:lnTo>
                    <a:lnTo>
                      <a:pt x="71" y="147"/>
                    </a:lnTo>
                    <a:lnTo>
                      <a:pt x="69" y="147"/>
                    </a:lnTo>
                    <a:lnTo>
                      <a:pt x="68" y="149"/>
                    </a:lnTo>
                    <a:lnTo>
                      <a:pt x="66" y="150"/>
                    </a:lnTo>
                    <a:lnTo>
                      <a:pt x="65" y="150"/>
                    </a:lnTo>
                    <a:lnTo>
                      <a:pt x="64" y="152"/>
                    </a:lnTo>
                    <a:lnTo>
                      <a:pt x="63" y="152"/>
                    </a:lnTo>
                    <a:lnTo>
                      <a:pt x="61" y="152"/>
                    </a:lnTo>
                    <a:lnTo>
                      <a:pt x="60" y="152"/>
                    </a:lnTo>
                    <a:lnTo>
                      <a:pt x="58" y="154"/>
                    </a:lnTo>
                    <a:lnTo>
                      <a:pt x="57" y="154"/>
                    </a:lnTo>
                    <a:lnTo>
                      <a:pt x="56" y="154"/>
                    </a:lnTo>
                    <a:lnTo>
                      <a:pt x="54" y="155"/>
                    </a:lnTo>
                    <a:lnTo>
                      <a:pt x="52" y="155"/>
                    </a:lnTo>
                    <a:lnTo>
                      <a:pt x="50" y="155"/>
                    </a:lnTo>
                    <a:lnTo>
                      <a:pt x="49" y="155"/>
                    </a:lnTo>
                    <a:lnTo>
                      <a:pt x="48" y="155"/>
                    </a:lnTo>
                    <a:lnTo>
                      <a:pt x="46" y="155"/>
                    </a:lnTo>
                    <a:lnTo>
                      <a:pt x="44" y="155"/>
                    </a:lnTo>
                    <a:lnTo>
                      <a:pt x="43" y="155"/>
                    </a:lnTo>
                    <a:lnTo>
                      <a:pt x="42" y="155"/>
                    </a:lnTo>
                    <a:lnTo>
                      <a:pt x="40" y="155"/>
                    </a:lnTo>
                    <a:lnTo>
                      <a:pt x="39" y="155"/>
                    </a:lnTo>
                    <a:lnTo>
                      <a:pt x="38" y="155"/>
                    </a:lnTo>
                    <a:lnTo>
                      <a:pt x="36" y="155"/>
                    </a:lnTo>
                    <a:lnTo>
                      <a:pt x="35" y="155"/>
                    </a:lnTo>
                    <a:lnTo>
                      <a:pt x="33" y="155"/>
                    </a:lnTo>
                    <a:lnTo>
                      <a:pt x="32" y="155"/>
                    </a:lnTo>
                    <a:lnTo>
                      <a:pt x="31" y="155"/>
                    </a:lnTo>
                    <a:lnTo>
                      <a:pt x="29" y="155"/>
                    </a:lnTo>
                    <a:lnTo>
                      <a:pt x="28" y="155"/>
                    </a:lnTo>
                    <a:lnTo>
                      <a:pt x="27" y="155"/>
                    </a:lnTo>
                    <a:lnTo>
                      <a:pt x="25" y="155"/>
                    </a:lnTo>
                    <a:lnTo>
                      <a:pt x="24" y="154"/>
                    </a:lnTo>
                    <a:lnTo>
                      <a:pt x="23" y="154"/>
                    </a:lnTo>
                    <a:lnTo>
                      <a:pt x="22" y="154"/>
                    </a:lnTo>
                    <a:lnTo>
                      <a:pt x="21" y="154"/>
                    </a:lnTo>
                    <a:lnTo>
                      <a:pt x="19" y="154"/>
                    </a:lnTo>
                    <a:lnTo>
                      <a:pt x="18" y="154"/>
                    </a:lnTo>
                    <a:lnTo>
                      <a:pt x="17" y="152"/>
                    </a:lnTo>
                    <a:lnTo>
                      <a:pt x="15" y="152"/>
                    </a:lnTo>
                    <a:lnTo>
                      <a:pt x="14" y="152"/>
                    </a:lnTo>
                    <a:lnTo>
                      <a:pt x="13" y="152"/>
                    </a:lnTo>
                    <a:lnTo>
                      <a:pt x="12" y="152"/>
                    </a:lnTo>
                    <a:lnTo>
                      <a:pt x="11" y="150"/>
                    </a:lnTo>
                    <a:lnTo>
                      <a:pt x="9" y="149"/>
                    </a:lnTo>
                    <a:lnTo>
                      <a:pt x="8" y="149"/>
                    </a:lnTo>
                    <a:lnTo>
                      <a:pt x="7" y="147"/>
                    </a:lnTo>
                    <a:lnTo>
                      <a:pt x="7" y="146"/>
                    </a:lnTo>
                    <a:lnTo>
                      <a:pt x="5" y="145"/>
                    </a:lnTo>
                    <a:lnTo>
                      <a:pt x="4" y="143"/>
                    </a:lnTo>
                    <a:lnTo>
                      <a:pt x="4" y="140"/>
                    </a:lnTo>
                    <a:lnTo>
                      <a:pt x="3" y="139"/>
                    </a:lnTo>
                    <a:lnTo>
                      <a:pt x="2" y="138"/>
                    </a:lnTo>
                    <a:lnTo>
                      <a:pt x="2" y="136"/>
                    </a:lnTo>
                    <a:lnTo>
                      <a:pt x="2" y="134"/>
                    </a:lnTo>
                    <a:lnTo>
                      <a:pt x="1" y="133"/>
                    </a:lnTo>
                    <a:lnTo>
                      <a:pt x="1" y="131"/>
                    </a:lnTo>
                    <a:lnTo>
                      <a:pt x="1" y="129"/>
                    </a:lnTo>
                    <a:lnTo>
                      <a:pt x="1" y="127"/>
                    </a:lnTo>
                    <a:lnTo>
                      <a:pt x="0" y="125"/>
                    </a:lnTo>
                    <a:lnTo>
                      <a:pt x="0" y="123"/>
                    </a:lnTo>
                    <a:lnTo>
                      <a:pt x="1" y="120"/>
                    </a:lnTo>
                    <a:lnTo>
                      <a:pt x="1" y="118"/>
                    </a:lnTo>
                    <a:lnTo>
                      <a:pt x="1" y="116"/>
                    </a:lnTo>
                    <a:lnTo>
                      <a:pt x="2" y="114"/>
                    </a:lnTo>
                    <a:lnTo>
                      <a:pt x="2" y="113"/>
                    </a:lnTo>
                    <a:lnTo>
                      <a:pt x="2" y="110"/>
                    </a:lnTo>
                    <a:lnTo>
                      <a:pt x="2" y="109"/>
                    </a:lnTo>
                    <a:lnTo>
                      <a:pt x="3" y="107"/>
                    </a:lnTo>
                    <a:lnTo>
                      <a:pt x="4" y="106"/>
                    </a:lnTo>
                    <a:lnTo>
                      <a:pt x="5" y="104"/>
                    </a:lnTo>
                    <a:lnTo>
                      <a:pt x="6" y="104"/>
                    </a:lnTo>
                    <a:lnTo>
                      <a:pt x="7" y="102"/>
                    </a:lnTo>
                    <a:lnTo>
                      <a:pt x="7" y="101"/>
                    </a:lnTo>
                    <a:lnTo>
                      <a:pt x="8" y="101"/>
                    </a:lnTo>
                    <a:lnTo>
                      <a:pt x="9" y="100"/>
                    </a:lnTo>
                    <a:lnTo>
                      <a:pt x="10" y="98"/>
                    </a:lnTo>
                    <a:lnTo>
                      <a:pt x="11" y="98"/>
                    </a:lnTo>
                    <a:lnTo>
                      <a:pt x="12" y="97"/>
                    </a:lnTo>
                    <a:lnTo>
                      <a:pt x="13" y="97"/>
                    </a:lnTo>
                    <a:lnTo>
                      <a:pt x="13" y="95"/>
                    </a:lnTo>
                    <a:lnTo>
                      <a:pt x="14" y="94"/>
                    </a:lnTo>
                    <a:lnTo>
                      <a:pt x="15" y="94"/>
                    </a:lnTo>
                    <a:lnTo>
                      <a:pt x="16" y="93"/>
                    </a:lnTo>
                    <a:lnTo>
                      <a:pt x="17" y="93"/>
                    </a:lnTo>
                    <a:lnTo>
                      <a:pt x="17" y="91"/>
                    </a:lnTo>
                    <a:lnTo>
                      <a:pt x="18" y="91"/>
                    </a:lnTo>
                    <a:lnTo>
                      <a:pt x="19" y="91"/>
                    </a:lnTo>
                    <a:lnTo>
                      <a:pt x="21" y="90"/>
                    </a:lnTo>
                    <a:lnTo>
                      <a:pt x="22" y="90"/>
                    </a:lnTo>
                    <a:lnTo>
                      <a:pt x="23" y="89"/>
                    </a:lnTo>
                    <a:lnTo>
                      <a:pt x="24" y="89"/>
                    </a:lnTo>
                    <a:lnTo>
                      <a:pt x="25" y="89"/>
                    </a:lnTo>
                    <a:lnTo>
                      <a:pt x="27" y="87"/>
                    </a:lnTo>
                    <a:lnTo>
                      <a:pt x="29" y="87"/>
                    </a:lnTo>
                    <a:lnTo>
                      <a:pt x="31" y="86"/>
                    </a:lnTo>
                    <a:lnTo>
                      <a:pt x="33" y="86"/>
                    </a:lnTo>
                    <a:lnTo>
                      <a:pt x="34" y="86"/>
                    </a:lnTo>
                    <a:lnTo>
                      <a:pt x="36" y="85"/>
                    </a:lnTo>
                    <a:lnTo>
                      <a:pt x="38" y="85"/>
                    </a:lnTo>
                    <a:lnTo>
                      <a:pt x="40" y="85"/>
                    </a:lnTo>
                    <a:lnTo>
                      <a:pt x="43" y="85"/>
                    </a:lnTo>
                    <a:lnTo>
                      <a:pt x="44" y="85"/>
                    </a:lnTo>
                    <a:lnTo>
                      <a:pt x="45" y="84"/>
                    </a:lnTo>
                    <a:lnTo>
                      <a:pt x="46" y="82"/>
                    </a:lnTo>
                    <a:lnTo>
                      <a:pt x="46" y="81"/>
                    </a:lnTo>
                    <a:lnTo>
                      <a:pt x="46" y="80"/>
                    </a:lnTo>
                    <a:lnTo>
                      <a:pt x="47" y="80"/>
                    </a:lnTo>
                    <a:lnTo>
                      <a:pt x="48" y="78"/>
                    </a:lnTo>
                    <a:lnTo>
                      <a:pt x="48" y="77"/>
                    </a:lnTo>
                    <a:lnTo>
                      <a:pt x="48" y="75"/>
                    </a:lnTo>
                    <a:lnTo>
                      <a:pt x="49" y="74"/>
                    </a:lnTo>
                    <a:lnTo>
                      <a:pt x="49" y="73"/>
                    </a:lnTo>
                    <a:lnTo>
                      <a:pt x="50" y="71"/>
                    </a:lnTo>
                    <a:lnTo>
                      <a:pt x="51" y="69"/>
                    </a:lnTo>
                    <a:lnTo>
                      <a:pt x="52" y="69"/>
                    </a:lnTo>
                    <a:lnTo>
                      <a:pt x="52" y="68"/>
                    </a:lnTo>
                    <a:lnTo>
                      <a:pt x="53" y="66"/>
                    </a:lnTo>
                    <a:lnTo>
                      <a:pt x="54" y="65"/>
                    </a:lnTo>
                    <a:lnTo>
                      <a:pt x="54" y="64"/>
                    </a:lnTo>
                    <a:lnTo>
                      <a:pt x="54" y="62"/>
                    </a:lnTo>
                    <a:lnTo>
                      <a:pt x="55" y="61"/>
                    </a:lnTo>
                    <a:lnTo>
                      <a:pt x="56" y="60"/>
                    </a:lnTo>
                    <a:lnTo>
                      <a:pt x="56" y="58"/>
                    </a:lnTo>
                    <a:lnTo>
                      <a:pt x="57" y="57"/>
                    </a:lnTo>
                    <a:lnTo>
                      <a:pt x="58" y="55"/>
                    </a:lnTo>
                    <a:lnTo>
                      <a:pt x="59" y="53"/>
                    </a:lnTo>
                    <a:lnTo>
                      <a:pt x="60" y="52"/>
                    </a:lnTo>
                    <a:lnTo>
                      <a:pt x="61" y="51"/>
                    </a:lnTo>
                    <a:lnTo>
                      <a:pt x="62" y="49"/>
                    </a:lnTo>
                    <a:lnTo>
                      <a:pt x="95"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15" name="Freeform 423"/>
              <p:cNvSpPr>
                <a:spLocks/>
              </p:cNvSpPr>
              <p:nvPr/>
            </p:nvSpPr>
            <p:spPr bwMode="auto">
              <a:xfrm rot="6050369" flipH="1" flipV="1">
                <a:off x="771" y="1971"/>
                <a:ext cx="114" cy="108"/>
              </a:xfrm>
              <a:custGeom>
                <a:avLst/>
                <a:gdLst>
                  <a:gd name="T0" fmla="*/ 91 w 116"/>
                  <a:gd name="T1" fmla="*/ 0 h 160"/>
                  <a:gd name="T2" fmla="*/ 94 w 116"/>
                  <a:gd name="T3" fmla="*/ 2 h 160"/>
                  <a:gd name="T4" fmla="*/ 100 w 116"/>
                  <a:gd name="T5" fmla="*/ 5 h 160"/>
                  <a:gd name="T6" fmla="*/ 103 w 116"/>
                  <a:gd name="T7" fmla="*/ 7 h 160"/>
                  <a:gd name="T8" fmla="*/ 105 w 116"/>
                  <a:gd name="T9" fmla="*/ 9 h 160"/>
                  <a:gd name="T10" fmla="*/ 106 w 116"/>
                  <a:gd name="T11" fmla="*/ 11 h 160"/>
                  <a:gd name="T12" fmla="*/ 107 w 116"/>
                  <a:gd name="T13" fmla="*/ 12 h 160"/>
                  <a:gd name="T14" fmla="*/ 108 w 116"/>
                  <a:gd name="T15" fmla="*/ 14 h 160"/>
                  <a:gd name="T16" fmla="*/ 109 w 116"/>
                  <a:gd name="T17" fmla="*/ 16 h 160"/>
                  <a:gd name="T18" fmla="*/ 109 w 116"/>
                  <a:gd name="T19" fmla="*/ 18 h 160"/>
                  <a:gd name="T20" fmla="*/ 108 w 116"/>
                  <a:gd name="T21" fmla="*/ 20 h 160"/>
                  <a:gd name="T22" fmla="*/ 107 w 116"/>
                  <a:gd name="T23" fmla="*/ 22 h 160"/>
                  <a:gd name="T24" fmla="*/ 105 w 116"/>
                  <a:gd name="T25" fmla="*/ 24 h 160"/>
                  <a:gd name="T26" fmla="*/ 102 w 116"/>
                  <a:gd name="T27" fmla="*/ 27 h 160"/>
                  <a:gd name="T28" fmla="*/ 99 w 116"/>
                  <a:gd name="T29" fmla="*/ 30 h 160"/>
                  <a:gd name="T30" fmla="*/ 95 w 116"/>
                  <a:gd name="T31" fmla="*/ 33 h 160"/>
                  <a:gd name="T32" fmla="*/ 92 w 116"/>
                  <a:gd name="T33" fmla="*/ 35 h 160"/>
                  <a:gd name="T34" fmla="*/ 88 w 116"/>
                  <a:gd name="T35" fmla="*/ 38 h 160"/>
                  <a:gd name="T36" fmla="*/ 85 w 116"/>
                  <a:gd name="T37" fmla="*/ 40 h 160"/>
                  <a:gd name="T38" fmla="*/ 84 w 116"/>
                  <a:gd name="T39" fmla="*/ 41 h 160"/>
                  <a:gd name="T40" fmla="*/ 83 w 116"/>
                  <a:gd name="T41" fmla="*/ 43 h 160"/>
                  <a:gd name="T42" fmla="*/ 80 w 116"/>
                  <a:gd name="T43" fmla="*/ 43 h 160"/>
                  <a:gd name="T44" fmla="*/ 78 w 116"/>
                  <a:gd name="T45" fmla="*/ 44 h 160"/>
                  <a:gd name="T46" fmla="*/ 74 w 116"/>
                  <a:gd name="T47" fmla="*/ 45 h 160"/>
                  <a:gd name="T48" fmla="*/ 70 w 116"/>
                  <a:gd name="T49" fmla="*/ 46 h 160"/>
                  <a:gd name="T50" fmla="*/ 65 w 116"/>
                  <a:gd name="T51" fmla="*/ 47 h 160"/>
                  <a:gd name="T52" fmla="*/ 61 w 116"/>
                  <a:gd name="T53" fmla="*/ 48 h 160"/>
                  <a:gd name="T54" fmla="*/ 54 w 116"/>
                  <a:gd name="T55" fmla="*/ 49 h 160"/>
                  <a:gd name="T56" fmla="*/ 49 w 116"/>
                  <a:gd name="T57" fmla="*/ 49 h 160"/>
                  <a:gd name="T58" fmla="*/ 43 w 116"/>
                  <a:gd name="T59" fmla="*/ 49 h 160"/>
                  <a:gd name="T60" fmla="*/ 37 w 116"/>
                  <a:gd name="T61" fmla="*/ 49 h 160"/>
                  <a:gd name="T62" fmla="*/ 32 w 116"/>
                  <a:gd name="T63" fmla="*/ 49 h 160"/>
                  <a:gd name="T64" fmla="*/ 29 w 116"/>
                  <a:gd name="T65" fmla="*/ 49 h 160"/>
                  <a:gd name="T66" fmla="*/ 24 w 116"/>
                  <a:gd name="T67" fmla="*/ 49 h 160"/>
                  <a:gd name="T68" fmla="*/ 19 w 116"/>
                  <a:gd name="T69" fmla="*/ 49 h 160"/>
                  <a:gd name="T70" fmla="*/ 14 w 116"/>
                  <a:gd name="T71" fmla="*/ 48 h 160"/>
                  <a:gd name="T72" fmla="*/ 11 w 116"/>
                  <a:gd name="T73" fmla="*/ 48 h 160"/>
                  <a:gd name="T74" fmla="*/ 7 w 116"/>
                  <a:gd name="T75" fmla="*/ 47 h 160"/>
                  <a:gd name="T76" fmla="*/ 3 w 116"/>
                  <a:gd name="T77" fmla="*/ 44 h 160"/>
                  <a:gd name="T78" fmla="*/ 1 w 116"/>
                  <a:gd name="T79" fmla="*/ 43 h 160"/>
                  <a:gd name="T80" fmla="*/ 0 w 116"/>
                  <a:gd name="T81" fmla="*/ 40 h 160"/>
                  <a:gd name="T82" fmla="*/ 0 w 116"/>
                  <a:gd name="T83" fmla="*/ 38 h 160"/>
                  <a:gd name="T84" fmla="*/ 1 w 116"/>
                  <a:gd name="T85" fmla="*/ 36 h 160"/>
                  <a:gd name="T86" fmla="*/ 3 w 116"/>
                  <a:gd name="T87" fmla="*/ 34 h 160"/>
                  <a:gd name="T88" fmla="*/ 7 w 116"/>
                  <a:gd name="T89" fmla="*/ 32 h 160"/>
                  <a:gd name="T90" fmla="*/ 9 w 116"/>
                  <a:gd name="T91" fmla="*/ 31 h 160"/>
                  <a:gd name="T92" fmla="*/ 12 w 116"/>
                  <a:gd name="T93" fmla="*/ 30 h 160"/>
                  <a:gd name="T94" fmla="*/ 15 w 116"/>
                  <a:gd name="T95" fmla="*/ 29 h 160"/>
                  <a:gd name="T96" fmla="*/ 19 w 116"/>
                  <a:gd name="T97" fmla="*/ 29 h 160"/>
                  <a:gd name="T98" fmla="*/ 24 w 116"/>
                  <a:gd name="T99" fmla="*/ 28 h 160"/>
                  <a:gd name="T100" fmla="*/ 29 w 116"/>
                  <a:gd name="T101" fmla="*/ 27 h 160"/>
                  <a:gd name="T102" fmla="*/ 33 w 116"/>
                  <a:gd name="T103" fmla="*/ 27 h 160"/>
                  <a:gd name="T104" fmla="*/ 41 w 116"/>
                  <a:gd name="T105" fmla="*/ 27 h 160"/>
                  <a:gd name="T106" fmla="*/ 45 w 116"/>
                  <a:gd name="T107" fmla="*/ 24 h 160"/>
                  <a:gd name="T108" fmla="*/ 49 w 116"/>
                  <a:gd name="T109" fmla="*/ 22 h 160"/>
                  <a:gd name="T110" fmla="*/ 53 w 116"/>
                  <a:gd name="T111" fmla="*/ 19 h 160"/>
                  <a:gd name="T112" fmla="*/ 60 w 116"/>
                  <a:gd name="T113" fmla="*/ 16 h 1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6"/>
                  <a:gd name="T172" fmla="*/ 0 h 160"/>
                  <a:gd name="T173" fmla="*/ 116 w 116"/>
                  <a:gd name="T174" fmla="*/ 160 h 1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6" h="160">
                    <a:moveTo>
                      <a:pt x="97" y="0"/>
                    </a:moveTo>
                    <a:lnTo>
                      <a:pt x="100" y="6"/>
                    </a:lnTo>
                    <a:lnTo>
                      <a:pt x="106" y="15"/>
                    </a:lnTo>
                    <a:lnTo>
                      <a:pt x="109" y="23"/>
                    </a:lnTo>
                    <a:lnTo>
                      <a:pt x="111" y="31"/>
                    </a:lnTo>
                    <a:lnTo>
                      <a:pt x="112" y="34"/>
                    </a:lnTo>
                    <a:lnTo>
                      <a:pt x="113" y="38"/>
                    </a:lnTo>
                    <a:lnTo>
                      <a:pt x="114" y="43"/>
                    </a:lnTo>
                    <a:lnTo>
                      <a:pt x="115" y="50"/>
                    </a:lnTo>
                    <a:lnTo>
                      <a:pt x="115" y="57"/>
                    </a:lnTo>
                    <a:lnTo>
                      <a:pt x="114" y="64"/>
                    </a:lnTo>
                    <a:lnTo>
                      <a:pt x="113" y="72"/>
                    </a:lnTo>
                    <a:lnTo>
                      <a:pt x="111" y="80"/>
                    </a:lnTo>
                    <a:lnTo>
                      <a:pt x="108" y="89"/>
                    </a:lnTo>
                    <a:lnTo>
                      <a:pt x="105" y="97"/>
                    </a:lnTo>
                    <a:lnTo>
                      <a:pt x="101" y="106"/>
                    </a:lnTo>
                    <a:lnTo>
                      <a:pt x="98" y="114"/>
                    </a:lnTo>
                    <a:lnTo>
                      <a:pt x="94" y="123"/>
                    </a:lnTo>
                    <a:lnTo>
                      <a:pt x="90" y="129"/>
                    </a:lnTo>
                    <a:lnTo>
                      <a:pt x="87" y="133"/>
                    </a:lnTo>
                    <a:lnTo>
                      <a:pt x="86" y="138"/>
                    </a:lnTo>
                    <a:lnTo>
                      <a:pt x="83" y="140"/>
                    </a:lnTo>
                    <a:lnTo>
                      <a:pt x="81" y="143"/>
                    </a:lnTo>
                    <a:lnTo>
                      <a:pt x="77" y="146"/>
                    </a:lnTo>
                    <a:lnTo>
                      <a:pt x="73" y="150"/>
                    </a:lnTo>
                    <a:lnTo>
                      <a:pt x="68" y="153"/>
                    </a:lnTo>
                    <a:lnTo>
                      <a:pt x="64" y="155"/>
                    </a:lnTo>
                    <a:lnTo>
                      <a:pt x="57" y="158"/>
                    </a:lnTo>
                    <a:lnTo>
                      <a:pt x="52" y="159"/>
                    </a:lnTo>
                    <a:lnTo>
                      <a:pt x="46" y="159"/>
                    </a:lnTo>
                    <a:lnTo>
                      <a:pt x="40" y="159"/>
                    </a:lnTo>
                    <a:lnTo>
                      <a:pt x="35" y="159"/>
                    </a:lnTo>
                    <a:lnTo>
                      <a:pt x="29" y="159"/>
                    </a:lnTo>
                    <a:lnTo>
                      <a:pt x="24" y="158"/>
                    </a:lnTo>
                    <a:lnTo>
                      <a:pt x="19" y="158"/>
                    </a:lnTo>
                    <a:lnTo>
                      <a:pt x="14" y="156"/>
                    </a:lnTo>
                    <a:lnTo>
                      <a:pt x="11" y="155"/>
                    </a:lnTo>
                    <a:lnTo>
                      <a:pt x="7" y="151"/>
                    </a:lnTo>
                    <a:lnTo>
                      <a:pt x="3" y="144"/>
                    </a:lnTo>
                    <a:lnTo>
                      <a:pt x="1" y="138"/>
                    </a:lnTo>
                    <a:lnTo>
                      <a:pt x="0" y="131"/>
                    </a:lnTo>
                    <a:lnTo>
                      <a:pt x="0" y="123"/>
                    </a:lnTo>
                    <a:lnTo>
                      <a:pt x="1" y="116"/>
                    </a:lnTo>
                    <a:lnTo>
                      <a:pt x="3" y="109"/>
                    </a:lnTo>
                    <a:lnTo>
                      <a:pt x="7" y="104"/>
                    </a:lnTo>
                    <a:lnTo>
                      <a:pt x="9" y="101"/>
                    </a:lnTo>
                    <a:lnTo>
                      <a:pt x="12" y="98"/>
                    </a:lnTo>
                    <a:lnTo>
                      <a:pt x="15" y="95"/>
                    </a:lnTo>
                    <a:lnTo>
                      <a:pt x="19" y="94"/>
                    </a:lnTo>
                    <a:lnTo>
                      <a:pt x="24" y="91"/>
                    </a:lnTo>
                    <a:lnTo>
                      <a:pt x="29" y="89"/>
                    </a:lnTo>
                    <a:lnTo>
                      <a:pt x="36" y="87"/>
                    </a:lnTo>
                    <a:lnTo>
                      <a:pt x="44" y="87"/>
                    </a:lnTo>
                    <a:lnTo>
                      <a:pt x="48" y="79"/>
                    </a:lnTo>
                    <a:lnTo>
                      <a:pt x="52" y="71"/>
                    </a:lnTo>
                    <a:lnTo>
                      <a:pt x="56" y="60"/>
                    </a:lnTo>
                    <a:lnTo>
                      <a:pt x="63" y="5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424"/>
              <p:cNvSpPr>
                <a:spLocks/>
              </p:cNvSpPr>
              <p:nvPr/>
            </p:nvSpPr>
            <p:spPr bwMode="auto">
              <a:xfrm rot="6050369" flipH="1" flipV="1">
                <a:off x="736" y="1957"/>
                <a:ext cx="69" cy="85"/>
              </a:xfrm>
              <a:custGeom>
                <a:avLst/>
                <a:gdLst>
                  <a:gd name="T0" fmla="*/ 66 w 70"/>
                  <a:gd name="T1" fmla="*/ 0 h 125"/>
                  <a:gd name="T2" fmla="*/ 66 w 70"/>
                  <a:gd name="T3" fmla="*/ 1 h 125"/>
                  <a:gd name="T4" fmla="*/ 66 w 70"/>
                  <a:gd name="T5" fmla="*/ 3 h 125"/>
                  <a:gd name="T6" fmla="*/ 66 w 70"/>
                  <a:gd name="T7" fmla="*/ 6 h 125"/>
                  <a:gd name="T8" fmla="*/ 65 w 70"/>
                  <a:gd name="T9" fmla="*/ 9 h 125"/>
                  <a:gd name="T10" fmla="*/ 64 w 70"/>
                  <a:gd name="T11" fmla="*/ 12 h 125"/>
                  <a:gd name="T12" fmla="*/ 62 w 70"/>
                  <a:gd name="T13" fmla="*/ 16 h 125"/>
                  <a:gd name="T14" fmla="*/ 59 w 70"/>
                  <a:gd name="T15" fmla="*/ 19 h 125"/>
                  <a:gd name="T16" fmla="*/ 56 w 70"/>
                  <a:gd name="T17" fmla="*/ 22 h 125"/>
                  <a:gd name="T18" fmla="*/ 52 w 70"/>
                  <a:gd name="T19" fmla="*/ 25 h 125"/>
                  <a:gd name="T20" fmla="*/ 49 w 70"/>
                  <a:gd name="T21" fmla="*/ 27 h 125"/>
                  <a:gd name="T22" fmla="*/ 45 w 70"/>
                  <a:gd name="T23" fmla="*/ 30 h 125"/>
                  <a:gd name="T24" fmla="*/ 40 w 70"/>
                  <a:gd name="T25" fmla="*/ 32 h 125"/>
                  <a:gd name="T26" fmla="*/ 36 w 70"/>
                  <a:gd name="T27" fmla="*/ 34 h 125"/>
                  <a:gd name="T28" fmla="*/ 35 w 70"/>
                  <a:gd name="T29" fmla="*/ 35 h 125"/>
                  <a:gd name="T30" fmla="*/ 32 w 70"/>
                  <a:gd name="T31" fmla="*/ 37 h 125"/>
                  <a:gd name="T32" fmla="*/ 28 w 70"/>
                  <a:gd name="T33" fmla="*/ 38 h 125"/>
                  <a:gd name="T34" fmla="*/ 25 w 70"/>
                  <a:gd name="T35" fmla="*/ 38 h 125"/>
                  <a:gd name="T36" fmla="*/ 22 w 70"/>
                  <a:gd name="T37" fmla="*/ 39 h 125"/>
                  <a:gd name="T38" fmla="*/ 17 w 70"/>
                  <a:gd name="T39" fmla="*/ 39 h 125"/>
                  <a:gd name="T40" fmla="*/ 13 w 70"/>
                  <a:gd name="T41" fmla="*/ 39 h 125"/>
                  <a:gd name="T42" fmla="*/ 9 w 70"/>
                  <a:gd name="T43" fmla="*/ 39 h 125"/>
                  <a:gd name="T44" fmla="*/ 5 w 70"/>
                  <a:gd name="T45" fmla="*/ 38 h 125"/>
                  <a:gd name="T46" fmla="*/ 2 w 70"/>
                  <a:gd name="T47" fmla="*/ 37 h 125"/>
                  <a:gd name="T48" fmla="*/ 0 w 70"/>
                  <a:gd name="T49" fmla="*/ 36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125"/>
                  <a:gd name="T77" fmla="*/ 70 w 70"/>
                  <a:gd name="T78" fmla="*/ 125 h 1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125">
                    <a:moveTo>
                      <a:pt x="69" y="0"/>
                    </a:moveTo>
                    <a:lnTo>
                      <a:pt x="69" y="4"/>
                    </a:lnTo>
                    <a:lnTo>
                      <a:pt x="69" y="11"/>
                    </a:lnTo>
                    <a:lnTo>
                      <a:pt x="69" y="19"/>
                    </a:lnTo>
                    <a:lnTo>
                      <a:pt x="68" y="28"/>
                    </a:lnTo>
                    <a:lnTo>
                      <a:pt x="67" y="40"/>
                    </a:lnTo>
                    <a:lnTo>
                      <a:pt x="65" y="50"/>
                    </a:lnTo>
                    <a:lnTo>
                      <a:pt x="62" y="60"/>
                    </a:lnTo>
                    <a:lnTo>
                      <a:pt x="59" y="69"/>
                    </a:lnTo>
                    <a:lnTo>
                      <a:pt x="55" y="79"/>
                    </a:lnTo>
                    <a:lnTo>
                      <a:pt x="52" y="87"/>
                    </a:lnTo>
                    <a:lnTo>
                      <a:pt x="48" y="95"/>
                    </a:lnTo>
                    <a:lnTo>
                      <a:pt x="43" y="102"/>
                    </a:lnTo>
                    <a:lnTo>
                      <a:pt x="39" y="109"/>
                    </a:lnTo>
                    <a:lnTo>
                      <a:pt x="36" y="113"/>
                    </a:lnTo>
                    <a:lnTo>
                      <a:pt x="32" y="117"/>
                    </a:lnTo>
                    <a:lnTo>
                      <a:pt x="28" y="120"/>
                    </a:lnTo>
                    <a:lnTo>
                      <a:pt x="25" y="121"/>
                    </a:lnTo>
                    <a:lnTo>
                      <a:pt x="22" y="123"/>
                    </a:lnTo>
                    <a:lnTo>
                      <a:pt x="17" y="124"/>
                    </a:lnTo>
                    <a:lnTo>
                      <a:pt x="13" y="124"/>
                    </a:lnTo>
                    <a:lnTo>
                      <a:pt x="9" y="124"/>
                    </a:lnTo>
                    <a:lnTo>
                      <a:pt x="5" y="121"/>
                    </a:lnTo>
                    <a:lnTo>
                      <a:pt x="2" y="118"/>
                    </a:lnTo>
                    <a:lnTo>
                      <a:pt x="0" y="1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425"/>
              <p:cNvSpPr>
                <a:spLocks/>
              </p:cNvSpPr>
              <p:nvPr/>
            </p:nvSpPr>
            <p:spPr bwMode="auto">
              <a:xfrm rot="6050369" flipH="1" flipV="1">
                <a:off x="720" y="1947"/>
                <a:ext cx="71" cy="109"/>
              </a:xfrm>
              <a:custGeom>
                <a:avLst/>
                <a:gdLst>
                  <a:gd name="T0" fmla="*/ 24 w 72"/>
                  <a:gd name="T1" fmla="*/ 0 h 160"/>
                  <a:gd name="T2" fmla="*/ 29 w 72"/>
                  <a:gd name="T3" fmla="*/ 0 h 160"/>
                  <a:gd name="T4" fmla="*/ 33 w 72"/>
                  <a:gd name="T5" fmla="*/ 0 h 160"/>
                  <a:gd name="T6" fmla="*/ 36 w 72"/>
                  <a:gd name="T7" fmla="*/ 0 h 160"/>
                  <a:gd name="T8" fmla="*/ 39 w 72"/>
                  <a:gd name="T9" fmla="*/ 1 h 160"/>
                  <a:gd name="T10" fmla="*/ 43 w 72"/>
                  <a:gd name="T11" fmla="*/ 1 h 160"/>
                  <a:gd name="T12" fmla="*/ 48 w 72"/>
                  <a:gd name="T13" fmla="*/ 1 h 160"/>
                  <a:gd name="T14" fmla="*/ 51 w 72"/>
                  <a:gd name="T15" fmla="*/ 1 h 160"/>
                  <a:gd name="T16" fmla="*/ 54 w 72"/>
                  <a:gd name="T17" fmla="*/ 2 h 160"/>
                  <a:gd name="T18" fmla="*/ 57 w 72"/>
                  <a:gd name="T19" fmla="*/ 3 h 160"/>
                  <a:gd name="T20" fmla="*/ 59 w 72"/>
                  <a:gd name="T21" fmla="*/ 3 h 160"/>
                  <a:gd name="T22" fmla="*/ 61 w 72"/>
                  <a:gd name="T23" fmla="*/ 5 h 160"/>
                  <a:gd name="T24" fmla="*/ 62 w 72"/>
                  <a:gd name="T25" fmla="*/ 5 h 160"/>
                  <a:gd name="T26" fmla="*/ 64 w 72"/>
                  <a:gd name="T27" fmla="*/ 7 h 160"/>
                  <a:gd name="T28" fmla="*/ 66 w 72"/>
                  <a:gd name="T29" fmla="*/ 7 h 160"/>
                  <a:gd name="T30" fmla="*/ 68 w 72"/>
                  <a:gd name="T31" fmla="*/ 9 h 160"/>
                  <a:gd name="T32" fmla="*/ 68 w 72"/>
                  <a:gd name="T33" fmla="*/ 10 h 160"/>
                  <a:gd name="T34" fmla="*/ 68 w 72"/>
                  <a:gd name="T35" fmla="*/ 12 h 160"/>
                  <a:gd name="T36" fmla="*/ 68 w 72"/>
                  <a:gd name="T37" fmla="*/ 14 h 160"/>
                  <a:gd name="T38" fmla="*/ 68 w 72"/>
                  <a:gd name="T39" fmla="*/ 15 h 160"/>
                  <a:gd name="T40" fmla="*/ 68 w 72"/>
                  <a:gd name="T41" fmla="*/ 18 h 160"/>
                  <a:gd name="T42" fmla="*/ 66 w 72"/>
                  <a:gd name="T43" fmla="*/ 21 h 160"/>
                  <a:gd name="T44" fmla="*/ 65 w 72"/>
                  <a:gd name="T45" fmla="*/ 25 h 160"/>
                  <a:gd name="T46" fmla="*/ 62 w 72"/>
                  <a:gd name="T47" fmla="*/ 28 h 160"/>
                  <a:gd name="T48" fmla="*/ 60 w 72"/>
                  <a:gd name="T49" fmla="*/ 31 h 160"/>
                  <a:gd name="T50" fmla="*/ 58 w 72"/>
                  <a:gd name="T51" fmla="*/ 34 h 160"/>
                  <a:gd name="T52" fmla="*/ 53 w 72"/>
                  <a:gd name="T53" fmla="*/ 37 h 160"/>
                  <a:gd name="T54" fmla="*/ 50 w 72"/>
                  <a:gd name="T55" fmla="*/ 39 h 160"/>
                  <a:gd name="T56" fmla="*/ 46 w 72"/>
                  <a:gd name="T57" fmla="*/ 42 h 160"/>
                  <a:gd name="T58" fmla="*/ 41 w 72"/>
                  <a:gd name="T59" fmla="*/ 44 h 160"/>
                  <a:gd name="T60" fmla="*/ 38 w 72"/>
                  <a:gd name="T61" fmla="*/ 46 h 160"/>
                  <a:gd name="T62" fmla="*/ 36 w 72"/>
                  <a:gd name="T63" fmla="*/ 47 h 160"/>
                  <a:gd name="T64" fmla="*/ 34 w 72"/>
                  <a:gd name="T65" fmla="*/ 48 h 160"/>
                  <a:gd name="T66" fmla="*/ 31 w 72"/>
                  <a:gd name="T67" fmla="*/ 49 h 160"/>
                  <a:gd name="T68" fmla="*/ 27 w 72"/>
                  <a:gd name="T69" fmla="*/ 49 h 160"/>
                  <a:gd name="T70" fmla="*/ 24 w 72"/>
                  <a:gd name="T71" fmla="*/ 50 h 160"/>
                  <a:gd name="T72" fmla="*/ 20 w 72"/>
                  <a:gd name="T73" fmla="*/ 50 h 160"/>
                  <a:gd name="T74" fmla="*/ 15 w 72"/>
                  <a:gd name="T75" fmla="*/ 50 h 160"/>
                  <a:gd name="T76" fmla="*/ 12 w 72"/>
                  <a:gd name="T77" fmla="*/ 50 h 160"/>
                  <a:gd name="T78" fmla="*/ 8 w 72"/>
                  <a:gd name="T79" fmla="*/ 49 h 160"/>
                  <a:gd name="T80" fmla="*/ 5 w 72"/>
                  <a:gd name="T81" fmla="*/ 48 h 160"/>
                  <a:gd name="T82" fmla="*/ 3 w 72"/>
                  <a:gd name="T83" fmla="*/ 46 h 160"/>
                  <a:gd name="T84" fmla="*/ 3 w 72"/>
                  <a:gd name="T85" fmla="*/ 45 h 160"/>
                  <a:gd name="T86" fmla="*/ 1 w 72"/>
                  <a:gd name="T87" fmla="*/ 43 h 160"/>
                  <a:gd name="T88" fmla="*/ 0 w 72"/>
                  <a:gd name="T89" fmla="*/ 42 h 160"/>
                  <a:gd name="T90" fmla="*/ 0 w 72"/>
                  <a:gd name="T91" fmla="*/ 40 h 160"/>
                  <a:gd name="T92" fmla="*/ 0 w 72"/>
                  <a:gd name="T93" fmla="*/ 38 h 160"/>
                  <a:gd name="T94" fmla="*/ 2 w 72"/>
                  <a:gd name="T95" fmla="*/ 36 h 160"/>
                  <a:gd name="T96" fmla="*/ 3 w 72"/>
                  <a:gd name="T97" fmla="*/ 35 h 160"/>
                  <a:gd name="T98" fmla="*/ 6 w 72"/>
                  <a:gd name="T99" fmla="*/ 33 h 160"/>
                  <a:gd name="T100" fmla="*/ 9 w 72"/>
                  <a:gd name="T101" fmla="*/ 31 h 160"/>
                  <a:gd name="T102" fmla="*/ 11 w 72"/>
                  <a:gd name="T103" fmla="*/ 30 h 160"/>
                  <a:gd name="T104" fmla="*/ 14 w 72"/>
                  <a:gd name="T105" fmla="*/ 29 h 160"/>
                  <a:gd name="T106" fmla="*/ 18 w 72"/>
                  <a:gd name="T107" fmla="*/ 27 h 160"/>
                  <a:gd name="T108" fmla="*/ 20 w 72"/>
                  <a:gd name="T109" fmla="*/ 25 h 160"/>
                  <a:gd name="T110" fmla="*/ 22 w 72"/>
                  <a:gd name="T111" fmla="*/ 25 h 160"/>
                  <a:gd name="T112" fmla="*/ 24 w 72"/>
                  <a:gd name="T113" fmla="*/ 23 h 160"/>
                  <a:gd name="T114" fmla="*/ 25 w 72"/>
                  <a:gd name="T115" fmla="*/ 21 h 160"/>
                  <a:gd name="T116" fmla="*/ 27 w 72"/>
                  <a:gd name="T117" fmla="*/ 20 h 160"/>
                  <a:gd name="T118" fmla="*/ 29 w 72"/>
                  <a:gd name="T119" fmla="*/ 19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
                  <a:gd name="T181" fmla="*/ 0 h 160"/>
                  <a:gd name="T182" fmla="*/ 72 w 72"/>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 h="160">
                    <a:moveTo>
                      <a:pt x="29" y="59"/>
                    </a:moveTo>
                    <a:lnTo>
                      <a:pt x="29" y="55"/>
                    </a:lnTo>
                    <a:lnTo>
                      <a:pt x="24" y="0"/>
                    </a:lnTo>
                    <a:lnTo>
                      <a:pt x="25" y="0"/>
                    </a:lnTo>
                    <a:lnTo>
                      <a:pt x="26" y="0"/>
                    </a:lnTo>
                    <a:lnTo>
                      <a:pt x="27" y="0"/>
                    </a:lnTo>
                    <a:lnTo>
                      <a:pt x="29" y="0"/>
                    </a:lnTo>
                    <a:lnTo>
                      <a:pt x="30" y="0"/>
                    </a:lnTo>
                    <a:lnTo>
                      <a:pt x="32" y="0"/>
                    </a:lnTo>
                    <a:lnTo>
                      <a:pt x="33" y="0"/>
                    </a:lnTo>
                    <a:lnTo>
                      <a:pt x="34" y="0"/>
                    </a:lnTo>
                    <a:lnTo>
                      <a:pt x="35" y="0"/>
                    </a:lnTo>
                    <a:lnTo>
                      <a:pt x="36" y="0"/>
                    </a:lnTo>
                    <a:lnTo>
                      <a:pt x="37" y="0"/>
                    </a:lnTo>
                    <a:lnTo>
                      <a:pt x="39" y="0"/>
                    </a:lnTo>
                    <a:lnTo>
                      <a:pt x="40" y="1"/>
                    </a:lnTo>
                    <a:lnTo>
                      <a:pt x="42" y="1"/>
                    </a:lnTo>
                    <a:lnTo>
                      <a:pt x="43" y="1"/>
                    </a:lnTo>
                    <a:lnTo>
                      <a:pt x="44" y="1"/>
                    </a:lnTo>
                    <a:lnTo>
                      <a:pt x="45" y="1"/>
                    </a:lnTo>
                    <a:lnTo>
                      <a:pt x="46" y="3"/>
                    </a:lnTo>
                    <a:lnTo>
                      <a:pt x="47" y="3"/>
                    </a:lnTo>
                    <a:lnTo>
                      <a:pt x="48" y="3"/>
                    </a:lnTo>
                    <a:lnTo>
                      <a:pt x="49" y="3"/>
                    </a:lnTo>
                    <a:lnTo>
                      <a:pt x="51" y="3"/>
                    </a:lnTo>
                    <a:lnTo>
                      <a:pt x="51" y="4"/>
                    </a:lnTo>
                    <a:lnTo>
                      <a:pt x="52" y="4"/>
                    </a:lnTo>
                    <a:lnTo>
                      <a:pt x="53" y="4"/>
                    </a:lnTo>
                    <a:lnTo>
                      <a:pt x="54" y="4"/>
                    </a:lnTo>
                    <a:lnTo>
                      <a:pt x="54" y="6"/>
                    </a:lnTo>
                    <a:lnTo>
                      <a:pt x="55" y="6"/>
                    </a:lnTo>
                    <a:lnTo>
                      <a:pt x="56" y="6"/>
                    </a:lnTo>
                    <a:lnTo>
                      <a:pt x="57" y="7"/>
                    </a:lnTo>
                    <a:lnTo>
                      <a:pt x="58" y="7"/>
                    </a:lnTo>
                    <a:lnTo>
                      <a:pt x="59" y="8"/>
                    </a:lnTo>
                    <a:lnTo>
                      <a:pt x="60" y="8"/>
                    </a:lnTo>
                    <a:lnTo>
                      <a:pt x="60" y="10"/>
                    </a:lnTo>
                    <a:lnTo>
                      <a:pt x="61" y="10"/>
                    </a:lnTo>
                    <a:lnTo>
                      <a:pt x="61" y="11"/>
                    </a:lnTo>
                    <a:lnTo>
                      <a:pt x="62" y="11"/>
                    </a:lnTo>
                    <a:lnTo>
                      <a:pt x="62" y="12"/>
                    </a:lnTo>
                    <a:lnTo>
                      <a:pt x="63" y="12"/>
                    </a:lnTo>
                    <a:lnTo>
                      <a:pt x="63" y="14"/>
                    </a:lnTo>
                    <a:lnTo>
                      <a:pt x="64" y="14"/>
                    </a:lnTo>
                    <a:lnTo>
                      <a:pt x="64" y="15"/>
                    </a:lnTo>
                    <a:lnTo>
                      <a:pt x="64" y="16"/>
                    </a:lnTo>
                    <a:lnTo>
                      <a:pt x="65" y="16"/>
                    </a:lnTo>
                    <a:lnTo>
                      <a:pt x="65" y="17"/>
                    </a:lnTo>
                    <a:lnTo>
                      <a:pt x="66" y="17"/>
                    </a:lnTo>
                    <a:lnTo>
                      <a:pt x="66" y="19"/>
                    </a:lnTo>
                    <a:lnTo>
                      <a:pt x="67" y="19"/>
                    </a:lnTo>
                    <a:lnTo>
                      <a:pt x="67" y="20"/>
                    </a:lnTo>
                    <a:lnTo>
                      <a:pt x="68" y="20"/>
                    </a:lnTo>
                    <a:lnTo>
                      <a:pt x="68" y="22"/>
                    </a:lnTo>
                    <a:lnTo>
                      <a:pt x="68" y="23"/>
                    </a:lnTo>
                    <a:lnTo>
                      <a:pt x="69" y="23"/>
                    </a:lnTo>
                    <a:lnTo>
                      <a:pt x="69" y="24"/>
                    </a:lnTo>
                    <a:lnTo>
                      <a:pt x="70" y="26"/>
                    </a:lnTo>
                    <a:lnTo>
                      <a:pt x="70" y="27"/>
                    </a:lnTo>
                    <a:lnTo>
                      <a:pt x="71" y="28"/>
                    </a:lnTo>
                    <a:lnTo>
                      <a:pt x="71" y="30"/>
                    </a:lnTo>
                    <a:lnTo>
                      <a:pt x="71" y="31"/>
                    </a:lnTo>
                    <a:lnTo>
                      <a:pt x="71" y="32"/>
                    </a:lnTo>
                    <a:lnTo>
                      <a:pt x="71" y="33"/>
                    </a:lnTo>
                    <a:lnTo>
                      <a:pt x="71" y="35"/>
                    </a:lnTo>
                    <a:lnTo>
                      <a:pt x="71" y="36"/>
                    </a:lnTo>
                    <a:lnTo>
                      <a:pt x="71" y="37"/>
                    </a:lnTo>
                    <a:lnTo>
                      <a:pt x="71" y="39"/>
                    </a:lnTo>
                    <a:lnTo>
                      <a:pt x="71" y="40"/>
                    </a:lnTo>
                    <a:lnTo>
                      <a:pt x="71" y="42"/>
                    </a:lnTo>
                    <a:lnTo>
                      <a:pt x="71" y="43"/>
                    </a:lnTo>
                    <a:lnTo>
                      <a:pt x="71" y="44"/>
                    </a:lnTo>
                    <a:lnTo>
                      <a:pt x="71" y="46"/>
                    </a:lnTo>
                    <a:lnTo>
                      <a:pt x="71" y="48"/>
                    </a:lnTo>
                    <a:lnTo>
                      <a:pt x="71" y="49"/>
                    </a:lnTo>
                    <a:lnTo>
                      <a:pt x="71" y="52"/>
                    </a:lnTo>
                    <a:lnTo>
                      <a:pt x="71" y="53"/>
                    </a:lnTo>
                    <a:lnTo>
                      <a:pt x="71" y="56"/>
                    </a:lnTo>
                    <a:lnTo>
                      <a:pt x="71" y="59"/>
                    </a:lnTo>
                    <a:lnTo>
                      <a:pt x="70" y="60"/>
                    </a:lnTo>
                    <a:lnTo>
                      <a:pt x="70" y="63"/>
                    </a:lnTo>
                    <a:lnTo>
                      <a:pt x="70" y="65"/>
                    </a:lnTo>
                    <a:lnTo>
                      <a:pt x="69" y="68"/>
                    </a:lnTo>
                    <a:lnTo>
                      <a:pt x="69" y="69"/>
                    </a:lnTo>
                    <a:lnTo>
                      <a:pt x="69" y="72"/>
                    </a:lnTo>
                    <a:lnTo>
                      <a:pt x="68" y="75"/>
                    </a:lnTo>
                    <a:lnTo>
                      <a:pt x="68" y="78"/>
                    </a:lnTo>
                    <a:lnTo>
                      <a:pt x="67" y="81"/>
                    </a:lnTo>
                    <a:lnTo>
                      <a:pt x="67" y="83"/>
                    </a:lnTo>
                    <a:lnTo>
                      <a:pt x="66" y="85"/>
                    </a:lnTo>
                    <a:lnTo>
                      <a:pt x="65" y="88"/>
                    </a:lnTo>
                    <a:lnTo>
                      <a:pt x="65" y="91"/>
                    </a:lnTo>
                    <a:lnTo>
                      <a:pt x="64" y="94"/>
                    </a:lnTo>
                    <a:lnTo>
                      <a:pt x="64" y="97"/>
                    </a:lnTo>
                    <a:lnTo>
                      <a:pt x="63" y="97"/>
                    </a:lnTo>
                    <a:lnTo>
                      <a:pt x="62" y="100"/>
                    </a:lnTo>
                    <a:lnTo>
                      <a:pt x="61" y="103"/>
                    </a:lnTo>
                    <a:lnTo>
                      <a:pt x="61" y="106"/>
                    </a:lnTo>
                    <a:lnTo>
                      <a:pt x="61" y="107"/>
                    </a:lnTo>
                    <a:lnTo>
                      <a:pt x="59" y="110"/>
                    </a:lnTo>
                    <a:lnTo>
                      <a:pt x="58" y="112"/>
                    </a:lnTo>
                    <a:lnTo>
                      <a:pt x="57" y="113"/>
                    </a:lnTo>
                    <a:lnTo>
                      <a:pt x="56" y="116"/>
                    </a:lnTo>
                    <a:lnTo>
                      <a:pt x="55" y="117"/>
                    </a:lnTo>
                    <a:lnTo>
                      <a:pt x="54" y="120"/>
                    </a:lnTo>
                    <a:lnTo>
                      <a:pt x="54" y="123"/>
                    </a:lnTo>
                    <a:lnTo>
                      <a:pt x="53" y="124"/>
                    </a:lnTo>
                    <a:lnTo>
                      <a:pt x="51" y="126"/>
                    </a:lnTo>
                    <a:lnTo>
                      <a:pt x="51" y="128"/>
                    </a:lnTo>
                    <a:lnTo>
                      <a:pt x="50" y="129"/>
                    </a:lnTo>
                    <a:lnTo>
                      <a:pt x="49" y="132"/>
                    </a:lnTo>
                    <a:lnTo>
                      <a:pt x="48" y="133"/>
                    </a:lnTo>
                    <a:lnTo>
                      <a:pt x="46" y="135"/>
                    </a:lnTo>
                    <a:lnTo>
                      <a:pt x="45" y="136"/>
                    </a:lnTo>
                    <a:lnTo>
                      <a:pt x="44" y="139"/>
                    </a:lnTo>
                    <a:lnTo>
                      <a:pt x="44" y="140"/>
                    </a:lnTo>
                    <a:lnTo>
                      <a:pt x="43" y="142"/>
                    </a:lnTo>
                    <a:lnTo>
                      <a:pt x="42" y="143"/>
                    </a:lnTo>
                    <a:lnTo>
                      <a:pt x="41" y="144"/>
                    </a:lnTo>
                    <a:lnTo>
                      <a:pt x="40" y="146"/>
                    </a:lnTo>
                    <a:lnTo>
                      <a:pt x="39" y="147"/>
                    </a:lnTo>
                    <a:lnTo>
                      <a:pt x="38" y="148"/>
                    </a:lnTo>
                    <a:lnTo>
                      <a:pt x="37" y="148"/>
                    </a:lnTo>
                    <a:lnTo>
                      <a:pt x="36" y="149"/>
                    </a:lnTo>
                    <a:lnTo>
                      <a:pt x="35" y="151"/>
                    </a:lnTo>
                    <a:lnTo>
                      <a:pt x="34" y="151"/>
                    </a:lnTo>
                    <a:lnTo>
                      <a:pt x="34" y="152"/>
                    </a:lnTo>
                    <a:lnTo>
                      <a:pt x="33" y="152"/>
                    </a:lnTo>
                    <a:lnTo>
                      <a:pt x="32" y="153"/>
                    </a:lnTo>
                    <a:lnTo>
                      <a:pt x="31" y="153"/>
                    </a:lnTo>
                    <a:lnTo>
                      <a:pt x="31" y="155"/>
                    </a:lnTo>
                    <a:lnTo>
                      <a:pt x="30" y="155"/>
                    </a:lnTo>
                    <a:lnTo>
                      <a:pt x="29" y="156"/>
                    </a:lnTo>
                    <a:lnTo>
                      <a:pt x="27" y="156"/>
                    </a:lnTo>
                    <a:lnTo>
                      <a:pt x="26" y="156"/>
                    </a:lnTo>
                    <a:lnTo>
                      <a:pt x="25" y="156"/>
                    </a:lnTo>
                    <a:lnTo>
                      <a:pt x="24" y="158"/>
                    </a:lnTo>
                    <a:lnTo>
                      <a:pt x="23" y="158"/>
                    </a:lnTo>
                    <a:lnTo>
                      <a:pt x="21" y="158"/>
                    </a:lnTo>
                    <a:lnTo>
                      <a:pt x="20" y="158"/>
                    </a:lnTo>
                    <a:lnTo>
                      <a:pt x="19" y="159"/>
                    </a:lnTo>
                    <a:lnTo>
                      <a:pt x="18" y="159"/>
                    </a:lnTo>
                    <a:lnTo>
                      <a:pt x="16" y="159"/>
                    </a:lnTo>
                    <a:lnTo>
                      <a:pt x="15" y="159"/>
                    </a:lnTo>
                    <a:lnTo>
                      <a:pt x="14" y="159"/>
                    </a:lnTo>
                    <a:lnTo>
                      <a:pt x="14" y="158"/>
                    </a:lnTo>
                    <a:lnTo>
                      <a:pt x="13" y="158"/>
                    </a:lnTo>
                    <a:lnTo>
                      <a:pt x="12" y="158"/>
                    </a:lnTo>
                    <a:lnTo>
                      <a:pt x="11" y="158"/>
                    </a:lnTo>
                    <a:lnTo>
                      <a:pt x="9" y="156"/>
                    </a:lnTo>
                    <a:lnTo>
                      <a:pt x="8" y="155"/>
                    </a:lnTo>
                    <a:lnTo>
                      <a:pt x="7" y="155"/>
                    </a:lnTo>
                    <a:lnTo>
                      <a:pt x="6" y="153"/>
                    </a:lnTo>
                    <a:lnTo>
                      <a:pt x="6" y="152"/>
                    </a:lnTo>
                    <a:lnTo>
                      <a:pt x="5" y="152"/>
                    </a:lnTo>
                    <a:lnTo>
                      <a:pt x="4" y="151"/>
                    </a:lnTo>
                    <a:lnTo>
                      <a:pt x="4" y="149"/>
                    </a:lnTo>
                    <a:lnTo>
                      <a:pt x="4" y="148"/>
                    </a:lnTo>
                    <a:lnTo>
                      <a:pt x="3" y="147"/>
                    </a:lnTo>
                    <a:lnTo>
                      <a:pt x="3" y="146"/>
                    </a:lnTo>
                    <a:lnTo>
                      <a:pt x="3" y="144"/>
                    </a:lnTo>
                    <a:lnTo>
                      <a:pt x="3" y="143"/>
                    </a:lnTo>
                    <a:lnTo>
                      <a:pt x="3" y="142"/>
                    </a:lnTo>
                    <a:lnTo>
                      <a:pt x="2" y="140"/>
                    </a:lnTo>
                    <a:lnTo>
                      <a:pt x="2" y="139"/>
                    </a:lnTo>
                    <a:lnTo>
                      <a:pt x="1" y="137"/>
                    </a:lnTo>
                    <a:lnTo>
                      <a:pt x="1" y="136"/>
                    </a:lnTo>
                    <a:lnTo>
                      <a:pt x="1" y="135"/>
                    </a:lnTo>
                    <a:lnTo>
                      <a:pt x="1" y="133"/>
                    </a:lnTo>
                    <a:lnTo>
                      <a:pt x="0" y="132"/>
                    </a:lnTo>
                    <a:lnTo>
                      <a:pt x="0" y="131"/>
                    </a:lnTo>
                    <a:lnTo>
                      <a:pt x="0" y="129"/>
                    </a:lnTo>
                    <a:lnTo>
                      <a:pt x="0" y="128"/>
                    </a:lnTo>
                    <a:lnTo>
                      <a:pt x="0" y="127"/>
                    </a:lnTo>
                    <a:lnTo>
                      <a:pt x="0" y="126"/>
                    </a:lnTo>
                    <a:lnTo>
                      <a:pt x="0" y="124"/>
                    </a:lnTo>
                    <a:lnTo>
                      <a:pt x="0" y="123"/>
                    </a:lnTo>
                    <a:lnTo>
                      <a:pt x="0" y="122"/>
                    </a:lnTo>
                    <a:lnTo>
                      <a:pt x="0" y="120"/>
                    </a:lnTo>
                    <a:lnTo>
                      <a:pt x="0" y="119"/>
                    </a:lnTo>
                    <a:lnTo>
                      <a:pt x="1" y="117"/>
                    </a:lnTo>
                    <a:lnTo>
                      <a:pt x="1" y="116"/>
                    </a:lnTo>
                    <a:lnTo>
                      <a:pt x="2" y="115"/>
                    </a:lnTo>
                    <a:lnTo>
                      <a:pt x="2" y="113"/>
                    </a:lnTo>
                    <a:lnTo>
                      <a:pt x="3" y="112"/>
                    </a:lnTo>
                    <a:lnTo>
                      <a:pt x="3" y="111"/>
                    </a:lnTo>
                    <a:lnTo>
                      <a:pt x="3" y="110"/>
                    </a:lnTo>
                    <a:lnTo>
                      <a:pt x="3" y="108"/>
                    </a:lnTo>
                    <a:lnTo>
                      <a:pt x="4" y="107"/>
                    </a:lnTo>
                    <a:lnTo>
                      <a:pt x="5" y="106"/>
                    </a:lnTo>
                    <a:lnTo>
                      <a:pt x="6" y="104"/>
                    </a:lnTo>
                    <a:lnTo>
                      <a:pt x="7" y="103"/>
                    </a:lnTo>
                    <a:lnTo>
                      <a:pt x="7" y="101"/>
                    </a:lnTo>
                    <a:lnTo>
                      <a:pt x="8" y="100"/>
                    </a:lnTo>
                    <a:lnTo>
                      <a:pt x="9" y="99"/>
                    </a:lnTo>
                    <a:lnTo>
                      <a:pt x="9" y="97"/>
                    </a:lnTo>
                    <a:lnTo>
                      <a:pt x="10" y="97"/>
                    </a:lnTo>
                    <a:lnTo>
                      <a:pt x="11" y="95"/>
                    </a:lnTo>
                    <a:lnTo>
                      <a:pt x="11" y="94"/>
                    </a:lnTo>
                    <a:lnTo>
                      <a:pt x="12" y="92"/>
                    </a:lnTo>
                    <a:lnTo>
                      <a:pt x="13" y="92"/>
                    </a:lnTo>
                    <a:lnTo>
                      <a:pt x="14" y="91"/>
                    </a:lnTo>
                    <a:lnTo>
                      <a:pt x="14" y="90"/>
                    </a:lnTo>
                    <a:lnTo>
                      <a:pt x="15" y="88"/>
                    </a:lnTo>
                    <a:lnTo>
                      <a:pt x="16" y="87"/>
                    </a:lnTo>
                    <a:lnTo>
                      <a:pt x="17" y="85"/>
                    </a:lnTo>
                    <a:lnTo>
                      <a:pt x="18" y="84"/>
                    </a:lnTo>
                    <a:lnTo>
                      <a:pt x="19" y="84"/>
                    </a:lnTo>
                    <a:lnTo>
                      <a:pt x="19" y="83"/>
                    </a:lnTo>
                    <a:lnTo>
                      <a:pt x="20" y="81"/>
                    </a:lnTo>
                    <a:lnTo>
                      <a:pt x="21" y="81"/>
                    </a:lnTo>
                    <a:lnTo>
                      <a:pt x="21" y="79"/>
                    </a:lnTo>
                    <a:lnTo>
                      <a:pt x="22" y="78"/>
                    </a:lnTo>
                    <a:lnTo>
                      <a:pt x="22" y="76"/>
                    </a:lnTo>
                    <a:lnTo>
                      <a:pt x="23" y="76"/>
                    </a:lnTo>
                    <a:lnTo>
                      <a:pt x="23" y="75"/>
                    </a:lnTo>
                    <a:lnTo>
                      <a:pt x="24" y="74"/>
                    </a:lnTo>
                    <a:lnTo>
                      <a:pt x="24" y="72"/>
                    </a:lnTo>
                    <a:lnTo>
                      <a:pt x="24" y="71"/>
                    </a:lnTo>
                    <a:lnTo>
                      <a:pt x="24" y="69"/>
                    </a:lnTo>
                    <a:lnTo>
                      <a:pt x="25" y="68"/>
                    </a:lnTo>
                    <a:lnTo>
                      <a:pt x="25" y="67"/>
                    </a:lnTo>
                    <a:lnTo>
                      <a:pt x="26" y="65"/>
                    </a:lnTo>
                    <a:lnTo>
                      <a:pt x="26" y="64"/>
                    </a:lnTo>
                    <a:lnTo>
                      <a:pt x="27" y="64"/>
                    </a:lnTo>
                    <a:lnTo>
                      <a:pt x="27" y="63"/>
                    </a:lnTo>
                    <a:lnTo>
                      <a:pt x="28" y="62"/>
                    </a:lnTo>
                    <a:lnTo>
                      <a:pt x="28" y="60"/>
                    </a:lnTo>
                    <a:lnTo>
                      <a:pt x="29" y="60"/>
                    </a:lnTo>
                    <a:lnTo>
                      <a:pt x="29" y="59"/>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18" name="Freeform 426"/>
              <p:cNvSpPr>
                <a:spLocks/>
              </p:cNvSpPr>
              <p:nvPr/>
            </p:nvSpPr>
            <p:spPr bwMode="auto">
              <a:xfrm rot="6050369" flipH="1" flipV="1">
                <a:off x="721" y="1944"/>
                <a:ext cx="74" cy="111"/>
              </a:xfrm>
              <a:custGeom>
                <a:avLst/>
                <a:gdLst>
                  <a:gd name="T0" fmla="*/ 30 w 75"/>
                  <a:gd name="T1" fmla="*/ 19 h 164"/>
                  <a:gd name="T2" fmla="*/ 30 w 75"/>
                  <a:gd name="T3" fmla="*/ 18 h 164"/>
                  <a:gd name="T4" fmla="*/ 25 w 75"/>
                  <a:gd name="T5" fmla="*/ 0 h 164"/>
                  <a:gd name="T6" fmla="*/ 28 w 75"/>
                  <a:gd name="T7" fmla="*/ 0 h 164"/>
                  <a:gd name="T8" fmla="*/ 33 w 75"/>
                  <a:gd name="T9" fmla="*/ 0 h 164"/>
                  <a:gd name="T10" fmla="*/ 37 w 75"/>
                  <a:gd name="T11" fmla="*/ 0 h 164"/>
                  <a:gd name="T12" fmla="*/ 39 w 75"/>
                  <a:gd name="T13" fmla="*/ 1 h 164"/>
                  <a:gd name="T14" fmla="*/ 44 w 75"/>
                  <a:gd name="T15" fmla="*/ 1 h 164"/>
                  <a:gd name="T16" fmla="*/ 48 w 75"/>
                  <a:gd name="T17" fmla="*/ 1 h 164"/>
                  <a:gd name="T18" fmla="*/ 51 w 75"/>
                  <a:gd name="T19" fmla="*/ 1 h 164"/>
                  <a:gd name="T20" fmla="*/ 54 w 75"/>
                  <a:gd name="T21" fmla="*/ 2 h 164"/>
                  <a:gd name="T22" fmla="*/ 58 w 75"/>
                  <a:gd name="T23" fmla="*/ 3 h 164"/>
                  <a:gd name="T24" fmla="*/ 61 w 75"/>
                  <a:gd name="T25" fmla="*/ 3 h 164"/>
                  <a:gd name="T26" fmla="*/ 63 w 75"/>
                  <a:gd name="T27" fmla="*/ 4 h 164"/>
                  <a:gd name="T28" fmla="*/ 65 w 75"/>
                  <a:gd name="T29" fmla="*/ 5 h 164"/>
                  <a:gd name="T30" fmla="*/ 67 w 75"/>
                  <a:gd name="T31" fmla="*/ 6 h 164"/>
                  <a:gd name="T32" fmla="*/ 70 w 75"/>
                  <a:gd name="T33" fmla="*/ 8 h 164"/>
                  <a:gd name="T34" fmla="*/ 71 w 75"/>
                  <a:gd name="T35" fmla="*/ 10 h 164"/>
                  <a:gd name="T36" fmla="*/ 71 w 75"/>
                  <a:gd name="T37" fmla="*/ 12 h 164"/>
                  <a:gd name="T38" fmla="*/ 71 w 75"/>
                  <a:gd name="T39" fmla="*/ 14 h 164"/>
                  <a:gd name="T40" fmla="*/ 71 w 75"/>
                  <a:gd name="T41" fmla="*/ 15 h 164"/>
                  <a:gd name="T42" fmla="*/ 71 w 75"/>
                  <a:gd name="T43" fmla="*/ 18 h 164"/>
                  <a:gd name="T44" fmla="*/ 70 w 75"/>
                  <a:gd name="T45" fmla="*/ 20 h 164"/>
                  <a:gd name="T46" fmla="*/ 68 w 75"/>
                  <a:gd name="T47" fmla="*/ 24 h 164"/>
                  <a:gd name="T48" fmla="*/ 66 w 75"/>
                  <a:gd name="T49" fmla="*/ 28 h 164"/>
                  <a:gd name="T50" fmla="*/ 63 w 75"/>
                  <a:gd name="T51" fmla="*/ 30 h 164"/>
                  <a:gd name="T52" fmla="*/ 61 w 75"/>
                  <a:gd name="T53" fmla="*/ 33 h 164"/>
                  <a:gd name="T54" fmla="*/ 56 w 75"/>
                  <a:gd name="T55" fmla="*/ 36 h 164"/>
                  <a:gd name="T56" fmla="*/ 53 w 75"/>
                  <a:gd name="T57" fmla="*/ 39 h 164"/>
                  <a:gd name="T58" fmla="*/ 49 w 75"/>
                  <a:gd name="T59" fmla="*/ 41 h 164"/>
                  <a:gd name="T60" fmla="*/ 44 w 75"/>
                  <a:gd name="T61" fmla="*/ 43 h 164"/>
                  <a:gd name="T62" fmla="*/ 41 w 75"/>
                  <a:gd name="T63" fmla="*/ 45 h 164"/>
                  <a:gd name="T64" fmla="*/ 37 w 75"/>
                  <a:gd name="T65" fmla="*/ 47 h 164"/>
                  <a:gd name="T66" fmla="*/ 36 w 75"/>
                  <a:gd name="T67" fmla="*/ 47 h 164"/>
                  <a:gd name="T68" fmla="*/ 32 w 75"/>
                  <a:gd name="T69" fmla="*/ 49 h 164"/>
                  <a:gd name="T70" fmla="*/ 30 w 75"/>
                  <a:gd name="T71" fmla="*/ 49 h 164"/>
                  <a:gd name="T72" fmla="*/ 25 w 75"/>
                  <a:gd name="T73" fmla="*/ 50 h 164"/>
                  <a:gd name="T74" fmla="*/ 21 w 75"/>
                  <a:gd name="T75" fmla="*/ 50 h 164"/>
                  <a:gd name="T76" fmla="*/ 17 w 75"/>
                  <a:gd name="T77" fmla="*/ 50 h 164"/>
                  <a:gd name="T78" fmla="*/ 13 w 75"/>
                  <a:gd name="T79" fmla="*/ 50 h 164"/>
                  <a:gd name="T80" fmla="*/ 10 w 75"/>
                  <a:gd name="T81" fmla="*/ 49 h 164"/>
                  <a:gd name="T82" fmla="*/ 6 w 75"/>
                  <a:gd name="T83" fmla="*/ 49 h 164"/>
                  <a:gd name="T84" fmla="*/ 5 w 75"/>
                  <a:gd name="T85" fmla="*/ 47 h 164"/>
                  <a:gd name="T86" fmla="*/ 3 w 75"/>
                  <a:gd name="T87" fmla="*/ 46 h 164"/>
                  <a:gd name="T88" fmla="*/ 2 w 75"/>
                  <a:gd name="T89" fmla="*/ 45 h 164"/>
                  <a:gd name="T90" fmla="*/ 1 w 75"/>
                  <a:gd name="T91" fmla="*/ 43 h 164"/>
                  <a:gd name="T92" fmla="*/ 0 w 75"/>
                  <a:gd name="T93" fmla="*/ 41 h 164"/>
                  <a:gd name="T94" fmla="*/ 0 w 75"/>
                  <a:gd name="T95" fmla="*/ 39 h 164"/>
                  <a:gd name="T96" fmla="*/ 0 w 75"/>
                  <a:gd name="T97" fmla="*/ 38 h 164"/>
                  <a:gd name="T98" fmla="*/ 2 w 75"/>
                  <a:gd name="T99" fmla="*/ 36 h 164"/>
                  <a:gd name="T100" fmla="*/ 4 w 75"/>
                  <a:gd name="T101" fmla="*/ 35 h 164"/>
                  <a:gd name="T102" fmla="*/ 9 w 75"/>
                  <a:gd name="T103" fmla="*/ 31 h 164"/>
                  <a:gd name="T104" fmla="*/ 15 w 75"/>
                  <a:gd name="T105" fmla="*/ 28 h 164"/>
                  <a:gd name="T106" fmla="*/ 20 w 75"/>
                  <a:gd name="T107" fmla="*/ 26 h 164"/>
                  <a:gd name="T108" fmla="*/ 24 w 75"/>
                  <a:gd name="T109" fmla="*/ 24 h 164"/>
                  <a:gd name="T110" fmla="*/ 25 w 75"/>
                  <a:gd name="T111" fmla="*/ 22 h 164"/>
                  <a:gd name="T112" fmla="*/ 26 w 75"/>
                  <a:gd name="T113" fmla="*/ 21 h 164"/>
                  <a:gd name="T114" fmla="*/ 28 w 75"/>
                  <a:gd name="T115" fmla="*/ 20 h 164"/>
                  <a:gd name="T116" fmla="*/ 30 w 75"/>
                  <a:gd name="T117" fmla="*/ 19 h 1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64"/>
                  <a:gd name="T179" fmla="*/ 75 w 75"/>
                  <a:gd name="T180" fmla="*/ 164 h 1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64">
                    <a:moveTo>
                      <a:pt x="30" y="61"/>
                    </a:moveTo>
                    <a:lnTo>
                      <a:pt x="30" y="56"/>
                    </a:lnTo>
                    <a:lnTo>
                      <a:pt x="25" y="0"/>
                    </a:lnTo>
                    <a:lnTo>
                      <a:pt x="28" y="0"/>
                    </a:lnTo>
                    <a:lnTo>
                      <a:pt x="33" y="0"/>
                    </a:lnTo>
                    <a:lnTo>
                      <a:pt x="38" y="0"/>
                    </a:lnTo>
                    <a:lnTo>
                      <a:pt x="42" y="1"/>
                    </a:lnTo>
                    <a:lnTo>
                      <a:pt x="47" y="1"/>
                    </a:lnTo>
                    <a:lnTo>
                      <a:pt x="51" y="3"/>
                    </a:lnTo>
                    <a:lnTo>
                      <a:pt x="54" y="4"/>
                    </a:lnTo>
                    <a:lnTo>
                      <a:pt x="57" y="6"/>
                    </a:lnTo>
                    <a:lnTo>
                      <a:pt x="61" y="9"/>
                    </a:lnTo>
                    <a:lnTo>
                      <a:pt x="64" y="11"/>
                    </a:lnTo>
                    <a:lnTo>
                      <a:pt x="66" y="14"/>
                    </a:lnTo>
                    <a:lnTo>
                      <a:pt x="68" y="16"/>
                    </a:lnTo>
                    <a:lnTo>
                      <a:pt x="70" y="21"/>
                    </a:lnTo>
                    <a:lnTo>
                      <a:pt x="73" y="26"/>
                    </a:lnTo>
                    <a:lnTo>
                      <a:pt x="74" y="32"/>
                    </a:lnTo>
                    <a:lnTo>
                      <a:pt x="74" y="38"/>
                    </a:lnTo>
                    <a:lnTo>
                      <a:pt x="74" y="43"/>
                    </a:lnTo>
                    <a:lnTo>
                      <a:pt x="74" y="49"/>
                    </a:lnTo>
                    <a:lnTo>
                      <a:pt x="74" y="58"/>
                    </a:lnTo>
                    <a:lnTo>
                      <a:pt x="73" y="67"/>
                    </a:lnTo>
                    <a:lnTo>
                      <a:pt x="71" y="77"/>
                    </a:lnTo>
                    <a:lnTo>
                      <a:pt x="69" y="88"/>
                    </a:lnTo>
                    <a:lnTo>
                      <a:pt x="66" y="99"/>
                    </a:lnTo>
                    <a:lnTo>
                      <a:pt x="64" y="108"/>
                    </a:lnTo>
                    <a:lnTo>
                      <a:pt x="59" y="116"/>
                    </a:lnTo>
                    <a:lnTo>
                      <a:pt x="56" y="126"/>
                    </a:lnTo>
                    <a:lnTo>
                      <a:pt x="52" y="132"/>
                    </a:lnTo>
                    <a:lnTo>
                      <a:pt x="47" y="140"/>
                    </a:lnTo>
                    <a:lnTo>
                      <a:pt x="44" y="147"/>
                    </a:lnTo>
                    <a:lnTo>
                      <a:pt x="39" y="152"/>
                    </a:lnTo>
                    <a:lnTo>
                      <a:pt x="36" y="154"/>
                    </a:lnTo>
                    <a:lnTo>
                      <a:pt x="32" y="157"/>
                    </a:lnTo>
                    <a:lnTo>
                      <a:pt x="30" y="160"/>
                    </a:lnTo>
                    <a:lnTo>
                      <a:pt x="25" y="162"/>
                    </a:lnTo>
                    <a:lnTo>
                      <a:pt x="21" y="162"/>
                    </a:lnTo>
                    <a:lnTo>
                      <a:pt x="17" y="163"/>
                    </a:lnTo>
                    <a:lnTo>
                      <a:pt x="13" y="162"/>
                    </a:lnTo>
                    <a:lnTo>
                      <a:pt x="10" y="160"/>
                    </a:lnTo>
                    <a:lnTo>
                      <a:pt x="6" y="157"/>
                    </a:lnTo>
                    <a:lnTo>
                      <a:pt x="5" y="153"/>
                    </a:lnTo>
                    <a:lnTo>
                      <a:pt x="3" y="148"/>
                    </a:lnTo>
                    <a:lnTo>
                      <a:pt x="2" y="144"/>
                    </a:lnTo>
                    <a:lnTo>
                      <a:pt x="1" y="138"/>
                    </a:lnTo>
                    <a:lnTo>
                      <a:pt x="0" y="132"/>
                    </a:lnTo>
                    <a:lnTo>
                      <a:pt x="0" y="127"/>
                    </a:lnTo>
                    <a:lnTo>
                      <a:pt x="0" y="123"/>
                    </a:lnTo>
                    <a:lnTo>
                      <a:pt x="2" y="117"/>
                    </a:lnTo>
                    <a:lnTo>
                      <a:pt x="4" y="112"/>
                    </a:lnTo>
                    <a:lnTo>
                      <a:pt x="9" y="101"/>
                    </a:lnTo>
                    <a:lnTo>
                      <a:pt x="15" y="92"/>
                    </a:lnTo>
                    <a:lnTo>
                      <a:pt x="20" y="83"/>
                    </a:lnTo>
                    <a:lnTo>
                      <a:pt x="24" y="78"/>
                    </a:lnTo>
                    <a:lnTo>
                      <a:pt x="25" y="73"/>
                    </a:lnTo>
                    <a:lnTo>
                      <a:pt x="26" y="68"/>
                    </a:lnTo>
                    <a:lnTo>
                      <a:pt x="28" y="65"/>
                    </a:lnTo>
                    <a:lnTo>
                      <a:pt x="30" y="6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 name="Oval 9"/>
            <p:cNvSpPr/>
            <p:nvPr/>
          </p:nvSpPr>
          <p:spPr>
            <a:xfrm>
              <a:off x="2491700" y="1143000"/>
              <a:ext cx="350822" cy="442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1" name="Group 306"/>
            <p:cNvGrpSpPr>
              <a:grpSpLocks/>
            </p:cNvGrpSpPr>
            <p:nvPr/>
          </p:nvGrpSpPr>
          <p:grpSpPr bwMode="auto">
            <a:xfrm rot="6050369" flipH="1" flipV="1">
              <a:off x="5465718" y="1397635"/>
              <a:ext cx="503237" cy="1295400"/>
              <a:chOff x="1512" y="750"/>
              <a:chExt cx="323" cy="1203"/>
            </a:xfrm>
          </p:grpSpPr>
          <p:sp>
            <p:nvSpPr>
              <p:cNvPr id="12" name="Freeform 307"/>
              <p:cNvSpPr>
                <a:spLocks/>
              </p:cNvSpPr>
              <p:nvPr/>
            </p:nvSpPr>
            <p:spPr bwMode="auto">
              <a:xfrm>
                <a:off x="1753" y="866"/>
                <a:ext cx="45" cy="88"/>
              </a:xfrm>
              <a:custGeom>
                <a:avLst/>
                <a:gdLst>
                  <a:gd name="T0" fmla="*/ 43 w 45"/>
                  <a:gd name="T1" fmla="*/ 0 h 88"/>
                  <a:gd name="T2" fmla="*/ 44 w 45"/>
                  <a:gd name="T3" fmla="*/ 17 h 88"/>
                  <a:gd name="T4" fmla="*/ 44 w 45"/>
                  <a:gd name="T5" fmla="*/ 32 h 88"/>
                  <a:gd name="T6" fmla="*/ 43 w 45"/>
                  <a:gd name="T7" fmla="*/ 47 h 88"/>
                  <a:gd name="T8" fmla="*/ 40 w 45"/>
                  <a:gd name="T9" fmla="*/ 61 h 88"/>
                  <a:gd name="T10" fmla="*/ 36 w 45"/>
                  <a:gd name="T11" fmla="*/ 72 h 88"/>
                  <a:gd name="T12" fmla="*/ 28 w 45"/>
                  <a:gd name="T13" fmla="*/ 80 h 88"/>
                  <a:gd name="T14" fmla="*/ 17 w 45"/>
                  <a:gd name="T15" fmla="*/ 86 h 88"/>
                  <a:gd name="T16" fmla="*/ 0 w 45"/>
                  <a:gd name="T17" fmla="*/ 87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88"/>
                  <a:gd name="T29" fmla="*/ 45 w 45"/>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88">
                    <a:moveTo>
                      <a:pt x="43" y="0"/>
                    </a:moveTo>
                    <a:lnTo>
                      <a:pt x="44" y="17"/>
                    </a:lnTo>
                    <a:lnTo>
                      <a:pt x="44" y="32"/>
                    </a:lnTo>
                    <a:lnTo>
                      <a:pt x="43" y="47"/>
                    </a:lnTo>
                    <a:lnTo>
                      <a:pt x="40" y="61"/>
                    </a:lnTo>
                    <a:lnTo>
                      <a:pt x="36" y="72"/>
                    </a:lnTo>
                    <a:lnTo>
                      <a:pt x="28" y="80"/>
                    </a:lnTo>
                    <a:lnTo>
                      <a:pt x="17" y="86"/>
                    </a:lnTo>
                    <a:lnTo>
                      <a:pt x="0" y="8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308"/>
              <p:cNvSpPr>
                <a:spLocks/>
              </p:cNvSpPr>
              <p:nvPr/>
            </p:nvSpPr>
            <p:spPr bwMode="auto">
              <a:xfrm>
                <a:off x="1790" y="809"/>
                <a:ext cx="13" cy="30"/>
              </a:xfrm>
              <a:custGeom>
                <a:avLst/>
                <a:gdLst>
                  <a:gd name="T0" fmla="*/ 12 w 13"/>
                  <a:gd name="T1" fmla="*/ 29 h 30"/>
                  <a:gd name="T2" fmla="*/ 0 w 13"/>
                  <a:gd name="T3" fmla="*/ 29 h 30"/>
                  <a:gd name="T4" fmla="*/ 0 w 13"/>
                  <a:gd name="T5" fmla="*/ 0 h 30"/>
                  <a:gd name="T6" fmla="*/ 12 w 13"/>
                  <a:gd name="T7" fmla="*/ 0 h 30"/>
                  <a:gd name="T8" fmla="*/ 12 w 13"/>
                  <a:gd name="T9" fmla="*/ 29 h 30"/>
                  <a:gd name="T10" fmla="*/ 0 60000 65536"/>
                  <a:gd name="T11" fmla="*/ 0 60000 65536"/>
                  <a:gd name="T12" fmla="*/ 0 60000 65536"/>
                  <a:gd name="T13" fmla="*/ 0 60000 65536"/>
                  <a:gd name="T14" fmla="*/ 0 60000 65536"/>
                  <a:gd name="T15" fmla="*/ 0 w 13"/>
                  <a:gd name="T16" fmla="*/ 0 h 30"/>
                  <a:gd name="T17" fmla="*/ 13 w 13"/>
                  <a:gd name="T18" fmla="*/ 30 h 30"/>
                </a:gdLst>
                <a:ahLst/>
                <a:cxnLst>
                  <a:cxn ang="T10">
                    <a:pos x="T0" y="T1"/>
                  </a:cxn>
                  <a:cxn ang="T11">
                    <a:pos x="T2" y="T3"/>
                  </a:cxn>
                  <a:cxn ang="T12">
                    <a:pos x="T4" y="T5"/>
                  </a:cxn>
                  <a:cxn ang="T13">
                    <a:pos x="T6" y="T7"/>
                  </a:cxn>
                  <a:cxn ang="T14">
                    <a:pos x="T8" y="T9"/>
                  </a:cxn>
                </a:cxnLst>
                <a:rect l="T15" t="T16" r="T17" b="T18"/>
                <a:pathLst>
                  <a:path w="13" h="30">
                    <a:moveTo>
                      <a:pt x="12" y="29"/>
                    </a:moveTo>
                    <a:lnTo>
                      <a:pt x="0" y="29"/>
                    </a:lnTo>
                    <a:lnTo>
                      <a:pt x="0" y="0"/>
                    </a:lnTo>
                    <a:lnTo>
                      <a:pt x="12" y="0"/>
                    </a:lnTo>
                    <a:lnTo>
                      <a:pt x="12" y="29"/>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4" name="Freeform 309"/>
              <p:cNvSpPr>
                <a:spLocks/>
              </p:cNvSpPr>
              <p:nvPr/>
            </p:nvSpPr>
            <p:spPr bwMode="auto">
              <a:xfrm>
                <a:off x="1790" y="809"/>
                <a:ext cx="15" cy="34"/>
              </a:xfrm>
              <a:custGeom>
                <a:avLst/>
                <a:gdLst>
                  <a:gd name="T0" fmla="*/ 14 w 15"/>
                  <a:gd name="T1" fmla="*/ 33 h 34"/>
                  <a:gd name="T2" fmla="*/ 0 w 15"/>
                  <a:gd name="T3" fmla="*/ 33 h 34"/>
                  <a:gd name="T4" fmla="*/ 0 w 15"/>
                  <a:gd name="T5" fmla="*/ 0 h 34"/>
                  <a:gd name="T6" fmla="*/ 14 w 15"/>
                  <a:gd name="T7" fmla="*/ 0 h 34"/>
                  <a:gd name="T8" fmla="*/ 14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14" y="33"/>
                    </a:moveTo>
                    <a:lnTo>
                      <a:pt x="0" y="33"/>
                    </a:lnTo>
                    <a:lnTo>
                      <a:pt x="0" y="0"/>
                    </a:lnTo>
                    <a:lnTo>
                      <a:pt x="14" y="0"/>
                    </a:lnTo>
                    <a:lnTo>
                      <a:pt x="14" y="3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310"/>
              <p:cNvSpPr>
                <a:spLocks/>
              </p:cNvSpPr>
              <p:nvPr/>
            </p:nvSpPr>
            <p:spPr bwMode="auto">
              <a:xfrm>
                <a:off x="1655" y="750"/>
                <a:ext cx="123" cy="60"/>
              </a:xfrm>
              <a:custGeom>
                <a:avLst/>
                <a:gdLst>
                  <a:gd name="T0" fmla="*/ 122 w 123"/>
                  <a:gd name="T1" fmla="*/ 59 h 60"/>
                  <a:gd name="T2" fmla="*/ 0 w 123"/>
                  <a:gd name="T3" fmla="*/ 59 h 60"/>
                  <a:gd name="T4" fmla="*/ 0 w 123"/>
                  <a:gd name="T5" fmla="*/ 0 h 60"/>
                  <a:gd name="T6" fmla="*/ 122 w 123"/>
                  <a:gd name="T7" fmla="*/ 0 h 60"/>
                  <a:gd name="T8" fmla="*/ 122 w 123"/>
                  <a:gd name="T9" fmla="*/ 59 h 60"/>
                  <a:gd name="T10" fmla="*/ 0 60000 65536"/>
                  <a:gd name="T11" fmla="*/ 0 60000 65536"/>
                  <a:gd name="T12" fmla="*/ 0 60000 65536"/>
                  <a:gd name="T13" fmla="*/ 0 60000 65536"/>
                  <a:gd name="T14" fmla="*/ 0 60000 65536"/>
                  <a:gd name="T15" fmla="*/ 0 w 123"/>
                  <a:gd name="T16" fmla="*/ 0 h 60"/>
                  <a:gd name="T17" fmla="*/ 123 w 123"/>
                  <a:gd name="T18" fmla="*/ 60 h 60"/>
                </a:gdLst>
                <a:ahLst/>
                <a:cxnLst>
                  <a:cxn ang="T10">
                    <a:pos x="T0" y="T1"/>
                  </a:cxn>
                  <a:cxn ang="T11">
                    <a:pos x="T2" y="T3"/>
                  </a:cxn>
                  <a:cxn ang="T12">
                    <a:pos x="T4" y="T5"/>
                  </a:cxn>
                  <a:cxn ang="T13">
                    <a:pos x="T6" y="T7"/>
                  </a:cxn>
                  <a:cxn ang="T14">
                    <a:pos x="T8" y="T9"/>
                  </a:cxn>
                </a:cxnLst>
                <a:rect l="T15" t="T16" r="T17" b="T18"/>
                <a:pathLst>
                  <a:path w="123" h="60">
                    <a:moveTo>
                      <a:pt x="122" y="59"/>
                    </a:moveTo>
                    <a:lnTo>
                      <a:pt x="0" y="59"/>
                    </a:lnTo>
                    <a:lnTo>
                      <a:pt x="0" y="0"/>
                    </a:lnTo>
                    <a:lnTo>
                      <a:pt x="122" y="0"/>
                    </a:lnTo>
                    <a:lnTo>
                      <a:pt x="122" y="5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311"/>
              <p:cNvSpPr>
                <a:spLocks/>
              </p:cNvSpPr>
              <p:nvPr/>
            </p:nvSpPr>
            <p:spPr bwMode="auto">
              <a:xfrm>
                <a:off x="1808" y="753"/>
                <a:ext cx="10" cy="53"/>
              </a:xfrm>
              <a:custGeom>
                <a:avLst/>
                <a:gdLst>
                  <a:gd name="T0" fmla="*/ 9 w 10"/>
                  <a:gd name="T1" fmla="*/ 52 h 53"/>
                  <a:gd name="T2" fmla="*/ 0 w 10"/>
                  <a:gd name="T3" fmla="*/ 52 h 53"/>
                  <a:gd name="T4" fmla="*/ 0 w 10"/>
                  <a:gd name="T5" fmla="*/ 0 h 53"/>
                  <a:gd name="T6" fmla="*/ 9 w 10"/>
                  <a:gd name="T7" fmla="*/ 0 h 53"/>
                  <a:gd name="T8" fmla="*/ 9 w 10"/>
                  <a:gd name="T9" fmla="*/ 52 h 53"/>
                  <a:gd name="T10" fmla="*/ 0 60000 65536"/>
                  <a:gd name="T11" fmla="*/ 0 60000 65536"/>
                  <a:gd name="T12" fmla="*/ 0 60000 65536"/>
                  <a:gd name="T13" fmla="*/ 0 60000 65536"/>
                  <a:gd name="T14" fmla="*/ 0 60000 65536"/>
                  <a:gd name="T15" fmla="*/ 0 w 10"/>
                  <a:gd name="T16" fmla="*/ 0 h 53"/>
                  <a:gd name="T17" fmla="*/ 10 w 10"/>
                  <a:gd name="T18" fmla="*/ 53 h 53"/>
                </a:gdLst>
                <a:ahLst/>
                <a:cxnLst>
                  <a:cxn ang="T10">
                    <a:pos x="T0" y="T1"/>
                  </a:cxn>
                  <a:cxn ang="T11">
                    <a:pos x="T2" y="T3"/>
                  </a:cxn>
                  <a:cxn ang="T12">
                    <a:pos x="T4" y="T5"/>
                  </a:cxn>
                  <a:cxn ang="T13">
                    <a:pos x="T6" y="T7"/>
                  </a:cxn>
                  <a:cxn ang="T14">
                    <a:pos x="T8" y="T9"/>
                  </a:cxn>
                </a:cxnLst>
                <a:rect l="T15" t="T16" r="T17" b="T18"/>
                <a:pathLst>
                  <a:path w="10" h="53">
                    <a:moveTo>
                      <a:pt x="9" y="52"/>
                    </a:moveTo>
                    <a:lnTo>
                      <a:pt x="0" y="52"/>
                    </a:lnTo>
                    <a:lnTo>
                      <a:pt x="0" y="0"/>
                    </a:lnTo>
                    <a:lnTo>
                      <a:pt x="9" y="0"/>
                    </a:lnTo>
                    <a:lnTo>
                      <a:pt x="9" y="5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312"/>
              <p:cNvSpPr>
                <a:spLocks/>
              </p:cNvSpPr>
              <p:nvPr/>
            </p:nvSpPr>
            <p:spPr bwMode="auto">
              <a:xfrm>
                <a:off x="1777" y="753"/>
                <a:ext cx="8" cy="53"/>
              </a:xfrm>
              <a:custGeom>
                <a:avLst/>
                <a:gdLst>
                  <a:gd name="T0" fmla="*/ 7 w 8"/>
                  <a:gd name="T1" fmla="*/ 52 h 53"/>
                  <a:gd name="T2" fmla="*/ 0 w 8"/>
                  <a:gd name="T3" fmla="*/ 52 h 53"/>
                  <a:gd name="T4" fmla="*/ 0 w 8"/>
                  <a:gd name="T5" fmla="*/ 0 h 53"/>
                  <a:gd name="T6" fmla="*/ 7 w 8"/>
                  <a:gd name="T7" fmla="*/ 0 h 53"/>
                  <a:gd name="T8" fmla="*/ 7 w 8"/>
                  <a:gd name="T9" fmla="*/ 52 h 53"/>
                  <a:gd name="T10" fmla="*/ 0 60000 65536"/>
                  <a:gd name="T11" fmla="*/ 0 60000 65536"/>
                  <a:gd name="T12" fmla="*/ 0 60000 65536"/>
                  <a:gd name="T13" fmla="*/ 0 60000 65536"/>
                  <a:gd name="T14" fmla="*/ 0 60000 65536"/>
                  <a:gd name="T15" fmla="*/ 0 w 8"/>
                  <a:gd name="T16" fmla="*/ 0 h 53"/>
                  <a:gd name="T17" fmla="*/ 8 w 8"/>
                  <a:gd name="T18" fmla="*/ 53 h 53"/>
                </a:gdLst>
                <a:ahLst/>
                <a:cxnLst>
                  <a:cxn ang="T10">
                    <a:pos x="T0" y="T1"/>
                  </a:cxn>
                  <a:cxn ang="T11">
                    <a:pos x="T2" y="T3"/>
                  </a:cxn>
                  <a:cxn ang="T12">
                    <a:pos x="T4" y="T5"/>
                  </a:cxn>
                  <a:cxn ang="T13">
                    <a:pos x="T6" y="T7"/>
                  </a:cxn>
                  <a:cxn ang="T14">
                    <a:pos x="T8" y="T9"/>
                  </a:cxn>
                </a:cxnLst>
                <a:rect l="T15" t="T16" r="T17" b="T18"/>
                <a:pathLst>
                  <a:path w="8" h="53">
                    <a:moveTo>
                      <a:pt x="7" y="52"/>
                    </a:moveTo>
                    <a:lnTo>
                      <a:pt x="0" y="52"/>
                    </a:lnTo>
                    <a:lnTo>
                      <a:pt x="0" y="0"/>
                    </a:lnTo>
                    <a:lnTo>
                      <a:pt x="7" y="0"/>
                    </a:lnTo>
                    <a:lnTo>
                      <a:pt x="7" y="5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313"/>
              <p:cNvSpPr>
                <a:spLocks/>
              </p:cNvSpPr>
              <p:nvPr/>
            </p:nvSpPr>
            <p:spPr bwMode="auto">
              <a:xfrm>
                <a:off x="1782" y="750"/>
                <a:ext cx="27" cy="25"/>
              </a:xfrm>
              <a:custGeom>
                <a:avLst/>
                <a:gdLst>
                  <a:gd name="T0" fmla="*/ 25 w 27"/>
                  <a:gd name="T1" fmla="*/ 24 h 25"/>
                  <a:gd name="T2" fmla="*/ 2 w 27"/>
                  <a:gd name="T3" fmla="*/ 24 h 25"/>
                  <a:gd name="T4" fmla="*/ 2 w 27"/>
                  <a:gd name="T5" fmla="*/ 23 h 25"/>
                  <a:gd name="T6" fmla="*/ 1 w 27"/>
                  <a:gd name="T7" fmla="*/ 23 h 25"/>
                  <a:gd name="T8" fmla="*/ 1 w 27"/>
                  <a:gd name="T9" fmla="*/ 22 h 25"/>
                  <a:gd name="T10" fmla="*/ 1 w 27"/>
                  <a:gd name="T11" fmla="*/ 20 h 25"/>
                  <a:gd name="T12" fmla="*/ 1 w 27"/>
                  <a:gd name="T13" fmla="*/ 19 h 25"/>
                  <a:gd name="T14" fmla="*/ 1 w 27"/>
                  <a:gd name="T15" fmla="*/ 18 h 25"/>
                  <a:gd name="T16" fmla="*/ 0 w 27"/>
                  <a:gd name="T17" fmla="*/ 17 h 25"/>
                  <a:gd name="T18" fmla="*/ 0 w 27"/>
                  <a:gd name="T19" fmla="*/ 16 h 25"/>
                  <a:gd name="T20" fmla="*/ 0 w 27"/>
                  <a:gd name="T21" fmla="*/ 15 h 25"/>
                  <a:gd name="T22" fmla="*/ 0 w 27"/>
                  <a:gd name="T23" fmla="*/ 14 h 25"/>
                  <a:gd name="T24" fmla="*/ 0 w 27"/>
                  <a:gd name="T25" fmla="*/ 13 h 25"/>
                  <a:gd name="T26" fmla="*/ 0 w 27"/>
                  <a:gd name="T27" fmla="*/ 11 h 25"/>
                  <a:gd name="T28" fmla="*/ 0 w 27"/>
                  <a:gd name="T29" fmla="*/ 10 h 25"/>
                  <a:gd name="T30" fmla="*/ 0 w 27"/>
                  <a:gd name="T31" fmla="*/ 9 h 25"/>
                  <a:gd name="T32" fmla="*/ 0 w 27"/>
                  <a:gd name="T33" fmla="*/ 8 h 25"/>
                  <a:gd name="T34" fmla="*/ 0 w 27"/>
                  <a:gd name="T35" fmla="*/ 7 h 25"/>
                  <a:gd name="T36" fmla="*/ 1 w 27"/>
                  <a:gd name="T37" fmla="*/ 7 h 25"/>
                  <a:gd name="T38" fmla="*/ 1 w 27"/>
                  <a:gd name="T39" fmla="*/ 5 h 25"/>
                  <a:gd name="T40" fmla="*/ 1 w 27"/>
                  <a:gd name="T41" fmla="*/ 4 h 25"/>
                  <a:gd name="T42" fmla="*/ 1 w 27"/>
                  <a:gd name="T43" fmla="*/ 3 h 25"/>
                  <a:gd name="T44" fmla="*/ 1 w 27"/>
                  <a:gd name="T45" fmla="*/ 2 h 25"/>
                  <a:gd name="T46" fmla="*/ 1 w 27"/>
                  <a:gd name="T47" fmla="*/ 1 h 25"/>
                  <a:gd name="T48" fmla="*/ 2 w 27"/>
                  <a:gd name="T49" fmla="*/ 1 h 25"/>
                  <a:gd name="T50" fmla="*/ 2 w 27"/>
                  <a:gd name="T51" fmla="*/ 0 h 25"/>
                  <a:gd name="T52" fmla="*/ 25 w 27"/>
                  <a:gd name="T53" fmla="*/ 0 h 25"/>
                  <a:gd name="T54" fmla="*/ 25 w 27"/>
                  <a:gd name="T55" fmla="*/ 1 h 25"/>
                  <a:gd name="T56" fmla="*/ 25 w 27"/>
                  <a:gd name="T57" fmla="*/ 2 h 25"/>
                  <a:gd name="T58" fmla="*/ 25 w 27"/>
                  <a:gd name="T59" fmla="*/ 3 h 25"/>
                  <a:gd name="T60" fmla="*/ 26 w 27"/>
                  <a:gd name="T61" fmla="*/ 4 h 25"/>
                  <a:gd name="T62" fmla="*/ 26 w 27"/>
                  <a:gd name="T63" fmla="*/ 5 h 25"/>
                  <a:gd name="T64" fmla="*/ 26 w 27"/>
                  <a:gd name="T65" fmla="*/ 7 h 25"/>
                  <a:gd name="T66" fmla="*/ 26 w 27"/>
                  <a:gd name="T67" fmla="*/ 8 h 25"/>
                  <a:gd name="T68" fmla="*/ 26 w 27"/>
                  <a:gd name="T69" fmla="*/ 9 h 25"/>
                  <a:gd name="T70" fmla="*/ 26 w 27"/>
                  <a:gd name="T71" fmla="*/ 10 h 25"/>
                  <a:gd name="T72" fmla="*/ 26 w 27"/>
                  <a:gd name="T73" fmla="*/ 11 h 25"/>
                  <a:gd name="T74" fmla="*/ 26 w 27"/>
                  <a:gd name="T75" fmla="*/ 13 h 25"/>
                  <a:gd name="T76" fmla="*/ 26 w 27"/>
                  <a:gd name="T77" fmla="*/ 14 h 25"/>
                  <a:gd name="T78" fmla="*/ 26 w 27"/>
                  <a:gd name="T79" fmla="*/ 15 h 25"/>
                  <a:gd name="T80" fmla="*/ 26 w 27"/>
                  <a:gd name="T81" fmla="*/ 16 h 25"/>
                  <a:gd name="T82" fmla="*/ 26 w 27"/>
                  <a:gd name="T83" fmla="*/ 17 h 25"/>
                  <a:gd name="T84" fmla="*/ 26 w 27"/>
                  <a:gd name="T85" fmla="*/ 18 h 25"/>
                  <a:gd name="T86" fmla="*/ 26 w 27"/>
                  <a:gd name="T87" fmla="*/ 19 h 25"/>
                  <a:gd name="T88" fmla="*/ 26 w 27"/>
                  <a:gd name="T89" fmla="*/ 20 h 25"/>
                  <a:gd name="T90" fmla="*/ 25 w 27"/>
                  <a:gd name="T91" fmla="*/ 22 h 25"/>
                  <a:gd name="T92" fmla="*/ 25 w 27"/>
                  <a:gd name="T93" fmla="*/ 23 h 25"/>
                  <a:gd name="T94" fmla="*/ 25 w 27"/>
                  <a:gd name="T95" fmla="*/ 24 h 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
                  <a:gd name="T145" fmla="*/ 0 h 25"/>
                  <a:gd name="T146" fmla="*/ 27 w 27"/>
                  <a:gd name="T147" fmla="*/ 25 h 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 h="25">
                    <a:moveTo>
                      <a:pt x="25" y="24"/>
                    </a:moveTo>
                    <a:lnTo>
                      <a:pt x="2" y="24"/>
                    </a:lnTo>
                    <a:lnTo>
                      <a:pt x="2" y="23"/>
                    </a:lnTo>
                    <a:lnTo>
                      <a:pt x="1" y="23"/>
                    </a:lnTo>
                    <a:lnTo>
                      <a:pt x="1" y="22"/>
                    </a:lnTo>
                    <a:lnTo>
                      <a:pt x="1" y="20"/>
                    </a:lnTo>
                    <a:lnTo>
                      <a:pt x="1" y="19"/>
                    </a:lnTo>
                    <a:lnTo>
                      <a:pt x="1" y="18"/>
                    </a:lnTo>
                    <a:lnTo>
                      <a:pt x="0" y="17"/>
                    </a:lnTo>
                    <a:lnTo>
                      <a:pt x="0" y="16"/>
                    </a:lnTo>
                    <a:lnTo>
                      <a:pt x="0" y="15"/>
                    </a:lnTo>
                    <a:lnTo>
                      <a:pt x="0" y="14"/>
                    </a:lnTo>
                    <a:lnTo>
                      <a:pt x="0" y="13"/>
                    </a:lnTo>
                    <a:lnTo>
                      <a:pt x="0" y="11"/>
                    </a:lnTo>
                    <a:lnTo>
                      <a:pt x="0" y="10"/>
                    </a:lnTo>
                    <a:lnTo>
                      <a:pt x="0" y="9"/>
                    </a:lnTo>
                    <a:lnTo>
                      <a:pt x="0" y="8"/>
                    </a:lnTo>
                    <a:lnTo>
                      <a:pt x="0" y="7"/>
                    </a:lnTo>
                    <a:lnTo>
                      <a:pt x="1" y="7"/>
                    </a:lnTo>
                    <a:lnTo>
                      <a:pt x="1" y="5"/>
                    </a:lnTo>
                    <a:lnTo>
                      <a:pt x="1" y="4"/>
                    </a:lnTo>
                    <a:lnTo>
                      <a:pt x="1" y="3"/>
                    </a:lnTo>
                    <a:lnTo>
                      <a:pt x="1" y="2"/>
                    </a:lnTo>
                    <a:lnTo>
                      <a:pt x="1" y="1"/>
                    </a:lnTo>
                    <a:lnTo>
                      <a:pt x="2" y="1"/>
                    </a:lnTo>
                    <a:lnTo>
                      <a:pt x="2" y="0"/>
                    </a:lnTo>
                    <a:lnTo>
                      <a:pt x="25" y="0"/>
                    </a:lnTo>
                    <a:lnTo>
                      <a:pt x="25" y="1"/>
                    </a:lnTo>
                    <a:lnTo>
                      <a:pt x="25" y="2"/>
                    </a:lnTo>
                    <a:lnTo>
                      <a:pt x="25" y="3"/>
                    </a:lnTo>
                    <a:lnTo>
                      <a:pt x="26" y="4"/>
                    </a:lnTo>
                    <a:lnTo>
                      <a:pt x="26" y="5"/>
                    </a:lnTo>
                    <a:lnTo>
                      <a:pt x="26" y="7"/>
                    </a:lnTo>
                    <a:lnTo>
                      <a:pt x="26" y="8"/>
                    </a:lnTo>
                    <a:lnTo>
                      <a:pt x="26" y="9"/>
                    </a:lnTo>
                    <a:lnTo>
                      <a:pt x="26" y="10"/>
                    </a:lnTo>
                    <a:lnTo>
                      <a:pt x="26" y="11"/>
                    </a:lnTo>
                    <a:lnTo>
                      <a:pt x="26" y="13"/>
                    </a:lnTo>
                    <a:lnTo>
                      <a:pt x="26" y="14"/>
                    </a:lnTo>
                    <a:lnTo>
                      <a:pt x="26" y="15"/>
                    </a:lnTo>
                    <a:lnTo>
                      <a:pt x="26" y="16"/>
                    </a:lnTo>
                    <a:lnTo>
                      <a:pt x="26" y="17"/>
                    </a:lnTo>
                    <a:lnTo>
                      <a:pt x="26" y="18"/>
                    </a:lnTo>
                    <a:lnTo>
                      <a:pt x="26" y="19"/>
                    </a:lnTo>
                    <a:lnTo>
                      <a:pt x="26" y="20"/>
                    </a:lnTo>
                    <a:lnTo>
                      <a:pt x="25" y="22"/>
                    </a:lnTo>
                    <a:lnTo>
                      <a:pt x="25" y="23"/>
                    </a:lnTo>
                    <a:lnTo>
                      <a:pt x="25" y="2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9" name="Freeform 314"/>
              <p:cNvSpPr>
                <a:spLocks/>
              </p:cNvSpPr>
              <p:nvPr/>
            </p:nvSpPr>
            <p:spPr bwMode="auto">
              <a:xfrm>
                <a:off x="1782" y="750"/>
                <a:ext cx="29" cy="29"/>
              </a:xfrm>
              <a:custGeom>
                <a:avLst/>
                <a:gdLst>
                  <a:gd name="T0" fmla="*/ 27 w 29"/>
                  <a:gd name="T1" fmla="*/ 28 h 29"/>
                  <a:gd name="T2" fmla="*/ 2 w 29"/>
                  <a:gd name="T3" fmla="*/ 28 h 29"/>
                  <a:gd name="T4" fmla="*/ 1 w 29"/>
                  <a:gd name="T5" fmla="*/ 22 h 29"/>
                  <a:gd name="T6" fmla="*/ 0 w 29"/>
                  <a:gd name="T7" fmla="*/ 15 h 29"/>
                  <a:gd name="T8" fmla="*/ 1 w 29"/>
                  <a:gd name="T9" fmla="*/ 6 h 29"/>
                  <a:gd name="T10" fmla="*/ 2 w 29"/>
                  <a:gd name="T11" fmla="*/ 0 h 29"/>
                  <a:gd name="T12" fmla="*/ 27 w 29"/>
                  <a:gd name="T13" fmla="*/ 0 h 29"/>
                  <a:gd name="T14" fmla="*/ 28 w 29"/>
                  <a:gd name="T15" fmla="*/ 6 h 29"/>
                  <a:gd name="T16" fmla="*/ 28 w 29"/>
                  <a:gd name="T17" fmla="*/ 15 h 29"/>
                  <a:gd name="T18" fmla="*/ 28 w 29"/>
                  <a:gd name="T19" fmla="*/ 22 h 29"/>
                  <a:gd name="T20" fmla="*/ 27 w 29"/>
                  <a:gd name="T21" fmla="*/ 28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9"/>
                  <a:gd name="T35" fmla="*/ 29 w 2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9">
                    <a:moveTo>
                      <a:pt x="27" y="28"/>
                    </a:moveTo>
                    <a:lnTo>
                      <a:pt x="2" y="28"/>
                    </a:lnTo>
                    <a:lnTo>
                      <a:pt x="1" y="22"/>
                    </a:lnTo>
                    <a:lnTo>
                      <a:pt x="0" y="15"/>
                    </a:lnTo>
                    <a:lnTo>
                      <a:pt x="1" y="6"/>
                    </a:lnTo>
                    <a:lnTo>
                      <a:pt x="2" y="0"/>
                    </a:lnTo>
                    <a:lnTo>
                      <a:pt x="27" y="0"/>
                    </a:lnTo>
                    <a:lnTo>
                      <a:pt x="28" y="6"/>
                    </a:lnTo>
                    <a:lnTo>
                      <a:pt x="28" y="15"/>
                    </a:lnTo>
                    <a:lnTo>
                      <a:pt x="28" y="22"/>
                    </a:lnTo>
                    <a:lnTo>
                      <a:pt x="27" y="2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315"/>
              <p:cNvSpPr>
                <a:spLocks/>
              </p:cNvSpPr>
              <p:nvPr/>
            </p:nvSpPr>
            <p:spPr bwMode="auto">
              <a:xfrm>
                <a:off x="1782" y="778"/>
                <a:ext cx="27" cy="27"/>
              </a:xfrm>
              <a:custGeom>
                <a:avLst/>
                <a:gdLst>
                  <a:gd name="T0" fmla="*/ 25 w 27"/>
                  <a:gd name="T1" fmla="*/ 0 h 27"/>
                  <a:gd name="T2" fmla="*/ 2 w 27"/>
                  <a:gd name="T3" fmla="*/ 0 h 27"/>
                  <a:gd name="T4" fmla="*/ 2 w 27"/>
                  <a:gd name="T5" fmla="*/ 1 h 27"/>
                  <a:gd name="T6" fmla="*/ 2 w 27"/>
                  <a:gd name="T7" fmla="*/ 2 h 27"/>
                  <a:gd name="T8" fmla="*/ 1 w 27"/>
                  <a:gd name="T9" fmla="*/ 2 h 27"/>
                  <a:gd name="T10" fmla="*/ 1 w 27"/>
                  <a:gd name="T11" fmla="*/ 4 h 27"/>
                  <a:gd name="T12" fmla="*/ 1 w 27"/>
                  <a:gd name="T13" fmla="*/ 5 h 27"/>
                  <a:gd name="T14" fmla="*/ 1 w 27"/>
                  <a:gd name="T15" fmla="*/ 6 h 27"/>
                  <a:gd name="T16" fmla="*/ 1 w 27"/>
                  <a:gd name="T17" fmla="*/ 7 h 27"/>
                  <a:gd name="T18" fmla="*/ 0 w 27"/>
                  <a:gd name="T19" fmla="*/ 8 h 27"/>
                  <a:gd name="T20" fmla="*/ 0 w 27"/>
                  <a:gd name="T21" fmla="*/ 9 h 27"/>
                  <a:gd name="T22" fmla="*/ 0 w 27"/>
                  <a:gd name="T23" fmla="*/ 11 h 27"/>
                  <a:gd name="T24" fmla="*/ 0 w 27"/>
                  <a:gd name="T25" fmla="*/ 12 h 27"/>
                  <a:gd name="T26" fmla="*/ 0 w 27"/>
                  <a:gd name="T27" fmla="*/ 13 h 27"/>
                  <a:gd name="T28" fmla="*/ 0 w 27"/>
                  <a:gd name="T29" fmla="*/ 14 h 27"/>
                  <a:gd name="T30" fmla="*/ 0 w 27"/>
                  <a:gd name="T31" fmla="*/ 15 h 27"/>
                  <a:gd name="T32" fmla="*/ 0 w 27"/>
                  <a:gd name="T33" fmla="*/ 17 h 27"/>
                  <a:gd name="T34" fmla="*/ 0 w 27"/>
                  <a:gd name="T35" fmla="*/ 18 h 27"/>
                  <a:gd name="T36" fmla="*/ 0 w 27"/>
                  <a:gd name="T37" fmla="*/ 19 h 27"/>
                  <a:gd name="T38" fmla="*/ 1 w 27"/>
                  <a:gd name="T39" fmla="*/ 19 h 27"/>
                  <a:gd name="T40" fmla="*/ 1 w 27"/>
                  <a:gd name="T41" fmla="*/ 20 h 27"/>
                  <a:gd name="T42" fmla="*/ 1 w 27"/>
                  <a:gd name="T43" fmla="*/ 21 h 27"/>
                  <a:gd name="T44" fmla="*/ 1 w 27"/>
                  <a:gd name="T45" fmla="*/ 22 h 27"/>
                  <a:gd name="T46" fmla="*/ 1 w 27"/>
                  <a:gd name="T47" fmla="*/ 24 h 27"/>
                  <a:gd name="T48" fmla="*/ 2 w 27"/>
                  <a:gd name="T49" fmla="*/ 25 h 27"/>
                  <a:gd name="T50" fmla="*/ 2 w 27"/>
                  <a:gd name="T51" fmla="*/ 26 h 27"/>
                  <a:gd name="T52" fmla="*/ 25 w 27"/>
                  <a:gd name="T53" fmla="*/ 26 h 27"/>
                  <a:gd name="T54" fmla="*/ 25 w 27"/>
                  <a:gd name="T55" fmla="*/ 25 h 27"/>
                  <a:gd name="T56" fmla="*/ 25 w 27"/>
                  <a:gd name="T57" fmla="*/ 24 h 27"/>
                  <a:gd name="T58" fmla="*/ 25 w 27"/>
                  <a:gd name="T59" fmla="*/ 22 h 27"/>
                  <a:gd name="T60" fmla="*/ 26 w 27"/>
                  <a:gd name="T61" fmla="*/ 21 h 27"/>
                  <a:gd name="T62" fmla="*/ 26 w 27"/>
                  <a:gd name="T63" fmla="*/ 20 h 27"/>
                  <a:gd name="T64" fmla="*/ 26 w 27"/>
                  <a:gd name="T65" fmla="*/ 19 h 27"/>
                  <a:gd name="T66" fmla="*/ 26 w 27"/>
                  <a:gd name="T67" fmla="*/ 18 h 27"/>
                  <a:gd name="T68" fmla="*/ 26 w 27"/>
                  <a:gd name="T69" fmla="*/ 17 h 27"/>
                  <a:gd name="T70" fmla="*/ 26 w 27"/>
                  <a:gd name="T71" fmla="*/ 15 h 27"/>
                  <a:gd name="T72" fmla="*/ 26 w 27"/>
                  <a:gd name="T73" fmla="*/ 14 h 27"/>
                  <a:gd name="T74" fmla="*/ 26 w 27"/>
                  <a:gd name="T75" fmla="*/ 13 h 27"/>
                  <a:gd name="T76" fmla="*/ 26 w 27"/>
                  <a:gd name="T77" fmla="*/ 12 h 27"/>
                  <a:gd name="T78" fmla="*/ 26 w 27"/>
                  <a:gd name="T79" fmla="*/ 11 h 27"/>
                  <a:gd name="T80" fmla="*/ 26 w 27"/>
                  <a:gd name="T81" fmla="*/ 9 h 27"/>
                  <a:gd name="T82" fmla="*/ 26 w 27"/>
                  <a:gd name="T83" fmla="*/ 8 h 27"/>
                  <a:gd name="T84" fmla="*/ 26 w 27"/>
                  <a:gd name="T85" fmla="*/ 7 h 27"/>
                  <a:gd name="T86" fmla="*/ 26 w 27"/>
                  <a:gd name="T87" fmla="*/ 6 h 27"/>
                  <a:gd name="T88" fmla="*/ 26 w 27"/>
                  <a:gd name="T89" fmla="*/ 5 h 27"/>
                  <a:gd name="T90" fmla="*/ 25 w 27"/>
                  <a:gd name="T91" fmla="*/ 4 h 27"/>
                  <a:gd name="T92" fmla="*/ 25 w 27"/>
                  <a:gd name="T93" fmla="*/ 2 h 27"/>
                  <a:gd name="T94" fmla="*/ 25 w 27"/>
                  <a:gd name="T95" fmla="*/ 1 h 27"/>
                  <a:gd name="T96" fmla="*/ 25 w 27"/>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
                  <a:gd name="T148" fmla="*/ 0 h 27"/>
                  <a:gd name="T149" fmla="*/ 27 w 27"/>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 h="27">
                    <a:moveTo>
                      <a:pt x="25" y="0"/>
                    </a:moveTo>
                    <a:lnTo>
                      <a:pt x="2" y="0"/>
                    </a:lnTo>
                    <a:lnTo>
                      <a:pt x="2" y="1"/>
                    </a:lnTo>
                    <a:lnTo>
                      <a:pt x="2" y="2"/>
                    </a:lnTo>
                    <a:lnTo>
                      <a:pt x="1" y="2"/>
                    </a:lnTo>
                    <a:lnTo>
                      <a:pt x="1" y="4"/>
                    </a:lnTo>
                    <a:lnTo>
                      <a:pt x="1" y="5"/>
                    </a:lnTo>
                    <a:lnTo>
                      <a:pt x="1" y="6"/>
                    </a:lnTo>
                    <a:lnTo>
                      <a:pt x="1" y="7"/>
                    </a:lnTo>
                    <a:lnTo>
                      <a:pt x="0" y="8"/>
                    </a:lnTo>
                    <a:lnTo>
                      <a:pt x="0" y="9"/>
                    </a:lnTo>
                    <a:lnTo>
                      <a:pt x="0" y="11"/>
                    </a:lnTo>
                    <a:lnTo>
                      <a:pt x="0" y="12"/>
                    </a:lnTo>
                    <a:lnTo>
                      <a:pt x="0" y="13"/>
                    </a:lnTo>
                    <a:lnTo>
                      <a:pt x="0" y="14"/>
                    </a:lnTo>
                    <a:lnTo>
                      <a:pt x="0" y="15"/>
                    </a:lnTo>
                    <a:lnTo>
                      <a:pt x="0" y="17"/>
                    </a:lnTo>
                    <a:lnTo>
                      <a:pt x="0" y="18"/>
                    </a:lnTo>
                    <a:lnTo>
                      <a:pt x="0" y="19"/>
                    </a:lnTo>
                    <a:lnTo>
                      <a:pt x="1" y="19"/>
                    </a:lnTo>
                    <a:lnTo>
                      <a:pt x="1" y="20"/>
                    </a:lnTo>
                    <a:lnTo>
                      <a:pt x="1" y="21"/>
                    </a:lnTo>
                    <a:lnTo>
                      <a:pt x="1" y="22"/>
                    </a:lnTo>
                    <a:lnTo>
                      <a:pt x="1" y="24"/>
                    </a:lnTo>
                    <a:lnTo>
                      <a:pt x="2" y="25"/>
                    </a:lnTo>
                    <a:lnTo>
                      <a:pt x="2" y="26"/>
                    </a:lnTo>
                    <a:lnTo>
                      <a:pt x="25" y="26"/>
                    </a:lnTo>
                    <a:lnTo>
                      <a:pt x="25" y="25"/>
                    </a:lnTo>
                    <a:lnTo>
                      <a:pt x="25" y="24"/>
                    </a:lnTo>
                    <a:lnTo>
                      <a:pt x="25" y="22"/>
                    </a:lnTo>
                    <a:lnTo>
                      <a:pt x="26" y="21"/>
                    </a:lnTo>
                    <a:lnTo>
                      <a:pt x="26" y="20"/>
                    </a:lnTo>
                    <a:lnTo>
                      <a:pt x="26" y="19"/>
                    </a:lnTo>
                    <a:lnTo>
                      <a:pt x="26" y="18"/>
                    </a:lnTo>
                    <a:lnTo>
                      <a:pt x="26" y="17"/>
                    </a:lnTo>
                    <a:lnTo>
                      <a:pt x="26" y="15"/>
                    </a:lnTo>
                    <a:lnTo>
                      <a:pt x="26" y="14"/>
                    </a:lnTo>
                    <a:lnTo>
                      <a:pt x="26" y="13"/>
                    </a:lnTo>
                    <a:lnTo>
                      <a:pt x="26" y="12"/>
                    </a:lnTo>
                    <a:lnTo>
                      <a:pt x="26" y="11"/>
                    </a:lnTo>
                    <a:lnTo>
                      <a:pt x="26" y="9"/>
                    </a:lnTo>
                    <a:lnTo>
                      <a:pt x="26" y="8"/>
                    </a:lnTo>
                    <a:lnTo>
                      <a:pt x="26" y="7"/>
                    </a:lnTo>
                    <a:lnTo>
                      <a:pt x="26" y="6"/>
                    </a:lnTo>
                    <a:lnTo>
                      <a:pt x="26" y="5"/>
                    </a:lnTo>
                    <a:lnTo>
                      <a:pt x="25" y="4"/>
                    </a:lnTo>
                    <a:lnTo>
                      <a:pt x="25" y="2"/>
                    </a:lnTo>
                    <a:lnTo>
                      <a:pt x="25" y="1"/>
                    </a:lnTo>
                    <a:lnTo>
                      <a:pt x="25" y="0"/>
                    </a:lnTo>
                  </a:path>
                </a:pathLst>
              </a:custGeom>
              <a:solidFill>
                <a:srgbClr val="B2B2B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 name="Freeform 316"/>
              <p:cNvSpPr>
                <a:spLocks/>
              </p:cNvSpPr>
              <p:nvPr/>
            </p:nvSpPr>
            <p:spPr bwMode="auto">
              <a:xfrm>
                <a:off x="1782" y="778"/>
                <a:ext cx="29" cy="32"/>
              </a:xfrm>
              <a:custGeom>
                <a:avLst/>
                <a:gdLst>
                  <a:gd name="T0" fmla="*/ 27 w 29"/>
                  <a:gd name="T1" fmla="*/ 0 h 32"/>
                  <a:gd name="T2" fmla="*/ 2 w 29"/>
                  <a:gd name="T3" fmla="*/ 0 h 32"/>
                  <a:gd name="T4" fmla="*/ 1 w 29"/>
                  <a:gd name="T5" fmla="*/ 7 h 32"/>
                  <a:gd name="T6" fmla="*/ 0 w 29"/>
                  <a:gd name="T7" fmla="*/ 16 h 32"/>
                  <a:gd name="T8" fmla="*/ 1 w 29"/>
                  <a:gd name="T9" fmla="*/ 24 h 32"/>
                  <a:gd name="T10" fmla="*/ 2 w 29"/>
                  <a:gd name="T11" fmla="*/ 31 h 32"/>
                  <a:gd name="T12" fmla="*/ 27 w 29"/>
                  <a:gd name="T13" fmla="*/ 31 h 32"/>
                  <a:gd name="T14" fmla="*/ 28 w 29"/>
                  <a:gd name="T15" fmla="*/ 24 h 32"/>
                  <a:gd name="T16" fmla="*/ 28 w 29"/>
                  <a:gd name="T17" fmla="*/ 16 h 32"/>
                  <a:gd name="T18" fmla="*/ 28 w 29"/>
                  <a:gd name="T19" fmla="*/ 7 h 32"/>
                  <a:gd name="T20" fmla="*/ 27 w 29"/>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32"/>
                  <a:gd name="T35" fmla="*/ 29 w 29"/>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32">
                    <a:moveTo>
                      <a:pt x="27" y="0"/>
                    </a:moveTo>
                    <a:lnTo>
                      <a:pt x="2" y="0"/>
                    </a:lnTo>
                    <a:lnTo>
                      <a:pt x="1" y="7"/>
                    </a:lnTo>
                    <a:lnTo>
                      <a:pt x="0" y="16"/>
                    </a:lnTo>
                    <a:lnTo>
                      <a:pt x="1" y="24"/>
                    </a:lnTo>
                    <a:lnTo>
                      <a:pt x="2" y="31"/>
                    </a:lnTo>
                    <a:lnTo>
                      <a:pt x="27" y="31"/>
                    </a:lnTo>
                    <a:lnTo>
                      <a:pt x="28" y="24"/>
                    </a:lnTo>
                    <a:lnTo>
                      <a:pt x="28" y="16"/>
                    </a:lnTo>
                    <a:lnTo>
                      <a:pt x="28" y="7"/>
                    </a:lnTo>
                    <a:lnTo>
                      <a:pt x="27"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317"/>
              <p:cNvSpPr>
                <a:spLocks/>
              </p:cNvSpPr>
              <p:nvPr/>
            </p:nvSpPr>
            <p:spPr bwMode="auto">
              <a:xfrm>
                <a:off x="1817" y="758"/>
                <a:ext cx="15" cy="44"/>
              </a:xfrm>
              <a:custGeom>
                <a:avLst/>
                <a:gdLst>
                  <a:gd name="T0" fmla="*/ 14 w 15"/>
                  <a:gd name="T1" fmla="*/ 43 h 44"/>
                  <a:gd name="T2" fmla="*/ 0 w 15"/>
                  <a:gd name="T3" fmla="*/ 43 h 44"/>
                  <a:gd name="T4" fmla="*/ 0 w 15"/>
                  <a:gd name="T5" fmla="*/ 0 h 44"/>
                  <a:gd name="T6" fmla="*/ 14 w 15"/>
                  <a:gd name="T7" fmla="*/ 0 h 44"/>
                  <a:gd name="T8" fmla="*/ 14 w 15"/>
                  <a:gd name="T9" fmla="*/ 43 h 44"/>
                  <a:gd name="T10" fmla="*/ 0 60000 65536"/>
                  <a:gd name="T11" fmla="*/ 0 60000 65536"/>
                  <a:gd name="T12" fmla="*/ 0 60000 65536"/>
                  <a:gd name="T13" fmla="*/ 0 60000 65536"/>
                  <a:gd name="T14" fmla="*/ 0 60000 65536"/>
                  <a:gd name="T15" fmla="*/ 0 w 15"/>
                  <a:gd name="T16" fmla="*/ 0 h 44"/>
                  <a:gd name="T17" fmla="*/ 15 w 15"/>
                  <a:gd name="T18" fmla="*/ 44 h 44"/>
                </a:gdLst>
                <a:ahLst/>
                <a:cxnLst>
                  <a:cxn ang="T10">
                    <a:pos x="T0" y="T1"/>
                  </a:cxn>
                  <a:cxn ang="T11">
                    <a:pos x="T2" y="T3"/>
                  </a:cxn>
                  <a:cxn ang="T12">
                    <a:pos x="T4" y="T5"/>
                  </a:cxn>
                  <a:cxn ang="T13">
                    <a:pos x="T6" y="T7"/>
                  </a:cxn>
                  <a:cxn ang="T14">
                    <a:pos x="T8" y="T9"/>
                  </a:cxn>
                </a:cxnLst>
                <a:rect l="T15" t="T16" r="T17" b="T18"/>
                <a:pathLst>
                  <a:path w="15" h="44">
                    <a:moveTo>
                      <a:pt x="14" y="43"/>
                    </a:moveTo>
                    <a:lnTo>
                      <a:pt x="0" y="43"/>
                    </a:lnTo>
                    <a:lnTo>
                      <a:pt x="0" y="0"/>
                    </a:lnTo>
                    <a:lnTo>
                      <a:pt x="14" y="0"/>
                    </a:lnTo>
                    <a:lnTo>
                      <a:pt x="14" y="4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318"/>
              <p:cNvSpPr>
                <a:spLocks/>
              </p:cNvSpPr>
              <p:nvPr/>
            </p:nvSpPr>
            <p:spPr bwMode="auto">
              <a:xfrm>
                <a:off x="1831" y="761"/>
                <a:ext cx="1" cy="33"/>
              </a:xfrm>
              <a:custGeom>
                <a:avLst/>
                <a:gdLst>
                  <a:gd name="T0" fmla="*/ 0 w 1"/>
                  <a:gd name="T1" fmla="*/ 32 h 33"/>
                  <a:gd name="T2" fmla="*/ 0 w 1"/>
                  <a:gd name="T3" fmla="*/ 0 h 33"/>
                  <a:gd name="T4" fmla="*/ 0 w 1"/>
                  <a:gd name="T5" fmla="*/ 1 h 33"/>
                  <a:gd name="T6" fmla="*/ 0 w 1"/>
                  <a:gd name="T7" fmla="*/ 1 h 33"/>
                  <a:gd name="T8" fmla="*/ 0 w 1"/>
                  <a:gd name="T9" fmla="*/ 2 h 33"/>
                  <a:gd name="T10" fmla="*/ 0 w 1"/>
                  <a:gd name="T11" fmla="*/ 4 h 33"/>
                  <a:gd name="T12" fmla="*/ 0 w 1"/>
                  <a:gd name="T13" fmla="*/ 5 h 33"/>
                  <a:gd name="T14" fmla="*/ 0 w 1"/>
                  <a:gd name="T15" fmla="*/ 6 h 33"/>
                  <a:gd name="T16" fmla="*/ 0 w 1"/>
                  <a:gd name="T17" fmla="*/ 7 h 33"/>
                  <a:gd name="T18" fmla="*/ 0 w 1"/>
                  <a:gd name="T19" fmla="*/ 8 h 33"/>
                  <a:gd name="T20" fmla="*/ 0 w 1"/>
                  <a:gd name="T21" fmla="*/ 10 h 33"/>
                  <a:gd name="T22" fmla="*/ 0 w 1"/>
                  <a:gd name="T23" fmla="*/ 12 h 33"/>
                  <a:gd name="T24" fmla="*/ 0 w 1"/>
                  <a:gd name="T25" fmla="*/ 13 h 33"/>
                  <a:gd name="T26" fmla="*/ 0 w 1"/>
                  <a:gd name="T27" fmla="*/ 14 h 33"/>
                  <a:gd name="T28" fmla="*/ 0 w 1"/>
                  <a:gd name="T29" fmla="*/ 17 h 33"/>
                  <a:gd name="T30" fmla="*/ 0 w 1"/>
                  <a:gd name="T31" fmla="*/ 18 h 33"/>
                  <a:gd name="T32" fmla="*/ 0 w 1"/>
                  <a:gd name="T33" fmla="*/ 19 h 33"/>
                  <a:gd name="T34" fmla="*/ 0 w 1"/>
                  <a:gd name="T35" fmla="*/ 20 h 33"/>
                  <a:gd name="T36" fmla="*/ 0 w 1"/>
                  <a:gd name="T37" fmla="*/ 21 h 33"/>
                  <a:gd name="T38" fmla="*/ 0 w 1"/>
                  <a:gd name="T39" fmla="*/ 23 h 33"/>
                  <a:gd name="T40" fmla="*/ 0 w 1"/>
                  <a:gd name="T41" fmla="*/ 25 h 33"/>
                  <a:gd name="T42" fmla="*/ 0 w 1"/>
                  <a:gd name="T43" fmla="*/ 26 h 33"/>
                  <a:gd name="T44" fmla="*/ 0 w 1"/>
                  <a:gd name="T45" fmla="*/ 27 h 33"/>
                  <a:gd name="T46" fmla="*/ 0 w 1"/>
                  <a:gd name="T47" fmla="*/ 28 h 33"/>
                  <a:gd name="T48" fmla="*/ 0 w 1"/>
                  <a:gd name="T49" fmla="*/ 30 h 33"/>
                  <a:gd name="T50" fmla="*/ 0 w 1"/>
                  <a:gd name="T51" fmla="*/ 31 h 33"/>
                  <a:gd name="T52" fmla="*/ 0 w 1"/>
                  <a:gd name="T53" fmla="*/ 31 h 33"/>
                  <a:gd name="T54" fmla="*/ 0 w 1"/>
                  <a:gd name="T55" fmla="*/ 32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
                  <a:gd name="T85" fmla="*/ 0 h 33"/>
                  <a:gd name="T86" fmla="*/ 1 w 1"/>
                  <a:gd name="T87" fmla="*/ 33 h 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 h="33">
                    <a:moveTo>
                      <a:pt x="0" y="32"/>
                    </a:moveTo>
                    <a:lnTo>
                      <a:pt x="0" y="0"/>
                    </a:lnTo>
                    <a:lnTo>
                      <a:pt x="0" y="1"/>
                    </a:lnTo>
                    <a:lnTo>
                      <a:pt x="0" y="2"/>
                    </a:lnTo>
                    <a:lnTo>
                      <a:pt x="0" y="4"/>
                    </a:lnTo>
                    <a:lnTo>
                      <a:pt x="0" y="5"/>
                    </a:lnTo>
                    <a:lnTo>
                      <a:pt x="0" y="6"/>
                    </a:lnTo>
                    <a:lnTo>
                      <a:pt x="0" y="7"/>
                    </a:lnTo>
                    <a:lnTo>
                      <a:pt x="0" y="8"/>
                    </a:lnTo>
                    <a:lnTo>
                      <a:pt x="0" y="10"/>
                    </a:lnTo>
                    <a:lnTo>
                      <a:pt x="0" y="12"/>
                    </a:lnTo>
                    <a:lnTo>
                      <a:pt x="0" y="13"/>
                    </a:lnTo>
                    <a:lnTo>
                      <a:pt x="0" y="14"/>
                    </a:lnTo>
                    <a:lnTo>
                      <a:pt x="0" y="17"/>
                    </a:lnTo>
                    <a:lnTo>
                      <a:pt x="0" y="18"/>
                    </a:lnTo>
                    <a:lnTo>
                      <a:pt x="0" y="19"/>
                    </a:lnTo>
                    <a:lnTo>
                      <a:pt x="0" y="20"/>
                    </a:lnTo>
                    <a:lnTo>
                      <a:pt x="0" y="21"/>
                    </a:lnTo>
                    <a:lnTo>
                      <a:pt x="0" y="23"/>
                    </a:lnTo>
                    <a:lnTo>
                      <a:pt x="0" y="25"/>
                    </a:lnTo>
                    <a:lnTo>
                      <a:pt x="0" y="26"/>
                    </a:lnTo>
                    <a:lnTo>
                      <a:pt x="0" y="27"/>
                    </a:lnTo>
                    <a:lnTo>
                      <a:pt x="0" y="28"/>
                    </a:lnTo>
                    <a:lnTo>
                      <a:pt x="0" y="30"/>
                    </a:lnTo>
                    <a:lnTo>
                      <a:pt x="0" y="31"/>
                    </a:lnTo>
                    <a:lnTo>
                      <a:pt x="0" y="3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5" name="Freeform 319"/>
              <p:cNvSpPr>
                <a:spLocks/>
              </p:cNvSpPr>
              <p:nvPr/>
            </p:nvSpPr>
            <p:spPr bwMode="auto">
              <a:xfrm>
                <a:off x="1831" y="761"/>
                <a:ext cx="4" cy="37"/>
              </a:xfrm>
              <a:custGeom>
                <a:avLst/>
                <a:gdLst>
                  <a:gd name="T0" fmla="*/ 0 w 4"/>
                  <a:gd name="T1" fmla="*/ 36 h 37"/>
                  <a:gd name="T2" fmla="*/ 0 w 4"/>
                  <a:gd name="T3" fmla="*/ 0 h 37"/>
                  <a:gd name="T4" fmla="*/ 2 w 4"/>
                  <a:gd name="T5" fmla="*/ 6 h 37"/>
                  <a:gd name="T6" fmla="*/ 3 w 4"/>
                  <a:gd name="T7" fmla="*/ 19 h 37"/>
                  <a:gd name="T8" fmla="*/ 2 w 4"/>
                  <a:gd name="T9" fmla="*/ 30 h 37"/>
                  <a:gd name="T10" fmla="*/ 0 w 4"/>
                  <a:gd name="T11" fmla="*/ 36 h 37"/>
                  <a:gd name="T12" fmla="*/ 0 60000 65536"/>
                  <a:gd name="T13" fmla="*/ 0 60000 65536"/>
                  <a:gd name="T14" fmla="*/ 0 60000 65536"/>
                  <a:gd name="T15" fmla="*/ 0 60000 65536"/>
                  <a:gd name="T16" fmla="*/ 0 60000 65536"/>
                  <a:gd name="T17" fmla="*/ 0 60000 65536"/>
                  <a:gd name="T18" fmla="*/ 0 w 4"/>
                  <a:gd name="T19" fmla="*/ 0 h 37"/>
                  <a:gd name="T20" fmla="*/ 4 w 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 h="37">
                    <a:moveTo>
                      <a:pt x="0" y="36"/>
                    </a:moveTo>
                    <a:lnTo>
                      <a:pt x="0" y="0"/>
                    </a:lnTo>
                    <a:lnTo>
                      <a:pt x="2" y="6"/>
                    </a:lnTo>
                    <a:lnTo>
                      <a:pt x="3" y="19"/>
                    </a:lnTo>
                    <a:lnTo>
                      <a:pt x="2" y="30"/>
                    </a:lnTo>
                    <a:lnTo>
                      <a:pt x="0" y="3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320"/>
              <p:cNvSpPr>
                <a:spLocks/>
              </p:cNvSpPr>
              <p:nvPr/>
            </p:nvSpPr>
            <p:spPr bwMode="auto">
              <a:xfrm>
                <a:off x="1701" y="835"/>
                <a:ext cx="104" cy="35"/>
              </a:xfrm>
              <a:custGeom>
                <a:avLst/>
                <a:gdLst>
                  <a:gd name="T0" fmla="*/ 0 w 104"/>
                  <a:gd name="T1" fmla="*/ 34 h 35"/>
                  <a:gd name="T2" fmla="*/ 103 w 104"/>
                  <a:gd name="T3" fmla="*/ 34 h 35"/>
                  <a:gd name="T4" fmla="*/ 103 w 104"/>
                  <a:gd name="T5" fmla="*/ 0 h 35"/>
                  <a:gd name="T6" fmla="*/ 0 w 104"/>
                  <a:gd name="T7" fmla="*/ 0 h 35"/>
                  <a:gd name="T8" fmla="*/ 0 w 104"/>
                  <a:gd name="T9" fmla="*/ 34 h 35"/>
                  <a:gd name="T10" fmla="*/ 0 60000 65536"/>
                  <a:gd name="T11" fmla="*/ 0 60000 65536"/>
                  <a:gd name="T12" fmla="*/ 0 60000 65536"/>
                  <a:gd name="T13" fmla="*/ 0 60000 65536"/>
                  <a:gd name="T14" fmla="*/ 0 60000 65536"/>
                  <a:gd name="T15" fmla="*/ 0 w 104"/>
                  <a:gd name="T16" fmla="*/ 0 h 35"/>
                  <a:gd name="T17" fmla="*/ 104 w 104"/>
                  <a:gd name="T18" fmla="*/ 35 h 35"/>
                </a:gdLst>
                <a:ahLst/>
                <a:cxnLst>
                  <a:cxn ang="T10">
                    <a:pos x="T0" y="T1"/>
                  </a:cxn>
                  <a:cxn ang="T11">
                    <a:pos x="T2" y="T3"/>
                  </a:cxn>
                  <a:cxn ang="T12">
                    <a:pos x="T4" y="T5"/>
                  </a:cxn>
                  <a:cxn ang="T13">
                    <a:pos x="T6" y="T7"/>
                  </a:cxn>
                  <a:cxn ang="T14">
                    <a:pos x="T8" y="T9"/>
                  </a:cxn>
                </a:cxnLst>
                <a:rect l="T15" t="T16" r="T17" b="T18"/>
                <a:pathLst>
                  <a:path w="104" h="35">
                    <a:moveTo>
                      <a:pt x="0" y="34"/>
                    </a:moveTo>
                    <a:lnTo>
                      <a:pt x="103" y="34"/>
                    </a:lnTo>
                    <a:lnTo>
                      <a:pt x="103" y="0"/>
                    </a:lnTo>
                    <a:lnTo>
                      <a:pt x="0" y="0"/>
                    </a:lnTo>
                    <a:lnTo>
                      <a:pt x="0" y="34"/>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7" name="Freeform 321"/>
              <p:cNvSpPr>
                <a:spLocks/>
              </p:cNvSpPr>
              <p:nvPr/>
            </p:nvSpPr>
            <p:spPr bwMode="auto">
              <a:xfrm>
                <a:off x="1698" y="803"/>
                <a:ext cx="31" cy="407"/>
              </a:xfrm>
              <a:custGeom>
                <a:avLst/>
                <a:gdLst>
                  <a:gd name="T0" fmla="*/ 30 w 31"/>
                  <a:gd name="T1" fmla="*/ 6 h 407"/>
                  <a:gd name="T2" fmla="*/ 30 w 31"/>
                  <a:gd name="T3" fmla="*/ 406 h 407"/>
                  <a:gd name="T4" fmla="*/ 0 w 31"/>
                  <a:gd name="T5" fmla="*/ 406 h 407"/>
                  <a:gd name="T6" fmla="*/ 0 w 31"/>
                  <a:gd name="T7" fmla="*/ 6 h 407"/>
                  <a:gd name="T8" fmla="*/ 1 w 31"/>
                  <a:gd name="T9" fmla="*/ 6 h 407"/>
                  <a:gd name="T10" fmla="*/ 2 w 31"/>
                  <a:gd name="T11" fmla="*/ 4 h 407"/>
                  <a:gd name="T12" fmla="*/ 2 w 31"/>
                  <a:gd name="T13" fmla="*/ 4 h 407"/>
                  <a:gd name="T14" fmla="*/ 3 w 31"/>
                  <a:gd name="T15" fmla="*/ 4 h 407"/>
                  <a:gd name="T16" fmla="*/ 4 w 31"/>
                  <a:gd name="T17" fmla="*/ 3 h 407"/>
                  <a:gd name="T18" fmla="*/ 5 w 31"/>
                  <a:gd name="T19" fmla="*/ 3 h 407"/>
                  <a:gd name="T20" fmla="*/ 6 w 31"/>
                  <a:gd name="T21" fmla="*/ 3 h 407"/>
                  <a:gd name="T22" fmla="*/ 7 w 31"/>
                  <a:gd name="T23" fmla="*/ 3 h 407"/>
                  <a:gd name="T24" fmla="*/ 7 w 31"/>
                  <a:gd name="T25" fmla="*/ 1 h 407"/>
                  <a:gd name="T26" fmla="*/ 8 w 31"/>
                  <a:gd name="T27" fmla="*/ 1 h 407"/>
                  <a:gd name="T28" fmla="*/ 9 w 31"/>
                  <a:gd name="T29" fmla="*/ 1 h 407"/>
                  <a:gd name="T30" fmla="*/ 9 w 31"/>
                  <a:gd name="T31" fmla="*/ 1 h 407"/>
                  <a:gd name="T32" fmla="*/ 10 w 31"/>
                  <a:gd name="T33" fmla="*/ 1 h 407"/>
                  <a:gd name="T34" fmla="*/ 12 w 31"/>
                  <a:gd name="T35" fmla="*/ 0 h 407"/>
                  <a:gd name="T36" fmla="*/ 13 w 31"/>
                  <a:gd name="T37" fmla="*/ 0 h 407"/>
                  <a:gd name="T38" fmla="*/ 14 w 31"/>
                  <a:gd name="T39" fmla="*/ 0 h 407"/>
                  <a:gd name="T40" fmla="*/ 14 w 31"/>
                  <a:gd name="T41" fmla="*/ 0 h 407"/>
                  <a:gd name="T42" fmla="*/ 15 w 31"/>
                  <a:gd name="T43" fmla="*/ 0 h 407"/>
                  <a:gd name="T44" fmla="*/ 16 w 31"/>
                  <a:gd name="T45" fmla="*/ 0 h 407"/>
                  <a:gd name="T46" fmla="*/ 17 w 31"/>
                  <a:gd name="T47" fmla="*/ 1 h 407"/>
                  <a:gd name="T48" fmla="*/ 18 w 31"/>
                  <a:gd name="T49" fmla="*/ 1 h 407"/>
                  <a:gd name="T50" fmla="*/ 19 w 31"/>
                  <a:gd name="T51" fmla="*/ 1 h 407"/>
                  <a:gd name="T52" fmla="*/ 20 w 31"/>
                  <a:gd name="T53" fmla="*/ 1 h 407"/>
                  <a:gd name="T54" fmla="*/ 21 w 31"/>
                  <a:gd name="T55" fmla="*/ 1 h 407"/>
                  <a:gd name="T56" fmla="*/ 22 w 31"/>
                  <a:gd name="T57" fmla="*/ 3 h 407"/>
                  <a:gd name="T58" fmla="*/ 23 w 31"/>
                  <a:gd name="T59" fmla="*/ 3 h 407"/>
                  <a:gd name="T60" fmla="*/ 25 w 31"/>
                  <a:gd name="T61" fmla="*/ 3 h 407"/>
                  <a:gd name="T62" fmla="*/ 25 w 31"/>
                  <a:gd name="T63" fmla="*/ 3 h 407"/>
                  <a:gd name="T64" fmla="*/ 26 w 31"/>
                  <a:gd name="T65" fmla="*/ 4 h 407"/>
                  <a:gd name="T66" fmla="*/ 28 w 31"/>
                  <a:gd name="T67" fmla="*/ 4 h 407"/>
                  <a:gd name="T68" fmla="*/ 28 w 31"/>
                  <a:gd name="T69" fmla="*/ 6 h 407"/>
                  <a:gd name="T70" fmla="*/ 30 w 31"/>
                  <a:gd name="T71" fmla="*/ 6 h 4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
                  <a:gd name="T109" fmla="*/ 0 h 407"/>
                  <a:gd name="T110" fmla="*/ 31 w 31"/>
                  <a:gd name="T111" fmla="*/ 407 h 4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 h="407">
                    <a:moveTo>
                      <a:pt x="30" y="6"/>
                    </a:moveTo>
                    <a:lnTo>
                      <a:pt x="30" y="406"/>
                    </a:lnTo>
                    <a:lnTo>
                      <a:pt x="0" y="406"/>
                    </a:lnTo>
                    <a:lnTo>
                      <a:pt x="0" y="6"/>
                    </a:lnTo>
                    <a:lnTo>
                      <a:pt x="1" y="6"/>
                    </a:lnTo>
                    <a:lnTo>
                      <a:pt x="2" y="4"/>
                    </a:lnTo>
                    <a:lnTo>
                      <a:pt x="3" y="4"/>
                    </a:lnTo>
                    <a:lnTo>
                      <a:pt x="4" y="3"/>
                    </a:lnTo>
                    <a:lnTo>
                      <a:pt x="5" y="3"/>
                    </a:lnTo>
                    <a:lnTo>
                      <a:pt x="6" y="3"/>
                    </a:lnTo>
                    <a:lnTo>
                      <a:pt x="7" y="3"/>
                    </a:lnTo>
                    <a:lnTo>
                      <a:pt x="7" y="1"/>
                    </a:lnTo>
                    <a:lnTo>
                      <a:pt x="8" y="1"/>
                    </a:lnTo>
                    <a:lnTo>
                      <a:pt x="9" y="1"/>
                    </a:lnTo>
                    <a:lnTo>
                      <a:pt x="10" y="1"/>
                    </a:lnTo>
                    <a:lnTo>
                      <a:pt x="12" y="0"/>
                    </a:lnTo>
                    <a:lnTo>
                      <a:pt x="13" y="0"/>
                    </a:lnTo>
                    <a:lnTo>
                      <a:pt x="14" y="0"/>
                    </a:lnTo>
                    <a:lnTo>
                      <a:pt x="15" y="0"/>
                    </a:lnTo>
                    <a:lnTo>
                      <a:pt x="16" y="0"/>
                    </a:lnTo>
                    <a:lnTo>
                      <a:pt x="17" y="1"/>
                    </a:lnTo>
                    <a:lnTo>
                      <a:pt x="18" y="1"/>
                    </a:lnTo>
                    <a:lnTo>
                      <a:pt x="19" y="1"/>
                    </a:lnTo>
                    <a:lnTo>
                      <a:pt x="20" y="1"/>
                    </a:lnTo>
                    <a:lnTo>
                      <a:pt x="21" y="1"/>
                    </a:lnTo>
                    <a:lnTo>
                      <a:pt x="22" y="3"/>
                    </a:lnTo>
                    <a:lnTo>
                      <a:pt x="23" y="3"/>
                    </a:lnTo>
                    <a:lnTo>
                      <a:pt x="25" y="3"/>
                    </a:lnTo>
                    <a:lnTo>
                      <a:pt x="26" y="4"/>
                    </a:lnTo>
                    <a:lnTo>
                      <a:pt x="28" y="4"/>
                    </a:lnTo>
                    <a:lnTo>
                      <a:pt x="28" y="6"/>
                    </a:lnTo>
                    <a:lnTo>
                      <a:pt x="30" y="6"/>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8" name="Freeform 322"/>
              <p:cNvSpPr>
                <a:spLocks/>
              </p:cNvSpPr>
              <p:nvPr/>
            </p:nvSpPr>
            <p:spPr bwMode="auto">
              <a:xfrm>
                <a:off x="1788" y="816"/>
                <a:ext cx="17" cy="4"/>
              </a:xfrm>
              <a:custGeom>
                <a:avLst/>
                <a:gdLst>
                  <a:gd name="T0" fmla="*/ 16 w 17"/>
                  <a:gd name="T1" fmla="*/ 2 h 4"/>
                  <a:gd name="T2" fmla="*/ 16 w 17"/>
                  <a:gd name="T3" fmla="*/ 2 h 4"/>
                  <a:gd name="T4" fmla="*/ 15 w 17"/>
                  <a:gd name="T5" fmla="*/ 2 h 4"/>
                  <a:gd name="T6" fmla="*/ 15 w 17"/>
                  <a:gd name="T7" fmla="*/ 3 h 4"/>
                  <a:gd name="T8" fmla="*/ 14 w 17"/>
                  <a:gd name="T9" fmla="*/ 3 h 4"/>
                  <a:gd name="T10" fmla="*/ 14 w 17"/>
                  <a:gd name="T11" fmla="*/ 3 h 4"/>
                  <a:gd name="T12" fmla="*/ 1 w 17"/>
                  <a:gd name="T13" fmla="*/ 3 h 4"/>
                  <a:gd name="T14" fmla="*/ 0 w 17"/>
                  <a:gd name="T15" fmla="*/ 3 h 4"/>
                  <a:gd name="T16" fmla="*/ 0 w 17"/>
                  <a:gd name="T17" fmla="*/ 2 h 4"/>
                  <a:gd name="T18" fmla="*/ 0 w 17"/>
                  <a:gd name="T19" fmla="*/ 2 h 4"/>
                  <a:gd name="T20" fmla="*/ 0 w 17"/>
                  <a:gd name="T21" fmla="*/ 1 h 4"/>
                  <a:gd name="T22" fmla="*/ 0 w 17"/>
                  <a:gd name="T23" fmla="*/ 1 h 4"/>
                  <a:gd name="T24" fmla="*/ 1 w 17"/>
                  <a:gd name="T25" fmla="*/ 1 h 4"/>
                  <a:gd name="T26" fmla="*/ 1 w 17"/>
                  <a:gd name="T27" fmla="*/ 0 h 4"/>
                  <a:gd name="T28" fmla="*/ 14 w 17"/>
                  <a:gd name="T29" fmla="*/ 0 h 4"/>
                  <a:gd name="T30" fmla="*/ 14 w 17"/>
                  <a:gd name="T31" fmla="*/ 0 h 4"/>
                  <a:gd name="T32" fmla="*/ 14 w 17"/>
                  <a:gd name="T33" fmla="*/ 1 h 4"/>
                  <a:gd name="T34" fmla="*/ 15 w 17"/>
                  <a:gd name="T35" fmla="*/ 1 h 4"/>
                  <a:gd name="T36" fmla="*/ 15 w 17"/>
                  <a:gd name="T37" fmla="*/ 1 h 4"/>
                  <a:gd name="T38" fmla="*/ 16 w 17"/>
                  <a:gd name="T39" fmla="*/ 1 h 4"/>
                  <a:gd name="T40" fmla="*/ 16 w 17"/>
                  <a:gd name="T41" fmla="*/ 2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4"/>
                  <a:gd name="T65" fmla="*/ 17 w 17"/>
                  <a:gd name="T66" fmla="*/ 4 h 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4">
                    <a:moveTo>
                      <a:pt x="16" y="2"/>
                    </a:moveTo>
                    <a:lnTo>
                      <a:pt x="16" y="2"/>
                    </a:lnTo>
                    <a:lnTo>
                      <a:pt x="15" y="2"/>
                    </a:lnTo>
                    <a:lnTo>
                      <a:pt x="15" y="3"/>
                    </a:lnTo>
                    <a:lnTo>
                      <a:pt x="14" y="3"/>
                    </a:lnTo>
                    <a:lnTo>
                      <a:pt x="1" y="3"/>
                    </a:lnTo>
                    <a:lnTo>
                      <a:pt x="0" y="3"/>
                    </a:lnTo>
                    <a:lnTo>
                      <a:pt x="0" y="2"/>
                    </a:lnTo>
                    <a:lnTo>
                      <a:pt x="0" y="1"/>
                    </a:lnTo>
                    <a:lnTo>
                      <a:pt x="1" y="1"/>
                    </a:lnTo>
                    <a:lnTo>
                      <a:pt x="1" y="0"/>
                    </a:lnTo>
                    <a:lnTo>
                      <a:pt x="14" y="0"/>
                    </a:lnTo>
                    <a:lnTo>
                      <a:pt x="14" y="1"/>
                    </a:lnTo>
                    <a:lnTo>
                      <a:pt x="15" y="1"/>
                    </a:lnTo>
                    <a:lnTo>
                      <a:pt x="16" y="1"/>
                    </a:lnTo>
                    <a:lnTo>
                      <a:pt x="16" y="2"/>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9" name="Freeform 323"/>
              <p:cNvSpPr>
                <a:spLocks/>
              </p:cNvSpPr>
              <p:nvPr/>
            </p:nvSpPr>
            <p:spPr bwMode="auto">
              <a:xfrm>
                <a:off x="1788" y="816"/>
                <a:ext cx="19" cy="8"/>
              </a:xfrm>
              <a:custGeom>
                <a:avLst/>
                <a:gdLst>
                  <a:gd name="T0" fmla="*/ 18 w 19"/>
                  <a:gd name="T1" fmla="*/ 4 h 8"/>
                  <a:gd name="T2" fmla="*/ 17 w 19"/>
                  <a:gd name="T3" fmla="*/ 5 h 8"/>
                  <a:gd name="T4" fmla="*/ 17 w 19"/>
                  <a:gd name="T5" fmla="*/ 7 h 8"/>
                  <a:gd name="T6" fmla="*/ 16 w 19"/>
                  <a:gd name="T7" fmla="*/ 7 h 8"/>
                  <a:gd name="T8" fmla="*/ 15 w 19"/>
                  <a:gd name="T9" fmla="*/ 7 h 8"/>
                  <a:gd name="T10" fmla="*/ 1 w 19"/>
                  <a:gd name="T11" fmla="*/ 7 h 8"/>
                  <a:gd name="T12" fmla="*/ 0 w 19"/>
                  <a:gd name="T13" fmla="*/ 7 h 8"/>
                  <a:gd name="T14" fmla="*/ 0 w 19"/>
                  <a:gd name="T15" fmla="*/ 5 h 8"/>
                  <a:gd name="T16" fmla="*/ 0 w 19"/>
                  <a:gd name="T17" fmla="*/ 4 h 8"/>
                  <a:gd name="T18" fmla="*/ 0 w 19"/>
                  <a:gd name="T19" fmla="*/ 2 h 8"/>
                  <a:gd name="T20" fmla="*/ 0 w 19"/>
                  <a:gd name="T21" fmla="*/ 2 h 8"/>
                  <a:gd name="T22" fmla="*/ 1 w 19"/>
                  <a:gd name="T23" fmla="*/ 0 h 8"/>
                  <a:gd name="T24" fmla="*/ 15 w 19"/>
                  <a:gd name="T25" fmla="*/ 0 h 8"/>
                  <a:gd name="T26" fmla="*/ 16 w 19"/>
                  <a:gd name="T27" fmla="*/ 0 h 8"/>
                  <a:gd name="T28" fmla="*/ 17 w 19"/>
                  <a:gd name="T29" fmla="*/ 2 h 8"/>
                  <a:gd name="T30" fmla="*/ 18 w 19"/>
                  <a:gd name="T31" fmla="*/ 2 h 8"/>
                  <a:gd name="T32" fmla="*/ 18 w 19"/>
                  <a:gd name="T33" fmla="*/ 4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8"/>
                  <a:gd name="T53" fmla="*/ 19 w 19"/>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8">
                    <a:moveTo>
                      <a:pt x="18" y="4"/>
                    </a:moveTo>
                    <a:lnTo>
                      <a:pt x="17" y="5"/>
                    </a:lnTo>
                    <a:lnTo>
                      <a:pt x="17" y="7"/>
                    </a:lnTo>
                    <a:lnTo>
                      <a:pt x="16" y="7"/>
                    </a:lnTo>
                    <a:lnTo>
                      <a:pt x="15" y="7"/>
                    </a:lnTo>
                    <a:lnTo>
                      <a:pt x="1" y="7"/>
                    </a:lnTo>
                    <a:lnTo>
                      <a:pt x="0" y="7"/>
                    </a:lnTo>
                    <a:lnTo>
                      <a:pt x="0" y="5"/>
                    </a:lnTo>
                    <a:lnTo>
                      <a:pt x="0" y="4"/>
                    </a:lnTo>
                    <a:lnTo>
                      <a:pt x="0" y="2"/>
                    </a:lnTo>
                    <a:lnTo>
                      <a:pt x="1" y="0"/>
                    </a:lnTo>
                    <a:lnTo>
                      <a:pt x="15" y="0"/>
                    </a:lnTo>
                    <a:lnTo>
                      <a:pt x="16" y="0"/>
                    </a:lnTo>
                    <a:lnTo>
                      <a:pt x="17" y="2"/>
                    </a:lnTo>
                    <a:lnTo>
                      <a:pt x="18" y="2"/>
                    </a:lnTo>
                    <a:lnTo>
                      <a:pt x="18" y="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324"/>
              <p:cNvSpPr>
                <a:spLocks/>
              </p:cNvSpPr>
              <p:nvPr/>
            </p:nvSpPr>
            <p:spPr bwMode="auto">
              <a:xfrm>
                <a:off x="1728" y="940"/>
                <a:ext cx="16" cy="22"/>
              </a:xfrm>
              <a:custGeom>
                <a:avLst/>
                <a:gdLst>
                  <a:gd name="T0" fmla="*/ 3 w 16"/>
                  <a:gd name="T1" fmla="*/ 21 h 22"/>
                  <a:gd name="T2" fmla="*/ 15 w 16"/>
                  <a:gd name="T3" fmla="*/ 21 h 22"/>
                  <a:gd name="T4" fmla="*/ 15 w 16"/>
                  <a:gd name="T5" fmla="*/ 0 h 22"/>
                  <a:gd name="T6" fmla="*/ 3 w 16"/>
                  <a:gd name="T7" fmla="*/ 0 h 22"/>
                  <a:gd name="T8" fmla="*/ 2 w 16"/>
                  <a:gd name="T9" fmla="*/ 1 h 22"/>
                  <a:gd name="T10" fmla="*/ 2 w 16"/>
                  <a:gd name="T11" fmla="*/ 2 h 22"/>
                  <a:gd name="T12" fmla="*/ 1 w 16"/>
                  <a:gd name="T13" fmla="*/ 4 h 22"/>
                  <a:gd name="T14" fmla="*/ 1 w 16"/>
                  <a:gd name="T15" fmla="*/ 5 h 22"/>
                  <a:gd name="T16" fmla="*/ 1 w 16"/>
                  <a:gd name="T17" fmla="*/ 5 h 22"/>
                  <a:gd name="T18" fmla="*/ 1 w 16"/>
                  <a:gd name="T19" fmla="*/ 6 h 22"/>
                  <a:gd name="T20" fmla="*/ 1 w 16"/>
                  <a:gd name="T21" fmla="*/ 7 h 22"/>
                  <a:gd name="T22" fmla="*/ 1 w 16"/>
                  <a:gd name="T23" fmla="*/ 8 h 22"/>
                  <a:gd name="T24" fmla="*/ 1 w 16"/>
                  <a:gd name="T25" fmla="*/ 10 h 22"/>
                  <a:gd name="T26" fmla="*/ 0 w 16"/>
                  <a:gd name="T27" fmla="*/ 10 h 22"/>
                  <a:gd name="T28" fmla="*/ 0 w 16"/>
                  <a:gd name="T29" fmla="*/ 11 h 22"/>
                  <a:gd name="T30" fmla="*/ 1 w 16"/>
                  <a:gd name="T31" fmla="*/ 13 h 22"/>
                  <a:gd name="T32" fmla="*/ 1 w 16"/>
                  <a:gd name="T33" fmla="*/ 14 h 22"/>
                  <a:gd name="T34" fmla="*/ 1 w 16"/>
                  <a:gd name="T35" fmla="*/ 15 h 22"/>
                  <a:gd name="T36" fmla="*/ 1 w 16"/>
                  <a:gd name="T37" fmla="*/ 16 h 22"/>
                  <a:gd name="T38" fmla="*/ 1 w 16"/>
                  <a:gd name="T39" fmla="*/ 17 h 22"/>
                  <a:gd name="T40" fmla="*/ 1 w 16"/>
                  <a:gd name="T41" fmla="*/ 19 h 22"/>
                  <a:gd name="T42" fmla="*/ 2 w 16"/>
                  <a:gd name="T43" fmla="*/ 19 h 22"/>
                  <a:gd name="T44" fmla="*/ 2 w 16"/>
                  <a:gd name="T45" fmla="*/ 20 h 22"/>
                  <a:gd name="T46" fmla="*/ 3 w 16"/>
                  <a:gd name="T47" fmla="*/ 21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22"/>
                  <a:gd name="T74" fmla="*/ 16 w 16"/>
                  <a:gd name="T75" fmla="*/ 22 h 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22">
                    <a:moveTo>
                      <a:pt x="3" y="21"/>
                    </a:moveTo>
                    <a:lnTo>
                      <a:pt x="15" y="21"/>
                    </a:lnTo>
                    <a:lnTo>
                      <a:pt x="15" y="0"/>
                    </a:lnTo>
                    <a:lnTo>
                      <a:pt x="3" y="0"/>
                    </a:lnTo>
                    <a:lnTo>
                      <a:pt x="2" y="1"/>
                    </a:lnTo>
                    <a:lnTo>
                      <a:pt x="2" y="2"/>
                    </a:lnTo>
                    <a:lnTo>
                      <a:pt x="1" y="4"/>
                    </a:lnTo>
                    <a:lnTo>
                      <a:pt x="1" y="5"/>
                    </a:lnTo>
                    <a:lnTo>
                      <a:pt x="1" y="6"/>
                    </a:lnTo>
                    <a:lnTo>
                      <a:pt x="1" y="7"/>
                    </a:lnTo>
                    <a:lnTo>
                      <a:pt x="1" y="8"/>
                    </a:lnTo>
                    <a:lnTo>
                      <a:pt x="1" y="10"/>
                    </a:lnTo>
                    <a:lnTo>
                      <a:pt x="0" y="10"/>
                    </a:lnTo>
                    <a:lnTo>
                      <a:pt x="0" y="11"/>
                    </a:lnTo>
                    <a:lnTo>
                      <a:pt x="1" y="13"/>
                    </a:lnTo>
                    <a:lnTo>
                      <a:pt x="1" y="14"/>
                    </a:lnTo>
                    <a:lnTo>
                      <a:pt x="1" y="15"/>
                    </a:lnTo>
                    <a:lnTo>
                      <a:pt x="1" y="16"/>
                    </a:lnTo>
                    <a:lnTo>
                      <a:pt x="1" y="17"/>
                    </a:lnTo>
                    <a:lnTo>
                      <a:pt x="1" y="19"/>
                    </a:lnTo>
                    <a:lnTo>
                      <a:pt x="2" y="19"/>
                    </a:lnTo>
                    <a:lnTo>
                      <a:pt x="2" y="20"/>
                    </a:lnTo>
                    <a:lnTo>
                      <a:pt x="3" y="21"/>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31" name="Freeform 325"/>
              <p:cNvSpPr>
                <a:spLocks/>
              </p:cNvSpPr>
              <p:nvPr/>
            </p:nvSpPr>
            <p:spPr bwMode="auto">
              <a:xfrm>
                <a:off x="1728" y="940"/>
                <a:ext cx="19" cy="26"/>
              </a:xfrm>
              <a:custGeom>
                <a:avLst/>
                <a:gdLst>
                  <a:gd name="T0" fmla="*/ 4 w 19"/>
                  <a:gd name="T1" fmla="*/ 25 h 26"/>
                  <a:gd name="T2" fmla="*/ 18 w 19"/>
                  <a:gd name="T3" fmla="*/ 25 h 26"/>
                  <a:gd name="T4" fmla="*/ 18 w 19"/>
                  <a:gd name="T5" fmla="*/ 0 h 26"/>
                  <a:gd name="T6" fmla="*/ 4 w 19"/>
                  <a:gd name="T7" fmla="*/ 0 h 26"/>
                  <a:gd name="T8" fmla="*/ 1 w 19"/>
                  <a:gd name="T9" fmla="*/ 7 h 26"/>
                  <a:gd name="T10" fmla="*/ 0 w 19"/>
                  <a:gd name="T11" fmla="*/ 12 h 26"/>
                  <a:gd name="T12" fmla="*/ 1 w 19"/>
                  <a:gd name="T13" fmla="*/ 19 h 26"/>
                  <a:gd name="T14" fmla="*/ 4 w 19"/>
                  <a:gd name="T15" fmla="*/ 25 h 26"/>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6"/>
                  <a:gd name="T26" fmla="*/ 19 w 1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6">
                    <a:moveTo>
                      <a:pt x="4" y="25"/>
                    </a:moveTo>
                    <a:lnTo>
                      <a:pt x="18" y="25"/>
                    </a:lnTo>
                    <a:lnTo>
                      <a:pt x="18" y="0"/>
                    </a:lnTo>
                    <a:lnTo>
                      <a:pt x="4" y="0"/>
                    </a:lnTo>
                    <a:lnTo>
                      <a:pt x="1" y="7"/>
                    </a:lnTo>
                    <a:lnTo>
                      <a:pt x="0" y="12"/>
                    </a:lnTo>
                    <a:lnTo>
                      <a:pt x="1" y="19"/>
                    </a:lnTo>
                    <a:lnTo>
                      <a:pt x="4" y="2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326"/>
              <p:cNvSpPr>
                <a:spLocks/>
              </p:cNvSpPr>
              <p:nvPr/>
            </p:nvSpPr>
            <p:spPr bwMode="auto">
              <a:xfrm>
                <a:off x="1746" y="946"/>
                <a:ext cx="12" cy="10"/>
              </a:xfrm>
              <a:custGeom>
                <a:avLst/>
                <a:gdLst>
                  <a:gd name="T0" fmla="*/ 11 w 12"/>
                  <a:gd name="T1" fmla="*/ 9 h 10"/>
                  <a:gd name="T2" fmla="*/ 0 w 12"/>
                  <a:gd name="T3" fmla="*/ 9 h 10"/>
                  <a:gd name="T4" fmla="*/ 0 w 12"/>
                  <a:gd name="T5" fmla="*/ 0 h 10"/>
                  <a:gd name="T6" fmla="*/ 11 w 12"/>
                  <a:gd name="T7" fmla="*/ 0 h 10"/>
                  <a:gd name="T8" fmla="*/ 11 w 12"/>
                  <a:gd name="T9" fmla="*/ 9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9"/>
                    </a:moveTo>
                    <a:lnTo>
                      <a:pt x="0" y="9"/>
                    </a:lnTo>
                    <a:lnTo>
                      <a:pt x="0" y="0"/>
                    </a:lnTo>
                    <a:lnTo>
                      <a:pt x="11" y="0"/>
                    </a:lnTo>
                    <a:lnTo>
                      <a:pt x="11" y="9"/>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33" name="Freeform 327"/>
              <p:cNvSpPr>
                <a:spLocks/>
              </p:cNvSpPr>
              <p:nvPr/>
            </p:nvSpPr>
            <p:spPr bwMode="auto">
              <a:xfrm>
                <a:off x="1746" y="946"/>
                <a:ext cx="15" cy="15"/>
              </a:xfrm>
              <a:custGeom>
                <a:avLst/>
                <a:gdLst>
                  <a:gd name="T0" fmla="*/ 14 w 15"/>
                  <a:gd name="T1" fmla="*/ 14 h 15"/>
                  <a:gd name="T2" fmla="*/ 0 w 15"/>
                  <a:gd name="T3" fmla="*/ 14 h 15"/>
                  <a:gd name="T4" fmla="*/ 0 w 15"/>
                  <a:gd name="T5" fmla="*/ 0 h 15"/>
                  <a:gd name="T6" fmla="*/ 14 w 15"/>
                  <a:gd name="T7" fmla="*/ 0 h 15"/>
                  <a:gd name="T8" fmla="*/ 14 w 15"/>
                  <a:gd name="T9" fmla="*/ 14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14" y="14"/>
                    </a:moveTo>
                    <a:lnTo>
                      <a:pt x="0" y="14"/>
                    </a:lnTo>
                    <a:lnTo>
                      <a:pt x="0" y="0"/>
                    </a:lnTo>
                    <a:lnTo>
                      <a:pt x="14" y="0"/>
                    </a:lnTo>
                    <a:lnTo>
                      <a:pt x="14" y="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328"/>
              <p:cNvSpPr>
                <a:spLocks/>
              </p:cNvSpPr>
              <p:nvPr/>
            </p:nvSpPr>
            <p:spPr bwMode="auto">
              <a:xfrm>
                <a:off x="1710" y="1715"/>
                <a:ext cx="7" cy="10"/>
              </a:xfrm>
              <a:custGeom>
                <a:avLst/>
                <a:gdLst>
                  <a:gd name="T0" fmla="*/ 0 w 7"/>
                  <a:gd name="T1" fmla="*/ 9 h 10"/>
                  <a:gd name="T2" fmla="*/ 0 w 7"/>
                  <a:gd name="T3" fmla="*/ 0 h 10"/>
                  <a:gd name="T4" fmla="*/ 6 w 7"/>
                  <a:gd name="T5" fmla="*/ 0 h 10"/>
                  <a:gd name="T6" fmla="*/ 6 w 7"/>
                  <a:gd name="T7" fmla="*/ 9 h 10"/>
                  <a:gd name="T8" fmla="*/ 0 w 7"/>
                  <a:gd name="T9" fmla="*/ 9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0" y="9"/>
                    </a:moveTo>
                    <a:lnTo>
                      <a:pt x="0" y="0"/>
                    </a:lnTo>
                    <a:lnTo>
                      <a:pt x="6" y="0"/>
                    </a:lnTo>
                    <a:lnTo>
                      <a:pt x="6" y="9"/>
                    </a:lnTo>
                    <a:lnTo>
                      <a:pt x="0" y="9"/>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35" name="Freeform 329"/>
              <p:cNvSpPr>
                <a:spLocks/>
              </p:cNvSpPr>
              <p:nvPr/>
            </p:nvSpPr>
            <p:spPr bwMode="auto">
              <a:xfrm>
                <a:off x="1710" y="1715"/>
                <a:ext cx="10" cy="15"/>
              </a:xfrm>
              <a:custGeom>
                <a:avLst/>
                <a:gdLst>
                  <a:gd name="T0" fmla="*/ 0 w 10"/>
                  <a:gd name="T1" fmla="*/ 14 h 15"/>
                  <a:gd name="T2" fmla="*/ 0 w 10"/>
                  <a:gd name="T3" fmla="*/ 0 h 15"/>
                  <a:gd name="T4" fmla="*/ 9 w 10"/>
                  <a:gd name="T5" fmla="*/ 0 h 15"/>
                  <a:gd name="T6" fmla="*/ 9 w 10"/>
                  <a:gd name="T7" fmla="*/ 14 h 15"/>
                  <a:gd name="T8" fmla="*/ 0 w 10"/>
                  <a:gd name="T9" fmla="*/ 14 h 15"/>
                  <a:gd name="T10" fmla="*/ 0 60000 65536"/>
                  <a:gd name="T11" fmla="*/ 0 60000 65536"/>
                  <a:gd name="T12" fmla="*/ 0 60000 65536"/>
                  <a:gd name="T13" fmla="*/ 0 60000 65536"/>
                  <a:gd name="T14" fmla="*/ 0 60000 65536"/>
                  <a:gd name="T15" fmla="*/ 0 w 10"/>
                  <a:gd name="T16" fmla="*/ 0 h 15"/>
                  <a:gd name="T17" fmla="*/ 10 w 10"/>
                  <a:gd name="T18" fmla="*/ 15 h 15"/>
                </a:gdLst>
                <a:ahLst/>
                <a:cxnLst>
                  <a:cxn ang="T10">
                    <a:pos x="T0" y="T1"/>
                  </a:cxn>
                  <a:cxn ang="T11">
                    <a:pos x="T2" y="T3"/>
                  </a:cxn>
                  <a:cxn ang="T12">
                    <a:pos x="T4" y="T5"/>
                  </a:cxn>
                  <a:cxn ang="T13">
                    <a:pos x="T6" y="T7"/>
                  </a:cxn>
                  <a:cxn ang="T14">
                    <a:pos x="T8" y="T9"/>
                  </a:cxn>
                </a:cxnLst>
                <a:rect l="T15" t="T16" r="T17" b="T18"/>
                <a:pathLst>
                  <a:path w="10" h="15">
                    <a:moveTo>
                      <a:pt x="0" y="14"/>
                    </a:moveTo>
                    <a:lnTo>
                      <a:pt x="0" y="0"/>
                    </a:lnTo>
                    <a:lnTo>
                      <a:pt x="9" y="0"/>
                    </a:lnTo>
                    <a:lnTo>
                      <a:pt x="9" y="14"/>
                    </a:lnTo>
                    <a:lnTo>
                      <a:pt x="0" y="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330"/>
              <p:cNvSpPr>
                <a:spLocks/>
              </p:cNvSpPr>
              <p:nvPr/>
            </p:nvSpPr>
            <p:spPr bwMode="auto">
              <a:xfrm>
                <a:off x="1681" y="1205"/>
                <a:ext cx="64" cy="507"/>
              </a:xfrm>
              <a:custGeom>
                <a:avLst/>
                <a:gdLst>
                  <a:gd name="T0" fmla="*/ 63 w 64"/>
                  <a:gd name="T1" fmla="*/ 118 h 507"/>
                  <a:gd name="T2" fmla="*/ 53 w 64"/>
                  <a:gd name="T3" fmla="*/ 7 h 507"/>
                  <a:gd name="T4" fmla="*/ 53 w 64"/>
                  <a:gd name="T5" fmla="*/ 6 h 507"/>
                  <a:gd name="T6" fmla="*/ 52 w 64"/>
                  <a:gd name="T7" fmla="*/ 6 h 507"/>
                  <a:gd name="T8" fmla="*/ 52 w 64"/>
                  <a:gd name="T9" fmla="*/ 4 h 507"/>
                  <a:gd name="T10" fmla="*/ 52 w 64"/>
                  <a:gd name="T11" fmla="*/ 3 h 507"/>
                  <a:gd name="T12" fmla="*/ 52 w 64"/>
                  <a:gd name="T13" fmla="*/ 3 h 507"/>
                  <a:gd name="T14" fmla="*/ 52 w 64"/>
                  <a:gd name="T15" fmla="*/ 1 h 507"/>
                  <a:gd name="T16" fmla="*/ 51 w 64"/>
                  <a:gd name="T17" fmla="*/ 1 h 507"/>
                  <a:gd name="T18" fmla="*/ 51 w 64"/>
                  <a:gd name="T19" fmla="*/ 0 h 507"/>
                  <a:gd name="T20" fmla="*/ 50 w 64"/>
                  <a:gd name="T21" fmla="*/ 0 h 507"/>
                  <a:gd name="T22" fmla="*/ 49 w 64"/>
                  <a:gd name="T23" fmla="*/ 0 h 507"/>
                  <a:gd name="T24" fmla="*/ 14 w 64"/>
                  <a:gd name="T25" fmla="*/ 0 h 507"/>
                  <a:gd name="T26" fmla="*/ 14 w 64"/>
                  <a:gd name="T27" fmla="*/ 0 h 507"/>
                  <a:gd name="T28" fmla="*/ 13 w 64"/>
                  <a:gd name="T29" fmla="*/ 0 h 507"/>
                  <a:gd name="T30" fmla="*/ 12 w 64"/>
                  <a:gd name="T31" fmla="*/ 1 h 507"/>
                  <a:gd name="T32" fmla="*/ 11 w 64"/>
                  <a:gd name="T33" fmla="*/ 1 h 507"/>
                  <a:gd name="T34" fmla="*/ 11 w 64"/>
                  <a:gd name="T35" fmla="*/ 3 h 507"/>
                  <a:gd name="T36" fmla="*/ 11 w 64"/>
                  <a:gd name="T37" fmla="*/ 4 h 507"/>
                  <a:gd name="T38" fmla="*/ 11 w 64"/>
                  <a:gd name="T39" fmla="*/ 4 h 507"/>
                  <a:gd name="T40" fmla="*/ 11 w 64"/>
                  <a:gd name="T41" fmla="*/ 6 h 507"/>
                  <a:gd name="T42" fmla="*/ 11 w 64"/>
                  <a:gd name="T43" fmla="*/ 7 h 507"/>
                  <a:gd name="T44" fmla="*/ 0 w 64"/>
                  <a:gd name="T45" fmla="*/ 118 h 507"/>
                  <a:gd name="T46" fmla="*/ 0 w 64"/>
                  <a:gd name="T47" fmla="*/ 500 h 507"/>
                  <a:gd name="T48" fmla="*/ 0 w 64"/>
                  <a:gd name="T49" fmla="*/ 502 h 507"/>
                  <a:gd name="T50" fmla="*/ 1 w 64"/>
                  <a:gd name="T51" fmla="*/ 502 h 507"/>
                  <a:gd name="T52" fmla="*/ 1 w 64"/>
                  <a:gd name="T53" fmla="*/ 503 h 507"/>
                  <a:gd name="T54" fmla="*/ 1 w 64"/>
                  <a:gd name="T55" fmla="*/ 505 h 507"/>
                  <a:gd name="T56" fmla="*/ 2 w 64"/>
                  <a:gd name="T57" fmla="*/ 505 h 507"/>
                  <a:gd name="T58" fmla="*/ 2 w 64"/>
                  <a:gd name="T59" fmla="*/ 506 h 507"/>
                  <a:gd name="T60" fmla="*/ 3 w 64"/>
                  <a:gd name="T61" fmla="*/ 506 h 507"/>
                  <a:gd name="T62" fmla="*/ 3 w 64"/>
                  <a:gd name="T63" fmla="*/ 506 h 507"/>
                  <a:gd name="T64" fmla="*/ 4 w 64"/>
                  <a:gd name="T65" fmla="*/ 506 h 507"/>
                  <a:gd name="T66" fmla="*/ 60 w 64"/>
                  <a:gd name="T67" fmla="*/ 506 h 507"/>
                  <a:gd name="T68" fmla="*/ 60 w 64"/>
                  <a:gd name="T69" fmla="*/ 506 h 507"/>
                  <a:gd name="T70" fmla="*/ 61 w 64"/>
                  <a:gd name="T71" fmla="*/ 506 h 507"/>
                  <a:gd name="T72" fmla="*/ 62 w 64"/>
                  <a:gd name="T73" fmla="*/ 506 h 507"/>
                  <a:gd name="T74" fmla="*/ 62 w 64"/>
                  <a:gd name="T75" fmla="*/ 505 h 507"/>
                  <a:gd name="T76" fmla="*/ 63 w 64"/>
                  <a:gd name="T77" fmla="*/ 503 h 507"/>
                  <a:gd name="T78" fmla="*/ 63 w 64"/>
                  <a:gd name="T79" fmla="*/ 502 h 507"/>
                  <a:gd name="T80" fmla="*/ 63 w 64"/>
                  <a:gd name="T81" fmla="*/ 500 h 507"/>
                  <a:gd name="T82" fmla="*/ 63 w 64"/>
                  <a:gd name="T83" fmla="*/ 118 h 5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507"/>
                  <a:gd name="T128" fmla="*/ 64 w 64"/>
                  <a:gd name="T129" fmla="*/ 507 h 5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507">
                    <a:moveTo>
                      <a:pt x="63" y="118"/>
                    </a:moveTo>
                    <a:lnTo>
                      <a:pt x="53" y="7"/>
                    </a:lnTo>
                    <a:lnTo>
                      <a:pt x="53" y="6"/>
                    </a:lnTo>
                    <a:lnTo>
                      <a:pt x="52" y="6"/>
                    </a:lnTo>
                    <a:lnTo>
                      <a:pt x="52" y="4"/>
                    </a:lnTo>
                    <a:lnTo>
                      <a:pt x="52" y="3"/>
                    </a:lnTo>
                    <a:lnTo>
                      <a:pt x="52" y="1"/>
                    </a:lnTo>
                    <a:lnTo>
                      <a:pt x="51" y="1"/>
                    </a:lnTo>
                    <a:lnTo>
                      <a:pt x="51" y="0"/>
                    </a:lnTo>
                    <a:lnTo>
                      <a:pt x="50" y="0"/>
                    </a:lnTo>
                    <a:lnTo>
                      <a:pt x="49" y="0"/>
                    </a:lnTo>
                    <a:lnTo>
                      <a:pt x="14" y="0"/>
                    </a:lnTo>
                    <a:lnTo>
                      <a:pt x="13" y="0"/>
                    </a:lnTo>
                    <a:lnTo>
                      <a:pt x="12" y="1"/>
                    </a:lnTo>
                    <a:lnTo>
                      <a:pt x="11" y="1"/>
                    </a:lnTo>
                    <a:lnTo>
                      <a:pt x="11" y="3"/>
                    </a:lnTo>
                    <a:lnTo>
                      <a:pt x="11" y="4"/>
                    </a:lnTo>
                    <a:lnTo>
                      <a:pt x="11" y="6"/>
                    </a:lnTo>
                    <a:lnTo>
                      <a:pt x="11" y="7"/>
                    </a:lnTo>
                    <a:lnTo>
                      <a:pt x="0" y="118"/>
                    </a:lnTo>
                    <a:lnTo>
                      <a:pt x="0" y="500"/>
                    </a:lnTo>
                    <a:lnTo>
                      <a:pt x="0" y="502"/>
                    </a:lnTo>
                    <a:lnTo>
                      <a:pt x="1" y="502"/>
                    </a:lnTo>
                    <a:lnTo>
                      <a:pt x="1" y="503"/>
                    </a:lnTo>
                    <a:lnTo>
                      <a:pt x="1" y="505"/>
                    </a:lnTo>
                    <a:lnTo>
                      <a:pt x="2" y="505"/>
                    </a:lnTo>
                    <a:lnTo>
                      <a:pt x="2" y="506"/>
                    </a:lnTo>
                    <a:lnTo>
                      <a:pt x="3" y="506"/>
                    </a:lnTo>
                    <a:lnTo>
                      <a:pt x="4" y="506"/>
                    </a:lnTo>
                    <a:lnTo>
                      <a:pt x="60" y="506"/>
                    </a:lnTo>
                    <a:lnTo>
                      <a:pt x="61" y="506"/>
                    </a:lnTo>
                    <a:lnTo>
                      <a:pt x="62" y="506"/>
                    </a:lnTo>
                    <a:lnTo>
                      <a:pt x="62" y="505"/>
                    </a:lnTo>
                    <a:lnTo>
                      <a:pt x="63" y="503"/>
                    </a:lnTo>
                    <a:lnTo>
                      <a:pt x="63" y="502"/>
                    </a:lnTo>
                    <a:lnTo>
                      <a:pt x="63" y="500"/>
                    </a:lnTo>
                    <a:lnTo>
                      <a:pt x="63" y="118"/>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37" name="Freeform 331"/>
              <p:cNvSpPr>
                <a:spLocks/>
              </p:cNvSpPr>
              <p:nvPr/>
            </p:nvSpPr>
            <p:spPr bwMode="auto">
              <a:xfrm>
                <a:off x="1714" y="1764"/>
                <a:ext cx="31" cy="189"/>
              </a:xfrm>
              <a:custGeom>
                <a:avLst/>
                <a:gdLst>
                  <a:gd name="T0" fmla="*/ 0 w 31"/>
                  <a:gd name="T1" fmla="*/ 0 h 189"/>
                  <a:gd name="T2" fmla="*/ 0 w 31"/>
                  <a:gd name="T3" fmla="*/ 18 h 189"/>
                  <a:gd name="T4" fmla="*/ 0 w 31"/>
                  <a:gd name="T5" fmla="*/ 43 h 189"/>
                  <a:gd name="T6" fmla="*/ 1 w 31"/>
                  <a:gd name="T7" fmla="*/ 72 h 189"/>
                  <a:gd name="T8" fmla="*/ 2 w 31"/>
                  <a:gd name="T9" fmla="*/ 102 h 189"/>
                  <a:gd name="T10" fmla="*/ 6 w 31"/>
                  <a:gd name="T11" fmla="*/ 132 h 189"/>
                  <a:gd name="T12" fmla="*/ 12 w 31"/>
                  <a:gd name="T13" fmla="*/ 157 h 189"/>
                  <a:gd name="T14" fmla="*/ 19 w 31"/>
                  <a:gd name="T15" fmla="*/ 177 h 189"/>
                  <a:gd name="T16" fmla="*/ 30 w 31"/>
                  <a:gd name="T17" fmla="*/ 188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189"/>
                  <a:gd name="T29" fmla="*/ 31 w 31"/>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189">
                    <a:moveTo>
                      <a:pt x="0" y="0"/>
                    </a:moveTo>
                    <a:lnTo>
                      <a:pt x="0" y="18"/>
                    </a:lnTo>
                    <a:lnTo>
                      <a:pt x="0" y="43"/>
                    </a:lnTo>
                    <a:lnTo>
                      <a:pt x="1" y="72"/>
                    </a:lnTo>
                    <a:lnTo>
                      <a:pt x="2" y="102"/>
                    </a:lnTo>
                    <a:lnTo>
                      <a:pt x="6" y="132"/>
                    </a:lnTo>
                    <a:lnTo>
                      <a:pt x="12" y="157"/>
                    </a:lnTo>
                    <a:lnTo>
                      <a:pt x="19" y="177"/>
                    </a:lnTo>
                    <a:lnTo>
                      <a:pt x="30" y="18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Freeform 332"/>
              <p:cNvSpPr>
                <a:spLocks/>
              </p:cNvSpPr>
              <p:nvPr/>
            </p:nvSpPr>
            <p:spPr bwMode="auto">
              <a:xfrm>
                <a:off x="1706" y="1723"/>
                <a:ext cx="14" cy="21"/>
              </a:xfrm>
              <a:custGeom>
                <a:avLst/>
                <a:gdLst>
                  <a:gd name="T0" fmla="*/ 13 w 14"/>
                  <a:gd name="T1" fmla="*/ 0 h 21"/>
                  <a:gd name="T2" fmla="*/ 13 w 14"/>
                  <a:gd name="T3" fmla="*/ 20 h 21"/>
                  <a:gd name="T4" fmla="*/ 0 w 14"/>
                  <a:gd name="T5" fmla="*/ 20 h 21"/>
                  <a:gd name="T6" fmla="*/ 0 w 14"/>
                  <a:gd name="T7" fmla="*/ 0 h 21"/>
                  <a:gd name="T8" fmla="*/ 13 w 14"/>
                  <a:gd name="T9" fmla="*/ 0 h 21"/>
                  <a:gd name="T10" fmla="*/ 0 60000 65536"/>
                  <a:gd name="T11" fmla="*/ 0 60000 65536"/>
                  <a:gd name="T12" fmla="*/ 0 60000 65536"/>
                  <a:gd name="T13" fmla="*/ 0 60000 65536"/>
                  <a:gd name="T14" fmla="*/ 0 60000 65536"/>
                  <a:gd name="T15" fmla="*/ 0 w 14"/>
                  <a:gd name="T16" fmla="*/ 0 h 21"/>
                  <a:gd name="T17" fmla="*/ 14 w 14"/>
                  <a:gd name="T18" fmla="*/ 21 h 21"/>
                </a:gdLst>
                <a:ahLst/>
                <a:cxnLst>
                  <a:cxn ang="T10">
                    <a:pos x="T0" y="T1"/>
                  </a:cxn>
                  <a:cxn ang="T11">
                    <a:pos x="T2" y="T3"/>
                  </a:cxn>
                  <a:cxn ang="T12">
                    <a:pos x="T4" y="T5"/>
                  </a:cxn>
                  <a:cxn ang="T13">
                    <a:pos x="T6" y="T7"/>
                  </a:cxn>
                  <a:cxn ang="T14">
                    <a:pos x="T8" y="T9"/>
                  </a:cxn>
                </a:cxnLst>
                <a:rect l="T15" t="T16" r="T17" b="T18"/>
                <a:pathLst>
                  <a:path w="14" h="21">
                    <a:moveTo>
                      <a:pt x="13" y="0"/>
                    </a:moveTo>
                    <a:lnTo>
                      <a:pt x="13" y="20"/>
                    </a:lnTo>
                    <a:lnTo>
                      <a:pt x="0" y="20"/>
                    </a:lnTo>
                    <a:lnTo>
                      <a:pt x="0" y="0"/>
                    </a:lnTo>
                    <a:lnTo>
                      <a:pt x="13"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39" name="Freeform 333"/>
              <p:cNvSpPr>
                <a:spLocks/>
              </p:cNvSpPr>
              <p:nvPr/>
            </p:nvSpPr>
            <p:spPr bwMode="auto">
              <a:xfrm>
                <a:off x="1706" y="1723"/>
                <a:ext cx="17" cy="26"/>
              </a:xfrm>
              <a:custGeom>
                <a:avLst/>
                <a:gdLst>
                  <a:gd name="T0" fmla="*/ 16 w 17"/>
                  <a:gd name="T1" fmla="*/ 0 h 26"/>
                  <a:gd name="T2" fmla="*/ 16 w 17"/>
                  <a:gd name="T3" fmla="*/ 25 h 26"/>
                  <a:gd name="T4" fmla="*/ 0 w 17"/>
                  <a:gd name="T5" fmla="*/ 25 h 26"/>
                  <a:gd name="T6" fmla="*/ 0 w 17"/>
                  <a:gd name="T7" fmla="*/ 0 h 26"/>
                  <a:gd name="T8" fmla="*/ 16 w 17"/>
                  <a:gd name="T9" fmla="*/ 0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16" y="0"/>
                    </a:moveTo>
                    <a:lnTo>
                      <a:pt x="16" y="25"/>
                    </a:lnTo>
                    <a:lnTo>
                      <a:pt x="0" y="25"/>
                    </a:lnTo>
                    <a:lnTo>
                      <a:pt x="0" y="0"/>
                    </a:lnTo>
                    <a:lnTo>
                      <a:pt x="16"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334"/>
              <p:cNvSpPr>
                <a:spLocks/>
              </p:cNvSpPr>
              <p:nvPr/>
            </p:nvSpPr>
            <p:spPr bwMode="auto">
              <a:xfrm>
                <a:off x="1710" y="1748"/>
                <a:ext cx="7" cy="48"/>
              </a:xfrm>
              <a:custGeom>
                <a:avLst/>
                <a:gdLst>
                  <a:gd name="T0" fmla="*/ 0 w 7"/>
                  <a:gd name="T1" fmla="*/ 47 h 48"/>
                  <a:gd name="T2" fmla="*/ 0 w 7"/>
                  <a:gd name="T3" fmla="*/ 0 h 48"/>
                  <a:gd name="T4" fmla="*/ 6 w 7"/>
                  <a:gd name="T5" fmla="*/ 0 h 48"/>
                  <a:gd name="T6" fmla="*/ 6 w 7"/>
                  <a:gd name="T7" fmla="*/ 47 h 48"/>
                  <a:gd name="T8" fmla="*/ 0 w 7"/>
                  <a:gd name="T9" fmla="*/ 47 h 48"/>
                  <a:gd name="T10" fmla="*/ 0 60000 65536"/>
                  <a:gd name="T11" fmla="*/ 0 60000 65536"/>
                  <a:gd name="T12" fmla="*/ 0 60000 65536"/>
                  <a:gd name="T13" fmla="*/ 0 60000 65536"/>
                  <a:gd name="T14" fmla="*/ 0 60000 65536"/>
                  <a:gd name="T15" fmla="*/ 0 w 7"/>
                  <a:gd name="T16" fmla="*/ 0 h 48"/>
                  <a:gd name="T17" fmla="*/ 7 w 7"/>
                  <a:gd name="T18" fmla="*/ 48 h 48"/>
                </a:gdLst>
                <a:ahLst/>
                <a:cxnLst>
                  <a:cxn ang="T10">
                    <a:pos x="T0" y="T1"/>
                  </a:cxn>
                  <a:cxn ang="T11">
                    <a:pos x="T2" y="T3"/>
                  </a:cxn>
                  <a:cxn ang="T12">
                    <a:pos x="T4" y="T5"/>
                  </a:cxn>
                  <a:cxn ang="T13">
                    <a:pos x="T6" y="T7"/>
                  </a:cxn>
                  <a:cxn ang="T14">
                    <a:pos x="T8" y="T9"/>
                  </a:cxn>
                </a:cxnLst>
                <a:rect l="T15" t="T16" r="T17" b="T18"/>
                <a:pathLst>
                  <a:path w="7" h="48">
                    <a:moveTo>
                      <a:pt x="0" y="47"/>
                    </a:moveTo>
                    <a:lnTo>
                      <a:pt x="0" y="0"/>
                    </a:lnTo>
                    <a:lnTo>
                      <a:pt x="6" y="0"/>
                    </a:lnTo>
                    <a:lnTo>
                      <a:pt x="6" y="47"/>
                    </a:lnTo>
                    <a:lnTo>
                      <a:pt x="0" y="47"/>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1" name="Freeform 335"/>
              <p:cNvSpPr>
                <a:spLocks/>
              </p:cNvSpPr>
              <p:nvPr/>
            </p:nvSpPr>
            <p:spPr bwMode="auto">
              <a:xfrm>
                <a:off x="1710" y="1748"/>
                <a:ext cx="10" cy="52"/>
              </a:xfrm>
              <a:custGeom>
                <a:avLst/>
                <a:gdLst>
                  <a:gd name="T0" fmla="*/ 0 w 10"/>
                  <a:gd name="T1" fmla="*/ 51 h 52"/>
                  <a:gd name="T2" fmla="*/ 0 w 10"/>
                  <a:gd name="T3" fmla="*/ 0 h 52"/>
                  <a:gd name="T4" fmla="*/ 9 w 10"/>
                  <a:gd name="T5" fmla="*/ 0 h 52"/>
                  <a:gd name="T6" fmla="*/ 9 w 10"/>
                  <a:gd name="T7" fmla="*/ 51 h 52"/>
                  <a:gd name="T8" fmla="*/ 0 w 10"/>
                  <a:gd name="T9" fmla="*/ 51 h 52"/>
                  <a:gd name="T10" fmla="*/ 0 60000 65536"/>
                  <a:gd name="T11" fmla="*/ 0 60000 65536"/>
                  <a:gd name="T12" fmla="*/ 0 60000 65536"/>
                  <a:gd name="T13" fmla="*/ 0 60000 65536"/>
                  <a:gd name="T14" fmla="*/ 0 60000 65536"/>
                  <a:gd name="T15" fmla="*/ 0 w 10"/>
                  <a:gd name="T16" fmla="*/ 0 h 52"/>
                  <a:gd name="T17" fmla="*/ 10 w 10"/>
                  <a:gd name="T18" fmla="*/ 52 h 52"/>
                </a:gdLst>
                <a:ahLst/>
                <a:cxnLst>
                  <a:cxn ang="T10">
                    <a:pos x="T0" y="T1"/>
                  </a:cxn>
                  <a:cxn ang="T11">
                    <a:pos x="T2" y="T3"/>
                  </a:cxn>
                  <a:cxn ang="T12">
                    <a:pos x="T4" y="T5"/>
                  </a:cxn>
                  <a:cxn ang="T13">
                    <a:pos x="T6" y="T7"/>
                  </a:cxn>
                  <a:cxn ang="T14">
                    <a:pos x="T8" y="T9"/>
                  </a:cxn>
                </a:cxnLst>
                <a:rect l="T15" t="T16" r="T17" b="T18"/>
                <a:pathLst>
                  <a:path w="10" h="52">
                    <a:moveTo>
                      <a:pt x="0" y="51"/>
                    </a:moveTo>
                    <a:lnTo>
                      <a:pt x="0" y="0"/>
                    </a:lnTo>
                    <a:lnTo>
                      <a:pt x="9" y="0"/>
                    </a:lnTo>
                    <a:lnTo>
                      <a:pt x="9" y="51"/>
                    </a:lnTo>
                    <a:lnTo>
                      <a:pt x="0" y="5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Freeform 336"/>
              <p:cNvSpPr>
                <a:spLocks/>
              </p:cNvSpPr>
              <p:nvPr/>
            </p:nvSpPr>
            <p:spPr bwMode="auto">
              <a:xfrm>
                <a:off x="1657" y="791"/>
                <a:ext cx="115" cy="5"/>
              </a:xfrm>
              <a:custGeom>
                <a:avLst/>
                <a:gdLst>
                  <a:gd name="T0" fmla="*/ 114 w 115"/>
                  <a:gd name="T1" fmla="*/ 4 h 5"/>
                  <a:gd name="T2" fmla="*/ 0 w 115"/>
                  <a:gd name="T3" fmla="*/ 4 h 5"/>
                  <a:gd name="T4" fmla="*/ 0 w 115"/>
                  <a:gd name="T5" fmla="*/ 0 h 5"/>
                  <a:gd name="T6" fmla="*/ 114 w 115"/>
                  <a:gd name="T7" fmla="*/ 0 h 5"/>
                  <a:gd name="T8" fmla="*/ 114 w 115"/>
                  <a:gd name="T9" fmla="*/ 4 h 5"/>
                  <a:gd name="T10" fmla="*/ 0 60000 65536"/>
                  <a:gd name="T11" fmla="*/ 0 60000 65536"/>
                  <a:gd name="T12" fmla="*/ 0 60000 65536"/>
                  <a:gd name="T13" fmla="*/ 0 60000 65536"/>
                  <a:gd name="T14" fmla="*/ 0 60000 65536"/>
                  <a:gd name="T15" fmla="*/ 0 w 115"/>
                  <a:gd name="T16" fmla="*/ 0 h 5"/>
                  <a:gd name="T17" fmla="*/ 115 w 115"/>
                  <a:gd name="T18" fmla="*/ 5 h 5"/>
                </a:gdLst>
                <a:ahLst/>
                <a:cxnLst>
                  <a:cxn ang="T10">
                    <a:pos x="T0" y="T1"/>
                  </a:cxn>
                  <a:cxn ang="T11">
                    <a:pos x="T2" y="T3"/>
                  </a:cxn>
                  <a:cxn ang="T12">
                    <a:pos x="T4" y="T5"/>
                  </a:cxn>
                  <a:cxn ang="T13">
                    <a:pos x="T6" y="T7"/>
                  </a:cxn>
                  <a:cxn ang="T14">
                    <a:pos x="T8" y="T9"/>
                  </a:cxn>
                </a:cxnLst>
                <a:rect l="T15" t="T16" r="T17" b="T18"/>
                <a:pathLst>
                  <a:path w="115" h="5">
                    <a:moveTo>
                      <a:pt x="114" y="4"/>
                    </a:moveTo>
                    <a:lnTo>
                      <a:pt x="0" y="4"/>
                    </a:lnTo>
                    <a:lnTo>
                      <a:pt x="0" y="0"/>
                    </a:lnTo>
                    <a:lnTo>
                      <a:pt x="114" y="0"/>
                    </a:lnTo>
                    <a:lnTo>
                      <a:pt x="114" y="4"/>
                    </a:lnTo>
                  </a:path>
                </a:pathLst>
              </a:custGeom>
              <a:solidFill>
                <a:srgbClr val="4C4C4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3" name="Freeform 337"/>
              <p:cNvSpPr>
                <a:spLocks/>
              </p:cNvSpPr>
              <p:nvPr/>
            </p:nvSpPr>
            <p:spPr bwMode="auto">
              <a:xfrm>
                <a:off x="1657" y="765"/>
                <a:ext cx="115" cy="10"/>
              </a:xfrm>
              <a:custGeom>
                <a:avLst/>
                <a:gdLst>
                  <a:gd name="T0" fmla="*/ 114 w 115"/>
                  <a:gd name="T1" fmla="*/ 9 h 10"/>
                  <a:gd name="T2" fmla="*/ 0 w 115"/>
                  <a:gd name="T3" fmla="*/ 9 h 10"/>
                  <a:gd name="T4" fmla="*/ 0 w 115"/>
                  <a:gd name="T5" fmla="*/ 0 h 10"/>
                  <a:gd name="T6" fmla="*/ 114 w 115"/>
                  <a:gd name="T7" fmla="*/ 0 h 10"/>
                  <a:gd name="T8" fmla="*/ 114 w 115"/>
                  <a:gd name="T9" fmla="*/ 9 h 10"/>
                  <a:gd name="T10" fmla="*/ 0 60000 65536"/>
                  <a:gd name="T11" fmla="*/ 0 60000 65536"/>
                  <a:gd name="T12" fmla="*/ 0 60000 65536"/>
                  <a:gd name="T13" fmla="*/ 0 60000 65536"/>
                  <a:gd name="T14" fmla="*/ 0 60000 65536"/>
                  <a:gd name="T15" fmla="*/ 0 w 115"/>
                  <a:gd name="T16" fmla="*/ 0 h 10"/>
                  <a:gd name="T17" fmla="*/ 115 w 115"/>
                  <a:gd name="T18" fmla="*/ 10 h 10"/>
                </a:gdLst>
                <a:ahLst/>
                <a:cxnLst>
                  <a:cxn ang="T10">
                    <a:pos x="T0" y="T1"/>
                  </a:cxn>
                  <a:cxn ang="T11">
                    <a:pos x="T2" y="T3"/>
                  </a:cxn>
                  <a:cxn ang="T12">
                    <a:pos x="T4" y="T5"/>
                  </a:cxn>
                  <a:cxn ang="T13">
                    <a:pos x="T6" y="T7"/>
                  </a:cxn>
                  <a:cxn ang="T14">
                    <a:pos x="T8" y="T9"/>
                  </a:cxn>
                </a:cxnLst>
                <a:rect l="T15" t="T16" r="T17" b="T18"/>
                <a:pathLst>
                  <a:path w="115" h="10">
                    <a:moveTo>
                      <a:pt x="114" y="9"/>
                    </a:moveTo>
                    <a:lnTo>
                      <a:pt x="0" y="9"/>
                    </a:lnTo>
                    <a:lnTo>
                      <a:pt x="0" y="0"/>
                    </a:lnTo>
                    <a:lnTo>
                      <a:pt x="114" y="0"/>
                    </a:lnTo>
                    <a:lnTo>
                      <a:pt x="114" y="9"/>
                    </a:lnTo>
                  </a:path>
                </a:pathLst>
              </a:custGeom>
              <a:solidFill>
                <a:srgbClr val="B2B2B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4" name="Freeform 338"/>
              <p:cNvSpPr>
                <a:spLocks/>
              </p:cNvSpPr>
              <p:nvPr/>
            </p:nvSpPr>
            <p:spPr bwMode="auto">
              <a:xfrm>
                <a:off x="1819" y="791"/>
                <a:ext cx="7" cy="1"/>
              </a:xfrm>
              <a:custGeom>
                <a:avLst/>
                <a:gdLst>
                  <a:gd name="T0" fmla="*/ 6 w 7"/>
                  <a:gd name="T1" fmla="*/ 0 h 1"/>
                  <a:gd name="T2" fmla="*/ 0 w 7"/>
                  <a:gd name="T3" fmla="*/ 0 h 1"/>
                  <a:gd name="T4" fmla="*/ 0 w 7"/>
                  <a:gd name="T5" fmla="*/ 0 h 1"/>
                  <a:gd name="T6" fmla="*/ 6 w 7"/>
                  <a:gd name="T7" fmla="*/ 0 h 1"/>
                  <a:gd name="T8" fmla="*/ 6 w 7"/>
                  <a:gd name="T9" fmla="*/ 0 h 1"/>
                  <a:gd name="T10" fmla="*/ 0 60000 65536"/>
                  <a:gd name="T11" fmla="*/ 0 60000 65536"/>
                  <a:gd name="T12" fmla="*/ 0 60000 65536"/>
                  <a:gd name="T13" fmla="*/ 0 60000 65536"/>
                  <a:gd name="T14" fmla="*/ 0 60000 65536"/>
                  <a:gd name="T15" fmla="*/ 0 w 7"/>
                  <a:gd name="T16" fmla="*/ 0 h 1"/>
                  <a:gd name="T17" fmla="*/ 7 w 7"/>
                  <a:gd name="T18" fmla="*/ 1 h 1"/>
                </a:gdLst>
                <a:ahLst/>
                <a:cxnLst>
                  <a:cxn ang="T10">
                    <a:pos x="T0" y="T1"/>
                  </a:cxn>
                  <a:cxn ang="T11">
                    <a:pos x="T2" y="T3"/>
                  </a:cxn>
                  <a:cxn ang="T12">
                    <a:pos x="T4" y="T5"/>
                  </a:cxn>
                  <a:cxn ang="T13">
                    <a:pos x="T6" y="T7"/>
                  </a:cxn>
                  <a:cxn ang="T14">
                    <a:pos x="T8" y="T9"/>
                  </a:cxn>
                </a:cxnLst>
                <a:rect l="T15" t="T16" r="T17" b="T18"/>
                <a:pathLst>
                  <a:path w="7" h="1">
                    <a:moveTo>
                      <a:pt x="6" y="0"/>
                    </a:moveTo>
                    <a:lnTo>
                      <a:pt x="0" y="0"/>
                    </a:lnTo>
                    <a:lnTo>
                      <a:pt x="6" y="0"/>
                    </a:lnTo>
                  </a:path>
                </a:pathLst>
              </a:custGeom>
              <a:solidFill>
                <a:srgbClr val="4C4C4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5" name="Freeform 339"/>
              <p:cNvSpPr>
                <a:spLocks/>
              </p:cNvSpPr>
              <p:nvPr/>
            </p:nvSpPr>
            <p:spPr bwMode="auto">
              <a:xfrm>
                <a:off x="1819" y="765"/>
                <a:ext cx="7" cy="10"/>
              </a:xfrm>
              <a:custGeom>
                <a:avLst/>
                <a:gdLst>
                  <a:gd name="T0" fmla="*/ 6 w 7"/>
                  <a:gd name="T1" fmla="*/ 9 h 10"/>
                  <a:gd name="T2" fmla="*/ 0 w 7"/>
                  <a:gd name="T3" fmla="*/ 9 h 10"/>
                  <a:gd name="T4" fmla="*/ 0 w 7"/>
                  <a:gd name="T5" fmla="*/ 0 h 10"/>
                  <a:gd name="T6" fmla="*/ 6 w 7"/>
                  <a:gd name="T7" fmla="*/ 0 h 10"/>
                  <a:gd name="T8" fmla="*/ 6 w 7"/>
                  <a:gd name="T9" fmla="*/ 9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6" y="9"/>
                    </a:moveTo>
                    <a:lnTo>
                      <a:pt x="0" y="9"/>
                    </a:lnTo>
                    <a:lnTo>
                      <a:pt x="0" y="0"/>
                    </a:lnTo>
                    <a:lnTo>
                      <a:pt x="6" y="0"/>
                    </a:lnTo>
                    <a:lnTo>
                      <a:pt x="6" y="9"/>
                    </a:lnTo>
                  </a:path>
                </a:pathLst>
              </a:custGeom>
              <a:solidFill>
                <a:srgbClr val="B2B2B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6" name="Freeform 340"/>
              <p:cNvSpPr>
                <a:spLocks/>
              </p:cNvSpPr>
              <p:nvPr/>
            </p:nvSpPr>
            <p:spPr bwMode="auto">
              <a:xfrm>
                <a:off x="1629" y="1705"/>
                <a:ext cx="53" cy="13"/>
              </a:xfrm>
              <a:custGeom>
                <a:avLst/>
                <a:gdLst>
                  <a:gd name="T0" fmla="*/ 52 w 53"/>
                  <a:gd name="T1" fmla="*/ 0 h 13"/>
                  <a:gd name="T2" fmla="*/ 47 w 53"/>
                  <a:gd name="T3" fmla="*/ 4 h 13"/>
                  <a:gd name="T4" fmla="*/ 43 w 53"/>
                  <a:gd name="T5" fmla="*/ 7 h 13"/>
                  <a:gd name="T6" fmla="*/ 35 w 53"/>
                  <a:gd name="T7" fmla="*/ 9 h 13"/>
                  <a:gd name="T8" fmla="*/ 28 w 53"/>
                  <a:gd name="T9" fmla="*/ 11 h 13"/>
                  <a:gd name="T10" fmla="*/ 21 w 53"/>
                  <a:gd name="T11" fmla="*/ 12 h 13"/>
                  <a:gd name="T12" fmla="*/ 13 w 53"/>
                  <a:gd name="T13" fmla="*/ 12 h 13"/>
                  <a:gd name="T14" fmla="*/ 6 w 53"/>
                  <a:gd name="T15" fmla="*/ 12 h 13"/>
                  <a:gd name="T16" fmla="*/ 0 w 53"/>
                  <a:gd name="T17" fmla="*/ 1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3"/>
                  <a:gd name="T29" fmla="*/ 53 w 5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3">
                    <a:moveTo>
                      <a:pt x="52" y="0"/>
                    </a:moveTo>
                    <a:lnTo>
                      <a:pt x="47" y="4"/>
                    </a:lnTo>
                    <a:lnTo>
                      <a:pt x="43" y="7"/>
                    </a:lnTo>
                    <a:lnTo>
                      <a:pt x="35" y="9"/>
                    </a:lnTo>
                    <a:lnTo>
                      <a:pt x="28" y="11"/>
                    </a:lnTo>
                    <a:lnTo>
                      <a:pt x="21" y="12"/>
                    </a:lnTo>
                    <a:lnTo>
                      <a:pt x="13" y="12"/>
                    </a:lnTo>
                    <a:lnTo>
                      <a:pt x="6" y="12"/>
                    </a:lnTo>
                    <a:lnTo>
                      <a:pt x="0" y="1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341"/>
              <p:cNvSpPr>
                <a:spLocks/>
              </p:cNvSpPr>
              <p:nvPr/>
            </p:nvSpPr>
            <p:spPr bwMode="auto">
              <a:xfrm>
                <a:off x="1512" y="1249"/>
                <a:ext cx="219" cy="569"/>
              </a:xfrm>
              <a:custGeom>
                <a:avLst/>
                <a:gdLst>
                  <a:gd name="T0" fmla="*/ 6 w 219"/>
                  <a:gd name="T1" fmla="*/ 309 h 569"/>
                  <a:gd name="T2" fmla="*/ 14 w 219"/>
                  <a:gd name="T3" fmla="*/ 300 h 569"/>
                  <a:gd name="T4" fmla="*/ 22 w 219"/>
                  <a:gd name="T5" fmla="*/ 293 h 569"/>
                  <a:gd name="T6" fmla="*/ 29 w 219"/>
                  <a:gd name="T7" fmla="*/ 284 h 569"/>
                  <a:gd name="T8" fmla="*/ 34 w 219"/>
                  <a:gd name="T9" fmla="*/ 277 h 569"/>
                  <a:gd name="T10" fmla="*/ 43 w 219"/>
                  <a:gd name="T11" fmla="*/ 268 h 569"/>
                  <a:gd name="T12" fmla="*/ 51 w 219"/>
                  <a:gd name="T13" fmla="*/ 256 h 569"/>
                  <a:gd name="T14" fmla="*/ 59 w 219"/>
                  <a:gd name="T15" fmla="*/ 243 h 569"/>
                  <a:gd name="T16" fmla="*/ 63 w 219"/>
                  <a:gd name="T17" fmla="*/ 232 h 569"/>
                  <a:gd name="T18" fmla="*/ 66 w 219"/>
                  <a:gd name="T19" fmla="*/ 218 h 569"/>
                  <a:gd name="T20" fmla="*/ 70 w 219"/>
                  <a:gd name="T21" fmla="*/ 209 h 569"/>
                  <a:gd name="T22" fmla="*/ 75 w 219"/>
                  <a:gd name="T23" fmla="*/ 198 h 569"/>
                  <a:gd name="T24" fmla="*/ 83 w 219"/>
                  <a:gd name="T25" fmla="*/ 184 h 569"/>
                  <a:gd name="T26" fmla="*/ 89 w 219"/>
                  <a:gd name="T27" fmla="*/ 170 h 569"/>
                  <a:gd name="T28" fmla="*/ 95 w 219"/>
                  <a:gd name="T29" fmla="*/ 159 h 569"/>
                  <a:gd name="T30" fmla="*/ 104 w 219"/>
                  <a:gd name="T31" fmla="*/ 144 h 569"/>
                  <a:gd name="T32" fmla="*/ 111 w 219"/>
                  <a:gd name="T33" fmla="*/ 131 h 569"/>
                  <a:gd name="T34" fmla="*/ 118 w 219"/>
                  <a:gd name="T35" fmla="*/ 118 h 569"/>
                  <a:gd name="T36" fmla="*/ 123 w 219"/>
                  <a:gd name="T37" fmla="*/ 105 h 569"/>
                  <a:gd name="T38" fmla="*/ 128 w 219"/>
                  <a:gd name="T39" fmla="*/ 91 h 569"/>
                  <a:gd name="T40" fmla="*/ 133 w 219"/>
                  <a:gd name="T41" fmla="*/ 78 h 569"/>
                  <a:gd name="T42" fmla="*/ 136 w 219"/>
                  <a:gd name="T43" fmla="*/ 65 h 569"/>
                  <a:gd name="T44" fmla="*/ 142 w 219"/>
                  <a:gd name="T45" fmla="*/ 52 h 569"/>
                  <a:gd name="T46" fmla="*/ 148 w 219"/>
                  <a:gd name="T47" fmla="*/ 44 h 569"/>
                  <a:gd name="T48" fmla="*/ 155 w 219"/>
                  <a:gd name="T49" fmla="*/ 39 h 569"/>
                  <a:gd name="T50" fmla="*/ 162 w 219"/>
                  <a:gd name="T51" fmla="*/ 35 h 569"/>
                  <a:gd name="T52" fmla="*/ 169 w 219"/>
                  <a:gd name="T53" fmla="*/ 30 h 569"/>
                  <a:gd name="T54" fmla="*/ 175 w 219"/>
                  <a:gd name="T55" fmla="*/ 24 h 569"/>
                  <a:gd name="T56" fmla="*/ 182 w 219"/>
                  <a:gd name="T57" fmla="*/ 16 h 569"/>
                  <a:gd name="T58" fmla="*/ 190 w 219"/>
                  <a:gd name="T59" fmla="*/ 8 h 569"/>
                  <a:gd name="T60" fmla="*/ 198 w 219"/>
                  <a:gd name="T61" fmla="*/ 1 h 569"/>
                  <a:gd name="T62" fmla="*/ 207 w 219"/>
                  <a:gd name="T63" fmla="*/ 1 h 569"/>
                  <a:gd name="T64" fmla="*/ 212 w 219"/>
                  <a:gd name="T65" fmla="*/ 8 h 569"/>
                  <a:gd name="T66" fmla="*/ 215 w 219"/>
                  <a:gd name="T67" fmla="*/ 18 h 569"/>
                  <a:gd name="T68" fmla="*/ 218 w 219"/>
                  <a:gd name="T69" fmla="*/ 30 h 569"/>
                  <a:gd name="T70" fmla="*/ 218 w 219"/>
                  <a:gd name="T71" fmla="*/ 44 h 569"/>
                  <a:gd name="T72" fmla="*/ 216 w 219"/>
                  <a:gd name="T73" fmla="*/ 58 h 569"/>
                  <a:gd name="T74" fmla="*/ 213 w 219"/>
                  <a:gd name="T75" fmla="*/ 68 h 569"/>
                  <a:gd name="T76" fmla="*/ 205 w 219"/>
                  <a:gd name="T77" fmla="*/ 84 h 569"/>
                  <a:gd name="T78" fmla="*/ 197 w 219"/>
                  <a:gd name="T79" fmla="*/ 100 h 569"/>
                  <a:gd name="T80" fmla="*/ 188 w 219"/>
                  <a:gd name="T81" fmla="*/ 115 h 569"/>
                  <a:gd name="T82" fmla="*/ 183 w 219"/>
                  <a:gd name="T83" fmla="*/ 121 h 569"/>
                  <a:gd name="T84" fmla="*/ 179 w 219"/>
                  <a:gd name="T85" fmla="*/ 131 h 569"/>
                  <a:gd name="T86" fmla="*/ 176 w 219"/>
                  <a:gd name="T87" fmla="*/ 141 h 569"/>
                  <a:gd name="T88" fmla="*/ 174 w 219"/>
                  <a:gd name="T89" fmla="*/ 152 h 569"/>
                  <a:gd name="T90" fmla="*/ 171 w 219"/>
                  <a:gd name="T91" fmla="*/ 163 h 569"/>
                  <a:gd name="T92" fmla="*/ 167 w 219"/>
                  <a:gd name="T93" fmla="*/ 174 h 569"/>
                  <a:gd name="T94" fmla="*/ 162 w 219"/>
                  <a:gd name="T95" fmla="*/ 186 h 569"/>
                  <a:gd name="T96" fmla="*/ 162 w 219"/>
                  <a:gd name="T97" fmla="*/ 186 h 569"/>
                  <a:gd name="T98" fmla="*/ 166 w 219"/>
                  <a:gd name="T99" fmla="*/ 175 h 569"/>
                  <a:gd name="T100" fmla="*/ 159 w 219"/>
                  <a:gd name="T101" fmla="*/ 456 h 569"/>
                  <a:gd name="T102" fmla="*/ 139 w 219"/>
                  <a:gd name="T103" fmla="*/ 463 h 569"/>
                  <a:gd name="T104" fmla="*/ 120 w 219"/>
                  <a:gd name="T105" fmla="*/ 465 h 569"/>
                  <a:gd name="T106" fmla="*/ 108 w 219"/>
                  <a:gd name="T107" fmla="*/ 465 h 569"/>
                  <a:gd name="T108" fmla="*/ 99 w 219"/>
                  <a:gd name="T109" fmla="*/ 468 h 569"/>
                  <a:gd name="T110" fmla="*/ 91 w 219"/>
                  <a:gd name="T111" fmla="*/ 479 h 569"/>
                  <a:gd name="T112" fmla="*/ 77 w 219"/>
                  <a:gd name="T113" fmla="*/ 497 h 569"/>
                  <a:gd name="T114" fmla="*/ 61 w 219"/>
                  <a:gd name="T115" fmla="*/ 512 h 569"/>
                  <a:gd name="T116" fmla="*/ 46 w 219"/>
                  <a:gd name="T117" fmla="*/ 525 h 569"/>
                  <a:gd name="T118" fmla="*/ 24 w 219"/>
                  <a:gd name="T119" fmla="*/ 545 h 569"/>
                  <a:gd name="T120" fmla="*/ 8 w 219"/>
                  <a:gd name="T121" fmla="*/ 565 h 5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9"/>
                  <a:gd name="T184" fmla="*/ 0 h 569"/>
                  <a:gd name="T185" fmla="*/ 219 w 219"/>
                  <a:gd name="T186" fmla="*/ 569 h 5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9" h="569">
                    <a:moveTo>
                      <a:pt x="0" y="316"/>
                    </a:moveTo>
                    <a:lnTo>
                      <a:pt x="1" y="316"/>
                    </a:lnTo>
                    <a:lnTo>
                      <a:pt x="1" y="315"/>
                    </a:lnTo>
                    <a:lnTo>
                      <a:pt x="2" y="315"/>
                    </a:lnTo>
                    <a:lnTo>
                      <a:pt x="3" y="313"/>
                    </a:lnTo>
                    <a:lnTo>
                      <a:pt x="4" y="313"/>
                    </a:lnTo>
                    <a:lnTo>
                      <a:pt x="4" y="312"/>
                    </a:lnTo>
                    <a:lnTo>
                      <a:pt x="5" y="310"/>
                    </a:lnTo>
                    <a:lnTo>
                      <a:pt x="6" y="310"/>
                    </a:lnTo>
                    <a:lnTo>
                      <a:pt x="6" y="309"/>
                    </a:lnTo>
                    <a:lnTo>
                      <a:pt x="7" y="309"/>
                    </a:lnTo>
                    <a:lnTo>
                      <a:pt x="8" y="308"/>
                    </a:lnTo>
                    <a:lnTo>
                      <a:pt x="8" y="306"/>
                    </a:lnTo>
                    <a:lnTo>
                      <a:pt x="9" y="306"/>
                    </a:lnTo>
                    <a:lnTo>
                      <a:pt x="10" y="305"/>
                    </a:lnTo>
                    <a:lnTo>
                      <a:pt x="11" y="303"/>
                    </a:lnTo>
                    <a:lnTo>
                      <a:pt x="12" y="303"/>
                    </a:lnTo>
                    <a:lnTo>
                      <a:pt x="13" y="302"/>
                    </a:lnTo>
                    <a:lnTo>
                      <a:pt x="14" y="301"/>
                    </a:lnTo>
                    <a:lnTo>
                      <a:pt x="14" y="300"/>
                    </a:lnTo>
                    <a:lnTo>
                      <a:pt x="15" y="300"/>
                    </a:lnTo>
                    <a:lnTo>
                      <a:pt x="15" y="298"/>
                    </a:lnTo>
                    <a:lnTo>
                      <a:pt x="16" y="298"/>
                    </a:lnTo>
                    <a:lnTo>
                      <a:pt x="17" y="297"/>
                    </a:lnTo>
                    <a:lnTo>
                      <a:pt x="18" y="297"/>
                    </a:lnTo>
                    <a:lnTo>
                      <a:pt x="18" y="296"/>
                    </a:lnTo>
                    <a:lnTo>
                      <a:pt x="19" y="296"/>
                    </a:lnTo>
                    <a:lnTo>
                      <a:pt x="20" y="294"/>
                    </a:lnTo>
                    <a:lnTo>
                      <a:pt x="21" y="293"/>
                    </a:lnTo>
                    <a:lnTo>
                      <a:pt x="22" y="293"/>
                    </a:lnTo>
                    <a:lnTo>
                      <a:pt x="22" y="291"/>
                    </a:lnTo>
                    <a:lnTo>
                      <a:pt x="23" y="291"/>
                    </a:lnTo>
                    <a:lnTo>
                      <a:pt x="24" y="290"/>
                    </a:lnTo>
                    <a:lnTo>
                      <a:pt x="24" y="289"/>
                    </a:lnTo>
                    <a:lnTo>
                      <a:pt x="25" y="289"/>
                    </a:lnTo>
                    <a:lnTo>
                      <a:pt x="25" y="287"/>
                    </a:lnTo>
                    <a:lnTo>
                      <a:pt x="26" y="287"/>
                    </a:lnTo>
                    <a:lnTo>
                      <a:pt x="26" y="286"/>
                    </a:lnTo>
                    <a:lnTo>
                      <a:pt x="27" y="286"/>
                    </a:lnTo>
                    <a:lnTo>
                      <a:pt x="28" y="284"/>
                    </a:lnTo>
                    <a:lnTo>
                      <a:pt x="29" y="284"/>
                    </a:lnTo>
                    <a:lnTo>
                      <a:pt x="29" y="283"/>
                    </a:lnTo>
                    <a:lnTo>
                      <a:pt x="30" y="283"/>
                    </a:lnTo>
                    <a:lnTo>
                      <a:pt x="30" y="282"/>
                    </a:lnTo>
                    <a:lnTo>
                      <a:pt x="31" y="282"/>
                    </a:lnTo>
                    <a:lnTo>
                      <a:pt x="31" y="281"/>
                    </a:lnTo>
                    <a:lnTo>
                      <a:pt x="32" y="281"/>
                    </a:lnTo>
                    <a:lnTo>
                      <a:pt x="32" y="279"/>
                    </a:lnTo>
                    <a:lnTo>
                      <a:pt x="33" y="279"/>
                    </a:lnTo>
                    <a:lnTo>
                      <a:pt x="33" y="278"/>
                    </a:lnTo>
                    <a:lnTo>
                      <a:pt x="34" y="278"/>
                    </a:lnTo>
                    <a:lnTo>
                      <a:pt x="34" y="277"/>
                    </a:lnTo>
                    <a:lnTo>
                      <a:pt x="35" y="277"/>
                    </a:lnTo>
                    <a:lnTo>
                      <a:pt x="36" y="275"/>
                    </a:lnTo>
                    <a:lnTo>
                      <a:pt x="37" y="274"/>
                    </a:lnTo>
                    <a:lnTo>
                      <a:pt x="38" y="274"/>
                    </a:lnTo>
                    <a:lnTo>
                      <a:pt x="38" y="272"/>
                    </a:lnTo>
                    <a:lnTo>
                      <a:pt x="39" y="272"/>
                    </a:lnTo>
                    <a:lnTo>
                      <a:pt x="40" y="271"/>
                    </a:lnTo>
                    <a:lnTo>
                      <a:pt x="41" y="271"/>
                    </a:lnTo>
                    <a:lnTo>
                      <a:pt x="42" y="270"/>
                    </a:lnTo>
                    <a:lnTo>
                      <a:pt x="43" y="268"/>
                    </a:lnTo>
                    <a:lnTo>
                      <a:pt x="44" y="268"/>
                    </a:lnTo>
                    <a:lnTo>
                      <a:pt x="44" y="267"/>
                    </a:lnTo>
                    <a:lnTo>
                      <a:pt x="45" y="266"/>
                    </a:lnTo>
                    <a:lnTo>
                      <a:pt x="46" y="265"/>
                    </a:lnTo>
                    <a:lnTo>
                      <a:pt x="47" y="265"/>
                    </a:lnTo>
                    <a:lnTo>
                      <a:pt x="47" y="263"/>
                    </a:lnTo>
                    <a:lnTo>
                      <a:pt x="48" y="262"/>
                    </a:lnTo>
                    <a:lnTo>
                      <a:pt x="48" y="260"/>
                    </a:lnTo>
                    <a:lnTo>
                      <a:pt x="49" y="259"/>
                    </a:lnTo>
                    <a:lnTo>
                      <a:pt x="50" y="258"/>
                    </a:lnTo>
                    <a:lnTo>
                      <a:pt x="51" y="256"/>
                    </a:lnTo>
                    <a:lnTo>
                      <a:pt x="52" y="255"/>
                    </a:lnTo>
                    <a:lnTo>
                      <a:pt x="53" y="253"/>
                    </a:lnTo>
                    <a:lnTo>
                      <a:pt x="54" y="252"/>
                    </a:lnTo>
                    <a:lnTo>
                      <a:pt x="55" y="251"/>
                    </a:lnTo>
                    <a:lnTo>
                      <a:pt x="55" y="250"/>
                    </a:lnTo>
                    <a:lnTo>
                      <a:pt x="56" y="248"/>
                    </a:lnTo>
                    <a:lnTo>
                      <a:pt x="57" y="247"/>
                    </a:lnTo>
                    <a:lnTo>
                      <a:pt x="58" y="246"/>
                    </a:lnTo>
                    <a:lnTo>
                      <a:pt x="58" y="244"/>
                    </a:lnTo>
                    <a:lnTo>
                      <a:pt x="59" y="244"/>
                    </a:lnTo>
                    <a:lnTo>
                      <a:pt x="59" y="243"/>
                    </a:lnTo>
                    <a:lnTo>
                      <a:pt x="59" y="241"/>
                    </a:lnTo>
                    <a:lnTo>
                      <a:pt x="60" y="241"/>
                    </a:lnTo>
                    <a:lnTo>
                      <a:pt x="60" y="240"/>
                    </a:lnTo>
                    <a:lnTo>
                      <a:pt x="60" y="239"/>
                    </a:lnTo>
                    <a:lnTo>
                      <a:pt x="61" y="239"/>
                    </a:lnTo>
                    <a:lnTo>
                      <a:pt x="61" y="237"/>
                    </a:lnTo>
                    <a:lnTo>
                      <a:pt x="62" y="236"/>
                    </a:lnTo>
                    <a:lnTo>
                      <a:pt x="62" y="234"/>
                    </a:lnTo>
                    <a:lnTo>
                      <a:pt x="63" y="234"/>
                    </a:lnTo>
                    <a:lnTo>
                      <a:pt x="63" y="232"/>
                    </a:lnTo>
                    <a:lnTo>
                      <a:pt x="64" y="231"/>
                    </a:lnTo>
                    <a:lnTo>
                      <a:pt x="64" y="229"/>
                    </a:lnTo>
                    <a:lnTo>
                      <a:pt x="64" y="228"/>
                    </a:lnTo>
                    <a:lnTo>
                      <a:pt x="65" y="228"/>
                    </a:lnTo>
                    <a:lnTo>
                      <a:pt x="65" y="227"/>
                    </a:lnTo>
                    <a:lnTo>
                      <a:pt x="65" y="225"/>
                    </a:lnTo>
                    <a:lnTo>
                      <a:pt x="66" y="224"/>
                    </a:lnTo>
                    <a:lnTo>
                      <a:pt x="66" y="222"/>
                    </a:lnTo>
                    <a:lnTo>
                      <a:pt x="66" y="221"/>
                    </a:lnTo>
                    <a:lnTo>
                      <a:pt x="66" y="220"/>
                    </a:lnTo>
                    <a:lnTo>
                      <a:pt x="66" y="218"/>
                    </a:lnTo>
                    <a:lnTo>
                      <a:pt x="67" y="218"/>
                    </a:lnTo>
                    <a:lnTo>
                      <a:pt x="67" y="217"/>
                    </a:lnTo>
                    <a:lnTo>
                      <a:pt x="67" y="216"/>
                    </a:lnTo>
                    <a:lnTo>
                      <a:pt x="68" y="216"/>
                    </a:lnTo>
                    <a:lnTo>
                      <a:pt x="68" y="215"/>
                    </a:lnTo>
                    <a:lnTo>
                      <a:pt x="68" y="213"/>
                    </a:lnTo>
                    <a:lnTo>
                      <a:pt x="69" y="213"/>
                    </a:lnTo>
                    <a:lnTo>
                      <a:pt x="69" y="212"/>
                    </a:lnTo>
                    <a:lnTo>
                      <a:pt x="69" y="210"/>
                    </a:lnTo>
                    <a:lnTo>
                      <a:pt x="70" y="210"/>
                    </a:lnTo>
                    <a:lnTo>
                      <a:pt x="70" y="209"/>
                    </a:lnTo>
                    <a:lnTo>
                      <a:pt x="71" y="208"/>
                    </a:lnTo>
                    <a:lnTo>
                      <a:pt x="71" y="206"/>
                    </a:lnTo>
                    <a:lnTo>
                      <a:pt x="71" y="205"/>
                    </a:lnTo>
                    <a:lnTo>
                      <a:pt x="72" y="203"/>
                    </a:lnTo>
                    <a:lnTo>
                      <a:pt x="72" y="202"/>
                    </a:lnTo>
                    <a:lnTo>
                      <a:pt x="73" y="202"/>
                    </a:lnTo>
                    <a:lnTo>
                      <a:pt x="73" y="201"/>
                    </a:lnTo>
                    <a:lnTo>
                      <a:pt x="74" y="201"/>
                    </a:lnTo>
                    <a:lnTo>
                      <a:pt x="74" y="200"/>
                    </a:lnTo>
                    <a:lnTo>
                      <a:pt x="75" y="198"/>
                    </a:lnTo>
                    <a:lnTo>
                      <a:pt x="75" y="197"/>
                    </a:lnTo>
                    <a:lnTo>
                      <a:pt x="76" y="196"/>
                    </a:lnTo>
                    <a:lnTo>
                      <a:pt x="77" y="194"/>
                    </a:lnTo>
                    <a:lnTo>
                      <a:pt x="77" y="193"/>
                    </a:lnTo>
                    <a:lnTo>
                      <a:pt x="78" y="191"/>
                    </a:lnTo>
                    <a:lnTo>
                      <a:pt x="79" y="190"/>
                    </a:lnTo>
                    <a:lnTo>
                      <a:pt x="79" y="189"/>
                    </a:lnTo>
                    <a:lnTo>
                      <a:pt x="80" y="187"/>
                    </a:lnTo>
                    <a:lnTo>
                      <a:pt x="81" y="186"/>
                    </a:lnTo>
                    <a:lnTo>
                      <a:pt x="82" y="184"/>
                    </a:lnTo>
                    <a:lnTo>
                      <a:pt x="83" y="184"/>
                    </a:lnTo>
                    <a:lnTo>
                      <a:pt x="83" y="182"/>
                    </a:lnTo>
                    <a:lnTo>
                      <a:pt x="83" y="181"/>
                    </a:lnTo>
                    <a:lnTo>
                      <a:pt x="84" y="179"/>
                    </a:lnTo>
                    <a:lnTo>
                      <a:pt x="85" y="178"/>
                    </a:lnTo>
                    <a:lnTo>
                      <a:pt x="86" y="178"/>
                    </a:lnTo>
                    <a:lnTo>
                      <a:pt x="86" y="177"/>
                    </a:lnTo>
                    <a:lnTo>
                      <a:pt x="87" y="175"/>
                    </a:lnTo>
                    <a:lnTo>
                      <a:pt x="87" y="174"/>
                    </a:lnTo>
                    <a:lnTo>
                      <a:pt x="87" y="172"/>
                    </a:lnTo>
                    <a:lnTo>
                      <a:pt x="88" y="171"/>
                    </a:lnTo>
                    <a:lnTo>
                      <a:pt x="89" y="170"/>
                    </a:lnTo>
                    <a:lnTo>
                      <a:pt x="90" y="170"/>
                    </a:lnTo>
                    <a:lnTo>
                      <a:pt x="90" y="168"/>
                    </a:lnTo>
                    <a:lnTo>
                      <a:pt x="91" y="168"/>
                    </a:lnTo>
                    <a:lnTo>
                      <a:pt x="92" y="166"/>
                    </a:lnTo>
                    <a:lnTo>
                      <a:pt x="92" y="165"/>
                    </a:lnTo>
                    <a:lnTo>
                      <a:pt x="93" y="163"/>
                    </a:lnTo>
                    <a:lnTo>
                      <a:pt x="94" y="163"/>
                    </a:lnTo>
                    <a:lnTo>
                      <a:pt x="93" y="163"/>
                    </a:lnTo>
                    <a:lnTo>
                      <a:pt x="94" y="162"/>
                    </a:lnTo>
                    <a:lnTo>
                      <a:pt x="95" y="160"/>
                    </a:lnTo>
                    <a:lnTo>
                      <a:pt x="95" y="159"/>
                    </a:lnTo>
                    <a:lnTo>
                      <a:pt x="96" y="158"/>
                    </a:lnTo>
                    <a:lnTo>
                      <a:pt x="97" y="156"/>
                    </a:lnTo>
                    <a:lnTo>
                      <a:pt x="98" y="155"/>
                    </a:lnTo>
                    <a:lnTo>
                      <a:pt x="99" y="153"/>
                    </a:lnTo>
                    <a:lnTo>
                      <a:pt x="99" y="152"/>
                    </a:lnTo>
                    <a:lnTo>
                      <a:pt x="100" y="151"/>
                    </a:lnTo>
                    <a:lnTo>
                      <a:pt x="100" y="150"/>
                    </a:lnTo>
                    <a:lnTo>
                      <a:pt x="101" y="149"/>
                    </a:lnTo>
                    <a:lnTo>
                      <a:pt x="102" y="147"/>
                    </a:lnTo>
                    <a:lnTo>
                      <a:pt x="103" y="146"/>
                    </a:lnTo>
                    <a:lnTo>
                      <a:pt x="104" y="144"/>
                    </a:lnTo>
                    <a:lnTo>
                      <a:pt x="104" y="143"/>
                    </a:lnTo>
                    <a:lnTo>
                      <a:pt x="105" y="141"/>
                    </a:lnTo>
                    <a:lnTo>
                      <a:pt x="106" y="140"/>
                    </a:lnTo>
                    <a:lnTo>
                      <a:pt x="107" y="139"/>
                    </a:lnTo>
                    <a:lnTo>
                      <a:pt x="107" y="137"/>
                    </a:lnTo>
                    <a:lnTo>
                      <a:pt x="107" y="136"/>
                    </a:lnTo>
                    <a:lnTo>
                      <a:pt x="108" y="134"/>
                    </a:lnTo>
                    <a:lnTo>
                      <a:pt x="109" y="134"/>
                    </a:lnTo>
                    <a:lnTo>
                      <a:pt x="110" y="134"/>
                    </a:lnTo>
                    <a:lnTo>
                      <a:pt x="111" y="132"/>
                    </a:lnTo>
                    <a:lnTo>
                      <a:pt x="111" y="131"/>
                    </a:lnTo>
                    <a:lnTo>
                      <a:pt x="111" y="130"/>
                    </a:lnTo>
                    <a:lnTo>
                      <a:pt x="112" y="128"/>
                    </a:lnTo>
                    <a:lnTo>
                      <a:pt x="113" y="127"/>
                    </a:lnTo>
                    <a:lnTo>
                      <a:pt x="114" y="125"/>
                    </a:lnTo>
                    <a:lnTo>
                      <a:pt x="115" y="124"/>
                    </a:lnTo>
                    <a:lnTo>
                      <a:pt x="115" y="122"/>
                    </a:lnTo>
                    <a:lnTo>
                      <a:pt x="116" y="122"/>
                    </a:lnTo>
                    <a:lnTo>
                      <a:pt x="116" y="121"/>
                    </a:lnTo>
                    <a:lnTo>
                      <a:pt x="117" y="120"/>
                    </a:lnTo>
                    <a:lnTo>
                      <a:pt x="117" y="118"/>
                    </a:lnTo>
                    <a:lnTo>
                      <a:pt x="118" y="118"/>
                    </a:lnTo>
                    <a:lnTo>
                      <a:pt x="119" y="116"/>
                    </a:lnTo>
                    <a:lnTo>
                      <a:pt x="119" y="115"/>
                    </a:lnTo>
                    <a:lnTo>
                      <a:pt x="119" y="113"/>
                    </a:lnTo>
                    <a:lnTo>
                      <a:pt x="120" y="112"/>
                    </a:lnTo>
                    <a:lnTo>
                      <a:pt x="120" y="111"/>
                    </a:lnTo>
                    <a:lnTo>
                      <a:pt x="121" y="111"/>
                    </a:lnTo>
                    <a:lnTo>
                      <a:pt x="121" y="109"/>
                    </a:lnTo>
                    <a:lnTo>
                      <a:pt x="122" y="108"/>
                    </a:lnTo>
                    <a:lnTo>
                      <a:pt x="122" y="106"/>
                    </a:lnTo>
                    <a:lnTo>
                      <a:pt x="123" y="105"/>
                    </a:lnTo>
                    <a:lnTo>
                      <a:pt x="123" y="103"/>
                    </a:lnTo>
                    <a:lnTo>
                      <a:pt x="123" y="102"/>
                    </a:lnTo>
                    <a:lnTo>
                      <a:pt x="124" y="102"/>
                    </a:lnTo>
                    <a:lnTo>
                      <a:pt x="124" y="101"/>
                    </a:lnTo>
                    <a:lnTo>
                      <a:pt x="124" y="100"/>
                    </a:lnTo>
                    <a:lnTo>
                      <a:pt x="125" y="99"/>
                    </a:lnTo>
                    <a:lnTo>
                      <a:pt x="126" y="97"/>
                    </a:lnTo>
                    <a:lnTo>
                      <a:pt x="126" y="96"/>
                    </a:lnTo>
                    <a:lnTo>
                      <a:pt x="127" y="94"/>
                    </a:lnTo>
                    <a:lnTo>
                      <a:pt x="127" y="93"/>
                    </a:lnTo>
                    <a:lnTo>
                      <a:pt x="128" y="91"/>
                    </a:lnTo>
                    <a:lnTo>
                      <a:pt x="128" y="90"/>
                    </a:lnTo>
                    <a:lnTo>
                      <a:pt x="129" y="89"/>
                    </a:lnTo>
                    <a:lnTo>
                      <a:pt x="129" y="87"/>
                    </a:lnTo>
                    <a:lnTo>
                      <a:pt x="129" y="86"/>
                    </a:lnTo>
                    <a:lnTo>
                      <a:pt x="130" y="84"/>
                    </a:lnTo>
                    <a:lnTo>
                      <a:pt x="131" y="82"/>
                    </a:lnTo>
                    <a:lnTo>
                      <a:pt x="131" y="81"/>
                    </a:lnTo>
                    <a:lnTo>
                      <a:pt x="132" y="80"/>
                    </a:lnTo>
                    <a:lnTo>
                      <a:pt x="132" y="78"/>
                    </a:lnTo>
                    <a:lnTo>
                      <a:pt x="133" y="78"/>
                    </a:lnTo>
                    <a:lnTo>
                      <a:pt x="133" y="77"/>
                    </a:lnTo>
                    <a:lnTo>
                      <a:pt x="133" y="75"/>
                    </a:lnTo>
                    <a:lnTo>
                      <a:pt x="134" y="74"/>
                    </a:lnTo>
                    <a:lnTo>
                      <a:pt x="134" y="72"/>
                    </a:lnTo>
                    <a:lnTo>
                      <a:pt x="135" y="72"/>
                    </a:lnTo>
                    <a:lnTo>
                      <a:pt x="135" y="71"/>
                    </a:lnTo>
                    <a:lnTo>
                      <a:pt x="135" y="70"/>
                    </a:lnTo>
                    <a:lnTo>
                      <a:pt x="135" y="68"/>
                    </a:lnTo>
                    <a:lnTo>
                      <a:pt x="136" y="68"/>
                    </a:lnTo>
                    <a:lnTo>
                      <a:pt x="136" y="66"/>
                    </a:lnTo>
                    <a:lnTo>
                      <a:pt x="136" y="65"/>
                    </a:lnTo>
                    <a:lnTo>
                      <a:pt x="137" y="63"/>
                    </a:lnTo>
                    <a:lnTo>
                      <a:pt x="138" y="62"/>
                    </a:lnTo>
                    <a:lnTo>
                      <a:pt x="138" y="61"/>
                    </a:lnTo>
                    <a:lnTo>
                      <a:pt x="139" y="59"/>
                    </a:lnTo>
                    <a:lnTo>
                      <a:pt x="139" y="58"/>
                    </a:lnTo>
                    <a:lnTo>
                      <a:pt x="139" y="56"/>
                    </a:lnTo>
                    <a:lnTo>
                      <a:pt x="140" y="55"/>
                    </a:lnTo>
                    <a:lnTo>
                      <a:pt x="140" y="53"/>
                    </a:lnTo>
                    <a:lnTo>
                      <a:pt x="141" y="53"/>
                    </a:lnTo>
                    <a:lnTo>
                      <a:pt x="141" y="52"/>
                    </a:lnTo>
                    <a:lnTo>
                      <a:pt x="142" y="52"/>
                    </a:lnTo>
                    <a:lnTo>
                      <a:pt x="142" y="51"/>
                    </a:lnTo>
                    <a:lnTo>
                      <a:pt x="143" y="50"/>
                    </a:lnTo>
                    <a:lnTo>
                      <a:pt x="144" y="49"/>
                    </a:lnTo>
                    <a:lnTo>
                      <a:pt x="145" y="49"/>
                    </a:lnTo>
                    <a:lnTo>
                      <a:pt x="145" y="47"/>
                    </a:lnTo>
                    <a:lnTo>
                      <a:pt x="146" y="47"/>
                    </a:lnTo>
                    <a:lnTo>
                      <a:pt x="146" y="46"/>
                    </a:lnTo>
                    <a:lnTo>
                      <a:pt x="147" y="46"/>
                    </a:lnTo>
                    <a:lnTo>
                      <a:pt x="147" y="44"/>
                    </a:lnTo>
                    <a:lnTo>
                      <a:pt x="148" y="44"/>
                    </a:lnTo>
                    <a:lnTo>
                      <a:pt x="148" y="43"/>
                    </a:lnTo>
                    <a:lnTo>
                      <a:pt x="149" y="43"/>
                    </a:lnTo>
                    <a:lnTo>
                      <a:pt x="150" y="43"/>
                    </a:lnTo>
                    <a:lnTo>
                      <a:pt x="150" y="42"/>
                    </a:lnTo>
                    <a:lnTo>
                      <a:pt x="151" y="42"/>
                    </a:lnTo>
                    <a:lnTo>
                      <a:pt x="152" y="40"/>
                    </a:lnTo>
                    <a:lnTo>
                      <a:pt x="153" y="40"/>
                    </a:lnTo>
                    <a:lnTo>
                      <a:pt x="154" y="40"/>
                    </a:lnTo>
                    <a:lnTo>
                      <a:pt x="154" y="39"/>
                    </a:lnTo>
                    <a:lnTo>
                      <a:pt x="155" y="39"/>
                    </a:lnTo>
                    <a:lnTo>
                      <a:pt x="156" y="39"/>
                    </a:lnTo>
                    <a:lnTo>
                      <a:pt x="157" y="39"/>
                    </a:lnTo>
                    <a:lnTo>
                      <a:pt x="157" y="37"/>
                    </a:lnTo>
                    <a:lnTo>
                      <a:pt x="158" y="37"/>
                    </a:lnTo>
                    <a:lnTo>
                      <a:pt x="159" y="37"/>
                    </a:lnTo>
                    <a:lnTo>
                      <a:pt x="159" y="36"/>
                    </a:lnTo>
                    <a:lnTo>
                      <a:pt x="160" y="36"/>
                    </a:lnTo>
                    <a:lnTo>
                      <a:pt x="161" y="36"/>
                    </a:lnTo>
                    <a:lnTo>
                      <a:pt x="162" y="36"/>
                    </a:lnTo>
                    <a:lnTo>
                      <a:pt x="162" y="35"/>
                    </a:lnTo>
                    <a:lnTo>
                      <a:pt x="163" y="35"/>
                    </a:lnTo>
                    <a:lnTo>
                      <a:pt x="164" y="34"/>
                    </a:lnTo>
                    <a:lnTo>
                      <a:pt x="165" y="34"/>
                    </a:lnTo>
                    <a:lnTo>
                      <a:pt x="165" y="32"/>
                    </a:lnTo>
                    <a:lnTo>
                      <a:pt x="166" y="32"/>
                    </a:lnTo>
                    <a:lnTo>
                      <a:pt x="167" y="32"/>
                    </a:lnTo>
                    <a:lnTo>
                      <a:pt x="167" y="31"/>
                    </a:lnTo>
                    <a:lnTo>
                      <a:pt x="168" y="31"/>
                    </a:lnTo>
                    <a:lnTo>
                      <a:pt x="169" y="31"/>
                    </a:lnTo>
                    <a:lnTo>
                      <a:pt x="169" y="30"/>
                    </a:lnTo>
                    <a:lnTo>
                      <a:pt x="170" y="30"/>
                    </a:lnTo>
                    <a:lnTo>
                      <a:pt x="170" y="28"/>
                    </a:lnTo>
                    <a:lnTo>
                      <a:pt x="171" y="28"/>
                    </a:lnTo>
                    <a:lnTo>
                      <a:pt x="172" y="27"/>
                    </a:lnTo>
                    <a:lnTo>
                      <a:pt x="173" y="27"/>
                    </a:lnTo>
                    <a:lnTo>
                      <a:pt x="173" y="25"/>
                    </a:lnTo>
                    <a:lnTo>
                      <a:pt x="174" y="25"/>
                    </a:lnTo>
                    <a:lnTo>
                      <a:pt x="174" y="24"/>
                    </a:lnTo>
                    <a:lnTo>
                      <a:pt x="175" y="24"/>
                    </a:lnTo>
                    <a:lnTo>
                      <a:pt x="175" y="23"/>
                    </a:lnTo>
                    <a:lnTo>
                      <a:pt x="176" y="23"/>
                    </a:lnTo>
                    <a:lnTo>
                      <a:pt x="176" y="21"/>
                    </a:lnTo>
                    <a:lnTo>
                      <a:pt x="177" y="21"/>
                    </a:lnTo>
                    <a:lnTo>
                      <a:pt x="178" y="20"/>
                    </a:lnTo>
                    <a:lnTo>
                      <a:pt x="179" y="20"/>
                    </a:lnTo>
                    <a:lnTo>
                      <a:pt x="179" y="18"/>
                    </a:lnTo>
                    <a:lnTo>
                      <a:pt x="180" y="18"/>
                    </a:lnTo>
                    <a:lnTo>
                      <a:pt x="181" y="18"/>
                    </a:lnTo>
                    <a:lnTo>
                      <a:pt x="182" y="18"/>
                    </a:lnTo>
                    <a:lnTo>
                      <a:pt x="182" y="16"/>
                    </a:lnTo>
                    <a:lnTo>
                      <a:pt x="183" y="16"/>
                    </a:lnTo>
                    <a:lnTo>
                      <a:pt x="183" y="15"/>
                    </a:lnTo>
                    <a:lnTo>
                      <a:pt x="184" y="15"/>
                    </a:lnTo>
                    <a:lnTo>
                      <a:pt x="185" y="13"/>
                    </a:lnTo>
                    <a:lnTo>
                      <a:pt x="186" y="13"/>
                    </a:lnTo>
                    <a:lnTo>
                      <a:pt x="186" y="12"/>
                    </a:lnTo>
                    <a:lnTo>
                      <a:pt x="187" y="11"/>
                    </a:lnTo>
                    <a:lnTo>
                      <a:pt x="188" y="11"/>
                    </a:lnTo>
                    <a:lnTo>
                      <a:pt x="188" y="9"/>
                    </a:lnTo>
                    <a:lnTo>
                      <a:pt x="189" y="9"/>
                    </a:lnTo>
                    <a:lnTo>
                      <a:pt x="190" y="8"/>
                    </a:lnTo>
                    <a:lnTo>
                      <a:pt x="191" y="8"/>
                    </a:lnTo>
                    <a:lnTo>
                      <a:pt x="191" y="6"/>
                    </a:lnTo>
                    <a:lnTo>
                      <a:pt x="192" y="6"/>
                    </a:lnTo>
                    <a:lnTo>
                      <a:pt x="192" y="5"/>
                    </a:lnTo>
                    <a:lnTo>
                      <a:pt x="193" y="5"/>
                    </a:lnTo>
                    <a:lnTo>
                      <a:pt x="194" y="4"/>
                    </a:lnTo>
                    <a:lnTo>
                      <a:pt x="195" y="4"/>
                    </a:lnTo>
                    <a:lnTo>
                      <a:pt x="196" y="2"/>
                    </a:lnTo>
                    <a:lnTo>
                      <a:pt x="197" y="2"/>
                    </a:lnTo>
                    <a:lnTo>
                      <a:pt x="198" y="2"/>
                    </a:lnTo>
                    <a:lnTo>
                      <a:pt x="198" y="1"/>
                    </a:lnTo>
                    <a:lnTo>
                      <a:pt x="199" y="1"/>
                    </a:lnTo>
                    <a:lnTo>
                      <a:pt x="200" y="1"/>
                    </a:lnTo>
                    <a:lnTo>
                      <a:pt x="201" y="1"/>
                    </a:lnTo>
                    <a:lnTo>
                      <a:pt x="201" y="0"/>
                    </a:lnTo>
                    <a:lnTo>
                      <a:pt x="202" y="0"/>
                    </a:lnTo>
                    <a:lnTo>
                      <a:pt x="203" y="0"/>
                    </a:lnTo>
                    <a:lnTo>
                      <a:pt x="204" y="0"/>
                    </a:lnTo>
                    <a:lnTo>
                      <a:pt x="205" y="1"/>
                    </a:lnTo>
                    <a:lnTo>
                      <a:pt x="206" y="1"/>
                    </a:lnTo>
                    <a:lnTo>
                      <a:pt x="207" y="1"/>
                    </a:lnTo>
                    <a:lnTo>
                      <a:pt x="208" y="1"/>
                    </a:lnTo>
                    <a:lnTo>
                      <a:pt x="209" y="1"/>
                    </a:lnTo>
                    <a:lnTo>
                      <a:pt x="209" y="2"/>
                    </a:lnTo>
                    <a:lnTo>
                      <a:pt x="210" y="2"/>
                    </a:lnTo>
                    <a:lnTo>
                      <a:pt x="210" y="4"/>
                    </a:lnTo>
                    <a:lnTo>
                      <a:pt x="210" y="5"/>
                    </a:lnTo>
                    <a:lnTo>
                      <a:pt x="211" y="5"/>
                    </a:lnTo>
                    <a:lnTo>
                      <a:pt x="211" y="6"/>
                    </a:lnTo>
                    <a:lnTo>
                      <a:pt x="212" y="6"/>
                    </a:lnTo>
                    <a:lnTo>
                      <a:pt x="212" y="8"/>
                    </a:lnTo>
                    <a:lnTo>
                      <a:pt x="213" y="9"/>
                    </a:lnTo>
                    <a:lnTo>
                      <a:pt x="213" y="11"/>
                    </a:lnTo>
                    <a:lnTo>
                      <a:pt x="214" y="11"/>
                    </a:lnTo>
                    <a:lnTo>
                      <a:pt x="214" y="12"/>
                    </a:lnTo>
                    <a:lnTo>
                      <a:pt x="214" y="13"/>
                    </a:lnTo>
                    <a:lnTo>
                      <a:pt x="214" y="15"/>
                    </a:lnTo>
                    <a:lnTo>
                      <a:pt x="214" y="16"/>
                    </a:lnTo>
                    <a:lnTo>
                      <a:pt x="215" y="16"/>
                    </a:lnTo>
                    <a:lnTo>
                      <a:pt x="215" y="18"/>
                    </a:lnTo>
                    <a:lnTo>
                      <a:pt x="216" y="18"/>
                    </a:lnTo>
                    <a:lnTo>
                      <a:pt x="216" y="20"/>
                    </a:lnTo>
                    <a:lnTo>
                      <a:pt x="216" y="21"/>
                    </a:lnTo>
                    <a:lnTo>
                      <a:pt x="216" y="23"/>
                    </a:lnTo>
                    <a:lnTo>
                      <a:pt x="217" y="23"/>
                    </a:lnTo>
                    <a:lnTo>
                      <a:pt x="217" y="24"/>
                    </a:lnTo>
                    <a:lnTo>
                      <a:pt x="217" y="25"/>
                    </a:lnTo>
                    <a:lnTo>
                      <a:pt x="217" y="27"/>
                    </a:lnTo>
                    <a:lnTo>
                      <a:pt x="217" y="28"/>
                    </a:lnTo>
                    <a:lnTo>
                      <a:pt x="217" y="30"/>
                    </a:lnTo>
                    <a:lnTo>
                      <a:pt x="218" y="30"/>
                    </a:lnTo>
                    <a:lnTo>
                      <a:pt x="218" y="31"/>
                    </a:lnTo>
                    <a:lnTo>
                      <a:pt x="218" y="32"/>
                    </a:lnTo>
                    <a:lnTo>
                      <a:pt x="218" y="34"/>
                    </a:lnTo>
                    <a:lnTo>
                      <a:pt x="218" y="35"/>
                    </a:lnTo>
                    <a:lnTo>
                      <a:pt x="218" y="36"/>
                    </a:lnTo>
                    <a:lnTo>
                      <a:pt x="218" y="37"/>
                    </a:lnTo>
                    <a:lnTo>
                      <a:pt x="218" y="39"/>
                    </a:lnTo>
                    <a:lnTo>
                      <a:pt x="218" y="40"/>
                    </a:lnTo>
                    <a:lnTo>
                      <a:pt x="218" y="42"/>
                    </a:lnTo>
                    <a:lnTo>
                      <a:pt x="218" y="43"/>
                    </a:lnTo>
                    <a:lnTo>
                      <a:pt x="218" y="44"/>
                    </a:lnTo>
                    <a:lnTo>
                      <a:pt x="218" y="46"/>
                    </a:lnTo>
                    <a:lnTo>
                      <a:pt x="218" y="47"/>
                    </a:lnTo>
                    <a:lnTo>
                      <a:pt x="218" y="49"/>
                    </a:lnTo>
                    <a:lnTo>
                      <a:pt x="217" y="50"/>
                    </a:lnTo>
                    <a:lnTo>
                      <a:pt x="217" y="51"/>
                    </a:lnTo>
                    <a:lnTo>
                      <a:pt x="217" y="52"/>
                    </a:lnTo>
                    <a:lnTo>
                      <a:pt x="217" y="53"/>
                    </a:lnTo>
                    <a:lnTo>
                      <a:pt x="217" y="55"/>
                    </a:lnTo>
                    <a:lnTo>
                      <a:pt x="216" y="55"/>
                    </a:lnTo>
                    <a:lnTo>
                      <a:pt x="216" y="56"/>
                    </a:lnTo>
                    <a:lnTo>
                      <a:pt x="216" y="58"/>
                    </a:lnTo>
                    <a:lnTo>
                      <a:pt x="216" y="59"/>
                    </a:lnTo>
                    <a:lnTo>
                      <a:pt x="215" y="59"/>
                    </a:lnTo>
                    <a:lnTo>
                      <a:pt x="215" y="61"/>
                    </a:lnTo>
                    <a:lnTo>
                      <a:pt x="215" y="62"/>
                    </a:lnTo>
                    <a:lnTo>
                      <a:pt x="214" y="62"/>
                    </a:lnTo>
                    <a:lnTo>
                      <a:pt x="214" y="63"/>
                    </a:lnTo>
                    <a:lnTo>
                      <a:pt x="214" y="65"/>
                    </a:lnTo>
                    <a:lnTo>
                      <a:pt x="214" y="66"/>
                    </a:lnTo>
                    <a:lnTo>
                      <a:pt x="213" y="66"/>
                    </a:lnTo>
                    <a:lnTo>
                      <a:pt x="213" y="68"/>
                    </a:lnTo>
                    <a:lnTo>
                      <a:pt x="212" y="68"/>
                    </a:lnTo>
                    <a:lnTo>
                      <a:pt x="212" y="70"/>
                    </a:lnTo>
                    <a:lnTo>
                      <a:pt x="211" y="71"/>
                    </a:lnTo>
                    <a:lnTo>
                      <a:pt x="210" y="74"/>
                    </a:lnTo>
                    <a:lnTo>
                      <a:pt x="210" y="75"/>
                    </a:lnTo>
                    <a:lnTo>
                      <a:pt x="209" y="77"/>
                    </a:lnTo>
                    <a:lnTo>
                      <a:pt x="208" y="80"/>
                    </a:lnTo>
                    <a:lnTo>
                      <a:pt x="207" y="81"/>
                    </a:lnTo>
                    <a:lnTo>
                      <a:pt x="206" y="82"/>
                    </a:lnTo>
                    <a:lnTo>
                      <a:pt x="205" y="84"/>
                    </a:lnTo>
                    <a:lnTo>
                      <a:pt x="204" y="84"/>
                    </a:lnTo>
                    <a:lnTo>
                      <a:pt x="203" y="87"/>
                    </a:lnTo>
                    <a:lnTo>
                      <a:pt x="202" y="89"/>
                    </a:lnTo>
                    <a:lnTo>
                      <a:pt x="202" y="90"/>
                    </a:lnTo>
                    <a:lnTo>
                      <a:pt x="202" y="91"/>
                    </a:lnTo>
                    <a:lnTo>
                      <a:pt x="201" y="93"/>
                    </a:lnTo>
                    <a:lnTo>
                      <a:pt x="200" y="94"/>
                    </a:lnTo>
                    <a:lnTo>
                      <a:pt x="199" y="96"/>
                    </a:lnTo>
                    <a:lnTo>
                      <a:pt x="198" y="97"/>
                    </a:lnTo>
                    <a:lnTo>
                      <a:pt x="198" y="99"/>
                    </a:lnTo>
                    <a:lnTo>
                      <a:pt x="197" y="100"/>
                    </a:lnTo>
                    <a:lnTo>
                      <a:pt x="196" y="101"/>
                    </a:lnTo>
                    <a:lnTo>
                      <a:pt x="196" y="102"/>
                    </a:lnTo>
                    <a:lnTo>
                      <a:pt x="195" y="103"/>
                    </a:lnTo>
                    <a:lnTo>
                      <a:pt x="194" y="105"/>
                    </a:lnTo>
                    <a:lnTo>
                      <a:pt x="193" y="106"/>
                    </a:lnTo>
                    <a:lnTo>
                      <a:pt x="192" y="108"/>
                    </a:lnTo>
                    <a:lnTo>
                      <a:pt x="192" y="109"/>
                    </a:lnTo>
                    <a:lnTo>
                      <a:pt x="191" y="111"/>
                    </a:lnTo>
                    <a:lnTo>
                      <a:pt x="190" y="112"/>
                    </a:lnTo>
                    <a:lnTo>
                      <a:pt x="189" y="113"/>
                    </a:lnTo>
                    <a:lnTo>
                      <a:pt x="188" y="115"/>
                    </a:lnTo>
                    <a:lnTo>
                      <a:pt x="187" y="115"/>
                    </a:lnTo>
                    <a:lnTo>
                      <a:pt x="187" y="116"/>
                    </a:lnTo>
                    <a:lnTo>
                      <a:pt x="186" y="116"/>
                    </a:lnTo>
                    <a:lnTo>
                      <a:pt x="186" y="118"/>
                    </a:lnTo>
                    <a:lnTo>
                      <a:pt x="185" y="118"/>
                    </a:lnTo>
                    <a:lnTo>
                      <a:pt x="185" y="120"/>
                    </a:lnTo>
                    <a:lnTo>
                      <a:pt x="184" y="120"/>
                    </a:lnTo>
                    <a:lnTo>
                      <a:pt x="184" y="121"/>
                    </a:lnTo>
                    <a:lnTo>
                      <a:pt x="183" y="121"/>
                    </a:lnTo>
                    <a:lnTo>
                      <a:pt x="182" y="121"/>
                    </a:lnTo>
                    <a:lnTo>
                      <a:pt x="182" y="122"/>
                    </a:lnTo>
                    <a:lnTo>
                      <a:pt x="181" y="124"/>
                    </a:lnTo>
                    <a:lnTo>
                      <a:pt x="180" y="124"/>
                    </a:lnTo>
                    <a:lnTo>
                      <a:pt x="180" y="125"/>
                    </a:lnTo>
                    <a:lnTo>
                      <a:pt x="180" y="127"/>
                    </a:lnTo>
                    <a:lnTo>
                      <a:pt x="180" y="128"/>
                    </a:lnTo>
                    <a:lnTo>
                      <a:pt x="179" y="128"/>
                    </a:lnTo>
                    <a:lnTo>
                      <a:pt x="179" y="130"/>
                    </a:lnTo>
                    <a:lnTo>
                      <a:pt x="179" y="131"/>
                    </a:lnTo>
                    <a:lnTo>
                      <a:pt x="179" y="132"/>
                    </a:lnTo>
                    <a:lnTo>
                      <a:pt x="178" y="132"/>
                    </a:lnTo>
                    <a:lnTo>
                      <a:pt x="178" y="134"/>
                    </a:lnTo>
                    <a:lnTo>
                      <a:pt x="177" y="134"/>
                    </a:lnTo>
                    <a:lnTo>
                      <a:pt x="177" y="136"/>
                    </a:lnTo>
                    <a:lnTo>
                      <a:pt x="177" y="137"/>
                    </a:lnTo>
                    <a:lnTo>
                      <a:pt x="177" y="139"/>
                    </a:lnTo>
                    <a:lnTo>
                      <a:pt x="176" y="139"/>
                    </a:lnTo>
                    <a:lnTo>
                      <a:pt x="176" y="140"/>
                    </a:lnTo>
                    <a:lnTo>
                      <a:pt x="176" y="141"/>
                    </a:lnTo>
                    <a:lnTo>
                      <a:pt x="176" y="143"/>
                    </a:lnTo>
                    <a:lnTo>
                      <a:pt x="175" y="143"/>
                    </a:lnTo>
                    <a:lnTo>
                      <a:pt x="175" y="144"/>
                    </a:lnTo>
                    <a:lnTo>
                      <a:pt x="175" y="146"/>
                    </a:lnTo>
                    <a:lnTo>
                      <a:pt x="175" y="147"/>
                    </a:lnTo>
                    <a:lnTo>
                      <a:pt x="174" y="147"/>
                    </a:lnTo>
                    <a:lnTo>
                      <a:pt x="174" y="149"/>
                    </a:lnTo>
                    <a:lnTo>
                      <a:pt x="174" y="150"/>
                    </a:lnTo>
                    <a:lnTo>
                      <a:pt x="174" y="151"/>
                    </a:lnTo>
                    <a:lnTo>
                      <a:pt x="174" y="152"/>
                    </a:lnTo>
                    <a:lnTo>
                      <a:pt x="174" y="153"/>
                    </a:lnTo>
                    <a:lnTo>
                      <a:pt x="174" y="155"/>
                    </a:lnTo>
                    <a:lnTo>
                      <a:pt x="173" y="155"/>
                    </a:lnTo>
                    <a:lnTo>
                      <a:pt x="173" y="156"/>
                    </a:lnTo>
                    <a:lnTo>
                      <a:pt x="173" y="158"/>
                    </a:lnTo>
                    <a:lnTo>
                      <a:pt x="172" y="158"/>
                    </a:lnTo>
                    <a:lnTo>
                      <a:pt x="172" y="159"/>
                    </a:lnTo>
                    <a:lnTo>
                      <a:pt x="172" y="160"/>
                    </a:lnTo>
                    <a:lnTo>
                      <a:pt x="171" y="160"/>
                    </a:lnTo>
                    <a:lnTo>
                      <a:pt x="171" y="162"/>
                    </a:lnTo>
                    <a:lnTo>
                      <a:pt x="171" y="163"/>
                    </a:lnTo>
                    <a:lnTo>
                      <a:pt x="170" y="163"/>
                    </a:lnTo>
                    <a:lnTo>
                      <a:pt x="170" y="165"/>
                    </a:lnTo>
                    <a:lnTo>
                      <a:pt x="170" y="166"/>
                    </a:lnTo>
                    <a:lnTo>
                      <a:pt x="170" y="168"/>
                    </a:lnTo>
                    <a:lnTo>
                      <a:pt x="169" y="168"/>
                    </a:lnTo>
                    <a:lnTo>
                      <a:pt x="169" y="170"/>
                    </a:lnTo>
                    <a:lnTo>
                      <a:pt x="168" y="171"/>
                    </a:lnTo>
                    <a:lnTo>
                      <a:pt x="168" y="172"/>
                    </a:lnTo>
                    <a:lnTo>
                      <a:pt x="167" y="174"/>
                    </a:lnTo>
                    <a:lnTo>
                      <a:pt x="166" y="175"/>
                    </a:lnTo>
                    <a:lnTo>
                      <a:pt x="166" y="177"/>
                    </a:lnTo>
                    <a:lnTo>
                      <a:pt x="165" y="178"/>
                    </a:lnTo>
                    <a:lnTo>
                      <a:pt x="165" y="179"/>
                    </a:lnTo>
                    <a:lnTo>
                      <a:pt x="164" y="181"/>
                    </a:lnTo>
                    <a:lnTo>
                      <a:pt x="163" y="182"/>
                    </a:lnTo>
                    <a:lnTo>
                      <a:pt x="163" y="184"/>
                    </a:lnTo>
                    <a:lnTo>
                      <a:pt x="163" y="186"/>
                    </a:lnTo>
                    <a:lnTo>
                      <a:pt x="162" y="186"/>
                    </a:lnTo>
                    <a:lnTo>
                      <a:pt x="162" y="187"/>
                    </a:lnTo>
                    <a:lnTo>
                      <a:pt x="161" y="187"/>
                    </a:lnTo>
                    <a:lnTo>
                      <a:pt x="161" y="189"/>
                    </a:lnTo>
                    <a:lnTo>
                      <a:pt x="160" y="190"/>
                    </a:lnTo>
                    <a:lnTo>
                      <a:pt x="159" y="191"/>
                    </a:lnTo>
                    <a:lnTo>
                      <a:pt x="159" y="193"/>
                    </a:lnTo>
                    <a:lnTo>
                      <a:pt x="159" y="191"/>
                    </a:lnTo>
                    <a:lnTo>
                      <a:pt x="160" y="190"/>
                    </a:lnTo>
                    <a:lnTo>
                      <a:pt x="161" y="189"/>
                    </a:lnTo>
                    <a:lnTo>
                      <a:pt x="162" y="187"/>
                    </a:lnTo>
                    <a:lnTo>
                      <a:pt x="162" y="186"/>
                    </a:lnTo>
                    <a:lnTo>
                      <a:pt x="163" y="186"/>
                    </a:lnTo>
                    <a:lnTo>
                      <a:pt x="163" y="184"/>
                    </a:lnTo>
                    <a:lnTo>
                      <a:pt x="163" y="182"/>
                    </a:lnTo>
                    <a:lnTo>
                      <a:pt x="164" y="182"/>
                    </a:lnTo>
                    <a:lnTo>
                      <a:pt x="164" y="181"/>
                    </a:lnTo>
                    <a:lnTo>
                      <a:pt x="164" y="179"/>
                    </a:lnTo>
                    <a:lnTo>
                      <a:pt x="165" y="179"/>
                    </a:lnTo>
                    <a:lnTo>
                      <a:pt x="165" y="178"/>
                    </a:lnTo>
                    <a:lnTo>
                      <a:pt x="166" y="177"/>
                    </a:lnTo>
                    <a:lnTo>
                      <a:pt x="166" y="175"/>
                    </a:lnTo>
                    <a:lnTo>
                      <a:pt x="167" y="175"/>
                    </a:lnTo>
                    <a:lnTo>
                      <a:pt x="167" y="174"/>
                    </a:lnTo>
                    <a:lnTo>
                      <a:pt x="167" y="172"/>
                    </a:lnTo>
                    <a:lnTo>
                      <a:pt x="167" y="449"/>
                    </a:lnTo>
                    <a:lnTo>
                      <a:pt x="166" y="450"/>
                    </a:lnTo>
                    <a:lnTo>
                      <a:pt x="165" y="450"/>
                    </a:lnTo>
                    <a:lnTo>
                      <a:pt x="164" y="452"/>
                    </a:lnTo>
                    <a:lnTo>
                      <a:pt x="163" y="453"/>
                    </a:lnTo>
                    <a:lnTo>
                      <a:pt x="162" y="453"/>
                    </a:lnTo>
                    <a:lnTo>
                      <a:pt x="160" y="455"/>
                    </a:lnTo>
                    <a:lnTo>
                      <a:pt x="159" y="456"/>
                    </a:lnTo>
                    <a:lnTo>
                      <a:pt x="158" y="456"/>
                    </a:lnTo>
                    <a:lnTo>
                      <a:pt x="156" y="457"/>
                    </a:lnTo>
                    <a:lnTo>
                      <a:pt x="154" y="457"/>
                    </a:lnTo>
                    <a:lnTo>
                      <a:pt x="152" y="459"/>
                    </a:lnTo>
                    <a:lnTo>
                      <a:pt x="151" y="459"/>
                    </a:lnTo>
                    <a:lnTo>
                      <a:pt x="149" y="460"/>
                    </a:lnTo>
                    <a:lnTo>
                      <a:pt x="147" y="460"/>
                    </a:lnTo>
                    <a:lnTo>
                      <a:pt x="146" y="462"/>
                    </a:lnTo>
                    <a:lnTo>
                      <a:pt x="143" y="462"/>
                    </a:lnTo>
                    <a:lnTo>
                      <a:pt x="141" y="462"/>
                    </a:lnTo>
                    <a:lnTo>
                      <a:pt x="139" y="463"/>
                    </a:lnTo>
                    <a:lnTo>
                      <a:pt x="138" y="463"/>
                    </a:lnTo>
                    <a:lnTo>
                      <a:pt x="136" y="463"/>
                    </a:lnTo>
                    <a:lnTo>
                      <a:pt x="134" y="465"/>
                    </a:lnTo>
                    <a:lnTo>
                      <a:pt x="132" y="465"/>
                    </a:lnTo>
                    <a:lnTo>
                      <a:pt x="130" y="465"/>
                    </a:lnTo>
                    <a:lnTo>
                      <a:pt x="129" y="465"/>
                    </a:lnTo>
                    <a:lnTo>
                      <a:pt x="127" y="465"/>
                    </a:lnTo>
                    <a:lnTo>
                      <a:pt x="125" y="465"/>
                    </a:lnTo>
                    <a:lnTo>
                      <a:pt x="123" y="465"/>
                    </a:lnTo>
                    <a:lnTo>
                      <a:pt x="122" y="465"/>
                    </a:lnTo>
                    <a:lnTo>
                      <a:pt x="120" y="465"/>
                    </a:lnTo>
                    <a:lnTo>
                      <a:pt x="119" y="465"/>
                    </a:lnTo>
                    <a:lnTo>
                      <a:pt x="118" y="465"/>
                    </a:lnTo>
                    <a:lnTo>
                      <a:pt x="116" y="465"/>
                    </a:lnTo>
                    <a:lnTo>
                      <a:pt x="115" y="465"/>
                    </a:lnTo>
                    <a:lnTo>
                      <a:pt x="113" y="465"/>
                    </a:lnTo>
                    <a:lnTo>
                      <a:pt x="112" y="465"/>
                    </a:lnTo>
                    <a:lnTo>
                      <a:pt x="111" y="463"/>
                    </a:lnTo>
                    <a:lnTo>
                      <a:pt x="110" y="463"/>
                    </a:lnTo>
                    <a:lnTo>
                      <a:pt x="109" y="463"/>
                    </a:lnTo>
                    <a:lnTo>
                      <a:pt x="108" y="465"/>
                    </a:lnTo>
                    <a:lnTo>
                      <a:pt x="107" y="465"/>
                    </a:lnTo>
                    <a:lnTo>
                      <a:pt x="106" y="465"/>
                    </a:lnTo>
                    <a:lnTo>
                      <a:pt x="105" y="465"/>
                    </a:lnTo>
                    <a:lnTo>
                      <a:pt x="104" y="465"/>
                    </a:lnTo>
                    <a:lnTo>
                      <a:pt x="103" y="465"/>
                    </a:lnTo>
                    <a:lnTo>
                      <a:pt x="102" y="465"/>
                    </a:lnTo>
                    <a:lnTo>
                      <a:pt x="101" y="467"/>
                    </a:lnTo>
                    <a:lnTo>
                      <a:pt x="100" y="467"/>
                    </a:lnTo>
                    <a:lnTo>
                      <a:pt x="100" y="468"/>
                    </a:lnTo>
                    <a:lnTo>
                      <a:pt x="99" y="468"/>
                    </a:lnTo>
                    <a:lnTo>
                      <a:pt x="99" y="469"/>
                    </a:lnTo>
                    <a:lnTo>
                      <a:pt x="98" y="471"/>
                    </a:lnTo>
                    <a:lnTo>
                      <a:pt x="98" y="472"/>
                    </a:lnTo>
                    <a:lnTo>
                      <a:pt x="97" y="472"/>
                    </a:lnTo>
                    <a:lnTo>
                      <a:pt x="96" y="474"/>
                    </a:lnTo>
                    <a:lnTo>
                      <a:pt x="95" y="475"/>
                    </a:lnTo>
                    <a:lnTo>
                      <a:pt x="94" y="477"/>
                    </a:lnTo>
                    <a:lnTo>
                      <a:pt x="93" y="478"/>
                    </a:lnTo>
                    <a:lnTo>
                      <a:pt x="91" y="479"/>
                    </a:lnTo>
                    <a:lnTo>
                      <a:pt x="90" y="481"/>
                    </a:lnTo>
                    <a:lnTo>
                      <a:pt x="89" y="481"/>
                    </a:lnTo>
                    <a:lnTo>
                      <a:pt x="87" y="483"/>
                    </a:lnTo>
                    <a:lnTo>
                      <a:pt x="87" y="484"/>
                    </a:lnTo>
                    <a:lnTo>
                      <a:pt x="85" y="486"/>
                    </a:lnTo>
                    <a:lnTo>
                      <a:pt x="84" y="487"/>
                    </a:lnTo>
                    <a:lnTo>
                      <a:pt x="83" y="490"/>
                    </a:lnTo>
                    <a:lnTo>
                      <a:pt x="81" y="491"/>
                    </a:lnTo>
                    <a:lnTo>
                      <a:pt x="80" y="493"/>
                    </a:lnTo>
                    <a:lnTo>
                      <a:pt x="78" y="494"/>
                    </a:lnTo>
                    <a:lnTo>
                      <a:pt x="77" y="497"/>
                    </a:lnTo>
                    <a:lnTo>
                      <a:pt x="75" y="498"/>
                    </a:lnTo>
                    <a:lnTo>
                      <a:pt x="73" y="499"/>
                    </a:lnTo>
                    <a:lnTo>
                      <a:pt x="72" y="500"/>
                    </a:lnTo>
                    <a:lnTo>
                      <a:pt x="71" y="502"/>
                    </a:lnTo>
                    <a:lnTo>
                      <a:pt x="69" y="505"/>
                    </a:lnTo>
                    <a:lnTo>
                      <a:pt x="67" y="506"/>
                    </a:lnTo>
                    <a:lnTo>
                      <a:pt x="66" y="507"/>
                    </a:lnTo>
                    <a:lnTo>
                      <a:pt x="65" y="509"/>
                    </a:lnTo>
                    <a:lnTo>
                      <a:pt x="64" y="510"/>
                    </a:lnTo>
                    <a:lnTo>
                      <a:pt x="62" y="512"/>
                    </a:lnTo>
                    <a:lnTo>
                      <a:pt x="61" y="512"/>
                    </a:lnTo>
                    <a:lnTo>
                      <a:pt x="59" y="513"/>
                    </a:lnTo>
                    <a:lnTo>
                      <a:pt x="59" y="515"/>
                    </a:lnTo>
                    <a:lnTo>
                      <a:pt x="58" y="515"/>
                    </a:lnTo>
                    <a:lnTo>
                      <a:pt x="56" y="515"/>
                    </a:lnTo>
                    <a:lnTo>
                      <a:pt x="55" y="517"/>
                    </a:lnTo>
                    <a:lnTo>
                      <a:pt x="54" y="518"/>
                    </a:lnTo>
                    <a:lnTo>
                      <a:pt x="52" y="518"/>
                    </a:lnTo>
                    <a:lnTo>
                      <a:pt x="51" y="519"/>
                    </a:lnTo>
                    <a:lnTo>
                      <a:pt x="49" y="521"/>
                    </a:lnTo>
                    <a:lnTo>
                      <a:pt x="48" y="524"/>
                    </a:lnTo>
                    <a:lnTo>
                      <a:pt x="46" y="525"/>
                    </a:lnTo>
                    <a:lnTo>
                      <a:pt x="44" y="526"/>
                    </a:lnTo>
                    <a:lnTo>
                      <a:pt x="43" y="528"/>
                    </a:lnTo>
                    <a:lnTo>
                      <a:pt x="40" y="531"/>
                    </a:lnTo>
                    <a:lnTo>
                      <a:pt x="38" y="531"/>
                    </a:lnTo>
                    <a:lnTo>
                      <a:pt x="36" y="533"/>
                    </a:lnTo>
                    <a:lnTo>
                      <a:pt x="34" y="536"/>
                    </a:lnTo>
                    <a:lnTo>
                      <a:pt x="32" y="537"/>
                    </a:lnTo>
                    <a:lnTo>
                      <a:pt x="31" y="540"/>
                    </a:lnTo>
                    <a:lnTo>
                      <a:pt x="29" y="541"/>
                    </a:lnTo>
                    <a:lnTo>
                      <a:pt x="26" y="544"/>
                    </a:lnTo>
                    <a:lnTo>
                      <a:pt x="24" y="545"/>
                    </a:lnTo>
                    <a:lnTo>
                      <a:pt x="23" y="548"/>
                    </a:lnTo>
                    <a:lnTo>
                      <a:pt x="21" y="549"/>
                    </a:lnTo>
                    <a:lnTo>
                      <a:pt x="20" y="552"/>
                    </a:lnTo>
                    <a:lnTo>
                      <a:pt x="18" y="553"/>
                    </a:lnTo>
                    <a:lnTo>
                      <a:pt x="16" y="555"/>
                    </a:lnTo>
                    <a:lnTo>
                      <a:pt x="14" y="557"/>
                    </a:lnTo>
                    <a:lnTo>
                      <a:pt x="14" y="559"/>
                    </a:lnTo>
                    <a:lnTo>
                      <a:pt x="12" y="560"/>
                    </a:lnTo>
                    <a:lnTo>
                      <a:pt x="11" y="562"/>
                    </a:lnTo>
                    <a:lnTo>
                      <a:pt x="9" y="564"/>
                    </a:lnTo>
                    <a:lnTo>
                      <a:pt x="8" y="565"/>
                    </a:lnTo>
                    <a:lnTo>
                      <a:pt x="8" y="567"/>
                    </a:lnTo>
                    <a:lnTo>
                      <a:pt x="7" y="568"/>
                    </a:lnTo>
                    <a:lnTo>
                      <a:pt x="0" y="3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8" name="Freeform 342"/>
              <p:cNvSpPr>
                <a:spLocks/>
              </p:cNvSpPr>
              <p:nvPr/>
            </p:nvSpPr>
            <p:spPr bwMode="auto">
              <a:xfrm>
                <a:off x="1512" y="1249"/>
                <a:ext cx="221" cy="574"/>
              </a:xfrm>
              <a:custGeom>
                <a:avLst/>
                <a:gdLst>
                  <a:gd name="T0" fmla="*/ 10 w 221"/>
                  <a:gd name="T1" fmla="*/ 307 h 574"/>
                  <a:gd name="T2" fmla="*/ 23 w 221"/>
                  <a:gd name="T3" fmla="*/ 294 h 574"/>
                  <a:gd name="T4" fmla="*/ 32 w 221"/>
                  <a:gd name="T5" fmla="*/ 283 h 574"/>
                  <a:gd name="T6" fmla="*/ 45 w 221"/>
                  <a:gd name="T7" fmla="*/ 269 h 574"/>
                  <a:gd name="T8" fmla="*/ 55 w 221"/>
                  <a:gd name="T9" fmla="*/ 253 h 574"/>
                  <a:gd name="T10" fmla="*/ 64 w 221"/>
                  <a:gd name="T11" fmla="*/ 236 h 574"/>
                  <a:gd name="T12" fmla="*/ 69 w 221"/>
                  <a:gd name="T13" fmla="*/ 217 h 574"/>
                  <a:gd name="T14" fmla="*/ 73 w 221"/>
                  <a:gd name="T15" fmla="*/ 205 h 574"/>
                  <a:gd name="T16" fmla="*/ 84 w 221"/>
                  <a:gd name="T17" fmla="*/ 182 h 574"/>
                  <a:gd name="T18" fmla="*/ 94 w 221"/>
                  <a:gd name="T19" fmla="*/ 165 h 574"/>
                  <a:gd name="T20" fmla="*/ 102 w 221"/>
                  <a:gd name="T21" fmla="*/ 150 h 574"/>
                  <a:gd name="T22" fmla="*/ 111 w 221"/>
                  <a:gd name="T23" fmla="*/ 135 h 574"/>
                  <a:gd name="T24" fmla="*/ 119 w 221"/>
                  <a:gd name="T25" fmla="*/ 119 h 574"/>
                  <a:gd name="T26" fmla="*/ 127 w 221"/>
                  <a:gd name="T27" fmla="*/ 97 h 574"/>
                  <a:gd name="T28" fmla="*/ 137 w 221"/>
                  <a:gd name="T29" fmla="*/ 70 h 574"/>
                  <a:gd name="T30" fmla="*/ 145 w 221"/>
                  <a:gd name="T31" fmla="*/ 49 h 574"/>
                  <a:gd name="T32" fmla="*/ 153 w 221"/>
                  <a:gd name="T33" fmla="*/ 42 h 574"/>
                  <a:gd name="T34" fmla="*/ 162 w 221"/>
                  <a:gd name="T35" fmla="*/ 36 h 574"/>
                  <a:gd name="T36" fmla="*/ 166 w 221"/>
                  <a:gd name="T37" fmla="*/ 34 h 574"/>
                  <a:gd name="T38" fmla="*/ 169 w 221"/>
                  <a:gd name="T39" fmla="*/ 31 h 574"/>
                  <a:gd name="T40" fmla="*/ 173 w 221"/>
                  <a:gd name="T41" fmla="*/ 27 h 574"/>
                  <a:gd name="T42" fmla="*/ 185 w 221"/>
                  <a:gd name="T43" fmla="*/ 15 h 574"/>
                  <a:gd name="T44" fmla="*/ 198 w 221"/>
                  <a:gd name="T45" fmla="*/ 2 h 574"/>
                  <a:gd name="T46" fmla="*/ 207 w 221"/>
                  <a:gd name="T47" fmla="*/ 1 h 574"/>
                  <a:gd name="T48" fmla="*/ 212 w 221"/>
                  <a:gd name="T49" fmla="*/ 4 h 574"/>
                  <a:gd name="T50" fmla="*/ 215 w 221"/>
                  <a:gd name="T51" fmla="*/ 9 h 574"/>
                  <a:gd name="T52" fmla="*/ 218 w 221"/>
                  <a:gd name="T53" fmla="*/ 20 h 574"/>
                  <a:gd name="T54" fmla="*/ 220 w 221"/>
                  <a:gd name="T55" fmla="*/ 38 h 574"/>
                  <a:gd name="T56" fmla="*/ 218 w 221"/>
                  <a:gd name="T57" fmla="*/ 57 h 574"/>
                  <a:gd name="T58" fmla="*/ 214 w 221"/>
                  <a:gd name="T59" fmla="*/ 70 h 574"/>
                  <a:gd name="T60" fmla="*/ 204 w 221"/>
                  <a:gd name="T61" fmla="*/ 91 h 574"/>
                  <a:gd name="T62" fmla="*/ 195 w 221"/>
                  <a:gd name="T63" fmla="*/ 107 h 574"/>
                  <a:gd name="T64" fmla="*/ 189 w 221"/>
                  <a:gd name="T65" fmla="*/ 116 h 574"/>
                  <a:gd name="T66" fmla="*/ 181 w 221"/>
                  <a:gd name="T67" fmla="*/ 126 h 574"/>
                  <a:gd name="T68" fmla="*/ 180 w 221"/>
                  <a:gd name="T69" fmla="*/ 135 h 574"/>
                  <a:gd name="T70" fmla="*/ 177 w 221"/>
                  <a:gd name="T71" fmla="*/ 147 h 574"/>
                  <a:gd name="T72" fmla="*/ 173 w 221"/>
                  <a:gd name="T73" fmla="*/ 162 h 574"/>
                  <a:gd name="T74" fmla="*/ 164 w 221"/>
                  <a:gd name="T75" fmla="*/ 186 h 574"/>
                  <a:gd name="T76" fmla="*/ 162 w 221"/>
                  <a:gd name="T77" fmla="*/ 192 h 574"/>
                  <a:gd name="T78" fmla="*/ 164 w 221"/>
                  <a:gd name="T79" fmla="*/ 186 h 574"/>
                  <a:gd name="T80" fmla="*/ 168 w 221"/>
                  <a:gd name="T81" fmla="*/ 453 h 574"/>
                  <a:gd name="T82" fmla="*/ 152 w 221"/>
                  <a:gd name="T83" fmla="*/ 463 h 574"/>
                  <a:gd name="T84" fmla="*/ 130 w 221"/>
                  <a:gd name="T85" fmla="*/ 469 h 574"/>
                  <a:gd name="T86" fmla="*/ 109 w 221"/>
                  <a:gd name="T87" fmla="*/ 469 h 574"/>
                  <a:gd name="T88" fmla="*/ 98 w 221"/>
                  <a:gd name="T89" fmla="*/ 476 h 574"/>
                  <a:gd name="T90" fmla="*/ 86 w 221"/>
                  <a:gd name="T91" fmla="*/ 490 h 574"/>
                  <a:gd name="T92" fmla="*/ 68 w 221"/>
                  <a:gd name="T93" fmla="*/ 511 h 574"/>
                  <a:gd name="T94" fmla="*/ 52 w 221"/>
                  <a:gd name="T95" fmla="*/ 523 h 574"/>
                  <a:gd name="T96" fmla="*/ 31 w 221"/>
                  <a:gd name="T97" fmla="*/ 545 h 574"/>
                  <a:gd name="T98" fmla="*/ 11 w 221"/>
                  <a:gd name="T99" fmla="*/ 567 h 5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1"/>
                  <a:gd name="T151" fmla="*/ 0 h 574"/>
                  <a:gd name="T152" fmla="*/ 221 w 221"/>
                  <a:gd name="T153" fmla="*/ 574 h 5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1" h="574">
                    <a:moveTo>
                      <a:pt x="0" y="319"/>
                    </a:moveTo>
                    <a:lnTo>
                      <a:pt x="5" y="313"/>
                    </a:lnTo>
                    <a:lnTo>
                      <a:pt x="10" y="307"/>
                    </a:lnTo>
                    <a:lnTo>
                      <a:pt x="15" y="302"/>
                    </a:lnTo>
                    <a:lnTo>
                      <a:pt x="21" y="297"/>
                    </a:lnTo>
                    <a:lnTo>
                      <a:pt x="23" y="294"/>
                    </a:lnTo>
                    <a:lnTo>
                      <a:pt x="26" y="290"/>
                    </a:lnTo>
                    <a:lnTo>
                      <a:pt x="29" y="285"/>
                    </a:lnTo>
                    <a:lnTo>
                      <a:pt x="32" y="283"/>
                    </a:lnTo>
                    <a:lnTo>
                      <a:pt x="36" y="278"/>
                    </a:lnTo>
                    <a:lnTo>
                      <a:pt x="40" y="273"/>
                    </a:lnTo>
                    <a:lnTo>
                      <a:pt x="45" y="269"/>
                    </a:lnTo>
                    <a:lnTo>
                      <a:pt x="48" y="264"/>
                    </a:lnTo>
                    <a:lnTo>
                      <a:pt x="52" y="258"/>
                    </a:lnTo>
                    <a:lnTo>
                      <a:pt x="55" y="253"/>
                    </a:lnTo>
                    <a:lnTo>
                      <a:pt x="58" y="248"/>
                    </a:lnTo>
                    <a:lnTo>
                      <a:pt x="61" y="241"/>
                    </a:lnTo>
                    <a:lnTo>
                      <a:pt x="64" y="236"/>
                    </a:lnTo>
                    <a:lnTo>
                      <a:pt x="65" y="229"/>
                    </a:lnTo>
                    <a:lnTo>
                      <a:pt x="67" y="223"/>
                    </a:lnTo>
                    <a:lnTo>
                      <a:pt x="69" y="217"/>
                    </a:lnTo>
                    <a:lnTo>
                      <a:pt x="69" y="212"/>
                    </a:lnTo>
                    <a:lnTo>
                      <a:pt x="71" y="208"/>
                    </a:lnTo>
                    <a:lnTo>
                      <a:pt x="73" y="205"/>
                    </a:lnTo>
                    <a:lnTo>
                      <a:pt x="75" y="202"/>
                    </a:lnTo>
                    <a:lnTo>
                      <a:pt x="80" y="192"/>
                    </a:lnTo>
                    <a:lnTo>
                      <a:pt x="84" y="182"/>
                    </a:lnTo>
                    <a:lnTo>
                      <a:pt x="89" y="173"/>
                    </a:lnTo>
                    <a:lnTo>
                      <a:pt x="95" y="165"/>
                    </a:lnTo>
                    <a:lnTo>
                      <a:pt x="94" y="165"/>
                    </a:lnTo>
                    <a:lnTo>
                      <a:pt x="97" y="159"/>
                    </a:lnTo>
                    <a:lnTo>
                      <a:pt x="99" y="155"/>
                    </a:lnTo>
                    <a:lnTo>
                      <a:pt x="102" y="150"/>
                    </a:lnTo>
                    <a:lnTo>
                      <a:pt x="105" y="144"/>
                    </a:lnTo>
                    <a:lnTo>
                      <a:pt x="108" y="138"/>
                    </a:lnTo>
                    <a:lnTo>
                      <a:pt x="111" y="135"/>
                    </a:lnTo>
                    <a:lnTo>
                      <a:pt x="113" y="129"/>
                    </a:lnTo>
                    <a:lnTo>
                      <a:pt x="116" y="124"/>
                    </a:lnTo>
                    <a:lnTo>
                      <a:pt x="119" y="119"/>
                    </a:lnTo>
                    <a:lnTo>
                      <a:pt x="121" y="111"/>
                    </a:lnTo>
                    <a:lnTo>
                      <a:pt x="125" y="104"/>
                    </a:lnTo>
                    <a:lnTo>
                      <a:pt x="127" y="97"/>
                    </a:lnTo>
                    <a:lnTo>
                      <a:pt x="130" y="88"/>
                    </a:lnTo>
                    <a:lnTo>
                      <a:pt x="133" y="79"/>
                    </a:lnTo>
                    <a:lnTo>
                      <a:pt x="137" y="70"/>
                    </a:lnTo>
                    <a:lnTo>
                      <a:pt x="139" y="61"/>
                    </a:lnTo>
                    <a:lnTo>
                      <a:pt x="142" y="54"/>
                    </a:lnTo>
                    <a:lnTo>
                      <a:pt x="145" y="49"/>
                    </a:lnTo>
                    <a:lnTo>
                      <a:pt x="149" y="45"/>
                    </a:lnTo>
                    <a:lnTo>
                      <a:pt x="151" y="43"/>
                    </a:lnTo>
                    <a:lnTo>
                      <a:pt x="153" y="42"/>
                    </a:lnTo>
                    <a:lnTo>
                      <a:pt x="155" y="40"/>
                    </a:lnTo>
                    <a:lnTo>
                      <a:pt x="158" y="38"/>
                    </a:lnTo>
                    <a:lnTo>
                      <a:pt x="162" y="36"/>
                    </a:lnTo>
                    <a:lnTo>
                      <a:pt x="163" y="36"/>
                    </a:lnTo>
                    <a:lnTo>
                      <a:pt x="164" y="36"/>
                    </a:lnTo>
                    <a:lnTo>
                      <a:pt x="166" y="34"/>
                    </a:lnTo>
                    <a:lnTo>
                      <a:pt x="167" y="34"/>
                    </a:lnTo>
                    <a:lnTo>
                      <a:pt x="168" y="33"/>
                    </a:lnTo>
                    <a:lnTo>
                      <a:pt x="169" y="31"/>
                    </a:lnTo>
                    <a:lnTo>
                      <a:pt x="170" y="30"/>
                    </a:lnTo>
                    <a:lnTo>
                      <a:pt x="171" y="30"/>
                    </a:lnTo>
                    <a:lnTo>
                      <a:pt x="173" y="27"/>
                    </a:lnTo>
                    <a:lnTo>
                      <a:pt x="177" y="24"/>
                    </a:lnTo>
                    <a:lnTo>
                      <a:pt x="181" y="18"/>
                    </a:lnTo>
                    <a:lnTo>
                      <a:pt x="185" y="15"/>
                    </a:lnTo>
                    <a:lnTo>
                      <a:pt x="190" y="11"/>
                    </a:lnTo>
                    <a:lnTo>
                      <a:pt x="194" y="6"/>
                    </a:lnTo>
                    <a:lnTo>
                      <a:pt x="198" y="2"/>
                    </a:lnTo>
                    <a:lnTo>
                      <a:pt x="203" y="1"/>
                    </a:lnTo>
                    <a:lnTo>
                      <a:pt x="204" y="0"/>
                    </a:lnTo>
                    <a:lnTo>
                      <a:pt x="207" y="1"/>
                    </a:lnTo>
                    <a:lnTo>
                      <a:pt x="210" y="1"/>
                    </a:lnTo>
                    <a:lnTo>
                      <a:pt x="211" y="2"/>
                    </a:lnTo>
                    <a:lnTo>
                      <a:pt x="212" y="4"/>
                    </a:lnTo>
                    <a:lnTo>
                      <a:pt x="213" y="5"/>
                    </a:lnTo>
                    <a:lnTo>
                      <a:pt x="214" y="8"/>
                    </a:lnTo>
                    <a:lnTo>
                      <a:pt x="215" y="9"/>
                    </a:lnTo>
                    <a:lnTo>
                      <a:pt x="216" y="13"/>
                    </a:lnTo>
                    <a:lnTo>
                      <a:pt x="217" y="16"/>
                    </a:lnTo>
                    <a:lnTo>
                      <a:pt x="218" y="20"/>
                    </a:lnTo>
                    <a:lnTo>
                      <a:pt x="219" y="26"/>
                    </a:lnTo>
                    <a:lnTo>
                      <a:pt x="220" y="31"/>
                    </a:lnTo>
                    <a:lnTo>
                      <a:pt x="220" y="38"/>
                    </a:lnTo>
                    <a:lnTo>
                      <a:pt x="220" y="43"/>
                    </a:lnTo>
                    <a:lnTo>
                      <a:pt x="219" y="50"/>
                    </a:lnTo>
                    <a:lnTo>
                      <a:pt x="218" y="57"/>
                    </a:lnTo>
                    <a:lnTo>
                      <a:pt x="216" y="62"/>
                    </a:lnTo>
                    <a:lnTo>
                      <a:pt x="215" y="67"/>
                    </a:lnTo>
                    <a:lnTo>
                      <a:pt x="214" y="70"/>
                    </a:lnTo>
                    <a:lnTo>
                      <a:pt x="211" y="77"/>
                    </a:lnTo>
                    <a:lnTo>
                      <a:pt x="207" y="84"/>
                    </a:lnTo>
                    <a:lnTo>
                      <a:pt x="204" y="91"/>
                    </a:lnTo>
                    <a:lnTo>
                      <a:pt x="201" y="97"/>
                    </a:lnTo>
                    <a:lnTo>
                      <a:pt x="198" y="102"/>
                    </a:lnTo>
                    <a:lnTo>
                      <a:pt x="195" y="107"/>
                    </a:lnTo>
                    <a:lnTo>
                      <a:pt x="194" y="110"/>
                    </a:lnTo>
                    <a:lnTo>
                      <a:pt x="191" y="114"/>
                    </a:lnTo>
                    <a:lnTo>
                      <a:pt x="189" y="116"/>
                    </a:lnTo>
                    <a:lnTo>
                      <a:pt x="187" y="119"/>
                    </a:lnTo>
                    <a:lnTo>
                      <a:pt x="185" y="122"/>
                    </a:lnTo>
                    <a:lnTo>
                      <a:pt x="181" y="126"/>
                    </a:lnTo>
                    <a:lnTo>
                      <a:pt x="181" y="128"/>
                    </a:lnTo>
                    <a:lnTo>
                      <a:pt x="181" y="131"/>
                    </a:lnTo>
                    <a:lnTo>
                      <a:pt x="180" y="135"/>
                    </a:lnTo>
                    <a:lnTo>
                      <a:pt x="179" y="137"/>
                    </a:lnTo>
                    <a:lnTo>
                      <a:pt x="178" y="143"/>
                    </a:lnTo>
                    <a:lnTo>
                      <a:pt x="177" y="147"/>
                    </a:lnTo>
                    <a:lnTo>
                      <a:pt x="176" y="152"/>
                    </a:lnTo>
                    <a:lnTo>
                      <a:pt x="174" y="156"/>
                    </a:lnTo>
                    <a:lnTo>
                      <a:pt x="173" y="162"/>
                    </a:lnTo>
                    <a:lnTo>
                      <a:pt x="171" y="169"/>
                    </a:lnTo>
                    <a:lnTo>
                      <a:pt x="168" y="177"/>
                    </a:lnTo>
                    <a:lnTo>
                      <a:pt x="164" y="186"/>
                    </a:lnTo>
                    <a:lnTo>
                      <a:pt x="163" y="187"/>
                    </a:lnTo>
                    <a:lnTo>
                      <a:pt x="162" y="190"/>
                    </a:lnTo>
                    <a:lnTo>
                      <a:pt x="162" y="192"/>
                    </a:lnTo>
                    <a:lnTo>
                      <a:pt x="160" y="195"/>
                    </a:lnTo>
                    <a:lnTo>
                      <a:pt x="162" y="190"/>
                    </a:lnTo>
                    <a:lnTo>
                      <a:pt x="164" y="186"/>
                    </a:lnTo>
                    <a:lnTo>
                      <a:pt x="167" y="181"/>
                    </a:lnTo>
                    <a:lnTo>
                      <a:pt x="168" y="174"/>
                    </a:lnTo>
                    <a:lnTo>
                      <a:pt x="168" y="453"/>
                    </a:lnTo>
                    <a:lnTo>
                      <a:pt x="164" y="457"/>
                    </a:lnTo>
                    <a:lnTo>
                      <a:pt x="159" y="460"/>
                    </a:lnTo>
                    <a:lnTo>
                      <a:pt x="152" y="463"/>
                    </a:lnTo>
                    <a:lnTo>
                      <a:pt x="144" y="466"/>
                    </a:lnTo>
                    <a:lnTo>
                      <a:pt x="138" y="467"/>
                    </a:lnTo>
                    <a:lnTo>
                      <a:pt x="130" y="469"/>
                    </a:lnTo>
                    <a:lnTo>
                      <a:pt x="123" y="469"/>
                    </a:lnTo>
                    <a:lnTo>
                      <a:pt x="117" y="469"/>
                    </a:lnTo>
                    <a:lnTo>
                      <a:pt x="109" y="469"/>
                    </a:lnTo>
                    <a:lnTo>
                      <a:pt x="104" y="469"/>
                    </a:lnTo>
                    <a:lnTo>
                      <a:pt x="100" y="472"/>
                    </a:lnTo>
                    <a:lnTo>
                      <a:pt x="98" y="476"/>
                    </a:lnTo>
                    <a:lnTo>
                      <a:pt x="95" y="479"/>
                    </a:lnTo>
                    <a:lnTo>
                      <a:pt x="91" y="485"/>
                    </a:lnTo>
                    <a:lnTo>
                      <a:pt x="86" y="490"/>
                    </a:lnTo>
                    <a:lnTo>
                      <a:pt x="81" y="497"/>
                    </a:lnTo>
                    <a:lnTo>
                      <a:pt x="74" y="503"/>
                    </a:lnTo>
                    <a:lnTo>
                      <a:pt x="68" y="511"/>
                    </a:lnTo>
                    <a:lnTo>
                      <a:pt x="63" y="516"/>
                    </a:lnTo>
                    <a:lnTo>
                      <a:pt x="58" y="519"/>
                    </a:lnTo>
                    <a:lnTo>
                      <a:pt x="52" y="523"/>
                    </a:lnTo>
                    <a:lnTo>
                      <a:pt x="46" y="530"/>
                    </a:lnTo>
                    <a:lnTo>
                      <a:pt x="39" y="536"/>
                    </a:lnTo>
                    <a:lnTo>
                      <a:pt x="31" y="545"/>
                    </a:lnTo>
                    <a:lnTo>
                      <a:pt x="23" y="552"/>
                    </a:lnTo>
                    <a:lnTo>
                      <a:pt x="16" y="560"/>
                    </a:lnTo>
                    <a:lnTo>
                      <a:pt x="11" y="567"/>
                    </a:lnTo>
                    <a:lnTo>
                      <a:pt x="7" y="57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343"/>
              <p:cNvSpPr>
                <a:spLocks/>
              </p:cNvSpPr>
              <p:nvPr/>
            </p:nvSpPr>
            <p:spPr bwMode="auto">
              <a:xfrm>
                <a:off x="1642" y="1591"/>
                <a:ext cx="29" cy="49"/>
              </a:xfrm>
              <a:custGeom>
                <a:avLst/>
                <a:gdLst>
                  <a:gd name="T0" fmla="*/ 28 w 29"/>
                  <a:gd name="T1" fmla="*/ 0 h 49"/>
                  <a:gd name="T2" fmla="*/ 26 w 29"/>
                  <a:gd name="T3" fmla="*/ 6 h 49"/>
                  <a:gd name="T4" fmla="*/ 24 w 29"/>
                  <a:gd name="T5" fmla="*/ 12 h 49"/>
                  <a:gd name="T6" fmla="*/ 20 w 29"/>
                  <a:gd name="T7" fmla="*/ 19 h 49"/>
                  <a:gd name="T8" fmla="*/ 17 w 29"/>
                  <a:gd name="T9" fmla="*/ 27 h 49"/>
                  <a:gd name="T10" fmla="*/ 13 w 29"/>
                  <a:gd name="T11" fmla="*/ 33 h 49"/>
                  <a:gd name="T12" fmla="*/ 9 w 29"/>
                  <a:gd name="T13" fmla="*/ 39 h 49"/>
                  <a:gd name="T14" fmla="*/ 5 w 29"/>
                  <a:gd name="T15" fmla="*/ 44 h 49"/>
                  <a:gd name="T16" fmla="*/ 0 w 2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49"/>
                  <a:gd name="T29" fmla="*/ 29 w 2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49">
                    <a:moveTo>
                      <a:pt x="28" y="0"/>
                    </a:moveTo>
                    <a:lnTo>
                      <a:pt x="26" y="6"/>
                    </a:lnTo>
                    <a:lnTo>
                      <a:pt x="24" y="12"/>
                    </a:lnTo>
                    <a:lnTo>
                      <a:pt x="20" y="19"/>
                    </a:lnTo>
                    <a:lnTo>
                      <a:pt x="17" y="27"/>
                    </a:lnTo>
                    <a:lnTo>
                      <a:pt x="13" y="33"/>
                    </a:lnTo>
                    <a:lnTo>
                      <a:pt x="9" y="39"/>
                    </a:lnTo>
                    <a:lnTo>
                      <a:pt x="5" y="44"/>
                    </a:lnTo>
                    <a:lnTo>
                      <a:pt x="0" y="4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Freeform 344"/>
              <p:cNvSpPr>
                <a:spLocks/>
              </p:cNvSpPr>
              <p:nvPr/>
            </p:nvSpPr>
            <p:spPr bwMode="auto">
              <a:xfrm>
                <a:off x="1642" y="1589"/>
                <a:ext cx="28" cy="51"/>
              </a:xfrm>
              <a:custGeom>
                <a:avLst/>
                <a:gdLst>
                  <a:gd name="T0" fmla="*/ 27 w 28"/>
                  <a:gd name="T1" fmla="*/ 0 h 51"/>
                  <a:gd name="T2" fmla="*/ 25 w 28"/>
                  <a:gd name="T3" fmla="*/ 6 h 51"/>
                  <a:gd name="T4" fmla="*/ 23 w 28"/>
                  <a:gd name="T5" fmla="*/ 12 h 51"/>
                  <a:gd name="T6" fmla="*/ 20 w 28"/>
                  <a:gd name="T7" fmla="*/ 21 h 51"/>
                  <a:gd name="T8" fmla="*/ 17 w 28"/>
                  <a:gd name="T9" fmla="*/ 28 h 51"/>
                  <a:gd name="T10" fmla="*/ 13 w 28"/>
                  <a:gd name="T11" fmla="*/ 35 h 51"/>
                  <a:gd name="T12" fmla="*/ 10 w 28"/>
                  <a:gd name="T13" fmla="*/ 41 h 51"/>
                  <a:gd name="T14" fmla="*/ 5 w 28"/>
                  <a:gd name="T15" fmla="*/ 46 h 51"/>
                  <a:gd name="T16" fmla="*/ 0 w 28"/>
                  <a:gd name="T17" fmla="*/ 5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1"/>
                  <a:gd name="T29" fmla="*/ 28 w 28"/>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1">
                    <a:moveTo>
                      <a:pt x="27" y="0"/>
                    </a:moveTo>
                    <a:lnTo>
                      <a:pt x="25" y="6"/>
                    </a:lnTo>
                    <a:lnTo>
                      <a:pt x="23" y="12"/>
                    </a:lnTo>
                    <a:lnTo>
                      <a:pt x="20" y="21"/>
                    </a:lnTo>
                    <a:lnTo>
                      <a:pt x="17" y="28"/>
                    </a:lnTo>
                    <a:lnTo>
                      <a:pt x="13" y="35"/>
                    </a:lnTo>
                    <a:lnTo>
                      <a:pt x="10" y="41"/>
                    </a:lnTo>
                    <a:lnTo>
                      <a:pt x="5" y="46"/>
                    </a:lnTo>
                    <a:lnTo>
                      <a:pt x="0" y="5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345"/>
              <p:cNvSpPr>
                <a:spLocks/>
              </p:cNvSpPr>
              <p:nvPr/>
            </p:nvSpPr>
            <p:spPr bwMode="auto">
              <a:xfrm>
                <a:off x="1652" y="1251"/>
                <a:ext cx="65" cy="60"/>
              </a:xfrm>
              <a:custGeom>
                <a:avLst/>
                <a:gdLst>
                  <a:gd name="T0" fmla="*/ 64 w 65"/>
                  <a:gd name="T1" fmla="*/ 0 h 60"/>
                  <a:gd name="T2" fmla="*/ 59 w 65"/>
                  <a:gd name="T3" fmla="*/ 2 h 60"/>
                  <a:gd name="T4" fmla="*/ 55 w 65"/>
                  <a:gd name="T5" fmla="*/ 5 h 60"/>
                  <a:gd name="T6" fmla="*/ 51 w 65"/>
                  <a:gd name="T7" fmla="*/ 11 h 60"/>
                  <a:gd name="T8" fmla="*/ 46 w 65"/>
                  <a:gd name="T9" fmla="*/ 15 h 60"/>
                  <a:gd name="T10" fmla="*/ 41 w 65"/>
                  <a:gd name="T11" fmla="*/ 20 h 60"/>
                  <a:gd name="T12" fmla="*/ 38 w 65"/>
                  <a:gd name="T13" fmla="*/ 24 h 60"/>
                  <a:gd name="T14" fmla="*/ 34 w 65"/>
                  <a:gd name="T15" fmla="*/ 27 h 60"/>
                  <a:gd name="T16" fmla="*/ 32 w 65"/>
                  <a:gd name="T17" fmla="*/ 30 h 60"/>
                  <a:gd name="T18" fmla="*/ 31 w 65"/>
                  <a:gd name="T19" fmla="*/ 31 h 60"/>
                  <a:gd name="T20" fmla="*/ 30 w 65"/>
                  <a:gd name="T21" fmla="*/ 32 h 60"/>
                  <a:gd name="T22" fmla="*/ 28 w 65"/>
                  <a:gd name="T23" fmla="*/ 32 h 60"/>
                  <a:gd name="T24" fmla="*/ 27 w 65"/>
                  <a:gd name="T25" fmla="*/ 34 h 60"/>
                  <a:gd name="T26" fmla="*/ 27 w 65"/>
                  <a:gd name="T27" fmla="*/ 34 h 60"/>
                  <a:gd name="T28" fmla="*/ 25 w 65"/>
                  <a:gd name="T29" fmla="*/ 34 h 60"/>
                  <a:gd name="T30" fmla="*/ 24 w 65"/>
                  <a:gd name="T31" fmla="*/ 36 h 60"/>
                  <a:gd name="T32" fmla="*/ 23 w 65"/>
                  <a:gd name="T33" fmla="*/ 36 h 60"/>
                  <a:gd name="T34" fmla="*/ 19 w 65"/>
                  <a:gd name="T35" fmla="*/ 39 h 60"/>
                  <a:gd name="T36" fmla="*/ 16 w 65"/>
                  <a:gd name="T37" fmla="*/ 40 h 60"/>
                  <a:gd name="T38" fmla="*/ 14 w 65"/>
                  <a:gd name="T39" fmla="*/ 41 h 60"/>
                  <a:gd name="T40" fmla="*/ 11 w 65"/>
                  <a:gd name="T41" fmla="*/ 43 h 60"/>
                  <a:gd name="T42" fmla="*/ 9 w 65"/>
                  <a:gd name="T43" fmla="*/ 44 h 60"/>
                  <a:gd name="T44" fmla="*/ 6 w 65"/>
                  <a:gd name="T45" fmla="*/ 48 h 60"/>
                  <a:gd name="T46" fmla="*/ 3 w 65"/>
                  <a:gd name="T47" fmla="*/ 52 h 60"/>
                  <a:gd name="T48" fmla="*/ 0 w 65"/>
                  <a:gd name="T49" fmla="*/ 59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60"/>
                  <a:gd name="T77" fmla="*/ 65 w 65"/>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60">
                    <a:moveTo>
                      <a:pt x="64" y="0"/>
                    </a:moveTo>
                    <a:lnTo>
                      <a:pt x="59" y="2"/>
                    </a:lnTo>
                    <a:lnTo>
                      <a:pt x="55" y="5"/>
                    </a:lnTo>
                    <a:lnTo>
                      <a:pt x="51" y="11"/>
                    </a:lnTo>
                    <a:lnTo>
                      <a:pt x="46" y="15"/>
                    </a:lnTo>
                    <a:lnTo>
                      <a:pt x="41" y="20"/>
                    </a:lnTo>
                    <a:lnTo>
                      <a:pt x="38" y="24"/>
                    </a:lnTo>
                    <a:lnTo>
                      <a:pt x="34" y="27"/>
                    </a:lnTo>
                    <a:lnTo>
                      <a:pt x="32" y="30"/>
                    </a:lnTo>
                    <a:lnTo>
                      <a:pt x="31" y="31"/>
                    </a:lnTo>
                    <a:lnTo>
                      <a:pt x="30" y="32"/>
                    </a:lnTo>
                    <a:lnTo>
                      <a:pt x="28" y="32"/>
                    </a:lnTo>
                    <a:lnTo>
                      <a:pt x="27" y="34"/>
                    </a:lnTo>
                    <a:lnTo>
                      <a:pt x="25" y="34"/>
                    </a:lnTo>
                    <a:lnTo>
                      <a:pt x="24" y="36"/>
                    </a:lnTo>
                    <a:lnTo>
                      <a:pt x="23" y="36"/>
                    </a:lnTo>
                    <a:lnTo>
                      <a:pt x="19" y="39"/>
                    </a:lnTo>
                    <a:lnTo>
                      <a:pt x="16" y="40"/>
                    </a:lnTo>
                    <a:lnTo>
                      <a:pt x="14" y="41"/>
                    </a:lnTo>
                    <a:lnTo>
                      <a:pt x="11" y="43"/>
                    </a:lnTo>
                    <a:lnTo>
                      <a:pt x="9" y="44"/>
                    </a:lnTo>
                    <a:lnTo>
                      <a:pt x="6" y="48"/>
                    </a:lnTo>
                    <a:lnTo>
                      <a:pt x="3" y="52"/>
                    </a:lnTo>
                    <a:lnTo>
                      <a:pt x="0" y="5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346"/>
              <p:cNvSpPr>
                <a:spLocks/>
              </p:cNvSpPr>
              <p:nvPr/>
            </p:nvSpPr>
            <p:spPr bwMode="auto">
              <a:xfrm>
                <a:off x="1685" y="1306"/>
                <a:ext cx="47" cy="75"/>
              </a:xfrm>
              <a:custGeom>
                <a:avLst/>
                <a:gdLst>
                  <a:gd name="T0" fmla="*/ 0 w 47"/>
                  <a:gd name="T1" fmla="*/ 74 h 75"/>
                  <a:gd name="T2" fmla="*/ 6 w 47"/>
                  <a:gd name="T3" fmla="*/ 73 h 75"/>
                  <a:gd name="T4" fmla="*/ 12 w 47"/>
                  <a:gd name="T5" fmla="*/ 65 h 75"/>
                  <a:gd name="T6" fmla="*/ 19 w 47"/>
                  <a:gd name="T7" fmla="*/ 58 h 75"/>
                  <a:gd name="T8" fmla="*/ 26 w 47"/>
                  <a:gd name="T9" fmla="*/ 46 h 75"/>
                  <a:gd name="T10" fmla="*/ 33 w 47"/>
                  <a:gd name="T11" fmla="*/ 34 h 75"/>
                  <a:gd name="T12" fmla="*/ 38 w 47"/>
                  <a:gd name="T13" fmla="*/ 22 h 75"/>
                  <a:gd name="T14" fmla="*/ 43 w 47"/>
                  <a:gd name="T15" fmla="*/ 11 h 75"/>
                  <a:gd name="T16" fmla="*/ 46 w 47"/>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75"/>
                  <a:gd name="T29" fmla="*/ 47 w 47"/>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75">
                    <a:moveTo>
                      <a:pt x="0" y="74"/>
                    </a:moveTo>
                    <a:lnTo>
                      <a:pt x="6" y="73"/>
                    </a:lnTo>
                    <a:lnTo>
                      <a:pt x="12" y="65"/>
                    </a:lnTo>
                    <a:lnTo>
                      <a:pt x="19" y="58"/>
                    </a:lnTo>
                    <a:lnTo>
                      <a:pt x="26" y="46"/>
                    </a:lnTo>
                    <a:lnTo>
                      <a:pt x="33" y="34"/>
                    </a:lnTo>
                    <a:lnTo>
                      <a:pt x="38" y="22"/>
                    </a:lnTo>
                    <a:lnTo>
                      <a:pt x="43" y="11"/>
                    </a:lnTo>
                    <a:lnTo>
                      <a:pt x="46"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347"/>
              <p:cNvSpPr>
                <a:spLocks/>
              </p:cNvSpPr>
              <p:nvPr/>
            </p:nvSpPr>
            <p:spPr bwMode="auto">
              <a:xfrm>
                <a:off x="1705" y="1605"/>
                <a:ext cx="82" cy="58"/>
              </a:xfrm>
              <a:custGeom>
                <a:avLst/>
                <a:gdLst>
                  <a:gd name="T0" fmla="*/ 81 w 82"/>
                  <a:gd name="T1" fmla="*/ 0 h 58"/>
                  <a:gd name="T2" fmla="*/ 80 w 82"/>
                  <a:gd name="T3" fmla="*/ 6 h 58"/>
                  <a:gd name="T4" fmla="*/ 79 w 82"/>
                  <a:gd name="T5" fmla="*/ 11 h 58"/>
                  <a:gd name="T6" fmla="*/ 77 w 82"/>
                  <a:gd name="T7" fmla="*/ 19 h 58"/>
                  <a:gd name="T8" fmla="*/ 73 w 82"/>
                  <a:gd name="T9" fmla="*/ 25 h 58"/>
                  <a:gd name="T10" fmla="*/ 67 w 82"/>
                  <a:gd name="T11" fmla="*/ 31 h 58"/>
                  <a:gd name="T12" fmla="*/ 61 w 82"/>
                  <a:gd name="T13" fmla="*/ 39 h 58"/>
                  <a:gd name="T14" fmla="*/ 55 w 82"/>
                  <a:gd name="T15" fmla="*/ 45 h 58"/>
                  <a:gd name="T16" fmla="*/ 51 w 82"/>
                  <a:gd name="T17" fmla="*/ 49 h 58"/>
                  <a:gd name="T18" fmla="*/ 47 w 82"/>
                  <a:gd name="T19" fmla="*/ 51 h 58"/>
                  <a:gd name="T20" fmla="*/ 43 w 82"/>
                  <a:gd name="T21" fmla="*/ 54 h 58"/>
                  <a:gd name="T22" fmla="*/ 38 w 82"/>
                  <a:gd name="T23" fmla="*/ 56 h 58"/>
                  <a:gd name="T24" fmla="*/ 32 w 82"/>
                  <a:gd name="T25" fmla="*/ 57 h 58"/>
                  <a:gd name="T26" fmla="*/ 27 w 82"/>
                  <a:gd name="T27" fmla="*/ 57 h 58"/>
                  <a:gd name="T28" fmla="*/ 23 w 82"/>
                  <a:gd name="T29" fmla="*/ 57 h 58"/>
                  <a:gd name="T30" fmla="*/ 19 w 82"/>
                  <a:gd name="T31" fmla="*/ 57 h 58"/>
                  <a:gd name="T32" fmla="*/ 14 w 82"/>
                  <a:gd name="T33" fmla="*/ 57 h 58"/>
                  <a:gd name="T34" fmla="*/ 10 w 82"/>
                  <a:gd name="T35" fmla="*/ 56 h 58"/>
                  <a:gd name="T36" fmla="*/ 6 w 82"/>
                  <a:gd name="T37" fmla="*/ 54 h 58"/>
                  <a:gd name="T38" fmla="*/ 2 w 82"/>
                  <a:gd name="T39" fmla="*/ 53 h 58"/>
                  <a:gd name="T40" fmla="*/ 0 w 82"/>
                  <a:gd name="T41" fmla="*/ 51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58"/>
                  <a:gd name="T65" fmla="*/ 82 w 82"/>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58">
                    <a:moveTo>
                      <a:pt x="81" y="0"/>
                    </a:moveTo>
                    <a:lnTo>
                      <a:pt x="80" y="6"/>
                    </a:lnTo>
                    <a:lnTo>
                      <a:pt x="79" y="11"/>
                    </a:lnTo>
                    <a:lnTo>
                      <a:pt x="77" y="19"/>
                    </a:lnTo>
                    <a:lnTo>
                      <a:pt x="73" y="25"/>
                    </a:lnTo>
                    <a:lnTo>
                      <a:pt x="67" y="31"/>
                    </a:lnTo>
                    <a:lnTo>
                      <a:pt x="61" y="39"/>
                    </a:lnTo>
                    <a:lnTo>
                      <a:pt x="55" y="45"/>
                    </a:lnTo>
                    <a:lnTo>
                      <a:pt x="51" y="49"/>
                    </a:lnTo>
                    <a:lnTo>
                      <a:pt x="47" y="51"/>
                    </a:lnTo>
                    <a:lnTo>
                      <a:pt x="43" y="54"/>
                    </a:lnTo>
                    <a:lnTo>
                      <a:pt x="38" y="56"/>
                    </a:lnTo>
                    <a:lnTo>
                      <a:pt x="32" y="57"/>
                    </a:lnTo>
                    <a:lnTo>
                      <a:pt x="27" y="57"/>
                    </a:lnTo>
                    <a:lnTo>
                      <a:pt x="23" y="57"/>
                    </a:lnTo>
                    <a:lnTo>
                      <a:pt x="19" y="57"/>
                    </a:lnTo>
                    <a:lnTo>
                      <a:pt x="14" y="57"/>
                    </a:lnTo>
                    <a:lnTo>
                      <a:pt x="10" y="56"/>
                    </a:lnTo>
                    <a:lnTo>
                      <a:pt x="6" y="54"/>
                    </a:lnTo>
                    <a:lnTo>
                      <a:pt x="2" y="53"/>
                    </a:lnTo>
                    <a:lnTo>
                      <a:pt x="0" y="5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348"/>
              <p:cNvSpPr>
                <a:spLocks/>
              </p:cNvSpPr>
              <p:nvPr/>
            </p:nvSpPr>
            <p:spPr bwMode="auto">
              <a:xfrm>
                <a:off x="1684" y="1568"/>
                <a:ext cx="100" cy="91"/>
              </a:xfrm>
              <a:custGeom>
                <a:avLst/>
                <a:gdLst>
                  <a:gd name="T0" fmla="*/ 99 w 100"/>
                  <a:gd name="T1" fmla="*/ 3 h 91"/>
                  <a:gd name="T2" fmla="*/ 99 w 100"/>
                  <a:gd name="T3" fmla="*/ 7 h 91"/>
                  <a:gd name="T4" fmla="*/ 99 w 100"/>
                  <a:gd name="T5" fmla="*/ 11 h 91"/>
                  <a:gd name="T6" fmla="*/ 99 w 100"/>
                  <a:gd name="T7" fmla="*/ 15 h 91"/>
                  <a:gd name="T8" fmla="*/ 99 w 100"/>
                  <a:gd name="T9" fmla="*/ 19 h 91"/>
                  <a:gd name="T10" fmla="*/ 99 w 100"/>
                  <a:gd name="T11" fmla="*/ 23 h 91"/>
                  <a:gd name="T12" fmla="*/ 99 w 100"/>
                  <a:gd name="T13" fmla="*/ 27 h 91"/>
                  <a:gd name="T14" fmla="*/ 99 w 100"/>
                  <a:gd name="T15" fmla="*/ 31 h 91"/>
                  <a:gd name="T16" fmla="*/ 99 w 100"/>
                  <a:gd name="T17" fmla="*/ 34 h 91"/>
                  <a:gd name="T18" fmla="*/ 99 w 100"/>
                  <a:gd name="T19" fmla="*/ 38 h 91"/>
                  <a:gd name="T20" fmla="*/ 98 w 100"/>
                  <a:gd name="T21" fmla="*/ 43 h 91"/>
                  <a:gd name="T22" fmla="*/ 96 w 100"/>
                  <a:gd name="T23" fmla="*/ 47 h 91"/>
                  <a:gd name="T24" fmla="*/ 96 w 100"/>
                  <a:gd name="T25" fmla="*/ 50 h 91"/>
                  <a:gd name="T26" fmla="*/ 94 w 100"/>
                  <a:gd name="T27" fmla="*/ 53 h 91"/>
                  <a:gd name="T28" fmla="*/ 92 w 100"/>
                  <a:gd name="T29" fmla="*/ 57 h 91"/>
                  <a:gd name="T30" fmla="*/ 90 w 100"/>
                  <a:gd name="T31" fmla="*/ 58 h 91"/>
                  <a:gd name="T32" fmla="*/ 88 w 100"/>
                  <a:gd name="T33" fmla="*/ 61 h 91"/>
                  <a:gd name="T34" fmla="*/ 86 w 100"/>
                  <a:gd name="T35" fmla="*/ 64 h 91"/>
                  <a:gd name="T36" fmla="*/ 84 w 100"/>
                  <a:gd name="T37" fmla="*/ 66 h 91"/>
                  <a:gd name="T38" fmla="*/ 82 w 100"/>
                  <a:gd name="T39" fmla="*/ 69 h 91"/>
                  <a:gd name="T40" fmla="*/ 79 w 100"/>
                  <a:gd name="T41" fmla="*/ 71 h 91"/>
                  <a:gd name="T42" fmla="*/ 77 w 100"/>
                  <a:gd name="T43" fmla="*/ 74 h 91"/>
                  <a:gd name="T44" fmla="*/ 75 w 100"/>
                  <a:gd name="T45" fmla="*/ 76 h 91"/>
                  <a:gd name="T46" fmla="*/ 73 w 100"/>
                  <a:gd name="T47" fmla="*/ 78 h 91"/>
                  <a:gd name="T48" fmla="*/ 71 w 100"/>
                  <a:gd name="T49" fmla="*/ 80 h 91"/>
                  <a:gd name="T50" fmla="*/ 68 w 100"/>
                  <a:gd name="T51" fmla="*/ 82 h 91"/>
                  <a:gd name="T52" fmla="*/ 66 w 100"/>
                  <a:gd name="T53" fmla="*/ 83 h 91"/>
                  <a:gd name="T54" fmla="*/ 65 w 100"/>
                  <a:gd name="T55" fmla="*/ 85 h 91"/>
                  <a:gd name="T56" fmla="*/ 63 w 100"/>
                  <a:gd name="T57" fmla="*/ 86 h 91"/>
                  <a:gd name="T58" fmla="*/ 61 w 100"/>
                  <a:gd name="T59" fmla="*/ 87 h 91"/>
                  <a:gd name="T60" fmla="*/ 58 w 100"/>
                  <a:gd name="T61" fmla="*/ 87 h 91"/>
                  <a:gd name="T62" fmla="*/ 56 w 100"/>
                  <a:gd name="T63" fmla="*/ 89 h 91"/>
                  <a:gd name="T64" fmla="*/ 53 w 100"/>
                  <a:gd name="T65" fmla="*/ 89 h 91"/>
                  <a:gd name="T66" fmla="*/ 51 w 100"/>
                  <a:gd name="T67" fmla="*/ 90 h 91"/>
                  <a:gd name="T68" fmla="*/ 48 w 100"/>
                  <a:gd name="T69" fmla="*/ 90 h 91"/>
                  <a:gd name="T70" fmla="*/ 45 w 100"/>
                  <a:gd name="T71" fmla="*/ 90 h 91"/>
                  <a:gd name="T72" fmla="*/ 42 w 100"/>
                  <a:gd name="T73" fmla="*/ 90 h 91"/>
                  <a:gd name="T74" fmla="*/ 39 w 100"/>
                  <a:gd name="T75" fmla="*/ 90 h 91"/>
                  <a:gd name="T76" fmla="*/ 36 w 100"/>
                  <a:gd name="T77" fmla="*/ 89 h 91"/>
                  <a:gd name="T78" fmla="*/ 32 w 100"/>
                  <a:gd name="T79" fmla="*/ 89 h 91"/>
                  <a:gd name="T80" fmla="*/ 29 w 100"/>
                  <a:gd name="T81" fmla="*/ 89 h 91"/>
                  <a:gd name="T82" fmla="*/ 26 w 100"/>
                  <a:gd name="T83" fmla="*/ 87 h 91"/>
                  <a:gd name="T84" fmla="*/ 24 w 100"/>
                  <a:gd name="T85" fmla="*/ 86 h 91"/>
                  <a:gd name="T86" fmla="*/ 22 w 100"/>
                  <a:gd name="T87" fmla="*/ 85 h 91"/>
                  <a:gd name="T88" fmla="*/ 21 w 100"/>
                  <a:gd name="T89" fmla="*/ 83 h 91"/>
                  <a:gd name="T90" fmla="*/ 18 w 100"/>
                  <a:gd name="T91" fmla="*/ 82 h 91"/>
                  <a:gd name="T92" fmla="*/ 17 w 100"/>
                  <a:gd name="T93" fmla="*/ 80 h 91"/>
                  <a:gd name="T94" fmla="*/ 14 w 100"/>
                  <a:gd name="T95" fmla="*/ 78 h 91"/>
                  <a:gd name="T96" fmla="*/ 12 w 100"/>
                  <a:gd name="T97" fmla="*/ 76 h 91"/>
                  <a:gd name="T98" fmla="*/ 9 w 100"/>
                  <a:gd name="T99" fmla="*/ 73 h 91"/>
                  <a:gd name="T100" fmla="*/ 7 w 100"/>
                  <a:gd name="T101" fmla="*/ 71 h 91"/>
                  <a:gd name="T102" fmla="*/ 5 w 100"/>
                  <a:gd name="T103" fmla="*/ 69 h 91"/>
                  <a:gd name="T104" fmla="*/ 2 w 100"/>
                  <a:gd name="T105" fmla="*/ 66 h 91"/>
                  <a:gd name="T106" fmla="*/ 1 w 100"/>
                  <a:gd name="T107" fmla="*/ 63 h 91"/>
                  <a:gd name="T108" fmla="*/ 1 w 100"/>
                  <a:gd name="T109" fmla="*/ 58 h 91"/>
                  <a:gd name="T110" fmla="*/ 0 w 100"/>
                  <a:gd name="T111" fmla="*/ 54 h 91"/>
                  <a:gd name="T112" fmla="*/ 0 w 100"/>
                  <a:gd name="T113" fmla="*/ 50 h 91"/>
                  <a:gd name="T114" fmla="*/ 1 w 100"/>
                  <a:gd name="T115" fmla="*/ 47 h 91"/>
                  <a:gd name="T116" fmla="*/ 1 w 100"/>
                  <a:gd name="T117" fmla="*/ 43 h 91"/>
                  <a:gd name="T118" fmla="*/ 3 w 100"/>
                  <a:gd name="T119" fmla="*/ 38 h 91"/>
                  <a:gd name="T120" fmla="*/ 6 w 100"/>
                  <a:gd name="T121" fmla="*/ 36 h 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
                  <a:gd name="T184" fmla="*/ 0 h 91"/>
                  <a:gd name="T185" fmla="*/ 100 w 100"/>
                  <a:gd name="T186" fmla="*/ 91 h 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 h="91">
                    <a:moveTo>
                      <a:pt x="99" y="0"/>
                    </a:moveTo>
                    <a:lnTo>
                      <a:pt x="99" y="1"/>
                    </a:lnTo>
                    <a:lnTo>
                      <a:pt x="99" y="3"/>
                    </a:lnTo>
                    <a:lnTo>
                      <a:pt x="99" y="4"/>
                    </a:lnTo>
                    <a:lnTo>
                      <a:pt x="99" y="5"/>
                    </a:lnTo>
                    <a:lnTo>
                      <a:pt x="99" y="7"/>
                    </a:lnTo>
                    <a:lnTo>
                      <a:pt x="99" y="8"/>
                    </a:lnTo>
                    <a:lnTo>
                      <a:pt x="99" y="10"/>
                    </a:lnTo>
                    <a:lnTo>
                      <a:pt x="99" y="11"/>
                    </a:lnTo>
                    <a:lnTo>
                      <a:pt x="99" y="12"/>
                    </a:lnTo>
                    <a:lnTo>
                      <a:pt x="99" y="14"/>
                    </a:lnTo>
                    <a:lnTo>
                      <a:pt x="99" y="15"/>
                    </a:lnTo>
                    <a:lnTo>
                      <a:pt x="99" y="16"/>
                    </a:lnTo>
                    <a:lnTo>
                      <a:pt x="99" y="17"/>
                    </a:lnTo>
                    <a:lnTo>
                      <a:pt x="99" y="19"/>
                    </a:lnTo>
                    <a:lnTo>
                      <a:pt x="99" y="20"/>
                    </a:lnTo>
                    <a:lnTo>
                      <a:pt x="99" y="21"/>
                    </a:lnTo>
                    <a:lnTo>
                      <a:pt x="99" y="23"/>
                    </a:lnTo>
                    <a:lnTo>
                      <a:pt x="99" y="24"/>
                    </a:lnTo>
                    <a:lnTo>
                      <a:pt x="99" y="25"/>
                    </a:lnTo>
                    <a:lnTo>
                      <a:pt x="99" y="27"/>
                    </a:lnTo>
                    <a:lnTo>
                      <a:pt x="99" y="28"/>
                    </a:lnTo>
                    <a:lnTo>
                      <a:pt x="99" y="30"/>
                    </a:lnTo>
                    <a:lnTo>
                      <a:pt x="99" y="31"/>
                    </a:lnTo>
                    <a:lnTo>
                      <a:pt x="99" y="32"/>
                    </a:lnTo>
                    <a:lnTo>
                      <a:pt x="99" y="33"/>
                    </a:lnTo>
                    <a:lnTo>
                      <a:pt x="99" y="34"/>
                    </a:lnTo>
                    <a:lnTo>
                      <a:pt x="99" y="36"/>
                    </a:lnTo>
                    <a:lnTo>
                      <a:pt x="99" y="37"/>
                    </a:lnTo>
                    <a:lnTo>
                      <a:pt x="99" y="38"/>
                    </a:lnTo>
                    <a:lnTo>
                      <a:pt x="98" y="40"/>
                    </a:lnTo>
                    <a:lnTo>
                      <a:pt x="98" y="41"/>
                    </a:lnTo>
                    <a:lnTo>
                      <a:pt x="98" y="43"/>
                    </a:lnTo>
                    <a:lnTo>
                      <a:pt x="97" y="44"/>
                    </a:lnTo>
                    <a:lnTo>
                      <a:pt x="97" y="45"/>
                    </a:lnTo>
                    <a:lnTo>
                      <a:pt x="96" y="47"/>
                    </a:lnTo>
                    <a:lnTo>
                      <a:pt x="96" y="48"/>
                    </a:lnTo>
                    <a:lnTo>
                      <a:pt x="96" y="49"/>
                    </a:lnTo>
                    <a:lnTo>
                      <a:pt x="96" y="50"/>
                    </a:lnTo>
                    <a:lnTo>
                      <a:pt x="95" y="50"/>
                    </a:lnTo>
                    <a:lnTo>
                      <a:pt x="95" y="52"/>
                    </a:lnTo>
                    <a:lnTo>
                      <a:pt x="94" y="53"/>
                    </a:lnTo>
                    <a:lnTo>
                      <a:pt x="93" y="54"/>
                    </a:lnTo>
                    <a:lnTo>
                      <a:pt x="92" y="56"/>
                    </a:lnTo>
                    <a:lnTo>
                      <a:pt x="92" y="57"/>
                    </a:lnTo>
                    <a:lnTo>
                      <a:pt x="91" y="58"/>
                    </a:lnTo>
                    <a:lnTo>
                      <a:pt x="90" y="58"/>
                    </a:lnTo>
                    <a:lnTo>
                      <a:pt x="90" y="60"/>
                    </a:lnTo>
                    <a:lnTo>
                      <a:pt x="89" y="61"/>
                    </a:lnTo>
                    <a:lnTo>
                      <a:pt x="88" y="61"/>
                    </a:lnTo>
                    <a:lnTo>
                      <a:pt x="87" y="63"/>
                    </a:lnTo>
                    <a:lnTo>
                      <a:pt x="86" y="64"/>
                    </a:lnTo>
                    <a:lnTo>
                      <a:pt x="86" y="65"/>
                    </a:lnTo>
                    <a:lnTo>
                      <a:pt x="85" y="65"/>
                    </a:lnTo>
                    <a:lnTo>
                      <a:pt x="84" y="66"/>
                    </a:lnTo>
                    <a:lnTo>
                      <a:pt x="83" y="67"/>
                    </a:lnTo>
                    <a:lnTo>
                      <a:pt x="82" y="69"/>
                    </a:lnTo>
                    <a:lnTo>
                      <a:pt x="81" y="70"/>
                    </a:lnTo>
                    <a:lnTo>
                      <a:pt x="80" y="70"/>
                    </a:lnTo>
                    <a:lnTo>
                      <a:pt x="79" y="71"/>
                    </a:lnTo>
                    <a:lnTo>
                      <a:pt x="78" y="71"/>
                    </a:lnTo>
                    <a:lnTo>
                      <a:pt x="77" y="73"/>
                    </a:lnTo>
                    <a:lnTo>
                      <a:pt x="77" y="74"/>
                    </a:lnTo>
                    <a:lnTo>
                      <a:pt x="76" y="74"/>
                    </a:lnTo>
                    <a:lnTo>
                      <a:pt x="76" y="76"/>
                    </a:lnTo>
                    <a:lnTo>
                      <a:pt x="75" y="76"/>
                    </a:lnTo>
                    <a:lnTo>
                      <a:pt x="74" y="77"/>
                    </a:lnTo>
                    <a:lnTo>
                      <a:pt x="73" y="77"/>
                    </a:lnTo>
                    <a:lnTo>
                      <a:pt x="73" y="78"/>
                    </a:lnTo>
                    <a:lnTo>
                      <a:pt x="72" y="80"/>
                    </a:lnTo>
                    <a:lnTo>
                      <a:pt x="71" y="80"/>
                    </a:lnTo>
                    <a:lnTo>
                      <a:pt x="70" y="80"/>
                    </a:lnTo>
                    <a:lnTo>
                      <a:pt x="69" y="80"/>
                    </a:lnTo>
                    <a:lnTo>
                      <a:pt x="68" y="82"/>
                    </a:lnTo>
                    <a:lnTo>
                      <a:pt x="67" y="82"/>
                    </a:lnTo>
                    <a:lnTo>
                      <a:pt x="67" y="83"/>
                    </a:lnTo>
                    <a:lnTo>
                      <a:pt x="66" y="83"/>
                    </a:lnTo>
                    <a:lnTo>
                      <a:pt x="66" y="85"/>
                    </a:lnTo>
                    <a:lnTo>
                      <a:pt x="65" y="85"/>
                    </a:lnTo>
                    <a:lnTo>
                      <a:pt x="64" y="85"/>
                    </a:lnTo>
                    <a:lnTo>
                      <a:pt x="63" y="85"/>
                    </a:lnTo>
                    <a:lnTo>
                      <a:pt x="63" y="86"/>
                    </a:lnTo>
                    <a:lnTo>
                      <a:pt x="62" y="86"/>
                    </a:lnTo>
                    <a:lnTo>
                      <a:pt x="61" y="87"/>
                    </a:lnTo>
                    <a:lnTo>
                      <a:pt x="60" y="87"/>
                    </a:lnTo>
                    <a:lnTo>
                      <a:pt x="59" y="87"/>
                    </a:lnTo>
                    <a:lnTo>
                      <a:pt x="58" y="87"/>
                    </a:lnTo>
                    <a:lnTo>
                      <a:pt x="57" y="89"/>
                    </a:lnTo>
                    <a:lnTo>
                      <a:pt x="56" y="89"/>
                    </a:lnTo>
                    <a:lnTo>
                      <a:pt x="55" y="89"/>
                    </a:lnTo>
                    <a:lnTo>
                      <a:pt x="54" y="89"/>
                    </a:lnTo>
                    <a:lnTo>
                      <a:pt x="53" y="89"/>
                    </a:lnTo>
                    <a:lnTo>
                      <a:pt x="52" y="89"/>
                    </a:lnTo>
                    <a:lnTo>
                      <a:pt x="51" y="90"/>
                    </a:lnTo>
                    <a:lnTo>
                      <a:pt x="50" y="90"/>
                    </a:lnTo>
                    <a:lnTo>
                      <a:pt x="49" y="90"/>
                    </a:lnTo>
                    <a:lnTo>
                      <a:pt x="48" y="90"/>
                    </a:lnTo>
                    <a:lnTo>
                      <a:pt x="47" y="90"/>
                    </a:lnTo>
                    <a:lnTo>
                      <a:pt x="46" y="90"/>
                    </a:lnTo>
                    <a:lnTo>
                      <a:pt x="45" y="90"/>
                    </a:lnTo>
                    <a:lnTo>
                      <a:pt x="44" y="90"/>
                    </a:lnTo>
                    <a:lnTo>
                      <a:pt x="43" y="90"/>
                    </a:lnTo>
                    <a:lnTo>
                      <a:pt x="42" y="90"/>
                    </a:lnTo>
                    <a:lnTo>
                      <a:pt x="41" y="90"/>
                    </a:lnTo>
                    <a:lnTo>
                      <a:pt x="40" y="90"/>
                    </a:lnTo>
                    <a:lnTo>
                      <a:pt x="39" y="90"/>
                    </a:lnTo>
                    <a:lnTo>
                      <a:pt x="37" y="89"/>
                    </a:lnTo>
                    <a:lnTo>
                      <a:pt x="36" y="89"/>
                    </a:lnTo>
                    <a:lnTo>
                      <a:pt x="35" y="89"/>
                    </a:lnTo>
                    <a:lnTo>
                      <a:pt x="33" y="89"/>
                    </a:lnTo>
                    <a:lnTo>
                      <a:pt x="32" y="89"/>
                    </a:lnTo>
                    <a:lnTo>
                      <a:pt x="31" y="89"/>
                    </a:lnTo>
                    <a:lnTo>
                      <a:pt x="29" y="89"/>
                    </a:lnTo>
                    <a:lnTo>
                      <a:pt x="28" y="87"/>
                    </a:lnTo>
                    <a:lnTo>
                      <a:pt x="27" y="87"/>
                    </a:lnTo>
                    <a:lnTo>
                      <a:pt x="26" y="87"/>
                    </a:lnTo>
                    <a:lnTo>
                      <a:pt x="25" y="87"/>
                    </a:lnTo>
                    <a:lnTo>
                      <a:pt x="24" y="86"/>
                    </a:lnTo>
                    <a:lnTo>
                      <a:pt x="23" y="86"/>
                    </a:lnTo>
                    <a:lnTo>
                      <a:pt x="22" y="86"/>
                    </a:lnTo>
                    <a:lnTo>
                      <a:pt x="22" y="85"/>
                    </a:lnTo>
                    <a:lnTo>
                      <a:pt x="21" y="85"/>
                    </a:lnTo>
                    <a:lnTo>
                      <a:pt x="21" y="83"/>
                    </a:lnTo>
                    <a:lnTo>
                      <a:pt x="20" y="83"/>
                    </a:lnTo>
                    <a:lnTo>
                      <a:pt x="19" y="82"/>
                    </a:lnTo>
                    <a:lnTo>
                      <a:pt x="18" y="82"/>
                    </a:lnTo>
                    <a:lnTo>
                      <a:pt x="18" y="80"/>
                    </a:lnTo>
                    <a:lnTo>
                      <a:pt x="17" y="80"/>
                    </a:lnTo>
                    <a:lnTo>
                      <a:pt x="16" y="80"/>
                    </a:lnTo>
                    <a:lnTo>
                      <a:pt x="15" y="78"/>
                    </a:lnTo>
                    <a:lnTo>
                      <a:pt x="14" y="78"/>
                    </a:lnTo>
                    <a:lnTo>
                      <a:pt x="13" y="77"/>
                    </a:lnTo>
                    <a:lnTo>
                      <a:pt x="12" y="77"/>
                    </a:lnTo>
                    <a:lnTo>
                      <a:pt x="12" y="76"/>
                    </a:lnTo>
                    <a:lnTo>
                      <a:pt x="11" y="76"/>
                    </a:lnTo>
                    <a:lnTo>
                      <a:pt x="10" y="74"/>
                    </a:lnTo>
                    <a:lnTo>
                      <a:pt x="9" y="73"/>
                    </a:lnTo>
                    <a:lnTo>
                      <a:pt x="8" y="73"/>
                    </a:lnTo>
                    <a:lnTo>
                      <a:pt x="7" y="71"/>
                    </a:lnTo>
                    <a:lnTo>
                      <a:pt x="7" y="70"/>
                    </a:lnTo>
                    <a:lnTo>
                      <a:pt x="6" y="70"/>
                    </a:lnTo>
                    <a:lnTo>
                      <a:pt x="5" y="69"/>
                    </a:lnTo>
                    <a:lnTo>
                      <a:pt x="4" y="67"/>
                    </a:lnTo>
                    <a:lnTo>
                      <a:pt x="3" y="66"/>
                    </a:lnTo>
                    <a:lnTo>
                      <a:pt x="2" y="66"/>
                    </a:lnTo>
                    <a:lnTo>
                      <a:pt x="2" y="65"/>
                    </a:lnTo>
                    <a:lnTo>
                      <a:pt x="1" y="64"/>
                    </a:lnTo>
                    <a:lnTo>
                      <a:pt x="1" y="63"/>
                    </a:lnTo>
                    <a:lnTo>
                      <a:pt x="1" y="61"/>
                    </a:lnTo>
                    <a:lnTo>
                      <a:pt x="1" y="60"/>
                    </a:lnTo>
                    <a:lnTo>
                      <a:pt x="1" y="58"/>
                    </a:lnTo>
                    <a:lnTo>
                      <a:pt x="0" y="57"/>
                    </a:lnTo>
                    <a:lnTo>
                      <a:pt x="0" y="56"/>
                    </a:lnTo>
                    <a:lnTo>
                      <a:pt x="0" y="54"/>
                    </a:lnTo>
                    <a:lnTo>
                      <a:pt x="0" y="53"/>
                    </a:lnTo>
                    <a:lnTo>
                      <a:pt x="0" y="52"/>
                    </a:lnTo>
                    <a:lnTo>
                      <a:pt x="0" y="50"/>
                    </a:lnTo>
                    <a:lnTo>
                      <a:pt x="1" y="49"/>
                    </a:lnTo>
                    <a:lnTo>
                      <a:pt x="1" y="48"/>
                    </a:lnTo>
                    <a:lnTo>
                      <a:pt x="1" y="47"/>
                    </a:lnTo>
                    <a:lnTo>
                      <a:pt x="1" y="45"/>
                    </a:lnTo>
                    <a:lnTo>
                      <a:pt x="1" y="44"/>
                    </a:lnTo>
                    <a:lnTo>
                      <a:pt x="1" y="43"/>
                    </a:lnTo>
                    <a:lnTo>
                      <a:pt x="2" y="41"/>
                    </a:lnTo>
                    <a:lnTo>
                      <a:pt x="3" y="40"/>
                    </a:lnTo>
                    <a:lnTo>
                      <a:pt x="3" y="38"/>
                    </a:lnTo>
                    <a:lnTo>
                      <a:pt x="4" y="38"/>
                    </a:lnTo>
                    <a:lnTo>
                      <a:pt x="5" y="37"/>
                    </a:lnTo>
                    <a:lnTo>
                      <a:pt x="6" y="36"/>
                    </a:lnTo>
                    <a:lnTo>
                      <a:pt x="7" y="36"/>
                    </a:lnTo>
                    <a:lnTo>
                      <a:pt x="99"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 name="Freeform 349"/>
              <p:cNvSpPr>
                <a:spLocks/>
              </p:cNvSpPr>
              <p:nvPr/>
            </p:nvSpPr>
            <p:spPr bwMode="auto">
              <a:xfrm>
                <a:off x="1684" y="1568"/>
                <a:ext cx="103" cy="95"/>
              </a:xfrm>
              <a:custGeom>
                <a:avLst/>
                <a:gdLst>
                  <a:gd name="T0" fmla="*/ 102 w 103"/>
                  <a:gd name="T1" fmla="*/ 0 h 95"/>
                  <a:gd name="T2" fmla="*/ 102 w 103"/>
                  <a:gd name="T3" fmla="*/ 10 h 95"/>
                  <a:gd name="T4" fmla="*/ 102 w 103"/>
                  <a:gd name="T5" fmla="*/ 21 h 95"/>
                  <a:gd name="T6" fmla="*/ 102 w 103"/>
                  <a:gd name="T7" fmla="*/ 31 h 95"/>
                  <a:gd name="T8" fmla="*/ 102 w 103"/>
                  <a:gd name="T9" fmla="*/ 36 h 95"/>
                  <a:gd name="T10" fmla="*/ 101 w 103"/>
                  <a:gd name="T11" fmla="*/ 42 h 95"/>
                  <a:gd name="T12" fmla="*/ 100 w 103"/>
                  <a:gd name="T13" fmla="*/ 47 h 95"/>
                  <a:gd name="T14" fmla="*/ 98 w 103"/>
                  <a:gd name="T15" fmla="*/ 54 h 95"/>
                  <a:gd name="T16" fmla="*/ 94 w 103"/>
                  <a:gd name="T17" fmla="*/ 61 h 95"/>
                  <a:gd name="T18" fmla="*/ 88 w 103"/>
                  <a:gd name="T19" fmla="*/ 67 h 95"/>
                  <a:gd name="T20" fmla="*/ 81 w 103"/>
                  <a:gd name="T21" fmla="*/ 75 h 95"/>
                  <a:gd name="T22" fmla="*/ 75 w 103"/>
                  <a:gd name="T23" fmla="*/ 80 h 95"/>
                  <a:gd name="T24" fmla="*/ 71 w 103"/>
                  <a:gd name="T25" fmla="*/ 84 h 95"/>
                  <a:gd name="T26" fmla="*/ 68 w 103"/>
                  <a:gd name="T27" fmla="*/ 87 h 95"/>
                  <a:gd name="T28" fmla="*/ 64 w 103"/>
                  <a:gd name="T29" fmla="*/ 90 h 95"/>
                  <a:gd name="T30" fmla="*/ 59 w 103"/>
                  <a:gd name="T31" fmla="*/ 93 h 95"/>
                  <a:gd name="T32" fmla="*/ 52 w 103"/>
                  <a:gd name="T33" fmla="*/ 94 h 95"/>
                  <a:gd name="T34" fmla="*/ 49 w 103"/>
                  <a:gd name="T35" fmla="*/ 94 h 95"/>
                  <a:gd name="T36" fmla="*/ 44 w 103"/>
                  <a:gd name="T37" fmla="*/ 94 h 95"/>
                  <a:gd name="T38" fmla="*/ 40 w 103"/>
                  <a:gd name="T39" fmla="*/ 94 h 95"/>
                  <a:gd name="T40" fmla="*/ 36 w 103"/>
                  <a:gd name="T41" fmla="*/ 93 h 95"/>
                  <a:gd name="T42" fmla="*/ 32 w 103"/>
                  <a:gd name="T43" fmla="*/ 93 h 95"/>
                  <a:gd name="T44" fmla="*/ 27 w 103"/>
                  <a:gd name="T45" fmla="*/ 91 h 95"/>
                  <a:gd name="T46" fmla="*/ 24 w 103"/>
                  <a:gd name="T47" fmla="*/ 90 h 95"/>
                  <a:gd name="T48" fmla="*/ 21 w 103"/>
                  <a:gd name="T49" fmla="*/ 88 h 95"/>
                  <a:gd name="T50" fmla="*/ 16 w 103"/>
                  <a:gd name="T51" fmla="*/ 83 h 95"/>
                  <a:gd name="T52" fmla="*/ 10 w 103"/>
                  <a:gd name="T53" fmla="*/ 77 h 95"/>
                  <a:gd name="T54" fmla="*/ 5 w 103"/>
                  <a:gd name="T55" fmla="*/ 72 h 95"/>
                  <a:gd name="T56" fmla="*/ 2 w 103"/>
                  <a:gd name="T57" fmla="*/ 67 h 95"/>
                  <a:gd name="T58" fmla="*/ 0 w 103"/>
                  <a:gd name="T59" fmla="*/ 60 h 95"/>
                  <a:gd name="T60" fmla="*/ 1 w 103"/>
                  <a:gd name="T61" fmla="*/ 51 h 95"/>
                  <a:gd name="T62" fmla="*/ 2 w 103"/>
                  <a:gd name="T63" fmla="*/ 43 h 95"/>
                  <a:gd name="T64" fmla="*/ 7 w 103"/>
                  <a:gd name="T65" fmla="*/ 37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95"/>
                  <a:gd name="T101" fmla="*/ 103 w 103"/>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95">
                    <a:moveTo>
                      <a:pt x="102" y="0"/>
                    </a:moveTo>
                    <a:lnTo>
                      <a:pt x="102" y="10"/>
                    </a:lnTo>
                    <a:lnTo>
                      <a:pt x="102" y="21"/>
                    </a:lnTo>
                    <a:lnTo>
                      <a:pt x="102" y="31"/>
                    </a:lnTo>
                    <a:lnTo>
                      <a:pt x="102" y="36"/>
                    </a:lnTo>
                    <a:lnTo>
                      <a:pt x="101" y="42"/>
                    </a:lnTo>
                    <a:lnTo>
                      <a:pt x="100" y="47"/>
                    </a:lnTo>
                    <a:lnTo>
                      <a:pt x="98" y="54"/>
                    </a:lnTo>
                    <a:lnTo>
                      <a:pt x="94" y="61"/>
                    </a:lnTo>
                    <a:lnTo>
                      <a:pt x="88" y="67"/>
                    </a:lnTo>
                    <a:lnTo>
                      <a:pt x="81" y="75"/>
                    </a:lnTo>
                    <a:lnTo>
                      <a:pt x="75" y="80"/>
                    </a:lnTo>
                    <a:lnTo>
                      <a:pt x="71" y="84"/>
                    </a:lnTo>
                    <a:lnTo>
                      <a:pt x="68" y="87"/>
                    </a:lnTo>
                    <a:lnTo>
                      <a:pt x="64" y="90"/>
                    </a:lnTo>
                    <a:lnTo>
                      <a:pt x="59" y="93"/>
                    </a:lnTo>
                    <a:lnTo>
                      <a:pt x="52" y="94"/>
                    </a:lnTo>
                    <a:lnTo>
                      <a:pt x="49" y="94"/>
                    </a:lnTo>
                    <a:lnTo>
                      <a:pt x="44" y="94"/>
                    </a:lnTo>
                    <a:lnTo>
                      <a:pt x="40" y="94"/>
                    </a:lnTo>
                    <a:lnTo>
                      <a:pt x="36" y="93"/>
                    </a:lnTo>
                    <a:lnTo>
                      <a:pt x="32" y="93"/>
                    </a:lnTo>
                    <a:lnTo>
                      <a:pt x="27" y="91"/>
                    </a:lnTo>
                    <a:lnTo>
                      <a:pt x="24" y="90"/>
                    </a:lnTo>
                    <a:lnTo>
                      <a:pt x="21" y="88"/>
                    </a:lnTo>
                    <a:lnTo>
                      <a:pt x="16" y="83"/>
                    </a:lnTo>
                    <a:lnTo>
                      <a:pt x="10" y="77"/>
                    </a:lnTo>
                    <a:lnTo>
                      <a:pt x="5" y="72"/>
                    </a:lnTo>
                    <a:lnTo>
                      <a:pt x="2" y="67"/>
                    </a:lnTo>
                    <a:lnTo>
                      <a:pt x="0" y="60"/>
                    </a:lnTo>
                    <a:lnTo>
                      <a:pt x="1" y="51"/>
                    </a:lnTo>
                    <a:lnTo>
                      <a:pt x="2" y="43"/>
                    </a:lnTo>
                    <a:lnTo>
                      <a:pt x="7" y="3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Freeform 350"/>
              <p:cNvSpPr>
                <a:spLocks/>
              </p:cNvSpPr>
              <p:nvPr/>
            </p:nvSpPr>
            <p:spPr bwMode="auto">
              <a:xfrm>
                <a:off x="1680" y="1527"/>
                <a:ext cx="116" cy="83"/>
              </a:xfrm>
              <a:custGeom>
                <a:avLst/>
                <a:gdLst>
                  <a:gd name="T0" fmla="*/ 115 w 116"/>
                  <a:gd name="T1" fmla="*/ 0 h 83"/>
                  <a:gd name="T2" fmla="*/ 115 w 116"/>
                  <a:gd name="T3" fmla="*/ 11 h 83"/>
                  <a:gd name="T4" fmla="*/ 114 w 116"/>
                  <a:gd name="T5" fmla="*/ 22 h 83"/>
                  <a:gd name="T6" fmla="*/ 111 w 116"/>
                  <a:gd name="T7" fmla="*/ 30 h 83"/>
                  <a:gd name="T8" fmla="*/ 109 w 116"/>
                  <a:gd name="T9" fmla="*/ 39 h 83"/>
                  <a:gd name="T10" fmla="*/ 106 w 116"/>
                  <a:gd name="T11" fmla="*/ 42 h 83"/>
                  <a:gd name="T12" fmla="*/ 103 w 116"/>
                  <a:gd name="T13" fmla="*/ 48 h 83"/>
                  <a:gd name="T14" fmla="*/ 99 w 116"/>
                  <a:gd name="T15" fmla="*/ 53 h 83"/>
                  <a:gd name="T16" fmla="*/ 94 w 116"/>
                  <a:gd name="T17" fmla="*/ 58 h 83"/>
                  <a:gd name="T18" fmla="*/ 90 w 116"/>
                  <a:gd name="T19" fmla="*/ 63 h 83"/>
                  <a:gd name="T20" fmla="*/ 87 w 116"/>
                  <a:gd name="T21" fmla="*/ 67 h 83"/>
                  <a:gd name="T22" fmla="*/ 82 w 116"/>
                  <a:gd name="T23" fmla="*/ 70 h 83"/>
                  <a:gd name="T24" fmla="*/ 79 w 116"/>
                  <a:gd name="T25" fmla="*/ 73 h 83"/>
                  <a:gd name="T26" fmla="*/ 77 w 116"/>
                  <a:gd name="T27" fmla="*/ 74 h 83"/>
                  <a:gd name="T28" fmla="*/ 74 w 116"/>
                  <a:gd name="T29" fmla="*/ 75 h 83"/>
                  <a:gd name="T30" fmla="*/ 71 w 116"/>
                  <a:gd name="T31" fmla="*/ 76 h 83"/>
                  <a:gd name="T32" fmla="*/ 67 w 116"/>
                  <a:gd name="T33" fmla="*/ 78 h 83"/>
                  <a:gd name="T34" fmla="*/ 63 w 116"/>
                  <a:gd name="T35" fmla="*/ 79 h 83"/>
                  <a:gd name="T36" fmla="*/ 59 w 116"/>
                  <a:gd name="T37" fmla="*/ 81 h 83"/>
                  <a:gd name="T38" fmla="*/ 55 w 116"/>
                  <a:gd name="T39" fmla="*/ 82 h 83"/>
                  <a:gd name="T40" fmla="*/ 51 w 116"/>
                  <a:gd name="T41" fmla="*/ 82 h 83"/>
                  <a:gd name="T42" fmla="*/ 46 w 116"/>
                  <a:gd name="T43" fmla="*/ 82 h 83"/>
                  <a:gd name="T44" fmla="*/ 39 w 116"/>
                  <a:gd name="T45" fmla="*/ 82 h 83"/>
                  <a:gd name="T46" fmla="*/ 31 w 116"/>
                  <a:gd name="T47" fmla="*/ 81 h 83"/>
                  <a:gd name="T48" fmla="*/ 23 w 116"/>
                  <a:gd name="T49" fmla="*/ 81 h 83"/>
                  <a:gd name="T50" fmla="*/ 16 w 116"/>
                  <a:gd name="T51" fmla="*/ 79 h 83"/>
                  <a:gd name="T52" fmla="*/ 9 w 116"/>
                  <a:gd name="T53" fmla="*/ 78 h 83"/>
                  <a:gd name="T54" fmla="*/ 4 w 116"/>
                  <a:gd name="T55" fmla="*/ 76 h 83"/>
                  <a:gd name="T56" fmla="*/ 0 w 116"/>
                  <a:gd name="T57" fmla="*/ 75 h 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83"/>
                  <a:gd name="T89" fmla="*/ 116 w 116"/>
                  <a:gd name="T90" fmla="*/ 83 h 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83">
                    <a:moveTo>
                      <a:pt x="115" y="0"/>
                    </a:moveTo>
                    <a:lnTo>
                      <a:pt x="115" y="11"/>
                    </a:lnTo>
                    <a:lnTo>
                      <a:pt x="114" y="22"/>
                    </a:lnTo>
                    <a:lnTo>
                      <a:pt x="111" y="30"/>
                    </a:lnTo>
                    <a:lnTo>
                      <a:pt x="109" y="39"/>
                    </a:lnTo>
                    <a:lnTo>
                      <a:pt x="106" y="42"/>
                    </a:lnTo>
                    <a:lnTo>
                      <a:pt x="103" y="48"/>
                    </a:lnTo>
                    <a:lnTo>
                      <a:pt x="99" y="53"/>
                    </a:lnTo>
                    <a:lnTo>
                      <a:pt x="94" y="58"/>
                    </a:lnTo>
                    <a:lnTo>
                      <a:pt x="90" y="63"/>
                    </a:lnTo>
                    <a:lnTo>
                      <a:pt x="87" y="67"/>
                    </a:lnTo>
                    <a:lnTo>
                      <a:pt x="82" y="70"/>
                    </a:lnTo>
                    <a:lnTo>
                      <a:pt x="79" y="73"/>
                    </a:lnTo>
                    <a:lnTo>
                      <a:pt x="77" y="74"/>
                    </a:lnTo>
                    <a:lnTo>
                      <a:pt x="74" y="75"/>
                    </a:lnTo>
                    <a:lnTo>
                      <a:pt x="71" y="76"/>
                    </a:lnTo>
                    <a:lnTo>
                      <a:pt x="67" y="78"/>
                    </a:lnTo>
                    <a:lnTo>
                      <a:pt x="63" y="79"/>
                    </a:lnTo>
                    <a:lnTo>
                      <a:pt x="59" y="81"/>
                    </a:lnTo>
                    <a:lnTo>
                      <a:pt x="55" y="82"/>
                    </a:lnTo>
                    <a:lnTo>
                      <a:pt x="51" y="82"/>
                    </a:lnTo>
                    <a:lnTo>
                      <a:pt x="46" y="82"/>
                    </a:lnTo>
                    <a:lnTo>
                      <a:pt x="39" y="82"/>
                    </a:lnTo>
                    <a:lnTo>
                      <a:pt x="31" y="81"/>
                    </a:lnTo>
                    <a:lnTo>
                      <a:pt x="23" y="81"/>
                    </a:lnTo>
                    <a:lnTo>
                      <a:pt x="16" y="79"/>
                    </a:lnTo>
                    <a:lnTo>
                      <a:pt x="9" y="78"/>
                    </a:lnTo>
                    <a:lnTo>
                      <a:pt x="4" y="76"/>
                    </a:lnTo>
                    <a:lnTo>
                      <a:pt x="0" y="7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351"/>
              <p:cNvSpPr>
                <a:spLocks/>
              </p:cNvSpPr>
              <p:nvPr/>
            </p:nvSpPr>
            <p:spPr bwMode="auto">
              <a:xfrm>
                <a:off x="1666" y="1490"/>
                <a:ext cx="127" cy="116"/>
              </a:xfrm>
              <a:custGeom>
                <a:avLst/>
                <a:gdLst>
                  <a:gd name="T0" fmla="*/ 116 w 127"/>
                  <a:gd name="T1" fmla="*/ 3 h 116"/>
                  <a:gd name="T2" fmla="*/ 119 w 127"/>
                  <a:gd name="T3" fmla="*/ 8 h 116"/>
                  <a:gd name="T4" fmla="*/ 121 w 127"/>
                  <a:gd name="T5" fmla="*/ 13 h 116"/>
                  <a:gd name="T6" fmla="*/ 122 w 127"/>
                  <a:gd name="T7" fmla="*/ 17 h 116"/>
                  <a:gd name="T8" fmla="*/ 124 w 127"/>
                  <a:gd name="T9" fmla="*/ 23 h 116"/>
                  <a:gd name="T10" fmla="*/ 125 w 127"/>
                  <a:gd name="T11" fmla="*/ 28 h 116"/>
                  <a:gd name="T12" fmla="*/ 126 w 127"/>
                  <a:gd name="T13" fmla="*/ 33 h 116"/>
                  <a:gd name="T14" fmla="*/ 126 w 127"/>
                  <a:gd name="T15" fmla="*/ 39 h 116"/>
                  <a:gd name="T16" fmla="*/ 126 w 127"/>
                  <a:gd name="T17" fmla="*/ 43 h 116"/>
                  <a:gd name="T18" fmla="*/ 126 w 127"/>
                  <a:gd name="T19" fmla="*/ 49 h 116"/>
                  <a:gd name="T20" fmla="*/ 125 w 127"/>
                  <a:gd name="T21" fmla="*/ 54 h 116"/>
                  <a:gd name="T22" fmla="*/ 124 w 127"/>
                  <a:gd name="T23" fmla="*/ 60 h 116"/>
                  <a:gd name="T24" fmla="*/ 122 w 127"/>
                  <a:gd name="T25" fmla="*/ 65 h 116"/>
                  <a:gd name="T26" fmla="*/ 121 w 127"/>
                  <a:gd name="T27" fmla="*/ 70 h 116"/>
                  <a:gd name="T28" fmla="*/ 119 w 127"/>
                  <a:gd name="T29" fmla="*/ 73 h 116"/>
                  <a:gd name="T30" fmla="*/ 116 w 127"/>
                  <a:gd name="T31" fmla="*/ 78 h 116"/>
                  <a:gd name="T32" fmla="*/ 112 w 127"/>
                  <a:gd name="T33" fmla="*/ 82 h 116"/>
                  <a:gd name="T34" fmla="*/ 108 w 127"/>
                  <a:gd name="T35" fmla="*/ 87 h 116"/>
                  <a:gd name="T36" fmla="*/ 104 w 127"/>
                  <a:gd name="T37" fmla="*/ 92 h 116"/>
                  <a:gd name="T38" fmla="*/ 100 w 127"/>
                  <a:gd name="T39" fmla="*/ 96 h 116"/>
                  <a:gd name="T40" fmla="*/ 96 w 127"/>
                  <a:gd name="T41" fmla="*/ 101 h 116"/>
                  <a:gd name="T42" fmla="*/ 93 w 127"/>
                  <a:gd name="T43" fmla="*/ 103 h 116"/>
                  <a:gd name="T44" fmla="*/ 90 w 127"/>
                  <a:gd name="T45" fmla="*/ 106 h 116"/>
                  <a:gd name="T46" fmla="*/ 87 w 127"/>
                  <a:gd name="T47" fmla="*/ 107 h 116"/>
                  <a:gd name="T48" fmla="*/ 84 w 127"/>
                  <a:gd name="T49" fmla="*/ 108 h 116"/>
                  <a:gd name="T50" fmla="*/ 81 w 127"/>
                  <a:gd name="T51" fmla="*/ 109 h 116"/>
                  <a:gd name="T52" fmla="*/ 77 w 127"/>
                  <a:gd name="T53" fmla="*/ 111 h 116"/>
                  <a:gd name="T54" fmla="*/ 73 w 127"/>
                  <a:gd name="T55" fmla="*/ 112 h 116"/>
                  <a:gd name="T56" fmla="*/ 69 w 127"/>
                  <a:gd name="T57" fmla="*/ 114 h 116"/>
                  <a:gd name="T58" fmla="*/ 64 w 127"/>
                  <a:gd name="T59" fmla="*/ 114 h 116"/>
                  <a:gd name="T60" fmla="*/ 60 w 127"/>
                  <a:gd name="T61" fmla="*/ 115 h 116"/>
                  <a:gd name="T62" fmla="*/ 54 w 127"/>
                  <a:gd name="T63" fmla="*/ 114 h 116"/>
                  <a:gd name="T64" fmla="*/ 48 w 127"/>
                  <a:gd name="T65" fmla="*/ 114 h 116"/>
                  <a:gd name="T66" fmla="*/ 40 w 127"/>
                  <a:gd name="T67" fmla="*/ 114 h 116"/>
                  <a:gd name="T68" fmla="*/ 33 w 127"/>
                  <a:gd name="T69" fmla="*/ 112 h 116"/>
                  <a:gd name="T70" fmla="*/ 26 w 127"/>
                  <a:gd name="T71" fmla="*/ 111 h 116"/>
                  <a:gd name="T72" fmla="*/ 19 w 127"/>
                  <a:gd name="T73" fmla="*/ 111 h 116"/>
                  <a:gd name="T74" fmla="*/ 15 w 127"/>
                  <a:gd name="T75" fmla="*/ 109 h 116"/>
                  <a:gd name="T76" fmla="*/ 10 w 127"/>
                  <a:gd name="T77" fmla="*/ 107 h 116"/>
                  <a:gd name="T78" fmla="*/ 5 w 127"/>
                  <a:gd name="T79" fmla="*/ 101 h 116"/>
                  <a:gd name="T80" fmla="*/ 3 w 127"/>
                  <a:gd name="T81" fmla="*/ 92 h 116"/>
                  <a:gd name="T82" fmla="*/ 0 w 127"/>
                  <a:gd name="T83" fmla="*/ 85 h 116"/>
                  <a:gd name="T84" fmla="*/ 0 w 127"/>
                  <a:gd name="T85" fmla="*/ 76 h 116"/>
                  <a:gd name="T86" fmla="*/ 0 w 127"/>
                  <a:gd name="T87" fmla="*/ 66 h 116"/>
                  <a:gd name="T88" fmla="*/ 2 w 127"/>
                  <a:gd name="T89" fmla="*/ 60 h 116"/>
                  <a:gd name="T90" fmla="*/ 4 w 127"/>
                  <a:gd name="T91" fmla="*/ 53 h 116"/>
                  <a:gd name="T92" fmla="*/ 7 w 127"/>
                  <a:gd name="T93" fmla="*/ 49 h 116"/>
                  <a:gd name="T94" fmla="*/ 10 w 127"/>
                  <a:gd name="T95" fmla="*/ 46 h 116"/>
                  <a:gd name="T96" fmla="*/ 13 w 127"/>
                  <a:gd name="T97" fmla="*/ 43 h 116"/>
                  <a:gd name="T98" fmla="*/ 15 w 127"/>
                  <a:gd name="T99" fmla="*/ 43 h 116"/>
                  <a:gd name="T100" fmla="*/ 19 w 127"/>
                  <a:gd name="T101" fmla="*/ 41 h 116"/>
                  <a:gd name="T102" fmla="*/ 22 w 127"/>
                  <a:gd name="T103" fmla="*/ 40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116"/>
                  <a:gd name="T158" fmla="*/ 127 w 127"/>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116">
                    <a:moveTo>
                      <a:pt x="114" y="0"/>
                    </a:moveTo>
                    <a:lnTo>
                      <a:pt x="115" y="1"/>
                    </a:lnTo>
                    <a:lnTo>
                      <a:pt x="116" y="1"/>
                    </a:lnTo>
                    <a:lnTo>
                      <a:pt x="116" y="3"/>
                    </a:lnTo>
                    <a:lnTo>
                      <a:pt x="117" y="4"/>
                    </a:lnTo>
                    <a:lnTo>
                      <a:pt x="118" y="6"/>
                    </a:lnTo>
                    <a:lnTo>
                      <a:pt x="119" y="7"/>
                    </a:lnTo>
                    <a:lnTo>
                      <a:pt x="119" y="8"/>
                    </a:lnTo>
                    <a:lnTo>
                      <a:pt x="119" y="10"/>
                    </a:lnTo>
                    <a:lnTo>
                      <a:pt x="120" y="11"/>
                    </a:lnTo>
                    <a:lnTo>
                      <a:pt x="121" y="12"/>
                    </a:lnTo>
                    <a:lnTo>
                      <a:pt x="121" y="13"/>
                    </a:lnTo>
                    <a:lnTo>
                      <a:pt x="122" y="14"/>
                    </a:lnTo>
                    <a:lnTo>
                      <a:pt x="122" y="16"/>
                    </a:lnTo>
                    <a:lnTo>
                      <a:pt x="122" y="17"/>
                    </a:lnTo>
                    <a:lnTo>
                      <a:pt x="123" y="19"/>
                    </a:lnTo>
                    <a:lnTo>
                      <a:pt x="123" y="20"/>
                    </a:lnTo>
                    <a:lnTo>
                      <a:pt x="123" y="21"/>
                    </a:lnTo>
                    <a:lnTo>
                      <a:pt x="124" y="23"/>
                    </a:lnTo>
                    <a:lnTo>
                      <a:pt x="124" y="24"/>
                    </a:lnTo>
                    <a:lnTo>
                      <a:pt x="124" y="25"/>
                    </a:lnTo>
                    <a:lnTo>
                      <a:pt x="125" y="27"/>
                    </a:lnTo>
                    <a:lnTo>
                      <a:pt x="125" y="28"/>
                    </a:lnTo>
                    <a:lnTo>
                      <a:pt x="125" y="29"/>
                    </a:lnTo>
                    <a:lnTo>
                      <a:pt x="125" y="30"/>
                    </a:lnTo>
                    <a:lnTo>
                      <a:pt x="126" y="32"/>
                    </a:lnTo>
                    <a:lnTo>
                      <a:pt x="126" y="33"/>
                    </a:lnTo>
                    <a:lnTo>
                      <a:pt x="126" y="34"/>
                    </a:lnTo>
                    <a:lnTo>
                      <a:pt x="126" y="36"/>
                    </a:lnTo>
                    <a:lnTo>
                      <a:pt x="126" y="37"/>
                    </a:lnTo>
                    <a:lnTo>
                      <a:pt x="126" y="39"/>
                    </a:lnTo>
                    <a:lnTo>
                      <a:pt x="126" y="40"/>
                    </a:lnTo>
                    <a:lnTo>
                      <a:pt x="126" y="41"/>
                    </a:lnTo>
                    <a:lnTo>
                      <a:pt x="126" y="43"/>
                    </a:lnTo>
                    <a:lnTo>
                      <a:pt x="126" y="45"/>
                    </a:lnTo>
                    <a:lnTo>
                      <a:pt x="126" y="46"/>
                    </a:lnTo>
                    <a:lnTo>
                      <a:pt x="126" y="48"/>
                    </a:lnTo>
                    <a:lnTo>
                      <a:pt x="126" y="49"/>
                    </a:lnTo>
                    <a:lnTo>
                      <a:pt x="125" y="50"/>
                    </a:lnTo>
                    <a:lnTo>
                      <a:pt x="125" y="52"/>
                    </a:lnTo>
                    <a:lnTo>
                      <a:pt x="125" y="53"/>
                    </a:lnTo>
                    <a:lnTo>
                      <a:pt x="125" y="54"/>
                    </a:lnTo>
                    <a:lnTo>
                      <a:pt x="124" y="56"/>
                    </a:lnTo>
                    <a:lnTo>
                      <a:pt x="124" y="57"/>
                    </a:lnTo>
                    <a:lnTo>
                      <a:pt x="124" y="59"/>
                    </a:lnTo>
                    <a:lnTo>
                      <a:pt x="124" y="60"/>
                    </a:lnTo>
                    <a:lnTo>
                      <a:pt x="123" y="61"/>
                    </a:lnTo>
                    <a:lnTo>
                      <a:pt x="123" y="62"/>
                    </a:lnTo>
                    <a:lnTo>
                      <a:pt x="122" y="63"/>
                    </a:lnTo>
                    <a:lnTo>
                      <a:pt x="122" y="65"/>
                    </a:lnTo>
                    <a:lnTo>
                      <a:pt x="122" y="66"/>
                    </a:lnTo>
                    <a:lnTo>
                      <a:pt x="122" y="67"/>
                    </a:lnTo>
                    <a:lnTo>
                      <a:pt x="121" y="69"/>
                    </a:lnTo>
                    <a:lnTo>
                      <a:pt x="121" y="70"/>
                    </a:lnTo>
                    <a:lnTo>
                      <a:pt x="120" y="70"/>
                    </a:lnTo>
                    <a:lnTo>
                      <a:pt x="119" y="72"/>
                    </a:lnTo>
                    <a:lnTo>
                      <a:pt x="119" y="73"/>
                    </a:lnTo>
                    <a:lnTo>
                      <a:pt x="119" y="74"/>
                    </a:lnTo>
                    <a:lnTo>
                      <a:pt x="118" y="76"/>
                    </a:lnTo>
                    <a:lnTo>
                      <a:pt x="117" y="76"/>
                    </a:lnTo>
                    <a:lnTo>
                      <a:pt x="116" y="78"/>
                    </a:lnTo>
                    <a:lnTo>
                      <a:pt x="115" y="78"/>
                    </a:lnTo>
                    <a:lnTo>
                      <a:pt x="114" y="79"/>
                    </a:lnTo>
                    <a:lnTo>
                      <a:pt x="113" y="81"/>
                    </a:lnTo>
                    <a:lnTo>
                      <a:pt x="112" y="82"/>
                    </a:lnTo>
                    <a:lnTo>
                      <a:pt x="112" y="83"/>
                    </a:lnTo>
                    <a:lnTo>
                      <a:pt x="111" y="85"/>
                    </a:lnTo>
                    <a:lnTo>
                      <a:pt x="110" y="86"/>
                    </a:lnTo>
                    <a:lnTo>
                      <a:pt x="108" y="87"/>
                    </a:lnTo>
                    <a:lnTo>
                      <a:pt x="107" y="89"/>
                    </a:lnTo>
                    <a:lnTo>
                      <a:pt x="107" y="90"/>
                    </a:lnTo>
                    <a:lnTo>
                      <a:pt x="106" y="92"/>
                    </a:lnTo>
                    <a:lnTo>
                      <a:pt x="104" y="92"/>
                    </a:lnTo>
                    <a:lnTo>
                      <a:pt x="103" y="92"/>
                    </a:lnTo>
                    <a:lnTo>
                      <a:pt x="102" y="94"/>
                    </a:lnTo>
                    <a:lnTo>
                      <a:pt x="102" y="95"/>
                    </a:lnTo>
                    <a:lnTo>
                      <a:pt x="100" y="96"/>
                    </a:lnTo>
                    <a:lnTo>
                      <a:pt x="99" y="98"/>
                    </a:lnTo>
                    <a:lnTo>
                      <a:pt x="98" y="98"/>
                    </a:lnTo>
                    <a:lnTo>
                      <a:pt x="97" y="99"/>
                    </a:lnTo>
                    <a:lnTo>
                      <a:pt x="96" y="101"/>
                    </a:lnTo>
                    <a:lnTo>
                      <a:pt x="95" y="102"/>
                    </a:lnTo>
                    <a:lnTo>
                      <a:pt x="94" y="102"/>
                    </a:lnTo>
                    <a:lnTo>
                      <a:pt x="93" y="103"/>
                    </a:lnTo>
                    <a:lnTo>
                      <a:pt x="92" y="103"/>
                    </a:lnTo>
                    <a:lnTo>
                      <a:pt x="91" y="105"/>
                    </a:lnTo>
                    <a:lnTo>
                      <a:pt x="90" y="106"/>
                    </a:lnTo>
                    <a:lnTo>
                      <a:pt x="89" y="106"/>
                    </a:lnTo>
                    <a:lnTo>
                      <a:pt x="88" y="106"/>
                    </a:lnTo>
                    <a:lnTo>
                      <a:pt x="87" y="106"/>
                    </a:lnTo>
                    <a:lnTo>
                      <a:pt x="87" y="107"/>
                    </a:lnTo>
                    <a:lnTo>
                      <a:pt x="86" y="107"/>
                    </a:lnTo>
                    <a:lnTo>
                      <a:pt x="85" y="107"/>
                    </a:lnTo>
                    <a:lnTo>
                      <a:pt x="85" y="108"/>
                    </a:lnTo>
                    <a:lnTo>
                      <a:pt x="84" y="108"/>
                    </a:lnTo>
                    <a:lnTo>
                      <a:pt x="83" y="108"/>
                    </a:lnTo>
                    <a:lnTo>
                      <a:pt x="82" y="109"/>
                    </a:lnTo>
                    <a:lnTo>
                      <a:pt x="81" y="109"/>
                    </a:lnTo>
                    <a:lnTo>
                      <a:pt x="80" y="109"/>
                    </a:lnTo>
                    <a:lnTo>
                      <a:pt x="79" y="111"/>
                    </a:lnTo>
                    <a:lnTo>
                      <a:pt x="78" y="111"/>
                    </a:lnTo>
                    <a:lnTo>
                      <a:pt x="77" y="111"/>
                    </a:lnTo>
                    <a:lnTo>
                      <a:pt x="76" y="111"/>
                    </a:lnTo>
                    <a:lnTo>
                      <a:pt x="74" y="112"/>
                    </a:lnTo>
                    <a:lnTo>
                      <a:pt x="73" y="112"/>
                    </a:lnTo>
                    <a:lnTo>
                      <a:pt x="72" y="112"/>
                    </a:lnTo>
                    <a:lnTo>
                      <a:pt x="71" y="114"/>
                    </a:lnTo>
                    <a:lnTo>
                      <a:pt x="70" y="114"/>
                    </a:lnTo>
                    <a:lnTo>
                      <a:pt x="69" y="114"/>
                    </a:lnTo>
                    <a:lnTo>
                      <a:pt x="68" y="114"/>
                    </a:lnTo>
                    <a:lnTo>
                      <a:pt x="67" y="114"/>
                    </a:lnTo>
                    <a:lnTo>
                      <a:pt x="66" y="114"/>
                    </a:lnTo>
                    <a:lnTo>
                      <a:pt x="64" y="114"/>
                    </a:lnTo>
                    <a:lnTo>
                      <a:pt x="63" y="114"/>
                    </a:lnTo>
                    <a:lnTo>
                      <a:pt x="63" y="115"/>
                    </a:lnTo>
                    <a:lnTo>
                      <a:pt x="62" y="115"/>
                    </a:lnTo>
                    <a:lnTo>
                      <a:pt x="60" y="115"/>
                    </a:lnTo>
                    <a:lnTo>
                      <a:pt x="59" y="115"/>
                    </a:lnTo>
                    <a:lnTo>
                      <a:pt x="58" y="115"/>
                    </a:lnTo>
                    <a:lnTo>
                      <a:pt x="56" y="114"/>
                    </a:lnTo>
                    <a:lnTo>
                      <a:pt x="54" y="114"/>
                    </a:lnTo>
                    <a:lnTo>
                      <a:pt x="52" y="114"/>
                    </a:lnTo>
                    <a:lnTo>
                      <a:pt x="51" y="114"/>
                    </a:lnTo>
                    <a:lnTo>
                      <a:pt x="49" y="114"/>
                    </a:lnTo>
                    <a:lnTo>
                      <a:pt x="48" y="114"/>
                    </a:lnTo>
                    <a:lnTo>
                      <a:pt x="46" y="114"/>
                    </a:lnTo>
                    <a:lnTo>
                      <a:pt x="44" y="114"/>
                    </a:lnTo>
                    <a:lnTo>
                      <a:pt x="42" y="114"/>
                    </a:lnTo>
                    <a:lnTo>
                      <a:pt x="40" y="114"/>
                    </a:lnTo>
                    <a:lnTo>
                      <a:pt x="38" y="114"/>
                    </a:lnTo>
                    <a:lnTo>
                      <a:pt x="37" y="112"/>
                    </a:lnTo>
                    <a:lnTo>
                      <a:pt x="35" y="112"/>
                    </a:lnTo>
                    <a:lnTo>
                      <a:pt x="33" y="112"/>
                    </a:lnTo>
                    <a:lnTo>
                      <a:pt x="30" y="112"/>
                    </a:lnTo>
                    <a:lnTo>
                      <a:pt x="29" y="112"/>
                    </a:lnTo>
                    <a:lnTo>
                      <a:pt x="27" y="112"/>
                    </a:lnTo>
                    <a:lnTo>
                      <a:pt x="26" y="111"/>
                    </a:lnTo>
                    <a:lnTo>
                      <a:pt x="24" y="111"/>
                    </a:lnTo>
                    <a:lnTo>
                      <a:pt x="23" y="111"/>
                    </a:lnTo>
                    <a:lnTo>
                      <a:pt x="21" y="111"/>
                    </a:lnTo>
                    <a:lnTo>
                      <a:pt x="19" y="111"/>
                    </a:lnTo>
                    <a:lnTo>
                      <a:pt x="19" y="109"/>
                    </a:lnTo>
                    <a:lnTo>
                      <a:pt x="17" y="109"/>
                    </a:lnTo>
                    <a:lnTo>
                      <a:pt x="16" y="109"/>
                    </a:lnTo>
                    <a:lnTo>
                      <a:pt x="15" y="109"/>
                    </a:lnTo>
                    <a:lnTo>
                      <a:pt x="14" y="108"/>
                    </a:lnTo>
                    <a:lnTo>
                      <a:pt x="12" y="108"/>
                    </a:lnTo>
                    <a:lnTo>
                      <a:pt x="10" y="107"/>
                    </a:lnTo>
                    <a:lnTo>
                      <a:pt x="9" y="106"/>
                    </a:lnTo>
                    <a:lnTo>
                      <a:pt x="8" y="105"/>
                    </a:lnTo>
                    <a:lnTo>
                      <a:pt x="7" y="102"/>
                    </a:lnTo>
                    <a:lnTo>
                      <a:pt x="5" y="101"/>
                    </a:lnTo>
                    <a:lnTo>
                      <a:pt x="4" y="99"/>
                    </a:lnTo>
                    <a:lnTo>
                      <a:pt x="4" y="96"/>
                    </a:lnTo>
                    <a:lnTo>
                      <a:pt x="3" y="95"/>
                    </a:lnTo>
                    <a:lnTo>
                      <a:pt x="3" y="92"/>
                    </a:lnTo>
                    <a:lnTo>
                      <a:pt x="2" y="92"/>
                    </a:lnTo>
                    <a:lnTo>
                      <a:pt x="1" y="89"/>
                    </a:lnTo>
                    <a:lnTo>
                      <a:pt x="1" y="87"/>
                    </a:lnTo>
                    <a:lnTo>
                      <a:pt x="0" y="85"/>
                    </a:lnTo>
                    <a:lnTo>
                      <a:pt x="0" y="82"/>
                    </a:lnTo>
                    <a:lnTo>
                      <a:pt x="0" y="79"/>
                    </a:lnTo>
                    <a:lnTo>
                      <a:pt x="0" y="78"/>
                    </a:lnTo>
                    <a:lnTo>
                      <a:pt x="0" y="76"/>
                    </a:lnTo>
                    <a:lnTo>
                      <a:pt x="0" y="73"/>
                    </a:lnTo>
                    <a:lnTo>
                      <a:pt x="0" y="72"/>
                    </a:lnTo>
                    <a:lnTo>
                      <a:pt x="0" y="69"/>
                    </a:lnTo>
                    <a:lnTo>
                      <a:pt x="0" y="66"/>
                    </a:lnTo>
                    <a:lnTo>
                      <a:pt x="1" y="65"/>
                    </a:lnTo>
                    <a:lnTo>
                      <a:pt x="1" y="62"/>
                    </a:lnTo>
                    <a:lnTo>
                      <a:pt x="2" y="61"/>
                    </a:lnTo>
                    <a:lnTo>
                      <a:pt x="2" y="60"/>
                    </a:lnTo>
                    <a:lnTo>
                      <a:pt x="3" y="57"/>
                    </a:lnTo>
                    <a:lnTo>
                      <a:pt x="4" y="56"/>
                    </a:lnTo>
                    <a:lnTo>
                      <a:pt x="4" y="54"/>
                    </a:lnTo>
                    <a:lnTo>
                      <a:pt x="4" y="53"/>
                    </a:lnTo>
                    <a:lnTo>
                      <a:pt x="5" y="52"/>
                    </a:lnTo>
                    <a:lnTo>
                      <a:pt x="6" y="50"/>
                    </a:lnTo>
                    <a:lnTo>
                      <a:pt x="7" y="50"/>
                    </a:lnTo>
                    <a:lnTo>
                      <a:pt x="7" y="49"/>
                    </a:lnTo>
                    <a:lnTo>
                      <a:pt x="8" y="49"/>
                    </a:lnTo>
                    <a:lnTo>
                      <a:pt x="8" y="48"/>
                    </a:lnTo>
                    <a:lnTo>
                      <a:pt x="9" y="46"/>
                    </a:lnTo>
                    <a:lnTo>
                      <a:pt x="10" y="46"/>
                    </a:lnTo>
                    <a:lnTo>
                      <a:pt x="11" y="46"/>
                    </a:lnTo>
                    <a:lnTo>
                      <a:pt x="11" y="45"/>
                    </a:lnTo>
                    <a:lnTo>
                      <a:pt x="12" y="45"/>
                    </a:lnTo>
                    <a:lnTo>
                      <a:pt x="13" y="43"/>
                    </a:lnTo>
                    <a:lnTo>
                      <a:pt x="14" y="43"/>
                    </a:lnTo>
                    <a:lnTo>
                      <a:pt x="15" y="43"/>
                    </a:lnTo>
                    <a:lnTo>
                      <a:pt x="16" y="43"/>
                    </a:lnTo>
                    <a:lnTo>
                      <a:pt x="17" y="41"/>
                    </a:lnTo>
                    <a:lnTo>
                      <a:pt x="18" y="41"/>
                    </a:lnTo>
                    <a:lnTo>
                      <a:pt x="19" y="41"/>
                    </a:lnTo>
                    <a:lnTo>
                      <a:pt x="20" y="40"/>
                    </a:lnTo>
                    <a:lnTo>
                      <a:pt x="21" y="40"/>
                    </a:lnTo>
                    <a:lnTo>
                      <a:pt x="22" y="40"/>
                    </a:lnTo>
                    <a:lnTo>
                      <a:pt x="23" y="40"/>
                    </a:lnTo>
                    <a:lnTo>
                      <a:pt x="24" y="40"/>
                    </a:lnTo>
                    <a:lnTo>
                      <a:pt x="114"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8" name="Freeform 352"/>
              <p:cNvSpPr>
                <a:spLocks/>
              </p:cNvSpPr>
              <p:nvPr/>
            </p:nvSpPr>
            <p:spPr bwMode="auto">
              <a:xfrm>
                <a:off x="1666" y="1490"/>
                <a:ext cx="130" cy="120"/>
              </a:xfrm>
              <a:custGeom>
                <a:avLst/>
                <a:gdLst>
                  <a:gd name="T0" fmla="*/ 117 w 130"/>
                  <a:gd name="T1" fmla="*/ 0 h 120"/>
                  <a:gd name="T2" fmla="*/ 121 w 130"/>
                  <a:gd name="T3" fmla="*/ 7 h 120"/>
                  <a:gd name="T4" fmla="*/ 125 w 130"/>
                  <a:gd name="T5" fmla="*/ 16 h 120"/>
                  <a:gd name="T6" fmla="*/ 127 w 130"/>
                  <a:gd name="T7" fmla="*/ 26 h 120"/>
                  <a:gd name="T8" fmla="*/ 129 w 130"/>
                  <a:gd name="T9" fmla="*/ 37 h 120"/>
                  <a:gd name="T10" fmla="*/ 129 w 130"/>
                  <a:gd name="T11" fmla="*/ 48 h 120"/>
                  <a:gd name="T12" fmla="*/ 127 w 130"/>
                  <a:gd name="T13" fmla="*/ 58 h 120"/>
                  <a:gd name="T14" fmla="*/ 125 w 130"/>
                  <a:gd name="T15" fmla="*/ 67 h 120"/>
                  <a:gd name="T16" fmla="*/ 122 w 130"/>
                  <a:gd name="T17" fmla="*/ 76 h 120"/>
                  <a:gd name="T18" fmla="*/ 120 w 130"/>
                  <a:gd name="T19" fmla="*/ 79 h 120"/>
                  <a:gd name="T20" fmla="*/ 116 w 130"/>
                  <a:gd name="T21" fmla="*/ 83 h 120"/>
                  <a:gd name="T22" fmla="*/ 113 w 130"/>
                  <a:gd name="T23" fmla="*/ 89 h 120"/>
                  <a:gd name="T24" fmla="*/ 108 w 130"/>
                  <a:gd name="T25" fmla="*/ 95 h 120"/>
                  <a:gd name="T26" fmla="*/ 104 w 130"/>
                  <a:gd name="T27" fmla="*/ 98 h 120"/>
                  <a:gd name="T28" fmla="*/ 100 w 130"/>
                  <a:gd name="T29" fmla="*/ 103 h 120"/>
                  <a:gd name="T30" fmla="*/ 96 w 130"/>
                  <a:gd name="T31" fmla="*/ 105 h 120"/>
                  <a:gd name="T32" fmla="*/ 93 w 130"/>
                  <a:gd name="T33" fmla="*/ 108 h 120"/>
                  <a:gd name="T34" fmla="*/ 90 w 130"/>
                  <a:gd name="T35" fmla="*/ 110 h 120"/>
                  <a:gd name="T36" fmla="*/ 88 w 130"/>
                  <a:gd name="T37" fmla="*/ 111 h 120"/>
                  <a:gd name="T38" fmla="*/ 84 w 130"/>
                  <a:gd name="T39" fmla="*/ 113 h 120"/>
                  <a:gd name="T40" fmla="*/ 81 w 130"/>
                  <a:gd name="T41" fmla="*/ 115 h 120"/>
                  <a:gd name="T42" fmla="*/ 76 w 130"/>
                  <a:gd name="T43" fmla="*/ 116 h 120"/>
                  <a:gd name="T44" fmla="*/ 73 w 130"/>
                  <a:gd name="T45" fmla="*/ 118 h 120"/>
                  <a:gd name="T46" fmla="*/ 69 w 130"/>
                  <a:gd name="T47" fmla="*/ 118 h 120"/>
                  <a:gd name="T48" fmla="*/ 64 w 130"/>
                  <a:gd name="T49" fmla="*/ 119 h 120"/>
                  <a:gd name="T50" fmla="*/ 59 w 130"/>
                  <a:gd name="T51" fmla="*/ 119 h 120"/>
                  <a:gd name="T52" fmla="*/ 52 w 130"/>
                  <a:gd name="T53" fmla="*/ 118 h 120"/>
                  <a:gd name="T54" fmla="*/ 45 w 130"/>
                  <a:gd name="T55" fmla="*/ 118 h 120"/>
                  <a:gd name="T56" fmla="*/ 37 w 130"/>
                  <a:gd name="T57" fmla="*/ 116 h 120"/>
                  <a:gd name="T58" fmla="*/ 30 w 130"/>
                  <a:gd name="T59" fmla="*/ 116 h 120"/>
                  <a:gd name="T60" fmla="*/ 23 w 130"/>
                  <a:gd name="T61" fmla="*/ 115 h 120"/>
                  <a:gd name="T62" fmla="*/ 18 w 130"/>
                  <a:gd name="T63" fmla="*/ 113 h 120"/>
                  <a:gd name="T64" fmla="*/ 14 w 130"/>
                  <a:gd name="T65" fmla="*/ 112 h 120"/>
                  <a:gd name="T66" fmla="*/ 8 w 130"/>
                  <a:gd name="T67" fmla="*/ 108 h 120"/>
                  <a:gd name="T68" fmla="*/ 4 w 130"/>
                  <a:gd name="T69" fmla="*/ 100 h 120"/>
                  <a:gd name="T70" fmla="*/ 1 w 130"/>
                  <a:gd name="T71" fmla="*/ 92 h 120"/>
                  <a:gd name="T72" fmla="*/ 0 w 130"/>
                  <a:gd name="T73" fmla="*/ 82 h 120"/>
                  <a:gd name="T74" fmla="*/ 0 w 130"/>
                  <a:gd name="T75" fmla="*/ 74 h 120"/>
                  <a:gd name="T76" fmla="*/ 1 w 130"/>
                  <a:gd name="T77" fmla="*/ 64 h 120"/>
                  <a:gd name="T78" fmla="*/ 4 w 130"/>
                  <a:gd name="T79" fmla="*/ 58 h 120"/>
                  <a:gd name="T80" fmla="*/ 6 w 130"/>
                  <a:gd name="T81" fmla="*/ 52 h 120"/>
                  <a:gd name="T82" fmla="*/ 11 w 130"/>
                  <a:gd name="T83" fmla="*/ 48 h 120"/>
                  <a:gd name="T84" fmla="*/ 16 w 130"/>
                  <a:gd name="T85" fmla="*/ 44 h 120"/>
                  <a:gd name="T86" fmla="*/ 20 w 130"/>
                  <a:gd name="T87" fmla="*/ 43 h 120"/>
                  <a:gd name="T88" fmla="*/ 24 w 130"/>
                  <a:gd name="T89" fmla="*/ 41 h 1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20"/>
                  <a:gd name="T137" fmla="*/ 130 w 130"/>
                  <a:gd name="T138" fmla="*/ 120 h 1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20">
                    <a:moveTo>
                      <a:pt x="117" y="0"/>
                    </a:moveTo>
                    <a:lnTo>
                      <a:pt x="121" y="7"/>
                    </a:lnTo>
                    <a:lnTo>
                      <a:pt x="125" y="16"/>
                    </a:lnTo>
                    <a:lnTo>
                      <a:pt x="127" y="26"/>
                    </a:lnTo>
                    <a:lnTo>
                      <a:pt x="129" y="37"/>
                    </a:lnTo>
                    <a:lnTo>
                      <a:pt x="129" y="48"/>
                    </a:lnTo>
                    <a:lnTo>
                      <a:pt x="127" y="58"/>
                    </a:lnTo>
                    <a:lnTo>
                      <a:pt x="125" y="67"/>
                    </a:lnTo>
                    <a:lnTo>
                      <a:pt x="122" y="76"/>
                    </a:lnTo>
                    <a:lnTo>
                      <a:pt x="120" y="79"/>
                    </a:lnTo>
                    <a:lnTo>
                      <a:pt x="116" y="83"/>
                    </a:lnTo>
                    <a:lnTo>
                      <a:pt x="113" y="89"/>
                    </a:lnTo>
                    <a:lnTo>
                      <a:pt x="108" y="95"/>
                    </a:lnTo>
                    <a:lnTo>
                      <a:pt x="104" y="98"/>
                    </a:lnTo>
                    <a:lnTo>
                      <a:pt x="100" y="103"/>
                    </a:lnTo>
                    <a:lnTo>
                      <a:pt x="96" y="105"/>
                    </a:lnTo>
                    <a:lnTo>
                      <a:pt x="93" y="108"/>
                    </a:lnTo>
                    <a:lnTo>
                      <a:pt x="90" y="110"/>
                    </a:lnTo>
                    <a:lnTo>
                      <a:pt x="88" y="111"/>
                    </a:lnTo>
                    <a:lnTo>
                      <a:pt x="84" y="113"/>
                    </a:lnTo>
                    <a:lnTo>
                      <a:pt x="81" y="115"/>
                    </a:lnTo>
                    <a:lnTo>
                      <a:pt x="76" y="116"/>
                    </a:lnTo>
                    <a:lnTo>
                      <a:pt x="73" y="118"/>
                    </a:lnTo>
                    <a:lnTo>
                      <a:pt x="69" y="118"/>
                    </a:lnTo>
                    <a:lnTo>
                      <a:pt x="64" y="119"/>
                    </a:lnTo>
                    <a:lnTo>
                      <a:pt x="59" y="119"/>
                    </a:lnTo>
                    <a:lnTo>
                      <a:pt x="52" y="118"/>
                    </a:lnTo>
                    <a:lnTo>
                      <a:pt x="45" y="118"/>
                    </a:lnTo>
                    <a:lnTo>
                      <a:pt x="37" y="116"/>
                    </a:lnTo>
                    <a:lnTo>
                      <a:pt x="30" y="116"/>
                    </a:lnTo>
                    <a:lnTo>
                      <a:pt x="23" y="115"/>
                    </a:lnTo>
                    <a:lnTo>
                      <a:pt x="18" y="113"/>
                    </a:lnTo>
                    <a:lnTo>
                      <a:pt x="14" y="112"/>
                    </a:lnTo>
                    <a:lnTo>
                      <a:pt x="8" y="108"/>
                    </a:lnTo>
                    <a:lnTo>
                      <a:pt x="4" y="100"/>
                    </a:lnTo>
                    <a:lnTo>
                      <a:pt x="1" y="92"/>
                    </a:lnTo>
                    <a:lnTo>
                      <a:pt x="0" y="82"/>
                    </a:lnTo>
                    <a:lnTo>
                      <a:pt x="0" y="74"/>
                    </a:lnTo>
                    <a:lnTo>
                      <a:pt x="1" y="64"/>
                    </a:lnTo>
                    <a:lnTo>
                      <a:pt x="4" y="58"/>
                    </a:lnTo>
                    <a:lnTo>
                      <a:pt x="6" y="52"/>
                    </a:lnTo>
                    <a:lnTo>
                      <a:pt x="11" y="48"/>
                    </a:lnTo>
                    <a:lnTo>
                      <a:pt x="16" y="44"/>
                    </a:lnTo>
                    <a:lnTo>
                      <a:pt x="20" y="43"/>
                    </a:lnTo>
                    <a:lnTo>
                      <a:pt x="24" y="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Freeform 353"/>
              <p:cNvSpPr>
                <a:spLocks/>
              </p:cNvSpPr>
              <p:nvPr/>
            </p:nvSpPr>
            <p:spPr bwMode="auto">
              <a:xfrm>
                <a:off x="1684" y="1466"/>
                <a:ext cx="57" cy="31"/>
              </a:xfrm>
              <a:custGeom>
                <a:avLst/>
                <a:gdLst>
                  <a:gd name="T0" fmla="*/ 56 w 57"/>
                  <a:gd name="T1" fmla="*/ 1 h 31"/>
                  <a:gd name="T2" fmla="*/ 50 w 57"/>
                  <a:gd name="T3" fmla="*/ 0 h 31"/>
                  <a:gd name="T4" fmla="*/ 43 w 57"/>
                  <a:gd name="T5" fmla="*/ 0 h 31"/>
                  <a:gd name="T6" fmla="*/ 34 w 57"/>
                  <a:gd name="T7" fmla="*/ 0 h 31"/>
                  <a:gd name="T8" fmla="*/ 26 w 57"/>
                  <a:gd name="T9" fmla="*/ 2 h 31"/>
                  <a:gd name="T10" fmla="*/ 17 w 57"/>
                  <a:gd name="T11" fmla="*/ 6 h 31"/>
                  <a:gd name="T12" fmla="*/ 9 w 57"/>
                  <a:gd name="T13" fmla="*/ 12 h 31"/>
                  <a:gd name="T14" fmla="*/ 3 w 57"/>
                  <a:gd name="T15" fmla="*/ 20 h 31"/>
                  <a:gd name="T16" fmla="*/ 0 w 57"/>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31"/>
                  <a:gd name="T29" fmla="*/ 57 w 57"/>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31">
                    <a:moveTo>
                      <a:pt x="56" y="1"/>
                    </a:moveTo>
                    <a:lnTo>
                      <a:pt x="50" y="0"/>
                    </a:lnTo>
                    <a:lnTo>
                      <a:pt x="43" y="0"/>
                    </a:lnTo>
                    <a:lnTo>
                      <a:pt x="34" y="0"/>
                    </a:lnTo>
                    <a:lnTo>
                      <a:pt x="26" y="2"/>
                    </a:lnTo>
                    <a:lnTo>
                      <a:pt x="17" y="6"/>
                    </a:lnTo>
                    <a:lnTo>
                      <a:pt x="9" y="12"/>
                    </a:lnTo>
                    <a:lnTo>
                      <a:pt x="3" y="20"/>
                    </a:lnTo>
                    <a:lnTo>
                      <a:pt x="0" y="3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 name="Freeform 354"/>
              <p:cNvSpPr>
                <a:spLocks/>
              </p:cNvSpPr>
              <p:nvPr/>
            </p:nvSpPr>
            <p:spPr bwMode="auto">
              <a:xfrm>
                <a:off x="1695" y="1410"/>
                <a:ext cx="105" cy="131"/>
              </a:xfrm>
              <a:custGeom>
                <a:avLst/>
                <a:gdLst>
                  <a:gd name="T0" fmla="*/ 100 w 105"/>
                  <a:gd name="T1" fmla="*/ 0 h 131"/>
                  <a:gd name="T2" fmla="*/ 101 w 105"/>
                  <a:gd name="T3" fmla="*/ 3 h 131"/>
                  <a:gd name="T4" fmla="*/ 102 w 105"/>
                  <a:gd name="T5" fmla="*/ 8 h 131"/>
                  <a:gd name="T6" fmla="*/ 103 w 105"/>
                  <a:gd name="T7" fmla="*/ 13 h 131"/>
                  <a:gd name="T8" fmla="*/ 104 w 105"/>
                  <a:gd name="T9" fmla="*/ 20 h 131"/>
                  <a:gd name="T10" fmla="*/ 104 w 105"/>
                  <a:gd name="T11" fmla="*/ 27 h 131"/>
                  <a:gd name="T12" fmla="*/ 103 w 105"/>
                  <a:gd name="T13" fmla="*/ 35 h 131"/>
                  <a:gd name="T14" fmla="*/ 102 w 105"/>
                  <a:gd name="T15" fmla="*/ 42 h 131"/>
                  <a:gd name="T16" fmla="*/ 100 w 105"/>
                  <a:gd name="T17" fmla="*/ 50 h 131"/>
                  <a:gd name="T18" fmla="*/ 97 w 105"/>
                  <a:gd name="T19" fmla="*/ 59 h 131"/>
                  <a:gd name="T20" fmla="*/ 94 w 105"/>
                  <a:gd name="T21" fmla="*/ 68 h 131"/>
                  <a:gd name="T22" fmla="*/ 90 w 105"/>
                  <a:gd name="T23" fmla="*/ 77 h 131"/>
                  <a:gd name="T24" fmla="*/ 87 w 105"/>
                  <a:gd name="T25" fmla="*/ 85 h 131"/>
                  <a:gd name="T26" fmla="*/ 82 w 105"/>
                  <a:gd name="T27" fmla="*/ 93 h 131"/>
                  <a:gd name="T28" fmla="*/ 79 w 105"/>
                  <a:gd name="T29" fmla="*/ 99 h 131"/>
                  <a:gd name="T30" fmla="*/ 76 w 105"/>
                  <a:gd name="T31" fmla="*/ 105 h 131"/>
                  <a:gd name="T32" fmla="*/ 75 w 105"/>
                  <a:gd name="T33" fmla="*/ 107 h 131"/>
                  <a:gd name="T34" fmla="*/ 72 w 105"/>
                  <a:gd name="T35" fmla="*/ 110 h 131"/>
                  <a:gd name="T36" fmla="*/ 69 w 105"/>
                  <a:gd name="T37" fmla="*/ 114 h 131"/>
                  <a:gd name="T38" fmla="*/ 66 w 105"/>
                  <a:gd name="T39" fmla="*/ 117 h 131"/>
                  <a:gd name="T40" fmla="*/ 62 w 105"/>
                  <a:gd name="T41" fmla="*/ 121 h 131"/>
                  <a:gd name="T42" fmla="*/ 57 w 105"/>
                  <a:gd name="T43" fmla="*/ 124 h 131"/>
                  <a:gd name="T44" fmla="*/ 52 w 105"/>
                  <a:gd name="T45" fmla="*/ 126 h 131"/>
                  <a:gd name="T46" fmla="*/ 46 w 105"/>
                  <a:gd name="T47" fmla="*/ 129 h 131"/>
                  <a:gd name="T48" fmla="*/ 41 w 105"/>
                  <a:gd name="T49" fmla="*/ 130 h 131"/>
                  <a:gd name="T50" fmla="*/ 35 w 105"/>
                  <a:gd name="T51" fmla="*/ 130 h 131"/>
                  <a:gd name="T52" fmla="*/ 29 w 105"/>
                  <a:gd name="T53" fmla="*/ 130 h 131"/>
                  <a:gd name="T54" fmla="*/ 24 w 105"/>
                  <a:gd name="T55" fmla="*/ 129 h 131"/>
                  <a:gd name="T56" fmla="*/ 18 w 105"/>
                  <a:gd name="T57" fmla="*/ 129 h 131"/>
                  <a:gd name="T58" fmla="*/ 13 w 105"/>
                  <a:gd name="T59" fmla="*/ 127 h 131"/>
                  <a:gd name="T60" fmla="*/ 8 w 105"/>
                  <a:gd name="T61" fmla="*/ 126 h 131"/>
                  <a:gd name="T62" fmla="*/ 3 w 105"/>
                  <a:gd name="T63" fmla="*/ 124 h 131"/>
                  <a:gd name="T64" fmla="*/ 0 w 105"/>
                  <a:gd name="T65" fmla="*/ 124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131"/>
                  <a:gd name="T101" fmla="*/ 105 w 105"/>
                  <a:gd name="T102" fmla="*/ 131 h 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131">
                    <a:moveTo>
                      <a:pt x="100" y="0"/>
                    </a:moveTo>
                    <a:lnTo>
                      <a:pt x="101" y="3"/>
                    </a:lnTo>
                    <a:lnTo>
                      <a:pt x="102" y="8"/>
                    </a:lnTo>
                    <a:lnTo>
                      <a:pt x="103" y="13"/>
                    </a:lnTo>
                    <a:lnTo>
                      <a:pt x="104" y="20"/>
                    </a:lnTo>
                    <a:lnTo>
                      <a:pt x="104" y="27"/>
                    </a:lnTo>
                    <a:lnTo>
                      <a:pt x="103" y="35"/>
                    </a:lnTo>
                    <a:lnTo>
                      <a:pt x="102" y="42"/>
                    </a:lnTo>
                    <a:lnTo>
                      <a:pt x="100" y="50"/>
                    </a:lnTo>
                    <a:lnTo>
                      <a:pt x="97" y="59"/>
                    </a:lnTo>
                    <a:lnTo>
                      <a:pt x="94" y="68"/>
                    </a:lnTo>
                    <a:lnTo>
                      <a:pt x="90" y="77"/>
                    </a:lnTo>
                    <a:lnTo>
                      <a:pt x="87" y="85"/>
                    </a:lnTo>
                    <a:lnTo>
                      <a:pt x="82" y="93"/>
                    </a:lnTo>
                    <a:lnTo>
                      <a:pt x="79" y="99"/>
                    </a:lnTo>
                    <a:lnTo>
                      <a:pt x="76" y="105"/>
                    </a:lnTo>
                    <a:lnTo>
                      <a:pt x="75" y="107"/>
                    </a:lnTo>
                    <a:lnTo>
                      <a:pt x="72" y="110"/>
                    </a:lnTo>
                    <a:lnTo>
                      <a:pt x="69" y="114"/>
                    </a:lnTo>
                    <a:lnTo>
                      <a:pt x="66" y="117"/>
                    </a:lnTo>
                    <a:lnTo>
                      <a:pt x="62" y="121"/>
                    </a:lnTo>
                    <a:lnTo>
                      <a:pt x="57" y="124"/>
                    </a:lnTo>
                    <a:lnTo>
                      <a:pt x="52" y="126"/>
                    </a:lnTo>
                    <a:lnTo>
                      <a:pt x="46" y="129"/>
                    </a:lnTo>
                    <a:lnTo>
                      <a:pt x="41" y="130"/>
                    </a:lnTo>
                    <a:lnTo>
                      <a:pt x="35" y="130"/>
                    </a:lnTo>
                    <a:lnTo>
                      <a:pt x="29" y="130"/>
                    </a:lnTo>
                    <a:lnTo>
                      <a:pt x="24" y="129"/>
                    </a:lnTo>
                    <a:lnTo>
                      <a:pt x="18" y="129"/>
                    </a:lnTo>
                    <a:lnTo>
                      <a:pt x="13" y="127"/>
                    </a:lnTo>
                    <a:lnTo>
                      <a:pt x="8" y="126"/>
                    </a:lnTo>
                    <a:lnTo>
                      <a:pt x="3" y="124"/>
                    </a:lnTo>
                    <a:lnTo>
                      <a:pt x="0" y="12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 name="Freeform 355"/>
              <p:cNvSpPr>
                <a:spLocks/>
              </p:cNvSpPr>
              <p:nvPr/>
            </p:nvSpPr>
            <p:spPr bwMode="auto">
              <a:xfrm>
                <a:off x="1683" y="1379"/>
                <a:ext cx="114" cy="156"/>
              </a:xfrm>
              <a:custGeom>
                <a:avLst/>
                <a:gdLst>
                  <a:gd name="T0" fmla="*/ 97 w 114"/>
                  <a:gd name="T1" fmla="*/ 4 h 156"/>
                  <a:gd name="T2" fmla="*/ 99 w 114"/>
                  <a:gd name="T3" fmla="*/ 8 h 156"/>
                  <a:gd name="T4" fmla="*/ 102 w 114"/>
                  <a:gd name="T5" fmla="*/ 12 h 156"/>
                  <a:gd name="T6" fmla="*/ 105 w 114"/>
                  <a:gd name="T7" fmla="*/ 17 h 156"/>
                  <a:gd name="T8" fmla="*/ 107 w 114"/>
                  <a:gd name="T9" fmla="*/ 22 h 156"/>
                  <a:gd name="T10" fmla="*/ 110 w 114"/>
                  <a:gd name="T11" fmla="*/ 28 h 156"/>
                  <a:gd name="T12" fmla="*/ 110 w 114"/>
                  <a:gd name="T13" fmla="*/ 33 h 156"/>
                  <a:gd name="T14" fmla="*/ 111 w 114"/>
                  <a:gd name="T15" fmla="*/ 39 h 156"/>
                  <a:gd name="T16" fmla="*/ 112 w 114"/>
                  <a:gd name="T17" fmla="*/ 44 h 156"/>
                  <a:gd name="T18" fmla="*/ 113 w 114"/>
                  <a:gd name="T19" fmla="*/ 51 h 156"/>
                  <a:gd name="T20" fmla="*/ 113 w 114"/>
                  <a:gd name="T21" fmla="*/ 57 h 156"/>
                  <a:gd name="T22" fmla="*/ 112 w 114"/>
                  <a:gd name="T23" fmla="*/ 64 h 156"/>
                  <a:gd name="T24" fmla="*/ 111 w 114"/>
                  <a:gd name="T25" fmla="*/ 71 h 156"/>
                  <a:gd name="T26" fmla="*/ 109 w 114"/>
                  <a:gd name="T27" fmla="*/ 80 h 156"/>
                  <a:gd name="T28" fmla="*/ 105 w 114"/>
                  <a:gd name="T29" fmla="*/ 87 h 156"/>
                  <a:gd name="T30" fmla="*/ 102 w 114"/>
                  <a:gd name="T31" fmla="*/ 97 h 156"/>
                  <a:gd name="T32" fmla="*/ 99 w 114"/>
                  <a:gd name="T33" fmla="*/ 104 h 156"/>
                  <a:gd name="T34" fmla="*/ 95 w 114"/>
                  <a:gd name="T35" fmla="*/ 114 h 156"/>
                  <a:gd name="T36" fmla="*/ 91 w 114"/>
                  <a:gd name="T37" fmla="*/ 120 h 156"/>
                  <a:gd name="T38" fmla="*/ 88 w 114"/>
                  <a:gd name="T39" fmla="*/ 127 h 156"/>
                  <a:gd name="T40" fmla="*/ 85 w 114"/>
                  <a:gd name="T41" fmla="*/ 131 h 156"/>
                  <a:gd name="T42" fmla="*/ 84 w 114"/>
                  <a:gd name="T43" fmla="*/ 134 h 156"/>
                  <a:gd name="T44" fmla="*/ 81 w 114"/>
                  <a:gd name="T45" fmla="*/ 138 h 156"/>
                  <a:gd name="T46" fmla="*/ 78 w 114"/>
                  <a:gd name="T47" fmla="*/ 140 h 156"/>
                  <a:gd name="T48" fmla="*/ 74 w 114"/>
                  <a:gd name="T49" fmla="*/ 145 h 156"/>
                  <a:gd name="T50" fmla="*/ 69 w 114"/>
                  <a:gd name="T51" fmla="*/ 147 h 156"/>
                  <a:gd name="T52" fmla="*/ 65 w 114"/>
                  <a:gd name="T53" fmla="*/ 150 h 156"/>
                  <a:gd name="T54" fmla="*/ 60 w 114"/>
                  <a:gd name="T55" fmla="*/ 152 h 156"/>
                  <a:gd name="T56" fmla="*/ 54 w 114"/>
                  <a:gd name="T57" fmla="*/ 155 h 156"/>
                  <a:gd name="T58" fmla="*/ 49 w 114"/>
                  <a:gd name="T59" fmla="*/ 155 h 156"/>
                  <a:gd name="T60" fmla="*/ 43 w 114"/>
                  <a:gd name="T61" fmla="*/ 155 h 156"/>
                  <a:gd name="T62" fmla="*/ 38 w 114"/>
                  <a:gd name="T63" fmla="*/ 155 h 156"/>
                  <a:gd name="T64" fmla="*/ 32 w 114"/>
                  <a:gd name="T65" fmla="*/ 155 h 156"/>
                  <a:gd name="T66" fmla="*/ 27 w 114"/>
                  <a:gd name="T67" fmla="*/ 155 h 156"/>
                  <a:gd name="T68" fmla="*/ 22 w 114"/>
                  <a:gd name="T69" fmla="*/ 154 h 156"/>
                  <a:gd name="T70" fmla="*/ 17 w 114"/>
                  <a:gd name="T71" fmla="*/ 152 h 156"/>
                  <a:gd name="T72" fmla="*/ 13 w 114"/>
                  <a:gd name="T73" fmla="*/ 152 h 156"/>
                  <a:gd name="T74" fmla="*/ 9 w 114"/>
                  <a:gd name="T75" fmla="*/ 149 h 156"/>
                  <a:gd name="T76" fmla="*/ 5 w 114"/>
                  <a:gd name="T77" fmla="*/ 145 h 156"/>
                  <a:gd name="T78" fmla="*/ 2 w 114"/>
                  <a:gd name="T79" fmla="*/ 138 h 156"/>
                  <a:gd name="T80" fmla="*/ 1 w 114"/>
                  <a:gd name="T81" fmla="*/ 131 h 156"/>
                  <a:gd name="T82" fmla="*/ 0 w 114"/>
                  <a:gd name="T83" fmla="*/ 123 h 156"/>
                  <a:gd name="T84" fmla="*/ 1 w 114"/>
                  <a:gd name="T85" fmla="*/ 116 h 156"/>
                  <a:gd name="T86" fmla="*/ 2 w 114"/>
                  <a:gd name="T87" fmla="*/ 109 h 156"/>
                  <a:gd name="T88" fmla="*/ 6 w 114"/>
                  <a:gd name="T89" fmla="*/ 104 h 156"/>
                  <a:gd name="T90" fmla="*/ 9 w 114"/>
                  <a:gd name="T91" fmla="*/ 100 h 156"/>
                  <a:gd name="T92" fmla="*/ 13 w 114"/>
                  <a:gd name="T93" fmla="*/ 97 h 156"/>
                  <a:gd name="T94" fmla="*/ 15 w 114"/>
                  <a:gd name="T95" fmla="*/ 94 h 156"/>
                  <a:gd name="T96" fmla="*/ 18 w 114"/>
                  <a:gd name="T97" fmla="*/ 91 h 156"/>
                  <a:gd name="T98" fmla="*/ 23 w 114"/>
                  <a:gd name="T99" fmla="*/ 89 h 156"/>
                  <a:gd name="T100" fmla="*/ 27 w 114"/>
                  <a:gd name="T101" fmla="*/ 87 h 156"/>
                  <a:gd name="T102" fmla="*/ 34 w 114"/>
                  <a:gd name="T103" fmla="*/ 86 h 156"/>
                  <a:gd name="T104" fmla="*/ 43 w 114"/>
                  <a:gd name="T105" fmla="*/ 85 h 156"/>
                  <a:gd name="T106" fmla="*/ 46 w 114"/>
                  <a:gd name="T107" fmla="*/ 81 h 156"/>
                  <a:gd name="T108" fmla="*/ 48 w 114"/>
                  <a:gd name="T109" fmla="*/ 77 h 156"/>
                  <a:gd name="T110" fmla="*/ 50 w 114"/>
                  <a:gd name="T111" fmla="*/ 71 h 156"/>
                  <a:gd name="T112" fmla="*/ 52 w 114"/>
                  <a:gd name="T113" fmla="*/ 68 h 156"/>
                  <a:gd name="T114" fmla="*/ 54 w 114"/>
                  <a:gd name="T115" fmla="*/ 62 h 156"/>
                  <a:gd name="T116" fmla="*/ 57 w 114"/>
                  <a:gd name="T117" fmla="*/ 57 h 156"/>
                  <a:gd name="T118" fmla="*/ 60 w 114"/>
                  <a:gd name="T119" fmla="*/ 52 h 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4"/>
                  <a:gd name="T181" fmla="*/ 0 h 156"/>
                  <a:gd name="T182" fmla="*/ 114 w 114"/>
                  <a:gd name="T183" fmla="*/ 156 h 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4" h="156">
                    <a:moveTo>
                      <a:pt x="95" y="0"/>
                    </a:moveTo>
                    <a:lnTo>
                      <a:pt x="96" y="1"/>
                    </a:lnTo>
                    <a:lnTo>
                      <a:pt x="97" y="3"/>
                    </a:lnTo>
                    <a:lnTo>
                      <a:pt x="97" y="4"/>
                    </a:lnTo>
                    <a:lnTo>
                      <a:pt x="98" y="4"/>
                    </a:lnTo>
                    <a:lnTo>
                      <a:pt x="99" y="6"/>
                    </a:lnTo>
                    <a:lnTo>
                      <a:pt x="99" y="8"/>
                    </a:lnTo>
                    <a:lnTo>
                      <a:pt x="100" y="8"/>
                    </a:lnTo>
                    <a:lnTo>
                      <a:pt x="100" y="9"/>
                    </a:lnTo>
                    <a:lnTo>
                      <a:pt x="101" y="10"/>
                    </a:lnTo>
                    <a:lnTo>
                      <a:pt x="102" y="12"/>
                    </a:lnTo>
                    <a:lnTo>
                      <a:pt x="103" y="13"/>
                    </a:lnTo>
                    <a:lnTo>
                      <a:pt x="104" y="15"/>
                    </a:lnTo>
                    <a:lnTo>
                      <a:pt x="104" y="16"/>
                    </a:lnTo>
                    <a:lnTo>
                      <a:pt x="105" y="17"/>
                    </a:lnTo>
                    <a:lnTo>
                      <a:pt x="105" y="19"/>
                    </a:lnTo>
                    <a:lnTo>
                      <a:pt x="106" y="20"/>
                    </a:lnTo>
                    <a:lnTo>
                      <a:pt x="106" y="21"/>
                    </a:lnTo>
                    <a:lnTo>
                      <a:pt x="107" y="22"/>
                    </a:lnTo>
                    <a:lnTo>
                      <a:pt x="108" y="24"/>
                    </a:lnTo>
                    <a:lnTo>
                      <a:pt x="108" y="25"/>
                    </a:lnTo>
                    <a:lnTo>
                      <a:pt x="109" y="26"/>
                    </a:lnTo>
                    <a:lnTo>
                      <a:pt x="110" y="28"/>
                    </a:lnTo>
                    <a:lnTo>
                      <a:pt x="110" y="29"/>
                    </a:lnTo>
                    <a:lnTo>
                      <a:pt x="110" y="30"/>
                    </a:lnTo>
                    <a:lnTo>
                      <a:pt x="110" y="32"/>
                    </a:lnTo>
                    <a:lnTo>
                      <a:pt x="110" y="33"/>
                    </a:lnTo>
                    <a:lnTo>
                      <a:pt x="110" y="35"/>
                    </a:lnTo>
                    <a:lnTo>
                      <a:pt x="111" y="36"/>
                    </a:lnTo>
                    <a:lnTo>
                      <a:pt x="111" y="37"/>
                    </a:lnTo>
                    <a:lnTo>
                      <a:pt x="111" y="39"/>
                    </a:lnTo>
                    <a:lnTo>
                      <a:pt x="112" y="39"/>
                    </a:lnTo>
                    <a:lnTo>
                      <a:pt x="112" y="41"/>
                    </a:lnTo>
                    <a:lnTo>
                      <a:pt x="112" y="42"/>
                    </a:lnTo>
                    <a:lnTo>
                      <a:pt x="112" y="44"/>
                    </a:lnTo>
                    <a:lnTo>
                      <a:pt x="112" y="45"/>
                    </a:lnTo>
                    <a:lnTo>
                      <a:pt x="113" y="48"/>
                    </a:lnTo>
                    <a:lnTo>
                      <a:pt x="113" y="49"/>
                    </a:lnTo>
                    <a:lnTo>
                      <a:pt x="113" y="51"/>
                    </a:lnTo>
                    <a:lnTo>
                      <a:pt x="113" y="52"/>
                    </a:lnTo>
                    <a:lnTo>
                      <a:pt x="113" y="53"/>
                    </a:lnTo>
                    <a:lnTo>
                      <a:pt x="113" y="55"/>
                    </a:lnTo>
                    <a:lnTo>
                      <a:pt x="113" y="57"/>
                    </a:lnTo>
                    <a:lnTo>
                      <a:pt x="113" y="58"/>
                    </a:lnTo>
                    <a:lnTo>
                      <a:pt x="113" y="61"/>
                    </a:lnTo>
                    <a:lnTo>
                      <a:pt x="112" y="62"/>
                    </a:lnTo>
                    <a:lnTo>
                      <a:pt x="112" y="64"/>
                    </a:lnTo>
                    <a:lnTo>
                      <a:pt x="112" y="66"/>
                    </a:lnTo>
                    <a:lnTo>
                      <a:pt x="112" y="68"/>
                    </a:lnTo>
                    <a:lnTo>
                      <a:pt x="111" y="71"/>
                    </a:lnTo>
                    <a:lnTo>
                      <a:pt x="110" y="74"/>
                    </a:lnTo>
                    <a:lnTo>
                      <a:pt x="110" y="75"/>
                    </a:lnTo>
                    <a:lnTo>
                      <a:pt x="110" y="78"/>
                    </a:lnTo>
                    <a:lnTo>
                      <a:pt x="109" y="80"/>
                    </a:lnTo>
                    <a:lnTo>
                      <a:pt x="108" y="82"/>
                    </a:lnTo>
                    <a:lnTo>
                      <a:pt x="107" y="84"/>
                    </a:lnTo>
                    <a:lnTo>
                      <a:pt x="106" y="86"/>
                    </a:lnTo>
                    <a:lnTo>
                      <a:pt x="105" y="87"/>
                    </a:lnTo>
                    <a:lnTo>
                      <a:pt x="105" y="90"/>
                    </a:lnTo>
                    <a:lnTo>
                      <a:pt x="104" y="93"/>
                    </a:lnTo>
                    <a:lnTo>
                      <a:pt x="103" y="94"/>
                    </a:lnTo>
                    <a:lnTo>
                      <a:pt x="102" y="97"/>
                    </a:lnTo>
                    <a:lnTo>
                      <a:pt x="101" y="100"/>
                    </a:lnTo>
                    <a:lnTo>
                      <a:pt x="100" y="101"/>
                    </a:lnTo>
                    <a:lnTo>
                      <a:pt x="99" y="104"/>
                    </a:lnTo>
                    <a:lnTo>
                      <a:pt x="98" y="107"/>
                    </a:lnTo>
                    <a:lnTo>
                      <a:pt x="97" y="110"/>
                    </a:lnTo>
                    <a:lnTo>
                      <a:pt x="96" y="111"/>
                    </a:lnTo>
                    <a:lnTo>
                      <a:pt x="95" y="114"/>
                    </a:lnTo>
                    <a:lnTo>
                      <a:pt x="94" y="116"/>
                    </a:lnTo>
                    <a:lnTo>
                      <a:pt x="93" y="117"/>
                    </a:lnTo>
                    <a:lnTo>
                      <a:pt x="92" y="120"/>
                    </a:lnTo>
                    <a:lnTo>
                      <a:pt x="91" y="120"/>
                    </a:lnTo>
                    <a:lnTo>
                      <a:pt x="90" y="122"/>
                    </a:lnTo>
                    <a:lnTo>
                      <a:pt x="89" y="123"/>
                    </a:lnTo>
                    <a:lnTo>
                      <a:pt x="89" y="126"/>
                    </a:lnTo>
                    <a:lnTo>
                      <a:pt x="88" y="127"/>
                    </a:lnTo>
                    <a:lnTo>
                      <a:pt x="88" y="129"/>
                    </a:lnTo>
                    <a:lnTo>
                      <a:pt x="87" y="129"/>
                    </a:lnTo>
                    <a:lnTo>
                      <a:pt x="86" y="130"/>
                    </a:lnTo>
                    <a:lnTo>
                      <a:pt x="85" y="131"/>
                    </a:lnTo>
                    <a:lnTo>
                      <a:pt x="85" y="133"/>
                    </a:lnTo>
                    <a:lnTo>
                      <a:pt x="85" y="134"/>
                    </a:lnTo>
                    <a:lnTo>
                      <a:pt x="84" y="134"/>
                    </a:lnTo>
                    <a:lnTo>
                      <a:pt x="84" y="136"/>
                    </a:lnTo>
                    <a:lnTo>
                      <a:pt x="83" y="136"/>
                    </a:lnTo>
                    <a:lnTo>
                      <a:pt x="82" y="136"/>
                    </a:lnTo>
                    <a:lnTo>
                      <a:pt x="81" y="138"/>
                    </a:lnTo>
                    <a:lnTo>
                      <a:pt x="80" y="138"/>
                    </a:lnTo>
                    <a:lnTo>
                      <a:pt x="79" y="139"/>
                    </a:lnTo>
                    <a:lnTo>
                      <a:pt x="78" y="140"/>
                    </a:lnTo>
                    <a:lnTo>
                      <a:pt x="77" y="142"/>
                    </a:lnTo>
                    <a:lnTo>
                      <a:pt x="76" y="142"/>
                    </a:lnTo>
                    <a:lnTo>
                      <a:pt x="75" y="143"/>
                    </a:lnTo>
                    <a:lnTo>
                      <a:pt x="74" y="145"/>
                    </a:lnTo>
                    <a:lnTo>
                      <a:pt x="73" y="145"/>
                    </a:lnTo>
                    <a:lnTo>
                      <a:pt x="72" y="146"/>
                    </a:lnTo>
                    <a:lnTo>
                      <a:pt x="71" y="147"/>
                    </a:lnTo>
                    <a:lnTo>
                      <a:pt x="69" y="147"/>
                    </a:lnTo>
                    <a:lnTo>
                      <a:pt x="68" y="149"/>
                    </a:lnTo>
                    <a:lnTo>
                      <a:pt x="66" y="150"/>
                    </a:lnTo>
                    <a:lnTo>
                      <a:pt x="65" y="150"/>
                    </a:lnTo>
                    <a:lnTo>
                      <a:pt x="64" y="152"/>
                    </a:lnTo>
                    <a:lnTo>
                      <a:pt x="63" y="152"/>
                    </a:lnTo>
                    <a:lnTo>
                      <a:pt x="61" y="152"/>
                    </a:lnTo>
                    <a:lnTo>
                      <a:pt x="60" y="152"/>
                    </a:lnTo>
                    <a:lnTo>
                      <a:pt x="58" y="154"/>
                    </a:lnTo>
                    <a:lnTo>
                      <a:pt x="57" y="154"/>
                    </a:lnTo>
                    <a:lnTo>
                      <a:pt x="56" y="154"/>
                    </a:lnTo>
                    <a:lnTo>
                      <a:pt x="54" y="155"/>
                    </a:lnTo>
                    <a:lnTo>
                      <a:pt x="52" y="155"/>
                    </a:lnTo>
                    <a:lnTo>
                      <a:pt x="50" y="155"/>
                    </a:lnTo>
                    <a:lnTo>
                      <a:pt x="49" y="155"/>
                    </a:lnTo>
                    <a:lnTo>
                      <a:pt x="48" y="155"/>
                    </a:lnTo>
                    <a:lnTo>
                      <a:pt x="46" y="155"/>
                    </a:lnTo>
                    <a:lnTo>
                      <a:pt x="44" y="155"/>
                    </a:lnTo>
                    <a:lnTo>
                      <a:pt x="43" y="155"/>
                    </a:lnTo>
                    <a:lnTo>
                      <a:pt x="42" y="155"/>
                    </a:lnTo>
                    <a:lnTo>
                      <a:pt x="40" y="155"/>
                    </a:lnTo>
                    <a:lnTo>
                      <a:pt x="39" y="155"/>
                    </a:lnTo>
                    <a:lnTo>
                      <a:pt x="38" y="155"/>
                    </a:lnTo>
                    <a:lnTo>
                      <a:pt x="36" y="155"/>
                    </a:lnTo>
                    <a:lnTo>
                      <a:pt x="35" y="155"/>
                    </a:lnTo>
                    <a:lnTo>
                      <a:pt x="33" y="155"/>
                    </a:lnTo>
                    <a:lnTo>
                      <a:pt x="32" y="155"/>
                    </a:lnTo>
                    <a:lnTo>
                      <a:pt x="31" y="155"/>
                    </a:lnTo>
                    <a:lnTo>
                      <a:pt x="29" y="155"/>
                    </a:lnTo>
                    <a:lnTo>
                      <a:pt x="28" y="155"/>
                    </a:lnTo>
                    <a:lnTo>
                      <a:pt x="27" y="155"/>
                    </a:lnTo>
                    <a:lnTo>
                      <a:pt x="25" y="155"/>
                    </a:lnTo>
                    <a:lnTo>
                      <a:pt x="24" y="154"/>
                    </a:lnTo>
                    <a:lnTo>
                      <a:pt x="23" y="154"/>
                    </a:lnTo>
                    <a:lnTo>
                      <a:pt x="22" y="154"/>
                    </a:lnTo>
                    <a:lnTo>
                      <a:pt x="21" y="154"/>
                    </a:lnTo>
                    <a:lnTo>
                      <a:pt x="19" y="154"/>
                    </a:lnTo>
                    <a:lnTo>
                      <a:pt x="18" y="154"/>
                    </a:lnTo>
                    <a:lnTo>
                      <a:pt x="17" y="152"/>
                    </a:lnTo>
                    <a:lnTo>
                      <a:pt x="15" y="152"/>
                    </a:lnTo>
                    <a:lnTo>
                      <a:pt x="14" y="152"/>
                    </a:lnTo>
                    <a:lnTo>
                      <a:pt x="13" y="152"/>
                    </a:lnTo>
                    <a:lnTo>
                      <a:pt x="12" y="152"/>
                    </a:lnTo>
                    <a:lnTo>
                      <a:pt x="11" y="150"/>
                    </a:lnTo>
                    <a:lnTo>
                      <a:pt x="9" y="149"/>
                    </a:lnTo>
                    <a:lnTo>
                      <a:pt x="8" y="149"/>
                    </a:lnTo>
                    <a:lnTo>
                      <a:pt x="7" y="147"/>
                    </a:lnTo>
                    <a:lnTo>
                      <a:pt x="7" y="146"/>
                    </a:lnTo>
                    <a:lnTo>
                      <a:pt x="5" y="145"/>
                    </a:lnTo>
                    <a:lnTo>
                      <a:pt x="4" y="143"/>
                    </a:lnTo>
                    <a:lnTo>
                      <a:pt x="4" y="140"/>
                    </a:lnTo>
                    <a:lnTo>
                      <a:pt x="3" y="139"/>
                    </a:lnTo>
                    <a:lnTo>
                      <a:pt x="2" y="138"/>
                    </a:lnTo>
                    <a:lnTo>
                      <a:pt x="2" y="136"/>
                    </a:lnTo>
                    <a:lnTo>
                      <a:pt x="2" y="134"/>
                    </a:lnTo>
                    <a:lnTo>
                      <a:pt x="1" y="133"/>
                    </a:lnTo>
                    <a:lnTo>
                      <a:pt x="1" y="131"/>
                    </a:lnTo>
                    <a:lnTo>
                      <a:pt x="1" y="129"/>
                    </a:lnTo>
                    <a:lnTo>
                      <a:pt x="1" y="127"/>
                    </a:lnTo>
                    <a:lnTo>
                      <a:pt x="0" y="125"/>
                    </a:lnTo>
                    <a:lnTo>
                      <a:pt x="0" y="123"/>
                    </a:lnTo>
                    <a:lnTo>
                      <a:pt x="1" y="120"/>
                    </a:lnTo>
                    <a:lnTo>
                      <a:pt x="1" y="118"/>
                    </a:lnTo>
                    <a:lnTo>
                      <a:pt x="1" y="116"/>
                    </a:lnTo>
                    <a:lnTo>
                      <a:pt x="2" y="114"/>
                    </a:lnTo>
                    <a:lnTo>
                      <a:pt x="2" y="113"/>
                    </a:lnTo>
                    <a:lnTo>
                      <a:pt x="2" y="110"/>
                    </a:lnTo>
                    <a:lnTo>
                      <a:pt x="2" y="109"/>
                    </a:lnTo>
                    <a:lnTo>
                      <a:pt x="3" y="107"/>
                    </a:lnTo>
                    <a:lnTo>
                      <a:pt x="4" y="106"/>
                    </a:lnTo>
                    <a:lnTo>
                      <a:pt x="5" y="104"/>
                    </a:lnTo>
                    <a:lnTo>
                      <a:pt x="6" y="104"/>
                    </a:lnTo>
                    <a:lnTo>
                      <a:pt x="7" y="102"/>
                    </a:lnTo>
                    <a:lnTo>
                      <a:pt x="7" y="101"/>
                    </a:lnTo>
                    <a:lnTo>
                      <a:pt x="8" y="101"/>
                    </a:lnTo>
                    <a:lnTo>
                      <a:pt x="9" y="100"/>
                    </a:lnTo>
                    <a:lnTo>
                      <a:pt x="10" y="98"/>
                    </a:lnTo>
                    <a:lnTo>
                      <a:pt x="11" y="98"/>
                    </a:lnTo>
                    <a:lnTo>
                      <a:pt x="12" y="97"/>
                    </a:lnTo>
                    <a:lnTo>
                      <a:pt x="13" y="97"/>
                    </a:lnTo>
                    <a:lnTo>
                      <a:pt x="13" y="95"/>
                    </a:lnTo>
                    <a:lnTo>
                      <a:pt x="14" y="94"/>
                    </a:lnTo>
                    <a:lnTo>
                      <a:pt x="15" y="94"/>
                    </a:lnTo>
                    <a:lnTo>
                      <a:pt x="16" y="93"/>
                    </a:lnTo>
                    <a:lnTo>
                      <a:pt x="17" y="93"/>
                    </a:lnTo>
                    <a:lnTo>
                      <a:pt x="17" y="91"/>
                    </a:lnTo>
                    <a:lnTo>
                      <a:pt x="18" y="91"/>
                    </a:lnTo>
                    <a:lnTo>
                      <a:pt x="19" y="91"/>
                    </a:lnTo>
                    <a:lnTo>
                      <a:pt x="21" y="90"/>
                    </a:lnTo>
                    <a:lnTo>
                      <a:pt x="22" y="90"/>
                    </a:lnTo>
                    <a:lnTo>
                      <a:pt x="23" y="89"/>
                    </a:lnTo>
                    <a:lnTo>
                      <a:pt x="24" y="89"/>
                    </a:lnTo>
                    <a:lnTo>
                      <a:pt x="25" y="89"/>
                    </a:lnTo>
                    <a:lnTo>
                      <a:pt x="27" y="87"/>
                    </a:lnTo>
                    <a:lnTo>
                      <a:pt x="29" y="87"/>
                    </a:lnTo>
                    <a:lnTo>
                      <a:pt x="31" y="86"/>
                    </a:lnTo>
                    <a:lnTo>
                      <a:pt x="33" y="86"/>
                    </a:lnTo>
                    <a:lnTo>
                      <a:pt x="34" y="86"/>
                    </a:lnTo>
                    <a:lnTo>
                      <a:pt x="36" y="85"/>
                    </a:lnTo>
                    <a:lnTo>
                      <a:pt x="38" y="85"/>
                    </a:lnTo>
                    <a:lnTo>
                      <a:pt x="40" y="85"/>
                    </a:lnTo>
                    <a:lnTo>
                      <a:pt x="43" y="85"/>
                    </a:lnTo>
                    <a:lnTo>
                      <a:pt x="44" y="85"/>
                    </a:lnTo>
                    <a:lnTo>
                      <a:pt x="45" y="84"/>
                    </a:lnTo>
                    <a:lnTo>
                      <a:pt x="46" y="82"/>
                    </a:lnTo>
                    <a:lnTo>
                      <a:pt x="46" y="81"/>
                    </a:lnTo>
                    <a:lnTo>
                      <a:pt x="46" y="80"/>
                    </a:lnTo>
                    <a:lnTo>
                      <a:pt x="47" y="80"/>
                    </a:lnTo>
                    <a:lnTo>
                      <a:pt x="48" y="78"/>
                    </a:lnTo>
                    <a:lnTo>
                      <a:pt x="48" y="77"/>
                    </a:lnTo>
                    <a:lnTo>
                      <a:pt x="48" y="75"/>
                    </a:lnTo>
                    <a:lnTo>
                      <a:pt x="49" y="74"/>
                    </a:lnTo>
                    <a:lnTo>
                      <a:pt x="49" y="73"/>
                    </a:lnTo>
                    <a:lnTo>
                      <a:pt x="50" y="71"/>
                    </a:lnTo>
                    <a:lnTo>
                      <a:pt x="51" y="69"/>
                    </a:lnTo>
                    <a:lnTo>
                      <a:pt x="52" y="69"/>
                    </a:lnTo>
                    <a:lnTo>
                      <a:pt x="52" y="68"/>
                    </a:lnTo>
                    <a:lnTo>
                      <a:pt x="53" y="66"/>
                    </a:lnTo>
                    <a:lnTo>
                      <a:pt x="54" y="65"/>
                    </a:lnTo>
                    <a:lnTo>
                      <a:pt x="54" y="64"/>
                    </a:lnTo>
                    <a:lnTo>
                      <a:pt x="54" y="62"/>
                    </a:lnTo>
                    <a:lnTo>
                      <a:pt x="55" y="61"/>
                    </a:lnTo>
                    <a:lnTo>
                      <a:pt x="56" y="60"/>
                    </a:lnTo>
                    <a:lnTo>
                      <a:pt x="56" y="58"/>
                    </a:lnTo>
                    <a:lnTo>
                      <a:pt x="57" y="57"/>
                    </a:lnTo>
                    <a:lnTo>
                      <a:pt x="58" y="55"/>
                    </a:lnTo>
                    <a:lnTo>
                      <a:pt x="59" y="53"/>
                    </a:lnTo>
                    <a:lnTo>
                      <a:pt x="60" y="52"/>
                    </a:lnTo>
                    <a:lnTo>
                      <a:pt x="61" y="51"/>
                    </a:lnTo>
                    <a:lnTo>
                      <a:pt x="62" y="49"/>
                    </a:lnTo>
                    <a:lnTo>
                      <a:pt x="95"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62" name="Freeform 356"/>
              <p:cNvSpPr>
                <a:spLocks/>
              </p:cNvSpPr>
              <p:nvPr/>
            </p:nvSpPr>
            <p:spPr bwMode="auto">
              <a:xfrm>
                <a:off x="1684" y="1379"/>
                <a:ext cx="116" cy="160"/>
              </a:xfrm>
              <a:custGeom>
                <a:avLst/>
                <a:gdLst>
                  <a:gd name="T0" fmla="*/ 97 w 116"/>
                  <a:gd name="T1" fmla="*/ 0 h 160"/>
                  <a:gd name="T2" fmla="*/ 100 w 116"/>
                  <a:gd name="T3" fmla="*/ 6 h 160"/>
                  <a:gd name="T4" fmla="*/ 106 w 116"/>
                  <a:gd name="T5" fmla="*/ 15 h 160"/>
                  <a:gd name="T6" fmla="*/ 109 w 116"/>
                  <a:gd name="T7" fmla="*/ 23 h 160"/>
                  <a:gd name="T8" fmla="*/ 111 w 116"/>
                  <a:gd name="T9" fmla="*/ 31 h 160"/>
                  <a:gd name="T10" fmla="*/ 112 w 116"/>
                  <a:gd name="T11" fmla="*/ 34 h 160"/>
                  <a:gd name="T12" fmla="*/ 113 w 116"/>
                  <a:gd name="T13" fmla="*/ 38 h 160"/>
                  <a:gd name="T14" fmla="*/ 114 w 116"/>
                  <a:gd name="T15" fmla="*/ 43 h 160"/>
                  <a:gd name="T16" fmla="*/ 115 w 116"/>
                  <a:gd name="T17" fmla="*/ 50 h 160"/>
                  <a:gd name="T18" fmla="*/ 115 w 116"/>
                  <a:gd name="T19" fmla="*/ 57 h 160"/>
                  <a:gd name="T20" fmla="*/ 114 w 116"/>
                  <a:gd name="T21" fmla="*/ 64 h 160"/>
                  <a:gd name="T22" fmla="*/ 113 w 116"/>
                  <a:gd name="T23" fmla="*/ 72 h 160"/>
                  <a:gd name="T24" fmla="*/ 111 w 116"/>
                  <a:gd name="T25" fmla="*/ 80 h 160"/>
                  <a:gd name="T26" fmla="*/ 108 w 116"/>
                  <a:gd name="T27" fmla="*/ 89 h 160"/>
                  <a:gd name="T28" fmla="*/ 105 w 116"/>
                  <a:gd name="T29" fmla="*/ 97 h 160"/>
                  <a:gd name="T30" fmla="*/ 101 w 116"/>
                  <a:gd name="T31" fmla="*/ 106 h 160"/>
                  <a:gd name="T32" fmla="*/ 98 w 116"/>
                  <a:gd name="T33" fmla="*/ 114 h 160"/>
                  <a:gd name="T34" fmla="*/ 94 w 116"/>
                  <a:gd name="T35" fmla="*/ 123 h 160"/>
                  <a:gd name="T36" fmla="*/ 90 w 116"/>
                  <a:gd name="T37" fmla="*/ 129 h 160"/>
                  <a:gd name="T38" fmla="*/ 87 w 116"/>
                  <a:gd name="T39" fmla="*/ 133 h 160"/>
                  <a:gd name="T40" fmla="*/ 86 w 116"/>
                  <a:gd name="T41" fmla="*/ 138 h 160"/>
                  <a:gd name="T42" fmla="*/ 83 w 116"/>
                  <a:gd name="T43" fmla="*/ 140 h 160"/>
                  <a:gd name="T44" fmla="*/ 81 w 116"/>
                  <a:gd name="T45" fmla="*/ 143 h 160"/>
                  <a:gd name="T46" fmla="*/ 77 w 116"/>
                  <a:gd name="T47" fmla="*/ 146 h 160"/>
                  <a:gd name="T48" fmla="*/ 73 w 116"/>
                  <a:gd name="T49" fmla="*/ 150 h 160"/>
                  <a:gd name="T50" fmla="*/ 68 w 116"/>
                  <a:gd name="T51" fmla="*/ 153 h 160"/>
                  <a:gd name="T52" fmla="*/ 64 w 116"/>
                  <a:gd name="T53" fmla="*/ 155 h 160"/>
                  <a:gd name="T54" fmla="*/ 57 w 116"/>
                  <a:gd name="T55" fmla="*/ 158 h 160"/>
                  <a:gd name="T56" fmla="*/ 52 w 116"/>
                  <a:gd name="T57" fmla="*/ 159 h 160"/>
                  <a:gd name="T58" fmla="*/ 46 w 116"/>
                  <a:gd name="T59" fmla="*/ 159 h 160"/>
                  <a:gd name="T60" fmla="*/ 40 w 116"/>
                  <a:gd name="T61" fmla="*/ 159 h 160"/>
                  <a:gd name="T62" fmla="*/ 35 w 116"/>
                  <a:gd name="T63" fmla="*/ 159 h 160"/>
                  <a:gd name="T64" fmla="*/ 29 w 116"/>
                  <a:gd name="T65" fmla="*/ 159 h 160"/>
                  <a:gd name="T66" fmla="*/ 24 w 116"/>
                  <a:gd name="T67" fmla="*/ 158 h 160"/>
                  <a:gd name="T68" fmla="*/ 19 w 116"/>
                  <a:gd name="T69" fmla="*/ 158 h 160"/>
                  <a:gd name="T70" fmla="*/ 14 w 116"/>
                  <a:gd name="T71" fmla="*/ 156 h 160"/>
                  <a:gd name="T72" fmla="*/ 11 w 116"/>
                  <a:gd name="T73" fmla="*/ 155 h 160"/>
                  <a:gd name="T74" fmla="*/ 7 w 116"/>
                  <a:gd name="T75" fmla="*/ 151 h 160"/>
                  <a:gd name="T76" fmla="*/ 3 w 116"/>
                  <a:gd name="T77" fmla="*/ 144 h 160"/>
                  <a:gd name="T78" fmla="*/ 1 w 116"/>
                  <a:gd name="T79" fmla="*/ 138 h 160"/>
                  <a:gd name="T80" fmla="*/ 0 w 116"/>
                  <a:gd name="T81" fmla="*/ 131 h 160"/>
                  <a:gd name="T82" fmla="*/ 0 w 116"/>
                  <a:gd name="T83" fmla="*/ 123 h 160"/>
                  <a:gd name="T84" fmla="*/ 1 w 116"/>
                  <a:gd name="T85" fmla="*/ 116 h 160"/>
                  <a:gd name="T86" fmla="*/ 3 w 116"/>
                  <a:gd name="T87" fmla="*/ 109 h 160"/>
                  <a:gd name="T88" fmla="*/ 7 w 116"/>
                  <a:gd name="T89" fmla="*/ 104 h 160"/>
                  <a:gd name="T90" fmla="*/ 9 w 116"/>
                  <a:gd name="T91" fmla="*/ 101 h 160"/>
                  <a:gd name="T92" fmla="*/ 12 w 116"/>
                  <a:gd name="T93" fmla="*/ 98 h 160"/>
                  <a:gd name="T94" fmla="*/ 15 w 116"/>
                  <a:gd name="T95" fmla="*/ 95 h 160"/>
                  <a:gd name="T96" fmla="*/ 19 w 116"/>
                  <a:gd name="T97" fmla="*/ 94 h 160"/>
                  <a:gd name="T98" fmla="*/ 24 w 116"/>
                  <a:gd name="T99" fmla="*/ 91 h 160"/>
                  <a:gd name="T100" fmla="*/ 29 w 116"/>
                  <a:gd name="T101" fmla="*/ 89 h 160"/>
                  <a:gd name="T102" fmla="*/ 36 w 116"/>
                  <a:gd name="T103" fmla="*/ 87 h 160"/>
                  <a:gd name="T104" fmla="*/ 44 w 116"/>
                  <a:gd name="T105" fmla="*/ 87 h 160"/>
                  <a:gd name="T106" fmla="*/ 48 w 116"/>
                  <a:gd name="T107" fmla="*/ 79 h 160"/>
                  <a:gd name="T108" fmla="*/ 52 w 116"/>
                  <a:gd name="T109" fmla="*/ 71 h 160"/>
                  <a:gd name="T110" fmla="*/ 56 w 116"/>
                  <a:gd name="T111" fmla="*/ 60 h 160"/>
                  <a:gd name="T112" fmla="*/ 63 w 116"/>
                  <a:gd name="T113" fmla="*/ 50 h 1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6"/>
                  <a:gd name="T172" fmla="*/ 0 h 160"/>
                  <a:gd name="T173" fmla="*/ 116 w 116"/>
                  <a:gd name="T174" fmla="*/ 160 h 1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6" h="160">
                    <a:moveTo>
                      <a:pt x="97" y="0"/>
                    </a:moveTo>
                    <a:lnTo>
                      <a:pt x="100" y="6"/>
                    </a:lnTo>
                    <a:lnTo>
                      <a:pt x="106" y="15"/>
                    </a:lnTo>
                    <a:lnTo>
                      <a:pt x="109" y="23"/>
                    </a:lnTo>
                    <a:lnTo>
                      <a:pt x="111" y="31"/>
                    </a:lnTo>
                    <a:lnTo>
                      <a:pt x="112" y="34"/>
                    </a:lnTo>
                    <a:lnTo>
                      <a:pt x="113" y="38"/>
                    </a:lnTo>
                    <a:lnTo>
                      <a:pt x="114" y="43"/>
                    </a:lnTo>
                    <a:lnTo>
                      <a:pt x="115" y="50"/>
                    </a:lnTo>
                    <a:lnTo>
                      <a:pt x="115" y="57"/>
                    </a:lnTo>
                    <a:lnTo>
                      <a:pt x="114" y="64"/>
                    </a:lnTo>
                    <a:lnTo>
                      <a:pt x="113" y="72"/>
                    </a:lnTo>
                    <a:lnTo>
                      <a:pt x="111" y="80"/>
                    </a:lnTo>
                    <a:lnTo>
                      <a:pt x="108" y="89"/>
                    </a:lnTo>
                    <a:lnTo>
                      <a:pt x="105" y="97"/>
                    </a:lnTo>
                    <a:lnTo>
                      <a:pt x="101" y="106"/>
                    </a:lnTo>
                    <a:lnTo>
                      <a:pt x="98" y="114"/>
                    </a:lnTo>
                    <a:lnTo>
                      <a:pt x="94" y="123"/>
                    </a:lnTo>
                    <a:lnTo>
                      <a:pt x="90" y="129"/>
                    </a:lnTo>
                    <a:lnTo>
                      <a:pt x="87" y="133"/>
                    </a:lnTo>
                    <a:lnTo>
                      <a:pt x="86" y="138"/>
                    </a:lnTo>
                    <a:lnTo>
                      <a:pt x="83" y="140"/>
                    </a:lnTo>
                    <a:lnTo>
                      <a:pt x="81" y="143"/>
                    </a:lnTo>
                    <a:lnTo>
                      <a:pt x="77" y="146"/>
                    </a:lnTo>
                    <a:lnTo>
                      <a:pt x="73" y="150"/>
                    </a:lnTo>
                    <a:lnTo>
                      <a:pt x="68" y="153"/>
                    </a:lnTo>
                    <a:lnTo>
                      <a:pt x="64" y="155"/>
                    </a:lnTo>
                    <a:lnTo>
                      <a:pt x="57" y="158"/>
                    </a:lnTo>
                    <a:lnTo>
                      <a:pt x="52" y="159"/>
                    </a:lnTo>
                    <a:lnTo>
                      <a:pt x="46" y="159"/>
                    </a:lnTo>
                    <a:lnTo>
                      <a:pt x="40" y="159"/>
                    </a:lnTo>
                    <a:lnTo>
                      <a:pt x="35" y="159"/>
                    </a:lnTo>
                    <a:lnTo>
                      <a:pt x="29" y="159"/>
                    </a:lnTo>
                    <a:lnTo>
                      <a:pt x="24" y="158"/>
                    </a:lnTo>
                    <a:lnTo>
                      <a:pt x="19" y="158"/>
                    </a:lnTo>
                    <a:lnTo>
                      <a:pt x="14" y="156"/>
                    </a:lnTo>
                    <a:lnTo>
                      <a:pt x="11" y="155"/>
                    </a:lnTo>
                    <a:lnTo>
                      <a:pt x="7" y="151"/>
                    </a:lnTo>
                    <a:lnTo>
                      <a:pt x="3" y="144"/>
                    </a:lnTo>
                    <a:lnTo>
                      <a:pt x="1" y="138"/>
                    </a:lnTo>
                    <a:lnTo>
                      <a:pt x="0" y="131"/>
                    </a:lnTo>
                    <a:lnTo>
                      <a:pt x="0" y="123"/>
                    </a:lnTo>
                    <a:lnTo>
                      <a:pt x="1" y="116"/>
                    </a:lnTo>
                    <a:lnTo>
                      <a:pt x="3" y="109"/>
                    </a:lnTo>
                    <a:lnTo>
                      <a:pt x="7" y="104"/>
                    </a:lnTo>
                    <a:lnTo>
                      <a:pt x="9" y="101"/>
                    </a:lnTo>
                    <a:lnTo>
                      <a:pt x="12" y="98"/>
                    </a:lnTo>
                    <a:lnTo>
                      <a:pt x="15" y="95"/>
                    </a:lnTo>
                    <a:lnTo>
                      <a:pt x="19" y="94"/>
                    </a:lnTo>
                    <a:lnTo>
                      <a:pt x="24" y="91"/>
                    </a:lnTo>
                    <a:lnTo>
                      <a:pt x="29" y="89"/>
                    </a:lnTo>
                    <a:lnTo>
                      <a:pt x="36" y="87"/>
                    </a:lnTo>
                    <a:lnTo>
                      <a:pt x="44" y="87"/>
                    </a:lnTo>
                    <a:lnTo>
                      <a:pt x="48" y="79"/>
                    </a:lnTo>
                    <a:lnTo>
                      <a:pt x="52" y="71"/>
                    </a:lnTo>
                    <a:lnTo>
                      <a:pt x="56" y="60"/>
                    </a:lnTo>
                    <a:lnTo>
                      <a:pt x="63" y="5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 name="Freeform 357"/>
              <p:cNvSpPr>
                <a:spLocks/>
              </p:cNvSpPr>
              <p:nvPr/>
            </p:nvSpPr>
            <p:spPr bwMode="auto">
              <a:xfrm>
                <a:off x="1722" y="1308"/>
                <a:ext cx="70" cy="125"/>
              </a:xfrm>
              <a:custGeom>
                <a:avLst/>
                <a:gdLst>
                  <a:gd name="T0" fmla="*/ 69 w 70"/>
                  <a:gd name="T1" fmla="*/ 0 h 125"/>
                  <a:gd name="T2" fmla="*/ 69 w 70"/>
                  <a:gd name="T3" fmla="*/ 4 h 125"/>
                  <a:gd name="T4" fmla="*/ 69 w 70"/>
                  <a:gd name="T5" fmla="*/ 11 h 125"/>
                  <a:gd name="T6" fmla="*/ 69 w 70"/>
                  <a:gd name="T7" fmla="*/ 19 h 125"/>
                  <a:gd name="T8" fmla="*/ 68 w 70"/>
                  <a:gd name="T9" fmla="*/ 28 h 125"/>
                  <a:gd name="T10" fmla="*/ 67 w 70"/>
                  <a:gd name="T11" fmla="*/ 40 h 125"/>
                  <a:gd name="T12" fmla="*/ 65 w 70"/>
                  <a:gd name="T13" fmla="*/ 50 h 125"/>
                  <a:gd name="T14" fmla="*/ 62 w 70"/>
                  <a:gd name="T15" fmla="*/ 60 h 125"/>
                  <a:gd name="T16" fmla="*/ 59 w 70"/>
                  <a:gd name="T17" fmla="*/ 69 h 125"/>
                  <a:gd name="T18" fmla="*/ 55 w 70"/>
                  <a:gd name="T19" fmla="*/ 79 h 125"/>
                  <a:gd name="T20" fmla="*/ 52 w 70"/>
                  <a:gd name="T21" fmla="*/ 87 h 125"/>
                  <a:gd name="T22" fmla="*/ 48 w 70"/>
                  <a:gd name="T23" fmla="*/ 95 h 125"/>
                  <a:gd name="T24" fmla="*/ 43 w 70"/>
                  <a:gd name="T25" fmla="*/ 102 h 125"/>
                  <a:gd name="T26" fmla="*/ 39 w 70"/>
                  <a:gd name="T27" fmla="*/ 109 h 125"/>
                  <a:gd name="T28" fmla="*/ 36 w 70"/>
                  <a:gd name="T29" fmla="*/ 113 h 125"/>
                  <a:gd name="T30" fmla="*/ 32 w 70"/>
                  <a:gd name="T31" fmla="*/ 117 h 125"/>
                  <a:gd name="T32" fmla="*/ 28 w 70"/>
                  <a:gd name="T33" fmla="*/ 120 h 125"/>
                  <a:gd name="T34" fmla="*/ 25 w 70"/>
                  <a:gd name="T35" fmla="*/ 121 h 125"/>
                  <a:gd name="T36" fmla="*/ 22 w 70"/>
                  <a:gd name="T37" fmla="*/ 123 h 125"/>
                  <a:gd name="T38" fmla="*/ 17 w 70"/>
                  <a:gd name="T39" fmla="*/ 124 h 125"/>
                  <a:gd name="T40" fmla="*/ 13 w 70"/>
                  <a:gd name="T41" fmla="*/ 124 h 125"/>
                  <a:gd name="T42" fmla="*/ 9 w 70"/>
                  <a:gd name="T43" fmla="*/ 124 h 125"/>
                  <a:gd name="T44" fmla="*/ 5 w 70"/>
                  <a:gd name="T45" fmla="*/ 121 h 125"/>
                  <a:gd name="T46" fmla="*/ 2 w 70"/>
                  <a:gd name="T47" fmla="*/ 118 h 125"/>
                  <a:gd name="T48" fmla="*/ 0 w 70"/>
                  <a:gd name="T49" fmla="*/ 114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125"/>
                  <a:gd name="T77" fmla="*/ 70 w 70"/>
                  <a:gd name="T78" fmla="*/ 125 h 1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125">
                    <a:moveTo>
                      <a:pt x="69" y="0"/>
                    </a:moveTo>
                    <a:lnTo>
                      <a:pt x="69" y="4"/>
                    </a:lnTo>
                    <a:lnTo>
                      <a:pt x="69" y="11"/>
                    </a:lnTo>
                    <a:lnTo>
                      <a:pt x="69" y="19"/>
                    </a:lnTo>
                    <a:lnTo>
                      <a:pt x="68" y="28"/>
                    </a:lnTo>
                    <a:lnTo>
                      <a:pt x="67" y="40"/>
                    </a:lnTo>
                    <a:lnTo>
                      <a:pt x="65" y="50"/>
                    </a:lnTo>
                    <a:lnTo>
                      <a:pt x="62" y="60"/>
                    </a:lnTo>
                    <a:lnTo>
                      <a:pt x="59" y="69"/>
                    </a:lnTo>
                    <a:lnTo>
                      <a:pt x="55" y="79"/>
                    </a:lnTo>
                    <a:lnTo>
                      <a:pt x="52" y="87"/>
                    </a:lnTo>
                    <a:lnTo>
                      <a:pt x="48" y="95"/>
                    </a:lnTo>
                    <a:lnTo>
                      <a:pt x="43" y="102"/>
                    </a:lnTo>
                    <a:lnTo>
                      <a:pt x="39" y="109"/>
                    </a:lnTo>
                    <a:lnTo>
                      <a:pt x="36" y="113"/>
                    </a:lnTo>
                    <a:lnTo>
                      <a:pt x="32" y="117"/>
                    </a:lnTo>
                    <a:lnTo>
                      <a:pt x="28" y="120"/>
                    </a:lnTo>
                    <a:lnTo>
                      <a:pt x="25" y="121"/>
                    </a:lnTo>
                    <a:lnTo>
                      <a:pt x="22" y="123"/>
                    </a:lnTo>
                    <a:lnTo>
                      <a:pt x="17" y="124"/>
                    </a:lnTo>
                    <a:lnTo>
                      <a:pt x="13" y="124"/>
                    </a:lnTo>
                    <a:lnTo>
                      <a:pt x="9" y="124"/>
                    </a:lnTo>
                    <a:lnTo>
                      <a:pt x="5" y="121"/>
                    </a:lnTo>
                    <a:lnTo>
                      <a:pt x="2" y="118"/>
                    </a:lnTo>
                    <a:lnTo>
                      <a:pt x="0" y="1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 name="Freeform 358"/>
              <p:cNvSpPr>
                <a:spLocks/>
              </p:cNvSpPr>
              <p:nvPr/>
            </p:nvSpPr>
            <p:spPr bwMode="auto">
              <a:xfrm>
                <a:off x="1717" y="1269"/>
                <a:ext cx="72" cy="160"/>
              </a:xfrm>
              <a:custGeom>
                <a:avLst/>
                <a:gdLst>
                  <a:gd name="T0" fmla="*/ 24 w 72"/>
                  <a:gd name="T1" fmla="*/ 0 h 160"/>
                  <a:gd name="T2" fmla="*/ 29 w 72"/>
                  <a:gd name="T3" fmla="*/ 0 h 160"/>
                  <a:gd name="T4" fmla="*/ 33 w 72"/>
                  <a:gd name="T5" fmla="*/ 0 h 160"/>
                  <a:gd name="T6" fmla="*/ 37 w 72"/>
                  <a:gd name="T7" fmla="*/ 0 h 160"/>
                  <a:gd name="T8" fmla="*/ 42 w 72"/>
                  <a:gd name="T9" fmla="*/ 1 h 160"/>
                  <a:gd name="T10" fmla="*/ 46 w 72"/>
                  <a:gd name="T11" fmla="*/ 3 h 160"/>
                  <a:gd name="T12" fmla="*/ 51 w 72"/>
                  <a:gd name="T13" fmla="*/ 3 h 160"/>
                  <a:gd name="T14" fmla="*/ 54 w 72"/>
                  <a:gd name="T15" fmla="*/ 4 h 160"/>
                  <a:gd name="T16" fmla="*/ 57 w 72"/>
                  <a:gd name="T17" fmla="*/ 7 h 160"/>
                  <a:gd name="T18" fmla="*/ 60 w 72"/>
                  <a:gd name="T19" fmla="*/ 10 h 160"/>
                  <a:gd name="T20" fmla="*/ 62 w 72"/>
                  <a:gd name="T21" fmla="*/ 12 h 160"/>
                  <a:gd name="T22" fmla="*/ 64 w 72"/>
                  <a:gd name="T23" fmla="*/ 15 h 160"/>
                  <a:gd name="T24" fmla="*/ 65 w 72"/>
                  <a:gd name="T25" fmla="*/ 17 h 160"/>
                  <a:gd name="T26" fmla="*/ 67 w 72"/>
                  <a:gd name="T27" fmla="*/ 20 h 160"/>
                  <a:gd name="T28" fmla="*/ 69 w 72"/>
                  <a:gd name="T29" fmla="*/ 23 h 160"/>
                  <a:gd name="T30" fmla="*/ 71 w 72"/>
                  <a:gd name="T31" fmla="*/ 28 h 160"/>
                  <a:gd name="T32" fmla="*/ 71 w 72"/>
                  <a:gd name="T33" fmla="*/ 32 h 160"/>
                  <a:gd name="T34" fmla="*/ 71 w 72"/>
                  <a:gd name="T35" fmla="*/ 37 h 160"/>
                  <a:gd name="T36" fmla="*/ 71 w 72"/>
                  <a:gd name="T37" fmla="*/ 43 h 160"/>
                  <a:gd name="T38" fmla="*/ 71 w 72"/>
                  <a:gd name="T39" fmla="*/ 49 h 160"/>
                  <a:gd name="T40" fmla="*/ 71 w 72"/>
                  <a:gd name="T41" fmla="*/ 59 h 160"/>
                  <a:gd name="T42" fmla="*/ 69 w 72"/>
                  <a:gd name="T43" fmla="*/ 68 h 160"/>
                  <a:gd name="T44" fmla="*/ 68 w 72"/>
                  <a:gd name="T45" fmla="*/ 78 h 160"/>
                  <a:gd name="T46" fmla="*/ 65 w 72"/>
                  <a:gd name="T47" fmla="*/ 88 h 160"/>
                  <a:gd name="T48" fmla="*/ 63 w 72"/>
                  <a:gd name="T49" fmla="*/ 97 h 160"/>
                  <a:gd name="T50" fmla="*/ 61 w 72"/>
                  <a:gd name="T51" fmla="*/ 107 h 160"/>
                  <a:gd name="T52" fmla="*/ 56 w 72"/>
                  <a:gd name="T53" fmla="*/ 116 h 160"/>
                  <a:gd name="T54" fmla="*/ 53 w 72"/>
                  <a:gd name="T55" fmla="*/ 124 h 160"/>
                  <a:gd name="T56" fmla="*/ 49 w 72"/>
                  <a:gd name="T57" fmla="*/ 132 h 160"/>
                  <a:gd name="T58" fmla="*/ 44 w 72"/>
                  <a:gd name="T59" fmla="*/ 139 h 160"/>
                  <a:gd name="T60" fmla="*/ 41 w 72"/>
                  <a:gd name="T61" fmla="*/ 144 h 160"/>
                  <a:gd name="T62" fmla="*/ 37 w 72"/>
                  <a:gd name="T63" fmla="*/ 148 h 160"/>
                  <a:gd name="T64" fmla="*/ 34 w 72"/>
                  <a:gd name="T65" fmla="*/ 152 h 160"/>
                  <a:gd name="T66" fmla="*/ 31 w 72"/>
                  <a:gd name="T67" fmla="*/ 155 h 160"/>
                  <a:gd name="T68" fmla="*/ 27 w 72"/>
                  <a:gd name="T69" fmla="*/ 156 h 160"/>
                  <a:gd name="T70" fmla="*/ 24 w 72"/>
                  <a:gd name="T71" fmla="*/ 158 h 160"/>
                  <a:gd name="T72" fmla="*/ 20 w 72"/>
                  <a:gd name="T73" fmla="*/ 158 h 160"/>
                  <a:gd name="T74" fmla="*/ 15 w 72"/>
                  <a:gd name="T75" fmla="*/ 159 h 160"/>
                  <a:gd name="T76" fmla="*/ 12 w 72"/>
                  <a:gd name="T77" fmla="*/ 158 h 160"/>
                  <a:gd name="T78" fmla="*/ 8 w 72"/>
                  <a:gd name="T79" fmla="*/ 155 h 160"/>
                  <a:gd name="T80" fmla="*/ 5 w 72"/>
                  <a:gd name="T81" fmla="*/ 152 h 160"/>
                  <a:gd name="T82" fmla="*/ 3 w 72"/>
                  <a:gd name="T83" fmla="*/ 147 h 160"/>
                  <a:gd name="T84" fmla="*/ 3 w 72"/>
                  <a:gd name="T85" fmla="*/ 142 h 160"/>
                  <a:gd name="T86" fmla="*/ 1 w 72"/>
                  <a:gd name="T87" fmla="*/ 136 h 160"/>
                  <a:gd name="T88" fmla="*/ 0 w 72"/>
                  <a:gd name="T89" fmla="*/ 131 h 160"/>
                  <a:gd name="T90" fmla="*/ 0 w 72"/>
                  <a:gd name="T91" fmla="*/ 126 h 160"/>
                  <a:gd name="T92" fmla="*/ 0 w 72"/>
                  <a:gd name="T93" fmla="*/ 120 h 160"/>
                  <a:gd name="T94" fmla="*/ 2 w 72"/>
                  <a:gd name="T95" fmla="*/ 115 h 160"/>
                  <a:gd name="T96" fmla="*/ 3 w 72"/>
                  <a:gd name="T97" fmla="*/ 110 h 160"/>
                  <a:gd name="T98" fmla="*/ 6 w 72"/>
                  <a:gd name="T99" fmla="*/ 104 h 160"/>
                  <a:gd name="T100" fmla="*/ 9 w 72"/>
                  <a:gd name="T101" fmla="*/ 99 h 160"/>
                  <a:gd name="T102" fmla="*/ 11 w 72"/>
                  <a:gd name="T103" fmla="*/ 94 h 160"/>
                  <a:gd name="T104" fmla="*/ 14 w 72"/>
                  <a:gd name="T105" fmla="*/ 90 h 160"/>
                  <a:gd name="T106" fmla="*/ 18 w 72"/>
                  <a:gd name="T107" fmla="*/ 84 h 160"/>
                  <a:gd name="T108" fmla="*/ 20 w 72"/>
                  <a:gd name="T109" fmla="*/ 81 h 160"/>
                  <a:gd name="T110" fmla="*/ 22 w 72"/>
                  <a:gd name="T111" fmla="*/ 78 h 160"/>
                  <a:gd name="T112" fmla="*/ 24 w 72"/>
                  <a:gd name="T113" fmla="*/ 74 h 160"/>
                  <a:gd name="T114" fmla="*/ 25 w 72"/>
                  <a:gd name="T115" fmla="*/ 68 h 160"/>
                  <a:gd name="T116" fmla="*/ 27 w 72"/>
                  <a:gd name="T117" fmla="*/ 64 h 160"/>
                  <a:gd name="T118" fmla="*/ 29 w 72"/>
                  <a:gd name="T119" fmla="*/ 60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
                  <a:gd name="T181" fmla="*/ 0 h 160"/>
                  <a:gd name="T182" fmla="*/ 72 w 72"/>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 h="160">
                    <a:moveTo>
                      <a:pt x="29" y="59"/>
                    </a:moveTo>
                    <a:lnTo>
                      <a:pt x="29" y="55"/>
                    </a:lnTo>
                    <a:lnTo>
                      <a:pt x="24" y="0"/>
                    </a:lnTo>
                    <a:lnTo>
                      <a:pt x="25" y="0"/>
                    </a:lnTo>
                    <a:lnTo>
                      <a:pt x="26" y="0"/>
                    </a:lnTo>
                    <a:lnTo>
                      <a:pt x="27" y="0"/>
                    </a:lnTo>
                    <a:lnTo>
                      <a:pt x="29" y="0"/>
                    </a:lnTo>
                    <a:lnTo>
                      <a:pt x="30" y="0"/>
                    </a:lnTo>
                    <a:lnTo>
                      <a:pt x="32" y="0"/>
                    </a:lnTo>
                    <a:lnTo>
                      <a:pt x="33" y="0"/>
                    </a:lnTo>
                    <a:lnTo>
                      <a:pt x="34" y="0"/>
                    </a:lnTo>
                    <a:lnTo>
                      <a:pt x="35" y="0"/>
                    </a:lnTo>
                    <a:lnTo>
                      <a:pt x="36" y="0"/>
                    </a:lnTo>
                    <a:lnTo>
                      <a:pt x="37" y="0"/>
                    </a:lnTo>
                    <a:lnTo>
                      <a:pt x="39" y="0"/>
                    </a:lnTo>
                    <a:lnTo>
                      <a:pt x="40" y="1"/>
                    </a:lnTo>
                    <a:lnTo>
                      <a:pt x="42" y="1"/>
                    </a:lnTo>
                    <a:lnTo>
                      <a:pt x="43" y="1"/>
                    </a:lnTo>
                    <a:lnTo>
                      <a:pt x="44" y="1"/>
                    </a:lnTo>
                    <a:lnTo>
                      <a:pt x="45" y="1"/>
                    </a:lnTo>
                    <a:lnTo>
                      <a:pt x="46" y="3"/>
                    </a:lnTo>
                    <a:lnTo>
                      <a:pt x="47" y="3"/>
                    </a:lnTo>
                    <a:lnTo>
                      <a:pt x="48" y="3"/>
                    </a:lnTo>
                    <a:lnTo>
                      <a:pt x="49" y="3"/>
                    </a:lnTo>
                    <a:lnTo>
                      <a:pt x="51" y="3"/>
                    </a:lnTo>
                    <a:lnTo>
                      <a:pt x="51" y="4"/>
                    </a:lnTo>
                    <a:lnTo>
                      <a:pt x="52" y="4"/>
                    </a:lnTo>
                    <a:lnTo>
                      <a:pt x="53" y="4"/>
                    </a:lnTo>
                    <a:lnTo>
                      <a:pt x="54" y="4"/>
                    </a:lnTo>
                    <a:lnTo>
                      <a:pt x="54" y="6"/>
                    </a:lnTo>
                    <a:lnTo>
                      <a:pt x="55" y="6"/>
                    </a:lnTo>
                    <a:lnTo>
                      <a:pt x="56" y="6"/>
                    </a:lnTo>
                    <a:lnTo>
                      <a:pt x="57" y="7"/>
                    </a:lnTo>
                    <a:lnTo>
                      <a:pt x="58" y="7"/>
                    </a:lnTo>
                    <a:lnTo>
                      <a:pt x="59" y="8"/>
                    </a:lnTo>
                    <a:lnTo>
                      <a:pt x="60" y="8"/>
                    </a:lnTo>
                    <a:lnTo>
                      <a:pt x="60" y="10"/>
                    </a:lnTo>
                    <a:lnTo>
                      <a:pt x="61" y="10"/>
                    </a:lnTo>
                    <a:lnTo>
                      <a:pt x="61" y="11"/>
                    </a:lnTo>
                    <a:lnTo>
                      <a:pt x="62" y="11"/>
                    </a:lnTo>
                    <a:lnTo>
                      <a:pt x="62" y="12"/>
                    </a:lnTo>
                    <a:lnTo>
                      <a:pt x="63" y="12"/>
                    </a:lnTo>
                    <a:lnTo>
                      <a:pt x="63" y="14"/>
                    </a:lnTo>
                    <a:lnTo>
                      <a:pt x="64" y="14"/>
                    </a:lnTo>
                    <a:lnTo>
                      <a:pt x="64" y="15"/>
                    </a:lnTo>
                    <a:lnTo>
                      <a:pt x="64" y="16"/>
                    </a:lnTo>
                    <a:lnTo>
                      <a:pt x="65" y="16"/>
                    </a:lnTo>
                    <a:lnTo>
                      <a:pt x="65" y="17"/>
                    </a:lnTo>
                    <a:lnTo>
                      <a:pt x="66" y="17"/>
                    </a:lnTo>
                    <a:lnTo>
                      <a:pt x="66" y="19"/>
                    </a:lnTo>
                    <a:lnTo>
                      <a:pt x="67" y="19"/>
                    </a:lnTo>
                    <a:lnTo>
                      <a:pt x="67" y="20"/>
                    </a:lnTo>
                    <a:lnTo>
                      <a:pt x="68" y="20"/>
                    </a:lnTo>
                    <a:lnTo>
                      <a:pt x="68" y="22"/>
                    </a:lnTo>
                    <a:lnTo>
                      <a:pt x="68" y="23"/>
                    </a:lnTo>
                    <a:lnTo>
                      <a:pt x="69" y="23"/>
                    </a:lnTo>
                    <a:lnTo>
                      <a:pt x="69" y="24"/>
                    </a:lnTo>
                    <a:lnTo>
                      <a:pt x="70" y="26"/>
                    </a:lnTo>
                    <a:lnTo>
                      <a:pt x="70" y="27"/>
                    </a:lnTo>
                    <a:lnTo>
                      <a:pt x="71" y="28"/>
                    </a:lnTo>
                    <a:lnTo>
                      <a:pt x="71" y="30"/>
                    </a:lnTo>
                    <a:lnTo>
                      <a:pt x="71" y="31"/>
                    </a:lnTo>
                    <a:lnTo>
                      <a:pt x="71" y="32"/>
                    </a:lnTo>
                    <a:lnTo>
                      <a:pt x="71" y="33"/>
                    </a:lnTo>
                    <a:lnTo>
                      <a:pt x="71" y="35"/>
                    </a:lnTo>
                    <a:lnTo>
                      <a:pt x="71" y="36"/>
                    </a:lnTo>
                    <a:lnTo>
                      <a:pt x="71" y="37"/>
                    </a:lnTo>
                    <a:lnTo>
                      <a:pt x="71" y="39"/>
                    </a:lnTo>
                    <a:lnTo>
                      <a:pt x="71" y="40"/>
                    </a:lnTo>
                    <a:lnTo>
                      <a:pt x="71" y="42"/>
                    </a:lnTo>
                    <a:lnTo>
                      <a:pt x="71" y="43"/>
                    </a:lnTo>
                    <a:lnTo>
                      <a:pt x="71" y="44"/>
                    </a:lnTo>
                    <a:lnTo>
                      <a:pt x="71" y="46"/>
                    </a:lnTo>
                    <a:lnTo>
                      <a:pt x="71" y="48"/>
                    </a:lnTo>
                    <a:lnTo>
                      <a:pt x="71" y="49"/>
                    </a:lnTo>
                    <a:lnTo>
                      <a:pt x="71" y="52"/>
                    </a:lnTo>
                    <a:lnTo>
                      <a:pt x="71" y="53"/>
                    </a:lnTo>
                    <a:lnTo>
                      <a:pt x="71" y="56"/>
                    </a:lnTo>
                    <a:lnTo>
                      <a:pt x="71" y="59"/>
                    </a:lnTo>
                    <a:lnTo>
                      <a:pt x="70" y="60"/>
                    </a:lnTo>
                    <a:lnTo>
                      <a:pt x="70" y="63"/>
                    </a:lnTo>
                    <a:lnTo>
                      <a:pt x="70" y="65"/>
                    </a:lnTo>
                    <a:lnTo>
                      <a:pt x="69" y="68"/>
                    </a:lnTo>
                    <a:lnTo>
                      <a:pt x="69" y="69"/>
                    </a:lnTo>
                    <a:lnTo>
                      <a:pt x="69" y="72"/>
                    </a:lnTo>
                    <a:lnTo>
                      <a:pt x="68" y="75"/>
                    </a:lnTo>
                    <a:lnTo>
                      <a:pt x="68" y="78"/>
                    </a:lnTo>
                    <a:lnTo>
                      <a:pt x="67" y="81"/>
                    </a:lnTo>
                    <a:lnTo>
                      <a:pt x="67" y="83"/>
                    </a:lnTo>
                    <a:lnTo>
                      <a:pt x="66" y="85"/>
                    </a:lnTo>
                    <a:lnTo>
                      <a:pt x="65" y="88"/>
                    </a:lnTo>
                    <a:lnTo>
                      <a:pt x="65" y="91"/>
                    </a:lnTo>
                    <a:lnTo>
                      <a:pt x="64" y="94"/>
                    </a:lnTo>
                    <a:lnTo>
                      <a:pt x="64" y="97"/>
                    </a:lnTo>
                    <a:lnTo>
                      <a:pt x="63" y="97"/>
                    </a:lnTo>
                    <a:lnTo>
                      <a:pt x="62" y="100"/>
                    </a:lnTo>
                    <a:lnTo>
                      <a:pt x="61" y="103"/>
                    </a:lnTo>
                    <a:lnTo>
                      <a:pt x="61" y="106"/>
                    </a:lnTo>
                    <a:lnTo>
                      <a:pt x="61" y="107"/>
                    </a:lnTo>
                    <a:lnTo>
                      <a:pt x="59" y="110"/>
                    </a:lnTo>
                    <a:lnTo>
                      <a:pt x="58" y="112"/>
                    </a:lnTo>
                    <a:lnTo>
                      <a:pt x="57" y="113"/>
                    </a:lnTo>
                    <a:lnTo>
                      <a:pt x="56" y="116"/>
                    </a:lnTo>
                    <a:lnTo>
                      <a:pt x="55" y="117"/>
                    </a:lnTo>
                    <a:lnTo>
                      <a:pt x="54" y="120"/>
                    </a:lnTo>
                    <a:lnTo>
                      <a:pt x="54" y="123"/>
                    </a:lnTo>
                    <a:lnTo>
                      <a:pt x="53" y="124"/>
                    </a:lnTo>
                    <a:lnTo>
                      <a:pt x="51" y="126"/>
                    </a:lnTo>
                    <a:lnTo>
                      <a:pt x="51" y="128"/>
                    </a:lnTo>
                    <a:lnTo>
                      <a:pt x="50" y="129"/>
                    </a:lnTo>
                    <a:lnTo>
                      <a:pt x="49" y="132"/>
                    </a:lnTo>
                    <a:lnTo>
                      <a:pt x="48" y="133"/>
                    </a:lnTo>
                    <a:lnTo>
                      <a:pt x="46" y="135"/>
                    </a:lnTo>
                    <a:lnTo>
                      <a:pt x="45" y="136"/>
                    </a:lnTo>
                    <a:lnTo>
                      <a:pt x="44" y="139"/>
                    </a:lnTo>
                    <a:lnTo>
                      <a:pt x="44" y="140"/>
                    </a:lnTo>
                    <a:lnTo>
                      <a:pt x="43" y="142"/>
                    </a:lnTo>
                    <a:lnTo>
                      <a:pt x="42" y="143"/>
                    </a:lnTo>
                    <a:lnTo>
                      <a:pt x="41" y="144"/>
                    </a:lnTo>
                    <a:lnTo>
                      <a:pt x="40" y="146"/>
                    </a:lnTo>
                    <a:lnTo>
                      <a:pt x="39" y="147"/>
                    </a:lnTo>
                    <a:lnTo>
                      <a:pt x="38" y="148"/>
                    </a:lnTo>
                    <a:lnTo>
                      <a:pt x="37" y="148"/>
                    </a:lnTo>
                    <a:lnTo>
                      <a:pt x="36" y="149"/>
                    </a:lnTo>
                    <a:lnTo>
                      <a:pt x="35" y="151"/>
                    </a:lnTo>
                    <a:lnTo>
                      <a:pt x="34" y="151"/>
                    </a:lnTo>
                    <a:lnTo>
                      <a:pt x="34" y="152"/>
                    </a:lnTo>
                    <a:lnTo>
                      <a:pt x="33" y="152"/>
                    </a:lnTo>
                    <a:lnTo>
                      <a:pt x="32" y="153"/>
                    </a:lnTo>
                    <a:lnTo>
                      <a:pt x="31" y="153"/>
                    </a:lnTo>
                    <a:lnTo>
                      <a:pt x="31" y="155"/>
                    </a:lnTo>
                    <a:lnTo>
                      <a:pt x="30" y="155"/>
                    </a:lnTo>
                    <a:lnTo>
                      <a:pt x="29" y="156"/>
                    </a:lnTo>
                    <a:lnTo>
                      <a:pt x="27" y="156"/>
                    </a:lnTo>
                    <a:lnTo>
                      <a:pt x="26" y="156"/>
                    </a:lnTo>
                    <a:lnTo>
                      <a:pt x="25" y="156"/>
                    </a:lnTo>
                    <a:lnTo>
                      <a:pt x="24" y="158"/>
                    </a:lnTo>
                    <a:lnTo>
                      <a:pt x="23" y="158"/>
                    </a:lnTo>
                    <a:lnTo>
                      <a:pt x="21" y="158"/>
                    </a:lnTo>
                    <a:lnTo>
                      <a:pt x="20" y="158"/>
                    </a:lnTo>
                    <a:lnTo>
                      <a:pt x="19" y="159"/>
                    </a:lnTo>
                    <a:lnTo>
                      <a:pt x="18" y="159"/>
                    </a:lnTo>
                    <a:lnTo>
                      <a:pt x="16" y="159"/>
                    </a:lnTo>
                    <a:lnTo>
                      <a:pt x="15" y="159"/>
                    </a:lnTo>
                    <a:lnTo>
                      <a:pt x="14" y="159"/>
                    </a:lnTo>
                    <a:lnTo>
                      <a:pt x="14" y="158"/>
                    </a:lnTo>
                    <a:lnTo>
                      <a:pt x="13" y="158"/>
                    </a:lnTo>
                    <a:lnTo>
                      <a:pt x="12" y="158"/>
                    </a:lnTo>
                    <a:lnTo>
                      <a:pt x="11" y="158"/>
                    </a:lnTo>
                    <a:lnTo>
                      <a:pt x="9" y="156"/>
                    </a:lnTo>
                    <a:lnTo>
                      <a:pt x="8" y="155"/>
                    </a:lnTo>
                    <a:lnTo>
                      <a:pt x="7" y="155"/>
                    </a:lnTo>
                    <a:lnTo>
                      <a:pt x="6" y="153"/>
                    </a:lnTo>
                    <a:lnTo>
                      <a:pt x="6" y="152"/>
                    </a:lnTo>
                    <a:lnTo>
                      <a:pt x="5" y="152"/>
                    </a:lnTo>
                    <a:lnTo>
                      <a:pt x="4" y="151"/>
                    </a:lnTo>
                    <a:lnTo>
                      <a:pt x="4" y="149"/>
                    </a:lnTo>
                    <a:lnTo>
                      <a:pt x="4" y="148"/>
                    </a:lnTo>
                    <a:lnTo>
                      <a:pt x="3" y="147"/>
                    </a:lnTo>
                    <a:lnTo>
                      <a:pt x="3" y="146"/>
                    </a:lnTo>
                    <a:lnTo>
                      <a:pt x="3" y="144"/>
                    </a:lnTo>
                    <a:lnTo>
                      <a:pt x="3" y="143"/>
                    </a:lnTo>
                    <a:lnTo>
                      <a:pt x="3" y="142"/>
                    </a:lnTo>
                    <a:lnTo>
                      <a:pt x="2" y="140"/>
                    </a:lnTo>
                    <a:lnTo>
                      <a:pt x="2" y="139"/>
                    </a:lnTo>
                    <a:lnTo>
                      <a:pt x="1" y="137"/>
                    </a:lnTo>
                    <a:lnTo>
                      <a:pt x="1" y="136"/>
                    </a:lnTo>
                    <a:lnTo>
                      <a:pt x="1" y="135"/>
                    </a:lnTo>
                    <a:lnTo>
                      <a:pt x="1" y="133"/>
                    </a:lnTo>
                    <a:lnTo>
                      <a:pt x="0" y="132"/>
                    </a:lnTo>
                    <a:lnTo>
                      <a:pt x="0" y="131"/>
                    </a:lnTo>
                    <a:lnTo>
                      <a:pt x="0" y="129"/>
                    </a:lnTo>
                    <a:lnTo>
                      <a:pt x="0" y="128"/>
                    </a:lnTo>
                    <a:lnTo>
                      <a:pt x="0" y="127"/>
                    </a:lnTo>
                    <a:lnTo>
                      <a:pt x="0" y="126"/>
                    </a:lnTo>
                    <a:lnTo>
                      <a:pt x="0" y="124"/>
                    </a:lnTo>
                    <a:lnTo>
                      <a:pt x="0" y="123"/>
                    </a:lnTo>
                    <a:lnTo>
                      <a:pt x="0" y="122"/>
                    </a:lnTo>
                    <a:lnTo>
                      <a:pt x="0" y="120"/>
                    </a:lnTo>
                    <a:lnTo>
                      <a:pt x="0" y="119"/>
                    </a:lnTo>
                    <a:lnTo>
                      <a:pt x="1" y="117"/>
                    </a:lnTo>
                    <a:lnTo>
                      <a:pt x="1" y="116"/>
                    </a:lnTo>
                    <a:lnTo>
                      <a:pt x="2" y="115"/>
                    </a:lnTo>
                    <a:lnTo>
                      <a:pt x="2" y="113"/>
                    </a:lnTo>
                    <a:lnTo>
                      <a:pt x="3" y="112"/>
                    </a:lnTo>
                    <a:lnTo>
                      <a:pt x="3" y="111"/>
                    </a:lnTo>
                    <a:lnTo>
                      <a:pt x="3" y="110"/>
                    </a:lnTo>
                    <a:lnTo>
                      <a:pt x="3" y="108"/>
                    </a:lnTo>
                    <a:lnTo>
                      <a:pt x="4" y="107"/>
                    </a:lnTo>
                    <a:lnTo>
                      <a:pt x="5" y="106"/>
                    </a:lnTo>
                    <a:lnTo>
                      <a:pt x="6" y="104"/>
                    </a:lnTo>
                    <a:lnTo>
                      <a:pt x="7" y="103"/>
                    </a:lnTo>
                    <a:lnTo>
                      <a:pt x="7" y="101"/>
                    </a:lnTo>
                    <a:lnTo>
                      <a:pt x="8" y="100"/>
                    </a:lnTo>
                    <a:lnTo>
                      <a:pt x="9" y="99"/>
                    </a:lnTo>
                    <a:lnTo>
                      <a:pt x="9" y="97"/>
                    </a:lnTo>
                    <a:lnTo>
                      <a:pt x="10" y="97"/>
                    </a:lnTo>
                    <a:lnTo>
                      <a:pt x="11" y="95"/>
                    </a:lnTo>
                    <a:lnTo>
                      <a:pt x="11" y="94"/>
                    </a:lnTo>
                    <a:lnTo>
                      <a:pt x="12" y="92"/>
                    </a:lnTo>
                    <a:lnTo>
                      <a:pt x="13" y="92"/>
                    </a:lnTo>
                    <a:lnTo>
                      <a:pt x="14" y="91"/>
                    </a:lnTo>
                    <a:lnTo>
                      <a:pt x="14" y="90"/>
                    </a:lnTo>
                    <a:lnTo>
                      <a:pt x="15" y="88"/>
                    </a:lnTo>
                    <a:lnTo>
                      <a:pt x="16" y="87"/>
                    </a:lnTo>
                    <a:lnTo>
                      <a:pt x="17" y="85"/>
                    </a:lnTo>
                    <a:lnTo>
                      <a:pt x="18" y="84"/>
                    </a:lnTo>
                    <a:lnTo>
                      <a:pt x="19" y="84"/>
                    </a:lnTo>
                    <a:lnTo>
                      <a:pt x="19" y="83"/>
                    </a:lnTo>
                    <a:lnTo>
                      <a:pt x="20" y="81"/>
                    </a:lnTo>
                    <a:lnTo>
                      <a:pt x="21" y="81"/>
                    </a:lnTo>
                    <a:lnTo>
                      <a:pt x="21" y="79"/>
                    </a:lnTo>
                    <a:lnTo>
                      <a:pt x="22" y="78"/>
                    </a:lnTo>
                    <a:lnTo>
                      <a:pt x="22" y="76"/>
                    </a:lnTo>
                    <a:lnTo>
                      <a:pt x="23" y="76"/>
                    </a:lnTo>
                    <a:lnTo>
                      <a:pt x="23" y="75"/>
                    </a:lnTo>
                    <a:lnTo>
                      <a:pt x="24" y="74"/>
                    </a:lnTo>
                    <a:lnTo>
                      <a:pt x="24" y="72"/>
                    </a:lnTo>
                    <a:lnTo>
                      <a:pt x="24" y="71"/>
                    </a:lnTo>
                    <a:lnTo>
                      <a:pt x="24" y="69"/>
                    </a:lnTo>
                    <a:lnTo>
                      <a:pt x="25" y="68"/>
                    </a:lnTo>
                    <a:lnTo>
                      <a:pt x="25" y="67"/>
                    </a:lnTo>
                    <a:lnTo>
                      <a:pt x="26" y="65"/>
                    </a:lnTo>
                    <a:lnTo>
                      <a:pt x="26" y="64"/>
                    </a:lnTo>
                    <a:lnTo>
                      <a:pt x="27" y="64"/>
                    </a:lnTo>
                    <a:lnTo>
                      <a:pt x="27" y="63"/>
                    </a:lnTo>
                    <a:lnTo>
                      <a:pt x="28" y="62"/>
                    </a:lnTo>
                    <a:lnTo>
                      <a:pt x="28" y="60"/>
                    </a:lnTo>
                    <a:lnTo>
                      <a:pt x="29" y="60"/>
                    </a:lnTo>
                    <a:lnTo>
                      <a:pt x="29" y="59"/>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65" name="Freeform 359"/>
              <p:cNvSpPr>
                <a:spLocks/>
              </p:cNvSpPr>
              <p:nvPr/>
            </p:nvSpPr>
            <p:spPr bwMode="auto">
              <a:xfrm>
                <a:off x="1717" y="1269"/>
                <a:ext cx="75" cy="164"/>
              </a:xfrm>
              <a:custGeom>
                <a:avLst/>
                <a:gdLst>
                  <a:gd name="T0" fmla="*/ 30 w 75"/>
                  <a:gd name="T1" fmla="*/ 61 h 164"/>
                  <a:gd name="T2" fmla="*/ 30 w 75"/>
                  <a:gd name="T3" fmla="*/ 56 h 164"/>
                  <a:gd name="T4" fmla="*/ 25 w 75"/>
                  <a:gd name="T5" fmla="*/ 0 h 164"/>
                  <a:gd name="T6" fmla="*/ 28 w 75"/>
                  <a:gd name="T7" fmla="*/ 0 h 164"/>
                  <a:gd name="T8" fmla="*/ 33 w 75"/>
                  <a:gd name="T9" fmla="*/ 0 h 164"/>
                  <a:gd name="T10" fmla="*/ 38 w 75"/>
                  <a:gd name="T11" fmla="*/ 0 h 164"/>
                  <a:gd name="T12" fmla="*/ 42 w 75"/>
                  <a:gd name="T13" fmla="*/ 1 h 164"/>
                  <a:gd name="T14" fmla="*/ 47 w 75"/>
                  <a:gd name="T15" fmla="*/ 1 h 164"/>
                  <a:gd name="T16" fmla="*/ 51 w 75"/>
                  <a:gd name="T17" fmla="*/ 3 h 164"/>
                  <a:gd name="T18" fmla="*/ 54 w 75"/>
                  <a:gd name="T19" fmla="*/ 4 h 164"/>
                  <a:gd name="T20" fmla="*/ 57 w 75"/>
                  <a:gd name="T21" fmla="*/ 6 h 164"/>
                  <a:gd name="T22" fmla="*/ 61 w 75"/>
                  <a:gd name="T23" fmla="*/ 9 h 164"/>
                  <a:gd name="T24" fmla="*/ 64 w 75"/>
                  <a:gd name="T25" fmla="*/ 11 h 164"/>
                  <a:gd name="T26" fmla="*/ 66 w 75"/>
                  <a:gd name="T27" fmla="*/ 14 h 164"/>
                  <a:gd name="T28" fmla="*/ 68 w 75"/>
                  <a:gd name="T29" fmla="*/ 16 h 164"/>
                  <a:gd name="T30" fmla="*/ 70 w 75"/>
                  <a:gd name="T31" fmla="*/ 21 h 164"/>
                  <a:gd name="T32" fmla="*/ 73 w 75"/>
                  <a:gd name="T33" fmla="*/ 26 h 164"/>
                  <a:gd name="T34" fmla="*/ 74 w 75"/>
                  <a:gd name="T35" fmla="*/ 32 h 164"/>
                  <a:gd name="T36" fmla="*/ 74 w 75"/>
                  <a:gd name="T37" fmla="*/ 38 h 164"/>
                  <a:gd name="T38" fmla="*/ 74 w 75"/>
                  <a:gd name="T39" fmla="*/ 43 h 164"/>
                  <a:gd name="T40" fmla="*/ 74 w 75"/>
                  <a:gd name="T41" fmla="*/ 49 h 164"/>
                  <a:gd name="T42" fmla="*/ 74 w 75"/>
                  <a:gd name="T43" fmla="*/ 58 h 164"/>
                  <a:gd name="T44" fmla="*/ 73 w 75"/>
                  <a:gd name="T45" fmla="*/ 67 h 164"/>
                  <a:gd name="T46" fmla="*/ 71 w 75"/>
                  <a:gd name="T47" fmla="*/ 77 h 164"/>
                  <a:gd name="T48" fmla="*/ 69 w 75"/>
                  <a:gd name="T49" fmla="*/ 88 h 164"/>
                  <a:gd name="T50" fmla="*/ 66 w 75"/>
                  <a:gd name="T51" fmla="*/ 99 h 164"/>
                  <a:gd name="T52" fmla="*/ 64 w 75"/>
                  <a:gd name="T53" fmla="*/ 108 h 164"/>
                  <a:gd name="T54" fmla="*/ 59 w 75"/>
                  <a:gd name="T55" fmla="*/ 116 h 164"/>
                  <a:gd name="T56" fmla="*/ 56 w 75"/>
                  <a:gd name="T57" fmla="*/ 126 h 164"/>
                  <a:gd name="T58" fmla="*/ 52 w 75"/>
                  <a:gd name="T59" fmla="*/ 132 h 164"/>
                  <a:gd name="T60" fmla="*/ 47 w 75"/>
                  <a:gd name="T61" fmla="*/ 140 h 164"/>
                  <a:gd name="T62" fmla="*/ 44 w 75"/>
                  <a:gd name="T63" fmla="*/ 147 h 164"/>
                  <a:gd name="T64" fmla="*/ 39 w 75"/>
                  <a:gd name="T65" fmla="*/ 152 h 164"/>
                  <a:gd name="T66" fmla="*/ 36 w 75"/>
                  <a:gd name="T67" fmla="*/ 154 h 164"/>
                  <a:gd name="T68" fmla="*/ 32 w 75"/>
                  <a:gd name="T69" fmla="*/ 157 h 164"/>
                  <a:gd name="T70" fmla="*/ 30 w 75"/>
                  <a:gd name="T71" fmla="*/ 160 h 164"/>
                  <a:gd name="T72" fmla="*/ 25 w 75"/>
                  <a:gd name="T73" fmla="*/ 162 h 164"/>
                  <a:gd name="T74" fmla="*/ 21 w 75"/>
                  <a:gd name="T75" fmla="*/ 162 h 164"/>
                  <a:gd name="T76" fmla="*/ 17 w 75"/>
                  <a:gd name="T77" fmla="*/ 163 h 164"/>
                  <a:gd name="T78" fmla="*/ 13 w 75"/>
                  <a:gd name="T79" fmla="*/ 162 h 164"/>
                  <a:gd name="T80" fmla="*/ 10 w 75"/>
                  <a:gd name="T81" fmla="*/ 160 h 164"/>
                  <a:gd name="T82" fmla="*/ 6 w 75"/>
                  <a:gd name="T83" fmla="*/ 157 h 164"/>
                  <a:gd name="T84" fmla="*/ 5 w 75"/>
                  <a:gd name="T85" fmla="*/ 153 h 164"/>
                  <a:gd name="T86" fmla="*/ 3 w 75"/>
                  <a:gd name="T87" fmla="*/ 148 h 164"/>
                  <a:gd name="T88" fmla="*/ 2 w 75"/>
                  <a:gd name="T89" fmla="*/ 144 h 164"/>
                  <a:gd name="T90" fmla="*/ 1 w 75"/>
                  <a:gd name="T91" fmla="*/ 138 h 164"/>
                  <a:gd name="T92" fmla="*/ 0 w 75"/>
                  <a:gd name="T93" fmla="*/ 132 h 164"/>
                  <a:gd name="T94" fmla="*/ 0 w 75"/>
                  <a:gd name="T95" fmla="*/ 127 h 164"/>
                  <a:gd name="T96" fmla="*/ 0 w 75"/>
                  <a:gd name="T97" fmla="*/ 123 h 164"/>
                  <a:gd name="T98" fmla="*/ 2 w 75"/>
                  <a:gd name="T99" fmla="*/ 117 h 164"/>
                  <a:gd name="T100" fmla="*/ 4 w 75"/>
                  <a:gd name="T101" fmla="*/ 112 h 164"/>
                  <a:gd name="T102" fmla="*/ 9 w 75"/>
                  <a:gd name="T103" fmla="*/ 101 h 164"/>
                  <a:gd name="T104" fmla="*/ 15 w 75"/>
                  <a:gd name="T105" fmla="*/ 92 h 164"/>
                  <a:gd name="T106" fmla="*/ 20 w 75"/>
                  <a:gd name="T107" fmla="*/ 83 h 164"/>
                  <a:gd name="T108" fmla="*/ 24 w 75"/>
                  <a:gd name="T109" fmla="*/ 78 h 164"/>
                  <a:gd name="T110" fmla="*/ 25 w 75"/>
                  <a:gd name="T111" fmla="*/ 73 h 164"/>
                  <a:gd name="T112" fmla="*/ 26 w 75"/>
                  <a:gd name="T113" fmla="*/ 68 h 164"/>
                  <a:gd name="T114" fmla="*/ 28 w 75"/>
                  <a:gd name="T115" fmla="*/ 65 h 164"/>
                  <a:gd name="T116" fmla="*/ 30 w 75"/>
                  <a:gd name="T117" fmla="*/ 61 h 1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64"/>
                  <a:gd name="T179" fmla="*/ 75 w 75"/>
                  <a:gd name="T180" fmla="*/ 164 h 1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64">
                    <a:moveTo>
                      <a:pt x="30" y="61"/>
                    </a:moveTo>
                    <a:lnTo>
                      <a:pt x="30" y="56"/>
                    </a:lnTo>
                    <a:lnTo>
                      <a:pt x="25" y="0"/>
                    </a:lnTo>
                    <a:lnTo>
                      <a:pt x="28" y="0"/>
                    </a:lnTo>
                    <a:lnTo>
                      <a:pt x="33" y="0"/>
                    </a:lnTo>
                    <a:lnTo>
                      <a:pt x="38" y="0"/>
                    </a:lnTo>
                    <a:lnTo>
                      <a:pt x="42" y="1"/>
                    </a:lnTo>
                    <a:lnTo>
                      <a:pt x="47" y="1"/>
                    </a:lnTo>
                    <a:lnTo>
                      <a:pt x="51" y="3"/>
                    </a:lnTo>
                    <a:lnTo>
                      <a:pt x="54" y="4"/>
                    </a:lnTo>
                    <a:lnTo>
                      <a:pt x="57" y="6"/>
                    </a:lnTo>
                    <a:lnTo>
                      <a:pt x="61" y="9"/>
                    </a:lnTo>
                    <a:lnTo>
                      <a:pt x="64" y="11"/>
                    </a:lnTo>
                    <a:lnTo>
                      <a:pt x="66" y="14"/>
                    </a:lnTo>
                    <a:lnTo>
                      <a:pt x="68" y="16"/>
                    </a:lnTo>
                    <a:lnTo>
                      <a:pt x="70" y="21"/>
                    </a:lnTo>
                    <a:lnTo>
                      <a:pt x="73" y="26"/>
                    </a:lnTo>
                    <a:lnTo>
                      <a:pt x="74" y="32"/>
                    </a:lnTo>
                    <a:lnTo>
                      <a:pt x="74" y="38"/>
                    </a:lnTo>
                    <a:lnTo>
                      <a:pt x="74" y="43"/>
                    </a:lnTo>
                    <a:lnTo>
                      <a:pt x="74" y="49"/>
                    </a:lnTo>
                    <a:lnTo>
                      <a:pt x="74" y="58"/>
                    </a:lnTo>
                    <a:lnTo>
                      <a:pt x="73" y="67"/>
                    </a:lnTo>
                    <a:lnTo>
                      <a:pt x="71" y="77"/>
                    </a:lnTo>
                    <a:lnTo>
                      <a:pt x="69" y="88"/>
                    </a:lnTo>
                    <a:lnTo>
                      <a:pt x="66" y="99"/>
                    </a:lnTo>
                    <a:lnTo>
                      <a:pt x="64" y="108"/>
                    </a:lnTo>
                    <a:lnTo>
                      <a:pt x="59" y="116"/>
                    </a:lnTo>
                    <a:lnTo>
                      <a:pt x="56" y="126"/>
                    </a:lnTo>
                    <a:lnTo>
                      <a:pt x="52" y="132"/>
                    </a:lnTo>
                    <a:lnTo>
                      <a:pt x="47" y="140"/>
                    </a:lnTo>
                    <a:lnTo>
                      <a:pt x="44" y="147"/>
                    </a:lnTo>
                    <a:lnTo>
                      <a:pt x="39" y="152"/>
                    </a:lnTo>
                    <a:lnTo>
                      <a:pt x="36" y="154"/>
                    </a:lnTo>
                    <a:lnTo>
                      <a:pt x="32" y="157"/>
                    </a:lnTo>
                    <a:lnTo>
                      <a:pt x="30" y="160"/>
                    </a:lnTo>
                    <a:lnTo>
                      <a:pt x="25" y="162"/>
                    </a:lnTo>
                    <a:lnTo>
                      <a:pt x="21" y="162"/>
                    </a:lnTo>
                    <a:lnTo>
                      <a:pt x="17" y="163"/>
                    </a:lnTo>
                    <a:lnTo>
                      <a:pt x="13" y="162"/>
                    </a:lnTo>
                    <a:lnTo>
                      <a:pt x="10" y="160"/>
                    </a:lnTo>
                    <a:lnTo>
                      <a:pt x="6" y="157"/>
                    </a:lnTo>
                    <a:lnTo>
                      <a:pt x="5" y="153"/>
                    </a:lnTo>
                    <a:lnTo>
                      <a:pt x="3" y="148"/>
                    </a:lnTo>
                    <a:lnTo>
                      <a:pt x="2" y="144"/>
                    </a:lnTo>
                    <a:lnTo>
                      <a:pt x="1" y="138"/>
                    </a:lnTo>
                    <a:lnTo>
                      <a:pt x="0" y="132"/>
                    </a:lnTo>
                    <a:lnTo>
                      <a:pt x="0" y="127"/>
                    </a:lnTo>
                    <a:lnTo>
                      <a:pt x="0" y="123"/>
                    </a:lnTo>
                    <a:lnTo>
                      <a:pt x="2" y="117"/>
                    </a:lnTo>
                    <a:lnTo>
                      <a:pt x="4" y="112"/>
                    </a:lnTo>
                    <a:lnTo>
                      <a:pt x="9" y="101"/>
                    </a:lnTo>
                    <a:lnTo>
                      <a:pt x="15" y="92"/>
                    </a:lnTo>
                    <a:lnTo>
                      <a:pt x="20" y="83"/>
                    </a:lnTo>
                    <a:lnTo>
                      <a:pt x="24" y="78"/>
                    </a:lnTo>
                    <a:lnTo>
                      <a:pt x="25" y="73"/>
                    </a:lnTo>
                    <a:lnTo>
                      <a:pt x="26" y="68"/>
                    </a:lnTo>
                    <a:lnTo>
                      <a:pt x="28" y="65"/>
                    </a:lnTo>
                    <a:lnTo>
                      <a:pt x="30" y="6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151" name="Group 611"/>
          <p:cNvGrpSpPr>
            <a:grpSpLocks/>
          </p:cNvGrpSpPr>
          <p:nvPr/>
        </p:nvGrpSpPr>
        <p:grpSpPr bwMode="auto">
          <a:xfrm>
            <a:off x="2590908" y="1784490"/>
            <a:ext cx="6324600" cy="4295012"/>
            <a:chOff x="1680" y="1132"/>
            <a:chExt cx="3984" cy="2692"/>
          </a:xfrm>
        </p:grpSpPr>
        <p:grpSp>
          <p:nvGrpSpPr>
            <p:cNvPr id="152" name="Group 92"/>
            <p:cNvGrpSpPr>
              <a:grpSpLocks/>
            </p:cNvGrpSpPr>
            <p:nvPr/>
          </p:nvGrpSpPr>
          <p:grpSpPr bwMode="auto">
            <a:xfrm>
              <a:off x="4239" y="1153"/>
              <a:ext cx="1425" cy="671"/>
              <a:chOff x="1157" y="1008"/>
              <a:chExt cx="1425" cy="671"/>
            </a:xfrm>
          </p:grpSpPr>
          <p:grpSp>
            <p:nvGrpSpPr>
              <p:cNvPr id="157" name="Group 93"/>
              <p:cNvGrpSpPr>
                <a:grpSpLocks/>
              </p:cNvGrpSpPr>
              <p:nvPr/>
            </p:nvGrpSpPr>
            <p:grpSpPr bwMode="auto">
              <a:xfrm rot="4786804" flipV="1">
                <a:off x="2015" y="1048"/>
                <a:ext cx="317" cy="816"/>
                <a:chOff x="1512" y="750"/>
                <a:chExt cx="323" cy="1203"/>
              </a:xfrm>
            </p:grpSpPr>
            <p:sp>
              <p:nvSpPr>
                <p:cNvPr id="180" name="Freeform 94"/>
                <p:cNvSpPr>
                  <a:spLocks/>
                </p:cNvSpPr>
                <p:nvPr/>
              </p:nvSpPr>
              <p:spPr bwMode="auto">
                <a:xfrm>
                  <a:off x="1753" y="866"/>
                  <a:ext cx="45" cy="88"/>
                </a:xfrm>
                <a:custGeom>
                  <a:avLst/>
                  <a:gdLst>
                    <a:gd name="T0" fmla="*/ 43 w 45"/>
                    <a:gd name="T1" fmla="*/ 0 h 88"/>
                    <a:gd name="T2" fmla="*/ 44 w 45"/>
                    <a:gd name="T3" fmla="*/ 17 h 88"/>
                    <a:gd name="T4" fmla="*/ 44 w 45"/>
                    <a:gd name="T5" fmla="*/ 32 h 88"/>
                    <a:gd name="T6" fmla="*/ 43 w 45"/>
                    <a:gd name="T7" fmla="*/ 47 h 88"/>
                    <a:gd name="T8" fmla="*/ 40 w 45"/>
                    <a:gd name="T9" fmla="*/ 61 h 88"/>
                    <a:gd name="T10" fmla="*/ 36 w 45"/>
                    <a:gd name="T11" fmla="*/ 72 h 88"/>
                    <a:gd name="T12" fmla="*/ 28 w 45"/>
                    <a:gd name="T13" fmla="*/ 80 h 88"/>
                    <a:gd name="T14" fmla="*/ 17 w 45"/>
                    <a:gd name="T15" fmla="*/ 86 h 88"/>
                    <a:gd name="T16" fmla="*/ 0 w 45"/>
                    <a:gd name="T17" fmla="*/ 87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88"/>
                    <a:gd name="T29" fmla="*/ 45 w 45"/>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88">
                      <a:moveTo>
                        <a:pt x="43" y="0"/>
                      </a:moveTo>
                      <a:lnTo>
                        <a:pt x="44" y="17"/>
                      </a:lnTo>
                      <a:lnTo>
                        <a:pt x="44" y="32"/>
                      </a:lnTo>
                      <a:lnTo>
                        <a:pt x="43" y="47"/>
                      </a:lnTo>
                      <a:lnTo>
                        <a:pt x="40" y="61"/>
                      </a:lnTo>
                      <a:lnTo>
                        <a:pt x="36" y="72"/>
                      </a:lnTo>
                      <a:lnTo>
                        <a:pt x="28" y="80"/>
                      </a:lnTo>
                      <a:lnTo>
                        <a:pt x="17" y="86"/>
                      </a:lnTo>
                      <a:lnTo>
                        <a:pt x="0" y="8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 name="Freeform 95"/>
                <p:cNvSpPr>
                  <a:spLocks/>
                </p:cNvSpPr>
                <p:nvPr/>
              </p:nvSpPr>
              <p:spPr bwMode="auto">
                <a:xfrm>
                  <a:off x="1790" y="809"/>
                  <a:ext cx="13" cy="30"/>
                </a:xfrm>
                <a:custGeom>
                  <a:avLst/>
                  <a:gdLst>
                    <a:gd name="T0" fmla="*/ 12 w 13"/>
                    <a:gd name="T1" fmla="*/ 29 h 30"/>
                    <a:gd name="T2" fmla="*/ 0 w 13"/>
                    <a:gd name="T3" fmla="*/ 29 h 30"/>
                    <a:gd name="T4" fmla="*/ 0 w 13"/>
                    <a:gd name="T5" fmla="*/ 0 h 30"/>
                    <a:gd name="T6" fmla="*/ 12 w 13"/>
                    <a:gd name="T7" fmla="*/ 0 h 30"/>
                    <a:gd name="T8" fmla="*/ 12 w 13"/>
                    <a:gd name="T9" fmla="*/ 29 h 30"/>
                    <a:gd name="T10" fmla="*/ 0 60000 65536"/>
                    <a:gd name="T11" fmla="*/ 0 60000 65536"/>
                    <a:gd name="T12" fmla="*/ 0 60000 65536"/>
                    <a:gd name="T13" fmla="*/ 0 60000 65536"/>
                    <a:gd name="T14" fmla="*/ 0 60000 65536"/>
                    <a:gd name="T15" fmla="*/ 0 w 13"/>
                    <a:gd name="T16" fmla="*/ 0 h 30"/>
                    <a:gd name="T17" fmla="*/ 13 w 13"/>
                    <a:gd name="T18" fmla="*/ 30 h 30"/>
                  </a:gdLst>
                  <a:ahLst/>
                  <a:cxnLst>
                    <a:cxn ang="T10">
                      <a:pos x="T0" y="T1"/>
                    </a:cxn>
                    <a:cxn ang="T11">
                      <a:pos x="T2" y="T3"/>
                    </a:cxn>
                    <a:cxn ang="T12">
                      <a:pos x="T4" y="T5"/>
                    </a:cxn>
                    <a:cxn ang="T13">
                      <a:pos x="T6" y="T7"/>
                    </a:cxn>
                    <a:cxn ang="T14">
                      <a:pos x="T8" y="T9"/>
                    </a:cxn>
                  </a:cxnLst>
                  <a:rect l="T15" t="T16" r="T17" b="T18"/>
                  <a:pathLst>
                    <a:path w="13" h="30">
                      <a:moveTo>
                        <a:pt x="12" y="29"/>
                      </a:moveTo>
                      <a:lnTo>
                        <a:pt x="0" y="29"/>
                      </a:lnTo>
                      <a:lnTo>
                        <a:pt x="0" y="0"/>
                      </a:lnTo>
                      <a:lnTo>
                        <a:pt x="12" y="0"/>
                      </a:lnTo>
                      <a:lnTo>
                        <a:pt x="12" y="29"/>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2" name="Freeform 96"/>
                <p:cNvSpPr>
                  <a:spLocks/>
                </p:cNvSpPr>
                <p:nvPr/>
              </p:nvSpPr>
              <p:spPr bwMode="auto">
                <a:xfrm>
                  <a:off x="1790" y="809"/>
                  <a:ext cx="15" cy="34"/>
                </a:xfrm>
                <a:custGeom>
                  <a:avLst/>
                  <a:gdLst>
                    <a:gd name="T0" fmla="*/ 14 w 15"/>
                    <a:gd name="T1" fmla="*/ 33 h 34"/>
                    <a:gd name="T2" fmla="*/ 0 w 15"/>
                    <a:gd name="T3" fmla="*/ 33 h 34"/>
                    <a:gd name="T4" fmla="*/ 0 w 15"/>
                    <a:gd name="T5" fmla="*/ 0 h 34"/>
                    <a:gd name="T6" fmla="*/ 14 w 15"/>
                    <a:gd name="T7" fmla="*/ 0 h 34"/>
                    <a:gd name="T8" fmla="*/ 14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14" y="33"/>
                      </a:moveTo>
                      <a:lnTo>
                        <a:pt x="0" y="33"/>
                      </a:lnTo>
                      <a:lnTo>
                        <a:pt x="0" y="0"/>
                      </a:lnTo>
                      <a:lnTo>
                        <a:pt x="14" y="0"/>
                      </a:lnTo>
                      <a:lnTo>
                        <a:pt x="14" y="3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97"/>
                <p:cNvSpPr>
                  <a:spLocks/>
                </p:cNvSpPr>
                <p:nvPr/>
              </p:nvSpPr>
              <p:spPr bwMode="auto">
                <a:xfrm>
                  <a:off x="1655" y="750"/>
                  <a:ext cx="123" cy="60"/>
                </a:xfrm>
                <a:custGeom>
                  <a:avLst/>
                  <a:gdLst>
                    <a:gd name="T0" fmla="*/ 122 w 123"/>
                    <a:gd name="T1" fmla="*/ 59 h 60"/>
                    <a:gd name="T2" fmla="*/ 0 w 123"/>
                    <a:gd name="T3" fmla="*/ 59 h 60"/>
                    <a:gd name="T4" fmla="*/ 0 w 123"/>
                    <a:gd name="T5" fmla="*/ 0 h 60"/>
                    <a:gd name="T6" fmla="*/ 122 w 123"/>
                    <a:gd name="T7" fmla="*/ 0 h 60"/>
                    <a:gd name="T8" fmla="*/ 122 w 123"/>
                    <a:gd name="T9" fmla="*/ 59 h 60"/>
                    <a:gd name="T10" fmla="*/ 0 60000 65536"/>
                    <a:gd name="T11" fmla="*/ 0 60000 65536"/>
                    <a:gd name="T12" fmla="*/ 0 60000 65536"/>
                    <a:gd name="T13" fmla="*/ 0 60000 65536"/>
                    <a:gd name="T14" fmla="*/ 0 60000 65536"/>
                    <a:gd name="T15" fmla="*/ 0 w 123"/>
                    <a:gd name="T16" fmla="*/ 0 h 60"/>
                    <a:gd name="T17" fmla="*/ 123 w 123"/>
                    <a:gd name="T18" fmla="*/ 60 h 60"/>
                  </a:gdLst>
                  <a:ahLst/>
                  <a:cxnLst>
                    <a:cxn ang="T10">
                      <a:pos x="T0" y="T1"/>
                    </a:cxn>
                    <a:cxn ang="T11">
                      <a:pos x="T2" y="T3"/>
                    </a:cxn>
                    <a:cxn ang="T12">
                      <a:pos x="T4" y="T5"/>
                    </a:cxn>
                    <a:cxn ang="T13">
                      <a:pos x="T6" y="T7"/>
                    </a:cxn>
                    <a:cxn ang="T14">
                      <a:pos x="T8" y="T9"/>
                    </a:cxn>
                  </a:cxnLst>
                  <a:rect l="T15" t="T16" r="T17" b="T18"/>
                  <a:pathLst>
                    <a:path w="123" h="60">
                      <a:moveTo>
                        <a:pt x="122" y="59"/>
                      </a:moveTo>
                      <a:lnTo>
                        <a:pt x="0" y="59"/>
                      </a:lnTo>
                      <a:lnTo>
                        <a:pt x="0" y="0"/>
                      </a:lnTo>
                      <a:lnTo>
                        <a:pt x="122" y="0"/>
                      </a:lnTo>
                      <a:lnTo>
                        <a:pt x="122" y="5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98"/>
                <p:cNvSpPr>
                  <a:spLocks/>
                </p:cNvSpPr>
                <p:nvPr/>
              </p:nvSpPr>
              <p:spPr bwMode="auto">
                <a:xfrm>
                  <a:off x="1808" y="753"/>
                  <a:ext cx="10" cy="53"/>
                </a:xfrm>
                <a:custGeom>
                  <a:avLst/>
                  <a:gdLst>
                    <a:gd name="T0" fmla="*/ 9 w 10"/>
                    <a:gd name="T1" fmla="*/ 52 h 53"/>
                    <a:gd name="T2" fmla="*/ 0 w 10"/>
                    <a:gd name="T3" fmla="*/ 52 h 53"/>
                    <a:gd name="T4" fmla="*/ 0 w 10"/>
                    <a:gd name="T5" fmla="*/ 0 h 53"/>
                    <a:gd name="T6" fmla="*/ 9 w 10"/>
                    <a:gd name="T7" fmla="*/ 0 h 53"/>
                    <a:gd name="T8" fmla="*/ 9 w 10"/>
                    <a:gd name="T9" fmla="*/ 52 h 53"/>
                    <a:gd name="T10" fmla="*/ 0 60000 65536"/>
                    <a:gd name="T11" fmla="*/ 0 60000 65536"/>
                    <a:gd name="T12" fmla="*/ 0 60000 65536"/>
                    <a:gd name="T13" fmla="*/ 0 60000 65536"/>
                    <a:gd name="T14" fmla="*/ 0 60000 65536"/>
                    <a:gd name="T15" fmla="*/ 0 w 10"/>
                    <a:gd name="T16" fmla="*/ 0 h 53"/>
                    <a:gd name="T17" fmla="*/ 10 w 10"/>
                    <a:gd name="T18" fmla="*/ 53 h 53"/>
                  </a:gdLst>
                  <a:ahLst/>
                  <a:cxnLst>
                    <a:cxn ang="T10">
                      <a:pos x="T0" y="T1"/>
                    </a:cxn>
                    <a:cxn ang="T11">
                      <a:pos x="T2" y="T3"/>
                    </a:cxn>
                    <a:cxn ang="T12">
                      <a:pos x="T4" y="T5"/>
                    </a:cxn>
                    <a:cxn ang="T13">
                      <a:pos x="T6" y="T7"/>
                    </a:cxn>
                    <a:cxn ang="T14">
                      <a:pos x="T8" y="T9"/>
                    </a:cxn>
                  </a:cxnLst>
                  <a:rect l="T15" t="T16" r="T17" b="T18"/>
                  <a:pathLst>
                    <a:path w="10" h="53">
                      <a:moveTo>
                        <a:pt x="9" y="52"/>
                      </a:moveTo>
                      <a:lnTo>
                        <a:pt x="0" y="52"/>
                      </a:lnTo>
                      <a:lnTo>
                        <a:pt x="0" y="0"/>
                      </a:lnTo>
                      <a:lnTo>
                        <a:pt x="9" y="0"/>
                      </a:lnTo>
                      <a:lnTo>
                        <a:pt x="9" y="5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eform 99"/>
                <p:cNvSpPr>
                  <a:spLocks/>
                </p:cNvSpPr>
                <p:nvPr/>
              </p:nvSpPr>
              <p:spPr bwMode="auto">
                <a:xfrm>
                  <a:off x="1777" y="753"/>
                  <a:ext cx="8" cy="53"/>
                </a:xfrm>
                <a:custGeom>
                  <a:avLst/>
                  <a:gdLst>
                    <a:gd name="T0" fmla="*/ 7 w 8"/>
                    <a:gd name="T1" fmla="*/ 52 h 53"/>
                    <a:gd name="T2" fmla="*/ 0 w 8"/>
                    <a:gd name="T3" fmla="*/ 52 h 53"/>
                    <a:gd name="T4" fmla="*/ 0 w 8"/>
                    <a:gd name="T5" fmla="*/ 0 h 53"/>
                    <a:gd name="T6" fmla="*/ 7 w 8"/>
                    <a:gd name="T7" fmla="*/ 0 h 53"/>
                    <a:gd name="T8" fmla="*/ 7 w 8"/>
                    <a:gd name="T9" fmla="*/ 52 h 53"/>
                    <a:gd name="T10" fmla="*/ 0 60000 65536"/>
                    <a:gd name="T11" fmla="*/ 0 60000 65536"/>
                    <a:gd name="T12" fmla="*/ 0 60000 65536"/>
                    <a:gd name="T13" fmla="*/ 0 60000 65536"/>
                    <a:gd name="T14" fmla="*/ 0 60000 65536"/>
                    <a:gd name="T15" fmla="*/ 0 w 8"/>
                    <a:gd name="T16" fmla="*/ 0 h 53"/>
                    <a:gd name="T17" fmla="*/ 8 w 8"/>
                    <a:gd name="T18" fmla="*/ 53 h 53"/>
                  </a:gdLst>
                  <a:ahLst/>
                  <a:cxnLst>
                    <a:cxn ang="T10">
                      <a:pos x="T0" y="T1"/>
                    </a:cxn>
                    <a:cxn ang="T11">
                      <a:pos x="T2" y="T3"/>
                    </a:cxn>
                    <a:cxn ang="T12">
                      <a:pos x="T4" y="T5"/>
                    </a:cxn>
                    <a:cxn ang="T13">
                      <a:pos x="T6" y="T7"/>
                    </a:cxn>
                    <a:cxn ang="T14">
                      <a:pos x="T8" y="T9"/>
                    </a:cxn>
                  </a:cxnLst>
                  <a:rect l="T15" t="T16" r="T17" b="T18"/>
                  <a:pathLst>
                    <a:path w="8" h="53">
                      <a:moveTo>
                        <a:pt x="7" y="52"/>
                      </a:moveTo>
                      <a:lnTo>
                        <a:pt x="0" y="52"/>
                      </a:lnTo>
                      <a:lnTo>
                        <a:pt x="0" y="0"/>
                      </a:lnTo>
                      <a:lnTo>
                        <a:pt x="7" y="0"/>
                      </a:lnTo>
                      <a:lnTo>
                        <a:pt x="7" y="5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100"/>
                <p:cNvSpPr>
                  <a:spLocks/>
                </p:cNvSpPr>
                <p:nvPr/>
              </p:nvSpPr>
              <p:spPr bwMode="auto">
                <a:xfrm>
                  <a:off x="1782" y="750"/>
                  <a:ext cx="27" cy="25"/>
                </a:xfrm>
                <a:custGeom>
                  <a:avLst/>
                  <a:gdLst>
                    <a:gd name="T0" fmla="*/ 25 w 27"/>
                    <a:gd name="T1" fmla="*/ 24 h 25"/>
                    <a:gd name="T2" fmla="*/ 2 w 27"/>
                    <a:gd name="T3" fmla="*/ 24 h 25"/>
                    <a:gd name="T4" fmla="*/ 2 w 27"/>
                    <a:gd name="T5" fmla="*/ 23 h 25"/>
                    <a:gd name="T6" fmla="*/ 1 w 27"/>
                    <a:gd name="T7" fmla="*/ 23 h 25"/>
                    <a:gd name="T8" fmla="*/ 1 w 27"/>
                    <a:gd name="T9" fmla="*/ 22 h 25"/>
                    <a:gd name="T10" fmla="*/ 1 w 27"/>
                    <a:gd name="T11" fmla="*/ 20 h 25"/>
                    <a:gd name="T12" fmla="*/ 1 w 27"/>
                    <a:gd name="T13" fmla="*/ 19 h 25"/>
                    <a:gd name="T14" fmla="*/ 1 w 27"/>
                    <a:gd name="T15" fmla="*/ 18 h 25"/>
                    <a:gd name="T16" fmla="*/ 0 w 27"/>
                    <a:gd name="T17" fmla="*/ 17 h 25"/>
                    <a:gd name="T18" fmla="*/ 0 w 27"/>
                    <a:gd name="T19" fmla="*/ 16 h 25"/>
                    <a:gd name="T20" fmla="*/ 0 w 27"/>
                    <a:gd name="T21" fmla="*/ 15 h 25"/>
                    <a:gd name="T22" fmla="*/ 0 w 27"/>
                    <a:gd name="T23" fmla="*/ 14 h 25"/>
                    <a:gd name="T24" fmla="*/ 0 w 27"/>
                    <a:gd name="T25" fmla="*/ 13 h 25"/>
                    <a:gd name="T26" fmla="*/ 0 w 27"/>
                    <a:gd name="T27" fmla="*/ 11 h 25"/>
                    <a:gd name="T28" fmla="*/ 0 w 27"/>
                    <a:gd name="T29" fmla="*/ 10 h 25"/>
                    <a:gd name="T30" fmla="*/ 0 w 27"/>
                    <a:gd name="T31" fmla="*/ 9 h 25"/>
                    <a:gd name="T32" fmla="*/ 0 w 27"/>
                    <a:gd name="T33" fmla="*/ 8 h 25"/>
                    <a:gd name="T34" fmla="*/ 0 w 27"/>
                    <a:gd name="T35" fmla="*/ 7 h 25"/>
                    <a:gd name="T36" fmla="*/ 1 w 27"/>
                    <a:gd name="T37" fmla="*/ 7 h 25"/>
                    <a:gd name="T38" fmla="*/ 1 w 27"/>
                    <a:gd name="T39" fmla="*/ 5 h 25"/>
                    <a:gd name="T40" fmla="*/ 1 w 27"/>
                    <a:gd name="T41" fmla="*/ 4 h 25"/>
                    <a:gd name="T42" fmla="*/ 1 w 27"/>
                    <a:gd name="T43" fmla="*/ 3 h 25"/>
                    <a:gd name="T44" fmla="*/ 1 w 27"/>
                    <a:gd name="T45" fmla="*/ 2 h 25"/>
                    <a:gd name="T46" fmla="*/ 1 w 27"/>
                    <a:gd name="T47" fmla="*/ 1 h 25"/>
                    <a:gd name="T48" fmla="*/ 2 w 27"/>
                    <a:gd name="T49" fmla="*/ 1 h 25"/>
                    <a:gd name="T50" fmla="*/ 2 w 27"/>
                    <a:gd name="T51" fmla="*/ 0 h 25"/>
                    <a:gd name="T52" fmla="*/ 25 w 27"/>
                    <a:gd name="T53" fmla="*/ 0 h 25"/>
                    <a:gd name="T54" fmla="*/ 25 w 27"/>
                    <a:gd name="T55" fmla="*/ 1 h 25"/>
                    <a:gd name="T56" fmla="*/ 25 w 27"/>
                    <a:gd name="T57" fmla="*/ 2 h 25"/>
                    <a:gd name="T58" fmla="*/ 25 w 27"/>
                    <a:gd name="T59" fmla="*/ 3 h 25"/>
                    <a:gd name="T60" fmla="*/ 26 w 27"/>
                    <a:gd name="T61" fmla="*/ 4 h 25"/>
                    <a:gd name="T62" fmla="*/ 26 w 27"/>
                    <a:gd name="T63" fmla="*/ 5 h 25"/>
                    <a:gd name="T64" fmla="*/ 26 w 27"/>
                    <a:gd name="T65" fmla="*/ 7 h 25"/>
                    <a:gd name="T66" fmla="*/ 26 w 27"/>
                    <a:gd name="T67" fmla="*/ 8 h 25"/>
                    <a:gd name="T68" fmla="*/ 26 w 27"/>
                    <a:gd name="T69" fmla="*/ 9 h 25"/>
                    <a:gd name="T70" fmla="*/ 26 w 27"/>
                    <a:gd name="T71" fmla="*/ 10 h 25"/>
                    <a:gd name="T72" fmla="*/ 26 w 27"/>
                    <a:gd name="T73" fmla="*/ 11 h 25"/>
                    <a:gd name="T74" fmla="*/ 26 w 27"/>
                    <a:gd name="T75" fmla="*/ 13 h 25"/>
                    <a:gd name="T76" fmla="*/ 26 w 27"/>
                    <a:gd name="T77" fmla="*/ 14 h 25"/>
                    <a:gd name="T78" fmla="*/ 26 w 27"/>
                    <a:gd name="T79" fmla="*/ 15 h 25"/>
                    <a:gd name="T80" fmla="*/ 26 w 27"/>
                    <a:gd name="T81" fmla="*/ 16 h 25"/>
                    <a:gd name="T82" fmla="*/ 26 w 27"/>
                    <a:gd name="T83" fmla="*/ 17 h 25"/>
                    <a:gd name="T84" fmla="*/ 26 w 27"/>
                    <a:gd name="T85" fmla="*/ 18 h 25"/>
                    <a:gd name="T86" fmla="*/ 26 w 27"/>
                    <a:gd name="T87" fmla="*/ 19 h 25"/>
                    <a:gd name="T88" fmla="*/ 26 w 27"/>
                    <a:gd name="T89" fmla="*/ 20 h 25"/>
                    <a:gd name="T90" fmla="*/ 25 w 27"/>
                    <a:gd name="T91" fmla="*/ 22 h 25"/>
                    <a:gd name="T92" fmla="*/ 25 w 27"/>
                    <a:gd name="T93" fmla="*/ 23 h 25"/>
                    <a:gd name="T94" fmla="*/ 25 w 27"/>
                    <a:gd name="T95" fmla="*/ 24 h 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
                    <a:gd name="T145" fmla="*/ 0 h 25"/>
                    <a:gd name="T146" fmla="*/ 27 w 27"/>
                    <a:gd name="T147" fmla="*/ 25 h 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 h="25">
                      <a:moveTo>
                        <a:pt x="25" y="24"/>
                      </a:moveTo>
                      <a:lnTo>
                        <a:pt x="2" y="24"/>
                      </a:lnTo>
                      <a:lnTo>
                        <a:pt x="2" y="23"/>
                      </a:lnTo>
                      <a:lnTo>
                        <a:pt x="1" y="23"/>
                      </a:lnTo>
                      <a:lnTo>
                        <a:pt x="1" y="22"/>
                      </a:lnTo>
                      <a:lnTo>
                        <a:pt x="1" y="20"/>
                      </a:lnTo>
                      <a:lnTo>
                        <a:pt x="1" y="19"/>
                      </a:lnTo>
                      <a:lnTo>
                        <a:pt x="1" y="18"/>
                      </a:lnTo>
                      <a:lnTo>
                        <a:pt x="0" y="17"/>
                      </a:lnTo>
                      <a:lnTo>
                        <a:pt x="0" y="16"/>
                      </a:lnTo>
                      <a:lnTo>
                        <a:pt x="0" y="15"/>
                      </a:lnTo>
                      <a:lnTo>
                        <a:pt x="0" y="14"/>
                      </a:lnTo>
                      <a:lnTo>
                        <a:pt x="0" y="13"/>
                      </a:lnTo>
                      <a:lnTo>
                        <a:pt x="0" y="11"/>
                      </a:lnTo>
                      <a:lnTo>
                        <a:pt x="0" y="10"/>
                      </a:lnTo>
                      <a:lnTo>
                        <a:pt x="0" y="9"/>
                      </a:lnTo>
                      <a:lnTo>
                        <a:pt x="0" y="8"/>
                      </a:lnTo>
                      <a:lnTo>
                        <a:pt x="0" y="7"/>
                      </a:lnTo>
                      <a:lnTo>
                        <a:pt x="1" y="7"/>
                      </a:lnTo>
                      <a:lnTo>
                        <a:pt x="1" y="5"/>
                      </a:lnTo>
                      <a:lnTo>
                        <a:pt x="1" y="4"/>
                      </a:lnTo>
                      <a:lnTo>
                        <a:pt x="1" y="3"/>
                      </a:lnTo>
                      <a:lnTo>
                        <a:pt x="1" y="2"/>
                      </a:lnTo>
                      <a:lnTo>
                        <a:pt x="1" y="1"/>
                      </a:lnTo>
                      <a:lnTo>
                        <a:pt x="2" y="1"/>
                      </a:lnTo>
                      <a:lnTo>
                        <a:pt x="2" y="0"/>
                      </a:lnTo>
                      <a:lnTo>
                        <a:pt x="25" y="0"/>
                      </a:lnTo>
                      <a:lnTo>
                        <a:pt x="25" y="1"/>
                      </a:lnTo>
                      <a:lnTo>
                        <a:pt x="25" y="2"/>
                      </a:lnTo>
                      <a:lnTo>
                        <a:pt x="25" y="3"/>
                      </a:lnTo>
                      <a:lnTo>
                        <a:pt x="26" y="4"/>
                      </a:lnTo>
                      <a:lnTo>
                        <a:pt x="26" y="5"/>
                      </a:lnTo>
                      <a:lnTo>
                        <a:pt x="26" y="7"/>
                      </a:lnTo>
                      <a:lnTo>
                        <a:pt x="26" y="8"/>
                      </a:lnTo>
                      <a:lnTo>
                        <a:pt x="26" y="9"/>
                      </a:lnTo>
                      <a:lnTo>
                        <a:pt x="26" y="10"/>
                      </a:lnTo>
                      <a:lnTo>
                        <a:pt x="26" y="11"/>
                      </a:lnTo>
                      <a:lnTo>
                        <a:pt x="26" y="13"/>
                      </a:lnTo>
                      <a:lnTo>
                        <a:pt x="26" y="14"/>
                      </a:lnTo>
                      <a:lnTo>
                        <a:pt x="26" y="15"/>
                      </a:lnTo>
                      <a:lnTo>
                        <a:pt x="26" y="16"/>
                      </a:lnTo>
                      <a:lnTo>
                        <a:pt x="26" y="17"/>
                      </a:lnTo>
                      <a:lnTo>
                        <a:pt x="26" y="18"/>
                      </a:lnTo>
                      <a:lnTo>
                        <a:pt x="26" y="19"/>
                      </a:lnTo>
                      <a:lnTo>
                        <a:pt x="26" y="20"/>
                      </a:lnTo>
                      <a:lnTo>
                        <a:pt x="25" y="22"/>
                      </a:lnTo>
                      <a:lnTo>
                        <a:pt x="25" y="23"/>
                      </a:lnTo>
                      <a:lnTo>
                        <a:pt x="25" y="2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7" name="Freeform 101"/>
                <p:cNvSpPr>
                  <a:spLocks/>
                </p:cNvSpPr>
                <p:nvPr/>
              </p:nvSpPr>
              <p:spPr bwMode="auto">
                <a:xfrm>
                  <a:off x="1782" y="750"/>
                  <a:ext cx="29" cy="29"/>
                </a:xfrm>
                <a:custGeom>
                  <a:avLst/>
                  <a:gdLst>
                    <a:gd name="T0" fmla="*/ 27 w 29"/>
                    <a:gd name="T1" fmla="*/ 28 h 29"/>
                    <a:gd name="T2" fmla="*/ 2 w 29"/>
                    <a:gd name="T3" fmla="*/ 28 h 29"/>
                    <a:gd name="T4" fmla="*/ 1 w 29"/>
                    <a:gd name="T5" fmla="*/ 22 h 29"/>
                    <a:gd name="T6" fmla="*/ 0 w 29"/>
                    <a:gd name="T7" fmla="*/ 15 h 29"/>
                    <a:gd name="T8" fmla="*/ 1 w 29"/>
                    <a:gd name="T9" fmla="*/ 6 h 29"/>
                    <a:gd name="T10" fmla="*/ 2 w 29"/>
                    <a:gd name="T11" fmla="*/ 0 h 29"/>
                    <a:gd name="T12" fmla="*/ 27 w 29"/>
                    <a:gd name="T13" fmla="*/ 0 h 29"/>
                    <a:gd name="T14" fmla="*/ 28 w 29"/>
                    <a:gd name="T15" fmla="*/ 6 h 29"/>
                    <a:gd name="T16" fmla="*/ 28 w 29"/>
                    <a:gd name="T17" fmla="*/ 15 h 29"/>
                    <a:gd name="T18" fmla="*/ 28 w 29"/>
                    <a:gd name="T19" fmla="*/ 22 h 29"/>
                    <a:gd name="T20" fmla="*/ 27 w 29"/>
                    <a:gd name="T21" fmla="*/ 28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9"/>
                    <a:gd name="T35" fmla="*/ 29 w 2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9">
                      <a:moveTo>
                        <a:pt x="27" y="28"/>
                      </a:moveTo>
                      <a:lnTo>
                        <a:pt x="2" y="28"/>
                      </a:lnTo>
                      <a:lnTo>
                        <a:pt x="1" y="22"/>
                      </a:lnTo>
                      <a:lnTo>
                        <a:pt x="0" y="15"/>
                      </a:lnTo>
                      <a:lnTo>
                        <a:pt x="1" y="6"/>
                      </a:lnTo>
                      <a:lnTo>
                        <a:pt x="2" y="0"/>
                      </a:lnTo>
                      <a:lnTo>
                        <a:pt x="27" y="0"/>
                      </a:lnTo>
                      <a:lnTo>
                        <a:pt x="28" y="6"/>
                      </a:lnTo>
                      <a:lnTo>
                        <a:pt x="28" y="15"/>
                      </a:lnTo>
                      <a:lnTo>
                        <a:pt x="28" y="22"/>
                      </a:lnTo>
                      <a:lnTo>
                        <a:pt x="27" y="2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102"/>
                <p:cNvSpPr>
                  <a:spLocks/>
                </p:cNvSpPr>
                <p:nvPr/>
              </p:nvSpPr>
              <p:spPr bwMode="auto">
                <a:xfrm>
                  <a:off x="1782" y="778"/>
                  <a:ext cx="27" cy="27"/>
                </a:xfrm>
                <a:custGeom>
                  <a:avLst/>
                  <a:gdLst>
                    <a:gd name="T0" fmla="*/ 25 w 27"/>
                    <a:gd name="T1" fmla="*/ 0 h 27"/>
                    <a:gd name="T2" fmla="*/ 2 w 27"/>
                    <a:gd name="T3" fmla="*/ 0 h 27"/>
                    <a:gd name="T4" fmla="*/ 2 w 27"/>
                    <a:gd name="T5" fmla="*/ 1 h 27"/>
                    <a:gd name="T6" fmla="*/ 2 w 27"/>
                    <a:gd name="T7" fmla="*/ 2 h 27"/>
                    <a:gd name="T8" fmla="*/ 1 w 27"/>
                    <a:gd name="T9" fmla="*/ 2 h 27"/>
                    <a:gd name="T10" fmla="*/ 1 w 27"/>
                    <a:gd name="T11" fmla="*/ 4 h 27"/>
                    <a:gd name="T12" fmla="*/ 1 w 27"/>
                    <a:gd name="T13" fmla="*/ 5 h 27"/>
                    <a:gd name="T14" fmla="*/ 1 w 27"/>
                    <a:gd name="T15" fmla="*/ 6 h 27"/>
                    <a:gd name="T16" fmla="*/ 1 w 27"/>
                    <a:gd name="T17" fmla="*/ 7 h 27"/>
                    <a:gd name="T18" fmla="*/ 0 w 27"/>
                    <a:gd name="T19" fmla="*/ 8 h 27"/>
                    <a:gd name="T20" fmla="*/ 0 w 27"/>
                    <a:gd name="T21" fmla="*/ 9 h 27"/>
                    <a:gd name="T22" fmla="*/ 0 w 27"/>
                    <a:gd name="T23" fmla="*/ 11 h 27"/>
                    <a:gd name="T24" fmla="*/ 0 w 27"/>
                    <a:gd name="T25" fmla="*/ 12 h 27"/>
                    <a:gd name="T26" fmla="*/ 0 w 27"/>
                    <a:gd name="T27" fmla="*/ 13 h 27"/>
                    <a:gd name="T28" fmla="*/ 0 w 27"/>
                    <a:gd name="T29" fmla="*/ 14 h 27"/>
                    <a:gd name="T30" fmla="*/ 0 w 27"/>
                    <a:gd name="T31" fmla="*/ 15 h 27"/>
                    <a:gd name="T32" fmla="*/ 0 w 27"/>
                    <a:gd name="T33" fmla="*/ 17 h 27"/>
                    <a:gd name="T34" fmla="*/ 0 w 27"/>
                    <a:gd name="T35" fmla="*/ 18 h 27"/>
                    <a:gd name="T36" fmla="*/ 0 w 27"/>
                    <a:gd name="T37" fmla="*/ 19 h 27"/>
                    <a:gd name="T38" fmla="*/ 1 w 27"/>
                    <a:gd name="T39" fmla="*/ 19 h 27"/>
                    <a:gd name="T40" fmla="*/ 1 w 27"/>
                    <a:gd name="T41" fmla="*/ 20 h 27"/>
                    <a:gd name="T42" fmla="*/ 1 w 27"/>
                    <a:gd name="T43" fmla="*/ 21 h 27"/>
                    <a:gd name="T44" fmla="*/ 1 w 27"/>
                    <a:gd name="T45" fmla="*/ 22 h 27"/>
                    <a:gd name="T46" fmla="*/ 1 w 27"/>
                    <a:gd name="T47" fmla="*/ 24 h 27"/>
                    <a:gd name="T48" fmla="*/ 2 w 27"/>
                    <a:gd name="T49" fmla="*/ 25 h 27"/>
                    <a:gd name="T50" fmla="*/ 2 w 27"/>
                    <a:gd name="T51" fmla="*/ 26 h 27"/>
                    <a:gd name="T52" fmla="*/ 25 w 27"/>
                    <a:gd name="T53" fmla="*/ 26 h 27"/>
                    <a:gd name="T54" fmla="*/ 25 w 27"/>
                    <a:gd name="T55" fmla="*/ 25 h 27"/>
                    <a:gd name="T56" fmla="*/ 25 w 27"/>
                    <a:gd name="T57" fmla="*/ 24 h 27"/>
                    <a:gd name="T58" fmla="*/ 25 w 27"/>
                    <a:gd name="T59" fmla="*/ 22 h 27"/>
                    <a:gd name="T60" fmla="*/ 26 w 27"/>
                    <a:gd name="T61" fmla="*/ 21 h 27"/>
                    <a:gd name="T62" fmla="*/ 26 w 27"/>
                    <a:gd name="T63" fmla="*/ 20 h 27"/>
                    <a:gd name="T64" fmla="*/ 26 w 27"/>
                    <a:gd name="T65" fmla="*/ 19 h 27"/>
                    <a:gd name="T66" fmla="*/ 26 w 27"/>
                    <a:gd name="T67" fmla="*/ 18 h 27"/>
                    <a:gd name="T68" fmla="*/ 26 w 27"/>
                    <a:gd name="T69" fmla="*/ 17 h 27"/>
                    <a:gd name="T70" fmla="*/ 26 w 27"/>
                    <a:gd name="T71" fmla="*/ 15 h 27"/>
                    <a:gd name="T72" fmla="*/ 26 w 27"/>
                    <a:gd name="T73" fmla="*/ 14 h 27"/>
                    <a:gd name="T74" fmla="*/ 26 w 27"/>
                    <a:gd name="T75" fmla="*/ 13 h 27"/>
                    <a:gd name="T76" fmla="*/ 26 w 27"/>
                    <a:gd name="T77" fmla="*/ 12 h 27"/>
                    <a:gd name="T78" fmla="*/ 26 w 27"/>
                    <a:gd name="T79" fmla="*/ 11 h 27"/>
                    <a:gd name="T80" fmla="*/ 26 w 27"/>
                    <a:gd name="T81" fmla="*/ 9 h 27"/>
                    <a:gd name="T82" fmla="*/ 26 w 27"/>
                    <a:gd name="T83" fmla="*/ 8 h 27"/>
                    <a:gd name="T84" fmla="*/ 26 w 27"/>
                    <a:gd name="T85" fmla="*/ 7 h 27"/>
                    <a:gd name="T86" fmla="*/ 26 w 27"/>
                    <a:gd name="T87" fmla="*/ 6 h 27"/>
                    <a:gd name="T88" fmla="*/ 26 w 27"/>
                    <a:gd name="T89" fmla="*/ 5 h 27"/>
                    <a:gd name="T90" fmla="*/ 25 w 27"/>
                    <a:gd name="T91" fmla="*/ 4 h 27"/>
                    <a:gd name="T92" fmla="*/ 25 w 27"/>
                    <a:gd name="T93" fmla="*/ 2 h 27"/>
                    <a:gd name="T94" fmla="*/ 25 w 27"/>
                    <a:gd name="T95" fmla="*/ 1 h 27"/>
                    <a:gd name="T96" fmla="*/ 25 w 27"/>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
                    <a:gd name="T148" fmla="*/ 0 h 27"/>
                    <a:gd name="T149" fmla="*/ 27 w 27"/>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 h="27">
                      <a:moveTo>
                        <a:pt x="25" y="0"/>
                      </a:moveTo>
                      <a:lnTo>
                        <a:pt x="2" y="0"/>
                      </a:lnTo>
                      <a:lnTo>
                        <a:pt x="2" y="1"/>
                      </a:lnTo>
                      <a:lnTo>
                        <a:pt x="2" y="2"/>
                      </a:lnTo>
                      <a:lnTo>
                        <a:pt x="1" y="2"/>
                      </a:lnTo>
                      <a:lnTo>
                        <a:pt x="1" y="4"/>
                      </a:lnTo>
                      <a:lnTo>
                        <a:pt x="1" y="5"/>
                      </a:lnTo>
                      <a:lnTo>
                        <a:pt x="1" y="6"/>
                      </a:lnTo>
                      <a:lnTo>
                        <a:pt x="1" y="7"/>
                      </a:lnTo>
                      <a:lnTo>
                        <a:pt x="0" y="8"/>
                      </a:lnTo>
                      <a:lnTo>
                        <a:pt x="0" y="9"/>
                      </a:lnTo>
                      <a:lnTo>
                        <a:pt x="0" y="11"/>
                      </a:lnTo>
                      <a:lnTo>
                        <a:pt x="0" y="12"/>
                      </a:lnTo>
                      <a:lnTo>
                        <a:pt x="0" y="13"/>
                      </a:lnTo>
                      <a:lnTo>
                        <a:pt x="0" y="14"/>
                      </a:lnTo>
                      <a:lnTo>
                        <a:pt x="0" y="15"/>
                      </a:lnTo>
                      <a:lnTo>
                        <a:pt x="0" y="17"/>
                      </a:lnTo>
                      <a:lnTo>
                        <a:pt x="0" y="18"/>
                      </a:lnTo>
                      <a:lnTo>
                        <a:pt x="0" y="19"/>
                      </a:lnTo>
                      <a:lnTo>
                        <a:pt x="1" y="19"/>
                      </a:lnTo>
                      <a:lnTo>
                        <a:pt x="1" y="20"/>
                      </a:lnTo>
                      <a:lnTo>
                        <a:pt x="1" y="21"/>
                      </a:lnTo>
                      <a:lnTo>
                        <a:pt x="1" y="22"/>
                      </a:lnTo>
                      <a:lnTo>
                        <a:pt x="1" y="24"/>
                      </a:lnTo>
                      <a:lnTo>
                        <a:pt x="2" y="25"/>
                      </a:lnTo>
                      <a:lnTo>
                        <a:pt x="2" y="26"/>
                      </a:lnTo>
                      <a:lnTo>
                        <a:pt x="25" y="26"/>
                      </a:lnTo>
                      <a:lnTo>
                        <a:pt x="25" y="25"/>
                      </a:lnTo>
                      <a:lnTo>
                        <a:pt x="25" y="24"/>
                      </a:lnTo>
                      <a:lnTo>
                        <a:pt x="25" y="22"/>
                      </a:lnTo>
                      <a:lnTo>
                        <a:pt x="26" y="21"/>
                      </a:lnTo>
                      <a:lnTo>
                        <a:pt x="26" y="20"/>
                      </a:lnTo>
                      <a:lnTo>
                        <a:pt x="26" y="19"/>
                      </a:lnTo>
                      <a:lnTo>
                        <a:pt x="26" y="18"/>
                      </a:lnTo>
                      <a:lnTo>
                        <a:pt x="26" y="17"/>
                      </a:lnTo>
                      <a:lnTo>
                        <a:pt x="26" y="15"/>
                      </a:lnTo>
                      <a:lnTo>
                        <a:pt x="26" y="14"/>
                      </a:lnTo>
                      <a:lnTo>
                        <a:pt x="26" y="13"/>
                      </a:lnTo>
                      <a:lnTo>
                        <a:pt x="26" y="12"/>
                      </a:lnTo>
                      <a:lnTo>
                        <a:pt x="26" y="11"/>
                      </a:lnTo>
                      <a:lnTo>
                        <a:pt x="26" y="9"/>
                      </a:lnTo>
                      <a:lnTo>
                        <a:pt x="26" y="8"/>
                      </a:lnTo>
                      <a:lnTo>
                        <a:pt x="26" y="7"/>
                      </a:lnTo>
                      <a:lnTo>
                        <a:pt x="26" y="6"/>
                      </a:lnTo>
                      <a:lnTo>
                        <a:pt x="26" y="5"/>
                      </a:lnTo>
                      <a:lnTo>
                        <a:pt x="25" y="4"/>
                      </a:lnTo>
                      <a:lnTo>
                        <a:pt x="25" y="2"/>
                      </a:lnTo>
                      <a:lnTo>
                        <a:pt x="25" y="1"/>
                      </a:lnTo>
                      <a:lnTo>
                        <a:pt x="25" y="0"/>
                      </a:lnTo>
                    </a:path>
                  </a:pathLst>
                </a:custGeom>
                <a:solidFill>
                  <a:srgbClr val="B2B2B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9" name="Freeform 103"/>
                <p:cNvSpPr>
                  <a:spLocks/>
                </p:cNvSpPr>
                <p:nvPr/>
              </p:nvSpPr>
              <p:spPr bwMode="auto">
                <a:xfrm>
                  <a:off x="1782" y="778"/>
                  <a:ext cx="29" cy="32"/>
                </a:xfrm>
                <a:custGeom>
                  <a:avLst/>
                  <a:gdLst>
                    <a:gd name="T0" fmla="*/ 27 w 29"/>
                    <a:gd name="T1" fmla="*/ 0 h 32"/>
                    <a:gd name="T2" fmla="*/ 2 w 29"/>
                    <a:gd name="T3" fmla="*/ 0 h 32"/>
                    <a:gd name="T4" fmla="*/ 1 w 29"/>
                    <a:gd name="T5" fmla="*/ 7 h 32"/>
                    <a:gd name="T6" fmla="*/ 0 w 29"/>
                    <a:gd name="T7" fmla="*/ 16 h 32"/>
                    <a:gd name="T8" fmla="*/ 1 w 29"/>
                    <a:gd name="T9" fmla="*/ 24 h 32"/>
                    <a:gd name="T10" fmla="*/ 2 w 29"/>
                    <a:gd name="T11" fmla="*/ 31 h 32"/>
                    <a:gd name="T12" fmla="*/ 27 w 29"/>
                    <a:gd name="T13" fmla="*/ 31 h 32"/>
                    <a:gd name="T14" fmla="*/ 28 w 29"/>
                    <a:gd name="T15" fmla="*/ 24 h 32"/>
                    <a:gd name="T16" fmla="*/ 28 w 29"/>
                    <a:gd name="T17" fmla="*/ 16 h 32"/>
                    <a:gd name="T18" fmla="*/ 28 w 29"/>
                    <a:gd name="T19" fmla="*/ 7 h 32"/>
                    <a:gd name="T20" fmla="*/ 27 w 29"/>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32"/>
                    <a:gd name="T35" fmla="*/ 29 w 29"/>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32">
                      <a:moveTo>
                        <a:pt x="27" y="0"/>
                      </a:moveTo>
                      <a:lnTo>
                        <a:pt x="2" y="0"/>
                      </a:lnTo>
                      <a:lnTo>
                        <a:pt x="1" y="7"/>
                      </a:lnTo>
                      <a:lnTo>
                        <a:pt x="0" y="16"/>
                      </a:lnTo>
                      <a:lnTo>
                        <a:pt x="1" y="24"/>
                      </a:lnTo>
                      <a:lnTo>
                        <a:pt x="2" y="31"/>
                      </a:lnTo>
                      <a:lnTo>
                        <a:pt x="27" y="31"/>
                      </a:lnTo>
                      <a:lnTo>
                        <a:pt x="28" y="24"/>
                      </a:lnTo>
                      <a:lnTo>
                        <a:pt x="28" y="16"/>
                      </a:lnTo>
                      <a:lnTo>
                        <a:pt x="28" y="7"/>
                      </a:lnTo>
                      <a:lnTo>
                        <a:pt x="27"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104"/>
                <p:cNvSpPr>
                  <a:spLocks/>
                </p:cNvSpPr>
                <p:nvPr/>
              </p:nvSpPr>
              <p:spPr bwMode="auto">
                <a:xfrm>
                  <a:off x="1817" y="758"/>
                  <a:ext cx="15" cy="44"/>
                </a:xfrm>
                <a:custGeom>
                  <a:avLst/>
                  <a:gdLst>
                    <a:gd name="T0" fmla="*/ 14 w 15"/>
                    <a:gd name="T1" fmla="*/ 43 h 44"/>
                    <a:gd name="T2" fmla="*/ 0 w 15"/>
                    <a:gd name="T3" fmla="*/ 43 h 44"/>
                    <a:gd name="T4" fmla="*/ 0 w 15"/>
                    <a:gd name="T5" fmla="*/ 0 h 44"/>
                    <a:gd name="T6" fmla="*/ 14 w 15"/>
                    <a:gd name="T7" fmla="*/ 0 h 44"/>
                    <a:gd name="T8" fmla="*/ 14 w 15"/>
                    <a:gd name="T9" fmla="*/ 43 h 44"/>
                    <a:gd name="T10" fmla="*/ 0 60000 65536"/>
                    <a:gd name="T11" fmla="*/ 0 60000 65536"/>
                    <a:gd name="T12" fmla="*/ 0 60000 65536"/>
                    <a:gd name="T13" fmla="*/ 0 60000 65536"/>
                    <a:gd name="T14" fmla="*/ 0 60000 65536"/>
                    <a:gd name="T15" fmla="*/ 0 w 15"/>
                    <a:gd name="T16" fmla="*/ 0 h 44"/>
                    <a:gd name="T17" fmla="*/ 15 w 15"/>
                    <a:gd name="T18" fmla="*/ 44 h 44"/>
                  </a:gdLst>
                  <a:ahLst/>
                  <a:cxnLst>
                    <a:cxn ang="T10">
                      <a:pos x="T0" y="T1"/>
                    </a:cxn>
                    <a:cxn ang="T11">
                      <a:pos x="T2" y="T3"/>
                    </a:cxn>
                    <a:cxn ang="T12">
                      <a:pos x="T4" y="T5"/>
                    </a:cxn>
                    <a:cxn ang="T13">
                      <a:pos x="T6" y="T7"/>
                    </a:cxn>
                    <a:cxn ang="T14">
                      <a:pos x="T8" y="T9"/>
                    </a:cxn>
                  </a:cxnLst>
                  <a:rect l="T15" t="T16" r="T17" b="T18"/>
                  <a:pathLst>
                    <a:path w="15" h="44">
                      <a:moveTo>
                        <a:pt x="14" y="43"/>
                      </a:moveTo>
                      <a:lnTo>
                        <a:pt x="0" y="43"/>
                      </a:lnTo>
                      <a:lnTo>
                        <a:pt x="0" y="0"/>
                      </a:lnTo>
                      <a:lnTo>
                        <a:pt x="14" y="0"/>
                      </a:lnTo>
                      <a:lnTo>
                        <a:pt x="14" y="4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105"/>
                <p:cNvSpPr>
                  <a:spLocks/>
                </p:cNvSpPr>
                <p:nvPr/>
              </p:nvSpPr>
              <p:spPr bwMode="auto">
                <a:xfrm>
                  <a:off x="1831" y="761"/>
                  <a:ext cx="1" cy="33"/>
                </a:xfrm>
                <a:custGeom>
                  <a:avLst/>
                  <a:gdLst>
                    <a:gd name="T0" fmla="*/ 0 w 1"/>
                    <a:gd name="T1" fmla="*/ 32 h 33"/>
                    <a:gd name="T2" fmla="*/ 0 w 1"/>
                    <a:gd name="T3" fmla="*/ 0 h 33"/>
                    <a:gd name="T4" fmla="*/ 0 w 1"/>
                    <a:gd name="T5" fmla="*/ 1 h 33"/>
                    <a:gd name="T6" fmla="*/ 0 w 1"/>
                    <a:gd name="T7" fmla="*/ 1 h 33"/>
                    <a:gd name="T8" fmla="*/ 0 w 1"/>
                    <a:gd name="T9" fmla="*/ 2 h 33"/>
                    <a:gd name="T10" fmla="*/ 0 w 1"/>
                    <a:gd name="T11" fmla="*/ 4 h 33"/>
                    <a:gd name="T12" fmla="*/ 0 w 1"/>
                    <a:gd name="T13" fmla="*/ 5 h 33"/>
                    <a:gd name="T14" fmla="*/ 0 w 1"/>
                    <a:gd name="T15" fmla="*/ 6 h 33"/>
                    <a:gd name="T16" fmla="*/ 0 w 1"/>
                    <a:gd name="T17" fmla="*/ 7 h 33"/>
                    <a:gd name="T18" fmla="*/ 0 w 1"/>
                    <a:gd name="T19" fmla="*/ 8 h 33"/>
                    <a:gd name="T20" fmla="*/ 0 w 1"/>
                    <a:gd name="T21" fmla="*/ 10 h 33"/>
                    <a:gd name="T22" fmla="*/ 0 w 1"/>
                    <a:gd name="T23" fmla="*/ 12 h 33"/>
                    <a:gd name="T24" fmla="*/ 0 w 1"/>
                    <a:gd name="T25" fmla="*/ 13 h 33"/>
                    <a:gd name="T26" fmla="*/ 0 w 1"/>
                    <a:gd name="T27" fmla="*/ 14 h 33"/>
                    <a:gd name="T28" fmla="*/ 0 w 1"/>
                    <a:gd name="T29" fmla="*/ 17 h 33"/>
                    <a:gd name="T30" fmla="*/ 0 w 1"/>
                    <a:gd name="T31" fmla="*/ 18 h 33"/>
                    <a:gd name="T32" fmla="*/ 0 w 1"/>
                    <a:gd name="T33" fmla="*/ 19 h 33"/>
                    <a:gd name="T34" fmla="*/ 0 w 1"/>
                    <a:gd name="T35" fmla="*/ 20 h 33"/>
                    <a:gd name="T36" fmla="*/ 0 w 1"/>
                    <a:gd name="T37" fmla="*/ 21 h 33"/>
                    <a:gd name="T38" fmla="*/ 0 w 1"/>
                    <a:gd name="T39" fmla="*/ 23 h 33"/>
                    <a:gd name="T40" fmla="*/ 0 w 1"/>
                    <a:gd name="T41" fmla="*/ 25 h 33"/>
                    <a:gd name="T42" fmla="*/ 0 w 1"/>
                    <a:gd name="T43" fmla="*/ 26 h 33"/>
                    <a:gd name="T44" fmla="*/ 0 w 1"/>
                    <a:gd name="T45" fmla="*/ 27 h 33"/>
                    <a:gd name="T46" fmla="*/ 0 w 1"/>
                    <a:gd name="T47" fmla="*/ 28 h 33"/>
                    <a:gd name="T48" fmla="*/ 0 w 1"/>
                    <a:gd name="T49" fmla="*/ 30 h 33"/>
                    <a:gd name="T50" fmla="*/ 0 w 1"/>
                    <a:gd name="T51" fmla="*/ 31 h 33"/>
                    <a:gd name="T52" fmla="*/ 0 w 1"/>
                    <a:gd name="T53" fmla="*/ 31 h 33"/>
                    <a:gd name="T54" fmla="*/ 0 w 1"/>
                    <a:gd name="T55" fmla="*/ 32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
                    <a:gd name="T85" fmla="*/ 0 h 33"/>
                    <a:gd name="T86" fmla="*/ 1 w 1"/>
                    <a:gd name="T87" fmla="*/ 33 h 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 h="33">
                      <a:moveTo>
                        <a:pt x="0" y="32"/>
                      </a:moveTo>
                      <a:lnTo>
                        <a:pt x="0" y="0"/>
                      </a:lnTo>
                      <a:lnTo>
                        <a:pt x="0" y="1"/>
                      </a:lnTo>
                      <a:lnTo>
                        <a:pt x="0" y="2"/>
                      </a:lnTo>
                      <a:lnTo>
                        <a:pt x="0" y="4"/>
                      </a:lnTo>
                      <a:lnTo>
                        <a:pt x="0" y="5"/>
                      </a:lnTo>
                      <a:lnTo>
                        <a:pt x="0" y="6"/>
                      </a:lnTo>
                      <a:lnTo>
                        <a:pt x="0" y="7"/>
                      </a:lnTo>
                      <a:lnTo>
                        <a:pt x="0" y="8"/>
                      </a:lnTo>
                      <a:lnTo>
                        <a:pt x="0" y="10"/>
                      </a:lnTo>
                      <a:lnTo>
                        <a:pt x="0" y="12"/>
                      </a:lnTo>
                      <a:lnTo>
                        <a:pt x="0" y="13"/>
                      </a:lnTo>
                      <a:lnTo>
                        <a:pt x="0" y="14"/>
                      </a:lnTo>
                      <a:lnTo>
                        <a:pt x="0" y="17"/>
                      </a:lnTo>
                      <a:lnTo>
                        <a:pt x="0" y="18"/>
                      </a:lnTo>
                      <a:lnTo>
                        <a:pt x="0" y="19"/>
                      </a:lnTo>
                      <a:lnTo>
                        <a:pt x="0" y="20"/>
                      </a:lnTo>
                      <a:lnTo>
                        <a:pt x="0" y="21"/>
                      </a:lnTo>
                      <a:lnTo>
                        <a:pt x="0" y="23"/>
                      </a:lnTo>
                      <a:lnTo>
                        <a:pt x="0" y="25"/>
                      </a:lnTo>
                      <a:lnTo>
                        <a:pt x="0" y="26"/>
                      </a:lnTo>
                      <a:lnTo>
                        <a:pt x="0" y="27"/>
                      </a:lnTo>
                      <a:lnTo>
                        <a:pt x="0" y="28"/>
                      </a:lnTo>
                      <a:lnTo>
                        <a:pt x="0" y="30"/>
                      </a:lnTo>
                      <a:lnTo>
                        <a:pt x="0" y="31"/>
                      </a:lnTo>
                      <a:lnTo>
                        <a:pt x="0" y="3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92" name="Freeform 106"/>
                <p:cNvSpPr>
                  <a:spLocks/>
                </p:cNvSpPr>
                <p:nvPr/>
              </p:nvSpPr>
              <p:spPr bwMode="auto">
                <a:xfrm>
                  <a:off x="1831" y="761"/>
                  <a:ext cx="4" cy="37"/>
                </a:xfrm>
                <a:custGeom>
                  <a:avLst/>
                  <a:gdLst>
                    <a:gd name="T0" fmla="*/ 0 w 4"/>
                    <a:gd name="T1" fmla="*/ 36 h 37"/>
                    <a:gd name="T2" fmla="*/ 0 w 4"/>
                    <a:gd name="T3" fmla="*/ 0 h 37"/>
                    <a:gd name="T4" fmla="*/ 2 w 4"/>
                    <a:gd name="T5" fmla="*/ 6 h 37"/>
                    <a:gd name="T6" fmla="*/ 3 w 4"/>
                    <a:gd name="T7" fmla="*/ 19 h 37"/>
                    <a:gd name="T8" fmla="*/ 2 w 4"/>
                    <a:gd name="T9" fmla="*/ 30 h 37"/>
                    <a:gd name="T10" fmla="*/ 0 w 4"/>
                    <a:gd name="T11" fmla="*/ 36 h 37"/>
                    <a:gd name="T12" fmla="*/ 0 60000 65536"/>
                    <a:gd name="T13" fmla="*/ 0 60000 65536"/>
                    <a:gd name="T14" fmla="*/ 0 60000 65536"/>
                    <a:gd name="T15" fmla="*/ 0 60000 65536"/>
                    <a:gd name="T16" fmla="*/ 0 60000 65536"/>
                    <a:gd name="T17" fmla="*/ 0 60000 65536"/>
                    <a:gd name="T18" fmla="*/ 0 w 4"/>
                    <a:gd name="T19" fmla="*/ 0 h 37"/>
                    <a:gd name="T20" fmla="*/ 4 w 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 h="37">
                      <a:moveTo>
                        <a:pt x="0" y="36"/>
                      </a:moveTo>
                      <a:lnTo>
                        <a:pt x="0" y="0"/>
                      </a:lnTo>
                      <a:lnTo>
                        <a:pt x="2" y="6"/>
                      </a:lnTo>
                      <a:lnTo>
                        <a:pt x="3" y="19"/>
                      </a:lnTo>
                      <a:lnTo>
                        <a:pt x="2" y="30"/>
                      </a:lnTo>
                      <a:lnTo>
                        <a:pt x="0" y="3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107"/>
                <p:cNvSpPr>
                  <a:spLocks/>
                </p:cNvSpPr>
                <p:nvPr/>
              </p:nvSpPr>
              <p:spPr bwMode="auto">
                <a:xfrm>
                  <a:off x="1701" y="835"/>
                  <a:ext cx="104" cy="35"/>
                </a:xfrm>
                <a:custGeom>
                  <a:avLst/>
                  <a:gdLst>
                    <a:gd name="T0" fmla="*/ 0 w 104"/>
                    <a:gd name="T1" fmla="*/ 34 h 35"/>
                    <a:gd name="T2" fmla="*/ 103 w 104"/>
                    <a:gd name="T3" fmla="*/ 34 h 35"/>
                    <a:gd name="T4" fmla="*/ 103 w 104"/>
                    <a:gd name="T5" fmla="*/ 0 h 35"/>
                    <a:gd name="T6" fmla="*/ 0 w 104"/>
                    <a:gd name="T7" fmla="*/ 0 h 35"/>
                    <a:gd name="T8" fmla="*/ 0 w 104"/>
                    <a:gd name="T9" fmla="*/ 34 h 35"/>
                    <a:gd name="T10" fmla="*/ 0 60000 65536"/>
                    <a:gd name="T11" fmla="*/ 0 60000 65536"/>
                    <a:gd name="T12" fmla="*/ 0 60000 65536"/>
                    <a:gd name="T13" fmla="*/ 0 60000 65536"/>
                    <a:gd name="T14" fmla="*/ 0 60000 65536"/>
                    <a:gd name="T15" fmla="*/ 0 w 104"/>
                    <a:gd name="T16" fmla="*/ 0 h 35"/>
                    <a:gd name="T17" fmla="*/ 104 w 104"/>
                    <a:gd name="T18" fmla="*/ 35 h 35"/>
                  </a:gdLst>
                  <a:ahLst/>
                  <a:cxnLst>
                    <a:cxn ang="T10">
                      <a:pos x="T0" y="T1"/>
                    </a:cxn>
                    <a:cxn ang="T11">
                      <a:pos x="T2" y="T3"/>
                    </a:cxn>
                    <a:cxn ang="T12">
                      <a:pos x="T4" y="T5"/>
                    </a:cxn>
                    <a:cxn ang="T13">
                      <a:pos x="T6" y="T7"/>
                    </a:cxn>
                    <a:cxn ang="T14">
                      <a:pos x="T8" y="T9"/>
                    </a:cxn>
                  </a:cxnLst>
                  <a:rect l="T15" t="T16" r="T17" b="T18"/>
                  <a:pathLst>
                    <a:path w="104" h="35">
                      <a:moveTo>
                        <a:pt x="0" y="34"/>
                      </a:moveTo>
                      <a:lnTo>
                        <a:pt x="103" y="34"/>
                      </a:lnTo>
                      <a:lnTo>
                        <a:pt x="103" y="0"/>
                      </a:lnTo>
                      <a:lnTo>
                        <a:pt x="0" y="0"/>
                      </a:lnTo>
                      <a:lnTo>
                        <a:pt x="0" y="34"/>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94" name="Freeform 108"/>
                <p:cNvSpPr>
                  <a:spLocks/>
                </p:cNvSpPr>
                <p:nvPr/>
              </p:nvSpPr>
              <p:spPr bwMode="auto">
                <a:xfrm>
                  <a:off x="1698" y="803"/>
                  <a:ext cx="31" cy="407"/>
                </a:xfrm>
                <a:custGeom>
                  <a:avLst/>
                  <a:gdLst>
                    <a:gd name="T0" fmla="*/ 30 w 31"/>
                    <a:gd name="T1" fmla="*/ 6 h 407"/>
                    <a:gd name="T2" fmla="*/ 30 w 31"/>
                    <a:gd name="T3" fmla="*/ 406 h 407"/>
                    <a:gd name="T4" fmla="*/ 0 w 31"/>
                    <a:gd name="T5" fmla="*/ 406 h 407"/>
                    <a:gd name="T6" fmla="*/ 0 w 31"/>
                    <a:gd name="T7" fmla="*/ 6 h 407"/>
                    <a:gd name="T8" fmla="*/ 1 w 31"/>
                    <a:gd name="T9" fmla="*/ 6 h 407"/>
                    <a:gd name="T10" fmla="*/ 2 w 31"/>
                    <a:gd name="T11" fmla="*/ 4 h 407"/>
                    <a:gd name="T12" fmla="*/ 2 w 31"/>
                    <a:gd name="T13" fmla="*/ 4 h 407"/>
                    <a:gd name="T14" fmla="*/ 3 w 31"/>
                    <a:gd name="T15" fmla="*/ 4 h 407"/>
                    <a:gd name="T16" fmla="*/ 4 w 31"/>
                    <a:gd name="T17" fmla="*/ 3 h 407"/>
                    <a:gd name="T18" fmla="*/ 5 w 31"/>
                    <a:gd name="T19" fmla="*/ 3 h 407"/>
                    <a:gd name="T20" fmla="*/ 6 w 31"/>
                    <a:gd name="T21" fmla="*/ 3 h 407"/>
                    <a:gd name="T22" fmla="*/ 7 w 31"/>
                    <a:gd name="T23" fmla="*/ 3 h 407"/>
                    <a:gd name="T24" fmla="*/ 7 w 31"/>
                    <a:gd name="T25" fmla="*/ 1 h 407"/>
                    <a:gd name="T26" fmla="*/ 8 w 31"/>
                    <a:gd name="T27" fmla="*/ 1 h 407"/>
                    <a:gd name="T28" fmla="*/ 9 w 31"/>
                    <a:gd name="T29" fmla="*/ 1 h 407"/>
                    <a:gd name="T30" fmla="*/ 9 w 31"/>
                    <a:gd name="T31" fmla="*/ 1 h 407"/>
                    <a:gd name="T32" fmla="*/ 10 w 31"/>
                    <a:gd name="T33" fmla="*/ 1 h 407"/>
                    <a:gd name="T34" fmla="*/ 12 w 31"/>
                    <a:gd name="T35" fmla="*/ 0 h 407"/>
                    <a:gd name="T36" fmla="*/ 13 w 31"/>
                    <a:gd name="T37" fmla="*/ 0 h 407"/>
                    <a:gd name="T38" fmla="*/ 14 w 31"/>
                    <a:gd name="T39" fmla="*/ 0 h 407"/>
                    <a:gd name="T40" fmla="*/ 14 w 31"/>
                    <a:gd name="T41" fmla="*/ 0 h 407"/>
                    <a:gd name="T42" fmla="*/ 15 w 31"/>
                    <a:gd name="T43" fmla="*/ 0 h 407"/>
                    <a:gd name="T44" fmla="*/ 16 w 31"/>
                    <a:gd name="T45" fmla="*/ 0 h 407"/>
                    <a:gd name="T46" fmla="*/ 17 w 31"/>
                    <a:gd name="T47" fmla="*/ 1 h 407"/>
                    <a:gd name="T48" fmla="*/ 18 w 31"/>
                    <a:gd name="T49" fmla="*/ 1 h 407"/>
                    <a:gd name="T50" fmla="*/ 19 w 31"/>
                    <a:gd name="T51" fmla="*/ 1 h 407"/>
                    <a:gd name="T52" fmla="*/ 20 w 31"/>
                    <a:gd name="T53" fmla="*/ 1 h 407"/>
                    <a:gd name="T54" fmla="*/ 21 w 31"/>
                    <a:gd name="T55" fmla="*/ 1 h 407"/>
                    <a:gd name="T56" fmla="*/ 22 w 31"/>
                    <a:gd name="T57" fmla="*/ 3 h 407"/>
                    <a:gd name="T58" fmla="*/ 23 w 31"/>
                    <a:gd name="T59" fmla="*/ 3 h 407"/>
                    <a:gd name="T60" fmla="*/ 25 w 31"/>
                    <a:gd name="T61" fmla="*/ 3 h 407"/>
                    <a:gd name="T62" fmla="*/ 25 w 31"/>
                    <a:gd name="T63" fmla="*/ 3 h 407"/>
                    <a:gd name="T64" fmla="*/ 26 w 31"/>
                    <a:gd name="T65" fmla="*/ 4 h 407"/>
                    <a:gd name="T66" fmla="*/ 28 w 31"/>
                    <a:gd name="T67" fmla="*/ 4 h 407"/>
                    <a:gd name="T68" fmla="*/ 28 w 31"/>
                    <a:gd name="T69" fmla="*/ 6 h 407"/>
                    <a:gd name="T70" fmla="*/ 30 w 31"/>
                    <a:gd name="T71" fmla="*/ 6 h 4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
                    <a:gd name="T109" fmla="*/ 0 h 407"/>
                    <a:gd name="T110" fmla="*/ 31 w 31"/>
                    <a:gd name="T111" fmla="*/ 407 h 4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 h="407">
                      <a:moveTo>
                        <a:pt x="30" y="6"/>
                      </a:moveTo>
                      <a:lnTo>
                        <a:pt x="30" y="406"/>
                      </a:lnTo>
                      <a:lnTo>
                        <a:pt x="0" y="406"/>
                      </a:lnTo>
                      <a:lnTo>
                        <a:pt x="0" y="6"/>
                      </a:lnTo>
                      <a:lnTo>
                        <a:pt x="1" y="6"/>
                      </a:lnTo>
                      <a:lnTo>
                        <a:pt x="2" y="4"/>
                      </a:lnTo>
                      <a:lnTo>
                        <a:pt x="3" y="4"/>
                      </a:lnTo>
                      <a:lnTo>
                        <a:pt x="4" y="3"/>
                      </a:lnTo>
                      <a:lnTo>
                        <a:pt x="5" y="3"/>
                      </a:lnTo>
                      <a:lnTo>
                        <a:pt x="6" y="3"/>
                      </a:lnTo>
                      <a:lnTo>
                        <a:pt x="7" y="3"/>
                      </a:lnTo>
                      <a:lnTo>
                        <a:pt x="7" y="1"/>
                      </a:lnTo>
                      <a:lnTo>
                        <a:pt x="8" y="1"/>
                      </a:lnTo>
                      <a:lnTo>
                        <a:pt x="9" y="1"/>
                      </a:lnTo>
                      <a:lnTo>
                        <a:pt x="10" y="1"/>
                      </a:lnTo>
                      <a:lnTo>
                        <a:pt x="12" y="0"/>
                      </a:lnTo>
                      <a:lnTo>
                        <a:pt x="13" y="0"/>
                      </a:lnTo>
                      <a:lnTo>
                        <a:pt x="14" y="0"/>
                      </a:lnTo>
                      <a:lnTo>
                        <a:pt x="15" y="0"/>
                      </a:lnTo>
                      <a:lnTo>
                        <a:pt x="16" y="0"/>
                      </a:lnTo>
                      <a:lnTo>
                        <a:pt x="17" y="1"/>
                      </a:lnTo>
                      <a:lnTo>
                        <a:pt x="18" y="1"/>
                      </a:lnTo>
                      <a:lnTo>
                        <a:pt x="19" y="1"/>
                      </a:lnTo>
                      <a:lnTo>
                        <a:pt x="20" y="1"/>
                      </a:lnTo>
                      <a:lnTo>
                        <a:pt x="21" y="1"/>
                      </a:lnTo>
                      <a:lnTo>
                        <a:pt x="22" y="3"/>
                      </a:lnTo>
                      <a:lnTo>
                        <a:pt x="23" y="3"/>
                      </a:lnTo>
                      <a:lnTo>
                        <a:pt x="25" y="3"/>
                      </a:lnTo>
                      <a:lnTo>
                        <a:pt x="26" y="4"/>
                      </a:lnTo>
                      <a:lnTo>
                        <a:pt x="28" y="4"/>
                      </a:lnTo>
                      <a:lnTo>
                        <a:pt x="28" y="6"/>
                      </a:lnTo>
                      <a:lnTo>
                        <a:pt x="30" y="6"/>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95" name="Freeform 109"/>
                <p:cNvSpPr>
                  <a:spLocks/>
                </p:cNvSpPr>
                <p:nvPr/>
              </p:nvSpPr>
              <p:spPr bwMode="auto">
                <a:xfrm>
                  <a:off x="1788" y="816"/>
                  <a:ext cx="17" cy="4"/>
                </a:xfrm>
                <a:custGeom>
                  <a:avLst/>
                  <a:gdLst>
                    <a:gd name="T0" fmla="*/ 16 w 17"/>
                    <a:gd name="T1" fmla="*/ 2 h 4"/>
                    <a:gd name="T2" fmla="*/ 16 w 17"/>
                    <a:gd name="T3" fmla="*/ 2 h 4"/>
                    <a:gd name="T4" fmla="*/ 15 w 17"/>
                    <a:gd name="T5" fmla="*/ 2 h 4"/>
                    <a:gd name="T6" fmla="*/ 15 w 17"/>
                    <a:gd name="T7" fmla="*/ 3 h 4"/>
                    <a:gd name="T8" fmla="*/ 14 w 17"/>
                    <a:gd name="T9" fmla="*/ 3 h 4"/>
                    <a:gd name="T10" fmla="*/ 14 w 17"/>
                    <a:gd name="T11" fmla="*/ 3 h 4"/>
                    <a:gd name="T12" fmla="*/ 1 w 17"/>
                    <a:gd name="T13" fmla="*/ 3 h 4"/>
                    <a:gd name="T14" fmla="*/ 0 w 17"/>
                    <a:gd name="T15" fmla="*/ 3 h 4"/>
                    <a:gd name="T16" fmla="*/ 0 w 17"/>
                    <a:gd name="T17" fmla="*/ 2 h 4"/>
                    <a:gd name="T18" fmla="*/ 0 w 17"/>
                    <a:gd name="T19" fmla="*/ 2 h 4"/>
                    <a:gd name="T20" fmla="*/ 0 w 17"/>
                    <a:gd name="T21" fmla="*/ 1 h 4"/>
                    <a:gd name="T22" fmla="*/ 0 w 17"/>
                    <a:gd name="T23" fmla="*/ 1 h 4"/>
                    <a:gd name="T24" fmla="*/ 1 w 17"/>
                    <a:gd name="T25" fmla="*/ 1 h 4"/>
                    <a:gd name="T26" fmla="*/ 1 w 17"/>
                    <a:gd name="T27" fmla="*/ 0 h 4"/>
                    <a:gd name="T28" fmla="*/ 14 w 17"/>
                    <a:gd name="T29" fmla="*/ 0 h 4"/>
                    <a:gd name="T30" fmla="*/ 14 w 17"/>
                    <a:gd name="T31" fmla="*/ 0 h 4"/>
                    <a:gd name="T32" fmla="*/ 14 w 17"/>
                    <a:gd name="T33" fmla="*/ 1 h 4"/>
                    <a:gd name="T34" fmla="*/ 15 w 17"/>
                    <a:gd name="T35" fmla="*/ 1 h 4"/>
                    <a:gd name="T36" fmla="*/ 15 w 17"/>
                    <a:gd name="T37" fmla="*/ 1 h 4"/>
                    <a:gd name="T38" fmla="*/ 16 w 17"/>
                    <a:gd name="T39" fmla="*/ 1 h 4"/>
                    <a:gd name="T40" fmla="*/ 16 w 17"/>
                    <a:gd name="T41" fmla="*/ 2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4"/>
                    <a:gd name="T65" fmla="*/ 17 w 17"/>
                    <a:gd name="T66" fmla="*/ 4 h 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4">
                      <a:moveTo>
                        <a:pt x="16" y="2"/>
                      </a:moveTo>
                      <a:lnTo>
                        <a:pt x="16" y="2"/>
                      </a:lnTo>
                      <a:lnTo>
                        <a:pt x="15" y="2"/>
                      </a:lnTo>
                      <a:lnTo>
                        <a:pt x="15" y="3"/>
                      </a:lnTo>
                      <a:lnTo>
                        <a:pt x="14" y="3"/>
                      </a:lnTo>
                      <a:lnTo>
                        <a:pt x="1" y="3"/>
                      </a:lnTo>
                      <a:lnTo>
                        <a:pt x="0" y="3"/>
                      </a:lnTo>
                      <a:lnTo>
                        <a:pt x="0" y="2"/>
                      </a:lnTo>
                      <a:lnTo>
                        <a:pt x="0" y="1"/>
                      </a:lnTo>
                      <a:lnTo>
                        <a:pt x="1" y="1"/>
                      </a:lnTo>
                      <a:lnTo>
                        <a:pt x="1" y="0"/>
                      </a:lnTo>
                      <a:lnTo>
                        <a:pt x="14" y="0"/>
                      </a:lnTo>
                      <a:lnTo>
                        <a:pt x="14" y="1"/>
                      </a:lnTo>
                      <a:lnTo>
                        <a:pt x="15" y="1"/>
                      </a:lnTo>
                      <a:lnTo>
                        <a:pt x="16" y="1"/>
                      </a:lnTo>
                      <a:lnTo>
                        <a:pt x="16" y="2"/>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96" name="Freeform 110"/>
                <p:cNvSpPr>
                  <a:spLocks/>
                </p:cNvSpPr>
                <p:nvPr/>
              </p:nvSpPr>
              <p:spPr bwMode="auto">
                <a:xfrm>
                  <a:off x="1788" y="816"/>
                  <a:ext cx="19" cy="8"/>
                </a:xfrm>
                <a:custGeom>
                  <a:avLst/>
                  <a:gdLst>
                    <a:gd name="T0" fmla="*/ 18 w 19"/>
                    <a:gd name="T1" fmla="*/ 4 h 8"/>
                    <a:gd name="T2" fmla="*/ 17 w 19"/>
                    <a:gd name="T3" fmla="*/ 5 h 8"/>
                    <a:gd name="T4" fmla="*/ 17 w 19"/>
                    <a:gd name="T5" fmla="*/ 7 h 8"/>
                    <a:gd name="T6" fmla="*/ 16 w 19"/>
                    <a:gd name="T7" fmla="*/ 7 h 8"/>
                    <a:gd name="T8" fmla="*/ 15 w 19"/>
                    <a:gd name="T9" fmla="*/ 7 h 8"/>
                    <a:gd name="T10" fmla="*/ 1 w 19"/>
                    <a:gd name="T11" fmla="*/ 7 h 8"/>
                    <a:gd name="T12" fmla="*/ 0 w 19"/>
                    <a:gd name="T13" fmla="*/ 7 h 8"/>
                    <a:gd name="T14" fmla="*/ 0 w 19"/>
                    <a:gd name="T15" fmla="*/ 5 h 8"/>
                    <a:gd name="T16" fmla="*/ 0 w 19"/>
                    <a:gd name="T17" fmla="*/ 4 h 8"/>
                    <a:gd name="T18" fmla="*/ 0 w 19"/>
                    <a:gd name="T19" fmla="*/ 2 h 8"/>
                    <a:gd name="T20" fmla="*/ 0 w 19"/>
                    <a:gd name="T21" fmla="*/ 2 h 8"/>
                    <a:gd name="T22" fmla="*/ 1 w 19"/>
                    <a:gd name="T23" fmla="*/ 0 h 8"/>
                    <a:gd name="T24" fmla="*/ 15 w 19"/>
                    <a:gd name="T25" fmla="*/ 0 h 8"/>
                    <a:gd name="T26" fmla="*/ 16 w 19"/>
                    <a:gd name="T27" fmla="*/ 0 h 8"/>
                    <a:gd name="T28" fmla="*/ 17 w 19"/>
                    <a:gd name="T29" fmla="*/ 2 h 8"/>
                    <a:gd name="T30" fmla="*/ 18 w 19"/>
                    <a:gd name="T31" fmla="*/ 2 h 8"/>
                    <a:gd name="T32" fmla="*/ 18 w 19"/>
                    <a:gd name="T33" fmla="*/ 4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8"/>
                    <a:gd name="T53" fmla="*/ 19 w 19"/>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8">
                      <a:moveTo>
                        <a:pt x="18" y="4"/>
                      </a:moveTo>
                      <a:lnTo>
                        <a:pt x="17" y="5"/>
                      </a:lnTo>
                      <a:lnTo>
                        <a:pt x="17" y="7"/>
                      </a:lnTo>
                      <a:lnTo>
                        <a:pt x="16" y="7"/>
                      </a:lnTo>
                      <a:lnTo>
                        <a:pt x="15" y="7"/>
                      </a:lnTo>
                      <a:lnTo>
                        <a:pt x="1" y="7"/>
                      </a:lnTo>
                      <a:lnTo>
                        <a:pt x="0" y="7"/>
                      </a:lnTo>
                      <a:lnTo>
                        <a:pt x="0" y="5"/>
                      </a:lnTo>
                      <a:lnTo>
                        <a:pt x="0" y="4"/>
                      </a:lnTo>
                      <a:lnTo>
                        <a:pt x="0" y="2"/>
                      </a:lnTo>
                      <a:lnTo>
                        <a:pt x="1" y="0"/>
                      </a:lnTo>
                      <a:lnTo>
                        <a:pt x="15" y="0"/>
                      </a:lnTo>
                      <a:lnTo>
                        <a:pt x="16" y="0"/>
                      </a:lnTo>
                      <a:lnTo>
                        <a:pt x="17" y="2"/>
                      </a:lnTo>
                      <a:lnTo>
                        <a:pt x="18" y="2"/>
                      </a:lnTo>
                      <a:lnTo>
                        <a:pt x="18" y="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 name="Freeform 111"/>
                <p:cNvSpPr>
                  <a:spLocks/>
                </p:cNvSpPr>
                <p:nvPr/>
              </p:nvSpPr>
              <p:spPr bwMode="auto">
                <a:xfrm>
                  <a:off x="1728" y="940"/>
                  <a:ext cx="16" cy="22"/>
                </a:xfrm>
                <a:custGeom>
                  <a:avLst/>
                  <a:gdLst>
                    <a:gd name="T0" fmla="*/ 3 w 16"/>
                    <a:gd name="T1" fmla="*/ 21 h 22"/>
                    <a:gd name="T2" fmla="*/ 15 w 16"/>
                    <a:gd name="T3" fmla="*/ 21 h 22"/>
                    <a:gd name="T4" fmla="*/ 15 w 16"/>
                    <a:gd name="T5" fmla="*/ 0 h 22"/>
                    <a:gd name="T6" fmla="*/ 3 w 16"/>
                    <a:gd name="T7" fmla="*/ 0 h 22"/>
                    <a:gd name="T8" fmla="*/ 2 w 16"/>
                    <a:gd name="T9" fmla="*/ 1 h 22"/>
                    <a:gd name="T10" fmla="*/ 2 w 16"/>
                    <a:gd name="T11" fmla="*/ 2 h 22"/>
                    <a:gd name="T12" fmla="*/ 1 w 16"/>
                    <a:gd name="T13" fmla="*/ 4 h 22"/>
                    <a:gd name="T14" fmla="*/ 1 w 16"/>
                    <a:gd name="T15" fmla="*/ 5 h 22"/>
                    <a:gd name="T16" fmla="*/ 1 w 16"/>
                    <a:gd name="T17" fmla="*/ 5 h 22"/>
                    <a:gd name="T18" fmla="*/ 1 w 16"/>
                    <a:gd name="T19" fmla="*/ 6 h 22"/>
                    <a:gd name="T20" fmla="*/ 1 w 16"/>
                    <a:gd name="T21" fmla="*/ 7 h 22"/>
                    <a:gd name="T22" fmla="*/ 1 w 16"/>
                    <a:gd name="T23" fmla="*/ 8 h 22"/>
                    <a:gd name="T24" fmla="*/ 1 w 16"/>
                    <a:gd name="T25" fmla="*/ 10 h 22"/>
                    <a:gd name="T26" fmla="*/ 0 w 16"/>
                    <a:gd name="T27" fmla="*/ 10 h 22"/>
                    <a:gd name="T28" fmla="*/ 0 w 16"/>
                    <a:gd name="T29" fmla="*/ 11 h 22"/>
                    <a:gd name="T30" fmla="*/ 1 w 16"/>
                    <a:gd name="T31" fmla="*/ 13 h 22"/>
                    <a:gd name="T32" fmla="*/ 1 w 16"/>
                    <a:gd name="T33" fmla="*/ 14 h 22"/>
                    <a:gd name="T34" fmla="*/ 1 w 16"/>
                    <a:gd name="T35" fmla="*/ 15 h 22"/>
                    <a:gd name="T36" fmla="*/ 1 w 16"/>
                    <a:gd name="T37" fmla="*/ 16 h 22"/>
                    <a:gd name="T38" fmla="*/ 1 w 16"/>
                    <a:gd name="T39" fmla="*/ 17 h 22"/>
                    <a:gd name="T40" fmla="*/ 1 w 16"/>
                    <a:gd name="T41" fmla="*/ 19 h 22"/>
                    <a:gd name="T42" fmla="*/ 2 w 16"/>
                    <a:gd name="T43" fmla="*/ 19 h 22"/>
                    <a:gd name="T44" fmla="*/ 2 w 16"/>
                    <a:gd name="T45" fmla="*/ 20 h 22"/>
                    <a:gd name="T46" fmla="*/ 3 w 16"/>
                    <a:gd name="T47" fmla="*/ 21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22"/>
                    <a:gd name="T74" fmla="*/ 16 w 16"/>
                    <a:gd name="T75" fmla="*/ 22 h 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22">
                      <a:moveTo>
                        <a:pt x="3" y="21"/>
                      </a:moveTo>
                      <a:lnTo>
                        <a:pt x="15" y="21"/>
                      </a:lnTo>
                      <a:lnTo>
                        <a:pt x="15" y="0"/>
                      </a:lnTo>
                      <a:lnTo>
                        <a:pt x="3" y="0"/>
                      </a:lnTo>
                      <a:lnTo>
                        <a:pt x="2" y="1"/>
                      </a:lnTo>
                      <a:lnTo>
                        <a:pt x="2" y="2"/>
                      </a:lnTo>
                      <a:lnTo>
                        <a:pt x="1" y="4"/>
                      </a:lnTo>
                      <a:lnTo>
                        <a:pt x="1" y="5"/>
                      </a:lnTo>
                      <a:lnTo>
                        <a:pt x="1" y="6"/>
                      </a:lnTo>
                      <a:lnTo>
                        <a:pt x="1" y="7"/>
                      </a:lnTo>
                      <a:lnTo>
                        <a:pt x="1" y="8"/>
                      </a:lnTo>
                      <a:lnTo>
                        <a:pt x="1" y="10"/>
                      </a:lnTo>
                      <a:lnTo>
                        <a:pt x="0" y="10"/>
                      </a:lnTo>
                      <a:lnTo>
                        <a:pt x="0" y="11"/>
                      </a:lnTo>
                      <a:lnTo>
                        <a:pt x="1" y="13"/>
                      </a:lnTo>
                      <a:lnTo>
                        <a:pt x="1" y="14"/>
                      </a:lnTo>
                      <a:lnTo>
                        <a:pt x="1" y="15"/>
                      </a:lnTo>
                      <a:lnTo>
                        <a:pt x="1" y="16"/>
                      </a:lnTo>
                      <a:lnTo>
                        <a:pt x="1" y="17"/>
                      </a:lnTo>
                      <a:lnTo>
                        <a:pt x="1" y="19"/>
                      </a:lnTo>
                      <a:lnTo>
                        <a:pt x="2" y="19"/>
                      </a:lnTo>
                      <a:lnTo>
                        <a:pt x="2" y="20"/>
                      </a:lnTo>
                      <a:lnTo>
                        <a:pt x="3" y="21"/>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98" name="Freeform 112"/>
                <p:cNvSpPr>
                  <a:spLocks/>
                </p:cNvSpPr>
                <p:nvPr/>
              </p:nvSpPr>
              <p:spPr bwMode="auto">
                <a:xfrm>
                  <a:off x="1728" y="940"/>
                  <a:ext cx="19" cy="26"/>
                </a:xfrm>
                <a:custGeom>
                  <a:avLst/>
                  <a:gdLst>
                    <a:gd name="T0" fmla="*/ 4 w 19"/>
                    <a:gd name="T1" fmla="*/ 25 h 26"/>
                    <a:gd name="T2" fmla="*/ 18 w 19"/>
                    <a:gd name="T3" fmla="*/ 25 h 26"/>
                    <a:gd name="T4" fmla="*/ 18 w 19"/>
                    <a:gd name="T5" fmla="*/ 0 h 26"/>
                    <a:gd name="T6" fmla="*/ 4 w 19"/>
                    <a:gd name="T7" fmla="*/ 0 h 26"/>
                    <a:gd name="T8" fmla="*/ 1 w 19"/>
                    <a:gd name="T9" fmla="*/ 7 h 26"/>
                    <a:gd name="T10" fmla="*/ 0 w 19"/>
                    <a:gd name="T11" fmla="*/ 12 h 26"/>
                    <a:gd name="T12" fmla="*/ 1 w 19"/>
                    <a:gd name="T13" fmla="*/ 19 h 26"/>
                    <a:gd name="T14" fmla="*/ 4 w 19"/>
                    <a:gd name="T15" fmla="*/ 25 h 26"/>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6"/>
                    <a:gd name="T26" fmla="*/ 19 w 1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6">
                      <a:moveTo>
                        <a:pt x="4" y="25"/>
                      </a:moveTo>
                      <a:lnTo>
                        <a:pt x="18" y="25"/>
                      </a:lnTo>
                      <a:lnTo>
                        <a:pt x="18" y="0"/>
                      </a:lnTo>
                      <a:lnTo>
                        <a:pt x="4" y="0"/>
                      </a:lnTo>
                      <a:lnTo>
                        <a:pt x="1" y="7"/>
                      </a:lnTo>
                      <a:lnTo>
                        <a:pt x="0" y="12"/>
                      </a:lnTo>
                      <a:lnTo>
                        <a:pt x="1" y="19"/>
                      </a:lnTo>
                      <a:lnTo>
                        <a:pt x="4" y="2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Freeform 113"/>
                <p:cNvSpPr>
                  <a:spLocks/>
                </p:cNvSpPr>
                <p:nvPr/>
              </p:nvSpPr>
              <p:spPr bwMode="auto">
                <a:xfrm>
                  <a:off x="1746" y="946"/>
                  <a:ext cx="12" cy="10"/>
                </a:xfrm>
                <a:custGeom>
                  <a:avLst/>
                  <a:gdLst>
                    <a:gd name="T0" fmla="*/ 11 w 12"/>
                    <a:gd name="T1" fmla="*/ 9 h 10"/>
                    <a:gd name="T2" fmla="*/ 0 w 12"/>
                    <a:gd name="T3" fmla="*/ 9 h 10"/>
                    <a:gd name="T4" fmla="*/ 0 w 12"/>
                    <a:gd name="T5" fmla="*/ 0 h 10"/>
                    <a:gd name="T6" fmla="*/ 11 w 12"/>
                    <a:gd name="T7" fmla="*/ 0 h 10"/>
                    <a:gd name="T8" fmla="*/ 11 w 12"/>
                    <a:gd name="T9" fmla="*/ 9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9"/>
                      </a:moveTo>
                      <a:lnTo>
                        <a:pt x="0" y="9"/>
                      </a:lnTo>
                      <a:lnTo>
                        <a:pt x="0" y="0"/>
                      </a:lnTo>
                      <a:lnTo>
                        <a:pt x="11" y="0"/>
                      </a:lnTo>
                      <a:lnTo>
                        <a:pt x="11" y="9"/>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00" name="Freeform 114"/>
                <p:cNvSpPr>
                  <a:spLocks/>
                </p:cNvSpPr>
                <p:nvPr/>
              </p:nvSpPr>
              <p:spPr bwMode="auto">
                <a:xfrm>
                  <a:off x="1746" y="946"/>
                  <a:ext cx="15" cy="15"/>
                </a:xfrm>
                <a:custGeom>
                  <a:avLst/>
                  <a:gdLst>
                    <a:gd name="T0" fmla="*/ 14 w 15"/>
                    <a:gd name="T1" fmla="*/ 14 h 15"/>
                    <a:gd name="T2" fmla="*/ 0 w 15"/>
                    <a:gd name="T3" fmla="*/ 14 h 15"/>
                    <a:gd name="T4" fmla="*/ 0 w 15"/>
                    <a:gd name="T5" fmla="*/ 0 h 15"/>
                    <a:gd name="T6" fmla="*/ 14 w 15"/>
                    <a:gd name="T7" fmla="*/ 0 h 15"/>
                    <a:gd name="T8" fmla="*/ 14 w 15"/>
                    <a:gd name="T9" fmla="*/ 14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14" y="14"/>
                      </a:moveTo>
                      <a:lnTo>
                        <a:pt x="0" y="14"/>
                      </a:lnTo>
                      <a:lnTo>
                        <a:pt x="0" y="0"/>
                      </a:lnTo>
                      <a:lnTo>
                        <a:pt x="14" y="0"/>
                      </a:lnTo>
                      <a:lnTo>
                        <a:pt x="14" y="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 name="Freeform 115"/>
                <p:cNvSpPr>
                  <a:spLocks/>
                </p:cNvSpPr>
                <p:nvPr/>
              </p:nvSpPr>
              <p:spPr bwMode="auto">
                <a:xfrm>
                  <a:off x="1710" y="1715"/>
                  <a:ext cx="7" cy="10"/>
                </a:xfrm>
                <a:custGeom>
                  <a:avLst/>
                  <a:gdLst>
                    <a:gd name="T0" fmla="*/ 0 w 7"/>
                    <a:gd name="T1" fmla="*/ 9 h 10"/>
                    <a:gd name="T2" fmla="*/ 0 w 7"/>
                    <a:gd name="T3" fmla="*/ 0 h 10"/>
                    <a:gd name="T4" fmla="*/ 6 w 7"/>
                    <a:gd name="T5" fmla="*/ 0 h 10"/>
                    <a:gd name="T6" fmla="*/ 6 w 7"/>
                    <a:gd name="T7" fmla="*/ 9 h 10"/>
                    <a:gd name="T8" fmla="*/ 0 w 7"/>
                    <a:gd name="T9" fmla="*/ 9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0" y="9"/>
                      </a:moveTo>
                      <a:lnTo>
                        <a:pt x="0" y="0"/>
                      </a:lnTo>
                      <a:lnTo>
                        <a:pt x="6" y="0"/>
                      </a:lnTo>
                      <a:lnTo>
                        <a:pt x="6" y="9"/>
                      </a:lnTo>
                      <a:lnTo>
                        <a:pt x="0" y="9"/>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02" name="Freeform 116"/>
                <p:cNvSpPr>
                  <a:spLocks/>
                </p:cNvSpPr>
                <p:nvPr/>
              </p:nvSpPr>
              <p:spPr bwMode="auto">
                <a:xfrm>
                  <a:off x="1710" y="1715"/>
                  <a:ext cx="10" cy="15"/>
                </a:xfrm>
                <a:custGeom>
                  <a:avLst/>
                  <a:gdLst>
                    <a:gd name="T0" fmla="*/ 0 w 10"/>
                    <a:gd name="T1" fmla="*/ 14 h 15"/>
                    <a:gd name="T2" fmla="*/ 0 w 10"/>
                    <a:gd name="T3" fmla="*/ 0 h 15"/>
                    <a:gd name="T4" fmla="*/ 9 w 10"/>
                    <a:gd name="T5" fmla="*/ 0 h 15"/>
                    <a:gd name="T6" fmla="*/ 9 w 10"/>
                    <a:gd name="T7" fmla="*/ 14 h 15"/>
                    <a:gd name="T8" fmla="*/ 0 w 10"/>
                    <a:gd name="T9" fmla="*/ 14 h 15"/>
                    <a:gd name="T10" fmla="*/ 0 60000 65536"/>
                    <a:gd name="T11" fmla="*/ 0 60000 65536"/>
                    <a:gd name="T12" fmla="*/ 0 60000 65536"/>
                    <a:gd name="T13" fmla="*/ 0 60000 65536"/>
                    <a:gd name="T14" fmla="*/ 0 60000 65536"/>
                    <a:gd name="T15" fmla="*/ 0 w 10"/>
                    <a:gd name="T16" fmla="*/ 0 h 15"/>
                    <a:gd name="T17" fmla="*/ 10 w 10"/>
                    <a:gd name="T18" fmla="*/ 15 h 15"/>
                  </a:gdLst>
                  <a:ahLst/>
                  <a:cxnLst>
                    <a:cxn ang="T10">
                      <a:pos x="T0" y="T1"/>
                    </a:cxn>
                    <a:cxn ang="T11">
                      <a:pos x="T2" y="T3"/>
                    </a:cxn>
                    <a:cxn ang="T12">
                      <a:pos x="T4" y="T5"/>
                    </a:cxn>
                    <a:cxn ang="T13">
                      <a:pos x="T6" y="T7"/>
                    </a:cxn>
                    <a:cxn ang="T14">
                      <a:pos x="T8" y="T9"/>
                    </a:cxn>
                  </a:cxnLst>
                  <a:rect l="T15" t="T16" r="T17" b="T18"/>
                  <a:pathLst>
                    <a:path w="10" h="15">
                      <a:moveTo>
                        <a:pt x="0" y="14"/>
                      </a:moveTo>
                      <a:lnTo>
                        <a:pt x="0" y="0"/>
                      </a:lnTo>
                      <a:lnTo>
                        <a:pt x="9" y="0"/>
                      </a:lnTo>
                      <a:lnTo>
                        <a:pt x="9" y="14"/>
                      </a:lnTo>
                      <a:lnTo>
                        <a:pt x="0" y="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 name="Freeform 117"/>
                <p:cNvSpPr>
                  <a:spLocks/>
                </p:cNvSpPr>
                <p:nvPr/>
              </p:nvSpPr>
              <p:spPr bwMode="auto">
                <a:xfrm>
                  <a:off x="1681" y="1205"/>
                  <a:ext cx="64" cy="507"/>
                </a:xfrm>
                <a:custGeom>
                  <a:avLst/>
                  <a:gdLst>
                    <a:gd name="T0" fmla="*/ 63 w 64"/>
                    <a:gd name="T1" fmla="*/ 118 h 507"/>
                    <a:gd name="T2" fmla="*/ 53 w 64"/>
                    <a:gd name="T3" fmla="*/ 7 h 507"/>
                    <a:gd name="T4" fmla="*/ 53 w 64"/>
                    <a:gd name="T5" fmla="*/ 6 h 507"/>
                    <a:gd name="T6" fmla="*/ 52 w 64"/>
                    <a:gd name="T7" fmla="*/ 6 h 507"/>
                    <a:gd name="T8" fmla="*/ 52 w 64"/>
                    <a:gd name="T9" fmla="*/ 4 h 507"/>
                    <a:gd name="T10" fmla="*/ 52 w 64"/>
                    <a:gd name="T11" fmla="*/ 3 h 507"/>
                    <a:gd name="T12" fmla="*/ 52 w 64"/>
                    <a:gd name="T13" fmla="*/ 3 h 507"/>
                    <a:gd name="T14" fmla="*/ 52 w 64"/>
                    <a:gd name="T15" fmla="*/ 1 h 507"/>
                    <a:gd name="T16" fmla="*/ 51 w 64"/>
                    <a:gd name="T17" fmla="*/ 1 h 507"/>
                    <a:gd name="T18" fmla="*/ 51 w 64"/>
                    <a:gd name="T19" fmla="*/ 0 h 507"/>
                    <a:gd name="T20" fmla="*/ 50 w 64"/>
                    <a:gd name="T21" fmla="*/ 0 h 507"/>
                    <a:gd name="T22" fmla="*/ 49 w 64"/>
                    <a:gd name="T23" fmla="*/ 0 h 507"/>
                    <a:gd name="T24" fmla="*/ 14 w 64"/>
                    <a:gd name="T25" fmla="*/ 0 h 507"/>
                    <a:gd name="T26" fmla="*/ 14 w 64"/>
                    <a:gd name="T27" fmla="*/ 0 h 507"/>
                    <a:gd name="T28" fmla="*/ 13 w 64"/>
                    <a:gd name="T29" fmla="*/ 0 h 507"/>
                    <a:gd name="T30" fmla="*/ 12 w 64"/>
                    <a:gd name="T31" fmla="*/ 1 h 507"/>
                    <a:gd name="T32" fmla="*/ 11 w 64"/>
                    <a:gd name="T33" fmla="*/ 1 h 507"/>
                    <a:gd name="T34" fmla="*/ 11 w 64"/>
                    <a:gd name="T35" fmla="*/ 3 h 507"/>
                    <a:gd name="T36" fmla="*/ 11 w 64"/>
                    <a:gd name="T37" fmla="*/ 4 h 507"/>
                    <a:gd name="T38" fmla="*/ 11 w 64"/>
                    <a:gd name="T39" fmla="*/ 4 h 507"/>
                    <a:gd name="T40" fmla="*/ 11 w 64"/>
                    <a:gd name="T41" fmla="*/ 6 h 507"/>
                    <a:gd name="T42" fmla="*/ 11 w 64"/>
                    <a:gd name="T43" fmla="*/ 7 h 507"/>
                    <a:gd name="T44" fmla="*/ 0 w 64"/>
                    <a:gd name="T45" fmla="*/ 118 h 507"/>
                    <a:gd name="T46" fmla="*/ 0 w 64"/>
                    <a:gd name="T47" fmla="*/ 500 h 507"/>
                    <a:gd name="T48" fmla="*/ 0 w 64"/>
                    <a:gd name="T49" fmla="*/ 502 h 507"/>
                    <a:gd name="T50" fmla="*/ 1 w 64"/>
                    <a:gd name="T51" fmla="*/ 502 h 507"/>
                    <a:gd name="T52" fmla="*/ 1 w 64"/>
                    <a:gd name="T53" fmla="*/ 503 h 507"/>
                    <a:gd name="T54" fmla="*/ 1 w 64"/>
                    <a:gd name="T55" fmla="*/ 505 h 507"/>
                    <a:gd name="T56" fmla="*/ 2 w 64"/>
                    <a:gd name="T57" fmla="*/ 505 h 507"/>
                    <a:gd name="T58" fmla="*/ 2 w 64"/>
                    <a:gd name="T59" fmla="*/ 506 h 507"/>
                    <a:gd name="T60" fmla="*/ 3 w 64"/>
                    <a:gd name="T61" fmla="*/ 506 h 507"/>
                    <a:gd name="T62" fmla="*/ 3 w 64"/>
                    <a:gd name="T63" fmla="*/ 506 h 507"/>
                    <a:gd name="T64" fmla="*/ 4 w 64"/>
                    <a:gd name="T65" fmla="*/ 506 h 507"/>
                    <a:gd name="T66" fmla="*/ 60 w 64"/>
                    <a:gd name="T67" fmla="*/ 506 h 507"/>
                    <a:gd name="T68" fmla="*/ 60 w 64"/>
                    <a:gd name="T69" fmla="*/ 506 h 507"/>
                    <a:gd name="T70" fmla="*/ 61 w 64"/>
                    <a:gd name="T71" fmla="*/ 506 h 507"/>
                    <a:gd name="T72" fmla="*/ 62 w 64"/>
                    <a:gd name="T73" fmla="*/ 506 h 507"/>
                    <a:gd name="T74" fmla="*/ 62 w 64"/>
                    <a:gd name="T75" fmla="*/ 505 h 507"/>
                    <a:gd name="T76" fmla="*/ 63 w 64"/>
                    <a:gd name="T77" fmla="*/ 503 h 507"/>
                    <a:gd name="T78" fmla="*/ 63 w 64"/>
                    <a:gd name="T79" fmla="*/ 502 h 507"/>
                    <a:gd name="T80" fmla="*/ 63 w 64"/>
                    <a:gd name="T81" fmla="*/ 500 h 507"/>
                    <a:gd name="T82" fmla="*/ 63 w 64"/>
                    <a:gd name="T83" fmla="*/ 118 h 5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507"/>
                    <a:gd name="T128" fmla="*/ 64 w 64"/>
                    <a:gd name="T129" fmla="*/ 507 h 5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507">
                      <a:moveTo>
                        <a:pt x="63" y="118"/>
                      </a:moveTo>
                      <a:lnTo>
                        <a:pt x="53" y="7"/>
                      </a:lnTo>
                      <a:lnTo>
                        <a:pt x="53" y="6"/>
                      </a:lnTo>
                      <a:lnTo>
                        <a:pt x="52" y="6"/>
                      </a:lnTo>
                      <a:lnTo>
                        <a:pt x="52" y="4"/>
                      </a:lnTo>
                      <a:lnTo>
                        <a:pt x="52" y="3"/>
                      </a:lnTo>
                      <a:lnTo>
                        <a:pt x="52" y="1"/>
                      </a:lnTo>
                      <a:lnTo>
                        <a:pt x="51" y="1"/>
                      </a:lnTo>
                      <a:lnTo>
                        <a:pt x="51" y="0"/>
                      </a:lnTo>
                      <a:lnTo>
                        <a:pt x="50" y="0"/>
                      </a:lnTo>
                      <a:lnTo>
                        <a:pt x="49" y="0"/>
                      </a:lnTo>
                      <a:lnTo>
                        <a:pt x="14" y="0"/>
                      </a:lnTo>
                      <a:lnTo>
                        <a:pt x="13" y="0"/>
                      </a:lnTo>
                      <a:lnTo>
                        <a:pt x="12" y="1"/>
                      </a:lnTo>
                      <a:lnTo>
                        <a:pt x="11" y="1"/>
                      </a:lnTo>
                      <a:lnTo>
                        <a:pt x="11" y="3"/>
                      </a:lnTo>
                      <a:lnTo>
                        <a:pt x="11" y="4"/>
                      </a:lnTo>
                      <a:lnTo>
                        <a:pt x="11" y="6"/>
                      </a:lnTo>
                      <a:lnTo>
                        <a:pt x="11" y="7"/>
                      </a:lnTo>
                      <a:lnTo>
                        <a:pt x="0" y="118"/>
                      </a:lnTo>
                      <a:lnTo>
                        <a:pt x="0" y="500"/>
                      </a:lnTo>
                      <a:lnTo>
                        <a:pt x="0" y="502"/>
                      </a:lnTo>
                      <a:lnTo>
                        <a:pt x="1" y="502"/>
                      </a:lnTo>
                      <a:lnTo>
                        <a:pt x="1" y="503"/>
                      </a:lnTo>
                      <a:lnTo>
                        <a:pt x="1" y="505"/>
                      </a:lnTo>
                      <a:lnTo>
                        <a:pt x="2" y="505"/>
                      </a:lnTo>
                      <a:lnTo>
                        <a:pt x="2" y="506"/>
                      </a:lnTo>
                      <a:lnTo>
                        <a:pt x="3" y="506"/>
                      </a:lnTo>
                      <a:lnTo>
                        <a:pt x="4" y="506"/>
                      </a:lnTo>
                      <a:lnTo>
                        <a:pt x="60" y="506"/>
                      </a:lnTo>
                      <a:lnTo>
                        <a:pt x="61" y="506"/>
                      </a:lnTo>
                      <a:lnTo>
                        <a:pt x="62" y="506"/>
                      </a:lnTo>
                      <a:lnTo>
                        <a:pt x="62" y="505"/>
                      </a:lnTo>
                      <a:lnTo>
                        <a:pt x="63" y="503"/>
                      </a:lnTo>
                      <a:lnTo>
                        <a:pt x="63" y="502"/>
                      </a:lnTo>
                      <a:lnTo>
                        <a:pt x="63" y="500"/>
                      </a:lnTo>
                      <a:lnTo>
                        <a:pt x="63" y="118"/>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04" name="Freeform 118"/>
                <p:cNvSpPr>
                  <a:spLocks/>
                </p:cNvSpPr>
                <p:nvPr/>
              </p:nvSpPr>
              <p:spPr bwMode="auto">
                <a:xfrm>
                  <a:off x="1714" y="1764"/>
                  <a:ext cx="31" cy="189"/>
                </a:xfrm>
                <a:custGeom>
                  <a:avLst/>
                  <a:gdLst>
                    <a:gd name="T0" fmla="*/ 0 w 31"/>
                    <a:gd name="T1" fmla="*/ 0 h 189"/>
                    <a:gd name="T2" fmla="*/ 0 w 31"/>
                    <a:gd name="T3" fmla="*/ 18 h 189"/>
                    <a:gd name="T4" fmla="*/ 0 w 31"/>
                    <a:gd name="T5" fmla="*/ 43 h 189"/>
                    <a:gd name="T6" fmla="*/ 1 w 31"/>
                    <a:gd name="T7" fmla="*/ 72 h 189"/>
                    <a:gd name="T8" fmla="*/ 2 w 31"/>
                    <a:gd name="T9" fmla="*/ 102 h 189"/>
                    <a:gd name="T10" fmla="*/ 6 w 31"/>
                    <a:gd name="T11" fmla="*/ 132 h 189"/>
                    <a:gd name="T12" fmla="*/ 12 w 31"/>
                    <a:gd name="T13" fmla="*/ 157 h 189"/>
                    <a:gd name="T14" fmla="*/ 19 w 31"/>
                    <a:gd name="T15" fmla="*/ 177 h 189"/>
                    <a:gd name="T16" fmla="*/ 30 w 31"/>
                    <a:gd name="T17" fmla="*/ 188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189"/>
                    <a:gd name="T29" fmla="*/ 31 w 31"/>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189">
                      <a:moveTo>
                        <a:pt x="0" y="0"/>
                      </a:moveTo>
                      <a:lnTo>
                        <a:pt x="0" y="18"/>
                      </a:lnTo>
                      <a:lnTo>
                        <a:pt x="0" y="43"/>
                      </a:lnTo>
                      <a:lnTo>
                        <a:pt x="1" y="72"/>
                      </a:lnTo>
                      <a:lnTo>
                        <a:pt x="2" y="102"/>
                      </a:lnTo>
                      <a:lnTo>
                        <a:pt x="6" y="132"/>
                      </a:lnTo>
                      <a:lnTo>
                        <a:pt x="12" y="157"/>
                      </a:lnTo>
                      <a:lnTo>
                        <a:pt x="19" y="177"/>
                      </a:lnTo>
                      <a:lnTo>
                        <a:pt x="30" y="18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 name="Freeform 119"/>
                <p:cNvSpPr>
                  <a:spLocks/>
                </p:cNvSpPr>
                <p:nvPr/>
              </p:nvSpPr>
              <p:spPr bwMode="auto">
                <a:xfrm>
                  <a:off x="1706" y="1723"/>
                  <a:ext cx="14" cy="21"/>
                </a:xfrm>
                <a:custGeom>
                  <a:avLst/>
                  <a:gdLst>
                    <a:gd name="T0" fmla="*/ 13 w 14"/>
                    <a:gd name="T1" fmla="*/ 0 h 21"/>
                    <a:gd name="T2" fmla="*/ 13 w 14"/>
                    <a:gd name="T3" fmla="*/ 20 h 21"/>
                    <a:gd name="T4" fmla="*/ 0 w 14"/>
                    <a:gd name="T5" fmla="*/ 20 h 21"/>
                    <a:gd name="T6" fmla="*/ 0 w 14"/>
                    <a:gd name="T7" fmla="*/ 0 h 21"/>
                    <a:gd name="T8" fmla="*/ 13 w 14"/>
                    <a:gd name="T9" fmla="*/ 0 h 21"/>
                    <a:gd name="T10" fmla="*/ 0 60000 65536"/>
                    <a:gd name="T11" fmla="*/ 0 60000 65536"/>
                    <a:gd name="T12" fmla="*/ 0 60000 65536"/>
                    <a:gd name="T13" fmla="*/ 0 60000 65536"/>
                    <a:gd name="T14" fmla="*/ 0 60000 65536"/>
                    <a:gd name="T15" fmla="*/ 0 w 14"/>
                    <a:gd name="T16" fmla="*/ 0 h 21"/>
                    <a:gd name="T17" fmla="*/ 14 w 14"/>
                    <a:gd name="T18" fmla="*/ 21 h 21"/>
                  </a:gdLst>
                  <a:ahLst/>
                  <a:cxnLst>
                    <a:cxn ang="T10">
                      <a:pos x="T0" y="T1"/>
                    </a:cxn>
                    <a:cxn ang="T11">
                      <a:pos x="T2" y="T3"/>
                    </a:cxn>
                    <a:cxn ang="T12">
                      <a:pos x="T4" y="T5"/>
                    </a:cxn>
                    <a:cxn ang="T13">
                      <a:pos x="T6" y="T7"/>
                    </a:cxn>
                    <a:cxn ang="T14">
                      <a:pos x="T8" y="T9"/>
                    </a:cxn>
                  </a:cxnLst>
                  <a:rect l="T15" t="T16" r="T17" b="T18"/>
                  <a:pathLst>
                    <a:path w="14" h="21">
                      <a:moveTo>
                        <a:pt x="13" y="0"/>
                      </a:moveTo>
                      <a:lnTo>
                        <a:pt x="13" y="20"/>
                      </a:lnTo>
                      <a:lnTo>
                        <a:pt x="0" y="20"/>
                      </a:lnTo>
                      <a:lnTo>
                        <a:pt x="0" y="0"/>
                      </a:lnTo>
                      <a:lnTo>
                        <a:pt x="13"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06" name="Freeform 120"/>
                <p:cNvSpPr>
                  <a:spLocks/>
                </p:cNvSpPr>
                <p:nvPr/>
              </p:nvSpPr>
              <p:spPr bwMode="auto">
                <a:xfrm>
                  <a:off x="1706" y="1723"/>
                  <a:ext cx="17" cy="26"/>
                </a:xfrm>
                <a:custGeom>
                  <a:avLst/>
                  <a:gdLst>
                    <a:gd name="T0" fmla="*/ 16 w 17"/>
                    <a:gd name="T1" fmla="*/ 0 h 26"/>
                    <a:gd name="T2" fmla="*/ 16 w 17"/>
                    <a:gd name="T3" fmla="*/ 25 h 26"/>
                    <a:gd name="T4" fmla="*/ 0 w 17"/>
                    <a:gd name="T5" fmla="*/ 25 h 26"/>
                    <a:gd name="T6" fmla="*/ 0 w 17"/>
                    <a:gd name="T7" fmla="*/ 0 h 26"/>
                    <a:gd name="T8" fmla="*/ 16 w 17"/>
                    <a:gd name="T9" fmla="*/ 0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16" y="0"/>
                      </a:moveTo>
                      <a:lnTo>
                        <a:pt x="16" y="25"/>
                      </a:lnTo>
                      <a:lnTo>
                        <a:pt x="0" y="25"/>
                      </a:lnTo>
                      <a:lnTo>
                        <a:pt x="0" y="0"/>
                      </a:lnTo>
                      <a:lnTo>
                        <a:pt x="16"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 name="Freeform 121"/>
                <p:cNvSpPr>
                  <a:spLocks/>
                </p:cNvSpPr>
                <p:nvPr/>
              </p:nvSpPr>
              <p:spPr bwMode="auto">
                <a:xfrm>
                  <a:off x="1710" y="1748"/>
                  <a:ext cx="7" cy="48"/>
                </a:xfrm>
                <a:custGeom>
                  <a:avLst/>
                  <a:gdLst>
                    <a:gd name="T0" fmla="*/ 0 w 7"/>
                    <a:gd name="T1" fmla="*/ 47 h 48"/>
                    <a:gd name="T2" fmla="*/ 0 w 7"/>
                    <a:gd name="T3" fmla="*/ 0 h 48"/>
                    <a:gd name="T4" fmla="*/ 6 w 7"/>
                    <a:gd name="T5" fmla="*/ 0 h 48"/>
                    <a:gd name="T6" fmla="*/ 6 w 7"/>
                    <a:gd name="T7" fmla="*/ 47 h 48"/>
                    <a:gd name="T8" fmla="*/ 0 w 7"/>
                    <a:gd name="T9" fmla="*/ 47 h 48"/>
                    <a:gd name="T10" fmla="*/ 0 60000 65536"/>
                    <a:gd name="T11" fmla="*/ 0 60000 65536"/>
                    <a:gd name="T12" fmla="*/ 0 60000 65536"/>
                    <a:gd name="T13" fmla="*/ 0 60000 65536"/>
                    <a:gd name="T14" fmla="*/ 0 60000 65536"/>
                    <a:gd name="T15" fmla="*/ 0 w 7"/>
                    <a:gd name="T16" fmla="*/ 0 h 48"/>
                    <a:gd name="T17" fmla="*/ 7 w 7"/>
                    <a:gd name="T18" fmla="*/ 48 h 48"/>
                  </a:gdLst>
                  <a:ahLst/>
                  <a:cxnLst>
                    <a:cxn ang="T10">
                      <a:pos x="T0" y="T1"/>
                    </a:cxn>
                    <a:cxn ang="T11">
                      <a:pos x="T2" y="T3"/>
                    </a:cxn>
                    <a:cxn ang="T12">
                      <a:pos x="T4" y="T5"/>
                    </a:cxn>
                    <a:cxn ang="T13">
                      <a:pos x="T6" y="T7"/>
                    </a:cxn>
                    <a:cxn ang="T14">
                      <a:pos x="T8" y="T9"/>
                    </a:cxn>
                  </a:cxnLst>
                  <a:rect l="T15" t="T16" r="T17" b="T18"/>
                  <a:pathLst>
                    <a:path w="7" h="48">
                      <a:moveTo>
                        <a:pt x="0" y="47"/>
                      </a:moveTo>
                      <a:lnTo>
                        <a:pt x="0" y="0"/>
                      </a:lnTo>
                      <a:lnTo>
                        <a:pt x="6" y="0"/>
                      </a:lnTo>
                      <a:lnTo>
                        <a:pt x="6" y="47"/>
                      </a:lnTo>
                      <a:lnTo>
                        <a:pt x="0" y="47"/>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08" name="Freeform 122"/>
                <p:cNvSpPr>
                  <a:spLocks/>
                </p:cNvSpPr>
                <p:nvPr/>
              </p:nvSpPr>
              <p:spPr bwMode="auto">
                <a:xfrm>
                  <a:off x="1710" y="1748"/>
                  <a:ext cx="10" cy="52"/>
                </a:xfrm>
                <a:custGeom>
                  <a:avLst/>
                  <a:gdLst>
                    <a:gd name="T0" fmla="*/ 0 w 10"/>
                    <a:gd name="T1" fmla="*/ 51 h 52"/>
                    <a:gd name="T2" fmla="*/ 0 w 10"/>
                    <a:gd name="T3" fmla="*/ 0 h 52"/>
                    <a:gd name="T4" fmla="*/ 9 w 10"/>
                    <a:gd name="T5" fmla="*/ 0 h 52"/>
                    <a:gd name="T6" fmla="*/ 9 w 10"/>
                    <a:gd name="T7" fmla="*/ 51 h 52"/>
                    <a:gd name="T8" fmla="*/ 0 w 10"/>
                    <a:gd name="T9" fmla="*/ 51 h 52"/>
                    <a:gd name="T10" fmla="*/ 0 60000 65536"/>
                    <a:gd name="T11" fmla="*/ 0 60000 65536"/>
                    <a:gd name="T12" fmla="*/ 0 60000 65536"/>
                    <a:gd name="T13" fmla="*/ 0 60000 65536"/>
                    <a:gd name="T14" fmla="*/ 0 60000 65536"/>
                    <a:gd name="T15" fmla="*/ 0 w 10"/>
                    <a:gd name="T16" fmla="*/ 0 h 52"/>
                    <a:gd name="T17" fmla="*/ 10 w 10"/>
                    <a:gd name="T18" fmla="*/ 52 h 52"/>
                  </a:gdLst>
                  <a:ahLst/>
                  <a:cxnLst>
                    <a:cxn ang="T10">
                      <a:pos x="T0" y="T1"/>
                    </a:cxn>
                    <a:cxn ang="T11">
                      <a:pos x="T2" y="T3"/>
                    </a:cxn>
                    <a:cxn ang="T12">
                      <a:pos x="T4" y="T5"/>
                    </a:cxn>
                    <a:cxn ang="T13">
                      <a:pos x="T6" y="T7"/>
                    </a:cxn>
                    <a:cxn ang="T14">
                      <a:pos x="T8" y="T9"/>
                    </a:cxn>
                  </a:cxnLst>
                  <a:rect l="T15" t="T16" r="T17" b="T18"/>
                  <a:pathLst>
                    <a:path w="10" h="52">
                      <a:moveTo>
                        <a:pt x="0" y="51"/>
                      </a:moveTo>
                      <a:lnTo>
                        <a:pt x="0" y="0"/>
                      </a:lnTo>
                      <a:lnTo>
                        <a:pt x="9" y="0"/>
                      </a:lnTo>
                      <a:lnTo>
                        <a:pt x="9" y="51"/>
                      </a:lnTo>
                      <a:lnTo>
                        <a:pt x="0" y="5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 name="Freeform 123"/>
                <p:cNvSpPr>
                  <a:spLocks/>
                </p:cNvSpPr>
                <p:nvPr/>
              </p:nvSpPr>
              <p:spPr bwMode="auto">
                <a:xfrm>
                  <a:off x="1657" y="791"/>
                  <a:ext cx="115" cy="5"/>
                </a:xfrm>
                <a:custGeom>
                  <a:avLst/>
                  <a:gdLst>
                    <a:gd name="T0" fmla="*/ 114 w 115"/>
                    <a:gd name="T1" fmla="*/ 4 h 5"/>
                    <a:gd name="T2" fmla="*/ 0 w 115"/>
                    <a:gd name="T3" fmla="*/ 4 h 5"/>
                    <a:gd name="T4" fmla="*/ 0 w 115"/>
                    <a:gd name="T5" fmla="*/ 0 h 5"/>
                    <a:gd name="T6" fmla="*/ 114 w 115"/>
                    <a:gd name="T7" fmla="*/ 0 h 5"/>
                    <a:gd name="T8" fmla="*/ 114 w 115"/>
                    <a:gd name="T9" fmla="*/ 4 h 5"/>
                    <a:gd name="T10" fmla="*/ 0 60000 65536"/>
                    <a:gd name="T11" fmla="*/ 0 60000 65536"/>
                    <a:gd name="T12" fmla="*/ 0 60000 65536"/>
                    <a:gd name="T13" fmla="*/ 0 60000 65536"/>
                    <a:gd name="T14" fmla="*/ 0 60000 65536"/>
                    <a:gd name="T15" fmla="*/ 0 w 115"/>
                    <a:gd name="T16" fmla="*/ 0 h 5"/>
                    <a:gd name="T17" fmla="*/ 115 w 115"/>
                    <a:gd name="T18" fmla="*/ 5 h 5"/>
                  </a:gdLst>
                  <a:ahLst/>
                  <a:cxnLst>
                    <a:cxn ang="T10">
                      <a:pos x="T0" y="T1"/>
                    </a:cxn>
                    <a:cxn ang="T11">
                      <a:pos x="T2" y="T3"/>
                    </a:cxn>
                    <a:cxn ang="T12">
                      <a:pos x="T4" y="T5"/>
                    </a:cxn>
                    <a:cxn ang="T13">
                      <a:pos x="T6" y="T7"/>
                    </a:cxn>
                    <a:cxn ang="T14">
                      <a:pos x="T8" y="T9"/>
                    </a:cxn>
                  </a:cxnLst>
                  <a:rect l="T15" t="T16" r="T17" b="T18"/>
                  <a:pathLst>
                    <a:path w="115" h="5">
                      <a:moveTo>
                        <a:pt x="114" y="4"/>
                      </a:moveTo>
                      <a:lnTo>
                        <a:pt x="0" y="4"/>
                      </a:lnTo>
                      <a:lnTo>
                        <a:pt x="0" y="0"/>
                      </a:lnTo>
                      <a:lnTo>
                        <a:pt x="114" y="0"/>
                      </a:lnTo>
                      <a:lnTo>
                        <a:pt x="114" y="4"/>
                      </a:lnTo>
                    </a:path>
                  </a:pathLst>
                </a:custGeom>
                <a:solidFill>
                  <a:srgbClr val="4C4C4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10" name="Freeform 124"/>
                <p:cNvSpPr>
                  <a:spLocks/>
                </p:cNvSpPr>
                <p:nvPr/>
              </p:nvSpPr>
              <p:spPr bwMode="auto">
                <a:xfrm>
                  <a:off x="1657" y="765"/>
                  <a:ext cx="115" cy="10"/>
                </a:xfrm>
                <a:custGeom>
                  <a:avLst/>
                  <a:gdLst>
                    <a:gd name="T0" fmla="*/ 114 w 115"/>
                    <a:gd name="T1" fmla="*/ 9 h 10"/>
                    <a:gd name="T2" fmla="*/ 0 w 115"/>
                    <a:gd name="T3" fmla="*/ 9 h 10"/>
                    <a:gd name="T4" fmla="*/ 0 w 115"/>
                    <a:gd name="T5" fmla="*/ 0 h 10"/>
                    <a:gd name="T6" fmla="*/ 114 w 115"/>
                    <a:gd name="T7" fmla="*/ 0 h 10"/>
                    <a:gd name="T8" fmla="*/ 114 w 115"/>
                    <a:gd name="T9" fmla="*/ 9 h 10"/>
                    <a:gd name="T10" fmla="*/ 0 60000 65536"/>
                    <a:gd name="T11" fmla="*/ 0 60000 65536"/>
                    <a:gd name="T12" fmla="*/ 0 60000 65536"/>
                    <a:gd name="T13" fmla="*/ 0 60000 65536"/>
                    <a:gd name="T14" fmla="*/ 0 60000 65536"/>
                    <a:gd name="T15" fmla="*/ 0 w 115"/>
                    <a:gd name="T16" fmla="*/ 0 h 10"/>
                    <a:gd name="T17" fmla="*/ 115 w 115"/>
                    <a:gd name="T18" fmla="*/ 10 h 10"/>
                  </a:gdLst>
                  <a:ahLst/>
                  <a:cxnLst>
                    <a:cxn ang="T10">
                      <a:pos x="T0" y="T1"/>
                    </a:cxn>
                    <a:cxn ang="T11">
                      <a:pos x="T2" y="T3"/>
                    </a:cxn>
                    <a:cxn ang="T12">
                      <a:pos x="T4" y="T5"/>
                    </a:cxn>
                    <a:cxn ang="T13">
                      <a:pos x="T6" y="T7"/>
                    </a:cxn>
                    <a:cxn ang="T14">
                      <a:pos x="T8" y="T9"/>
                    </a:cxn>
                  </a:cxnLst>
                  <a:rect l="T15" t="T16" r="T17" b="T18"/>
                  <a:pathLst>
                    <a:path w="115" h="10">
                      <a:moveTo>
                        <a:pt x="114" y="9"/>
                      </a:moveTo>
                      <a:lnTo>
                        <a:pt x="0" y="9"/>
                      </a:lnTo>
                      <a:lnTo>
                        <a:pt x="0" y="0"/>
                      </a:lnTo>
                      <a:lnTo>
                        <a:pt x="114" y="0"/>
                      </a:lnTo>
                      <a:lnTo>
                        <a:pt x="114" y="9"/>
                      </a:lnTo>
                    </a:path>
                  </a:pathLst>
                </a:custGeom>
                <a:solidFill>
                  <a:srgbClr val="B2B2B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11" name="Freeform 125"/>
                <p:cNvSpPr>
                  <a:spLocks/>
                </p:cNvSpPr>
                <p:nvPr/>
              </p:nvSpPr>
              <p:spPr bwMode="auto">
                <a:xfrm>
                  <a:off x="1819" y="791"/>
                  <a:ext cx="7" cy="1"/>
                </a:xfrm>
                <a:custGeom>
                  <a:avLst/>
                  <a:gdLst>
                    <a:gd name="T0" fmla="*/ 6 w 7"/>
                    <a:gd name="T1" fmla="*/ 0 h 1"/>
                    <a:gd name="T2" fmla="*/ 0 w 7"/>
                    <a:gd name="T3" fmla="*/ 0 h 1"/>
                    <a:gd name="T4" fmla="*/ 0 w 7"/>
                    <a:gd name="T5" fmla="*/ 0 h 1"/>
                    <a:gd name="T6" fmla="*/ 6 w 7"/>
                    <a:gd name="T7" fmla="*/ 0 h 1"/>
                    <a:gd name="T8" fmla="*/ 6 w 7"/>
                    <a:gd name="T9" fmla="*/ 0 h 1"/>
                    <a:gd name="T10" fmla="*/ 0 60000 65536"/>
                    <a:gd name="T11" fmla="*/ 0 60000 65536"/>
                    <a:gd name="T12" fmla="*/ 0 60000 65536"/>
                    <a:gd name="T13" fmla="*/ 0 60000 65536"/>
                    <a:gd name="T14" fmla="*/ 0 60000 65536"/>
                    <a:gd name="T15" fmla="*/ 0 w 7"/>
                    <a:gd name="T16" fmla="*/ 0 h 1"/>
                    <a:gd name="T17" fmla="*/ 7 w 7"/>
                    <a:gd name="T18" fmla="*/ 1 h 1"/>
                  </a:gdLst>
                  <a:ahLst/>
                  <a:cxnLst>
                    <a:cxn ang="T10">
                      <a:pos x="T0" y="T1"/>
                    </a:cxn>
                    <a:cxn ang="T11">
                      <a:pos x="T2" y="T3"/>
                    </a:cxn>
                    <a:cxn ang="T12">
                      <a:pos x="T4" y="T5"/>
                    </a:cxn>
                    <a:cxn ang="T13">
                      <a:pos x="T6" y="T7"/>
                    </a:cxn>
                    <a:cxn ang="T14">
                      <a:pos x="T8" y="T9"/>
                    </a:cxn>
                  </a:cxnLst>
                  <a:rect l="T15" t="T16" r="T17" b="T18"/>
                  <a:pathLst>
                    <a:path w="7" h="1">
                      <a:moveTo>
                        <a:pt x="6" y="0"/>
                      </a:moveTo>
                      <a:lnTo>
                        <a:pt x="0" y="0"/>
                      </a:lnTo>
                      <a:lnTo>
                        <a:pt x="6" y="0"/>
                      </a:lnTo>
                    </a:path>
                  </a:pathLst>
                </a:custGeom>
                <a:solidFill>
                  <a:srgbClr val="4C4C4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12" name="Freeform 126"/>
                <p:cNvSpPr>
                  <a:spLocks/>
                </p:cNvSpPr>
                <p:nvPr/>
              </p:nvSpPr>
              <p:spPr bwMode="auto">
                <a:xfrm>
                  <a:off x="1819" y="765"/>
                  <a:ext cx="7" cy="10"/>
                </a:xfrm>
                <a:custGeom>
                  <a:avLst/>
                  <a:gdLst>
                    <a:gd name="T0" fmla="*/ 6 w 7"/>
                    <a:gd name="T1" fmla="*/ 9 h 10"/>
                    <a:gd name="T2" fmla="*/ 0 w 7"/>
                    <a:gd name="T3" fmla="*/ 9 h 10"/>
                    <a:gd name="T4" fmla="*/ 0 w 7"/>
                    <a:gd name="T5" fmla="*/ 0 h 10"/>
                    <a:gd name="T6" fmla="*/ 6 w 7"/>
                    <a:gd name="T7" fmla="*/ 0 h 10"/>
                    <a:gd name="T8" fmla="*/ 6 w 7"/>
                    <a:gd name="T9" fmla="*/ 9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6" y="9"/>
                      </a:moveTo>
                      <a:lnTo>
                        <a:pt x="0" y="9"/>
                      </a:lnTo>
                      <a:lnTo>
                        <a:pt x="0" y="0"/>
                      </a:lnTo>
                      <a:lnTo>
                        <a:pt x="6" y="0"/>
                      </a:lnTo>
                      <a:lnTo>
                        <a:pt x="6" y="9"/>
                      </a:lnTo>
                    </a:path>
                  </a:pathLst>
                </a:custGeom>
                <a:solidFill>
                  <a:srgbClr val="B2B2B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13" name="Freeform 127"/>
                <p:cNvSpPr>
                  <a:spLocks/>
                </p:cNvSpPr>
                <p:nvPr/>
              </p:nvSpPr>
              <p:spPr bwMode="auto">
                <a:xfrm>
                  <a:off x="1629" y="1705"/>
                  <a:ext cx="53" cy="13"/>
                </a:xfrm>
                <a:custGeom>
                  <a:avLst/>
                  <a:gdLst>
                    <a:gd name="T0" fmla="*/ 52 w 53"/>
                    <a:gd name="T1" fmla="*/ 0 h 13"/>
                    <a:gd name="T2" fmla="*/ 47 w 53"/>
                    <a:gd name="T3" fmla="*/ 4 h 13"/>
                    <a:gd name="T4" fmla="*/ 43 w 53"/>
                    <a:gd name="T5" fmla="*/ 7 h 13"/>
                    <a:gd name="T6" fmla="*/ 35 w 53"/>
                    <a:gd name="T7" fmla="*/ 9 h 13"/>
                    <a:gd name="T8" fmla="*/ 28 w 53"/>
                    <a:gd name="T9" fmla="*/ 11 h 13"/>
                    <a:gd name="T10" fmla="*/ 21 w 53"/>
                    <a:gd name="T11" fmla="*/ 12 h 13"/>
                    <a:gd name="T12" fmla="*/ 13 w 53"/>
                    <a:gd name="T13" fmla="*/ 12 h 13"/>
                    <a:gd name="T14" fmla="*/ 6 w 53"/>
                    <a:gd name="T15" fmla="*/ 12 h 13"/>
                    <a:gd name="T16" fmla="*/ 0 w 53"/>
                    <a:gd name="T17" fmla="*/ 1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3"/>
                    <a:gd name="T29" fmla="*/ 53 w 5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3">
                      <a:moveTo>
                        <a:pt x="52" y="0"/>
                      </a:moveTo>
                      <a:lnTo>
                        <a:pt x="47" y="4"/>
                      </a:lnTo>
                      <a:lnTo>
                        <a:pt x="43" y="7"/>
                      </a:lnTo>
                      <a:lnTo>
                        <a:pt x="35" y="9"/>
                      </a:lnTo>
                      <a:lnTo>
                        <a:pt x="28" y="11"/>
                      </a:lnTo>
                      <a:lnTo>
                        <a:pt x="21" y="12"/>
                      </a:lnTo>
                      <a:lnTo>
                        <a:pt x="13" y="12"/>
                      </a:lnTo>
                      <a:lnTo>
                        <a:pt x="6" y="12"/>
                      </a:lnTo>
                      <a:lnTo>
                        <a:pt x="0" y="1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128"/>
                <p:cNvSpPr>
                  <a:spLocks/>
                </p:cNvSpPr>
                <p:nvPr/>
              </p:nvSpPr>
              <p:spPr bwMode="auto">
                <a:xfrm>
                  <a:off x="1512" y="1249"/>
                  <a:ext cx="219" cy="569"/>
                </a:xfrm>
                <a:custGeom>
                  <a:avLst/>
                  <a:gdLst>
                    <a:gd name="T0" fmla="*/ 6 w 219"/>
                    <a:gd name="T1" fmla="*/ 309 h 569"/>
                    <a:gd name="T2" fmla="*/ 14 w 219"/>
                    <a:gd name="T3" fmla="*/ 300 h 569"/>
                    <a:gd name="T4" fmla="*/ 22 w 219"/>
                    <a:gd name="T5" fmla="*/ 293 h 569"/>
                    <a:gd name="T6" fmla="*/ 29 w 219"/>
                    <a:gd name="T7" fmla="*/ 284 h 569"/>
                    <a:gd name="T8" fmla="*/ 34 w 219"/>
                    <a:gd name="T9" fmla="*/ 277 h 569"/>
                    <a:gd name="T10" fmla="*/ 43 w 219"/>
                    <a:gd name="T11" fmla="*/ 268 h 569"/>
                    <a:gd name="T12" fmla="*/ 51 w 219"/>
                    <a:gd name="T13" fmla="*/ 256 h 569"/>
                    <a:gd name="T14" fmla="*/ 59 w 219"/>
                    <a:gd name="T15" fmla="*/ 243 h 569"/>
                    <a:gd name="T16" fmla="*/ 63 w 219"/>
                    <a:gd name="T17" fmla="*/ 232 h 569"/>
                    <a:gd name="T18" fmla="*/ 66 w 219"/>
                    <a:gd name="T19" fmla="*/ 218 h 569"/>
                    <a:gd name="T20" fmla="*/ 70 w 219"/>
                    <a:gd name="T21" fmla="*/ 209 h 569"/>
                    <a:gd name="T22" fmla="*/ 75 w 219"/>
                    <a:gd name="T23" fmla="*/ 198 h 569"/>
                    <a:gd name="T24" fmla="*/ 83 w 219"/>
                    <a:gd name="T25" fmla="*/ 184 h 569"/>
                    <a:gd name="T26" fmla="*/ 89 w 219"/>
                    <a:gd name="T27" fmla="*/ 170 h 569"/>
                    <a:gd name="T28" fmla="*/ 95 w 219"/>
                    <a:gd name="T29" fmla="*/ 159 h 569"/>
                    <a:gd name="T30" fmla="*/ 104 w 219"/>
                    <a:gd name="T31" fmla="*/ 144 h 569"/>
                    <a:gd name="T32" fmla="*/ 111 w 219"/>
                    <a:gd name="T33" fmla="*/ 131 h 569"/>
                    <a:gd name="T34" fmla="*/ 118 w 219"/>
                    <a:gd name="T35" fmla="*/ 118 h 569"/>
                    <a:gd name="T36" fmla="*/ 123 w 219"/>
                    <a:gd name="T37" fmla="*/ 105 h 569"/>
                    <a:gd name="T38" fmla="*/ 128 w 219"/>
                    <a:gd name="T39" fmla="*/ 91 h 569"/>
                    <a:gd name="T40" fmla="*/ 133 w 219"/>
                    <a:gd name="T41" fmla="*/ 78 h 569"/>
                    <a:gd name="T42" fmla="*/ 136 w 219"/>
                    <a:gd name="T43" fmla="*/ 65 h 569"/>
                    <a:gd name="T44" fmla="*/ 142 w 219"/>
                    <a:gd name="T45" fmla="*/ 52 h 569"/>
                    <a:gd name="T46" fmla="*/ 148 w 219"/>
                    <a:gd name="T47" fmla="*/ 44 h 569"/>
                    <a:gd name="T48" fmla="*/ 155 w 219"/>
                    <a:gd name="T49" fmla="*/ 39 h 569"/>
                    <a:gd name="T50" fmla="*/ 162 w 219"/>
                    <a:gd name="T51" fmla="*/ 35 h 569"/>
                    <a:gd name="T52" fmla="*/ 169 w 219"/>
                    <a:gd name="T53" fmla="*/ 30 h 569"/>
                    <a:gd name="T54" fmla="*/ 175 w 219"/>
                    <a:gd name="T55" fmla="*/ 24 h 569"/>
                    <a:gd name="T56" fmla="*/ 182 w 219"/>
                    <a:gd name="T57" fmla="*/ 16 h 569"/>
                    <a:gd name="T58" fmla="*/ 190 w 219"/>
                    <a:gd name="T59" fmla="*/ 8 h 569"/>
                    <a:gd name="T60" fmla="*/ 198 w 219"/>
                    <a:gd name="T61" fmla="*/ 1 h 569"/>
                    <a:gd name="T62" fmla="*/ 207 w 219"/>
                    <a:gd name="T63" fmla="*/ 1 h 569"/>
                    <a:gd name="T64" fmla="*/ 212 w 219"/>
                    <a:gd name="T65" fmla="*/ 8 h 569"/>
                    <a:gd name="T66" fmla="*/ 215 w 219"/>
                    <a:gd name="T67" fmla="*/ 18 h 569"/>
                    <a:gd name="T68" fmla="*/ 218 w 219"/>
                    <a:gd name="T69" fmla="*/ 30 h 569"/>
                    <a:gd name="T70" fmla="*/ 218 w 219"/>
                    <a:gd name="T71" fmla="*/ 44 h 569"/>
                    <a:gd name="T72" fmla="*/ 216 w 219"/>
                    <a:gd name="T73" fmla="*/ 58 h 569"/>
                    <a:gd name="T74" fmla="*/ 213 w 219"/>
                    <a:gd name="T75" fmla="*/ 68 h 569"/>
                    <a:gd name="T76" fmla="*/ 205 w 219"/>
                    <a:gd name="T77" fmla="*/ 84 h 569"/>
                    <a:gd name="T78" fmla="*/ 197 w 219"/>
                    <a:gd name="T79" fmla="*/ 100 h 569"/>
                    <a:gd name="T80" fmla="*/ 188 w 219"/>
                    <a:gd name="T81" fmla="*/ 115 h 569"/>
                    <a:gd name="T82" fmla="*/ 183 w 219"/>
                    <a:gd name="T83" fmla="*/ 121 h 569"/>
                    <a:gd name="T84" fmla="*/ 179 w 219"/>
                    <a:gd name="T85" fmla="*/ 131 h 569"/>
                    <a:gd name="T86" fmla="*/ 176 w 219"/>
                    <a:gd name="T87" fmla="*/ 141 h 569"/>
                    <a:gd name="T88" fmla="*/ 174 w 219"/>
                    <a:gd name="T89" fmla="*/ 152 h 569"/>
                    <a:gd name="T90" fmla="*/ 171 w 219"/>
                    <a:gd name="T91" fmla="*/ 163 h 569"/>
                    <a:gd name="T92" fmla="*/ 167 w 219"/>
                    <a:gd name="T93" fmla="*/ 174 h 569"/>
                    <a:gd name="T94" fmla="*/ 162 w 219"/>
                    <a:gd name="T95" fmla="*/ 186 h 569"/>
                    <a:gd name="T96" fmla="*/ 162 w 219"/>
                    <a:gd name="T97" fmla="*/ 186 h 569"/>
                    <a:gd name="T98" fmla="*/ 166 w 219"/>
                    <a:gd name="T99" fmla="*/ 175 h 569"/>
                    <a:gd name="T100" fmla="*/ 159 w 219"/>
                    <a:gd name="T101" fmla="*/ 456 h 569"/>
                    <a:gd name="T102" fmla="*/ 139 w 219"/>
                    <a:gd name="T103" fmla="*/ 463 h 569"/>
                    <a:gd name="T104" fmla="*/ 120 w 219"/>
                    <a:gd name="T105" fmla="*/ 465 h 569"/>
                    <a:gd name="T106" fmla="*/ 108 w 219"/>
                    <a:gd name="T107" fmla="*/ 465 h 569"/>
                    <a:gd name="T108" fmla="*/ 99 w 219"/>
                    <a:gd name="T109" fmla="*/ 468 h 569"/>
                    <a:gd name="T110" fmla="*/ 91 w 219"/>
                    <a:gd name="T111" fmla="*/ 479 h 569"/>
                    <a:gd name="T112" fmla="*/ 77 w 219"/>
                    <a:gd name="T113" fmla="*/ 497 h 569"/>
                    <a:gd name="T114" fmla="*/ 61 w 219"/>
                    <a:gd name="T115" fmla="*/ 512 h 569"/>
                    <a:gd name="T116" fmla="*/ 46 w 219"/>
                    <a:gd name="T117" fmla="*/ 525 h 569"/>
                    <a:gd name="T118" fmla="*/ 24 w 219"/>
                    <a:gd name="T119" fmla="*/ 545 h 569"/>
                    <a:gd name="T120" fmla="*/ 8 w 219"/>
                    <a:gd name="T121" fmla="*/ 565 h 5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9"/>
                    <a:gd name="T184" fmla="*/ 0 h 569"/>
                    <a:gd name="T185" fmla="*/ 219 w 219"/>
                    <a:gd name="T186" fmla="*/ 569 h 5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9" h="569">
                      <a:moveTo>
                        <a:pt x="0" y="316"/>
                      </a:moveTo>
                      <a:lnTo>
                        <a:pt x="1" y="316"/>
                      </a:lnTo>
                      <a:lnTo>
                        <a:pt x="1" y="315"/>
                      </a:lnTo>
                      <a:lnTo>
                        <a:pt x="2" y="315"/>
                      </a:lnTo>
                      <a:lnTo>
                        <a:pt x="3" y="313"/>
                      </a:lnTo>
                      <a:lnTo>
                        <a:pt x="4" y="313"/>
                      </a:lnTo>
                      <a:lnTo>
                        <a:pt x="4" y="312"/>
                      </a:lnTo>
                      <a:lnTo>
                        <a:pt x="5" y="310"/>
                      </a:lnTo>
                      <a:lnTo>
                        <a:pt x="6" y="310"/>
                      </a:lnTo>
                      <a:lnTo>
                        <a:pt x="6" y="309"/>
                      </a:lnTo>
                      <a:lnTo>
                        <a:pt x="7" y="309"/>
                      </a:lnTo>
                      <a:lnTo>
                        <a:pt x="8" y="308"/>
                      </a:lnTo>
                      <a:lnTo>
                        <a:pt x="8" y="306"/>
                      </a:lnTo>
                      <a:lnTo>
                        <a:pt x="9" y="306"/>
                      </a:lnTo>
                      <a:lnTo>
                        <a:pt x="10" y="305"/>
                      </a:lnTo>
                      <a:lnTo>
                        <a:pt x="11" y="303"/>
                      </a:lnTo>
                      <a:lnTo>
                        <a:pt x="12" y="303"/>
                      </a:lnTo>
                      <a:lnTo>
                        <a:pt x="13" y="302"/>
                      </a:lnTo>
                      <a:lnTo>
                        <a:pt x="14" y="301"/>
                      </a:lnTo>
                      <a:lnTo>
                        <a:pt x="14" y="300"/>
                      </a:lnTo>
                      <a:lnTo>
                        <a:pt x="15" y="300"/>
                      </a:lnTo>
                      <a:lnTo>
                        <a:pt x="15" y="298"/>
                      </a:lnTo>
                      <a:lnTo>
                        <a:pt x="16" y="298"/>
                      </a:lnTo>
                      <a:lnTo>
                        <a:pt x="17" y="297"/>
                      </a:lnTo>
                      <a:lnTo>
                        <a:pt x="18" y="297"/>
                      </a:lnTo>
                      <a:lnTo>
                        <a:pt x="18" y="296"/>
                      </a:lnTo>
                      <a:lnTo>
                        <a:pt x="19" y="296"/>
                      </a:lnTo>
                      <a:lnTo>
                        <a:pt x="20" y="294"/>
                      </a:lnTo>
                      <a:lnTo>
                        <a:pt x="21" y="293"/>
                      </a:lnTo>
                      <a:lnTo>
                        <a:pt x="22" y="293"/>
                      </a:lnTo>
                      <a:lnTo>
                        <a:pt x="22" y="291"/>
                      </a:lnTo>
                      <a:lnTo>
                        <a:pt x="23" y="291"/>
                      </a:lnTo>
                      <a:lnTo>
                        <a:pt x="24" y="290"/>
                      </a:lnTo>
                      <a:lnTo>
                        <a:pt x="24" y="289"/>
                      </a:lnTo>
                      <a:lnTo>
                        <a:pt x="25" y="289"/>
                      </a:lnTo>
                      <a:lnTo>
                        <a:pt x="25" y="287"/>
                      </a:lnTo>
                      <a:lnTo>
                        <a:pt x="26" y="287"/>
                      </a:lnTo>
                      <a:lnTo>
                        <a:pt x="26" y="286"/>
                      </a:lnTo>
                      <a:lnTo>
                        <a:pt x="27" y="286"/>
                      </a:lnTo>
                      <a:lnTo>
                        <a:pt x="28" y="284"/>
                      </a:lnTo>
                      <a:lnTo>
                        <a:pt x="29" y="284"/>
                      </a:lnTo>
                      <a:lnTo>
                        <a:pt x="29" y="283"/>
                      </a:lnTo>
                      <a:lnTo>
                        <a:pt x="30" y="283"/>
                      </a:lnTo>
                      <a:lnTo>
                        <a:pt x="30" y="282"/>
                      </a:lnTo>
                      <a:lnTo>
                        <a:pt x="31" y="282"/>
                      </a:lnTo>
                      <a:lnTo>
                        <a:pt x="31" y="281"/>
                      </a:lnTo>
                      <a:lnTo>
                        <a:pt x="32" y="281"/>
                      </a:lnTo>
                      <a:lnTo>
                        <a:pt x="32" y="279"/>
                      </a:lnTo>
                      <a:lnTo>
                        <a:pt x="33" y="279"/>
                      </a:lnTo>
                      <a:lnTo>
                        <a:pt x="33" y="278"/>
                      </a:lnTo>
                      <a:lnTo>
                        <a:pt x="34" y="278"/>
                      </a:lnTo>
                      <a:lnTo>
                        <a:pt x="34" y="277"/>
                      </a:lnTo>
                      <a:lnTo>
                        <a:pt x="35" y="277"/>
                      </a:lnTo>
                      <a:lnTo>
                        <a:pt x="36" y="275"/>
                      </a:lnTo>
                      <a:lnTo>
                        <a:pt x="37" y="274"/>
                      </a:lnTo>
                      <a:lnTo>
                        <a:pt x="38" y="274"/>
                      </a:lnTo>
                      <a:lnTo>
                        <a:pt x="38" y="272"/>
                      </a:lnTo>
                      <a:lnTo>
                        <a:pt x="39" y="272"/>
                      </a:lnTo>
                      <a:lnTo>
                        <a:pt x="40" y="271"/>
                      </a:lnTo>
                      <a:lnTo>
                        <a:pt x="41" y="271"/>
                      </a:lnTo>
                      <a:lnTo>
                        <a:pt x="42" y="270"/>
                      </a:lnTo>
                      <a:lnTo>
                        <a:pt x="43" y="268"/>
                      </a:lnTo>
                      <a:lnTo>
                        <a:pt x="44" y="268"/>
                      </a:lnTo>
                      <a:lnTo>
                        <a:pt x="44" y="267"/>
                      </a:lnTo>
                      <a:lnTo>
                        <a:pt x="45" y="266"/>
                      </a:lnTo>
                      <a:lnTo>
                        <a:pt x="46" y="265"/>
                      </a:lnTo>
                      <a:lnTo>
                        <a:pt x="47" y="265"/>
                      </a:lnTo>
                      <a:lnTo>
                        <a:pt x="47" y="263"/>
                      </a:lnTo>
                      <a:lnTo>
                        <a:pt x="48" y="262"/>
                      </a:lnTo>
                      <a:lnTo>
                        <a:pt x="48" y="260"/>
                      </a:lnTo>
                      <a:lnTo>
                        <a:pt x="49" y="259"/>
                      </a:lnTo>
                      <a:lnTo>
                        <a:pt x="50" y="258"/>
                      </a:lnTo>
                      <a:lnTo>
                        <a:pt x="51" y="256"/>
                      </a:lnTo>
                      <a:lnTo>
                        <a:pt x="52" y="255"/>
                      </a:lnTo>
                      <a:lnTo>
                        <a:pt x="53" y="253"/>
                      </a:lnTo>
                      <a:lnTo>
                        <a:pt x="54" y="252"/>
                      </a:lnTo>
                      <a:lnTo>
                        <a:pt x="55" y="251"/>
                      </a:lnTo>
                      <a:lnTo>
                        <a:pt x="55" y="250"/>
                      </a:lnTo>
                      <a:lnTo>
                        <a:pt x="56" y="248"/>
                      </a:lnTo>
                      <a:lnTo>
                        <a:pt x="57" y="247"/>
                      </a:lnTo>
                      <a:lnTo>
                        <a:pt x="58" y="246"/>
                      </a:lnTo>
                      <a:lnTo>
                        <a:pt x="58" y="244"/>
                      </a:lnTo>
                      <a:lnTo>
                        <a:pt x="59" y="244"/>
                      </a:lnTo>
                      <a:lnTo>
                        <a:pt x="59" y="243"/>
                      </a:lnTo>
                      <a:lnTo>
                        <a:pt x="59" y="241"/>
                      </a:lnTo>
                      <a:lnTo>
                        <a:pt x="60" y="241"/>
                      </a:lnTo>
                      <a:lnTo>
                        <a:pt x="60" y="240"/>
                      </a:lnTo>
                      <a:lnTo>
                        <a:pt x="60" y="239"/>
                      </a:lnTo>
                      <a:lnTo>
                        <a:pt x="61" y="239"/>
                      </a:lnTo>
                      <a:lnTo>
                        <a:pt x="61" y="237"/>
                      </a:lnTo>
                      <a:lnTo>
                        <a:pt x="62" y="236"/>
                      </a:lnTo>
                      <a:lnTo>
                        <a:pt x="62" y="234"/>
                      </a:lnTo>
                      <a:lnTo>
                        <a:pt x="63" y="234"/>
                      </a:lnTo>
                      <a:lnTo>
                        <a:pt x="63" y="232"/>
                      </a:lnTo>
                      <a:lnTo>
                        <a:pt x="64" y="231"/>
                      </a:lnTo>
                      <a:lnTo>
                        <a:pt x="64" y="229"/>
                      </a:lnTo>
                      <a:lnTo>
                        <a:pt x="64" y="228"/>
                      </a:lnTo>
                      <a:lnTo>
                        <a:pt x="65" y="228"/>
                      </a:lnTo>
                      <a:lnTo>
                        <a:pt x="65" y="227"/>
                      </a:lnTo>
                      <a:lnTo>
                        <a:pt x="65" y="225"/>
                      </a:lnTo>
                      <a:lnTo>
                        <a:pt x="66" y="224"/>
                      </a:lnTo>
                      <a:lnTo>
                        <a:pt x="66" y="222"/>
                      </a:lnTo>
                      <a:lnTo>
                        <a:pt x="66" y="221"/>
                      </a:lnTo>
                      <a:lnTo>
                        <a:pt x="66" y="220"/>
                      </a:lnTo>
                      <a:lnTo>
                        <a:pt x="66" y="218"/>
                      </a:lnTo>
                      <a:lnTo>
                        <a:pt x="67" y="218"/>
                      </a:lnTo>
                      <a:lnTo>
                        <a:pt x="67" y="217"/>
                      </a:lnTo>
                      <a:lnTo>
                        <a:pt x="67" y="216"/>
                      </a:lnTo>
                      <a:lnTo>
                        <a:pt x="68" y="216"/>
                      </a:lnTo>
                      <a:lnTo>
                        <a:pt x="68" y="215"/>
                      </a:lnTo>
                      <a:lnTo>
                        <a:pt x="68" y="213"/>
                      </a:lnTo>
                      <a:lnTo>
                        <a:pt x="69" y="213"/>
                      </a:lnTo>
                      <a:lnTo>
                        <a:pt x="69" y="212"/>
                      </a:lnTo>
                      <a:lnTo>
                        <a:pt x="69" y="210"/>
                      </a:lnTo>
                      <a:lnTo>
                        <a:pt x="70" y="210"/>
                      </a:lnTo>
                      <a:lnTo>
                        <a:pt x="70" y="209"/>
                      </a:lnTo>
                      <a:lnTo>
                        <a:pt x="71" y="208"/>
                      </a:lnTo>
                      <a:lnTo>
                        <a:pt x="71" y="206"/>
                      </a:lnTo>
                      <a:lnTo>
                        <a:pt x="71" y="205"/>
                      </a:lnTo>
                      <a:lnTo>
                        <a:pt x="72" y="203"/>
                      </a:lnTo>
                      <a:lnTo>
                        <a:pt x="72" y="202"/>
                      </a:lnTo>
                      <a:lnTo>
                        <a:pt x="73" y="202"/>
                      </a:lnTo>
                      <a:lnTo>
                        <a:pt x="73" y="201"/>
                      </a:lnTo>
                      <a:lnTo>
                        <a:pt x="74" y="201"/>
                      </a:lnTo>
                      <a:lnTo>
                        <a:pt x="74" y="200"/>
                      </a:lnTo>
                      <a:lnTo>
                        <a:pt x="75" y="198"/>
                      </a:lnTo>
                      <a:lnTo>
                        <a:pt x="75" y="197"/>
                      </a:lnTo>
                      <a:lnTo>
                        <a:pt x="76" y="196"/>
                      </a:lnTo>
                      <a:lnTo>
                        <a:pt x="77" y="194"/>
                      </a:lnTo>
                      <a:lnTo>
                        <a:pt x="77" y="193"/>
                      </a:lnTo>
                      <a:lnTo>
                        <a:pt x="78" y="191"/>
                      </a:lnTo>
                      <a:lnTo>
                        <a:pt x="79" y="190"/>
                      </a:lnTo>
                      <a:lnTo>
                        <a:pt x="79" y="189"/>
                      </a:lnTo>
                      <a:lnTo>
                        <a:pt x="80" y="187"/>
                      </a:lnTo>
                      <a:lnTo>
                        <a:pt x="81" y="186"/>
                      </a:lnTo>
                      <a:lnTo>
                        <a:pt x="82" y="184"/>
                      </a:lnTo>
                      <a:lnTo>
                        <a:pt x="83" y="184"/>
                      </a:lnTo>
                      <a:lnTo>
                        <a:pt x="83" y="182"/>
                      </a:lnTo>
                      <a:lnTo>
                        <a:pt x="83" y="181"/>
                      </a:lnTo>
                      <a:lnTo>
                        <a:pt x="84" y="179"/>
                      </a:lnTo>
                      <a:lnTo>
                        <a:pt x="85" y="178"/>
                      </a:lnTo>
                      <a:lnTo>
                        <a:pt x="86" y="178"/>
                      </a:lnTo>
                      <a:lnTo>
                        <a:pt x="86" y="177"/>
                      </a:lnTo>
                      <a:lnTo>
                        <a:pt x="87" y="175"/>
                      </a:lnTo>
                      <a:lnTo>
                        <a:pt x="87" y="174"/>
                      </a:lnTo>
                      <a:lnTo>
                        <a:pt x="87" y="172"/>
                      </a:lnTo>
                      <a:lnTo>
                        <a:pt x="88" y="171"/>
                      </a:lnTo>
                      <a:lnTo>
                        <a:pt x="89" y="170"/>
                      </a:lnTo>
                      <a:lnTo>
                        <a:pt x="90" y="170"/>
                      </a:lnTo>
                      <a:lnTo>
                        <a:pt x="90" y="168"/>
                      </a:lnTo>
                      <a:lnTo>
                        <a:pt x="91" y="168"/>
                      </a:lnTo>
                      <a:lnTo>
                        <a:pt x="92" y="166"/>
                      </a:lnTo>
                      <a:lnTo>
                        <a:pt x="92" y="165"/>
                      </a:lnTo>
                      <a:lnTo>
                        <a:pt x="93" y="163"/>
                      </a:lnTo>
                      <a:lnTo>
                        <a:pt x="94" y="163"/>
                      </a:lnTo>
                      <a:lnTo>
                        <a:pt x="93" y="163"/>
                      </a:lnTo>
                      <a:lnTo>
                        <a:pt x="94" y="162"/>
                      </a:lnTo>
                      <a:lnTo>
                        <a:pt x="95" y="160"/>
                      </a:lnTo>
                      <a:lnTo>
                        <a:pt x="95" y="159"/>
                      </a:lnTo>
                      <a:lnTo>
                        <a:pt x="96" y="158"/>
                      </a:lnTo>
                      <a:lnTo>
                        <a:pt x="97" y="156"/>
                      </a:lnTo>
                      <a:lnTo>
                        <a:pt x="98" y="155"/>
                      </a:lnTo>
                      <a:lnTo>
                        <a:pt x="99" y="153"/>
                      </a:lnTo>
                      <a:lnTo>
                        <a:pt x="99" y="152"/>
                      </a:lnTo>
                      <a:lnTo>
                        <a:pt x="100" y="151"/>
                      </a:lnTo>
                      <a:lnTo>
                        <a:pt x="100" y="150"/>
                      </a:lnTo>
                      <a:lnTo>
                        <a:pt x="101" y="149"/>
                      </a:lnTo>
                      <a:lnTo>
                        <a:pt x="102" y="147"/>
                      </a:lnTo>
                      <a:lnTo>
                        <a:pt x="103" y="146"/>
                      </a:lnTo>
                      <a:lnTo>
                        <a:pt x="104" y="144"/>
                      </a:lnTo>
                      <a:lnTo>
                        <a:pt x="104" y="143"/>
                      </a:lnTo>
                      <a:lnTo>
                        <a:pt x="105" y="141"/>
                      </a:lnTo>
                      <a:lnTo>
                        <a:pt x="106" y="140"/>
                      </a:lnTo>
                      <a:lnTo>
                        <a:pt x="107" y="139"/>
                      </a:lnTo>
                      <a:lnTo>
                        <a:pt x="107" y="137"/>
                      </a:lnTo>
                      <a:lnTo>
                        <a:pt x="107" y="136"/>
                      </a:lnTo>
                      <a:lnTo>
                        <a:pt x="108" y="134"/>
                      </a:lnTo>
                      <a:lnTo>
                        <a:pt x="109" y="134"/>
                      </a:lnTo>
                      <a:lnTo>
                        <a:pt x="110" y="134"/>
                      </a:lnTo>
                      <a:lnTo>
                        <a:pt x="111" y="132"/>
                      </a:lnTo>
                      <a:lnTo>
                        <a:pt x="111" y="131"/>
                      </a:lnTo>
                      <a:lnTo>
                        <a:pt x="111" y="130"/>
                      </a:lnTo>
                      <a:lnTo>
                        <a:pt x="112" y="128"/>
                      </a:lnTo>
                      <a:lnTo>
                        <a:pt x="113" y="127"/>
                      </a:lnTo>
                      <a:lnTo>
                        <a:pt x="114" y="125"/>
                      </a:lnTo>
                      <a:lnTo>
                        <a:pt x="115" y="124"/>
                      </a:lnTo>
                      <a:lnTo>
                        <a:pt x="115" y="122"/>
                      </a:lnTo>
                      <a:lnTo>
                        <a:pt x="116" y="122"/>
                      </a:lnTo>
                      <a:lnTo>
                        <a:pt x="116" y="121"/>
                      </a:lnTo>
                      <a:lnTo>
                        <a:pt x="117" y="120"/>
                      </a:lnTo>
                      <a:lnTo>
                        <a:pt x="117" y="118"/>
                      </a:lnTo>
                      <a:lnTo>
                        <a:pt x="118" y="118"/>
                      </a:lnTo>
                      <a:lnTo>
                        <a:pt x="119" y="116"/>
                      </a:lnTo>
                      <a:lnTo>
                        <a:pt x="119" y="115"/>
                      </a:lnTo>
                      <a:lnTo>
                        <a:pt x="119" y="113"/>
                      </a:lnTo>
                      <a:lnTo>
                        <a:pt x="120" y="112"/>
                      </a:lnTo>
                      <a:lnTo>
                        <a:pt x="120" y="111"/>
                      </a:lnTo>
                      <a:lnTo>
                        <a:pt x="121" y="111"/>
                      </a:lnTo>
                      <a:lnTo>
                        <a:pt x="121" y="109"/>
                      </a:lnTo>
                      <a:lnTo>
                        <a:pt x="122" y="108"/>
                      </a:lnTo>
                      <a:lnTo>
                        <a:pt x="122" y="106"/>
                      </a:lnTo>
                      <a:lnTo>
                        <a:pt x="123" y="105"/>
                      </a:lnTo>
                      <a:lnTo>
                        <a:pt x="123" y="103"/>
                      </a:lnTo>
                      <a:lnTo>
                        <a:pt x="123" y="102"/>
                      </a:lnTo>
                      <a:lnTo>
                        <a:pt x="124" y="102"/>
                      </a:lnTo>
                      <a:lnTo>
                        <a:pt x="124" y="101"/>
                      </a:lnTo>
                      <a:lnTo>
                        <a:pt x="124" y="100"/>
                      </a:lnTo>
                      <a:lnTo>
                        <a:pt x="125" y="99"/>
                      </a:lnTo>
                      <a:lnTo>
                        <a:pt x="126" y="97"/>
                      </a:lnTo>
                      <a:lnTo>
                        <a:pt x="126" y="96"/>
                      </a:lnTo>
                      <a:lnTo>
                        <a:pt x="127" y="94"/>
                      </a:lnTo>
                      <a:lnTo>
                        <a:pt x="127" y="93"/>
                      </a:lnTo>
                      <a:lnTo>
                        <a:pt x="128" y="91"/>
                      </a:lnTo>
                      <a:lnTo>
                        <a:pt x="128" y="90"/>
                      </a:lnTo>
                      <a:lnTo>
                        <a:pt x="129" y="89"/>
                      </a:lnTo>
                      <a:lnTo>
                        <a:pt x="129" y="87"/>
                      </a:lnTo>
                      <a:lnTo>
                        <a:pt x="129" y="86"/>
                      </a:lnTo>
                      <a:lnTo>
                        <a:pt x="130" y="84"/>
                      </a:lnTo>
                      <a:lnTo>
                        <a:pt x="131" y="82"/>
                      </a:lnTo>
                      <a:lnTo>
                        <a:pt x="131" y="81"/>
                      </a:lnTo>
                      <a:lnTo>
                        <a:pt x="132" y="80"/>
                      </a:lnTo>
                      <a:lnTo>
                        <a:pt x="132" y="78"/>
                      </a:lnTo>
                      <a:lnTo>
                        <a:pt x="133" y="78"/>
                      </a:lnTo>
                      <a:lnTo>
                        <a:pt x="133" y="77"/>
                      </a:lnTo>
                      <a:lnTo>
                        <a:pt x="133" y="75"/>
                      </a:lnTo>
                      <a:lnTo>
                        <a:pt x="134" y="74"/>
                      </a:lnTo>
                      <a:lnTo>
                        <a:pt x="134" y="72"/>
                      </a:lnTo>
                      <a:lnTo>
                        <a:pt x="135" y="72"/>
                      </a:lnTo>
                      <a:lnTo>
                        <a:pt x="135" y="71"/>
                      </a:lnTo>
                      <a:lnTo>
                        <a:pt x="135" y="70"/>
                      </a:lnTo>
                      <a:lnTo>
                        <a:pt x="135" y="68"/>
                      </a:lnTo>
                      <a:lnTo>
                        <a:pt x="136" y="68"/>
                      </a:lnTo>
                      <a:lnTo>
                        <a:pt x="136" y="66"/>
                      </a:lnTo>
                      <a:lnTo>
                        <a:pt x="136" y="65"/>
                      </a:lnTo>
                      <a:lnTo>
                        <a:pt x="137" y="63"/>
                      </a:lnTo>
                      <a:lnTo>
                        <a:pt x="138" y="62"/>
                      </a:lnTo>
                      <a:lnTo>
                        <a:pt x="138" y="61"/>
                      </a:lnTo>
                      <a:lnTo>
                        <a:pt x="139" y="59"/>
                      </a:lnTo>
                      <a:lnTo>
                        <a:pt x="139" y="58"/>
                      </a:lnTo>
                      <a:lnTo>
                        <a:pt x="139" y="56"/>
                      </a:lnTo>
                      <a:lnTo>
                        <a:pt x="140" y="55"/>
                      </a:lnTo>
                      <a:lnTo>
                        <a:pt x="140" y="53"/>
                      </a:lnTo>
                      <a:lnTo>
                        <a:pt x="141" y="53"/>
                      </a:lnTo>
                      <a:lnTo>
                        <a:pt x="141" y="52"/>
                      </a:lnTo>
                      <a:lnTo>
                        <a:pt x="142" y="52"/>
                      </a:lnTo>
                      <a:lnTo>
                        <a:pt x="142" y="51"/>
                      </a:lnTo>
                      <a:lnTo>
                        <a:pt x="143" y="50"/>
                      </a:lnTo>
                      <a:lnTo>
                        <a:pt x="144" y="49"/>
                      </a:lnTo>
                      <a:lnTo>
                        <a:pt x="145" y="49"/>
                      </a:lnTo>
                      <a:lnTo>
                        <a:pt x="145" y="47"/>
                      </a:lnTo>
                      <a:lnTo>
                        <a:pt x="146" y="47"/>
                      </a:lnTo>
                      <a:lnTo>
                        <a:pt x="146" y="46"/>
                      </a:lnTo>
                      <a:lnTo>
                        <a:pt x="147" y="46"/>
                      </a:lnTo>
                      <a:lnTo>
                        <a:pt x="147" y="44"/>
                      </a:lnTo>
                      <a:lnTo>
                        <a:pt x="148" y="44"/>
                      </a:lnTo>
                      <a:lnTo>
                        <a:pt x="148" y="43"/>
                      </a:lnTo>
                      <a:lnTo>
                        <a:pt x="149" y="43"/>
                      </a:lnTo>
                      <a:lnTo>
                        <a:pt x="150" y="43"/>
                      </a:lnTo>
                      <a:lnTo>
                        <a:pt x="150" y="42"/>
                      </a:lnTo>
                      <a:lnTo>
                        <a:pt x="151" y="42"/>
                      </a:lnTo>
                      <a:lnTo>
                        <a:pt x="152" y="40"/>
                      </a:lnTo>
                      <a:lnTo>
                        <a:pt x="153" y="40"/>
                      </a:lnTo>
                      <a:lnTo>
                        <a:pt x="154" y="40"/>
                      </a:lnTo>
                      <a:lnTo>
                        <a:pt x="154" y="39"/>
                      </a:lnTo>
                      <a:lnTo>
                        <a:pt x="155" y="39"/>
                      </a:lnTo>
                      <a:lnTo>
                        <a:pt x="156" y="39"/>
                      </a:lnTo>
                      <a:lnTo>
                        <a:pt x="157" y="39"/>
                      </a:lnTo>
                      <a:lnTo>
                        <a:pt x="157" y="37"/>
                      </a:lnTo>
                      <a:lnTo>
                        <a:pt x="158" y="37"/>
                      </a:lnTo>
                      <a:lnTo>
                        <a:pt x="159" y="37"/>
                      </a:lnTo>
                      <a:lnTo>
                        <a:pt x="159" y="36"/>
                      </a:lnTo>
                      <a:lnTo>
                        <a:pt x="160" y="36"/>
                      </a:lnTo>
                      <a:lnTo>
                        <a:pt x="161" y="36"/>
                      </a:lnTo>
                      <a:lnTo>
                        <a:pt x="162" y="36"/>
                      </a:lnTo>
                      <a:lnTo>
                        <a:pt x="162" y="35"/>
                      </a:lnTo>
                      <a:lnTo>
                        <a:pt x="163" y="35"/>
                      </a:lnTo>
                      <a:lnTo>
                        <a:pt x="164" y="34"/>
                      </a:lnTo>
                      <a:lnTo>
                        <a:pt x="165" y="34"/>
                      </a:lnTo>
                      <a:lnTo>
                        <a:pt x="165" y="32"/>
                      </a:lnTo>
                      <a:lnTo>
                        <a:pt x="166" y="32"/>
                      </a:lnTo>
                      <a:lnTo>
                        <a:pt x="167" y="32"/>
                      </a:lnTo>
                      <a:lnTo>
                        <a:pt x="167" y="31"/>
                      </a:lnTo>
                      <a:lnTo>
                        <a:pt x="168" y="31"/>
                      </a:lnTo>
                      <a:lnTo>
                        <a:pt x="169" y="31"/>
                      </a:lnTo>
                      <a:lnTo>
                        <a:pt x="169" y="30"/>
                      </a:lnTo>
                      <a:lnTo>
                        <a:pt x="170" y="30"/>
                      </a:lnTo>
                      <a:lnTo>
                        <a:pt x="170" y="28"/>
                      </a:lnTo>
                      <a:lnTo>
                        <a:pt x="171" y="28"/>
                      </a:lnTo>
                      <a:lnTo>
                        <a:pt x="172" y="27"/>
                      </a:lnTo>
                      <a:lnTo>
                        <a:pt x="173" y="27"/>
                      </a:lnTo>
                      <a:lnTo>
                        <a:pt x="173" y="25"/>
                      </a:lnTo>
                      <a:lnTo>
                        <a:pt x="174" y="25"/>
                      </a:lnTo>
                      <a:lnTo>
                        <a:pt x="174" y="24"/>
                      </a:lnTo>
                      <a:lnTo>
                        <a:pt x="175" y="24"/>
                      </a:lnTo>
                      <a:lnTo>
                        <a:pt x="175" y="23"/>
                      </a:lnTo>
                      <a:lnTo>
                        <a:pt x="176" y="23"/>
                      </a:lnTo>
                      <a:lnTo>
                        <a:pt x="176" y="21"/>
                      </a:lnTo>
                      <a:lnTo>
                        <a:pt x="177" y="21"/>
                      </a:lnTo>
                      <a:lnTo>
                        <a:pt x="178" y="20"/>
                      </a:lnTo>
                      <a:lnTo>
                        <a:pt x="179" y="20"/>
                      </a:lnTo>
                      <a:lnTo>
                        <a:pt x="179" y="18"/>
                      </a:lnTo>
                      <a:lnTo>
                        <a:pt x="180" y="18"/>
                      </a:lnTo>
                      <a:lnTo>
                        <a:pt x="181" y="18"/>
                      </a:lnTo>
                      <a:lnTo>
                        <a:pt x="182" y="18"/>
                      </a:lnTo>
                      <a:lnTo>
                        <a:pt x="182" y="16"/>
                      </a:lnTo>
                      <a:lnTo>
                        <a:pt x="183" y="16"/>
                      </a:lnTo>
                      <a:lnTo>
                        <a:pt x="183" y="15"/>
                      </a:lnTo>
                      <a:lnTo>
                        <a:pt x="184" y="15"/>
                      </a:lnTo>
                      <a:lnTo>
                        <a:pt x="185" y="13"/>
                      </a:lnTo>
                      <a:lnTo>
                        <a:pt x="186" y="13"/>
                      </a:lnTo>
                      <a:lnTo>
                        <a:pt x="186" y="12"/>
                      </a:lnTo>
                      <a:lnTo>
                        <a:pt x="187" y="11"/>
                      </a:lnTo>
                      <a:lnTo>
                        <a:pt x="188" y="11"/>
                      </a:lnTo>
                      <a:lnTo>
                        <a:pt x="188" y="9"/>
                      </a:lnTo>
                      <a:lnTo>
                        <a:pt x="189" y="9"/>
                      </a:lnTo>
                      <a:lnTo>
                        <a:pt x="190" y="8"/>
                      </a:lnTo>
                      <a:lnTo>
                        <a:pt x="191" y="8"/>
                      </a:lnTo>
                      <a:lnTo>
                        <a:pt x="191" y="6"/>
                      </a:lnTo>
                      <a:lnTo>
                        <a:pt x="192" y="6"/>
                      </a:lnTo>
                      <a:lnTo>
                        <a:pt x="192" y="5"/>
                      </a:lnTo>
                      <a:lnTo>
                        <a:pt x="193" y="5"/>
                      </a:lnTo>
                      <a:lnTo>
                        <a:pt x="194" y="4"/>
                      </a:lnTo>
                      <a:lnTo>
                        <a:pt x="195" y="4"/>
                      </a:lnTo>
                      <a:lnTo>
                        <a:pt x="196" y="2"/>
                      </a:lnTo>
                      <a:lnTo>
                        <a:pt x="197" y="2"/>
                      </a:lnTo>
                      <a:lnTo>
                        <a:pt x="198" y="2"/>
                      </a:lnTo>
                      <a:lnTo>
                        <a:pt x="198" y="1"/>
                      </a:lnTo>
                      <a:lnTo>
                        <a:pt x="199" y="1"/>
                      </a:lnTo>
                      <a:lnTo>
                        <a:pt x="200" y="1"/>
                      </a:lnTo>
                      <a:lnTo>
                        <a:pt x="201" y="1"/>
                      </a:lnTo>
                      <a:lnTo>
                        <a:pt x="201" y="0"/>
                      </a:lnTo>
                      <a:lnTo>
                        <a:pt x="202" y="0"/>
                      </a:lnTo>
                      <a:lnTo>
                        <a:pt x="203" y="0"/>
                      </a:lnTo>
                      <a:lnTo>
                        <a:pt x="204" y="0"/>
                      </a:lnTo>
                      <a:lnTo>
                        <a:pt x="205" y="1"/>
                      </a:lnTo>
                      <a:lnTo>
                        <a:pt x="206" y="1"/>
                      </a:lnTo>
                      <a:lnTo>
                        <a:pt x="207" y="1"/>
                      </a:lnTo>
                      <a:lnTo>
                        <a:pt x="208" y="1"/>
                      </a:lnTo>
                      <a:lnTo>
                        <a:pt x="209" y="1"/>
                      </a:lnTo>
                      <a:lnTo>
                        <a:pt x="209" y="2"/>
                      </a:lnTo>
                      <a:lnTo>
                        <a:pt x="210" y="2"/>
                      </a:lnTo>
                      <a:lnTo>
                        <a:pt x="210" y="4"/>
                      </a:lnTo>
                      <a:lnTo>
                        <a:pt x="210" y="5"/>
                      </a:lnTo>
                      <a:lnTo>
                        <a:pt x="211" y="5"/>
                      </a:lnTo>
                      <a:lnTo>
                        <a:pt x="211" y="6"/>
                      </a:lnTo>
                      <a:lnTo>
                        <a:pt x="212" y="6"/>
                      </a:lnTo>
                      <a:lnTo>
                        <a:pt x="212" y="8"/>
                      </a:lnTo>
                      <a:lnTo>
                        <a:pt x="213" y="9"/>
                      </a:lnTo>
                      <a:lnTo>
                        <a:pt x="213" y="11"/>
                      </a:lnTo>
                      <a:lnTo>
                        <a:pt x="214" y="11"/>
                      </a:lnTo>
                      <a:lnTo>
                        <a:pt x="214" y="12"/>
                      </a:lnTo>
                      <a:lnTo>
                        <a:pt x="214" y="13"/>
                      </a:lnTo>
                      <a:lnTo>
                        <a:pt x="214" y="15"/>
                      </a:lnTo>
                      <a:lnTo>
                        <a:pt x="214" y="16"/>
                      </a:lnTo>
                      <a:lnTo>
                        <a:pt x="215" y="16"/>
                      </a:lnTo>
                      <a:lnTo>
                        <a:pt x="215" y="18"/>
                      </a:lnTo>
                      <a:lnTo>
                        <a:pt x="216" y="18"/>
                      </a:lnTo>
                      <a:lnTo>
                        <a:pt x="216" y="20"/>
                      </a:lnTo>
                      <a:lnTo>
                        <a:pt x="216" y="21"/>
                      </a:lnTo>
                      <a:lnTo>
                        <a:pt x="216" y="23"/>
                      </a:lnTo>
                      <a:lnTo>
                        <a:pt x="217" y="23"/>
                      </a:lnTo>
                      <a:lnTo>
                        <a:pt x="217" y="24"/>
                      </a:lnTo>
                      <a:lnTo>
                        <a:pt x="217" y="25"/>
                      </a:lnTo>
                      <a:lnTo>
                        <a:pt x="217" y="27"/>
                      </a:lnTo>
                      <a:lnTo>
                        <a:pt x="217" y="28"/>
                      </a:lnTo>
                      <a:lnTo>
                        <a:pt x="217" y="30"/>
                      </a:lnTo>
                      <a:lnTo>
                        <a:pt x="218" y="30"/>
                      </a:lnTo>
                      <a:lnTo>
                        <a:pt x="218" y="31"/>
                      </a:lnTo>
                      <a:lnTo>
                        <a:pt x="218" y="32"/>
                      </a:lnTo>
                      <a:lnTo>
                        <a:pt x="218" y="34"/>
                      </a:lnTo>
                      <a:lnTo>
                        <a:pt x="218" y="35"/>
                      </a:lnTo>
                      <a:lnTo>
                        <a:pt x="218" y="36"/>
                      </a:lnTo>
                      <a:lnTo>
                        <a:pt x="218" y="37"/>
                      </a:lnTo>
                      <a:lnTo>
                        <a:pt x="218" y="39"/>
                      </a:lnTo>
                      <a:lnTo>
                        <a:pt x="218" y="40"/>
                      </a:lnTo>
                      <a:lnTo>
                        <a:pt x="218" y="42"/>
                      </a:lnTo>
                      <a:lnTo>
                        <a:pt x="218" y="43"/>
                      </a:lnTo>
                      <a:lnTo>
                        <a:pt x="218" y="44"/>
                      </a:lnTo>
                      <a:lnTo>
                        <a:pt x="218" y="46"/>
                      </a:lnTo>
                      <a:lnTo>
                        <a:pt x="218" y="47"/>
                      </a:lnTo>
                      <a:lnTo>
                        <a:pt x="218" y="49"/>
                      </a:lnTo>
                      <a:lnTo>
                        <a:pt x="217" y="50"/>
                      </a:lnTo>
                      <a:lnTo>
                        <a:pt x="217" y="51"/>
                      </a:lnTo>
                      <a:lnTo>
                        <a:pt x="217" y="52"/>
                      </a:lnTo>
                      <a:lnTo>
                        <a:pt x="217" y="53"/>
                      </a:lnTo>
                      <a:lnTo>
                        <a:pt x="217" y="55"/>
                      </a:lnTo>
                      <a:lnTo>
                        <a:pt x="216" y="55"/>
                      </a:lnTo>
                      <a:lnTo>
                        <a:pt x="216" y="56"/>
                      </a:lnTo>
                      <a:lnTo>
                        <a:pt x="216" y="58"/>
                      </a:lnTo>
                      <a:lnTo>
                        <a:pt x="216" y="59"/>
                      </a:lnTo>
                      <a:lnTo>
                        <a:pt x="215" y="59"/>
                      </a:lnTo>
                      <a:lnTo>
                        <a:pt x="215" y="61"/>
                      </a:lnTo>
                      <a:lnTo>
                        <a:pt x="215" y="62"/>
                      </a:lnTo>
                      <a:lnTo>
                        <a:pt x="214" y="62"/>
                      </a:lnTo>
                      <a:lnTo>
                        <a:pt x="214" y="63"/>
                      </a:lnTo>
                      <a:lnTo>
                        <a:pt x="214" y="65"/>
                      </a:lnTo>
                      <a:lnTo>
                        <a:pt x="214" y="66"/>
                      </a:lnTo>
                      <a:lnTo>
                        <a:pt x="213" y="66"/>
                      </a:lnTo>
                      <a:lnTo>
                        <a:pt x="213" y="68"/>
                      </a:lnTo>
                      <a:lnTo>
                        <a:pt x="212" y="68"/>
                      </a:lnTo>
                      <a:lnTo>
                        <a:pt x="212" y="70"/>
                      </a:lnTo>
                      <a:lnTo>
                        <a:pt x="211" y="71"/>
                      </a:lnTo>
                      <a:lnTo>
                        <a:pt x="210" y="74"/>
                      </a:lnTo>
                      <a:lnTo>
                        <a:pt x="210" y="75"/>
                      </a:lnTo>
                      <a:lnTo>
                        <a:pt x="209" y="77"/>
                      </a:lnTo>
                      <a:lnTo>
                        <a:pt x="208" y="80"/>
                      </a:lnTo>
                      <a:lnTo>
                        <a:pt x="207" y="81"/>
                      </a:lnTo>
                      <a:lnTo>
                        <a:pt x="206" y="82"/>
                      </a:lnTo>
                      <a:lnTo>
                        <a:pt x="205" y="84"/>
                      </a:lnTo>
                      <a:lnTo>
                        <a:pt x="204" y="84"/>
                      </a:lnTo>
                      <a:lnTo>
                        <a:pt x="203" y="87"/>
                      </a:lnTo>
                      <a:lnTo>
                        <a:pt x="202" y="89"/>
                      </a:lnTo>
                      <a:lnTo>
                        <a:pt x="202" y="90"/>
                      </a:lnTo>
                      <a:lnTo>
                        <a:pt x="202" y="91"/>
                      </a:lnTo>
                      <a:lnTo>
                        <a:pt x="201" y="93"/>
                      </a:lnTo>
                      <a:lnTo>
                        <a:pt x="200" y="94"/>
                      </a:lnTo>
                      <a:lnTo>
                        <a:pt x="199" y="96"/>
                      </a:lnTo>
                      <a:lnTo>
                        <a:pt x="198" y="97"/>
                      </a:lnTo>
                      <a:lnTo>
                        <a:pt x="198" y="99"/>
                      </a:lnTo>
                      <a:lnTo>
                        <a:pt x="197" y="100"/>
                      </a:lnTo>
                      <a:lnTo>
                        <a:pt x="196" y="101"/>
                      </a:lnTo>
                      <a:lnTo>
                        <a:pt x="196" y="102"/>
                      </a:lnTo>
                      <a:lnTo>
                        <a:pt x="195" y="103"/>
                      </a:lnTo>
                      <a:lnTo>
                        <a:pt x="194" y="105"/>
                      </a:lnTo>
                      <a:lnTo>
                        <a:pt x="193" y="106"/>
                      </a:lnTo>
                      <a:lnTo>
                        <a:pt x="192" y="108"/>
                      </a:lnTo>
                      <a:lnTo>
                        <a:pt x="192" y="109"/>
                      </a:lnTo>
                      <a:lnTo>
                        <a:pt x="191" y="111"/>
                      </a:lnTo>
                      <a:lnTo>
                        <a:pt x="190" y="112"/>
                      </a:lnTo>
                      <a:lnTo>
                        <a:pt x="189" y="113"/>
                      </a:lnTo>
                      <a:lnTo>
                        <a:pt x="188" y="115"/>
                      </a:lnTo>
                      <a:lnTo>
                        <a:pt x="187" y="115"/>
                      </a:lnTo>
                      <a:lnTo>
                        <a:pt x="187" y="116"/>
                      </a:lnTo>
                      <a:lnTo>
                        <a:pt x="186" y="116"/>
                      </a:lnTo>
                      <a:lnTo>
                        <a:pt x="186" y="118"/>
                      </a:lnTo>
                      <a:lnTo>
                        <a:pt x="185" y="118"/>
                      </a:lnTo>
                      <a:lnTo>
                        <a:pt x="185" y="120"/>
                      </a:lnTo>
                      <a:lnTo>
                        <a:pt x="184" y="120"/>
                      </a:lnTo>
                      <a:lnTo>
                        <a:pt x="184" y="121"/>
                      </a:lnTo>
                      <a:lnTo>
                        <a:pt x="183" y="121"/>
                      </a:lnTo>
                      <a:lnTo>
                        <a:pt x="182" y="121"/>
                      </a:lnTo>
                      <a:lnTo>
                        <a:pt x="182" y="122"/>
                      </a:lnTo>
                      <a:lnTo>
                        <a:pt x="181" y="124"/>
                      </a:lnTo>
                      <a:lnTo>
                        <a:pt x="180" y="124"/>
                      </a:lnTo>
                      <a:lnTo>
                        <a:pt x="180" y="125"/>
                      </a:lnTo>
                      <a:lnTo>
                        <a:pt x="180" y="127"/>
                      </a:lnTo>
                      <a:lnTo>
                        <a:pt x="180" y="128"/>
                      </a:lnTo>
                      <a:lnTo>
                        <a:pt x="179" y="128"/>
                      </a:lnTo>
                      <a:lnTo>
                        <a:pt x="179" y="130"/>
                      </a:lnTo>
                      <a:lnTo>
                        <a:pt x="179" y="131"/>
                      </a:lnTo>
                      <a:lnTo>
                        <a:pt x="179" y="132"/>
                      </a:lnTo>
                      <a:lnTo>
                        <a:pt x="178" y="132"/>
                      </a:lnTo>
                      <a:lnTo>
                        <a:pt x="178" y="134"/>
                      </a:lnTo>
                      <a:lnTo>
                        <a:pt x="177" y="134"/>
                      </a:lnTo>
                      <a:lnTo>
                        <a:pt x="177" y="136"/>
                      </a:lnTo>
                      <a:lnTo>
                        <a:pt x="177" y="137"/>
                      </a:lnTo>
                      <a:lnTo>
                        <a:pt x="177" y="139"/>
                      </a:lnTo>
                      <a:lnTo>
                        <a:pt x="176" y="139"/>
                      </a:lnTo>
                      <a:lnTo>
                        <a:pt x="176" y="140"/>
                      </a:lnTo>
                      <a:lnTo>
                        <a:pt x="176" y="141"/>
                      </a:lnTo>
                      <a:lnTo>
                        <a:pt x="176" y="143"/>
                      </a:lnTo>
                      <a:lnTo>
                        <a:pt x="175" y="143"/>
                      </a:lnTo>
                      <a:lnTo>
                        <a:pt x="175" y="144"/>
                      </a:lnTo>
                      <a:lnTo>
                        <a:pt x="175" y="146"/>
                      </a:lnTo>
                      <a:lnTo>
                        <a:pt x="175" y="147"/>
                      </a:lnTo>
                      <a:lnTo>
                        <a:pt x="174" y="147"/>
                      </a:lnTo>
                      <a:lnTo>
                        <a:pt x="174" y="149"/>
                      </a:lnTo>
                      <a:lnTo>
                        <a:pt x="174" y="150"/>
                      </a:lnTo>
                      <a:lnTo>
                        <a:pt x="174" y="151"/>
                      </a:lnTo>
                      <a:lnTo>
                        <a:pt x="174" y="152"/>
                      </a:lnTo>
                      <a:lnTo>
                        <a:pt x="174" y="153"/>
                      </a:lnTo>
                      <a:lnTo>
                        <a:pt x="174" y="155"/>
                      </a:lnTo>
                      <a:lnTo>
                        <a:pt x="173" y="155"/>
                      </a:lnTo>
                      <a:lnTo>
                        <a:pt x="173" y="156"/>
                      </a:lnTo>
                      <a:lnTo>
                        <a:pt x="173" y="158"/>
                      </a:lnTo>
                      <a:lnTo>
                        <a:pt x="172" y="158"/>
                      </a:lnTo>
                      <a:lnTo>
                        <a:pt x="172" y="159"/>
                      </a:lnTo>
                      <a:lnTo>
                        <a:pt x="172" y="160"/>
                      </a:lnTo>
                      <a:lnTo>
                        <a:pt x="171" y="160"/>
                      </a:lnTo>
                      <a:lnTo>
                        <a:pt x="171" y="162"/>
                      </a:lnTo>
                      <a:lnTo>
                        <a:pt x="171" y="163"/>
                      </a:lnTo>
                      <a:lnTo>
                        <a:pt x="170" y="163"/>
                      </a:lnTo>
                      <a:lnTo>
                        <a:pt x="170" y="165"/>
                      </a:lnTo>
                      <a:lnTo>
                        <a:pt x="170" y="166"/>
                      </a:lnTo>
                      <a:lnTo>
                        <a:pt x="170" y="168"/>
                      </a:lnTo>
                      <a:lnTo>
                        <a:pt x="169" y="168"/>
                      </a:lnTo>
                      <a:lnTo>
                        <a:pt x="169" y="170"/>
                      </a:lnTo>
                      <a:lnTo>
                        <a:pt x="168" y="171"/>
                      </a:lnTo>
                      <a:lnTo>
                        <a:pt x="168" y="172"/>
                      </a:lnTo>
                      <a:lnTo>
                        <a:pt x="167" y="174"/>
                      </a:lnTo>
                      <a:lnTo>
                        <a:pt x="166" y="175"/>
                      </a:lnTo>
                      <a:lnTo>
                        <a:pt x="166" y="177"/>
                      </a:lnTo>
                      <a:lnTo>
                        <a:pt x="165" y="178"/>
                      </a:lnTo>
                      <a:lnTo>
                        <a:pt x="165" y="179"/>
                      </a:lnTo>
                      <a:lnTo>
                        <a:pt x="164" y="181"/>
                      </a:lnTo>
                      <a:lnTo>
                        <a:pt x="163" y="182"/>
                      </a:lnTo>
                      <a:lnTo>
                        <a:pt x="163" y="184"/>
                      </a:lnTo>
                      <a:lnTo>
                        <a:pt x="163" y="186"/>
                      </a:lnTo>
                      <a:lnTo>
                        <a:pt x="162" y="186"/>
                      </a:lnTo>
                      <a:lnTo>
                        <a:pt x="162" y="187"/>
                      </a:lnTo>
                      <a:lnTo>
                        <a:pt x="161" y="187"/>
                      </a:lnTo>
                      <a:lnTo>
                        <a:pt x="161" y="189"/>
                      </a:lnTo>
                      <a:lnTo>
                        <a:pt x="160" y="190"/>
                      </a:lnTo>
                      <a:lnTo>
                        <a:pt x="159" y="191"/>
                      </a:lnTo>
                      <a:lnTo>
                        <a:pt x="159" y="193"/>
                      </a:lnTo>
                      <a:lnTo>
                        <a:pt x="159" y="191"/>
                      </a:lnTo>
                      <a:lnTo>
                        <a:pt x="160" y="190"/>
                      </a:lnTo>
                      <a:lnTo>
                        <a:pt x="161" y="189"/>
                      </a:lnTo>
                      <a:lnTo>
                        <a:pt x="162" y="187"/>
                      </a:lnTo>
                      <a:lnTo>
                        <a:pt x="162" y="186"/>
                      </a:lnTo>
                      <a:lnTo>
                        <a:pt x="163" y="186"/>
                      </a:lnTo>
                      <a:lnTo>
                        <a:pt x="163" y="184"/>
                      </a:lnTo>
                      <a:lnTo>
                        <a:pt x="163" y="182"/>
                      </a:lnTo>
                      <a:lnTo>
                        <a:pt x="164" y="182"/>
                      </a:lnTo>
                      <a:lnTo>
                        <a:pt x="164" y="181"/>
                      </a:lnTo>
                      <a:lnTo>
                        <a:pt x="164" y="179"/>
                      </a:lnTo>
                      <a:lnTo>
                        <a:pt x="165" y="179"/>
                      </a:lnTo>
                      <a:lnTo>
                        <a:pt x="165" y="178"/>
                      </a:lnTo>
                      <a:lnTo>
                        <a:pt x="166" y="177"/>
                      </a:lnTo>
                      <a:lnTo>
                        <a:pt x="166" y="175"/>
                      </a:lnTo>
                      <a:lnTo>
                        <a:pt x="167" y="175"/>
                      </a:lnTo>
                      <a:lnTo>
                        <a:pt x="167" y="174"/>
                      </a:lnTo>
                      <a:lnTo>
                        <a:pt x="167" y="172"/>
                      </a:lnTo>
                      <a:lnTo>
                        <a:pt x="167" y="449"/>
                      </a:lnTo>
                      <a:lnTo>
                        <a:pt x="166" y="450"/>
                      </a:lnTo>
                      <a:lnTo>
                        <a:pt x="165" y="450"/>
                      </a:lnTo>
                      <a:lnTo>
                        <a:pt x="164" y="452"/>
                      </a:lnTo>
                      <a:lnTo>
                        <a:pt x="163" y="453"/>
                      </a:lnTo>
                      <a:lnTo>
                        <a:pt x="162" y="453"/>
                      </a:lnTo>
                      <a:lnTo>
                        <a:pt x="160" y="455"/>
                      </a:lnTo>
                      <a:lnTo>
                        <a:pt x="159" y="456"/>
                      </a:lnTo>
                      <a:lnTo>
                        <a:pt x="158" y="456"/>
                      </a:lnTo>
                      <a:lnTo>
                        <a:pt x="156" y="457"/>
                      </a:lnTo>
                      <a:lnTo>
                        <a:pt x="154" y="457"/>
                      </a:lnTo>
                      <a:lnTo>
                        <a:pt x="152" y="459"/>
                      </a:lnTo>
                      <a:lnTo>
                        <a:pt x="151" y="459"/>
                      </a:lnTo>
                      <a:lnTo>
                        <a:pt x="149" y="460"/>
                      </a:lnTo>
                      <a:lnTo>
                        <a:pt x="147" y="460"/>
                      </a:lnTo>
                      <a:lnTo>
                        <a:pt x="146" y="462"/>
                      </a:lnTo>
                      <a:lnTo>
                        <a:pt x="143" y="462"/>
                      </a:lnTo>
                      <a:lnTo>
                        <a:pt x="141" y="462"/>
                      </a:lnTo>
                      <a:lnTo>
                        <a:pt x="139" y="463"/>
                      </a:lnTo>
                      <a:lnTo>
                        <a:pt x="138" y="463"/>
                      </a:lnTo>
                      <a:lnTo>
                        <a:pt x="136" y="463"/>
                      </a:lnTo>
                      <a:lnTo>
                        <a:pt x="134" y="465"/>
                      </a:lnTo>
                      <a:lnTo>
                        <a:pt x="132" y="465"/>
                      </a:lnTo>
                      <a:lnTo>
                        <a:pt x="130" y="465"/>
                      </a:lnTo>
                      <a:lnTo>
                        <a:pt x="129" y="465"/>
                      </a:lnTo>
                      <a:lnTo>
                        <a:pt x="127" y="465"/>
                      </a:lnTo>
                      <a:lnTo>
                        <a:pt x="125" y="465"/>
                      </a:lnTo>
                      <a:lnTo>
                        <a:pt x="123" y="465"/>
                      </a:lnTo>
                      <a:lnTo>
                        <a:pt x="122" y="465"/>
                      </a:lnTo>
                      <a:lnTo>
                        <a:pt x="120" y="465"/>
                      </a:lnTo>
                      <a:lnTo>
                        <a:pt x="119" y="465"/>
                      </a:lnTo>
                      <a:lnTo>
                        <a:pt x="118" y="465"/>
                      </a:lnTo>
                      <a:lnTo>
                        <a:pt x="116" y="465"/>
                      </a:lnTo>
                      <a:lnTo>
                        <a:pt x="115" y="465"/>
                      </a:lnTo>
                      <a:lnTo>
                        <a:pt x="113" y="465"/>
                      </a:lnTo>
                      <a:lnTo>
                        <a:pt x="112" y="465"/>
                      </a:lnTo>
                      <a:lnTo>
                        <a:pt x="111" y="463"/>
                      </a:lnTo>
                      <a:lnTo>
                        <a:pt x="110" y="463"/>
                      </a:lnTo>
                      <a:lnTo>
                        <a:pt x="109" y="463"/>
                      </a:lnTo>
                      <a:lnTo>
                        <a:pt x="108" y="465"/>
                      </a:lnTo>
                      <a:lnTo>
                        <a:pt x="107" y="465"/>
                      </a:lnTo>
                      <a:lnTo>
                        <a:pt x="106" y="465"/>
                      </a:lnTo>
                      <a:lnTo>
                        <a:pt x="105" y="465"/>
                      </a:lnTo>
                      <a:lnTo>
                        <a:pt x="104" y="465"/>
                      </a:lnTo>
                      <a:lnTo>
                        <a:pt x="103" y="465"/>
                      </a:lnTo>
                      <a:lnTo>
                        <a:pt x="102" y="465"/>
                      </a:lnTo>
                      <a:lnTo>
                        <a:pt x="101" y="467"/>
                      </a:lnTo>
                      <a:lnTo>
                        <a:pt x="100" y="467"/>
                      </a:lnTo>
                      <a:lnTo>
                        <a:pt x="100" y="468"/>
                      </a:lnTo>
                      <a:lnTo>
                        <a:pt x="99" y="468"/>
                      </a:lnTo>
                      <a:lnTo>
                        <a:pt x="99" y="469"/>
                      </a:lnTo>
                      <a:lnTo>
                        <a:pt x="98" y="471"/>
                      </a:lnTo>
                      <a:lnTo>
                        <a:pt x="98" y="472"/>
                      </a:lnTo>
                      <a:lnTo>
                        <a:pt x="97" y="472"/>
                      </a:lnTo>
                      <a:lnTo>
                        <a:pt x="96" y="474"/>
                      </a:lnTo>
                      <a:lnTo>
                        <a:pt x="95" y="475"/>
                      </a:lnTo>
                      <a:lnTo>
                        <a:pt x="94" y="477"/>
                      </a:lnTo>
                      <a:lnTo>
                        <a:pt x="93" y="478"/>
                      </a:lnTo>
                      <a:lnTo>
                        <a:pt x="91" y="479"/>
                      </a:lnTo>
                      <a:lnTo>
                        <a:pt x="90" y="481"/>
                      </a:lnTo>
                      <a:lnTo>
                        <a:pt x="89" y="481"/>
                      </a:lnTo>
                      <a:lnTo>
                        <a:pt x="87" y="483"/>
                      </a:lnTo>
                      <a:lnTo>
                        <a:pt x="87" y="484"/>
                      </a:lnTo>
                      <a:lnTo>
                        <a:pt x="85" y="486"/>
                      </a:lnTo>
                      <a:lnTo>
                        <a:pt x="84" y="487"/>
                      </a:lnTo>
                      <a:lnTo>
                        <a:pt x="83" y="490"/>
                      </a:lnTo>
                      <a:lnTo>
                        <a:pt x="81" y="491"/>
                      </a:lnTo>
                      <a:lnTo>
                        <a:pt x="80" y="493"/>
                      </a:lnTo>
                      <a:lnTo>
                        <a:pt x="78" y="494"/>
                      </a:lnTo>
                      <a:lnTo>
                        <a:pt x="77" y="497"/>
                      </a:lnTo>
                      <a:lnTo>
                        <a:pt x="75" y="498"/>
                      </a:lnTo>
                      <a:lnTo>
                        <a:pt x="73" y="499"/>
                      </a:lnTo>
                      <a:lnTo>
                        <a:pt x="72" y="500"/>
                      </a:lnTo>
                      <a:lnTo>
                        <a:pt x="71" y="502"/>
                      </a:lnTo>
                      <a:lnTo>
                        <a:pt x="69" y="505"/>
                      </a:lnTo>
                      <a:lnTo>
                        <a:pt x="67" y="506"/>
                      </a:lnTo>
                      <a:lnTo>
                        <a:pt x="66" y="507"/>
                      </a:lnTo>
                      <a:lnTo>
                        <a:pt x="65" y="509"/>
                      </a:lnTo>
                      <a:lnTo>
                        <a:pt x="64" y="510"/>
                      </a:lnTo>
                      <a:lnTo>
                        <a:pt x="62" y="512"/>
                      </a:lnTo>
                      <a:lnTo>
                        <a:pt x="61" y="512"/>
                      </a:lnTo>
                      <a:lnTo>
                        <a:pt x="59" y="513"/>
                      </a:lnTo>
                      <a:lnTo>
                        <a:pt x="59" y="515"/>
                      </a:lnTo>
                      <a:lnTo>
                        <a:pt x="58" y="515"/>
                      </a:lnTo>
                      <a:lnTo>
                        <a:pt x="56" y="515"/>
                      </a:lnTo>
                      <a:lnTo>
                        <a:pt x="55" y="517"/>
                      </a:lnTo>
                      <a:lnTo>
                        <a:pt x="54" y="518"/>
                      </a:lnTo>
                      <a:lnTo>
                        <a:pt x="52" y="518"/>
                      </a:lnTo>
                      <a:lnTo>
                        <a:pt x="51" y="519"/>
                      </a:lnTo>
                      <a:lnTo>
                        <a:pt x="49" y="521"/>
                      </a:lnTo>
                      <a:lnTo>
                        <a:pt x="48" y="524"/>
                      </a:lnTo>
                      <a:lnTo>
                        <a:pt x="46" y="525"/>
                      </a:lnTo>
                      <a:lnTo>
                        <a:pt x="44" y="526"/>
                      </a:lnTo>
                      <a:lnTo>
                        <a:pt x="43" y="528"/>
                      </a:lnTo>
                      <a:lnTo>
                        <a:pt x="40" y="531"/>
                      </a:lnTo>
                      <a:lnTo>
                        <a:pt x="38" y="531"/>
                      </a:lnTo>
                      <a:lnTo>
                        <a:pt x="36" y="533"/>
                      </a:lnTo>
                      <a:lnTo>
                        <a:pt x="34" y="536"/>
                      </a:lnTo>
                      <a:lnTo>
                        <a:pt x="32" y="537"/>
                      </a:lnTo>
                      <a:lnTo>
                        <a:pt x="31" y="540"/>
                      </a:lnTo>
                      <a:lnTo>
                        <a:pt x="29" y="541"/>
                      </a:lnTo>
                      <a:lnTo>
                        <a:pt x="26" y="544"/>
                      </a:lnTo>
                      <a:lnTo>
                        <a:pt x="24" y="545"/>
                      </a:lnTo>
                      <a:lnTo>
                        <a:pt x="23" y="548"/>
                      </a:lnTo>
                      <a:lnTo>
                        <a:pt x="21" y="549"/>
                      </a:lnTo>
                      <a:lnTo>
                        <a:pt x="20" y="552"/>
                      </a:lnTo>
                      <a:lnTo>
                        <a:pt x="18" y="553"/>
                      </a:lnTo>
                      <a:lnTo>
                        <a:pt x="16" y="555"/>
                      </a:lnTo>
                      <a:lnTo>
                        <a:pt x="14" y="557"/>
                      </a:lnTo>
                      <a:lnTo>
                        <a:pt x="14" y="559"/>
                      </a:lnTo>
                      <a:lnTo>
                        <a:pt x="12" y="560"/>
                      </a:lnTo>
                      <a:lnTo>
                        <a:pt x="11" y="562"/>
                      </a:lnTo>
                      <a:lnTo>
                        <a:pt x="9" y="564"/>
                      </a:lnTo>
                      <a:lnTo>
                        <a:pt x="8" y="565"/>
                      </a:lnTo>
                      <a:lnTo>
                        <a:pt x="8" y="567"/>
                      </a:lnTo>
                      <a:lnTo>
                        <a:pt x="7" y="568"/>
                      </a:lnTo>
                      <a:lnTo>
                        <a:pt x="0" y="3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15" name="Freeform 129"/>
                <p:cNvSpPr>
                  <a:spLocks/>
                </p:cNvSpPr>
                <p:nvPr/>
              </p:nvSpPr>
              <p:spPr bwMode="auto">
                <a:xfrm>
                  <a:off x="1512" y="1249"/>
                  <a:ext cx="221" cy="574"/>
                </a:xfrm>
                <a:custGeom>
                  <a:avLst/>
                  <a:gdLst>
                    <a:gd name="T0" fmla="*/ 10 w 221"/>
                    <a:gd name="T1" fmla="*/ 307 h 574"/>
                    <a:gd name="T2" fmla="*/ 23 w 221"/>
                    <a:gd name="T3" fmla="*/ 294 h 574"/>
                    <a:gd name="T4" fmla="*/ 32 w 221"/>
                    <a:gd name="T5" fmla="*/ 283 h 574"/>
                    <a:gd name="T6" fmla="*/ 45 w 221"/>
                    <a:gd name="T7" fmla="*/ 269 h 574"/>
                    <a:gd name="T8" fmla="*/ 55 w 221"/>
                    <a:gd name="T9" fmla="*/ 253 h 574"/>
                    <a:gd name="T10" fmla="*/ 64 w 221"/>
                    <a:gd name="T11" fmla="*/ 236 h 574"/>
                    <a:gd name="T12" fmla="*/ 69 w 221"/>
                    <a:gd name="T13" fmla="*/ 217 h 574"/>
                    <a:gd name="T14" fmla="*/ 73 w 221"/>
                    <a:gd name="T15" fmla="*/ 205 h 574"/>
                    <a:gd name="T16" fmla="*/ 84 w 221"/>
                    <a:gd name="T17" fmla="*/ 182 h 574"/>
                    <a:gd name="T18" fmla="*/ 94 w 221"/>
                    <a:gd name="T19" fmla="*/ 165 h 574"/>
                    <a:gd name="T20" fmla="*/ 102 w 221"/>
                    <a:gd name="T21" fmla="*/ 150 h 574"/>
                    <a:gd name="T22" fmla="*/ 111 w 221"/>
                    <a:gd name="T23" fmla="*/ 135 h 574"/>
                    <a:gd name="T24" fmla="*/ 119 w 221"/>
                    <a:gd name="T25" fmla="*/ 119 h 574"/>
                    <a:gd name="T26" fmla="*/ 127 w 221"/>
                    <a:gd name="T27" fmla="*/ 97 h 574"/>
                    <a:gd name="T28" fmla="*/ 137 w 221"/>
                    <a:gd name="T29" fmla="*/ 70 h 574"/>
                    <a:gd name="T30" fmla="*/ 145 w 221"/>
                    <a:gd name="T31" fmla="*/ 49 h 574"/>
                    <a:gd name="T32" fmla="*/ 153 w 221"/>
                    <a:gd name="T33" fmla="*/ 42 h 574"/>
                    <a:gd name="T34" fmla="*/ 162 w 221"/>
                    <a:gd name="T35" fmla="*/ 36 h 574"/>
                    <a:gd name="T36" fmla="*/ 166 w 221"/>
                    <a:gd name="T37" fmla="*/ 34 h 574"/>
                    <a:gd name="T38" fmla="*/ 169 w 221"/>
                    <a:gd name="T39" fmla="*/ 31 h 574"/>
                    <a:gd name="T40" fmla="*/ 173 w 221"/>
                    <a:gd name="T41" fmla="*/ 27 h 574"/>
                    <a:gd name="T42" fmla="*/ 185 w 221"/>
                    <a:gd name="T43" fmla="*/ 15 h 574"/>
                    <a:gd name="T44" fmla="*/ 198 w 221"/>
                    <a:gd name="T45" fmla="*/ 2 h 574"/>
                    <a:gd name="T46" fmla="*/ 207 w 221"/>
                    <a:gd name="T47" fmla="*/ 1 h 574"/>
                    <a:gd name="T48" fmla="*/ 212 w 221"/>
                    <a:gd name="T49" fmla="*/ 4 h 574"/>
                    <a:gd name="T50" fmla="*/ 215 w 221"/>
                    <a:gd name="T51" fmla="*/ 9 h 574"/>
                    <a:gd name="T52" fmla="*/ 218 w 221"/>
                    <a:gd name="T53" fmla="*/ 20 h 574"/>
                    <a:gd name="T54" fmla="*/ 220 w 221"/>
                    <a:gd name="T55" fmla="*/ 38 h 574"/>
                    <a:gd name="T56" fmla="*/ 218 w 221"/>
                    <a:gd name="T57" fmla="*/ 57 h 574"/>
                    <a:gd name="T58" fmla="*/ 214 w 221"/>
                    <a:gd name="T59" fmla="*/ 70 h 574"/>
                    <a:gd name="T60" fmla="*/ 204 w 221"/>
                    <a:gd name="T61" fmla="*/ 91 h 574"/>
                    <a:gd name="T62" fmla="*/ 195 w 221"/>
                    <a:gd name="T63" fmla="*/ 107 h 574"/>
                    <a:gd name="T64" fmla="*/ 189 w 221"/>
                    <a:gd name="T65" fmla="*/ 116 h 574"/>
                    <a:gd name="T66" fmla="*/ 181 w 221"/>
                    <a:gd name="T67" fmla="*/ 126 h 574"/>
                    <a:gd name="T68" fmla="*/ 180 w 221"/>
                    <a:gd name="T69" fmla="*/ 135 h 574"/>
                    <a:gd name="T70" fmla="*/ 177 w 221"/>
                    <a:gd name="T71" fmla="*/ 147 h 574"/>
                    <a:gd name="T72" fmla="*/ 173 w 221"/>
                    <a:gd name="T73" fmla="*/ 162 h 574"/>
                    <a:gd name="T74" fmla="*/ 164 w 221"/>
                    <a:gd name="T75" fmla="*/ 186 h 574"/>
                    <a:gd name="T76" fmla="*/ 162 w 221"/>
                    <a:gd name="T77" fmla="*/ 192 h 574"/>
                    <a:gd name="T78" fmla="*/ 164 w 221"/>
                    <a:gd name="T79" fmla="*/ 186 h 574"/>
                    <a:gd name="T80" fmla="*/ 168 w 221"/>
                    <a:gd name="T81" fmla="*/ 453 h 574"/>
                    <a:gd name="T82" fmla="*/ 152 w 221"/>
                    <a:gd name="T83" fmla="*/ 463 h 574"/>
                    <a:gd name="T84" fmla="*/ 130 w 221"/>
                    <a:gd name="T85" fmla="*/ 469 h 574"/>
                    <a:gd name="T86" fmla="*/ 109 w 221"/>
                    <a:gd name="T87" fmla="*/ 469 h 574"/>
                    <a:gd name="T88" fmla="*/ 98 w 221"/>
                    <a:gd name="T89" fmla="*/ 476 h 574"/>
                    <a:gd name="T90" fmla="*/ 86 w 221"/>
                    <a:gd name="T91" fmla="*/ 490 h 574"/>
                    <a:gd name="T92" fmla="*/ 68 w 221"/>
                    <a:gd name="T93" fmla="*/ 511 h 574"/>
                    <a:gd name="T94" fmla="*/ 52 w 221"/>
                    <a:gd name="T95" fmla="*/ 523 h 574"/>
                    <a:gd name="T96" fmla="*/ 31 w 221"/>
                    <a:gd name="T97" fmla="*/ 545 h 574"/>
                    <a:gd name="T98" fmla="*/ 11 w 221"/>
                    <a:gd name="T99" fmla="*/ 567 h 5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1"/>
                    <a:gd name="T151" fmla="*/ 0 h 574"/>
                    <a:gd name="T152" fmla="*/ 221 w 221"/>
                    <a:gd name="T153" fmla="*/ 574 h 5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1" h="574">
                      <a:moveTo>
                        <a:pt x="0" y="319"/>
                      </a:moveTo>
                      <a:lnTo>
                        <a:pt x="5" y="313"/>
                      </a:lnTo>
                      <a:lnTo>
                        <a:pt x="10" y="307"/>
                      </a:lnTo>
                      <a:lnTo>
                        <a:pt x="15" y="302"/>
                      </a:lnTo>
                      <a:lnTo>
                        <a:pt x="21" y="297"/>
                      </a:lnTo>
                      <a:lnTo>
                        <a:pt x="23" y="294"/>
                      </a:lnTo>
                      <a:lnTo>
                        <a:pt x="26" y="290"/>
                      </a:lnTo>
                      <a:lnTo>
                        <a:pt x="29" y="285"/>
                      </a:lnTo>
                      <a:lnTo>
                        <a:pt x="32" y="283"/>
                      </a:lnTo>
                      <a:lnTo>
                        <a:pt x="36" y="278"/>
                      </a:lnTo>
                      <a:lnTo>
                        <a:pt x="40" y="273"/>
                      </a:lnTo>
                      <a:lnTo>
                        <a:pt x="45" y="269"/>
                      </a:lnTo>
                      <a:lnTo>
                        <a:pt x="48" y="264"/>
                      </a:lnTo>
                      <a:lnTo>
                        <a:pt x="52" y="258"/>
                      </a:lnTo>
                      <a:lnTo>
                        <a:pt x="55" y="253"/>
                      </a:lnTo>
                      <a:lnTo>
                        <a:pt x="58" y="248"/>
                      </a:lnTo>
                      <a:lnTo>
                        <a:pt x="61" y="241"/>
                      </a:lnTo>
                      <a:lnTo>
                        <a:pt x="64" y="236"/>
                      </a:lnTo>
                      <a:lnTo>
                        <a:pt x="65" y="229"/>
                      </a:lnTo>
                      <a:lnTo>
                        <a:pt x="67" y="223"/>
                      </a:lnTo>
                      <a:lnTo>
                        <a:pt x="69" y="217"/>
                      </a:lnTo>
                      <a:lnTo>
                        <a:pt x="69" y="212"/>
                      </a:lnTo>
                      <a:lnTo>
                        <a:pt x="71" y="208"/>
                      </a:lnTo>
                      <a:lnTo>
                        <a:pt x="73" y="205"/>
                      </a:lnTo>
                      <a:lnTo>
                        <a:pt x="75" y="202"/>
                      </a:lnTo>
                      <a:lnTo>
                        <a:pt x="80" y="192"/>
                      </a:lnTo>
                      <a:lnTo>
                        <a:pt x="84" y="182"/>
                      </a:lnTo>
                      <a:lnTo>
                        <a:pt x="89" y="173"/>
                      </a:lnTo>
                      <a:lnTo>
                        <a:pt x="95" y="165"/>
                      </a:lnTo>
                      <a:lnTo>
                        <a:pt x="94" y="165"/>
                      </a:lnTo>
                      <a:lnTo>
                        <a:pt x="97" y="159"/>
                      </a:lnTo>
                      <a:lnTo>
                        <a:pt x="99" y="155"/>
                      </a:lnTo>
                      <a:lnTo>
                        <a:pt x="102" y="150"/>
                      </a:lnTo>
                      <a:lnTo>
                        <a:pt x="105" y="144"/>
                      </a:lnTo>
                      <a:lnTo>
                        <a:pt x="108" y="138"/>
                      </a:lnTo>
                      <a:lnTo>
                        <a:pt x="111" y="135"/>
                      </a:lnTo>
                      <a:lnTo>
                        <a:pt x="113" y="129"/>
                      </a:lnTo>
                      <a:lnTo>
                        <a:pt x="116" y="124"/>
                      </a:lnTo>
                      <a:lnTo>
                        <a:pt x="119" y="119"/>
                      </a:lnTo>
                      <a:lnTo>
                        <a:pt x="121" y="111"/>
                      </a:lnTo>
                      <a:lnTo>
                        <a:pt x="125" y="104"/>
                      </a:lnTo>
                      <a:lnTo>
                        <a:pt x="127" y="97"/>
                      </a:lnTo>
                      <a:lnTo>
                        <a:pt x="130" y="88"/>
                      </a:lnTo>
                      <a:lnTo>
                        <a:pt x="133" y="79"/>
                      </a:lnTo>
                      <a:lnTo>
                        <a:pt x="137" y="70"/>
                      </a:lnTo>
                      <a:lnTo>
                        <a:pt x="139" y="61"/>
                      </a:lnTo>
                      <a:lnTo>
                        <a:pt x="142" y="54"/>
                      </a:lnTo>
                      <a:lnTo>
                        <a:pt x="145" y="49"/>
                      </a:lnTo>
                      <a:lnTo>
                        <a:pt x="149" y="45"/>
                      </a:lnTo>
                      <a:lnTo>
                        <a:pt x="151" y="43"/>
                      </a:lnTo>
                      <a:lnTo>
                        <a:pt x="153" y="42"/>
                      </a:lnTo>
                      <a:lnTo>
                        <a:pt x="155" y="40"/>
                      </a:lnTo>
                      <a:lnTo>
                        <a:pt x="158" y="38"/>
                      </a:lnTo>
                      <a:lnTo>
                        <a:pt x="162" y="36"/>
                      </a:lnTo>
                      <a:lnTo>
                        <a:pt x="163" y="36"/>
                      </a:lnTo>
                      <a:lnTo>
                        <a:pt x="164" y="36"/>
                      </a:lnTo>
                      <a:lnTo>
                        <a:pt x="166" y="34"/>
                      </a:lnTo>
                      <a:lnTo>
                        <a:pt x="167" y="34"/>
                      </a:lnTo>
                      <a:lnTo>
                        <a:pt x="168" y="33"/>
                      </a:lnTo>
                      <a:lnTo>
                        <a:pt x="169" y="31"/>
                      </a:lnTo>
                      <a:lnTo>
                        <a:pt x="170" y="30"/>
                      </a:lnTo>
                      <a:lnTo>
                        <a:pt x="171" y="30"/>
                      </a:lnTo>
                      <a:lnTo>
                        <a:pt x="173" y="27"/>
                      </a:lnTo>
                      <a:lnTo>
                        <a:pt x="177" y="24"/>
                      </a:lnTo>
                      <a:lnTo>
                        <a:pt x="181" y="18"/>
                      </a:lnTo>
                      <a:lnTo>
                        <a:pt x="185" y="15"/>
                      </a:lnTo>
                      <a:lnTo>
                        <a:pt x="190" y="11"/>
                      </a:lnTo>
                      <a:lnTo>
                        <a:pt x="194" y="6"/>
                      </a:lnTo>
                      <a:lnTo>
                        <a:pt x="198" y="2"/>
                      </a:lnTo>
                      <a:lnTo>
                        <a:pt x="203" y="1"/>
                      </a:lnTo>
                      <a:lnTo>
                        <a:pt x="204" y="0"/>
                      </a:lnTo>
                      <a:lnTo>
                        <a:pt x="207" y="1"/>
                      </a:lnTo>
                      <a:lnTo>
                        <a:pt x="210" y="1"/>
                      </a:lnTo>
                      <a:lnTo>
                        <a:pt x="211" y="2"/>
                      </a:lnTo>
                      <a:lnTo>
                        <a:pt x="212" y="4"/>
                      </a:lnTo>
                      <a:lnTo>
                        <a:pt x="213" y="5"/>
                      </a:lnTo>
                      <a:lnTo>
                        <a:pt x="214" y="8"/>
                      </a:lnTo>
                      <a:lnTo>
                        <a:pt x="215" y="9"/>
                      </a:lnTo>
                      <a:lnTo>
                        <a:pt x="216" y="13"/>
                      </a:lnTo>
                      <a:lnTo>
                        <a:pt x="217" y="16"/>
                      </a:lnTo>
                      <a:lnTo>
                        <a:pt x="218" y="20"/>
                      </a:lnTo>
                      <a:lnTo>
                        <a:pt x="219" y="26"/>
                      </a:lnTo>
                      <a:lnTo>
                        <a:pt x="220" y="31"/>
                      </a:lnTo>
                      <a:lnTo>
                        <a:pt x="220" y="38"/>
                      </a:lnTo>
                      <a:lnTo>
                        <a:pt x="220" y="43"/>
                      </a:lnTo>
                      <a:lnTo>
                        <a:pt x="219" y="50"/>
                      </a:lnTo>
                      <a:lnTo>
                        <a:pt x="218" y="57"/>
                      </a:lnTo>
                      <a:lnTo>
                        <a:pt x="216" y="62"/>
                      </a:lnTo>
                      <a:lnTo>
                        <a:pt x="215" y="67"/>
                      </a:lnTo>
                      <a:lnTo>
                        <a:pt x="214" y="70"/>
                      </a:lnTo>
                      <a:lnTo>
                        <a:pt x="211" y="77"/>
                      </a:lnTo>
                      <a:lnTo>
                        <a:pt x="207" y="84"/>
                      </a:lnTo>
                      <a:lnTo>
                        <a:pt x="204" y="91"/>
                      </a:lnTo>
                      <a:lnTo>
                        <a:pt x="201" y="97"/>
                      </a:lnTo>
                      <a:lnTo>
                        <a:pt x="198" y="102"/>
                      </a:lnTo>
                      <a:lnTo>
                        <a:pt x="195" y="107"/>
                      </a:lnTo>
                      <a:lnTo>
                        <a:pt x="194" y="110"/>
                      </a:lnTo>
                      <a:lnTo>
                        <a:pt x="191" y="114"/>
                      </a:lnTo>
                      <a:lnTo>
                        <a:pt x="189" y="116"/>
                      </a:lnTo>
                      <a:lnTo>
                        <a:pt x="187" y="119"/>
                      </a:lnTo>
                      <a:lnTo>
                        <a:pt x="185" y="122"/>
                      </a:lnTo>
                      <a:lnTo>
                        <a:pt x="181" y="126"/>
                      </a:lnTo>
                      <a:lnTo>
                        <a:pt x="181" y="128"/>
                      </a:lnTo>
                      <a:lnTo>
                        <a:pt x="181" y="131"/>
                      </a:lnTo>
                      <a:lnTo>
                        <a:pt x="180" y="135"/>
                      </a:lnTo>
                      <a:lnTo>
                        <a:pt x="179" y="137"/>
                      </a:lnTo>
                      <a:lnTo>
                        <a:pt x="178" y="143"/>
                      </a:lnTo>
                      <a:lnTo>
                        <a:pt x="177" y="147"/>
                      </a:lnTo>
                      <a:lnTo>
                        <a:pt x="176" y="152"/>
                      </a:lnTo>
                      <a:lnTo>
                        <a:pt x="174" y="156"/>
                      </a:lnTo>
                      <a:lnTo>
                        <a:pt x="173" y="162"/>
                      </a:lnTo>
                      <a:lnTo>
                        <a:pt x="171" y="169"/>
                      </a:lnTo>
                      <a:lnTo>
                        <a:pt x="168" y="177"/>
                      </a:lnTo>
                      <a:lnTo>
                        <a:pt x="164" y="186"/>
                      </a:lnTo>
                      <a:lnTo>
                        <a:pt x="163" y="187"/>
                      </a:lnTo>
                      <a:lnTo>
                        <a:pt x="162" y="190"/>
                      </a:lnTo>
                      <a:lnTo>
                        <a:pt x="162" y="192"/>
                      </a:lnTo>
                      <a:lnTo>
                        <a:pt x="160" y="195"/>
                      </a:lnTo>
                      <a:lnTo>
                        <a:pt x="162" y="190"/>
                      </a:lnTo>
                      <a:lnTo>
                        <a:pt x="164" y="186"/>
                      </a:lnTo>
                      <a:lnTo>
                        <a:pt x="167" y="181"/>
                      </a:lnTo>
                      <a:lnTo>
                        <a:pt x="168" y="174"/>
                      </a:lnTo>
                      <a:lnTo>
                        <a:pt x="168" y="453"/>
                      </a:lnTo>
                      <a:lnTo>
                        <a:pt x="164" y="457"/>
                      </a:lnTo>
                      <a:lnTo>
                        <a:pt x="159" y="460"/>
                      </a:lnTo>
                      <a:lnTo>
                        <a:pt x="152" y="463"/>
                      </a:lnTo>
                      <a:lnTo>
                        <a:pt x="144" y="466"/>
                      </a:lnTo>
                      <a:lnTo>
                        <a:pt x="138" y="467"/>
                      </a:lnTo>
                      <a:lnTo>
                        <a:pt x="130" y="469"/>
                      </a:lnTo>
                      <a:lnTo>
                        <a:pt x="123" y="469"/>
                      </a:lnTo>
                      <a:lnTo>
                        <a:pt x="117" y="469"/>
                      </a:lnTo>
                      <a:lnTo>
                        <a:pt x="109" y="469"/>
                      </a:lnTo>
                      <a:lnTo>
                        <a:pt x="104" y="469"/>
                      </a:lnTo>
                      <a:lnTo>
                        <a:pt x="100" y="472"/>
                      </a:lnTo>
                      <a:lnTo>
                        <a:pt x="98" y="476"/>
                      </a:lnTo>
                      <a:lnTo>
                        <a:pt x="95" y="479"/>
                      </a:lnTo>
                      <a:lnTo>
                        <a:pt x="91" y="485"/>
                      </a:lnTo>
                      <a:lnTo>
                        <a:pt x="86" y="490"/>
                      </a:lnTo>
                      <a:lnTo>
                        <a:pt x="81" y="497"/>
                      </a:lnTo>
                      <a:lnTo>
                        <a:pt x="74" y="503"/>
                      </a:lnTo>
                      <a:lnTo>
                        <a:pt x="68" y="511"/>
                      </a:lnTo>
                      <a:lnTo>
                        <a:pt x="63" y="516"/>
                      </a:lnTo>
                      <a:lnTo>
                        <a:pt x="58" y="519"/>
                      </a:lnTo>
                      <a:lnTo>
                        <a:pt x="52" y="523"/>
                      </a:lnTo>
                      <a:lnTo>
                        <a:pt x="46" y="530"/>
                      </a:lnTo>
                      <a:lnTo>
                        <a:pt x="39" y="536"/>
                      </a:lnTo>
                      <a:lnTo>
                        <a:pt x="31" y="545"/>
                      </a:lnTo>
                      <a:lnTo>
                        <a:pt x="23" y="552"/>
                      </a:lnTo>
                      <a:lnTo>
                        <a:pt x="16" y="560"/>
                      </a:lnTo>
                      <a:lnTo>
                        <a:pt x="11" y="567"/>
                      </a:lnTo>
                      <a:lnTo>
                        <a:pt x="7" y="57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130"/>
                <p:cNvSpPr>
                  <a:spLocks/>
                </p:cNvSpPr>
                <p:nvPr/>
              </p:nvSpPr>
              <p:spPr bwMode="auto">
                <a:xfrm>
                  <a:off x="1642" y="1591"/>
                  <a:ext cx="29" cy="49"/>
                </a:xfrm>
                <a:custGeom>
                  <a:avLst/>
                  <a:gdLst>
                    <a:gd name="T0" fmla="*/ 28 w 29"/>
                    <a:gd name="T1" fmla="*/ 0 h 49"/>
                    <a:gd name="T2" fmla="*/ 26 w 29"/>
                    <a:gd name="T3" fmla="*/ 6 h 49"/>
                    <a:gd name="T4" fmla="*/ 24 w 29"/>
                    <a:gd name="T5" fmla="*/ 12 h 49"/>
                    <a:gd name="T6" fmla="*/ 20 w 29"/>
                    <a:gd name="T7" fmla="*/ 19 h 49"/>
                    <a:gd name="T8" fmla="*/ 17 w 29"/>
                    <a:gd name="T9" fmla="*/ 27 h 49"/>
                    <a:gd name="T10" fmla="*/ 13 w 29"/>
                    <a:gd name="T11" fmla="*/ 33 h 49"/>
                    <a:gd name="T12" fmla="*/ 9 w 29"/>
                    <a:gd name="T13" fmla="*/ 39 h 49"/>
                    <a:gd name="T14" fmla="*/ 5 w 29"/>
                    <a:gd name="T15" fmla="*/ 44 h 49"/>
                    <a:gd name="T16" fmla="*/ 0 w 2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49"/>
                    <a:gd name="T29" fmla="*/ 29 w 2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49">
                      <a:moveTo>
                        <a:pt x="28" y="0"/>
                      </a:moveTo>
                      <a:lnTo>
                        <a:pt x="26" y="6"/>
                      </a:lnTo>
                      <a:lnTo>
                        <a:pt x="24" y="12"/>
                      </a:lnTo>
                      <a:lnTo>
                        <a:pt x="20" y="19"/>
                      </a:lnTo>
                      <a:lnTo>
                        <a:pt x="17" y="27"/>
                      </a:lnTo>
                      <a:lnTo>
                        <a:pt x="13" y="33"/>
                      </a:lnTo>
                      <a:lnTo>
                        <a:pt x="9" y="39"/>
                      </a:lnTo>
                      <a:lnTo>
                        <a:pt x="5" y="44"/>
                      </a:lnTo>
                      <a:lnTo>
                        <a:pt x="0" y="4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 name="Freeform 131"/>
                <p:cNvSpPr>
                  <a:spLocks/>
                </p:cNvSpPr>
                <p:nvPr/>
              </p:nvSpPr>
              <p:spPr bwMode="auto">
                <a:xfrm>
                  <a:off x="1642" y="1589"/>
                  <a:ext cx="28" cy="51"/>
                </a:xfrm>
                <a:custGeom>
                  <a:avLst/>
                  <a:gdLst>
                    <a:gd name="T0" fmla="*/ 27 w 28"/>
                    <a:gd name="T1" fmla="*/ 0 h 51"/>
                    <a:gd name="T2" fmla="*/ 25 w 28"/>
                    <a:gd name="T3" fmla="*/ 6 h 51"/>
                    <a:gd name="T4" fmla="*/ 23 w 28"/>
                    <a:gd name="T5" fmla="*/ 12 h 51"/>
                    <a:gd name="T6" fmla="*/ 20 w 28"/>
                    <a:gd name="T7" fmla="*/ 21 h 51"/>
                    <a:gd name="T8" fmla="*/ 17 w 28"/>
                    <a:gd name="T9" fmla="*/ 28 h 51"/>
                    <a:gd name="T10" fmla="*/ 13 w 28"/>
                    <a:gd name="T11" fmla="*/ 35 h 51"/>
                    <a:gd name="T12" fmla="*/ 10 w 28"/>
                    <a:gd name="T13" fmla="*/ 41 h 51"/>
                    <a:gd name="T14" fmla="*/ 5 w 28"/>
                    <a:gd name="T15" fmla="*/ 46 h 51"/>
                    <a:gd name="T16" fmla="*/ 0 w 28"/>
                    <a:gd name="T17" fmla="*/ 5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1"/>
                    <a:gd name="T29" fmla="*/ 28 w 28"/>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1">
                      <a:moveTo>
                        <a:pt x="27" y="0"/>
                      </a:moveTo>
                      <a:lnTo>
                        <a:pt x="25" y="6"/>
                      </a:lnTo>
                      <a:lnTo>
                        <a:pt x="23" y="12"/>
                      </a:lnTo>
                      <a:lnTo>
                        <a:pt x="20" y="21"/>
                      </a:lnTo>
                      <a:lnTo>
                        <a:pt x="17" y="28"/>
                      </a:lnTo>
                      <a:lnTo>
                        <a:pt x="13" y="35"/>
                      </a:lnTo>
                      <a:lnTo>
                        <a:pt x="10" y="41"/>
                      </a:lnTo>
                      <a:lnTo>
                        <a:pt x="5" y="46"/>
                      </a:lnTo>
                      <a:lnTo>
                        <a:pt x="0" y="5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132"/>
                <p:cNvSpPr>
                  <a:spLocks/>
                </p:cNvSpPr>
                <p:nvPr/>
              </p:nvSpPr>
              <p:spPr bwMode="auto">
                <a:xfrm>
                  <a:off x="1652" y="1251"/>
                  <a:ext cx="65" cy="60"/>
                </a:xfrm>
                <a:custGeom>
                  <a:avLst/>
                  <a:gdLst>
                    <a:gd name="T0" fmla="*/ 64 w 65"/>
                    <a:gd name="T1" fmla="*/ 0 h 60"/>
                    <a:gd name="T2" fmla="*/ 59 w 65"/>
                    <a:gd name="T3" fmla="*/ 2 h 60"/>
                    <a:gd name="T4" fmla="*/ 55 w 65"/>
                    <a:gd name="T5" fmla="*/ 5 h 60"/>
                    <a:gd name="T6" fmla="*/ 51 w 65"/>
                    <a:gd name="T7" fmla="*/ 11 h 60"/>
                    <a:gd name="T8" fmla="*/ 46 w 65"/>
                    <a:gd name="T9" fmla="*/ 15 h 60"/>
                    <a:gd name="T10" fmla="*/ 41 w 65"/>
                    <a:gd name="T11" fmla="*/ 20 h 60"/>
                    <a:gd name="T12" fmla="*/ 38 w 65"/>
                    <a:gd name="T13" fmla="*/ 24 h 60"/>
                    <a:gd name="T14" fmla="*/ 34 w 65"/>
                    <a:gd name="T15" fmla="*/ 27 h 60"/>
                    <a:gd name="T16" fmla="*/ 32 w 65"/>
                    <a:gd name="T17" fmla="*/ 30 h 60"/>
                    <a:gd name="T18" fmla="*/ 31 w 65"/>
                    <a:gd name="T19" fmla="*/ 31 h 60"/>
                    <a:gd name="T20" fmla="*/ 30 w 65"/>
                    <a:gd name="T21" fmla="*/ 32 h 60"/>
                    <a:gd name="T22" fmla="*/ 28 w 65"/>
                    <a:gd name="T23" fmla="*/ 32 h 60"/>
                    <a:gd name="T24" fmla="*/ 27 w 65"/>
                    <a:gd name="T25" fmla="*/ 34 h 60"/>
                    <a:gd name="T26" fmla="*/ 27 w 65"/>
                    <a:gd name="T27" fmla="*/ 34 h 60"/>
                    <a:gd name="T28" fmla="*/ 25 w 65"/>
                    <a:gd name="T29" fmla="*/ 34 h 60"/>
                    <a:gd name="T30" fmla="*/ 24 w 65"/>
                    <a:gd name="T31" fmla="*/ 36 h 60"/>
                    <a:gd name="T32" fmla="*/ 23 w 65"/>
                    <a:gd name="T33" fmla="*/ 36 h 60"/>
                    <a:gd name="T34" fmla="*/ 19 w 65"/>
                    <a:gd name="T35" fmla="*/ 39 h 60"/>
                    <a:gd name="T36" fmla="*/ 16 w 65"/>
                    <a:gd name="T37" fmla="*/ 40 h 60"/>
                    <a:gd name="T38" fmla="*/ 14 w 65"/>
                    <a:gd name="T39" fmla="*/ 41 h 60"/>
                    <a:gd name="T40" fmla="*/ 11 w 65"/>
                    <a:gd name="T41" fmla="*/ 43 h 60"/>
                    <a:gd name="T42" fmla="*/ 9 w 65"/>
                    <a:gd name="T43" fmla="*/ 44 h 60"/>
                    <a:gd name="T44" fmla="*/ 6 w 65"/>
                    <a:gd name="T45" fmla="*/ 48 h 60"/>
                    <a:gd name="T46" fmla="*/ 3 w 65"/>
                    <a:gd name="T47" fmla="*/ 52 h 60"/>
                    <a:gd name="T48" fmla="*/ 0 w 65"/>
                    <a:gd name="T49" fmla="*/ 59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60"/>
                    <a:gd name="T77" fmla="*/ 65 w 65"/>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60">
                      <a:moveTo>
                        <a:pt x="64" y="0"/>
                      </a:moveTo>
                      <a:lnTo>
                        <a:pt x="59" y="2"/>
                      </a:lnTo>
                      <a:lnTo>
                        <a:pt x="55" y="5"/>
                      </a:lnTo>
                      <a:lnTo>
                        <a:pt x="51" y="11"/>
                      </a:lnTo>
                      <a:lnTo>
                        <a:pt x="46" y="15"/>
                      </a:lnTo>
                      <a:lnTo>
                        <a:pt x="41" y="20"/>
                      </a:lnTo>
                      <a:lnTo>
                        <a:pt x="38" y="24"/>
                      </a:lnTo>
                      <a:lnTo>
                        <a:pt x="34" y="27"/>
                      </a:lnTo>
                      <a:lnTo>
                        <a:pt x="32" y="30"/>
                      </a:lnTo>
                      <a:lnTo>
                        <a:pt x="31" y="31"/>
                      </a:lnTo>
                      <a:lnTo>
                        <a:pt x="30" y="32"/>
                      </a:lnTo>
                      <a:lnTo>
                        <a:pt x="28" y="32"/>
                      </a:lnTo>
                      <a:lnTo>
                        <a:pt x="27" y="34"/>
                      </a:lnTo>
                      <a:lnTo>
                        <a:pt x="25" y="34"/>
                      </a:lnTo>
                      <a:lnTo>
                        <a:pt x="24" y="36"/>
                      </a:lnTo>
                      <a:lnTo>
                        <a:pt x="23" y="36"/>
                      </a:lnTo>
                      <a:lnTo>
                        <a:pt x="19" y="39"/>
                      </a:lnTo>
                      <a:lnTo>
                        <a:pt x="16" y="40"/>
                      </a:lnTo>
                      <a:lnTo>
                        <a:pt x="14" y="41"/>
                      </a:lnTo>
                      <a:lnTo>
                        <a:pt x="11" y="43"/>
                      </a:lnTo>
                      <a:lnTo>
                        <a:pt x="9" y="44"/>
                      </a:lnTo>
                      <a:lnTo>
                        <a:pt x="6" y="48"/>
                      </a:lnTo>
                      <a:lnTo>
                        <a:pt x="3" y="52"/>
                      </a:lnTo>
                      <a:lnTo>
                        <a:pt x="0" y="5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 name="Freeform 133"/>
                <p:cNvSpPr>
                  <a:spLocks/>
                </p:cNvSpPr>
                <p:nvPr/>
              </p:nvSpPr>
              <p:spPr bwMode="auto">
                <a:xfrm>
                  <a:off x="1685" y="1306"/>
                  <a:ext cx="47" cy="75"/>
                </a:xfrm>
                <a:custGeom>
                  <a:avLst/>
                  <a:gdLst>
                    <a:gd name="T0" fmla="*/ 0 w 47"/>
                    <a:gd name="T1" fmla="*/ 74 h 75"/>
                    <a:gd name="T2" fmla="*/ 6 w 47"/>
                    <a:gd name="T3" fmla="*/ 73 h 75"/>
                    <a:gd name="T4" fmla="*/ 12 w 47"/>
                    <a:gd name="T5" fmla="*/ 65 h 75"/>
                    <a:gd name="T6" fmla="*/ 19 w 47"/>
                    <a:gd name="T7" fmla="*/ 58 h 75"/>
                    <a:gd name="T8" fmla="*/ 26 w 47"/>
                    <a:gd name="T9" fmla="*/ 46 h 75"/>
                    <a:gd name="T10" fmla="*/ 33 w 47"/>
                    <a:gd name="T11" fmla="*/ 34 h 75"/>
                    <a:gd name="T12" fmla="*/ 38 w 47"/>
                    <a:gd name="T13" fmla="*/ 22 h 75"/>
                    <a:gd name="T14" fmla="*/ 43 w 47"/>
                    <a:gd name="T15" fmla="*/ 11 h 75"/>
                    <a:gd name="T16" fmla="*/ 46 w 47"/>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75"/>
                    <a:gd name="T29" fmla="*/ 47 w 47"/>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75">
                      <a:moveTo>
                        <a:pt x="0" y="74"/>
                      </a:moveTo>
                      <a:lnTo>
                        <a:pt x="6" y="73"/>
                      </a:lnTo>
                      <a:lnTo>
                        <a:pt x="12" y="65"/>
                      </a:lnTo>
                      <a:lnTo>
                        <a:pt x="19" y="58"/>
                      </a:lnTo>
                      <a:lnTo>
                        <a:pt x="26" y="46"/>
                      </a:lnTo>
                      <a:lnTo>
                        <a:pt x="33" y="34"/>
                      </a:lnTo>
                      <a:lnTo>
                        <a:pt x="38" y="22"/>
                      </a:lnTo>
                      <a:lnTo>
                        <a:pt x="43" y="11"/>
                      </a:lnTo>
                      <a:lnTo>
                        <a:pt x="46"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134"/>
                <p:cNvSpPr>
                  <a:spLocks/>
                </p:cNvSpPr>
                <p:nvPr/>
              </p:nvSpPr>
              <p:spPr bwMode="auto">
                <a:xfrm>
                  <a:off x="1705" y="1605"/>
                  <a:ext cx="82" cy="58"/>
                </a:xfrm>
                <a:custGeom>
                  <a:avLst/>
                  <a:gdLst>
                    <a:gd name="T0" fmla="*/ 81 w 82"/>
                    <a:gd name="T1" fmla="*/ 0 h 58"/>
                    <a:gd name="T2" fmla="*/ 80 w 82"/>
                    <a:gd name="T3" fmla="*/ 6 h 58"/>
                    <a:gd name="T4" fmla="*/ 79 w 82"/>
                    <a:gd name="T5" fmla="*/ 11 h 58"/>
                    <a:gd name="T6" fmla="*/ 77 w 82"/>
                    <a:gd name="T7" fmla="*/ 19 h 58"/>
                    <a:gd name="T8" fmla="*/ 73 w 82"/>
                    <a:gd name="T9" fmla="*/ 25 h 58"/>
                    <a:gd name="T10" fmla="*/ 67 w 82"/>
                    <a:gd name="T11" fmla="*/ 31 h 58"/>
                    <a:gd name="T12" fmla="*/ 61 w 82"/>
                    <a:gd name="T13" fmla="*/ 39 h 58"/>
                    <a:gd name="T14" fmla="*/ 55 w 82"/>
                    <a:gd name="T15" fmla="*/ 45 h 58"/>
                    <a:gd name="T16" fmla="*/ 51 w 82"/>
                    <a:gd name="T17" fmla="*/ 49 h 58"/>
                    <a:gd name="T18" fmla="*/ 47 w 82"/>
                    <a:gd name="T19" fmla="*/ 51 h 58"/>
                    <a:gd name="T20" fmla="*/ 43 w 82"/>
                    <a:gd name="T21" fmla="*/ 54 h 58"/>
                    <a:gd name="T22" fmla="*/ 38 w 82"/>
                    <a:gd name="T23" fmla="*/ 56 h 58"/>
                    <a:gd name="T24" fmla="*/ 32 w 82"/>
                    <a:gd name="T25" fmla="*/ 57 h 58"/>
                    <a:gd name="T26" fmla="*/ 27 w 82"/>
                    <a:gd name="T27" fmla="*/ 57 h 58"/>
                    <a:gd name="T28" fmla="*/ 23 w 82"/>
                    <a:gd name="T29" fmla="*/ 57 h 58"/>
                    <a:gd name="T30" fmla="*/ 19 w 82"/>
                    <a:gd name="T31" fmla="*/ 57 h 58"/>
                    <a:gd name="T32" fmla="*/ 14 w 82"/>
                    <a:gd name="T33" fmla="*/ 57 h 58"/>
                    <a:gd name="T34" fmla="*/ 10 w 82"/>
                    <a:gd name="T35" fmla="*/ 56 h 58"/>
                    <a:gd name="T36" fmla="*/ 6 w 82"/>
                    <a:gd name="T37" fmla="*/ 54 h 58"/>
                    <a:gd name="T38" fmla="*/ 2 w 82"/>
                    <a:gd name="T39" fmla="*/ 53 h 58"/>
                    <a:gd name="T40" fmla="*/ 0 w 82"/>
                    <a:gd name="T41" fmla="*/ 51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58"/>
                    <a:gd name="T65" fmla="*/ 82 w 82"/>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58">
                      <a:moveTo>
                        <a:pt x="81" y="0"/>
                      </a:moveTo>
                      <a:lnTo>
                        <a:pt x="80" y="6"/>
                      </a:lnTo>
                      <a:lnTo>
                        <a:pt x="79" y="11"/>
                      </a:lnTo>
                      <a:lnTo>
                        <a:pt x="77" y="19"/>
                      </a:lnTo>
                      <a:lnTo>
                        <a:pt x="73" y="25"/>
                      </a:lnTo>
                      <a:lnTo>
                        <a:pt x="67" y="31"/>
                      </a:lnTo>
                      <a:lnTo>
                        <a:pt x="61" y="39"/>
                      </a:lnTo>
                      <a:lnTo>
                        <a:pt x="55" y="45"/>
                      </a:lnTo>
                      <a:lnTo>
                        <a:pt x="51" y="49"/>
                      </a:lnTo>
                      <a:lnTo>
                        <a:pt x="47" y="51"/>
                      </a:lnTo>
                      <a:lnTo>
                        <a:pt x="43" y="54"/>
                      </a:lnTo>
                      <a:lnTo>
                        <a:pt x="38" y="56"/>
                      </a:lnTo>
                      <a:lnTo>
                        <a:pt x="32" y="57"/>
                      </a:lnTo>
                      <a:lnTo>
                        <a:pt x="27" y="57"/>
                      </a:lnTo>
                      <a:lnTo>
                        <a:pt x="23" y="57"/>
                      </a:lnTo>
                      <a:lnTo>
                        <a:pt x="19" y="57"/>
                      </a:lnTo>
                      <a:lnTo>
                        <a:pt x="14" y="57"/>
                      </a:lnTo>
                      <a:lnTo>
                        <a:pt x="10" y="56"/>
                      </a:lnTo>
                      <a:lnTo>
                        <a:pt x="6" y="54"/>
                      </a:lnTo>
                      <a:lnTo>
                        <a:pt x="2" y="53"/>
                      </a:lnTo>
                      <a:lnTo>
                        <a:pt x="0" y="5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Freeform 135"/>
                <p:cNvSpPr>
                  <a:spLocks/>
                </p:cNvSpPr>
                <p:nvPr/>
              </p:nvSpPr>
              <p:spPr bwMode="auto">
                <a:xfrm>
                  <a:off x="1684" y="1568"/>
                  <a:ext cx="100" cy="91"/>
                </a:xfrm>
                <a:custGeom>
                  <a:avLst/>
                  <a:gdLst>
                    <a:gd name="T0" fmla="*/ 99 w 100"/>
                    <a:gd name="T1" fmla="*/ 3 h 91"/>
                    <a:gd name="T2" fmla="*/ 99 w 100"/>
                    <a:gd name="T3" fmla="*/ 7 h 91"/>
                    <a:gd name="T4" fmla="*/ 99 w 100"/>
                    <a:gd name="T5" fmla="*/ 11 h 91"/>
                    <a:gd name="T6" fmla="*/ 99 w 100"/>
                    <a:gd name="T7" fmla="*/ 15 h 91"/>
                    <a:gd name="T8" fmla="*/ 99 w 100"/>
                    <a:gd name="T9" fmla="*/ 19 h 91"/>
                    <a:gd name="T10" fmla="*/ 99 w 100"/>
                    <a:gd name="T11" fmla="*/ 23 h 91"/>
                    <a:gd name="T12" fmla="*/ 99 w 100"/>
                    <a:gd name="T13" fmla="*/ 27 h 91"/>
                    <a:gd name="T14" fmla="*/ 99 w 100"/>
                    <a:gd name="T15" fmla="*/ 31 h 91"/>
                    <a:gd name="T16" fmla="*/ 99 w 100"/>
                    <a:gd name="T17" fmla="*/ 34 h 91"/>
                    <a:gd name="T18" fmla="*/ 99 w 100"/>
                    <a:gd name="T19" fmla="*/ 38 h 91"/>
                    <a:gd name="T20" fmla="*/ 98 w 100"/>
                    <a:gd name="T21" fmla="*/ 43 h 91"/>
                    <a:gd name="T22" fmla="*/ 96 w 100"/>
                    <a:gd name="T23" fmla="*/ 47 h 91"/>
                    <a:gd name="T24" fmla="*/ 96 w 100"/>
                    <a:gd name="T25" fmla="*/ 50 h 91"/>
                    <a:gd name="T26" fmla="*/ 94 w 100"/>
                    <a:gd name="T27" fmla="*/ 53 h 91"/>
                    <a:gd name="T28" fmla="*/ 92 w 100"/>
                    <a:gd name="T29" fmla="*/ 57 h 91"/>
                    <a:gd name="T30" fmla="*/ 90 w 100"/>
                    <a:gd name="T31" fmla="*/ 58 h 91"/>
                    <a:gd name="T32" fmla="*/ 88 w 100"/>
                    <a:gd name="T33" fmla="*/ 61 h 91"/>
                    <a:gd name="T34" fmla="*/ 86 w 100"/>
                    <a:gd name="T35" fmla="*/ 64 h 91"/>
                    <a:gd name="T36" fmla="*/ 84 w 100"/>
                    <a:gd name="T37" fmla="*/ 66 h 91"/>
                    <a:gd name="T38" fmla="*/ 82 w 100"/>
                    <a:gd name="T39" fmla="*/ 69 h 91"/>
                    <a:gd name="T40" fmla="*/ 79 w 100"/>
                    <a:gd name="T41" fmla="*/ 71 h 91"/>
                    <a:gd name="T42" fmla="*/ 77 w 100"/>
                    <a:gd name="T43" fmla="*/ 74 h 91"/>
                    <a:gd name="T44" fmla="*/ 75 w 100"/>
                    <a:gd name="T45" fmla="*/ 76 h 91"/>
                    <a:gd name="T46" fmla="*/ 73 w 100"/>
                    <a:gd name="T47" fmla="*/ 78 h 91"/>
                    <a:gd name="T48" fmla="*/ 71 w 100"/>
                    <a:gd name="T49" fmla="*/ 80 h 91"/>
                    <a:gd name="T50" fmla="*/ 68 w 100"/>
                    <a:gd name="T51" fmla="*/ 82 h 91"/>
                    <a:gd name="T52" fmla="*/ 66 w 100"/>
                    <a:gd name="T53" fmla="*/ 83 h 91"/>
                    <a:gd name="T54" fmla="*/ 65 w 100"/>
                    <a:gd name="T55" fmla="*/ 85 h 91"/>
                    <a:gd name="T56" fmla="*/ 63 w 100"/>
                    <a:gd name="T57" fmla="*/ 86 h 91"/>
                    <a:gd name="T58" fmla="*/ 61 w 100"/>
                    <a:gd name="T59" fmla="*/ 87 h 91"/>
                    <a:gd name="T60" fmla="*/ 58 w 100"/>
                    <a:gd name="T61" fmla="*/ 87 h 91"/>
                    <a:gd name="T62" fmla="*/ 56 w 100"/>
                    <a:gd name="T63" fmla="*/ 89 h 91"/>
                    <a:gd name="T64" fmla="*/ 53 w 100"/>
                    <a:gd name="T65" fmla="*/ 89 h 91"/>
                    <a:gd name="T66" fmla="*/ 51 w 100"/>
                    <a:gd name="T67" fmla="*/ 90 h 91"/>
                    <a:gd name="T68" fmla="*/ 48 w 100"/>
                    <a:gd name="T69" fmla="*/ 90 h 91"/>
                    <a:gd name="T70" fmla="*/ 45 w 100"/>
                    <a:gd name="T71" fmla="*/ 90 h 91"/>
                    <a:gd name="T72" fmla="*/ 42 w 100"/>
                    <a:gd name="T73" fmla="*/ 90 h 91"/>
                    <a:gd name="T74" fmla="*/ 39 w 100"/>
                    <a:gd name="T75" fmla="*/ 90 h 91"/>
                    <a:gd name="T76" fmla="*/ 36 w 100"/>
                    <a:gd name="T77" fmla="*/ 89 h 91"/>
                    <a:gd name="T78" fmla="*/ 32 w 100"/>
                    <a:gd name="T79" fmla="*/ 89 h 91"/>
                    <a:gd name="T80" fmla="*/ 29 w 100"/>
                    <a:gd name="T81" fmla="*/ 89 h 91"/>
                    <a:gd name="T82" fmla="*/ 26 w 100"/>
                    <a:gd name="T83" fmla="*/ 87 h 91"/>
                    <a:gd name="T84" fmla="*/ 24 w 100"/>
                    <a:gd name="T85" fmla="*/ 86 h 91"/>
                    <a:gd name="T86" fmla="*/ 22 w 100"/>
                    <a:gd name="T87" fmla="*/ 85 h 91"/>
                    <a:gd name="T88" fmla="*/ 21 w 100"/>
                    <a:gd name="T89" fmla="*/ 83 h 91"/>
                    <a:gd name="T90" fmla="*/ 18 w 100"/>
                    <a:gd name="T91" fmla="*/ 82 h 91"/>
                    <a:gd name="T92" fmla="*/ 17 w 100"/>
                    <a:gd name="T93" fmla="*/ 80 h 91"/>
                    <a:gd name="T94" fmla="*/ 14 w 100"/>
                    <a:gd name="T95" fmla="*/ 78 h 91"/>
                    <a:gd name="T96" fmla="*/ 12 w 100"/>
                    <a:gd name="T97" fmla="*/ 76 h 91"/>
                    <a:gd name="T98" fmla="*/ 9 w 100"/>
                    <a:gd name="T99" fmla="*/ 73 h 91"/>
                    <a:gd name="T100" fmla="*/ 7 w 100"/>
                    <a:gd name="T101" fmla="*/ 71 h 91"/>
                    <a:gd name="T102" fmla="*/ 5 w 100"/>
                    <a:gd name="T103" fmla="*/ 69 h 91"/>
                    <a:gd name="T104" fmla="*/ 2 w 100"/>
                    <a:gd name="T105" fmla="*/ 66 h 91"/>
                    <a:gd name="T106" fmla="*/ 1 w 100"/>
                    <a:gd name="T107" fmla="*/ 63 h 91"/>
                    <a:gd name="T108" fmla="*/ 1 w 100"/>
                    <a:gd name="T109" fmla="*/ 58 h 91"/>
                    <a:gd name="T110" fmla="*/ 0 w 100"/>
                    <a:gd name="T111" fmla="*/ 54 h 91"/>
                    <a:gd name="T112" fmla="*/ 0 w 100"/>
                    <a:gd name="T113" fmla="*/ 50 h 91"/>
                    <a:gd name="T114" fmla="*/ 1 w 100"/>
                    <a:gd name="T115" fmla="*/ 47 h 91"/>
                    <a:gd name="T116" fmla="*/ 1 w 100"/>
                    <a:gd name="T117" fmla="*/ 43 h 91"/>
                    <a:gd name="T118" fmla="*/ 3 w 100"/>
                    <a:gd name="T119" fmla="*/ 38 h 91"/>
                    <a:gd name="T120" fmla="*/ 6 w 100"/>
                    <a:gd name="T121" fmla="*/ 36 h 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
                    <a:gd name="T184" fmla="*/ 0 h 91"/>
                    <a:gd name="T185" fmla="*/ 100 w 100"/>
                    <a:gd name="T186" fmla="*/ 91 h 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 h="91">
                      <a:moveTo>
                        <a:pt x="99" y="0"/>
                      </a:moveTo>
                      <a:lnTo>
                        <a:pt x="99" y="1"/>
                      </a:lnTo>
                      <a:lnTo>
                        <a:pt x="99" y="3"/>
                      </a:lnTo>
                      <a:lnTo>
                        <a:pt x="99" y="4"/>
                      </a:lnTo>
                      <a:lnTo>
                        <a:pt x="99" y="5"/>
                      </a:lnTo>
                      <a:lnTo>
                        <a:pt x="99" y="7"/>
                      </a:lnTo>
                      <a:lnTo>
                        <a:pt x="99" y="8"/>
                      </a:lnTo>
                      <a:lnTo>
                        <a:pt x="99" y="10"/>
                      </a:lnTo>
                      <a:lnTo>
                        <a:pt x="99" y="11"/>
                      </a:lnTo>
                      <a:lnTo>
                        <a:pt x="99" y="12"/>
                      </a:lnTo>
                      <a:lnTo>
                        <a:pt x="99" y="14"/>
                      </a:lnTo>
                      <a:lnTo>
                        <a:pt x="99" y="15"/>
                      </a:lnTo>
                      <a:lnTo>
                        <a:pt x="99" y="16"/>
                      </a:lnTo>
                      <a:lnTo>
                        <a:pt x="99" y="17"/>
                      </a:lnTo>
                      <a:lnTo>
                        <a:pt x="99" y="19"/>
                      </a:lnTo>
                      <a:lnTo>
                        <a:pt x="99" y="20"/>
                      </a:lnTo>
                      <a:lnTo>
                        <a:pt x="99" y="21"/>
                      </a:lnTo>
                      <a:lnTo>
                        <a:pt x="99" y="23"/>
                      </a:lnTo>
                      <a:lnTo>
                        <a:pt x="99" y="24"/>
                      </a:lnTo>
                      <a:lnTo>
                        <a:pt x="99" y="25"/>
                      </a:lnTo>
                      <a:lnTo>
                        <a:pt x="99" y="27"/>
                      </a:lnTo>
                      <a:lnTo>
                        <a:pt x="99" y="28"/>
                      </a:lnTo>
                      <a:lnTo>
                        <a:pt x="99" y="30"/>
                      </a:lnTo>
                      <a:lnTo>
                        <a:pt x="99" y="31"/>
                      </a:lnTo>
                      <a:lnTo>
                        <a:pt x="99" y="32"/>
                      </a:lnTo>
                      <a:lnTo>
                        <a:pt x="99" y="33"/>
                      </a:lnTo>
                      <a:lnTo>
                        <a:pt x="99" y="34"/>
                      </a:lnTo>
                      <a:lnTo>
                        <a:pt x="99" y="36"/>
                      </a:lnTo>
                      <a:lnTo>
                        <a:pt x="99" y="37"/>
                      </a:lnTo>
                      <a:lnTo>
                        <a:pt x="99" y="38"/>
                      </a:lnTo>
                      <a:lnTo>
                        <a:pt x="98" y="40"/>
                      </a:lnTo>
                      <a:lnTo>
                        <a:pt x="98" y="41"/>
                      </a:lnTo>
                      <a:lnTo>
                        <a:pt x="98" y="43"/>
                      </a:lnTo>
                      <a:lnTo>
                        <a:pt x="97" y="44"/>
                      </a:lnTo>
                      <a:lnTo>
                        <a:pt x="97" y="45"/>
                      </a:lnTo>
                      <a:lnTo>
                        <a:pt x="96" y="47"/>
                      </a:lnTo>
                      <a:lnTo>
                        <a:pt x="96" y="48"/>
                      </a:lnTo>
                      <a:lnTo>
                        <a:pt x="96" y="49"/>
                      </a:lnTo>
                      <a:lnTo>
                        <a:pt x="96" y="50"/>
                      </a:lnTo>
                      <a:lnTo>
                        <a:pt x="95" y="50"/>
                      </a:lnTo>
                      <a:lnTo>
                        <a:pt x="95" y="52"/>
                      </a:lnTo>
                      <a:lnTo>
                        <a:pt x="94" y="53"/>
                      </a:lnTo>
                      <a:lnTo>
                        <a:pt x="93" y="54"/>
                      </a:lnTo>
                      <a:lnTo>
                        <a:pt x="92" y="56"/>
                      </a:lnTo>
                      <a:lnTo>
                        <a:pt x="92" y="57"/>
                      </a:lnTo>
                      <a:lnTo>
                        <a:pt x="91" y="58"/>
                      </a:lnTo>
                      <a:lnTo>
                        <a:pt x="90" y="58"/>
                      </a:lnTo>
                      <a:lnTo>
                        <a:pt x="90" y="60"/>
                      </a:lnTo>
                      <a:lnTo>
                        <a:pt x="89" y="61"/>
                      </a:lnTo>
                      <a:lnTo>
                        <a:pt x="88" y="61"/>
                      </a:lnTo>
                      <a:lnTo>
                        <a:pt x="87" y="63"/>
                      </a:lnTo>
                      <a:lnTo>
                        <a:pt x="86" y="64"/>
                      </a:lnTo>
                      <a:lnTo>
                        <a:pt x="86" y="65"/>
                      </a:lnTo>
                      <a:lnTo>
                        <a:pt x="85" y="65"/>
                      </a:lnTo>
                      <a:lnTo>
                        <a:pt x="84" y="66"/>
                      </a:lnTo>
                      <a:lnTo>
                        <a:pt x="83" y="67"/>
                      </a:lnTo>
                      <a:lnTo>
                        <a:pt x="82" y="69"/>
                      </a:lnTo>
                      <a:lnTo>
                        <a:pt x="81" y="70"/>
                      </a:lnTo>
                      <a:lnTo>
                        <a:pt x="80" y="70"/>
                      </a:lnTo>
                      <a:lnTo>
                        <a:pt x="79" y="71"/>
                      </a:lnTo>
                      <a:lnTo>
                        <a:pt x="78" y="71"/>
                      </a:lnTo>
                      <a:lnTo>
                        <a:pt x="77" y="73"/>
                      </a:lnTo>
                      <a:lnTo>
                        <a:pt x="77" y="74"/>
                      </a:lnTo>
                      <a:lnTo>
                        <a:pt x="76" y="74"/>
                      </a:lnTo>
                      <a:lnTo>
                        <a:pt x="76" y="76"/>
                      </a:lnTo>
                      <a:lnTo>
                        <a:pt x="75" y="76"/>
                      </a:lnTo>
                      <a:lnTo>
                        <a:pt x="74" y="77"/>
                      </a:lnTo>
                      <a:lnTo>
                        <a:pt x="73" y="77"/>
                      </a:lnTo>
                      <a:lnTo>
                        <a:pt x="73" y="78"/>
                      </a:lnTo>
                      <a:lnTo>
                        <a:pt x="72" y="80"/>
                      </a:lnTo>
                      <a:lnTo>
                        <a:pt x="71" y="80"/>
                      </a:lnTo>
                      <a:lnTo>
                        <a:pt x="70" y="80"/>
                      </a:lnTo>
                      <a:lnTo>
                        <a:pt x="69" y="80"/>
                      </a:lnTo>
                      <a:lnTo>
                        <a:pt x="68" y="82"/>
                      </a:lnTo>
                      <a:lnTo>
                        <a:pt x="67" y="82"/>
                      </a:lnTo>
                      <a:lnTo>
                        <a:pt x="67" y="83"/>
                      </a:lnTo>
                      <a:lnTo>
                        <a:pt x="66" y="83"/>
                      </a:lnTo>
                      <a:lnTo>
                        <a:pt x="66" y="85"/>
                      </a:lnTo>
                      <a:lnTo>
                        <a:pt x="65" y="85"/>
                      </a:lnTo>
                      <a:lnTo>
                        <a:pt x="64" y="85"/>
                      </a:lnTo>
                      <a:lnTo>
                        <a:pt x="63" y="85"/>
                      </a:lnTo>
                      <a:lnTo>
                        <a:pt x="63" y="86"/>
                      </a:lnTo>
                      <a:lnTo>
                        <a:pt x="62" y="86"/>
                      </a:lnTo>
                      <a:lnTo>
                        <a:pt x="61" y="87"/>
                      </a:lnTo>
                      <a:lnTo>
                        <a:pt x="60" y="87"/>
                      </a:lnTo>
                      <a:lnTo>
                        <a:pt x="59" y="87"/>
                      </a:lnTo>
                      <a:lnTo>
                        <a:pt x="58" y="87"/>
                      </a:lnTo>
                      <a:lnTo>
                        <a:pt x="57" y="89"/>
                      </a:lnTo>
                      <a:lnTo>
                        <a:pt x="56" y="89"/>
                      </a:lnTo>
                      <a:lnTo>
                        <a:pt x="55" y="89"/>
                      </a:lnTo>
                      <a:lnTo>
                        <a:pt x="54" y="89"/>
                      </a:lnTo>
                      <a:lnTo>
                        <a:pt x="53" y="89"/>
                      </a:lnTo>
                      <a:lnTo>
                        <a:pt x="52" y="89"/>
                      </a:lnTo>
                      <a:lnTo>
                        <a:pt x="51" y="90"/>
                      </a:lnTo>
                      <a:lnTo>
                        <a:pt x="50" y="90"/>
                      </a:lnTo>
                      <a:lnTo>
                        <a:pt x="49" y="90"/>
                      </a:lnTo>
                      <a:lnTo>
                        <a:pt x="48" y="90"/>
                      </a:lnTo>
                      <a:lnTo>
                        <a:pt x="47" y="90"/>
                      </a:lnTo>
                      <a:lnTo>
                        <a:pt x="46" y="90"/>
                      </a:lnTo>
                      <a:lnTo>
                        <a:pt x="45" y="90"/>
                      </a:lnTo>
                      <a:lnTo>
                        <a:pt x="44" y="90"/>
                      </a:lnTo>
                      <a:lnTo>
                        <a:pt x="43" y="90"/>
                      </a:lnTo>
                      <a:lnTo>
                        <a:pt x="42" y="90"/>
                      </a:lnTo>
                      <a:lnTo>
                        <a:pt x="41" y="90"/>
                      </a:lnTo>
                      <a:lnTo>
                        <a:pt x="40" y="90"/>
                      </a:lnTo>
                      <a:lnTo>
                        <a:pt x="39" y="90"/>
                      </a:lnTo>
                      <a:lnTo>
                        <a:pt x="37" y="89"/>
                      </a:lnTo>
                      <a:lnTo>
                        <a:pt x="36" y="89"/>
                      </a:lnTo>
                      <a:lnTo>
                        <a:pt x="35" y="89"/>
                      </a:lnTo>
                      <a:lnTo>
                        <a:pt x="33" y="89"/>
                      </a:lnTo>
                      <a:lnTo>
                        <a:pt x="32" y="89"/>
                      </a:lnTo>
                      <a:lnTo>
                        <a:pt x="31" y="89"/>
                      </a:lnTo>
                      <a:lnTo>
                        <a:pt x="29" y="89"/>
                      </a:lnTo>
                      <a:lnTo>
                        <a:pt x="28" y="87"/>
                      </a:lnTo>
                      <a:lnTo>
                        <a:pt x="27" y="87"/>
                      </a:lnTo>
                      <a:lnTo>
                        <a:pt x="26" y="87"/>
                      </a:lnTo>
                      <a:lnTo>
                        <a:pt x="25" y="87"/>
                      </a:lnTo>
                      <a:lnTo>
                        <a:pt x="24" y="86"/>
                      </a:lnTo>
                      <a:lnTo>
                        <a:pt x="23" y="86"/>
                      </a:lnTo>
                      <a:lnTo>
                        <a:pt x="22" y="86"/>
                      </a:lnTo>
                      <a:lnTo>
                        <a:pt x="22" y="85"/>
                      </a:lnTo>
                      <a:lnTo>
                        <a:pt x="21" y="85"/>
                      </a:lnTo>
                      <a:lnTo>
                        <a:pt x="21" y="83"/>
                      </a:lnTo>
                      <a:lnTo>
                        <a:pt x="20" y="83"/>
                      </a:lnTo>
                      <a:lnTo>
                        <a:pt x="19" y="82"/>
                      </a:lnTo>
                      <a:lnTo>
                        <a:pt x="18" y="82"/>
                      </a:lnTo>
                      <a:lnTo>
                        <a:pt x="18" y="80"/>
                      </a:lnTo>
                      <a:lnTo>
                        <a:pt x="17" y="80"/>
                      </a:lnTo>
                      <a:lnTo>
                        <a:pt x="16" y="80"/>
                      </a:lnTo>
                      <a:lnTo>
                        <a:pt x="15" y="78"/>
                      </a:lnTo>
                      <a:lnTo>
                        <a:pt x="14" y="78"/>
                      </a:lnTo>
                      <a:lnTo>
                        <a:pt x="13" y="77"/>
                      </a:lnTo>
                      <a:lnTo>
                        <a:pt x="12" y="77"/>
                      </a:lnTo>
                      <a:lnTo>
                        <a:pt x="12" y="76"/>
                      </a:lnTo>
                      <a:lnTo>
                        <a:pt x="11" y="76"/>
                      </a:lnTo>
                      <a:lnTo>
                        <a:pt x="10" y="74"/>
                      </a:lnTo>
                      <a:lnTo>
                        <a:pt x="9" y="73"/>
                      </a:lnTo>
                      <a:lnTo>
                        <a:pt x="8" y="73"/>
                      </a:lnTo>
                      <a:lnTo>
                        <a:pt x="7" y="71"/>
                      </a:lnTo>
                      <a:lnTo>
                        <a:pt x="7" y="70"/>
                      </a:lnTo>
                      <a:lnTo>
                        <a:pt x="6" y="70"/>
                      </a:lnTo>
                      <a:lnTo>
                        <a:pt x="5" y="69"/>
                      </a:lnTo>
                      <a:lnTo>
                        <a:pt x="4" y="67"/>
                      </a:lnTo>
                      <a:lnTo>
                        <a:pt x="3" y="66"/>
                      </a:lnTo>
                      <a:lnTo>
                        <a:pt x="2" y="66"/>
                      </a:lnTo>
                      <a:lnTo>
                        <a:pt x="2" y="65"/>
                      </a:lnTo>
                      <a:lnTo>
                        <a:pt x="1" y="64"/>
                      </a:lnTo>
                      <a:lnTo>
                        <a:pt x="1" y="63"/>
                      </a:lnTo>
                      <a:lnTo>
                        <a:pt x="1" y="61"/>
                      </a:lnTo>
                      <a:lnTo>
                        <a:pt x="1" y="60"/>
                      </a:lnTo>
                      <a:lnTo>
                        <a:pt x="1" y="58"/>
                      </a:lnTo>
                      <a:lnTo>
                        <a:pt x="0" y="57"/>
                      </a:lnTo>
                      <a:lnTo>
                        <a:pt x="0" y="56"/>
                      </a:lnTo>
                      <a:lnTo>
                        <a:pt x="0" y="54"/>
                      </a:lnTo>
                      <a:lnTo>
                        <a:pt x="0" y="53"/>
                      </a:lnTo>
                      <a:lnTo>
                        <a:pt x="0" y="52"/>
                      </a:lnTo>
                      <a:lnTo>
                        <a:pt x="0" y="50"/>
                      </a:lnTo>
                      <a:lnTo>
                        <a:pt x="1" y="49"/>
                      </a:lnTo>
                      <a:lnTo>
                        <a:pt x="1" y="48"/>
                      </a:lnTo>
                      <a:lnTo>
                        <a:pt x="1" y="47"/>
                      </a:lnTo>
                      <a:lnTo>
                        <a:pt x="1" y="45"/>
                      </a:lnTo>
                      <a:lnTo>
                        <a:pt x="1" y="44"/>
                      </a:lnTo>
                      <a:lnTo>
                        <a:pt x="1" y="43"/>
                      </a:lnTo>
                      <a:lnTo>
                        <a:pt x="2" y="41"/>
                      </a:lnTo>
                      <a:lnTo>
                        <a:pt x="3" y="40"/>
                      </a:lnTo>
                      <a:lnTo>
                        <a:pt x="3" y="38"/>
                      </a:lnTo>
                      <a:lnTo>
                        <a:pt x="4" y="38"/>
                      </a:lnTo>
                      <a:lnTo>
                        <a:pt x="5" y="37"/>
                      </a:lnTo>
                      <a:lnTo>
                        <a:pt x="6" y="36"/>
                      </a:lnTo>
                      <a:lnTo>
                        <a:pt x="7" y="36"/>
                      </a:lnTo>
                      <a:lnTo>
                        <a:pt x="99"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2" name="Freeform 136"/>
                <p:cNvSpPr>
                  <a:spLocks/>
                </p:cNvSpPr>
                <p:nvPr/>
              </p:nvSpPr>
              <p:spPr bwMode="auto">
                <a:xfrm>
                  <a:off x="1684" y="1568"/>
                  <a:ext cx="103" cy="95"/>
                </a:xfrm>
                <a:custGeom>
                  <a:avLst/>
                  <a:gdLst>
                    <a:gd name="T0" fmla="*/ 102 w 103"/>
                    <a:gd name="T1" fmla="*/ 0 h 95"/>
                    <a:gd name="T2" fmla="*/ 102 w 103"/>
                    <a:gd name="T3" fmla="*/ 10 h 95"/>
                    <a:gd name="T4" fmla="*/ 102 w 103"/>
                    <a:gd name="T5" fmla="*/ 21 h 95"/>
                    <a:gd name="T6" fmla="*/ 102 w 103"/>
                    <a:gd name="T7" fmla="*/ 31 h 95"/>
                    <a:gd name="T8" fmla="*/ 102 w 103"/>
                    <a:gd name="T9" fmla="*/ 36 h 95"/>
                    <a:gd name="T10" fmla="*/ 101 w 103"/>
                    <a:gd name="T11" fmla="*/ 42 h 95"/>
                    <a:gd name="T12" fmla="*/ 100 w 103"/>
                    <a:gd name="T13" fmla="*/ 47 h 95"/>
                    <a:gd name="T14" fmla="*/ 98 w 103"/>
                    <a:gd name="T15" fmla="*/ 54 h 95"/>
                    <a:gd name="T16" fmla="*/ 94 w 103"/>
                    <a:gd name="T17" fmla="*/ 61 h 95"/>
                    <a:gd name="T18" fmla="*/ 88 w 103"/>
                    <a:gd name="T19" fmla="*/ 67 h 95"/>
                    <a:gd name="T20" fmla="*/ 81 w 103"/>
                    <a:gd name="T21" fmla="*/ 75 h 95"/>
                    <a:gd name="T22" fmla="*/ 75 w 103"/>
                    <a:gd name="T23" fmla="*/ 80 h 95"/>
                    <a:gd name="T24" fmla="*/ 71 w 103"/>
                    <a:gd name="T25" fmla="*/ 84 h 95"/>
                    <a:gd name="T26" fmla="*/ 68 w 103"/>
                    <a:gd name="T27" fmla="*/ 87 h 95"/>
                    <a:gd name="T28" fmla="*/ 64 w 103"/>
                    <a:gd name="T29" fmla="*/ 90 h 95"/>
                    <a:gd name="T30" fmla="*/ 59 w 103"/>
                    <a:gd name="T31" fmla="*/ 93 h 95"/>
                    <a:gd name="T32" fmla="*/ 52 w 103"/>
                    <a:gd name="T33" fmla="*/ 94 h 95"/>
                    <a:gd name="T34" fmla="*/ 49 w 103"/>
                    <a:gd name="T35" fmla="*/ 94 h 95"/>
                    <a:gd name="T36" fmla="*/ 44 w 103"/>
                    <a:gd name="T37" fmla="*/ 94 h 95"/>
                    <a:gd name="T38" fmla="*/ 40 w 103"/>
                    <a:gd name="T39" fmla="*/ 94 h 95"/>
                    <a:gd name="T40" fmla="*/ 36 w 103"/>
                    <a:gd name="T41" fmla="*/ 93 h 95"/>
                    <a:gd name="T42" fmla="*/ 32 w 103"/>
                    <a:gd name="T43" fmla="*/ 93 h 95"/>
                    <a:gd name="T44" fmla="*/ 27 w 103"/>
                    <a:gd name="T45" fmla="*/ 91 h 95"/>
                    <a:gd name="T46" fmla="*/ 24 w 103"/>
                    <a:gd name="T47" fmla="*/ 90 h 95"/>
                    <a:gd name="T48" fmla="*/ 21 w 103"/>
                    <a:gd name="T49" fmla="*/ 88 h 95"/>
                    <a:gd name="T50" fmla="*/ 16 w 103"/>
                    <a:gd name="T51" fmla="*/ 83 h 95"/>
                    <a:gd name="T52" fmla="*/ 10 w 103"/>
                    <a:gd name="T53" fmla="*/ 77 h 95"/>
                    <a:gd name="T54" fmla="*/ 5 w 103"/>
                    <a:gd name="T55" fmla="*/ 72 h 95"/>
                    <a:gd name="T56" fmla="*/ 2 w 103"/>
                    <a:gd name="T57" fmla="*/ 67 h 95"/>
                    <a:gd name="T58" fmla="*/ 0 w 103"/>
                    <a:gd name="T59" fmla="*/ 60 h 95"/>
                    <a:gd name="T60" fmla="*/ 1 w 103"/>
                    <a:gd name="T61" fmla="*/ 51 h 95"/>
                    <a:gd name="T62" fmla="*/ 2 w 103"/>
                    <a:gd name="T63" fmla="*/ 43 h 95"/>
                    <a:gd name="T64" fmla="*/ 7 w 103"/>
                    <a:gd name="T65" fmla="*/ 37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95"/>
                    <a:gd name="T101" fmla="*/ 103 w 103"/>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95">
                      <a:moveTo>
                        <a:pt x="102" y="0"/>
                      </a:moveTo>
                      <a:lnTo>
                        <a:pt x="102" y="10"/>
                      </a:lnTo>
                      <a:lnTo>
                        <a:pt x="102" y="21"/>
                      </a:lnTo>
                      <a:lnTo>
                        <a:pt x="102" y="31"/>
                      </a:lnTo>
                      <a:lnTo>
                        <a:pt x="102" y="36"/>
                      </a:lnTo>
                      <a:lnTo>
                        <a:pt x="101" y="42"/>
                      </a:lnTo>
                      <a:lnTo>
                        <a:pt x="100" y="47"/>
                      </a:lnTo>
                      <a:lnTo>
                        <a:pt x="98" y="54"/>
                      </a:lnTo>
                      <a:lnTo>
                        <a:pt x="94" y="61"/>
                      </a:lnTo>
                      <a:lnTo>
                        <a:pt x="88" y="67"/>
                      </a:lnTo>
                      <a:lnTo>
                        <a:pt x="81" y="75"/>
                      </a:lnTo>
                      <a:lnTo>
                        <a:pt x="75" y="80"/>
                      </a:lnTo>
                      <a:lnTo>
                        <a:pt x="71" y="84"/>
                      </a:lnTo>
                      <a:lnTo>
                        <a:pt x="68" y="87"/>
                      </a:lnTo>
                      <a:lnTo>
                        <a:pt x="64" y="90"/>
                      </a:lnTo>
                      <a:lnTo>
                        <a:pt x="59" y="93"/>
                      </a:lnTo>
                      <a:lnTo>
                        <a:pt x="52" y="94"/>
                      </a:lnTo>
                      <a:lnTo>
                        <a:pt x="49" y="94"/>
                      </a:lnTo>
                      <a:lnTo>
                        <a:pt x="44" y="94"/>
                      </a:lnTo>
                      <a:lnTo>
                        <a:pt x="40" y="94"/>
                      </a:lnTo>
                      <a:lnTo>
                        <a:pt x="36" y="93"/>
                      </a:lnTo>
                      <a:lnTo>
                        <a:pt x="32" y="93"/>
                      </a:lnTo>
                      <a:lnTo>
                        <a:pt x="27" y="91"/>
                      </a:lnTo>
                      <a:lnTo>
                        <a:pt x="24" y="90"/>
                      </a:lnTo>
                      <a:lnTo>
                        <a:pt x="21" y="88"/>
                      </a:lnTo>
                      <a:lnTo>
                        <a:pt x="16" y="83"/>
                      </a:lnTo>
                      <a:lnTo>
                        <a:pt x="10" y="77"/>
                      </a:lnTo>
                      <a:lnTo>
                        <a:pt x="5" y="72"/>
                      </a:lnTo>
                      <a:lnTo>
                        <a:pt x="2" y="67"/>
                      </a:lnTo>
                      <a:lnTo>
                        <a:pt x="0" y="60"/>
                      </a:lnTo>
                      <a:lnTo>
                        <a:pt x="1" y="51"/>
                      </a:lnTo>
                      <a:lnTo>
                        <a:pt x="2" y="43"/>
                      </a:lnTo>
                      <a:lnTo>
                        <a:pt x="7" y="3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137"/>
                <p:cNvSpPr>
                  <a:spLocks/>
                </p:cNvSpPr>
                <p:nvPr/>
              </p:nvSpPr>
              <p:spPr bwMode="auto">
                <a:xfrm>
                  <a:off x="1680" y="1527"/>
                  <a:ext cx="116" cy="83"/>
                </a:xfrm>
                <a:custGeom>
                  <a:avLst/>
                  <a:gdLst>
                    <a:gd name="T0" fmla="*/ 115 w 116"/>
                    <a:gd name="T1" fmla="*/ 0 h 83"/>
                    <a:gd name="T2" fmla="*/ 115 w 116"/>
                    <a:gd name="T3" fmla="*/ 11 h 83"/>
                    <a:gd name="T4" fmla="*/ 114 w 116"/>
                    <a:gd name="T5" fmla="*/ 22 h 83"/>
                    <a:gd name="T6" fmla="*/ 111 w 116"/>
                    <a:gd name="T7" fmla="*/ 30 h 83"/>
                    <a:gd name="T8" fmla="*/ 109 w 116"/>
                    <a:gd name="T9" fmla="*/ 39 h 83"/>
                    <a:gd name="T10" fmla="*/ 106 w 116"/>
                    <a:gd name="T11" fmla="*/ 42 h 83"/>
                    <a:gd name="T12" fmla="*/ 103 w 116"/>
                    <a:gd name="T13" fmla="*/ 48 h 83"/>
                    <a:gd name="T14" fmla="*/ 99 w 116"/>
                    <a:gd name="T15" fmla="*/ 53 h 83"/>
                    <a:gd name="T16" fmla="*/ 94 w 116"/>
                    <a:gd name="T17" fmla="*/ 58 h 83"/>
                    <a:gd name="T18" fmla="*/ 90 w 116"/>
                    <a:gd name="T19" fmla="*/ 63 h 83"/>
                    <a:gd name="T20" fmla="*/ 87 w 116"/>
                    <a:gd name="T21" fmla="*/ 67 h 83"/>
                    <a:gd name="T22" fmla="*/ 82 w 116"/>
                    <a:gd name="T23" fmla="*/ 70 h 83"/>
                    <a:gd name="T24" fmla="*/ 79 w 116"/>
                    <a:gd name="T25" fmla="*/ 73 h 83"/>
                    <a:gd name="T26" fmla="*/ 77 w 116"/>
                    <a:gd name="T27" fmla="*/ 74 h 83"/>
                    <a:gd name="T28" fmla="*/ 74 w 116"/>
                    <a:gd name="T29" fmla="*/ 75 h 83"/>
                    <a:gd name="T30" fmla="*/ 71 w 116"/>
                    <a:gd name="T31" fmla="*/ 76 h 83"/>
                    <a:gd name="T32" fmla="*/ 67 w 116"/>
                    <a:gd name="T33" fmla="*/ 78 h 83"/>
                    <a:gd name="T34" fmla="*/ 63 w 116"/>
                    <a:gd name="T35" fmla="*/ 79 h 83"/>
                    <a:gd name="T36" fmla="*/ 59 w 116"/>
                    <a:gd name="T37" fmla="*/ 81 h 83"/>
                    <a:gd name="T38" fmla="*/ 55 w 116"/>
                    <a:gd name="T39" fmla="*/ 82 h 83"/>
                    <a:gd name="T40" fmla="*/ 51 w 116"/>
                    <a:gd name="T41" fmla="*/ 82 h 83"/>
                    <a:gd name="T42" fmla="*/ 46 w 116"/>
                    <a:gd name="T43" fmla="*/ 82 h 83"/>
                    <a:gd name="T44" fmla="*/ 39 w 116"/>
                    <a:gd name="T45" fmla="*/ 82 h 83"/>
                    <a:gd name="T46" fmla="*/ 31 w 116"/>
                    <a:gd name="T47" fmla="*/ 81 h 83"/>
                    <a:gd name="T48" fmla="*/ 23 w 116"/>
                    <a:gd name="T49" fmla="*/ 81 h 83"/>
                    <a:gd name="T50" fmla="*/ 16 w 116"/>
                    <a:gd name="T51" fmla="*/ 79 h 83"/>
                    <a:gd name="T52" fmla="*/ 9 w 116"/>
                    <a:gd name="T53" fmla="*/ 78 h 83"/>
                    <a:gd name="T54" fmla="*/ 4 w 116"/>
                    <a:gd name="T55" fmla="*/ 76 h 83"/>
                    <a:gd name="T56" fmla="*/ 0 w 116"/>
                    <a:gd name="T57" fmla="*/ 75 h 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83"/>
                    <a:gd name="T89" fmla="*/ 116 w 116"/>
                    <a:gd name="T90" fmla="*/ 83 h 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83">
                      <a:moveTo>
                        <a:pt x="115" y="0"/>
                      </a:moveTo>
                      <a:lnTo>
                        <a:pt x="115" y="11"/>
                      </a:lnTo>
                      <a:lnTo>
                        <a:pt x="114" y="22"/>
                      </a:lnTo>
                      <a:lnTo>
                        <a:pt x="111" y="30"/>
                      </a:lnTo>
                      <a:lnTo>
                        <a:pt x="109" y="39"/>
                      </a:lnTo>
                      <a:lnTo>
                        <a:pt x="106" y="42"/>
                      </a:lnTo>
                      <a:lnTo>
                        <a:pt x="103" y="48"/>
                      </a:lnTo>
                      <a:lnTo>
                        <a:pt x="99" y="53"/>
                      </a:lnTo>
                      <a:lnTo>
                        <a:pt x="94" y="58"/>
                      </a:lnTo>
                      <a:lnTo>
                        <a:pt x="90" y="63"/>
                      </a:lnTo>
                      <a:lnTo>
                        <a:pt x="87" y="67"/>
                      </a:lnTo>
                      <a:lnTo>
                        <a:pt x="82" y="70"/>
                      </a:lnTo>
                      <a:lnTo>
                        <a:pt x="79" y="73"/>
                      </a:lnTo>
                      <a:lnTo>
                        <a:pt x="77" y="74"/>
                      </a:lnTo>
                      <a:lnTo>
                        <a:pt x="74" y="75"/>
                      </a:lnTo>
                      <a:lnTo>
                        <a:pt x="71" y="76"/>
                      </a:lnTo>
                      <a:lnTo>
                        <a:pt x="67" y="78"/>
                      </a:lnTo>
                      <a:lnTo>
                        <a:pt x="63" y="79"/>
                      </a:lnTo>
                      <a:lnTo>
                        <a:pt x="59" y="81"/>
                      </a:lnTo>
                      <a:lnTo>
                        <a:pt x="55" y="82"/>
                      </a:lnTo>
                      <a:lnTo>
                        <a:pt x="51" y="82"/>
                      </a:lnTo>
                      <a:lnTo>
                        <a:pt x="46" y="82"/>
                      </a:lnTo>
                      <a:lnTo>
                        <a:pt x="39" y="82"/>
                      </a:lnTo>
                      <a:lnTo>
                        <a:pt x="31" y="81"/>
                      </a:lnTo>
                      <a:lnTo>
                        <a:pt x="23" y="81"/>
                      </a:lnTo>
                      <a:lnTo>
                        <a:pt x="16" y="79"/>
                      </a:lnTo>
                      <a:lnTo>
                        <a:pt x="9" y="78"/>
                      </a:lnTo>
                      <a:lnTo>
                        <a:pt x="4" y="76"/>
                      </a:lnTo>
                      <a:lnTo>
                        <a:pt x="0" y="7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138"/>
                <p:cNvSpPr>
                  <a:spLocks/>
                </p:cNvSpPr>
                <p:nvPr/>
              </p:nvSpPr>
              <p:spPr bwMode="auto">
                <a:xfrm>
                  <a:off x="1666" y="1490"/>
                  <a:ext cx="127" cy="116"/>
                </a:xfrm>
                <a:custGeom>
                  <a:avLst/>
                  <a:gdLst>
                    <a:gd name="T0" fmla="*/ 116 w 127"/>
                    <a:gd name="T1" fmla="*/ 3 h 116"/>
                    <a:gd name="T2" fmla="*/ 119 w 127"/>
                    <a:gd name="T3" fmla="*/ 8 h 116"/>
                    <a:gd name="T4" fmla="*/ 121 w 127"/>
                    <a:gd name="T5" fmla="*/ 13 h 116"/>
                    <a:gd name="T6" fmla="*/ 122 w 127"/>
                    <a:gd name="T7" fmla="*/ 17 h 116"/>
                    <a:gd name="T8" fmla="*/ 124 w 127"/>
                    <a:gd name="T9" fmla="*/ 23 h 116"/>
                    <a:gd name="T10" fmla="*/ 125 w 127"/>
                    <a:gd name="T11" fmla="*/ 28 h 116"/>
                    <a:gd name="T12" fmla="*/ 126 w 127"/>
                    <a:gd name="T13" fmla="*/ 33 h 116"/>
                    <a:gd name="T14" fmla="*/ 126 w 127"/>
                    <a:gd name="T15" fmla="*/ 39 h 116"/>
                    <a:gd name="T16" fmla="*/ 126 w 127"/>
                    <a:gd name="T17" fmla="*/ 43 h 116"/>
                    <a:gd name="T18" fmla="*/ 126 w 127"/>
                    <a:gd name="T19" fmla="*/ 49 h 116"/>
                    <a:gd name="T20" fmla="*/ 125 w 127"/>
                    <a:gd name="T21" fmla="*/ 54 h 116"/>
                    <a:gd name="T22" fmla="*/ 124 w 127"/>
                    <a:gd name="T23" fmla="*/ 60 h 116"/>
                    <a:gd name="T24" fmla="*/ 122 w 127"/>
                    <a:gd name="T25" fmla="*/ 65 h 116"/>
                    <a:gd name="T26" fmla="*/ 121 w 127"/>
                    <a:gd name="T27" fmla="*/ 70 h 116"/>
                    <a:gd name="T28" fmla="*/ 119 w 127"/>
                    <a:gd name="T29" fmla="*/ 73 h 116"/>
                    <a:gd name="T30" fmla="*/ 116 w 127"/>
                    <a:gd name="T31" fmla="*/ 78 h 116"/>
                    <a:gd name="T32" fmla="*/ 112 w 127"/>
                    <a:gd name="T33" fmla="*/ 82 h 116"/>
                    <a:gd name="T34" fmla="*/ 108 w 127"/>
                    <a:gd name="T35" fmla="*/ 87 h 116"/>
                    <a:gd name="T36" fmla="*/ 104 w 127"/>
                    <a:gd name="T37" fmla="*/ 92 h 116"/>
                    <a:gd name="T38" fmla="*/ 100 w 127"/>
                    <a:gd name="T39" fmla="*/ 96 h 116"/>
                    <a:gd name="T40" fmla="*/ 96 w 127"/>
                    <a:gd name="T41" fmla="*/ 101 h 116"/>
                    <a:gd name="T42" fmla="*/ 93 w 127"/>
                    <a:gd name="T43" fmla="*/ 103 h 116"/>
                    <a:gd name="T44" fmla="*/ 90 w 127"/>
                    <a:gd name="T45" fmla="*/ 106 h 116"/>
                    <a:gd name="T46" fmla="*/ 87 w 127"/>
                    <a:gd name="T47" fmla="*/ 107 h 116"/>
                    <a:gd name="T48" fmla="*/ 84 w 127"/>
                    <a:gd name="T49" fmla="*/ 108 h 116"/>
                    <a:gd name="T50" fmla="*/ 81 w 127"/>
                    <a:gd name="T51" fmla="*/ 109 h 116"/>
                    <a:gd name="T52" fmla="*/ 77 w 127"/>
                    <a:gd name="T53" fmla="*/ 111 h 116"/>
                    <a:gd name="T54" fmla="*/ 73 w 127"/>
                    <a:gd name="T55" fmla="*/ 112 h 116"/>
                    <a:gd name="T56" fmla="*/ 69 w 127"/>
                    <a:gd name="T57" fmla="*/ 114 h 116"/>
                    <a:gd name="T58" fmla="*/ 64 w 127"/>
                    <a:gd name="T59" fmla="*/ 114 h 116"/>
                    <a:gd name="T60" fmla="*/ 60 w 127"/>
                    <a:gd name="T61" fmla="*/ 115 h 116"/>
                    <a:gd name="T62" fmla="*/ 54 w 127"/>
                    <a:gd name="T63" fmla="*/ 114 h 116"/>
                    <a:gd name="T64" fmla="*/ 48 w 127"/>
                    <a:gd name="T65" fmla="*/ 114 h 116"/>
                    <a:gd name="T66" fmla="*/ 40 w 127"/>
                    <a:gd name="T67" fmla="*/ 114 h 116"/>
                    <a:gd name="T68" fmla="*/ 33 w 127"/>
                    <a:gd name="T69" fmla="*/ 112 h 116"/>
                    <a:gd name="T70" fmla="*/ 26 w 127"/>
                    <a:gd name="T71" fmla="*/ 111 h 116"/>
                    <a:gd name="T72" fmla="*/ 19 w 127"/>
                    <a:gd name="T73" fmla="*/ 111 h 116"/>
                    <a:gd name="T74" fmla="*/ 15 w 127"/>
                    <a:gd name="T75" fmla="*/ 109 h 116"/>
                    <a:gd name="T76" fmla="*/ 10 w 127"/>
                    <a:gd name="T77" fmla="*/ 107 h 116"/>
                    <a:gd name="T78" fmla="*/ 5 w 127"/>
                    <a:gd name="T79" fmla="*/ 101 h 116"/>
                    <a:gd name="T80" fmla="*/ 3 w 127"/>
                    <a:gd name="T81" fmla="*/ 92 h 116"/>
                    <a:gd name="T82" fmla="*/ 0 w 127"/>
                    <a:gd name="T83" fmla="*/ 85 h 116"/>
                    <a:gd name="T84" fmla="*/ 0 w 127"/>
                    <a:gd name="T85" fmla="*/ 76 h 116"/>
                    <a:gd name="T86" fmla="*/ 0 w 127"/>
                    <a:gd name="T87" fmla="*/ 66 h 116"/>
                    <a:gd name="T88" fmla="*/ 2 w 127"/>
                    <a:gd name="T89" fmla="*/ 60 h 116"/>
                    <a:gd name="T90" fmla="*/ 4 w 127"/>
                    <a:gd name="T91" fmla="*/ 53 h 116"/>
                    <a:gd name="T92" fmla="*/ 7 w 127"/>
                    <a:gd name="T93" fmla="*/ 49 h 116"/>
                    <a:gd name="T94" fmla="*/ 10 w 127"/>
                    <a:gd name="T95" fmla="*/ 46 h 116"/>
                    <a:gd name="T96" fmla="*/ 13 w 127"/>
                    <a:gd name="T97" fmla="*/ 43 h 116"/>
                    <a:gd name="T98" fmla="*/ 15 w 127"/>
                    <a:gd name="T99" fmla="*/ 43 h 116"/>
                    <a:gd name="T100" fmla="*/ 19 w 127"/>
                    <a:gd name="T101" fmla="*/ 41 h 116"/>
                    <a:gd name="T102" fmla="*/ 22 w 127"/>
                    <a:gd name="T103" fmla="*/ 40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116"/>
                    <a:gd name="T158" fmla="*/ 127 w 127"/>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116">
                      <a:moveTo>
                        <a:pt x="114" y="0"/>
                      </a:moveTo>
                      <a:lnTo>
                        <a:pt x="115" y="1"/>
                      </a:lnTo>
                      <a:lnTo>
                        <a:pt x="116" y="1"/>
                      </a:lnTo>
                      <a:lnTo>
                        <a:pt x="116" y="3"/>
                      </a:lnTo>
                      <a:lnTo>
                        <a:pt x="117" y="4"/>
                      </a:lnTo>
                      <a:lnTo>
                        <a:pt x="118" y="6"/>
                      </a:lnTo>
                      <a:lnTo>
                        <a:pt x="119" y="7"/>
                      </a:lnTo>
                      <a:lnTo>
                        <a:pt x="119" y="8"/>
                      </a:lnTo>
                      <a:lnTo>
                        <a:pt x="119" y="10"/>
                      </a:lnTo>
                      <a:lnTo>
                        <a:pt x="120" y="11"/>
                      </a:lnTo>
                      <a:lnTo>
                        <a:pt x="121" y="12"/>
                      </a:lnTo>
                      <a:lnTo>
                        <a:pt x="121" y="13"/>
                      </a:lnTo>
                      <a:lnTo>
                        <a:pt x="122" y="14"/>
                      </a:lnTo>
                      <a:lnTo>
                        <a:pt x="122" y="16"/>
                      </a:lnTo>
                      <a:lnTo>
                        <a:pt x="122" y="17"/>
                      </a:lnTo>
                      <a:lnTo>
                        <a:pt x="123" y="19"/>
                      </a:lnTo>
                      <a:lnTo>
                        <a:pt x="123" y="20"/>
                      </a:lnTo>
                      <a:lnTo>
                        <a:pt x="123" y="21"/>
                      </a:lnTo>
                      <a:lnTo>
                        <a:pt x="124" y="23"/>
                      </a:lnTo>
                      <a:lnTo>
                        <a:pt x="124" y="24"/>
                      </a:lnTo>
                      <a:lnTo>
                        <a:pt x="124" y="25"/>
                      </a:lnTo>
                      <a:lnTo>
                        <a:pt x="125" y="27"/>
                      </a:lnTo>
                      <a:lnTo>
                        <a:pt x="125" y="28"/>
                      </a:lnTo>
                      <a:lnTo>
                        <a:pt x="125" y="29"/>
                      </a:lnTo>
                      <a:lnTo>
                        <a:pt x="125" y="30"/>
                      </a:lnTo>
                      <a:lnTo>
                        <a:pt x="126" y="32"/>
                      </a:lnTo>
                      <a:lnTo>
                        <a:pt x="126" y="33"/>
                      </a:lnTo>
                      <a:lnTo>
                        <a:pt x="126" y="34"/>
                      </a:lnTo>
                      <a:lnTo>
                        <a:pt x="126" y="36"/>
                      </a:lnTo>
                      <a:lnTo>
                        <a:pt x="126" y="37"/>
                      </a:lnTo>
                      <a:lnTo>
                        <a:pt x="126" y="39"/>
                      </a:lnTo>
                      <a:lnTo>
                        <a:pt x="126" y="40"/>
                      </a:lnTo>
                      <a:lnTo>
                        <a:pt x="126" y="41"/>
                      </a:lnTo>
                      <a:lnTo>
                        <a:pt x="126" y="43"/>
                      </a:lnTo>
                      <a:lnTo>
                        <a:pt x="126" y="45"/>
                      </a:lnTo>
                      <a:lnTo>
                        <a:pt x="126" y="46"/>
                      </a:lnTo>
                      <a:lnTo>
                        <a:pt x="126" y="48"/>
                      </a:lnTo>
                      <a:lnTo>
                        <a:pt x="126" y="49"/>
                      </a:lnTo>
                      <a:lnTo>
                        <a:pt x="125" y="50"/>
                      </a:lnTo>
                      <a:lnTo>
                        <a:pt x="125" y="52"/>
                      </a:lnTo>
                      <a:lnTo>
                        <a:pt x="125" y="53"/>
                      </a:lnTo>
                      <a:lnTo>
                        <a:pt x="125" y="54"/>
                      </a:lnTo>
                      <a:lnTo>
                        <a:pt x="124" y="56"/>
                      </a:lnTo>
                      <a:lnTo>
                        <a:pt x="124" y="57"/>
                      </a:lnTo>
                      <a:lnTo>
                        <a:pt x="124" y="59"/>
                      </a:lnTo>
                      <a:lnTo>
                        <a:pt x="124" y="60"/>
                      </a:lnTo>
                      <a:lnTo>
                        <a:pt x="123" y="61"/>
                      </a:lnTo>
                      <a:lnTo>
                        <a:pt x="123" y="62"/>
                      </a:lnTo>
                      <a:lnTo>
                        <a:pt x="122" y="63"/>
                      </a:lnTo>
                      <a:lnTo>
                        <a:pt x="122" y="65"/>
                      </a:lnTo>
                      <a:lnTo>
                        <a:pt x="122" y="66"/>
                      </a:lnTo>
                      <a:lnTo>
                        <a:pt x="122" y="67"/>
                      </a:lnTo>
                      <a:lnTo>
                        <a:pt x="121" y="69"/>
                      </a:lnTo>
                      <a:lnTo>
                        <a:pt x="121" y="70"/>
                      </a:lnTo>
                      <a:lnTo>
                        <a:pt x="120" y="70"/>
                      </a:lnTo>
                      <a:lnTo>
                        <a:pt x="119" y="72"/>
                      </a:lnTo>
                      <a:lnTo>
                        <a:pt x="119" y="73"/>
                      </a:lnTo>
                      <a:lnTo>
                        <a:pt x="119" y="74"/>
                      </a:lnTo>
                      <a:lnTo>
                        <a:pt x="118" y="76"/>
                      </a:lnTo>
                      <a:lnTo>
                        <a:pt x="117" y="76"/>
                      </a:lnTo>
                      <a:lnTo>
                        <a:pt x="116" y="78"/>
                      </a:lnTo>
                      <a:lnTo>
                        <a:pt x="115" y="78"/>
                      </a:lnTo>
                      <a:lnTo>
                        <a:pt x="114" y="79"/>
                      </a:lnTo>
                      <a:lnTo>
                        <a:pt x="113" y="81"/>
                      </a:lnTo>
                      <a:lnTo>
                        <a:pt x="112" y="82"/>
                      </a:lnTo>
                      <a:lnTo>
                        <a:pt x="112" y="83"/>
                      </a:lnTo>
                      <a:lnTo>
                        <a:pt x="111" y="85"/>
                      </a:lnTo>
                      <a:lnTo>
                        <a:pt x="110" y="86"/>
                      </a:lnTo>
                      <a:lnTo>
                        <a:pt x="108" y="87"/>
                      </a:lnTo>
                      <a:lnTo>
                        <a:pt x="107" y="89"/>
                      </a:lnTo>
                      <a:lnTo>
                        <a:pt x="107" y="90"/>
                      </a:lnTo>
                      <a:lnTo>
                        <a:pt x="106" y="92"/>
                      </a:lnTo>
                      <a:lnTo>
                        <a:pt x="104" y="92"/>
                      </a:lnTo>
                      <a:lnTo>
                        <a:pt x="103" y="92"/>
                      </a:lnTo>
                      <a:lnTo>
                        <a:pt x="102" y="94"/>
                      </a:lnTo>
                      <a:lnTo>
                        <a:pt x="102" y="95"/>
                      </a:lnTo>
                      <a:lnTo>
                        <a:pt x="100" y="96"/>
                      </a:lnTo>
                      <a:lnTo>
                        <a:pt x="99" y="98"/>
                      </a:lnTo>
                      <a:lnTo>
                        <a:pt x="98" y="98"/>
                      </a:lnTo>
                      <a:lnTo>
                        <a:pt x="97" y="99"/>
                      </a:lnTo>
                      <a:lnTo>
                        <a:pt x="96" y="101"/>
                      </a:lnTo>
                      <a:lnTo>
                        <a:pt x="95" y="102"/>
                      </a:lnTo>
                      <a:lnTo>
                        <a:pt x="94" y="102"/>
                      </a:lnTo>
                      <a:lnTo>
                        <a:pt x="93" y="103"/>
                      </a:lnTo>
                      <a:lnTo>
                        <a:pt x="92" y="103"/>
                      </a:lnTo>
                      <a:lnTo>
                        <a:pt x="91" y="105"/>
                      </a:lnTo>
                      <a:lnTo>
                        <a:pt x="90" y="106"/>
                      </a:lnTo>
                      <a:lnTo>
                        <a:pt x="89" y="106"/>
                      </a:lnTo>
                      <a:lnTo>
                        <a:pt x="88" y="106"/>
                      </a:lnTo>
                      <a:lnTo>
                        <a:pt x="87" y="106"/>
                      </a:lnTo>
                      <a:lnTo>
                        <a:pt x="87" y="107"/>
                      </a:lnTo>
                      <a:lnTo>
                        <a:pt x="86" y="107"/>
                      </a:lnTo>
                      <a:lnTo>
                        <a:pt x="85" y="107"/>
                      </a:lnTo>
                      <a:lnTo>
                        <a:pt x="85" y="108"/>
                      </a:lnTo>
                      <a:lnTo>
                        <a:pt x="84" y="108"/>
                      </a:lnTo>
                      <a:lnTo>
                        <a:pt x="83" y="108"/>
                      </a:lnTo>
                      <a:lnTo>
                        <a:pt x="82" y="109"/>
                      </a:lnTo>
                      <a:lnTo>
                        <a:pt x="81" y="109"/>
                      </a:lnTo>
                      <a:lnTo>
                        <a:pt x="80" y="109"/>
                      </a:lnTo>
                      <a:lnTo>
                        <a:pt x="79" y="111"/>
                      </a:lnTo>
                      <a:lnTo>
                        <a:pt x="78" y="111"/>
                      </a:lnTo>
                      <a:lnTo>
                        <a:pt x="77" y="111"/>
                      </a:lnTo>
                      <a:lnTo>
                        <a:pt x="76" y="111"/>
                      </a:lnTo>
                      <a:lnTo>
                        <a:pt x="74" y="112"/>
                      </a:lnTo>
                      <a:lnTo>
                        <a:pt x="73" y="112"/>
                      </a:lnTo>
                      <a:lnTo>
                        <a:pt x="72" y="112"/>
                      </a:lnTo>
                      <a:lnTo>
                        <a:pt x="71" y="114"/>
                      </a:lnTo>
                      <a:lnTo>
                        <a:pt x="70" y="114"/>
                      </a:lnTo>
                      <a:lnTo>
                        <a:pt x="69" y="114"/>
                      </a:lnTo>
                      <a:lnTo>
                        <a:pt x="68" y="114"/>
                      </a:lnTo>
                      <a:lnTo>
                        <a:pt x="67" y="114"/>
                      </a:lnTo>
                      <a:lnTo>
                        <a:pt x="66" y="114"/>
                      </a:lnTo>
                      <a:lnTo>
                        <a:pt x="64" y="114"/>
                      </a:lnTo>
                      <a:lnTo>
                        <a:pt x="63" y="114"/>
                      </a:lnTo>
                      <a:lnTo>
                        <a:pt x="63" y="115"/>
                      </a:lnTo>
                      <a:lnTo>
                        <a:pt x="62" y="115"/>
                      </a:lnTo>
                      <a:lnTo>
                        <a:pt x="60" y="115"/>
                      </a:lnTo>
                      <a:lnTo>
                        <a:pt x="59" y="115"/>
                      </a:lnTo>
                      <a:lnTo>
                        <a:pt x="58" y="115"/>
                      </a:lnTo>
                      <a:lnTo>
                        <a:pt x="56" y="114"/>
                      </a:lnTo>
                      <a:lnTo>
                        <a:pt x="54" y="114"/>
                      </a:lnTo>
                      <a:lnTo>
                        <a:pt x="52" y="114"/>
                      </a:lnTo>
                      <a:lnTo>
                        <a:pt x="51" y="114"/>
                      </a:lnTo>
                      <a:lnTo>
                        <a:pt x="49" y="114"/>
                      </a:lnTo>
                      <a:lnTo>
                        <a:pt x="48" y="114"/>
                      </a:lnTo>
                      <a:lnTo>
                        <a:pt x="46" y="114"/>
                      </a:lnTo>
                      <a:lnTo>
                        <a:pt x="44" y="114"/>
                      </a:lnTo>
                      <a:lnTo>
                        <a:pt x="42" y="114"/>
                      </a:lnTo>
                      <a:lnTo>
                        <a:pt x="40" y="114"/>
                      </a:lnTo>
                      <a:lnTo>
                        <a:pt x="38" y="114"/>
                      </a:lnTo>
                      <a:lnTo>
                        <a:pt x="37" y="112"/>
                      </a:lnTo>
                      <a:lnTo>
                        <a:pt x="35" y="112"/>
                      </a:lnTo>
                      <a:lnTo>
                        <a:pt x="33" y="112"/>
                      </a:lnTo>
                      <a:lnTo>
                        <a:pt x="30" y="112"/>
                      </a:lnTo>
                      <a:lnTo>
                        <a:pt x="29" y="112"/>
                      </a:lnTo>
                      <a:lnTo>
                        <a:pt x="27" y="112"/>
                      </a:lnTo>
                      <a:lnTo>
                        <a:pt x="26" y="111"/>
                      </a:lnTo>
                      <a:lnTo>
                        <a:pt x="24" y="111"/>
                      </a:lnTo>
                      <a:lnTo>
                        <a:pt x="23" y="111"/>
                      </a:lnTo>
                      <a:lnTo>
                        <a:pt x="21" y="111"/>
                      </a:lnTo>
                      <a:lnTo>
                        <a:pt x="19" y="111"/>
                      </a:lnTo>
                      <a:lnTo>
                        <a:pt x="19" y="109"/>
                      </a:lnTo>
                      <a:lnTo>
                        <a:pt x="17" y="109"/>
                      </a:lnTo>
                      <a:lnTo>
                        <a:pt x="16" y="109"/>
                      </a:lnTo>
                      <a:lnTo>
                        <a:pt x="15" y="109"/>
                      </a:lnTo>
                      <a:lnTo>
                        <a:pt x="14" y="108"/>
                      </a:lnTo>
                      <a:lnTo>
                        <a:pt x="12" y="108"/>
                      </a:lnTo>
                      <a:lnTo>
                        <a:pt x="10" y="107"/>
                      </a:lnTo>
                      <a:lnTo>
                        <a:pt x="9" y="106"/>
                      </a:lnTo>
                      <a:lnTo>
                        <a:pt x="8" y="105"/>
                      </a:lnTo>
                      <a:lnTo>
                        <a:pt x="7" y="102"/>
                      </a:lnTo>
                      <a:lnTo>
                        <a:pt x="5" y="101"/>
                      </a:lnTo>
                      <a:lnTo>
                        <a:pt x="4" y="99"/>
                      </a:lnTo>
                      <a:lnTo>
                        <a:pt x="4" y="96"/>
                      </a:lnTo>
                      <a:lnTo>
                        <a:pt x="3" y="95"/>
                      </a:lnTo>
                      <a:lnTo>
                        <a:pt x="3" y="92"/>
                      </a:lnTo>
                      <a:lnTo>
                        <a:pt x="2" y="92"/>
                      </a:lnTo>
                      <a:lnTo>
                        <a:pt x="1" y="89"/>
                      </a:lnTo>
                      <a:lnTo>
                        <a:pt x="1" y="87"/>
                      </a:lnTo>
                      <a:lnTo>
                        <a:pt x="0" y="85"/>
                      </a:lnTo>
                      <a:lnTo>
                        <a:pt x="0" y="82"/>
                      </a:lnTo>
                      <a:lnTo>
                        <a:pt x="0" y="79"/>
                      </a:lnTo>
                      <a:lnTo>
                        <a:pt x="0" y="78"/>
                      </a:lnTo>
                      <a:lnTo>
                        <a:pt x="0" y="76"/>
                      </a:lnTo>
                      <a:lnTo>
                        <a:pt x="0" y="73"/>
                      </a:lnTo>
                      <a:lnTo>
                        <a:pt x="0" y="72"/>
                      </a:lnTo>
                      <a:lnTo>
                        <a:pt x="0" y="69"/>
                      </a:lnTo>
                      <a:lnTo>
                        <a:pt x="0" y="66"/>
                      </a:lnTo>
                      <a:lnTo>
                        <a:pt x="1" y="65"/>
                      </a:lnTo>
                      <a:lnTo>
                        <a:pt x="1" y="62"/>
                      </a:lnTo>
                      <a:lnTo>
                        <a:pt x="2" y="61"/>
                      </a:lnTo>
                      <a:lnTo>
                        <a:pt x="2" y="60"/>
                      </a:lnTo>
                      <a:lnTo>
                        <a:pt x="3" y="57"/>
                      </a:lnTo>
                      <a:lnTo>
                        <a:pt x="4" y="56"/>
                      </a:lnTo>
                      <a:lnTo>
                        <a:pt x="4" y="54"/>
                      </a:lnTo>
                      <a:lnTo>
                        <a:pt x="4" y="53"/>
                      </a:lnTo>
                      <a:lnTo>
                        <a:pt x="5" y="52"/>
                      </a:lnTo>
                      <a:lnTo>
                        <a:pt x="6" y="50"/>
                      </a:lnTo>
                      <a:lnTo>
                        <a:pt x="7" y="50"/>
                      </a:lnTo>
                      <a:lnTo>
                        <a:pt x="7" y="49"/>
                      </a:lnTo>
                      <a:lnTo>
                        <a:pt x="8" y="49"/>
                      </a:lnTo>
                      <a:lnTo>
                        <a:pt x="8" y="48"/>
                      </a:lnTo>
                      <a:lnTo>
                        <a:pt x="9" y="46"/>
                      </a:lnTo>
                      <a:lnTo>
                        <a:pt x="10" y="46"/>
                      </a:lnTo>
                      <a:lnTo>
                        <a:pt x="11" y="46"/>
                      </a:lnTo>
                      <a:lnTo>
                        <a:pt x="11" y="45"/>
                      </a:lnTo>
                      <a:lnTo>
                        <a:pt x="12" y="45"/>
                      </a:lnTo>
                      <a:lnTo>
                        <a:pt x="13" y="43"/>
                      </a:lnTo>
                      <a:lnTo>
                        <a:pt x="14" y="43"/>
                      </a:lnTo>
                      <a:lnTo>
                        <a:pt x="15" y="43"/>
                      </a:lnTo>
                      <a:lnTo>
                        <a:pt x="16" y="43"/>
                      </a:lnTo>
                      <a:lnTo>
                        <a:pt x="17" y="41"/>
                      </a:lnTo>
                      <a:lnTo>
                        <a:pt x="18" y="41"/>
                      </a:lnTo>
                      <a:lnTo>
                        <a:pt x="19" y="41"/>
                      </a:lnTo>
                      <a:lnTo>
                        <a:pt x="20" y="40"/>
                      </a:lnTo>
                      <a:lnTo>
                        <a:pt x="21" y="40"/>
                      </a:lnTo>
                      <a:lnTo>
                        <a:pt x="22" y="40"/>
                      </a:lnTo>
                      <a:lnTo>
                        <a:pt x="23" y="40"/>
                      </a:lnTo>
                      <a:lnTo>
                        <a:pt x="24" y="40"/>
                      </a:lnTo>
                      <a:lnTo>
                        <a:pt x="114"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5" name="Freeform 139"/>
                <p:cNvSpPr>
                  <a:spLocks/>
                </p:cNvSpPr>
                <p:nvPr/>
              </p:nvSpPr>
              <p:spPr bwMode="auto">
                <a:xfrm>
                  <a:off x="1666" y="1490"/>
                  <a:ext cx="130" cy="120"/>
                </a:xfrm>
                <a:custGeom>
                  <a:avLst/>
                  <a:gdLst>
                    <a:gd name="T0" fmla="*/ 117 w 130"/>
                    <a:gd name="T1" fmla="*/ 0 h 120"/>
                    <a:gd name="T2" fmla="*/ 121 w 130"/>
                    <a:gd name="T3" fmla="*/ 7 h 120"/>
                    <a:gd name="T4" fmla="*/ 125 w 130"/>
                    <a:gd name="T5" fmla="*/ 16 h 120"/>
                    <a:gd name="T6" fmla="*/ 127 w 130"/>
                    <a:gd name="T7" fmla="*/ 26 h 120"/>
                    <a:gd name="T8" fmla="*/ 129 w 130"/>
                    <a:gd name="T9" fmla="*/ 37 h 120"/>
                    <a:gd name="T10" fmla="*/ 129 w 130"/>
                    <a:gd name="T11" fmla="*/ 48 h 120"/>
                    <a:gd name="T12" fmla="*/ 127 w 130"/>
                    <a:gd name="T13" fmla="*/ 58 h 120"/>
                    <a:gd name="T14" fmla="*/ 125 w 130"/>
                    <a:gd name="T15" fmla="*/ 67 h 120"/>
                    <a:gd name="T16" fmla="*/ 122 w 130"/>
                    <a:gd name="T17" fmla="*/ 76 h 120"/>
                    <a:gd name="T18" fmla="*/ 120 w 130"/>
                    <a:gd name="T19" fmla="*/ 79 h 120"/>
                    <a:gd name="T20" fmla="*/ 116 w 130"/>
                    <a:gd name="T21" fmla="*/ 83 h 120"/>
                    <a:gd name="T22" fmla="*/ 113 w 130"/>
                    <a:gd name="T23" fmla="*/ 89 h 120"/>
                    <a:gd name="T24" fmla="*/ 108 w 130"/>
                    <a:gd name="T25" fmla="*/ 95 h 120"/>
                    <a:gd name="T26" fmla="*/ 104 w 130"/>
                    <a:gd name="T27" fmla="*/ 98 h 120"/>
                    <a:gd name="T28" fmla="*/ 100 w 130"/>
                    <a:gd name="T29" fmla="*/ 103 h 120"/>
                    <a:gd name="T30" fmla="*/ 96 w 130"/>
                    <a:gd name="T31" fmla="*/ 105 h 120"/>
                    <a:gd name="T32" fmla="*/ 93 w 130"/>
                    <a:gd name="T33" fmla="*/ 108 h 120"/>
                    <a:gd name="T34" fmla="*/ 90 w 130"/>
                    <a:gd name="T35" fmla="*/ 110 h 120"/>
                    <a:gd name="T36" fmla="*/ 88 w 130"/>
                    <a:gd name="T37" fmla="*/ 111 h 120"/>
                    <a:gd name="T38" fmla="*/ 84 w 130"/>
                    <a:gd name="T39" fmla="*/ 113 h 120"/>
                    <a:gd name="T40" fmla="*/ 81 w 130"/>
                    <a:gd name="T41" fmla="*/ 115 h 120"/>
                    <a:gd name="T42" fmla="*/ 76 w 130"/>
                    <a:gd name="T43" fmla="*/ 116 h 120"/>
                    <a:gd name="T44" fmla="*/ 73 w 130"/>
                    <a:gd name="T45" fmla="*/ 118 h 120"/>
                    <a:gd name="T46" fmla="*/ 69 w 130"/>
                    <a:gd name="T47" fmla="*/ 118 h 120"/>
                    <a:gd name="T48" fmla="*/ 64 w 130"/>
                    <a:gd name="T49" fmla="*/ 119 h 120"/>
                    <a:gd name="T50" fmla="*/ 59 w 130"/>
                    <a:gd name="T51" fmla="*/ 119 h 120"/>
                    <a:gd name="T52" fmla="*/ 52 w 130"/>
                    <a:gd name="T53" fmla="*/ 118 h 120"/>
                    <a:gd name="T54" fmla="*/ 45 w 130"/>
                    <a:gd name="T55" fmla="*/ 118 h 120"/>
                    <a:gd name="T56" fmla="*/ 37 w 130"/>
                    <a:gd name="T57" fmla="*/ 116 h 120"/>
                    <a:gd name="T58" fmla="*/ 30 w 130"/>
                    <a:gd name="T59" fmla="*/ 116 h 120"/>
                    <a:gd name="T60" fmla="*/ 23 w 130"/>
                    <a:gd name="T61" fmla="*/ 115 h 120"/>
                    <a:gd name="T62" fmla="*/ 18 w 130"/>
                    <a:gd name="T63" fmla="*/ 113 h 120"/>
                    <a:gd name="T64" fmla="*/ 14 w 130"/>
                    <a:gd name="T65" fmla="*/ 112 h 120"/>
                    <a:gd name="T66" fmla="*/ 8 w 130"/>
                    <a:gd name="T67" fmla="*/ 108 h 120"/>
                    <a:gd name="T68" fmla="*/ 4 w 130"/>
                    <a:gd name="T69" fmla="*/ 100 h 120"/>
                    <a:gd name="T70" fmla="*/ 1 w 130"/>
                    <a:gd name="T71" fmla="*/ 92 h 120"/>
                    <a:gd name="T72" fmla="*/ 0 w 130"/>
                    <a:gd name="T73" fmla="*/ 82 h 120"/>
                    <a:gd name="T74" fmla="*/ 0 w 130"/>
                    <a:gd name="T75" fmla="*/ 74 h 120"/>
                    <a:gd name="T76" fmla="*/ 1 w 130"/>
                    <a:gd name="T77" fmla="*/ 64 h 120"/>
                    <a:gd name="T78" fmla="*/ 4 w 130"/>
                    <a:gd name="T79" fmla="*/ 58 h 120"/>
                    <a:gd name="T80" fmla="*/ 6 w 130"/>
                    <a:gd name="T81" fmla="*/ 52 h 120"/>
                    <a:gd name="T82" fmla="*/ 11 w 130"/>
                    <a:gd name="T83" fmla="*/ 48 h 120"/>
                    <a:gd name="T84" fmla="*/ 16 w 130"/>
                    <a:gd name="T85" fmla="*/ 44 h 120"/>
                    <a:gd name="T86" fmla="*/ 20 w 130"/>
                    <a:gd name="T87" fmla="*/ 43 h 120"/>
                    <a:gd name="T88" fmla="*/ 24 w 130"/>
                    <a:gd name="T89" fmla="*/ 41 h 1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20"/>
                    <a:gd name="T137" fmla="*/ 130 w 130"/>
                    <a:gd name="T138" fmla="*/ 120 h 1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20">
                      <a:moveTo>
                        <a:pt x="117" y="0"/>
                      </a:moveTo>
                      <a:lnTo>
                        <a:pt x="121" y="7"/>
                      </a:lnTo>
                      <a:lnTo>
                        <a:pt x="125" y="16"/>
                      </a:lnTo>
                      <a:lnTo>
                        <a:pt x="127" y="26"/>
                      </a:lnTo>
                      <a:lnTo>
                        <a:pt x="129" y="37"/>
                      </a:lnTo>
                      <a:lnTo>
                        <a:pt x="129" y="48"/>
                      </a:lnTo>
                      <a:lnTo>
                        <a:pt x="127" y="58"/>
                      </a:lnTo>
                      <a:lnTo>
                        <a:pt x="125" y="67"/>
                      </a:lnTo>
                      <a:lnTo>
                        <a:pt x="122" y="76"/>
                      </a:lnTo>
                      <a:lnTo>
                        <a:pt x="120" y="79"/>
                      </a:lnTo>
                      <a:lnTo>
                        <a:pt x="116" y="83"/>
                      </a:lnTo>
                      <a:lnTo>
                        <a:pt x="113" y="89"/>
                      </a:lnTo>
                      <a:lnTo>
                        <a:pt x="108" y="95"/>
                      </a:lnTo>
                      <a:lnTo>
                        <a:pt x="104" y="98"/>
                      </a:lnTo>
                      <a:lnTo>
                        <a:pt x="100" y="103"/>
                      </a:lnTo>
                      <a:lnTo>
                        <a:pt x="96" y="105"/>
                      </a:lnTo>
                      <a:lnTo>
                        <a:pt x="93" y="108"/>
                      </a:lnTo>
                      <a:lnTo>
                        <a:pt x="90" y="110"/>
                      </a:lnTo>
                      <a:lnTo>
                        <a:pt x="88" y="111"/>
                      </a:lnTo>
                      <a:lnTo>
                        <a:pt x="84" y="113"/>
                      </a:lnTo>
                      <a:lnTo>
                        <a:pt x="81" y="115"/>
                      </a:lnTo>
                      <a:lnTo>
                        <a:pt x="76" y="116"/>
                      </a:lnTo>
                      <a:lnTo>
                        <a:pt x="73" y="118"/>
                      </a:lnTo>
                      <a:lnTo>
                        <a:pt x="69" y="118"/>
                      </a:lnTo>
                      <a:lnTo>
                        <a:pt x="64" y="119"/>
                      </a:lnTo>
                      <a:lnTo>
                        <a:pt x="59" y="119"/>
                      </a:lnTo>
                      <a:lnTo>
                        <a:pt x="52" y="118"/>
                      </a:lnTo>
                      <a:lnTo>
                        <a:pt x="45" y="118"/>
                      </a:lnTo>
                      <a:lnTo>
                        <a:pt x="37" y="116"/>
                      </a:lnTo>
                      <a:lnTo>
                        <a:pt x="30" y="116"/>
                      </a:lnTo>
                      <a:lnTo>
                        <a:pt x="23" y="115"/>
                      </a:lnTo>
                      <a:lnTo>
                        <a:pt x="18" y="113"/>
                      </a:lnTo>
                      <a:lnTo>
                        <a:pt x="14" y="112"/>
                      </a:lnTo>
                      <a:lnTo>
                        <a:pt x="8" y="108"/>
                      </a:lnTo>
                      <a:lnTo>
                        <a:pt x="4" y="100"/>
                      </a:lnTo>
                      <a:lnTo>
                        <a:pt x="1" y="92"/>
                      </a:lnTo>
                      <a:lnTo>
                        <a:pt x="0" y="82"/>
                      </a:lnTo>
                      <a:lnTo>
                        <a:pt x="0" y="74"/>
                      </a:lnTo>
                      <a:lnTo>
                        <a:pt x="1" y="64"/>
                      </a:lnTo>
                      <a:lnTo>
                        <a:pt x="4" y="58"/>
                      </a:lnTo>
                      <a:lnTo>
                        <a:pt x="6" y="52"/>
                      </a:lnTo>
                      <a:lnTo>
                        <a:pt x="11" y="48"/>
                      </a:lnTo>
                      <a:lnTo>
                        <a:pt x="16" y="44"/>
                      </a:lnTo>
                      <a:lnTo>
                        <a:pt x="20" y="43"/>
                      </a:lnTo>
                      <a:lnTo>
                        <a:pt x="24" y="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140"/>
                <p:cNvSpPr>
                  <a:spLocks/>
                </p:cNvSpPr>
                <p:nvPr/>
              </p:nvSpPr>
              <p:spPr bwMode="auto">
                <a:xfrm>
                  <a:off x="1684" y="1466"/>
                  <a:ext cx="57" cy="31"/>
                </a:xfrm>
                <a:custGeom>
                  <a:avLst/>
                  <a:gdLst>
                    <a:gd name="T0" fmla="*/ 56 w 57"/>
                    <a:gd name="T1" fmla="*/ 1 h 31"/>
                    <a:gd name="T2" fmla="*/ 50 w 57"/>
                    <a:gd name="T3" fmla="*/ 0 h 31"/>
                    <a:gd name="T4" fmla="*/ 43 w 57"/>
                    <a:gd name="T5" fmla="*/ 0 h 31"/>
                    <a:gd name="T6" fmla="*/ 34 w 57"/>
                    <a:gd name="T7" fmla="*/ 0 h 31"/>
                    <a:gd name="T8" fmla="*/ 26 w 57"/>
                    <a:gd name="T9" fmla="*/ 2 h 31"/>
                    <a:gd name="T10" fmla="*/ 17 w 57"/>
                    <a:gd name="T11" fmla="*/ 6 h 31"/>
                    <a:gd name="T12" fmla="*/ 9 w 57"/>
                    <a:gd name="T13" fmla="*/ 12 h 31"/>
                    <a:gd name="T14" fmla="*/ 3 w 57"/>
                    <a:gd name="T15" fmla="*/ 20 h 31"/>
                    <a:gd name="T16" fmla="*/ 0 w 57"/>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31"/>
                    <a:gd name="T29" fmla="*/ 57 w 57"/>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31">
                      <a:moveTo>
                        <a:pt x="56" y="1"/>
                      </a:moveTo>
                      <a:lnTo>
                        <a:pt x="50" y="0"/>
                      </a:lnTo>
                      <a:lnTo>
                        <a:pt x="43" y="0"/>
                      </a:lnTo>
                      <a:lnTo>
                        <a:pt x="34" y="0"/>
                      </a:lnTo>
                      <a:lnTo>
                        <a:pt x="26" y="2"/>
                      </a:lnTo>
                      <a:lnTo>
                        <a:pt x="17" y="6"/>
                      </a:lnTo>
                      <a:lnTo>
                        <a:pt x="9" y="12"/>
                      </a:lnTo>
                      <a:lnTo>
                        <a:pt x="3" y="20"/>
                      </a:lnTo>
                      <a:lnTo>
                        <a:pt x="0" y="3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Freeform 141"/>
                <p:cNvSpPr>
                  <a:spLocks/>
                </p:cNvSpPr>
                <p:nvPr/>
              </p:nvSpPr>
              <p:spPr bwMode="auto">
                <a:xfrm>
                  <a:off x="1695" y="1410"/>
                  <a:ext cx="105" cy="131"/>
                </a:xfrm>
                <a:custGeom>
                  <a:avLst/>
                  <a:gdLst>
                    <a:gd name="T0" fmla="*/ 100 w 105"/>
                    <a:gd name="T1" fmla="*/ 0 h 131"/>
                    <a:gd name="T2" fmla="*/ 101 w 105"/>
                    <a:gd name="T3" fmla="*/ 3 h 131"/>
                    <a:gd name="T4" fmla="*/ 102 w 105"/>
                    <a:gd name="T5" fmla="*/ 8 h 131"/>
                    <a:gd name="T6" fmla="*/ 103 w 105"/>
                    <a:gd name="T7" fmla="*/ 13 h 131"/>
                    <a:gd name="T8" fmla="*/ 104 w 105"/>
                    <a:gd name="T9" fmla="*/ 20 h 131"/>
                    <a:gd name="T10" fmla="*/ 104 w 105"/>
                    <a:gd name="T11" fmla="*/ 27 h 131"/>
                    <a:gd name="T12" fmla="*/ 103 w 105"/>
                    <a:gd name="T13" fmla="*/ 35 h 131"/>
                    <a:gd name="T14" fmla="*/ 102 w 105"/>
                    <a:gd name="T15" fmla="*/ 42 h 131"/>
                    <a:gd name="T16" fmla="*/ 100 w 105"/>
                    <a:gd name="T17" fmla="*/ 50 h 131"/>
                    <a:gd name="T18" fmla="*/ 97 w 105"/>
                    <a:gd name="T19" fmla="*/ 59 h 131"/>
                    <a:gd name="T20" fmla="*/ 94 w 105"/>
                    <a:gd name="T21" fmla="*/ 68 h 131"/>
                    <a:gd name="T22" fmla="*/ 90 w 105"/>
                    <a:gd name="T23" fmla="*/ 77 h 131"/>
                    <a:gd name="T24" fmla="*/ 87 w 105"/>
                    <a:gd name="T25" fmla="*/ 85 h 131"/>
                    <a:gd name="T26" fmla="*/ 82 w 105"/>
                    <a:gd name="T27" fmla="*/ 93 h 131"/>
                    <a:gd name="T28" fmla="*/ 79 w 105"/>
                    <a:gd name="T29" fmla="*/ 99 h 131"/>
                    <a:gd name="T30" fmla="*/ 76 w 105"/>
                    <a:gd name="T31" fmla="*/ 105 h 131"/>
                    <a:gd name="T32" fmla="*/ 75 w 105"/>
                    <a:gd name="T33" fmla="*/ 107 h 131"/>
                    <a:gd name="T34" fmla="*/ 72 w 105"/>
                    <a:gd name="T35" fmla="*/ 110 h 131"/>
                    <a:gd name="T36" fmla="*/ 69 w 105"/>
                    <a:gd name="T37" fmla="*/ 114 h 131"/>
                    <a:gd name="T38" fmla="*/ 66 w 105"/>
                    <a:gd name="T39" fmla="*/ 117 h 131"/>
                    <a:gd name="T40" fmla="*/ 62 w 105"/>
                    <a:gd name="T41" fmla="*/ 121 h 131"/>
                    <a:gd name="T42" fmla="*/ 57 w 105"/>
                    <a:gd name="T43" fmla="*/ 124 h 131"/>
                    <a:gd name="T44" fmla="*/ 52 w 105"/>
                    <a:gd name="T45" fmla="*/ 126 h 131"/>
                    <a:gd name="T46" fmla="*/ 46 w 105"/>
                    <a:gd name="T47" fmla="*/ 129 h 131"/>
                    <a:gd name="T48" fmla="*/ 41 w 105"/>
                    <a:gd name="T49" fmla="*/ 130 h 131"/>
                    <a:gd name="T50" fmla="*/ 35 w 105"/>
                    <a:gd name="T51" fmla="*/ 130 h 131"/>
                    <a:gd name="T52" fmla="*/ 29 w 105"/>
                    <a:gd name="T53" fmla="*/ 130 h 131"/>
                    <a:gd name="T54" fmla="*/ 24 w 105"/>
                    <a:gd name="T55" fmla="*/ 129 h 131"/>
                    <a:gd name="T56" fmla="*/ 18 w 105"/>
                    <a:gd name="T57" fmla="*/ 129 h 131"/>
                    <a:gd name="T58" fmla="*/ 13 w 105"/>
                    <a:gd name="T59" fmla="*/ 127 h 131"/>
                    <a:gd name="T60" fmla="*/ 8 w 105"/>
                    <a:gd name="T61" fmla="*/ 126 h 131"/>
                    <a:gd name="T62" fmla="*/ 3 w 105"/>
                    <a:gd name="T63" fmla="*/ 124 h 131"/>
                    <a:gd name="T64" fmla="*/ 0 w 105"/>
                    <a:gd name="T65" fmla="*/ 124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131"/>
                    <a:gd name="T101" fmla="*/ 105 w 105"/>
                    <a:gd name="T102" fmla="*/ 131 h 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131">
                      <a:moveTo>
                        <a:pt x="100" y="0"/>
                      </a:moveTo>
                      <a:lnTo>
                        <a:pt x="101" y="3"/>
                      </a:lnTo>
                      <a:lnTo>
                        <a:pt x="102" y="8"/>
                      </a:lnTo>
                      <a:lnTo>
                        <a:pt x="103" y="13"/>
                      </a:lnTo>
                      <a:lnTo>
                        <a:pt x="104" y="20"/>
                      </a:lnTo>
                      <a:lnTo>
                        <a:pt x="104" y="27"/>
                      </a:lnTo>
                      <a:lnTo>
                        <a:pt x="103" y="35"/>
                      </a:lnTo>
                      <a:lnTo>
                        <a:pt x="102" y="42"/>
                      </a:lnTo>
                      <a:lnTo>
                        <a:pt x="100" y="50"/>
                      </a:lnTo>
                      <a:lnTo>
                        <a:pt x="97" y="59"/>
                      </a:lnTo>
                      <a:lnTo>
                        <a:pt x="94" y="68"/>
                      </a:lnTo>
                      <a:lnTo>
                        <a:pt x="90" y="77"/>
                      </a:lnTo>
                      <a:lnTo>
                        <a:pt x="87" y="85"/>
                      </a:lnTo>
                      <a:lnTo>
                        <a:pt x="82" y="93"/>
                      </a:lnTo>
                      <a:lnTo>
                        <a:pt x="79" y="99"/>
                      </a:lnTo>
                      <a:lnTo>
                        <a:pt x="76" y="105"/>
                      </a:lnTo>
                      <a:lnTo>
                        <a:pt x="75" y="107"/>
                      </a:lnTo>
                      <a:lnTo>
                        <a:pt x="72" y="110"/>
                      </a:lnTo>
                      <a:lnTo>
                        <a:pt x="69" y="114"/>
                      </a:lnTo>
                      <a:lnTo>
                        <a:pt x="66" y="117"/>
                      </a:lnTo>
                      <a:lnTo>
                        <a:pt x="62" y="121"/>
                      </a:lnTo>
                      <a:lnTo>
                        <a:pt x="57" y="124"/>
                      </a:lnTo>
                      <a:lnTo>
                        <a:pt x="52" y="126"/>
                      </a:lnTo>
                      <a:lnTo>
                        <a:pt x="46" y="129"/>
                      </a:lnTo>
                      <a:lnTo>
                        <a:pt x="41" y="130"/>
                      </a:lnTo>
                      <a:lnTo>
                        <a:pt x="35" y="130"/>
                      </a:lnTo>
                      <a:lnTo>
                        <a:pt x="29" y="130"/>
                      </a:lnTo>
                      <a:lnTo>
                        <a:pt x="24" y="129"/>
                      </a:lnTo>
                      <a:lnTo>
                        <a:pt x="18" y="129"/>
                      </a:lnTo>
                      <a:lnTo>
                        <a:pt x="13" y="127"/>
                      </a:lnTo>
                      <a:lnTo>
                        <a:pt x="8" y="126"/>
                      </a:lnTo>
                      <a:lnTo>
                        <a:pt x="3" y="124"/>
                      </a:lnTo>
                      <a:lnTo>
                        <a:pt x="0" y="12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142"/>
                <p:cNvSpPr>
                  <a:spLocks/>
                </p:cNvSpPr>
                <p:nvPr/>
              </p:nvSpPr>
              <p:spPr bwMode="auto">
                <a:xfrm>
                  <a:off x="1683" y="1379"/>
                  <a:ext cx="114" cy="156"/>
                </a:xfrm>
                <a:custGeom>
                  <a:avLst/>
                  <a:gdLst>
                    <a:gd name="T0" fmla="*/ 97 w 114"/>
                    <a:gd name="T1" fmla="*/ 4 h 156"/>
                    <a:gd name="T2" fmla="*/ 99 w 114"/>
                    <a:gd name="T3" fmla="*/ 8 h 156"/>
                    <a:gd name="T4" fmla="*/ 102 w 114"/>
                    <a:gd name="T5" fmla="*/ 12 h 156"/>
                    <a:gd name="T6" fmla="*/ 105 w 114"/>
                    <a:gd name="T7" fmla="*/ 17 h 156"/>
                    <a:gd name="T8" fmla="*/ 107 w 114"/>
                    <a:gd name="T9" fmla="*/ 22 h 156"/>
                    <a:gd name="T10" fmla="*/ 110 w 114"/>
                    <a:gd name="T11" fmla="*/ 28 h 156"/>
                    <a:gd name="T12" fmla="*/ 110 w 114"/>
                    <a:gd name="T13" fmla="*/ 33 h 156"/>
                    <a:gd name="T14" fmla="*/ 111 w 114"/>
                    <a:gd name="T15" fmla="*/ 39 h 156"/>
                    <a:gd name="T16" fmla="*/ 112 w 114"/>
                    <a:gd name="T17" fmla="*/ 44 h 156"/>
                    <a:gd name="T18" fmla="*/ 113 w 114"/>
                    <a:gd name="T19" fmla="*/ 51 h 156"/>
                    <a:gd name="T20" fmla="*/ 113 w 114"/>
                    <a:gd name="T21" fmla="*/ 57 h 156"/>
                    <a:gd name="T22" fmla="*/ 112 w 114"/>
                    <a:gd name="T23" fmla="*/ 64 h 156"/>
                    <a:gd name="T24" fmla="*/ 111 w 114"/>
                    <a:gd name="T25" fmla="*/ 71 h 156"/>
                    <a:gd name="T26" fmla="*/ 109 w 114"/>
                    <a:gd name="T27" fmla="*/ 80 h 156"/>
                    <a:gd name="T28" fmla="*/ 105 w 114"/>
                    <a:gd name="T29" fmla="*/ 87 h 156"/>
                    <a:gd name="T30" fmla="*/ 102 w 114"/>
                    <a:gd name="T31" fmla="*/ 97 h 156"/>
                    <a:gd name="T32" fmla="*/ 99 w 114"/>
                    <a:gd name="T33" fmla="*/ 104 h 156"/>
                    <a:gd name="T34" fmla="*/ 95 w 114"/>
                    <a:gd name="T35" fmla="*/ 114 h 156"/>
                    <a:gd name="T36" fmla="*/ 91 w 114"/>
                    <a:gd name="T37" fmla="*/ 120 h 156"/>
                    <a:gd name="T38" fmla="*/ 88 w 114"/>
                    <a:gd name="T39" fmla="*/ 127 h 156"/>
                    <a:gd name="T40" fmla="*/ 85 w 114"/>
                    <a:gd name="T41" fmla="*/ 131 h 156"/>
                    <a:gd name="T42" fmla="*/ 84 w 114"/>
                    <a:gd name="T43" fmla="*/ 134 h 156"/>
                    <a:gd name="T44" fmla="*/ 81 w 114"/>
                    <a:gd name="T45" fmla="*/ 138 h 156"/>
                    <a:gd name="T46" fmla="*/ 78 w 114"/>
                    <a:gd name="T47" fmla="*/ 140 h 156"/>
                    <a:gd name="T48" fmla="*/ 74 w 114"/>
                    <a:gd name="T49" fmla="*/ 145 h 156"/>
                    <a:gd name="T50" fmla="*/ 69 w 114"/>
                    <a:gd name="T51" fmla="*/ 147 h 156"/>
                    <a:gd name="T52" fmla="*/ 65 w 114"/>
                    <a:gd name="T53" fmla="*/ 150 h 156"/>
                    <a:gd name="T54" fmla="*/ 60 w 114"/>
                    <a:gd name="T55" fmla="*/ 152 h 156"/>
                    <a:gd name="T56" fmla="*/ 54 w 114"/>
                    <a:gd name="T57" fmla="*/ 155 h 156"/>
                    <a:gd name="T58" fmla="*/ 49 w 114"/>
                    <a:gd name="T59" fmla="*/ 155 h 156"/>
                    <a:gd name="T60" fmla="*/ 43 w 114"/>
                    <a:gd name="T61" fmla="*/ 155 h 156"/>
                    <a:gd name="T62" fmla="*/ 38 w 114"/>
                    <a:gd name="T63" fmla="*/ 155 h 156"/>
                    <a:gd name="T64" fmla="*/ 32 w 114"/>
                    <a:gd name="T65" fmla="*/ 155 h 156"/>
                    <a:gd name="T66" fmla="*/ 27 w 114"/>
                    <a:gd name="T67" fmla="*/ 155 h 156"/>
                    <a:gd name="T68" fmla="*/ 22 w 114"/>
                    <a:gd name="T69" fmla="*/ 154 h 156"/>
                    <a:gd name="T70" fmla="*/ 17 w 114"/>
                    <a:gd name="T71" fmla="*/ 152 h 156"/>
                    <a:gd name="T72" fmla="*/ 13 w 114"/>
                    <a:gd name="T73" fmla="*/ 152 h 156"/>
                    <a:gd name="T74" fmla="*/ 9 w 114"/>
                    <a:gd name="T75" fmla="*/ 149 h 156"/>
                    <a:gd name="T76" fmla="*/ 5 w 114"/>
                    <a:gd name="T77" fmla="*/ 145 h 156"/>
                    <a:gd name="T78" fmla="*/ 2 w 114"/>
                    <a:gd name="T79" fmla="*/ 138 h 156"/>
                    <a:gd name="T80" fmla="*/ 1 w 114"/>
                    <a:gd name="T81" fmla="*/ 131 h 156"/>
                    <a:gd name="T82" fmla="*/ 0 w 114"/>
                    <a:gd name="T83" fmla="*/ 123 h 156"/>
                    <a:gd name="T84" fmla="*/ 1 w 114"/>
                    <a:gd name="T85" fmla="*/ 116 h 156"/>
                    <a:gd name="T86" fmla="*/ 2 w 114"/>
                    <a:gd name="T87" fmla="*/ 109 h 156"/>
                    <a:gd name="T88" fmla="*/ 6 w 114"/>
                    <a:gd name="T89" fmla="*/ 104 h 156"/>
                    <a:gd name="T90" fmla="*/ 9 w 114"/>
                    <a:gd name="T91" fmla="*/ 100 h 156"/>
                    <a:gd name="T92" fmla="*/ 13 w 114"/>
                    <a:gd name="T93" fmla="*/ 97 h 156"/>
                    <a:gd name="T94" fmla="*/ 15 w 114"/>
                    <a:gd name="T95" fmla="*/ 94 h 156"/>
                    <a:gd name="T96" fmla="*/ 18 w 114"/>
                    <a:gd name="T97" fmla="*/ 91 h 156"/>
                    <a:gd name="T98" fmla="*/ 23 w 114"/>
                    <a:gd name="T99" fmla="*/ 89 h 156"/>
                    <a:gd name="T100" fmla="*/ 27 w 114"/>
                    <a:gd name="T101" fmla="*/ 87 h 156"/>
                    <a:gd name="T102" fmla="*/ 34 w 114"/>
                    <a:gd name="T103" fmla="*/ 86 h 156"/>
                    <a:gd name="T104" fmla="*/ 43 w 114"/>
                    <a:gd name="T105" fmla="*/ 85 h 156"/>
                    <a:gd name="T106" fmla="*/ 46 w 114"/>
                    <a:gd name="T107" fmla="*/ 81 h 156"/>
                    <a:gd name="T108" fmla="*/ 48 w 114"/>
                    <a:gd name="T109" fmla="*/ 77 h 156"/>
                    <a:gd name="T110" fmla="*/ 50 w 114"/>
                    <a:gd name="T111" fmla="*/ 71 h 156"/>
                    <a:gd name="T112" fmla="*/ 52 w 114"/>
                    <a:gd name="T113" fmla="*/ 68 h 156"/>
                    <a:gd name="T114" fmla="*/ 54 w 114"/>
                    <a:gd name="T115" fmla="*/ 62 h 156"/>
                    <a:gd name="T116" fmla="*/ 57 w 114"/>
                    <a:gd name="T117" fmla="*/ 57 h 156"/>
                    <a:gd name="T118" fmla="*/ 60 w 114"/>
                    <a:gd name="T119" fmla="*/ 52 h 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4"/>
                    <a:gd name="T181" fmla="*/ 0 h 156"/>
                    <a:gd name="T182" fmla="*/ 114 w 114"/>
                    <a:gd name="T183" fmla="*/ 156 h 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4" h="156">
                      <a:moveTo>
                        <a:pt x="95" y="0"/>
                      </a:moveTo>
                      <a:lnTo>
                        <a:pt x="96" y="1"/>
                      </a:lnTo>
                      <a:lnTo>
                        <a:pt x="97" y="3"/>
                      </a:lnTo>
                      <a:lnTo>
                        <a:pt x="97" y="4"/>
                      </a:lnTo>
                      <a:lnTo>
                        <a:pt x="98" y="4"/>
                      </a:lnTo>
                      <a:lnTo>
                        <a:pt x="99" y="6"/>
                      </a:lnTo>
                      <a:lnTo>
                        <a:pt x="99" y="8"/>
                      </a:lnTo>
                      <a:lnTo>
                        <a:pt x="100" y="8"/>
                      </a:lnTo>
                      <a:lnTo>
                        <a:pt x="100" y="9"/>
                      </a:lnTo>
                      <a:lnTo>
                        <a:pt x="101" y="10"/>
                      </a:lnTo>
                      <a:lnTo>
                        <a:pt x="102" y="12"/>
                      </a:lnTo>
                      <a:lnTo>
                        <a:pt x="103" y="13"/>
                      </a:lnTo>
                      <a:lnTo>
                        <a:pt x="104" y="15"/>
                      </a:lnTo>
                      <a:lnTo>
                        <a:pt x="104" y="16"/>
                      </a:lnTo>
                      <a:lnTo>
                        <a:pt x="105" y="17"/>
                      </a:lnTo>
                      <a:lnTo>
                        <a:pt x="105" y="19"/>
                      </a:lnTo>
                      <a:lnTo>
                        <a:pt x="106" y="20"/>
                      </a:lnTo>
                      <a:lnTo>
                        <a:pt x="106" y="21"/>
                      </a:lnTo>
                      <a:lnTo>
                        <a:pt x="107" y="22"/>
                      </a:lnTo>
                      <a:lnTo>
                        <a:pt x="108" y="24"/>
                      </a:lnTo>
                      <a:lnTo>
                        <a:pt x="108" y="25"/>
                      </a:lnTo>
                      <a:lnTo>
                        <a:pt x="109" y="26"/>
                      </a:lnTo>
                      <a:lnTo>
                        <a:pt x="110" y="28"/>
                      </a:lnTo>
                      <a:lnTo>
                        <a:pt x="110" y="29"/>
                      </a:lnTo>
                      <a:lnTo>
                        <a:pt x="110" y="30"/>
                      </a:lnTo>
                      <a:lnTo>
                        <a:pt x="110" y="32"/>
                      </a:lnTo>
                      <a:lnTo>
                        <a:pt x="110" y="33"/>
                      </a:lnTo>
                      <a:lnTo>
                        <a:pt x="110" y="35"/>
                      </a:lnTo>
                      <a:lnTo>
                        <a:pt x="111" y="36"/>
                      </a:lnTo>
                      <a:lnTo>
                        <a:pt x="111" y="37"/>
                      </a:lnTo>
                      <a:lnTo>
                        <a:pt x="111" y="39"/>
                      </a:lnTo>
                      <a:lnTo>
                        <a:pt x="112" y="39"/>
                      </a:lnTo>
                      <a:lnTo>
                        <a:pt x="112" y="41"/>
                      </a:lnTo>
                      <a:lnTo>
                        <a:pt x="112" y="42"/>
                      </a:lnTo>
                      <a:lnTo>
                        <a:pt x="112" y="44"/>
                      </a:lnTo>
                      <a:lnTo>
                        <a:pt x="112" y="45"/>
                      </a:lnTo>
                      <a:lnTo>
                        <a:pt x="113" y="48"/>
                      </a:lnTo>
                      <a:lnTo>
                        <a:pt x="113" y="49"/>
                      </a:lnTo>
                      <a:lnTo>
                        <a:pt x="113" y="51"/>
                      </a:lnTo>
                      <a:lnTo>
                        <a:pt x="113" y="52"/>
                      </a:lnTo>
                      <a:lnTo>
                        <a:pt x="113" y="53"/>
                      </a:lnTo>
                      <a:lnTo>
                        <a:pt x="113" y="55"/>
                      </a:lnTo>
                      <a:lnTo>
                        <a:pt x="113" y="57"/>
                      </a:lnTo>
                      <a:lnTo>
                        <a:pt x="113" y="58"/>
                      </a:lnTo>
                      <a:lnTo>
                        <a:pt x="113" y="61"/>
                      </a:lnTo>
                      <a:lnTo>
                        <a:pt x="112" y="62"/>
                      </a:lnTo>
                      <a:lnTo>
                        <a:pt x="112" y="64"/>
                      </a:lnTo>
                      <a:lnTo>
                        <a:pt x="112" y="66"/>
                      </a:lnTo>
                      <a:lnTo>
                        <a:pt x="112" y="68"/>
                      </a:lnTo>
                      <a:lnTo>
                        <a:pt x="111" y="71"/>
                      </a:lnTo>
                      <a:lnTo>
                        <a:pt x="110" y="74"/>
                      </a:lnTo>
                      <a:lnTo>
                        <a:pt x="110" y="75"/>
                      </a:lnTo>
                      <a:lnTo>
                        <a:pt x="110" y="78"/>
                      </a:lnTo>
                      <a:lnTo>
                        <a:pt x="109" y="80"/>
                      </a:lnTo>
                      <a:lnTo>
                        <a:pt x="108" y="82"/>
                      </a:lnTo>
                      <a:lnTo>
                        <a:pt x="107" y="84"/>
                      </a:lnTo>
                      <a:lnTo>
                        <a:pt x="106" y="86"/>
                      </a:lnTo>
                      <a:lnTo>
                        <a:pt x="105" y="87"/>
                      </a:lnTo>
                      <a:lnTo>
                        <a:pt x="105" y="90"/>
                      </a:lnTo>
                      <a:lnTo>
                        <a:pt x="104" y="93"/>
                      </a:lnTo>
                      <a:lnTo>
                        <a:pt x="103" y="94"/>
                      </a:lnTo>
                      <a:lnTo>
                        <a:pt x="102" y="97"/>
                      </a:lnTo>
                      <a:lnTo>
                        <a:pt x="101" y="100"/>
                      </a:lnTo>
                      <a:lnTo>
                        <a:pt x="100" y="101"/>
                      </a:lnTo>
                      <a:lnTo>
                        <a:pt x="99" y="104"/>
                      </a:lnTo>
                      <a:lnTo>
                        <a:pt x="98" y="107"/>
                      </a:lnTo>
                      <a:lnTo>
                        <a:pt x="97" y="110"/>
                      </a:lnTo>
                      <a:lnTo>
                        <a:pt x="96" y="111"/>
                      </a:lnTo>
                      <a:lnTo>
                        <a:pt x="95" y="114"/>
                      </a:lnTo>
                      <a:lnTo>
                        <a:pt x="94" y="116"/>
                      </a:lnTo>
                      <a:lnTo>
                        <a:pt x="93" y="117"/>
                      </a:lnTo>
                      <a:lnTo>
                        <a:pt x="92" y="120"/>
                      </a:lnTo>
                      <a:lnTo>
                        <a:pt x="91" y="120"/>
                      </a:lnTo>
                      <a:lnTo>
                        <a:pt x="90" y="122"/>
                      </a:lnTo>
                      <a:lnTo>
                        <a:pt x="89" y="123"/>
                      </a:lnTo>
                      <a:lnTo>
                        <a:pt x="89" y="126"/>
                      </a:lnTo>
                      <a:lnTo>
                        <a:pt x="88" y="127"/>
                      </a:lnTo>
                      <a:lnTo>
                        <a:pt x="88" y="129"/>
                      </a:lnTo>
                      <a:lnTo>
                        <a:pt x="87" y="129"/>
                      </a:lnTo>
                      <a:lnTo>
                        <a:pt x="86" y="130"/>
                      </a:lnTo>
                      <a:lnTo>
                        <a:pt x="85" y="131"/>
                      </a:lnTo>
                      <a:lnTo>
                        <a:pt x="85" y="133"/>
                      </a:lnTo>
                      <a:lnTo>
                        <a:pt x="85" y="134"/>
                      </a:lnTo>
                      <a:lnTo>
                        <a:pt x="84" y="134"/>
                      </a:lnTo>
                      <a:lnTo>
                        <a:pt x="84" y="136"/>
                      </a:lnTo>
                      <a:lnTo>
                        <a:pt x="83" y="136"/>
                      </a:lnTo>
                      <a:lnTo>
                        <a:pt x="82" y="136"/>
                      </a:lnTo>
                      <a:lnTo>
                        <a:pt x="81" y="138"/>
                      </a:lnTo>
                      <a:lnTo>
                        <a:pt x="80" y="138"/>
                      </a:lnTo>
                      <a:lnTo>
                        <a:pt x="79" y="139"/>
                      </a:lnTo>
                      <a:lnTo>
                        <a:pt x="78" y="140"/>
                      </a:lnTo>
                      <a:lnTo>
                        <a:pt x="77" y="142"/>
                      </a:lnTo>
                      <a:lnTo>
                        <a:pt x="76" y="142"/>
                      </a:lnTo>
                      <a:lnTo>
                        <a:pt x="75" y="143"/>
                      </a:lnTo>
                      <a:lnTo>
                        <a:pt x="74" y="145"/>
                      </a:lnTo>
                      <a:lnTo>
                        <a:pt x="73" y="145"/>
                      </a:lnTo>
                      <a:lnTo>
                        <a:pt x="72" y="146"/>
                      </a:lnTo>
                      <a:lnTo>
                        <a:pt x="71" y="147"/>
                      </a:lnTo>
                      <a:lnTo>
                        <a:pt x="69" y="147"/>
                      </a:lnTo>
                      <a:lnTo>
                        <a:pt x="68" y="149"/>
                      </a:lnTo>
                      <a:lnTo>
                        <a:pt x="66" y="150"/>
                      </a:lnTo>
                      <a:lnTo>
                        <a:pt x="65" y="150"/>
                      </a:lnTo>
                      <a:lnTo>
                        <a:pt x="64" y="152"/>
                      </a:lnTo>
                      <a:lnTo>
                        <a:pt x="63" y="152"/>
                      </a:lnTo>
                      <a:lnTo>
                        <a:pt x="61" y="152"/>
                      </a:lnTo>
                      <a:lnTo>
                        <a:pt x="60" y="152"/>
                      </a:lnTo>
                      <a:lnTo>
                        <a:pt x="58" y="154"/>
                      </a:lnTo>
                      <a:lnTo>
                        <a:pt x="57" y="154"/>
                      </a:lnTo>
                      <a:lnTo>
                        <a:pt x="56" y="154"/>
                      </a:lnTo>
                      <a:lnTo>
                        <a:pt x="54" y="155"/>
                      </a:lnTo>
                      <a:lnTo>
                        <a:pt x="52" y="155"/>
                      </a:lnTo>
                      <a:lnTo>
                        <a:pt x="50" y="155"/>
                      </a:lnTo>
                      <a:lnTo>
                        <a:pt x="49" y="155"/>
                      </a:lnTo>
                      <a:lnTo>
                        <a:pt x="48" y="155"/>
                      </a:lnTo>
                      <a:lnTo>
                        <a:pt x="46" y="155"/>
                      </a:lnTo>
                      <a:lnTo>
                        <a:pt x="44" y="155"/>
                      </a:lnTo>
                      <a:lnTo>
                        <a:pt x="43" y="155"/>
                      </a:lnTo>
                      <a:lnTo>
                        <a:pt x="42" y="155"/>
                      </a:lnTo>
                      <a:lnTo>
                        <a:pt x="40" y="155"/>
                      </a:lnTo>
                      <a:lnTo>
                        <a:pt x="39" y="155"/>
                      </a:lnTo>
                      <a:lnTo>
                        <a:pt x="38" y="155"/>
                      </a:lnTo>
                      <a:lnTo>
                        <a:pt x="36" y="155"/>
                      </a:lnTo>
                      <a:lnTo>
                        <a:pt x="35" y="155"/>
                      </a:lnTo>
                      <a:lnTo>
                        <a:pt x="33" y="155"/>
                      </a:lnTo>
                      <a:lnTo>
                        <a:pt x="32" y="155"/>
                      </a:lnTo>
                      <a:lnTo>
                        <a:pt x="31" y="155"/>
                      </a:lnTo>
                      <a:lnTo>
                        <a:pt x="29" y="155"/>
                      </a:lnTo>
                      <a:lnTo>
                        <a:pt x="28" y="155"/>
                      </a:lnTo>
                      <a:lnTo>
                        <a:pt x="27" y="155"/>
                      </a:lnTo>
                      <a:lnTo>
                        <a:pt x="25" y="155"/>
                      </a:lnTo>
                      <a:lnTo>
                        <a:pt x="24" y="154"/>
                      </a:lnTo>
                      <a:lnTo>
                        <a:pt x="23" y="154"/>
                      </a:lnTo>
                      <a:lnTo>
                        <a:pt x="22" y="154"/>
                      </a:lnTo>
                      <a:lnTo>
                        <a:pt x="21" y="154"/>
                      </a:lnTo>
                      <a:lnTo>
                        <a:pt x="19" y="154"/>
                      </a:lnTo>
                      <a:lnTo>
                        <a:pt x="18" y="154"/>
                      </a:lnTo>
                      <a:lnTo>
                        <a:pt x="17" y="152"/>
                      </a:lnTo>
                      <a:lnTo>
                        <a:pt x="15" y="152"/>
                      </a:lnTo>
                      <a:lnTo>
                        <a:pt x="14" y="152"/>
                      </a:lnTo>
                      <a:lnTo>
                        <a:pt x="13" y="152"/>
                      </a:lnTo>
                      <a:lnTo>
                        <a:pt x="12" y="152"/>
                      </a:lnTo>
                      <a:lnTo>
                        <a:pt x="11" y="150"/>
                      </a:lnTo>
                      <a:lnTo>
                        <a:pt x="9" y="149"/>
                      </a:lnTo>
                      <a:lnTo>
                        <a:pt x="8" y="149"/>
                      </a:lnTo>
                      <a:lnTo>
                        <a:pt x="7" y="147"/>
                      </a:lnTo>
                      <a:lnTo>
                        <a:pt x="7" y="146"/>
                      </a:lnTo>
                      <a:lnTo>
                        <a:pt x="5" y="145"/>
                      </a:lnTo>
                      <a:lnTo>
                        <a:pt x="4" y="143"/>
                      </a:lnTo>
                      <a:lnTo>
                        <a:pt x="4" y="140"/>
                      </a:lnTo>
                      <a:lnTo>
                        <a:pt x="3" y="139"/>
                      </a:lnTo>
                      <a:lnTo>
                        <a:pt x="2" y="138"/>
                      </a:lnTo>
                      <a:lnTo>
                        <a:pt x="2" y="136"/>
                      </a:lnTo>
                      <a:lnTo>
                        <a:pt x="2" y="134"/>
                      </a:lnTo>
                      <a:lnTo>
                        <a:pt x="1" y="133"/>
                      </a:lnTo>
                      <a:lnTo>
                        <a:pt x="1" y="131"/>
                      </a:lnTo>
                      <a:lnTo>
                        <a:pt x="1" y="129"/>
                      </a:lnTo>
                      <a:lnTo>
                        <a:pt x="1" y="127"/>
                      </a:lnTo>
                      <a:lnTo>
                        <a:pt x="0" y="125"/>
                      </a:lnTo>
                      <a:lnTo>
                        <a:pt x="0" y="123"/>
                      </a:lnTo>
                      <a:lnTo>
                        <a:pt x="1" y="120"/>
                      </a:lnTo>
                      <a:lnTo>
                        <a:pt x="1" y="118"/>
                      </a:lnTo>
                      <a:lnTo>
                        <a:pt x="1" y="116"/>
                      </a:lnTo>
                      <a:lnTo>
                        <a:pt x="2" y="114"/>
                      </a:lnTo>
                      <a:lnTo>
                        <a:pt x="2" y="113"/>
                      </a:lnTo>
                      <a:lnTo>
                        <a:pt x="2" y="110"/>
                      </a:lnTo>
                      <a:lnTo>
                        <a:pt x="2" y="109"/>
                      </a:lnTo>
                      <a:lnTo>
                        <a:pt x="3" y="107"/>
                      </a:lnTo>
                      <a:lnTo>
                        <a:pt x="4" y="106"/>
                      </a:lnTo>
                      <a:lnTo>
                        <a:pt x="5" y="104"/>
                      </a:lnTo>
                      <a:lnTo>
                        <a:pt x="6" y="104"/>
                      </a:lnTo>
                      <a:lnTo>
                        <a:pt x="7" y="102"/>
                      </a:lnTo>
                      <a:lnTo>
                        <a:pt x="7" y="101"/>
                      </a:lnTo>
                      <a:lnTo>
                        <a:pt x="8" y="101"/>
                      </a:lnTo>
                      <a:lnTo>
                        <a:pt x="9" y="100"/>
                      </a:lnTo>
                      <a:lnTo>
                        <a:pt x="10" y="98"/>
                      </a:lnTo>
                      <a:lnTo>
                        <a:pt x="11" y="98"/>
                      </a:lnTo>
                      <a:lnTo>
                        <a:pt x="12" y="97"/>
                      </a:lnTo>
                      <a:lnTo>
                        <a:pt x="13" y="97"/>
                      </a:lnTo>
                      <a:lnTo>
                        <a:pt x="13" y="95"/>
                      </a:lnTo>
                      <a:lnTo>
                        <a:pt x="14" y="94"/>
                      </a:lnTo>
                      <a:lnTo>
                        <a:pt x="15" y="94"/>
                      </a:lnTo>
                      <a:lnTo>
                        <a:pt x="16" y="93"/>
                      </a:lnTo>
                      <a:lnTo>
                        <a:pt x="17" y="93"/>
                      </a:lnTo>
                      <a:lnTo>
                        <a:pt x="17" y="91"/>
                      </a:lnTo>
                      <a:lnTo>
                        <a:pt x="18" y="91"/>
                      </a:lnTo>
                      <a:lnTo>
                        <a:pt x="19" y="91"/>
                      </a:lnTo>
                      <a:lnTo>
                        <a:pt x="21" y="90"/>
                      </a:lnTo>
                      <a:lnTo>
                        <a:pt x="22" y="90"/>
                      </a:lnTo>
                      <a:lnTo>
                        <a:pt x="23" y="89"/>
                      </a:lnTo>
                      <a:lnTo>
                        <a:pt x="24" y="89"/>
                      </a:lnTo>
                      <a:lnTo>
                        <a:pt x="25" y="89"/>
                      </a:lnTo>
                      <a:lnTo>
                        <a:pt x="27" y="87"/>
                      </a:lnTo>
                      <a:lnTo>
                        <a:pt x="29" y="87"/>
                      </a:lnTo>
                      <a:lnTo>
                        <a:pt x="31" y="86"/>
                      </a:lnTo>
                      <a:lnTo>
                        <a:pt x="33" y="86"/>
                      </a:lnTo>
                      <a:lnTo>
                        <a:pt x="34" y="86"/>
                      </a:lnTo>
                      <a:lnTo>
                        <a:pt x="36" y="85"/>
                      </a:lnTo>
                      <a:lnTo>
                        <a:pt x="38" y="85"/>
                      </a:lnTo>
                      <a:lnTo>
                        <a:pt x="40" y="85"/>
                      </a:lnTo>
                      <a:lnTo>
                        <a:pt x="43" y="85"/>
                      </a:lnTo>
                      <a:lnTo>
                        <a:pt x="44" y="85"/>
                      </a:lnTo>
                      <a:lnTo>
                        <a:pt x="45" y="84"/>
                      </a:lnTo>
                      <a:lnTo>
                        <a:pt x="46" y="82"/>
                      </a:lnTo>
                      <a:lnTo>
                        <a:pt x="46" y="81"/>
                      </a:lnTo>
                      <a:lnTo>
                        <a:pt x="46" y="80"/>
                      </a:lnTo>
                      <a:lnTo>
                        <a:pt x="47" y="80"/>
                      </a:lnTo>
                      <a:lnTo>
                        <a:pt x="48" y="78"/>
                      </a:lnTo>
                      <a:lnTo>
                        <a:pt x="48" y="77"/>
                      </a:lnTo>
                      <a:lnTo>
                        <a:pt x="48" y="75"/>
                      </a:lnTo>
                      <a:lnTo>
                        <a:pt x="49" y="74"/>
                      </a:lnTo>
                      <a:lnTo>
                        <a:pt x="49" y="73"/>
                      </a:lnTo>
                      <a:lnTo>
                        <a:pt x="50" y="71"/>
                      </a:lnTo>
                      <a:lnTo>
                        <a:pt x="51" y="69"/>
                      </a:lnTo>
                      <a:lnTo>
                        <a:pt x="52" y="69"/>
                      </a:lnTo>
                      <a:lnTo>
                        <a:pt x="52" y="68"/>
                      </a:lnTo>
                      <a:lnTo>
                        <a:pt x="53" y="66"/>
                      </a:lnTo>
                      <a:lnTo>
                        <a:pt x="54" y="65"/>
                      </a:lnTo>
                      <a:lnTo>
                        <a:pt x="54" y="64"/>
                      </a:lnTo>
                      <a:lnTo>
                        <a:pt x="54" y="62"/>
                      </a:lnTo>
                      <a:lnTo>
                        <a:pt x="55" y="61"/>
                      </a:lnTo>
                      <a:lnTo>
                        <a:pt x="56" y="60"/>
                      </a:lnTo>
                      <a:lnTo>
                        <a:pt x="56" y="58"/>
                      </a:lnTo>
                      <a:lnTo>
                        <a:pt x="57" y="57"/>
                      </a:lnTo>
                      <a:lnTo>
                        <a:pt x="58" y="55"/>
                      </a:lnTo>
                      <a:lnTo>
                        <a:pt x="59" y="53"/>
                      </a:lnTo>
                      <a:lnTo>
                        <a:pt x="60" y="52"/>
                      </a:lnTo>
                      <a:lnTo>
                        <a:pt x="61" y="51"/>
                      </a:lnTo>
                      <a:lnTo>
                        <a:pt x="62" y="49"/>
                      </a:lnTo>
                      <a:lnTo>
                        <a:pt x="95"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9" name="Freeform 143"/>
                <p:cNvSpPr>
                  <a:spLocks/>
                </p:cNvSpPr>
                <p:nvPr/>
              </p:nvSpPr>
              <p:spPr bwMode="auto">
                <a:xfrm>
                  <a:off x="1684" y="1379"/>
                  <a:ext cx="116" cy="160"/>
                </a:xfrm>
                <a:custGeom>
                  <a:avLst/>
                  <a:gdLst>
                    <a:gd name="T0" fmla="*/ 97 w 116"/>
                    <a:gd name="T1" fmla="*/ 0 h 160"/>
                    <a:gd name="T2" fmla="*/ 100 w 116"/>
                    <a:gd name="T3" fmla="*/ 6 h 160"/>
                    <a:gd name="T4" fmla="*/ 106 w 116"/>
                    <a:gd name="T5" fmla="*/ 15 h 160"/>
                    <a:gd name="T6" fmla="*/ 109 w 116"/>
                    <a:gd name="T7" fmla="*/ 23 h 160"/>
                    <a:gd name="T8" fmla="*/ 111 w 116"/>
                    <a:gd name="T9" fmla="*/ 31 h 160"/>
                    <a:gd name="T10" fmla="*/ 112 w 116"/>
                    <a:gd name="T11" fmla="*/ 34 h 160"/>
                    <a:gd name="T12" fmla="*/ 113 w 116"/>
                    <a:gd name="T13" fmla="*/ 38 h 160"/>
                    <a:gd name="T14" fmla="*/ 114 w 116"/>
                    <a:gd name="T15" fmla="*/ 43 h 160"/>
                    <a:gd name="T16" fmla="*/ 115 w 116"/>
                    <a:gd name="T17" fmla="*/ 50 h 160"/>
                    <a:gd name="T18" fmla="*/ 115 w 116"/>
                    <a:gd name="T19" fmla="*/ 57 h 160"/>
                    <a:gd name="T20" fmla="*/ 114 w 116"/>
                    <a:gd name="T21" fmla="*/ 64 h 160"/>
                    <a:gd name="T22" fmla="*/ 113 w 116"/>
                    <a:gd name="T23" fmla="*/ 72 h 160"/>
                    <a:gd name="T24" fmla="*/ 111 w 116"/>
                    <a:gd name="T25" fmla="*/ 80 h 160"/>
                    <a:gd name="T26" fmla="*/ 108 w 116"/>
                    <a:gd name="T27" fmla="*/ 89 h 160"/>
                    <a:gd name="T28" fmla="*/ 105 w 116"/>
                    <a:gd name="T29" fmla="*/ 97 h 160"/>
                    <a:gd name="T30" fmla="*/ 101 w 116"/>
                    <a:gd name="T31" fmla="*/ 106 h 160"/>
                    <a:gd name="T32" fmla="*/ 98 w 116"/>
                    <a:gd name="T33" fmla="*/ 114 h 160"/>
                    <a:gd name="T34" fmla="*/ 94 w 116"/>
                    <a:gd name="T35" fmla="*/ 123 h 160"/>
                    <a:gd name="T36" fmla="*/ 90 w 116"/>
                    <a:gd name="T37" fmla="*/ 129 h 160"/>
                    <a:gd name="T38" fmla="*/ 87 w 116"/>
                    <a:gd name="T39" fmla="*/ 133 h 160"/>
                    <a:gd name="T40" fmla="*/ 86 w 116"/>
                    <a:gd name="T41" fmla="*/ 138 h 160"/>
                    <a:gd name="T42" fmla="*/ 83 w 116"/>
                    <a:gd name="T43" fmla="*/ 140 h 160"/>
                    <a:gd name="T44" fmla="*/ 81 w 116"/>
                    <a:gd name="T45" fmla="*/ 143 h 160"/>
                    <a:gd name="T46" fmla="*/ 77 w 116"/>
                    <a:gd name="T47" fmla="*/ 146 h 160"/>
                    <a:gd name="T48" fmla="*/ 73 w 116"/>
                    <a:gd name="T49" fmla="*/ 150 h 160"/>
                    <a:gd name="T50" fmla="*/ 68 w 116"/>
                    <a:gd name="T51" fmla="*/ 153 h 160"/>
                    <a:gd name="T52" fmla="*/ 64 w 116"/>
                    <a:gd name="T53" fmla="*/ 155 h 160"/>
                    <a:gd name="T54" fmla="*/ 57 w 116"/>
                    <a:gd name="T55" fmla="*/ 158 h 160"/>
                    <a:gd name="T56" fmla="*/ 52 w 116"/>
                    <a:gd name="T57" fmla="*/ 159 h 160"/>
                    <a:gd name="T58" fmla="*/ 46 w 116"/>
                    <a:gd name="T59" fmla="*/ 159 h 160"/>
                    <a:gd name="T60" fmla="*/ 40 w 116"/>
                    <a:gd name="T61" fmla="*/ 159 h 160"/>
                    <a:gd name="T62" fmla="*/ 35 w 116"/>
                    <a:gd name="T63" fmla="*/ 159 h 160"/>
                    <a:gd name="T64" fmla="*/ 29 w 116"/>
                    <a:gd name="T65" fmla="*/ 159 h 160"/>
                    <a:gd name="T66" fmla="*/ 24 w 116"/>
                    <a:gd name="T67" fmla="*/ 158 h 160"/>
                    <a:gd name="T68" fmla="*/ 19 w 116"/>
                    <a:gd name="T69" fmla="*/ 158 h 160"/>
                    <a:gd name="T70" fmla="*/ 14 w 116"/>
                    <a:gd name="T71" fmla="*/ 156 h 160"/>
                    <a:gd name="T72" fmla="*/ 11 w 116"/>
                    <a:gd name="T73" fmla="*/ 155 h 160"/>
                    <a:gd name="T74" fmla="*/ 7 w 116"/>
                    <a:gd name="T75" fmla="*/ 151 h 160"/>
                    <a:gd name="T76" fmla="*/ 3 w 116"/>
                    <a:gd name="T77" fmla="*/ 144 h 160"/>
                    <a:gd name="T78" fmla="*/ 1 w 116"/>
                    <a:gd name="T79" fmla="*/ 138 h 160"/>
                    <a:gd name="T80" fmla="*/ 0 w 116"/>
                    <a:gd name="T81" fmla="*/ 131 h 160"/>
                    <a:gd name="T82" fmla="*/ 0 w 116"/>
                    <a:gd name="T83" fmla="*/ 123 h 160"/>
                    <a:gd name="T84" fmla="*/ 1 w 116"/>
                    <a:gd name="T85" fmla="*/ 116 h 160"/>
                    <a:gd name="T86" fmla="*/ 3 w 116"/>
                    <a:gd name="T87" fmla="*/ 109 h 160"/>
                    <a:gd name="T88" fmla="*/ 7 w 116"/>
                    <a:gd name="T89" fmla="*/ 104 h 160"/>
                    <a:gd name="T90" fmla="*/ 9 w 116"/>
                    <a:gd name="T91" fmla="*/ 101 h 160"/>
                    <a:gd name="T92" fmla="*/ 12 w 116"/>
                    <a:gd name="T93" fmla="*/ 98 h 160"/>
                    <a:gd name="T94" fmla="*/ 15 w 116"/>
                    <a:gd name="T95" fmla="*/ 95 h 160"/>
                    <a:gd name="T96" fmla="*/ 19 w 116"/>
                    <a:gd name="T97" fmla="*/ 94 h 160"/>
                    <a:gd name="T98" fmla="*/ 24 w 116"/>
                    <a:gd name="T99" fmla="*/ 91 h 160"/>
                    <a:gd name="T100" fmla="*/ 29 w 116"/>
                    <a:gd name="T101" fmla="*/ 89 h 160"/>
                    <a:gd name="T102" fmla="*/ 36 w 116"/>
                    <a:gd name="T103" fmla="*/ 87 h 160"/>
                    <a:gd name="T104" fmla="*/ 44 w 116"/>
                    <a:gd name="T105" fmla="*/ 87 h 160"/>
                    <a:gd name="T106" fmla="*/ 48 w 116"/>
                    <a:gd name="T107" fmla="*/ 79 h 160"/>
                    <a:gd name="T108" fmla="*/ 52 w 116"/>
                    <a:gd name="T109" fmla="*/ 71 h 160"/>
                    <a:gd name="T110" fmla="*/ 56 w 116"/>
                    <a:gd name="T111" fmla="*/ 60 h 160"/>
                    <a:gd name="T112" fmla="*/ 63 w 116"/>
                    <a:gd name="T113" fmla="*/ 50 h 1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6"/>
                    <a:gd name="T172" fmla="*/ 0 h 160"/>
                    <a:gd name="T173" fmla="*/ 116 w 116"/>
                    <a:gd name="T174" fmla="*/ 160 h 1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6" h="160">
                      <a:moveTo>
                        <a:pt x="97" y="0"/>
                      </a:moveTo>
                      <a:lnTo>
                        <a:pt x="100" y="6"/>
                      </a:lnTo>
                      <a:lnTo>
                        <a:pt x="106" y="15"/>
                      </a:lnTo>
                      <a:lnTo>
                        <a:pt x="109" y="23"/>
                      </a:lnTo>
                      <a:lnTo>
                        <a:pt x="111" y="31"/>
                      </a:lnTo>
                      <a:lnTo>
                        <a:pt x="112" y="34"/>
                      </a:lnTo>
                      <a:lnTo>
                        <a:pt x="113" y="38"/>
                      </a:lnTo>
                      <a:lnTo>
                        <a:pt x="114" y="43"/>
                      </a:lnTo>
                      <a:lnTo>
                        <a:pt x="115" y="50"/>
                      </a:lnTo>
                      <a:lnTo>
                        <a:pt x="115" y="57"/>
                      </a:lnTo>
                      <a:lnTo>
                        <a:pt x="114" y="64"/>
                      </a:lnTo>
                      <a:lnTo>
                        <a:pt x="113" y="72"/>
                      </a:lnTo>
                      <a:lnTo>
                        <a:pt x="111" y="80"/>
                      </a:lnTo>
                      <a:lnTo>
                        <a:pt x="108" y="89"/>
                      </a:lnTo>
                      <a:lnTo>
                        <a:pt x="105" y="97"/>
                      </a:lnTo>
                      <a:lnTo>
                        <a:pt x="101" y="106"/>
                      </a:lnTo>
                      <a:lnTo>
                        <a:pt x="98" y="114"/>
                      </a:lnTo>
                      <a:lnTo>
                        <a:pt x="94" y="123"/>
                      </a:lnTo>
                      <a:lnTo>
                        <a:pt x="90" y="129"/>
                      </a:lnTo>
                      <a:lnTo>
                        <a:pt x="87" y="133"/>
                      </a:lnTo>
                      <a:lnTo>
                        <a:pt x="86" y="138"/>
                      </a:lnTo>
                      <a:lnTo>
                        <a:pt x="83" y="140"/>
                      </a:lnTo>
                      <a:lnTo>
                        <a:pt x="81" y="143"/>
                      </a:lnTo>
                      <a:lnTo>
                        <a:pt x="77" y="146"/>
                      </a:lnTo>
                      <a:lnTo>
                        <a:pt x="73" y="150"/>
                      </a:lnTo>
                      <a:lnTo>
                        <a:pt x="68" y="153"/>
                      </a:lnTo>
                      <a:lnTo>
                        <a:pt x="64" y="155"/>
                      </a:lnTo>
                      <a:lnTo>
                        <a:pt x="57" y="158"/>
                      </a:lnTo>
                      <a:lnTo>
                        <a:pt x="52" y="159"/>
                      </a:lnTo>
                      <a:lnTo>
                        <a:pt x="46" y="159"/>
                      </a:lnTo>
                      <a:lnTo>
                        <a:pt x="40" y="159"/>
                      </a:lnTo>
                      <a:lnTo>
                        <a:pt x="35" y="159"/>
                      </a:lnTo>
                      <a:lnTo>
                        <a:pt x="29" y="159"/>
                      </a:lnTo>
                      <a:lnTo>
                        <a:pt x="24" y="158"/>
                      </a:lnTo>
                      <a:lnTo>
                        <a:pt x="19" y="158"/>
                      </a:lnTo>
                      <a:lnTo>
                        <a:pt x="14" y="156"/>
                      </a:lnTo>
                      <a:lnTo>
                        <a:pt x="11" y="155"/>
                      </a:lnTo>
                      <a:lnTo>
                        <a:pt x="7" y="151"/>
                      </a:lnTo>
                      <a:lnTo>
                        <a:pt x="3" y="144"/>
                      </a:lnTo>
                      <a:lnTo>
                        <a:pt x="1" y="138"/>
                      </a:lnTo>
                      <a:lnTo>
                        <a:pt x="0" y="131"/>
                      </a:lnTo>
                      <a:lnTo>
                        <a:pt x="0" y="123"/>
                      </a:lnTo>
                      <a:lnTo>
                        <a:pt x="1" y="116"/>
                      </a:lnTo>
                      <a:lnTo>
                        <a:pt x="3" y="109"/>
                      </a:lnTo>
                      <a:lnTo>
                        <a:pt x="7" y="104"/>
                      </a:lnTo>
                      <a:lnTo>
                        <a:pt x="9" y="101"/>
                      </a:lnTo>
                      <a:lnTo>
                        <a:pt x="12" y="98"/>
                      </a:lnTo>
                      <a:lnTo>
                        <a:pt x="15" y="95"/>
                      </a:lnTo>
                      <a:lnTo>
                        <a:pt x="19" y="94"/>
                      </a:lnTo>
                      <a:lnTo>
                        <a:pt x="24" y="91"/>
                      </a:lnTo>
                      <a:lnTo>
                        <a:pt x="29" y="89"/>
                      </a:lnTo>
                      <a:lnTo>
                        <a:pt x="36" y="87"/>
                      </a:lnTo>
                      <a:lnTo>
                        <a:pt x="44" y="87"/>
                      </a:lnTo>
                      <a:lnTo>
                        <a:pt x="48" y="79"/>
                      </a:lnTo>
                      <a:lnTo>
                        <a:pt x="52" y="71"/>
                      </a:lnTo>
                      <a:lnTo>
                        <a:pt x="56" y="60"/>
                      </a:lnTo>
                      <a:lnTo>
                        <a:pt x="63" y="5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144"/>
                <p:cNvSpPr>
                  <a:spLocks/>
                </p:cNvSpPr>
                <p:nvPr/>
              </p:nvSpPr>
              <p:spPr bwMode="auto">
                <a:xfrm>
                  <a:off x="1722" y="1308"/>
                  <a:ext cx="70" cy="125"/>
                </a:xfrm>
                <a:custGeom>
                  <a:avLst/>
                  <a:gdLst>
                    <a:gd name="T0" fmla="*/ 69 w 70"/>
                    <a:gd name="T1" fmla="*/ 0 h 125"/>
                    <a:gd name="T2" fmla="*/ 69 w 70"/>
                    <a:gd name="T3" fmla="*/ 4 h 125"/>
                    <a:gd name="T4" fmla="*/ 69 w 70"/>
                    <a:gd name="T5" fmla="*/ 11 h 125"/>
                    <a:gd name="T6" fmla="*/ 69 w 70"/>
                    <a:gd name="T7" fmla="*/ 19 h 125"/>
                    <a:gd name="T8" fmla="*/ 68 w 70"/>
                    <a:gd name="T9" fmla="*/ 28 h 125"/>
                    <a:gd name="T10" fmla="*/ 67 w 70"/>
                    <a:gd name="T11" fmla="*/ 40 h 125"/>
                    <a:gd name="T12" fmla="*/ 65 w 70"/>
                    <a:gd name="T13" fmla="*/ 50 h 125"/>
                    <a:gd name="T14" fmla="*/ 62 w 70"/>
                    <a:gd name="T15" fmla="*/ 60 h 125"/>
                    <a:gd name="T16" fmla="*/ 59 w 70"/>
                    <a:gd name="T17" fmla="*/ 69 h 125"/>
                    <a:gd name="T18" fmla="*/ 55 w 70"/>
                    <a:gd name="T19" fmla="*/ 79 h 125"/>
                    <a:gd name="T20" fmla="*/ 52 w 70"/>
                    <a:gd name="T21" fmla="*/ 87 h 125"/>
                    <a:gd name="T22" fmla="*/ 48 w 70"/>
                    <a:gd name="T23" fmla="*/ 95 h 125"/>
                    <a:gd name="T24" fmla="*/ 43 w 70"/>
                    <a:gd name="T25" fmla="*/ 102 h 125"/>
                    <a:gd name="T26" fmla="*/ 39 w 70"/>
                    <a:gd name="T27" fmla="*/ 109 h 125"/>
                    <a:gd name="T28" fmla="*/ 36 w 70"/>
                    <a:gd name="T29" fmla="*/ 113 h 125"/>
                    <a:gd name="T30" fmla="*/ 32 w 70"/>
                    <a:gd name="T31" fmla="*/ 117 h 125"/>
                    <a:gd name="T32" fmla="*/ 28 w 70"/>
                    <a:gd name="T33" fmla="*/ 120 h 125"/>
                    <a:gd name="T34" fmla="*/ 25 w 70"/>
                    <a:gd name="T35" fmla="*/ 121 h 125"/>
                    <a:gd name="T36" fmla="*/ 22 w 70"/>
                    <a:gd name="T37" fmla="*/ 123 h 125"/>
                    <a:gd name="T38" fmla="*/ 17 w 70"/>
                    <a:gd name="T39" fmla="*/ 124 h 125"/>
                    <a:gd name="T40" fmla="*/ 13 w 70"/>
                    <a:gd name="T41" fmla="*/ 124 h 125"/>
                    <a:gd name="T42" fmla="*/ 9 w 70"/>
                    <a:gd name="T43" fmla="*/ 124 h 125"/>
                    <a:gd name="T44" fmla="*/ 5 w 70"/>
                    <a:gd name="T45" fmla="*/ 121 h 125"/>
                    <a:gd name="T46" fmla="*/ 2 w 70"/>
                    <a:gd name="T47" fmla="*/ 118 h 125"/>
                    <a:gd name="T48" fmla="*/ 0 w 70"/>
                    <a:gd name="T49" fmla="*/ 114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125"/>
                    <a:gd name="T77" fmla="*/ 70 w 70"/>
                    <a:gd name="T78" fmla="*/ 125 h 1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125">
                      <a:moveTo>
                        <a:pt x="69" y="0"/>
                      </a:moveTo>
                      <a:lnTo>
                        <a:pt x="69" y="4"/>
                      </a:lnTo>
                      <a:lnTo>
                        <a:pt x="69" y="11"/>
                      </a:lnTo>
                      <a:lnTo>
                        <a:pt x="69" y="19"/>
                      </a:lnTo>
                      <a:lnTo>
                        <a:pt x="68" y="28"/>
                      </a:lnTo>
                      <a:lnTo>
                        <a:pt x="67" y="40"/>
                      </a:lnTo>
                      <a:lnTo>
                        <a:pt x="65" y="50"/>
                      </a:lnTo>
                      <a:lnTo>
                        <a:pt x="62" y="60"/>
                      </a:lnTo>
                      <a:lnTo>
                        <a:pt x="59" y="69"/>
                      </a:lnTo>
                      <a:lnTo>
                        <a:pt x="55" y="79"/>
                      </a:lnTo>
                      <a:lnTo>
                        <a:pt x="52" y="87"/>
                      </a:lnTo>
                      <a:lnTo>
                        <a:pt x="48" y="95"/>
                      </a:lnTo>
                      <a:lnTo>
                        <a:pt x="43" y="102"/>
                      </a:lnTo>
                      <a:lnTo>
                        <a:pt x="39" y="109"/>
                      </a:lnTo>
                      <a:lnTo>
                        <a:pt x="36" y="113"/>
                      </a:lnTo>
                      <a:lnTo>
                        <a:pt x="32" y="117"/>
                      </a:lnTo>
                      <a:lnTo>
                        <a:pt x="28" y="120"/>
                      </a:lnTo>
                      <a:lnTo>
                        <a:pt x="25" y="121"/>
                      </a:lnTo>
                      <a:lnTo>
                        <a:pt x="22" y="123"/>
                      </a:lnTo>
                      <a:lnTo>
                        <a:pt x="17" y="124"/>
                      </a:lnTo>
                      <a:lnTo>
                        <a:pt x="13" y="124"/>
                      </a:lnTo>
                      <a:lnTo>
                        <a:pt x="9" y="124"/>
                      </a:lnTo>
                      <a:lnTo>
                        <a:pt x="5" y="121"/>
                      </a:lnTo>
                      <a:lnTo>
                        <a:pt x="2" y="118"/>
                      </a:lnTo>
                      <a:lnTo>
                        <a:pt x="0" y="11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145"/>
                <p:cNvSpPr>
                  <a:spLocks/>
                </p:cNvSpPr>
                <p:nvPr/>
              </p:nvSpPr>
              <p:spPr bwMode="auto">
                <a:xfrm>
                  <a:off x="1717" y="1269"/>
                  <a:ext cx="72" cy="160"/>
                </a:xfrm>
                <a:custGeom>
                  <a:avLst/>
                  <a:gdLst>
                    <a:gd name="T0" fmla="*/ 24 w 72"/>
                    <a:gd name="T1" fmla="*/ 0 h 160"/>
                    <a:gd name="T2" fmla="*/ 29 w 72"/>
                    <a:gd name="T3" fmla="*/ 0 h 160"/>
                    <a:gd name="T4" fmla="*/ 33 w 72"/>
                    <a:gd name="T5" fmla="*/ 0 h 160"/>
                    <a:gd name="T6" fmla="*/ 37 w 72"/>
                    <a:gd name="T7" fmla="*/ 0 h 160"/>
                    <a:gd name="T8" fmla="*/ 42 w 72"/>
                    <a:gd name="T9" fmla="*/ 1 h 160"/>
                    <a:gd name="T10" fmla="*/ 46 w 72"/>
                    <a:gd name="T11" fmla="*/ 3 h 160"/>
                    <a:gd name="T12" fmla="*/ 51 w 72"/>
                    <a:gd name="T13" fmla="*/ 3 h 160"/>
                    <a:gd name="T14" fmla="*/ 54 w 72"/>
                    <a:gd name="T15" fmla="*/ 4 h 160"/>
                    <a:gd name="T16" fmla="*/ 57 w 72"/>
                    <a:gd name="T17" fmla="*/ 7 h 160"/>
                    <a:gd name="T18" fmla="*/ 60 w 72"/>
                    <a:gd name="T19" fmla="*/ 10 h 160"/>
                    <a:gd name="T20" fmla="*/ 62 w 72"/>
                    <a:gd name="T21" fmla="*/ 12 h 160"/>
                    <a:gd name="T22" fmla="*/ 64 w 72"/>
                    <a:gd name="T23" fmla="*/ 15 h 160"/>
                    <a:gd name="T24" fmla="*/ 65 w 72"/>
                    <a:gd name="T25" fmla="*/ 17 h 160"/>
                    <a:gd name="T26" fmla="*/ 67 w 72"/>
                    <a:gd name="T27" fmla="*/ 20 h 160"/>
                    <a:gd name="T28" fmla="*/ 69 w 72"/>
                    <a:gd name="T29" fmla="*/ 23 h 160"/>
                    <a:gd name="T30" fmla="*/ 71 w 72"/>
                    <a:gd name="T31" fmla="*/ 28 h 160"/>
                    <a:gd name="T32" fmla="*/ 71 w 72"/>
                    <a:gd name="T33" fmla="*/ 32 h 160"/>
                    <a:gd name="T34" fmla="*/ 71 w 72"/>
                    <a:gd name="T35" fmla="*/ 37 h 160"/>
                    <a:gd name="T36" fmla="*/ 71 w 72"/>
                    <a:gd name="T37" fmla="*/ 43 h 160"/>
                    <a:gd name="T38" fmla="*/ 71 w 72"/>
                    <a:gd name="T39" fmla="*/ 49 h 160"/>
                    <a:gd name="T40" fmla="*/ 71 w 72"/>
                    <a:gd name="T41" fmla="*/ 59 h 160"/>
                    <a:gd name="T42" fmla="*/ 69 w 72"/>
                    <a:gd name="T43" fmla="*/ 68 h 160"/>
                    <a:gd name="T44" fmla="*/ 68 w 72"/>
                    <a:gd name="T45" fmla="*/ 78 h 160"/>
                    <a:gd name="T46" fmla="*/ 65 w 72"/>
                    <a:gd name="T47" fmla="*/ 88 h 160"/>
                    <a:gd name="T48" fmla="*/ 63 w 72"/>
                    <a:gd name="T49" fmla="*/ 97 h 160"/>
                    <a:gd name="T50" fmla="*/ 61 w 72"/>
                    <a:gd name="T51" fmla="*/ 107 h 160"/>
                    <a:gd name="T52" fmla="*/ 56 w 72"/>
                    <a:gd name="T53" fmla="*/ 116 h 160"/>
                    <a:gd name="T54" fmla="*/ 53 w 72"/>
                    <a:gd name="T55" fmla="*/ 124 h 160"/>
                    <a:gd name="T56" fmla="*/ 49 w 72"/>
                    <a:gd name="T57" fmla="*/ 132 h 160"/>
                    <a:gd name="T58" fmla="*/ 44 w 72"/>
                    <a:gd name="T59" fmla="*/ 139 h 160"/>
                    <a:gd name="T60" fmla="*/ 41 w 72"/>
                    <a:gd name="T61" fmla="*/ 144 h 160"/>
                    <a:gd name="T62" fmla="*/ 37 w 72"/>
                    <a:gd name="T63" fmla="*/ 148 h 160"/>
                    <a:gd name="T64" fmla="*/ 34 w 72"/>
                    <a:gd name="T65" fmla="*/ 152 h 160"/>
                    <a:gd name="T66" fmla="*/ 31 w 72"/>
                    <a:gd name="T67" fmla="*/ 155 h 160"/>
                    <a:gd name="T68" fmla="*/ 27 w 72"/>
                    <a:gd name="T69" fmla="*/ 156 h 160"/>
                    <a:gd name="T70" fmla="*/ 24 w 72"/>
                    <a:gd name="T71" fmla="*/ 158 h 160"/>
                    <a:gd name="T72" fmla="*/ 20 w 72"/>
                    <a:gd name="T73" fmla="*/ 158 h 160"/>
                    <a:gd name="T74" fmla="*/ 15 w 72"/>
                    <a:gd name="T75" fmla="*/ 159 h 160"/>
                    <a:gd name="T76" fmla="*/ 12 w 72"/>
                    <a:gd name="T77" fmla="*/ 158 h 160"/>
                    <a:gd name="T78" fmla="*/ 8 w 72"/>
                    <a:gd name="T79" fmla="*/ 155 h 160"/>
                    <a:gd name="T80" fmla="*/ 5 w 72"/>
                    <a:gd name="T81" fmla="*/ 152 h 160"/>
                    <a:gd name="T82" fmla="*/ 3 w 72"/>
                    <a:gd name="T83" fmla="*/ 147 h 160"/>
                    <a:gd name="T84" fmla="*/ 3 w 72"/>
                    <a:gd name="T85" fmla="*/ 142 h 160"/>
                    <a:gd name="T86" fmla="*/ 1 w 72"/>
                    <a:gd name="T87" fmla="*/ 136 h 160"/>
                    <a:gd name="T88" fmla="*/ 0 w 72"/>
                    <a:gd name="T89" fmla="*/ 131 h 160"/>
                    <a:gd name="T90" fmla="*/ 0 w 72"/>
                    <a:gd name="T91" fmla="*/ 126 h 160"/>
                    <a:gd name="T92" fmla="*/ 0 w 72"/>
                    <a:gd name="T93" fmla="*/ 120 h 160"/>
                    <a:gd name="T94" fmla="*/ 2 w 72"/>
                    <a:gd name="T95" fmla="*/ 115 h 160"/>
                    <a:gd name="T96" fmla="*/ 3 w 72"/>
                    <a:gd name="T97" fmla="*/ 110 h 160"/>
                    <a:gd name="T98" fmla="*/ 6 w 72"/>
                    <a:gd name="T99" fmla="*/ 104 h 160"/>
                    <a:gd name="T100" fmla="*/ 9 w 72"/>
                    <a:gd name="T101" fmla="*/ 99 h 160"/>
                    <a:gd name="T102" fmla="*/ 11 w 72"/>
                    <a:gd name="T103" fmla="*/ 94 h 160"/>
                    <a:gd name="T104" fmla="*/ 14 w 72"/>
                    <a:gd name="T105" fmla="*/ 90 h 160"/>
                    <a:gd name="T106" fmla="*/ 18 w 72"/>
                    <a:gd name="T107" fmla="*/ 84 h 160"/>
                    <a:gd name="T108" fmla="*/ 20 w 72"/>
                    <a:gd name="T109" fmla="*/ 81 h 160"/>
                    <a:gd name="T110" fmla="*/ 22 w 72"/>
                    <a:gd name="T111" fmla="*/ 78 h 160"/>
                    <a:gd name="T112" fmla="*/ 24 w 72"/>
                    <a:gd name="T113" fmla="*/ 74 h 160"/>
                    <a:gd name="T114" fmla="*/ 25 w 72"/>
                    <a:gd name="T115" fmla="*/ 68 h 160"/>
                    <a:gd name="T116" fmla="*/ 27 w 72"/>
                    <a:gd name="T117" fmla="*/ 64 h 160"/>
                    <a:gd name="T118" fmla="*/ 29 w 72"/>
                    <a:gd name="T119" fmla="*/ 60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
                    <a:gd name="T181" fmla="*/ 0 h 160"/>
                    <a:gd name="T182" fmla="*/ 72 w 72"/>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 h="160">
                      <a:moveTo>
                        <a:pt x="29" y="59"/>
                      </a:moveTo>
                      <a:lnTo>
                        <a:pt x="29" y="55"/>
                      </a:lnTo>
                      <a:lnTo>
                        <a:pt x="24" y="0"/>
                      </a:lnTo>
                      <a:lnTo>
                        <a:pt x="25" y="0"/>
                      </a:lnTo>
                      <a:lnTo>
                        <a:pt x="26" y="0"/>
                      </a:lnTo>
                      <a:lnTo>
                        <a:pt x="27" y="0"/>
                      </a:lnTo>
                      <a:lnTo>
                        <a:pt x="29" y="0"/>
                      </a:lnTo>
                      <a:lnTo>
                        <a:pt x="30" y="0"/>
                      </a:lnTo>
                      <a:lnTo>
                        <a:pt x="32" y="0"/>
                      </a:lnTo>
                      <a:lnTo>
                        <a:pt x="33" y="0"/>
                      </a:lnTo>
                      <a:lnTo>
                        <a:pt x="34" y="0"/>
                      </a:lnTo>
                      <a:lnTo>
                        <a:pt x="35" y="0"/>
                      </a:lnTo>
                      <a:lnTo>
                        <a:pt x="36" y="0"/>
                      </a:lnTo>
                      <a:lnTo>
                        <a:pt x="37" y="0"/>
                      </a:lnTo>
                      <a:lnTo>
                        <a:pt x="39" y="0"/>
                      </a:lnTo>
                      <a:lnTo>
                        <a:pt x="40" y="1"/>
                      </a:lnTo>
                      <a:lnTo>
                        <a:pt x="42" y="1"/>
                      </a:lnTo>
                      <a:lnTo>
                        <a:pt x="43" y="1"/>
                      </a:lnTo>
                      <a:lnTo>
                        <a:pt x="44" y="1"/>
                      </a:lnTo>
                      <a:lnTo>
                        <a:pt x="45" y="1"/>
                      </a:lnTo>
                      <a:lnTo>
                        <a:pt x="46" y="3"/>
                      </a:lnTo>
                      <a:lnTo>
                        <a:pt x="47" y="3"/>
                      </a:lnTo>
                      <a:lnTo>
                        <a:pt x="48" y="3"/>
                      </a:lnTo>
                      <a:lnTo>
                        <a:pt x="49" y="3"/>
                      </a:lnTo>
                      <a:lnTo>
                        <a:pt x="51" y="3"/>
                      </a:lnTo>
                      <a:lnTo>
                        <a:pt x="51" y="4"/>
                      </a:lnTo>
                      <a:lnTo>
                        <a:pt x="52" y="4"/>
                      </a:lnTo>
                      <a:lnTo>
                        <a:pt x="53" y="4"/>
                      </a:lnTo>
                      <a:lnTo>
                        <a:pt x="54" y="4"/>
                      </a:lnTo>
                      <a:lnTo>
                        <a:pt x="54" y="6"/>
                      </a:lnTo>
                      <a:lnTo>
                        <a:pt x="55" y="6"/>
                      </a:lnTo>
                      <a:lnTo>
                        <a:pt x="56" y="6"/>
                      </a:lnTo>
                      <a:lnTo>
                        <a:pt x="57" y="7"/>
                      </a:lnTo>
                      <a:lnTo>
                        <a:pt x="58" y="7"/>
                      </a:lnTo>
                      <a:lnTo>
                        <a:pt x="59" y="8"/>
                      </a:lnTo>
                      <a:lnTo>
                        <a:pt x="60" y="8"/>
                      </a:lnTo>
                      <a:lnTo>
                        <a:pt x="60" y="10"/>
                      </a:lnTo>
                      <a:lnTo>
                        <a:pt x="61" y="10"/>
                      </a:lnTo>
                      <a:lnTo>
                        <a:pt x="61" y="11"/>
                      </a:lnTo>
                      <a:lnTo>
                        <a:pt x="62" y="11"/>
                      </a:lnTo>
                      <a:lnTo>
                        <a:pt x="62" y="12"/>
                      </a:lnTo>
                      <a:lnTo>
                        <a:pt x="63" y="12"/>
                      </a:lnTo>
                      <a:lnTo>
                        <a:pt x="63" y="14"/>
                      </a:lnTo>
                      <a:lnTo>
                        <a:pt x="64" y="14"/>
                      </a:lnTo>
                      <a:lnTo>
                        <a:pt x="64" y="15"/>
                      </a:lnTo>
                      <a:lnTo>
                        <a:pt x="64" y="16"/>
                      </a:lnTo>
                      <a:lnTo>
                        <a:pt x="65" y="16"/>
                      </a:lnTo>
                      <a:lnTo>
                        <a:pt x="65" y="17"/>
                      </a:lnTo>
                      <a:lnTo>
                        <a:pt x="66" y="17"/>
                      </a:lnTo>
                      <a:lnTo>
                        <a:pt x="66" y="19"/>
                      </a:lnTo>
                      <a:lnTo>
                        <a:pt x="67" y="19"/>
                      </a:lnTo>
                      <a:lnTo>
                        <a:pt x="67" y="20"/>
                      </a:lnTo>
                      <a:lnTo>
                        <a:pt x="68" y="20"/>
                      </a:lnTo>
                      <a:lnTo>
                        <a:pt x="68" y="22"/>
                      </a:lnTo>
                      <a:lnTo>
                        <a:pt x="68" y="23"/>
                      </a:lnTo>
                      <a:lnTo>
                        <a:pt x="69" y="23"/>
                      </a:lnTo>
                      <a:lnTo>
                        <a:pt x="69" y="24"/>
                      </a:lnTo>
                      <a:lnTo>
                        <a:pt x="70" y="26"/>
                      </a:lnTo>
                      <a:lnTo>
                        <a:pt x="70" y="27"/>
                      </a:lnTo>
                      <a:lnTo>
                        <a:pt x="71" y="28"/>
                      </a:lnTo>
                      <a:lnTo>
                        <a:pt x="71" y="30"/>
                      </a:lnTo>
                      <a:lnTo>
                        <a:pt x="71" y="31"/>
                      </a:lnTo>
                      <a:lnTo>
                        <a:pt x="71" y="32"/>
                      </a:lnTo>
                      <a:lnTo>
                        <a:pt x="71" y="33"/>
                      </a:lnTo>
                      <a:lnTo>
                        <a:pt x="71" y="35"/>
                      </a:lnTo>
                      <a:lnTo>
                        <a:pt x="71" y="36"/>
                      </a:lnTo>
                      <a:lnTo>
                        <a:pt x="71" y="37"/>
                      </a:lnTo>
                      <a:lnTo>
                        <a:pt x="71" y="39"/>
                      </a:lnTo>
                      <a:lnTo>
                        <a:pt x="71" y="40"/>
                      </a:lnTo>
                      <a:lnTo>
                        <a:pt x="71" y="42"/>
                      </a:lnTo>
                      <a:lnTo>
                        <a:pt x="71" y="43"/>
                      </a:lnTo>
                      <a:lnTo>
                        <a:pt x="71" y="44"/>
                      </a:lnTo>
                      <a:lnTo>
                        <a:pt x="71" y="46"/>
                      </a:lnTo>
                      <a:lnTo>
                        <a:pt x="71" y="48"/>
                      </a:lnTo>
                      <a:lnTo>
                        <a:pt x="71" y="49"/>
                      </a:lnTo>
                      <a:lnTo>
                        <a:pt x="71" y="52"/>
                      </a:lnTo>
                      <a:lnTo>
                        <a:pt x="71" y="53"/>
                      </a:lnTo>
                      <a:lnTo>
                        <a:pt x="71" y="56"/>
                      </a:lnTo>
                      <a:lnTo>
                        <a:pt x="71" y="59"/>
                      </a:lnTo>
                      <a:lnTo>
                        <a:pt x="70" y="60"/>
                      </a:lnTo>
                      <a:lnTo>
                        <a:pt x="70" y="63"/>
                      </a:lnTo>
                      <a:lnTo>
                        <a:pt x="70" y="65"/>
                      </a:lnTo>
                      <a:lnTo>
                        <a:pt x="69" y="68"/>
                      </a:lnTo>
                      <a:lnTo>
                        <a:pt x="69" y="69"/>
                      </a:lnTo>
                      <a:lnTo>
                        <a:pt x="69" y="72"/>
                      </a:lnTo>
                      <a:lnTo>
                        <a:pt x="68" y="75"/>
                      </a:lnTo>
                      <a:lnTo>
                        <a:pt x="68" y="78"/>
                      </a:lnTo>
                      <a:lnTo>
                        <a:pt x="67" y="81"/>
                      </a:lnTo>
                      <a:lnTo>
                        <a:pt x="67" y="83"/>
                      </a:lnTo>
                      <a:lnTo>
                        <a:pt x="66" y="85"/>
                      </a:lnTo>
                      <a:lnTo>
                        <a:pt x="65" y="88"/>
                      </a:lnTo>
                      <a:lnTo>
                        <a:pt x="65" y="91"/>
                      </a:lnTo>
                      <a:lnTo>
                        <a:pt x="64" y="94"/>
                      </a:lnTo>
                      <a:lnTo>
                        <a:pt x="64" y="97"/>
                      </a:lnTo>
                      <a:lnTo>
                        <a:pt x="63" y="97"/>
                      </a:lnTo>
                      <a:lnTo>
                        <a:pt x="62" y="100"/>
                      </a:lnTo>
                      <a:lnTo>
                        <a:pt x="61" y="103"/>
                      </a:lnTo>
                      <a:lnTo>
                        <a:pt x="61" y="106"/>
                      </a:lnTo>
                      <a:lnTo>
                        <a:pt x="61" y="107"/>
                      </a:lnTo>
                      <a:lnTo>
                        <a:pt x="59" y="110"/>
                      </a:lnTo>
                      <a:lnTo>
                        <a:pt x="58" y="112"/>
                      </a:lnTo>
                      <a:lnTo>
                        <a:pt x="57" y="113"/>
                      </a:lnTo>
                      <a:lnTo>
                        <a:pt x="56" y="116"/>
                      </a:lnTo>
                      <a:lnTo>
                        <a:pt x="55" y="117"/>
                      </a:lnTo>
                      <a:lnTo>
                        <a:pt x="54" y="120"/>
                      </a:lnTo>
                      <a:lnTo>
                        <a:pt x="54" y="123"/>
                      </a:lnTo>
                      <a:lnTo>
                        <a:pt x="53" y="124"/>
                      </a:lnTo>
                      <a:lnTo>
                        <a:pt x="51" y="126"/>
                      </a:lnTo>
                      <a:lnTo>
                        <a:pt x="51" y="128"/>
                      </a:lnTo>
                      <a:lnTo>
                        <a:pt x="50" y="129"/>
                      </a:lnTo>
                      <a:lnTo>
                        <a:pt x="49" y="132"/>
                      </a:lnTo>
                      <a:lnTo>
                        <a:pt x="48" y="133"/>
                      </a:lnTo>
                      <a:lnTo>
                        <a:pt x="46" y="135"/>
                      </a:lnTo>
                      <a:lnTo>
                        <a:pt x="45" y="136"/>
                      </a:lnTo>
                      <a:lnTo>
                        <a:pt x="44" y="139"/>
                      </a:lnTo>
                      <a:lnTo>
                        <a:pt x="44" y="140"/>
                      </a:lnTo>
                      <a:lnTo>
                        <a:pt x="43" y="142"/>
                      </a:lnTo>
                      <a:lnTo>
                        <a:pt x="42" y="143"/>
                      </a:lnTo>
                      <a:lnTo>
                        <a:pt x="41" y="144"/>
                      </a:lnTo>
                      <a:lnTo>
                        <a:pt x="40" y="146"/>
                      </a:lnTo>
                      <a:lnTo>
                        <a:pt x="39" y="147"/>
                      </a:lnTo>
                      <a:lnTo>
                        <a:pt x="38" y="148"/>
                      </a:lnTo>
                      <a:lnTo>
                        <a:pt x="37" y="148"/>
                      </a:lnTo>
                      <a:lnTo>
                        <a:pt x="36" y="149"/>
                      </a:lnTo>
                      <a:lnTo>
                        <a:pt x="35" y="151"/>
                      </a:lnTo>
                      <a:lnTo>
                        <a:pt x="34" y="151"/>
                      </a:lnTo>
                      <a:lnTo>
                        <a:pt x="34" y="152"/>
                      </a:lnTo>
                      <a:lnTo>
                        <a:pt x="33" y="152"/>
                      </a:lnTo>
                      <a:lnTo>
                        <a:pt x="32" y="153"/>
                      </a:lnTo>
                      <a:lnTo>
                        <a:pt x="31" y="153"/>
                      </a:lnTo>
                      <a:lnTo>
                        <a:pt x="31" y="155"/>
                      </a:lnTo>
                      <a:lnTo>
                        <a:pt x="30" y="155"/>
                      </a:lnTo>
                      <a:lnTo>
                        <a:pt x="29" y="156"/>
                      </a:lnTo>
                      <a:lnTo>
                        <a:pt x="27" y="156"/>
                      </a:lnTo>
                      <a:lnTo>
                        <a:pt x="26" y="156"/>
                      </a:lnTo>
                      <a:lnTo>
                        <a:pt x="25" y="156"/>
                      </a:lnTo>
                      <a:lnTo>
                        <a:pt x="24" y="158"/>
                      </a:lnTo>
                      <a:lnTo>
                        <a:pt x="23" y="158"/>
                      </a:lnTo>
                      <a:lnTo>
                        <a:pt x="21" y="158"/>
                      </a:lnTo>
                      <a:lnTo>
                        <a:pt x="20" y="158"/>
                      </a:lnTo>
                      <a:lnTo>
                        <a:pt x="19" y="159"/>
                      </a:lnTo>
                      <a:lnTo>
                        <a:pt x="18" y="159"/>
                      </a:lnTo>
                      <a:lnTo>
                        <a:pt x="16" y="159"/>
                      </a:lnTo>
                      <a:lnTo>
                        <a:pt x="15" y="159"/>
                      </a:lnTo>
                      <a:lnTo>
                        <a:pt x="14" y="159"/>
                      </a:lnTo>
                      <a:lnTo>
                        <a:pt x="14" y="158"/>
                      </a:lnTo>
                      <a:lnTo>
                        <a:pt x="13" y="158"/>
                      </a:lnTo>
                      <a:lnTo>
                        <a:pt x="12" y="158"/>
                      </a:lnTo>
                      <a:lnTo>
                        <a:pt x="11" y="158"/>
                      </a:lnTo>
                      <a:lnTo>
                        <a:pt x="9" y="156"/>
                      </a:lnTo>
                      <a:lnTo>
                        <a:pt x="8" y="155"/>
                      </a:lnTo>
                      <a:lnTo>
                        <a:pt x="7" y="155"/>
                      </a:lnTo>
                      <a:lnTo>
                        <a:pt x="6" y="153"/>
                      </a:lnTo>
                      <a:lnTo>
                        <a:pt x="6" y="152"/>
                      </a:lnTo>
                      <a:lnTo>
                        <a:pt x="5" y="152"/>
                      </a:lnTo>
                      <a:lnTo>
                        <a:pt x="4" y="151"/>
                      </a:lnTo>
                      <a:lnTo>
                        <a:pt x="4" y="149"/>
                      </a:lnTo>
                      <a:lnTo>
                        <a:pt x="4" y="148"/>
                      </a:lnTo>
                      <a:lnTo>
                        <a:pt x="3" y="147"/>
                      </a:lnTo>
                      <a:lnTo>
                        <a:pt x="3" y="146"/>
                      </a:lnTo>
                      <a:lnTo>
                        <a:pt x="3" y="144"/>
                      </a:lnTo>
                      <a:lnTo>
                        <a:pt x="3" y="143"/>
                      </a:lnTo>
                      <a:lnTo>
                        <a:pt x="3" y="142"/>
                      </a:lnTo>
                      <a:lnTo>
                        <a:pt x="2" y="140"/>
                      </a:lnTo>
                      <a:lnTo>
                        <a:pt x="2" y="139"/>
                      </a:lnTo>
                      <a:lnTo>
                        <a:pt x="1" y="137"/>
                      </a:lnTo>
                      <a:lnTo>
                        <a:pt x="1" y="136"/>
                      </a:lnTo>
                      <a:lnTo>
                        <a:pt x="1" y="135"/>
                      </a:lnTo>
                      <a:lnTo>
                        <a:pt x="1" y="133"/>
                      </a:lnTo>
                      <a:lnTo>
                        <a:pt x="0" y="132"/>
                      </a:lnTo>
                      <a:lnTo>
                        <a:pt x="0" y="131"/>
                      </a:lnTo>
                      <a:lnTo>
                        <a:pt x="0" y="129"/>
                      </a:lnTo>
                      <a:lnTo>
                        <a:pt x="0" y="128"/>
                      </a:lnTo>
                      <a:lnTo>
                        <a:pt x="0" y="127"/>
                      </a:lnTo>
                      <a:lnTo>
                        <a:pt x="0" y="126"/>
                      </a:lnTo>
                      <a:lnTo>
                        <a:pt x="0" y="124"/>
                      </a:lnTo>
                      <a:lnTo>
                        <a:pt x="0" y="123"/>
                      </a:lnTo>
                      <a:lnTo>
                        <a:pt x="0" y="122"/>
                      </a:lnTo>
                      <a:lnTo>
                        <a:pt x="0" y="120"/>
                      </a:lnTo>
                      <a:lnTo>
                        <a:pt x="0" y="119"/>
                      </a:lnTo>
                      <a:lnTo>
                        <a:pt x="1" y="117"/>
                      </a:lnTo>
                      <a:lnTo>
                        <a:pt x="1" y="116"/>
                      </a:lnTo>
                      <a:lnTo>
                        <a:pt x="2" y="115"/>
                      </a:lnTo>
                      <a:lnTo>
                        <a:pt x="2" y="113"/>
                      </a:lnTo>
                      <a:lnTo>
                        <a:pt x="3" y="112"/>
                      </a:lnTo>
                      <a:lnTo>
                        <a:pt x="3" y="111"/>
                      </a:lnTo>
                      <a:lnTo>
                        <a:pt x="3" y="110"/>
                      </a:lnTo>
                      <a:lnTo>
                        <a:pt x="3" y="108"/>
                      </a:lnTo>
                      <a:lnTo>
                        <a:pt x="4" y="107"/>
                      </a:lnTo>
                      <a:lnTo>
                        <a:pt x="5" y="106"/>
                      </a:lnTo>
                      <a:lnTo>
                        <a:pt x="6" y="104"/>
                      </a:lnTo>
                      <a:lnTo>
                        <a:pt x="7" y="103"/>
                      </a:lnTo>
                      <a:lnTo>
                        <a:pt x="7" y="101"/>
                      </a:lnTo>
                      <a:lnTo>
                        <a:pt x="8" y="100"/>
                      </a:lnTo>
                      <a:lnTo>
                        <a:pt x="9" y="99"/>
                      </a:lnTo>
                      <a:lnTo>
                        <a:pt x="9" y="97"/>
                      </a:lnTo>
                      <a:lnTo>
                        <a:pt x="10" y="97"/>
                      </a:lnTo>
                      <a:lnTo>
                        <a:pt x="11" y="95"/>
                      </a:lnTo>
                      <a:lnTo>
                        <a:pt x="11" y="94"/>
                      </a:lnTo>
                      <a:lnTo>
                        <a:pt x="12" y="92"/>
                      </a:lnTo>
                      <a:lnTo>
                        <a:pt x="13" y="92"/>
                      </a:lnTo>
                      <a:lnTo>
                        <a:pt x="14" y="91"/>
                      </a:lnTo>
                      <a:lnTo>
                        <a:pt x="14" y="90"/>
                      </a:lnTo>
                      <a:lnTo>
                        <a:pt x="15" y="88"/>
                      </a:lnTo>
                      <a:lnTo>
                        <a:pt x="16" y="87"/>
                      </a:lnTo>
                      <a:lnTo>
                        <a:pt x="17" y="85"/>
                      </a:lnTo>
                      <a:lnTo>
                        <a:pt x="18" y="84"/>
                      </a:lnTo>
                      <a:lnTo>
                        <a:pt x="19" y="84"/>
                      </a:lnTo>
                      <a:lnTo>
                        <a:pt x="19" y="83"/>
                      </a:lnTo>
                      <a:lnTo>
                        <a:pt x="20" y="81"/>
                      </a:lnTo>
                      <a:lnTo>
                        <a:pt x="21" y="81"/>
                      </a:lnTo>
                      <a:lnTo>
                        <a:pt x="21" y="79"/>
                      </a:lnTo>
                      <a:lnTo>
                        <a:pt x="22" y="78"/>
                      </a:lnTo>
                      <a:lnTo>
                        <a:pt x="22" y="76"/>
                      </a:lnTo>
                      <a:lnTo>
                        <a:pt x="23" y="76"/>
                      </a:lnTo>
                      <a:lnTo>
                        <a:pt x="23" y="75"/>
                      </a:lnTo>
                      <a:lnTo>
                        <a:pt x="24" y="74"/>
                      </a:lnTo>
                      <a:lnTo>
                        <a:pt x="24" y="72"/>
                      </a:lnTo>
                      <a:lnTo>
                        <a:pt x="24" y="71"/>
                      </a:lnTo>
                      <a:lnTo>
                        <a:pt x="24" y="69"/>
                      </a:lnTo>
                      <a:lnTo>
                        <a:pt x="25" y="68"/>
                      </a:lnTo>
                      <a:lnTo>
                        <a:pt x="25" y="67"/>
                      </a:lnTo>
                      <a:lnTo>
                        <a:pt x="26" y="65"/>
                      </a:lnTo>
                      <a:lnTo>
                        <a:pt x="26" y="64"/>
                      </a:lnTo>
                      <a:lnTo>
                        <a:pt x="27" y="64"/>
                      </a:lnTo>
                      <a:lnTo>
                        <a:pt x="27" y="63"/>
                      </a:lnTo>
                      <a:lnTo>
                        <a:pt x="28" y="62"/>
                      </a:lnTo>
                      <a:lnTo>
                        <a:pt x="28" y="60"/>
                      </a:lnTo>
                      <a:lnTo>
                        <a:pt x="29" y="60"/>
                      </a:lnTo>
                      <a:lnTo>
                        <a:pt x="29" y="59"/>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32" name="Freeform 146"/>
                <p:cNvSpPr>
                  <a:spLocks/>
                </p:cNvSpPr>
                <p:nvPr/>
              </p:nvSpPr>
              <p:spPr bwMode="auto">
                <a:xfrm>
                  <a:off x="1717" y="1269"/>
                  <a:ext cx="75" cy="164"/>
                </a:xfrm>
                <a:custGeom>
                  <a:avLst/>
                  <a:gdLst>
                    <a:gd name="T0" fmla="*/ 30 w 75"/>
                    <a:gd name="T1" fmla="*/ 61 h 164"/>
                    <a:gd name="T2" fmla="*/ 30 w 75"/>
                    <a:gd name="T3" fmla="*/ 56 h 164"/>
                    <a:gd name="T4" fmla="*/ 25 w 75"/>
                    <a:gd name="T5" fmla="*/ 0 h 164"/>
                    <a:gd name="T6" fmla="*/ 28 w 75"/>
                    <a:gd name="T7" fmla="*/ 0 h 164"/>
                    <a:gd name="T8" fmla="*/ 33 w 75"/>
                    <a:gd name="T9" fmla="*/ 0 h 164"/>
                    <a:gd name="T10" fmla="*/ 38 w 75"/>
                    <a:gd name="T11" fmla="*/ 0 h 164"/>
                    <a:gd name="T12" fmla="*/ 42 w 75"/>
                    <a:gd name="T13" fmla="*/ 1 h 164"/>
                    <a:gd name="T14" fmla="*/ 47 w 75"/>
                    <a:gd name="T15" fmla="*/ 1 h 164"/>
                    <a:gd name="T16" fmla="*/ 51 w 75"/>
                    <a:gd name="T17" fmla="*/ 3 h 164"/>
                    <a:gd name="T18" fmla="*/ 54 w 75"/>
                    <a:gd name="T19" fmla="*/ 4 h 164"/>
                    <a:gd name="T20" fmla="*/ 57 w 75"/>
                    <a:gd name="T21" fmla="*/ 6 h 164"/>
                    <a:gd name="T22" fmla="*/ 61 w 75"/>
                    <a:gd name="T23" fmla="*/ 9 h 164"/>
                    <a:gd name="T24" fmla="*/ 64 w 75"/>
                    <a:gd name="T25" fmla="*/ 11 h 164"/>
                    <a:gd name="T26" fmla="*/ 66 w 75"/>
                    <a:gd name="T27" fmla="*/ 14 h 164"/>
                    <a:gd name="T28" fmla="*/ 68 w 75"/>
                    <a:gd name="T29" fmla="*/ 16 h 164"/>
                    <a:gd name="T30" fmla="*/ 70 w 75"/>
                    <a:gd name="T31" fmla="*/ 21 h 164"/>
                    <a:gd name="T32" fmla="*/ 73 w 75"/>
                    <a:gd name="T33" fmla="*/ 26 h 164"/>
                    <a:gd name="T34" fmla="*/ 74 w 75"/>
                    <a:gd name="T35" fmla="*/ 32 h 164"/>
                    <a:gd name="T36" fmla="*/ 74 w 75"/>
                    <a:gd name="T37" fmla="*/ 38 h 164"/>
                    <a:gd name="T38" fmla="*/ 74 w 75"/>
                    <a:gd name="T39" fmla="*/ 43 h 164"/>
                    <a:gd name="T40" fmla="*/ 74 w 75"/>
                    <a:gd name="T41" fmla="*/ 49 h 164"/>
                    <a:gd name="T42" fmla="*/ 74 w 75"/>
                    <a:gd name="T43" fmla="*/ 58 h 164"/>
                    <a:gd name="T44" fmla="*/ 73 w 75"/>
                    <a:gd name="T45" fmla="*/ 67 h 164"/>
                    <a:gd name="T46" fmla="*/ 71 w 75"/>
                    <a:gd name="T47" fmla="*/ 77 h 164"/>
                    <a:gd name="T48" fmla="*/ 69 w 75"/>
                    <a:gd name="T49" fmla="*/ 88 h 164"/>
                    <a:gd name="T50" fmla="*/ 66 w 75"/>
                    <a:gd name="T51" fmla="*/ 99 h 164"/>
                    <a:gd name="T52" fmla="*/ 64 w 75"/>
                    <a:gd name="T53" fmla="*/ 108 h 164"/>
                    <a:gd name="T54" fmla="*/ 59 w 75"/>
                    <a:gd name="T55" fmla="*/ 116 h 164"/>
                    <a:gd name="T56" fmla="*/ 56 w 75"/>
                    <a:gd name="T57" fmla="*/ 126 h 164"/>
                    <a:gd name="T58" fmla="*/ 52 w 75"/>
                    <a:gd name="T59" fmla="*/ 132 h 164"/>
                    <a:gd name="T60" fmla="*/ 47 w 75"/>
                    <a:gd name="T61" fmla="*/ 140 h 164"/>
                    <a:gd name="T62" fmla="*/ 44 w 75"/>
                    <a:gd name="T63" fmla="*/ 147 h 164"/>
                    <a:gd name="T64" fmla="*/ 39 w 75"/>
                    <a:gd name="T65" fmla="*/ 152 h 164"/>
                    <a:gd name="T66" fmla="*/ 36 w 75"/>
                    <a:gd name="T67" fmla="*/ 154 h 164"/>
                    <a:gd name="T68" fmla="*/ 32 w 75"/>
                    <a:gd name="T69" fmla="*/ 157 h 164"/>
                    <a:gd name="T70" fmla="*/ 30 w 75"/>
                    <a:gd name="T71" fmla="*/ 160 h 164"/>
                    <a:gd name="T72" fmla="*/ 25 w 75"/>
                    <a:gd name="T73" fmla="*/ 162 h 164"/>
                    <a:gd name="T74" fmla="*/ 21 w 75"/>
                    <a:gd name="T75" fmla="*/ 162 h 164"/>
                    <a:gd name="T76" fmla="*/ 17 w 75"/>
                    <a:gd name="T77" fmla="*/ 163 h 164"/>
                    <a:gd name="T78" fmla="*/ 13 w 75"/>
                    <a:gd name="T79" fmla="*/ 162 h 164"/>
                    <a:gd name="T80" fmla="*/ 10 w 75"/>
                    <a:gd name="T81" fmla="*/ 160 h 164"/>
                    <a:gd name="T82" fmla="*/ 6 w 75"/>
                    <a:gd name="T83" fmla="*/ 157 h 164"/>
                    <a:gd name="T84" fmla="*/ 5 w 75"/>
                    <a:gd name="T85" fmla="*/ 153 h 164"/>
                    <a:gd name="T86" fmla="*/ 3 w 75"/>
                    <a:gd name="T87" fmla="*/ 148 h 164"/>
                    <a:gd name="T88" fmla="*/ 2 w 75"/>
                    <a:gd name="T89" fmla="*/ 144 h 164"/>
                    <a:gd name="T90" fmla="*/ 1 w 75"/>
                    <a:gd name="T91" fmla="*/ 138 h 164"/>
                    <a:gd name="T92" fmla="*/ 0 w 75"/>
                    <a:gd name="T93" fmla="*/ 132 h 164"/>
                    <a:gd name="T94" fmla="*/ 0 w 75"/>
                    <a:gd name="T95" fmla="*/ 127 h 164"/>
                    <a:gd name="T96" fmla="*/ 0 w 75"/>
                    <a:gd name="T97" fmla="*/ 123 h 164"/>
                    <a:gd name="T98" fmla="*/ 2 w 75"/>
                    <a:gd name="T99" fmla="*/ 117 h 164"/>
                    <a:gd name="T100" fmla="*/ 4 w 75"/>
                    <a:gd name="T101" fmla="*/ 112 h 164"/>
                    <a:gd name="T102" fmla="*/ 9 w 75"/>
                    <a:gd name="T103" fmla="*/ 101 h 164"/>
                    <a:gd name="T104" fmla="*/ 15 w 75"/>
                    <a:gd name="T105" fmla="*/ 92 h 164"/>
                    <a:gd name="T106" fmla="*/ 20 w 75"/>
                    <a:gd name="T107" fmla="*/ 83 h 164"/>
                    <a:gd name="T108" fmla="*/ 24 w 75"/>
                    <a:gd name="T109" fmla="*/ 78 h 164"/>
                    <a:gd name="T110" fmla="*/ 25 w 75"/>
                    <a:gd name="T111" fmla="*/ 73 h 164"/>
                    <a:gd name="T112" fmla="*/ 26 w 75"/>
                    <a:gd name="T113" fmla="*/ 68 h 164"/>
                    <a:gd name="T114" fmla="*/ 28 w 75"/>
                    <a:gd name="T115" fmla="*/ 65 h 164"/>
                    <a:gd name="T116" fmla="*/ 30 w 75"/>
                    <a:gd name="T117" fmla="*/ 61 h 1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64"/>
                    <a:gd name="T179" fmla="*/ 75 w 75"/>
                    <a:gd name="T180" fmla="*/ 164 h 1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64">
                      <a:moveTo>
                        <a:pt x="30" y="61"/>
                      </a:moveTo>
                      <a:lnTo>
                        <a:pt x="30" y="56"/>
                      </a:lnTo>
                      <a:lnTo>
                        <a:pt x="25" y="0"/>
                      </a:lnTo>
                      <a:lnTo>
                        <a:pt x="28" y="0"/>
                      </a:lnTo>
                      <a:lnTo>
                        <a:pt x="33" y="0"/>
                      </a:lnTo>
                      <a:lnTo>
                        <a:pt x="38" y="0"/>
                      </a:lnTo>
                      <a:lnTo>
                        <a:pt x="42" y="1"/>
                      </a:lnTo>
                      <a:lnTo>
                        <a:pt x="47" y="1"/>
                      </a:lnTo>
                      <a:lnTo>
                        <a:pt x="51" y="3"/>
                      </a:lnTo>
                      <a:lnTo>
                        <a:pt x="54" y="4"/>
                      </a:lnTo>
                      <a:lnTo>
                        <a:pt x="57" y="6"/>
                      </a:lnTo>
                      <a:lnTo>
                        <a:pt x="61" y="9"/>
                      </a:lnTo>
                      <a:lnTo>
                        <a:pt x="64" y="11"/>
                      </a:lnTo>
                      <a:lnTo>
                        <a:pt x="66" y="14"/>
                      </a:lnTo>
                      <a:lnTo>
                        <a:pt x="68" y="16"/>
                      </a:lnTo>
                      <a:lnTo>
                        <a:pt x="70" y="21"/>
                      </a:lnTo>
                      <a:lnTo>
                        <a:pt x="73" y="26"/>
                      </a:lnTo>
                      <a:lnTo>
                        <a:pt x="74" y="32"/>
                      </a:lnTo>
                      <a:lnTo>
                        <a:pt x="74" y="38"/>
                      </a:lnTo>
                      <a:lnTo>
                        <a:pt x="74" y="43"/>
                      </a:lnTo>
                      <a:lnTo>
                        <a:pt x="74" y="49"/>
                      </a:lnTo>
                      <a:lnTo>
                        <a:pt x="74" y="58"/>
                      </a:lnTo>
                      <a:lnTo>
                        <a:pt x="73" y="67"/>
                      </a:lnTo>
                      <a:lnTo>
                        <a:pt x="71" y="77"/>
                      </a:lnTo>
                      <a:lnTo>
                        <a:pt x="69" y="88"/>
                      </a:lnTo>
                      <a:lnTo>
                        <a:pt x="66" y="99"/>
                      </a:lnTo>
                      <a:lnTo>
                        <a:pt x="64" y="108"/>
                      </a:lnTo>
                      <a:lnTo>
                        <a:pt x="59" y="116"/>
                      </a:lnTo>
                      <a:lnTo>
                        <a:pt x="56" y="126"/>
                      </a:lnTo>
                      <a:lnTo>
                        <a:pt x="52" y="132"/>
                      </a:lnTo>
                      <a:lnTo>
                        <a:pt x="47" y="140"/>
                      </a:lnTo>
                      <a:lnTo>
                        <a:pt x="44" y="147"/>
                      </a:lnTo>
                      <a:lnTo>
                        <a:pt x="39" y="152"/>
                      </a:lnTo>
                      <a:lnTo>
                        <a:pt x="36" y="154"/>
                      </a:lnTo>
                      <a:lnTo>
                        <a:pt x="32" y="157"/>
                      </a:lnTo>
                      <a:lnTo>
                        <a:pt x="30" y="160"/>
                      </a:lnTo>
                      <a:lnTo>
                        <a:pt x="25" y="162"/>
                      </a:lnTo>
                      <a:lnTo>
                        <a:pt x="21" y="162"/>
                      </a:lnTo>
                      <a:lnTo>
                        <a:pt x="17" y="163"/>
                      </a:lnTo>
                      <a:lnTo>
                        <a:pt x="13" y="162"/>
                      </a:lnTo>
                      <a:lnTo>
                        <a:pt x="10" y="160"/>
                      </a:lnTo>
                      <a:lnTo>
                        <a:pt x="6" y="157"/>
                      </a:lnTo>
                      <a:lnTo>
                        <a:pt x="5" y="153"/>
                      </a:lnTo>
                      <a:lnTo>
                        <a:pt x="3" y="148"/>
                      </a:lnTo>
                      <a:lnTo>
                        <a:pt x="2" y="144"/>
                      </a:lnTo>
                      <a:lnTo>
                        <a:pt x="1" y="138"/>
                      </a:lnTo>
                      <a:lnTo>
                        <a:pt x="0" y="132"/>
                      </a:lnTo>
                      <a:lnTo>
                        <a:pt x="0" y="127"/>
                      </a:lnTo>
                      <a:lnTo>
                        <a:pt x="0" y="123"/>
                      </a:lnTo>
                      <a:lnTo>
                        <a:pt x="2" y="117"/>
                      </a:lnTo>
                      <a:lnTo>
                        <a:pt x="4" y="112"/>
                      </a:lnTo>
                      <a:lnTo>
                        <a:pt x="9" y="101"/>
                      </a:lnTo>
                      <a:lnTo>
                        <a:pt x="15" y="92"/>
                      </a:lnTo>
                      <a:lnTo>
                        <a:pt x="20" y="83"/>
                      </a:lnTo>
                      <a:lnTo>
                        <a:pt x="24" y="78"/>
                      </a:lnTo>
                      <a:lnTo>
                        <a:pt x="25" y="73"/>
                      </a:lnTo>
                      <a:lnTo>
                        <a:pt x="26" y="68"/>
                      </a:lnTo>
                      <a:lnTo>
                        <a:pt x="28" y="65"/>
                      </a:lnTo>
                      <a:lnTo>
                        <a:pt x="30" y="6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8" name="Text Box 147"/>
              <p:cNvSpPr txBox="1">
                <a:spLocks noChangeArrowheads="1"/>
              </p:cNvSpPr>
              <p:nvPr/>
            </p:nvSpPr>
            <p:spPr bwMode="auto">
              <a:xfrm>
                <a:off x="1392" y="1008"/>
                <a:ext cx="320" cy="250"/>
              </a:xfrm>
              <a:prstGeom prst="rect">
                <a:avLst/>
              </a:prstGeom>
              <a:noFill/>
              <a:ln>
                <a:noFill/>
              </a:ln>
              <a:effectLst/>
              <a:extLst/>
            </p:spPr>
            <p:txBody>
              <a:bodyPr>
                <a:spAutoFit/>
              </a:bodyPr>
              <a:lstStyle/>
              <a:p>
                <a:pPr>
                  <a:spcBef>
                    <a:spcPct val="50000"/>
                  </a:spcBef>
                  <a:defRPr/>
                </a:pPr>
                <a:r>
                  <a:rPr lang="en-US" sz="2000" b="1" i="1" dirty="0">
                    <a:solidFill>
                      <a:schemeClr val="tx2"/>
                    </a:solidFill>
                    <a:effectLst>
                      <a:outerShdw blurRad="38100" dist="38100" dir="2700000" algn="tl">
                        <a:srgbClr val="C0C0C0"/>
                      </a:outerShdw>
                    </a:effectLst>
                    <a:latin typeface="Arial YU" pitchFamily="34" charset="0"/>
                    <a:sym typeface="Symbol" pitchFamily="18" charset="2"/>
                  </a:rPr>
                  <a:t></a:t>
                </a:r>
                <a:r>
                  <a:rPr lang="en-US" sz="2000" b="1" i="1" baseline="-25000" dirty="0" err="1">
                    <a:solidFill>
                      <a:schemeClr val="tx2"/>
                    </a:solidFill>
                    <a:effectLst>
                      <a:outerShdw blurRad="38100" dist="38100" dir="2700000" algn="tl">
                        <a:srgbClr val="C0C0C0"/>
                      </a:outerShdw>
                    </a:effectLst>
                    <a:latin typeface="Arial YU" pitchFamily="34" charset="0"/>
                  </a:rPr>
                  <a:t>ij</a:t>
                </a:r>
                <a:endParaRPr lang="en-US" sz="2000" b="1" i="1" dirty="0">
                  <a:solidFill>
                    <a:schemeClr val="tx2"/>
                  </a:solidFill>
                  <a:effectLst>
                    <a:outerShdw blurRad="38100" dist="38100" dir="2700000" algn="tl">
                      <a:srgbClr val="C0C0C0"/>
                    </a:outerShdw>
                  </a:effectLst>
                  <a:latin typeface="Arial YU" pitchFamily="34" charset="0"/>
                </a:endParaRPr>
              </a:p>
            </p:txBody>
          </p:sp>
          <p:sp>
            <p:nvSpPr>
              <p:cNvPr id="159" name="Line 148"/>
              <p:cNvSpPr>
                <a:spLocks noChangeShapeType="1"/>
              </p:cNvSpPr>
              <p:nvPr/>
            </p:nvSpPr>
            <p:spPr bwMode="auto">
              <a:xfrm flipH="1">
                <a:off x="1320" y="1264"/>
                <a:ext cx="200" cy="200"/>
              </a:xfrm>
              <a:prstGeom prst="line">
                <a:avLst/>
              </a:prstGeom>
              <a:noFill/>
              <a:ln w="9525">
                <a:solidFill>
                  <a:schemeClr val="tx2"/>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0" name="Line 149"/>
              <p:cNvSpPr>
                <a:spLocks noChangeShapeType="1"/>
              </p:cNvSpPr>
              <p:nvPr/>
            </p:nvSpPr>
            <p:spPr bwMode="auto">
              <a:xfrm>
                <a:off x="1600" y="1264"/>
                <a:ext cx="200" cy="200"/>
              </a:xfrm>
              <a:prstGeom prst="line">
                <a:avLst/>
              </a:prstGeom>
              <a:noFill/>
              <a:ln w="9525">
                <a:solidFill>
                  <a:schemeClr val="tx2"/>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161" name="Group 150"/>
              <p:cNvGrpSpPr>
                <a:grpSpLocks noChangeAspect="1"/>
              </p:cNvGrpSpPr>
              <p:nvPr/>
            </p:nvGrpSpPr>
            <p:grpSpPr bwMode="auto">
              <a:xfrm>
                <a:off x="1157" y="1454"/>
                <a:ext cx="175" cy="225"/>
                <a:chOff x="863" y="3379"/>
                <a:chExt cx="51" cy="63"/>
              </a:xfrm>
            </p:grpSpPr>
            <p:sp>
              <p:nvSpPr>
                <p:cNvPr id="162" name="Freeform 151"/>
                <p:cNvSpPr>
                  <a:spLocks noChangeAspect="1"/>
                </p:cNvSpPr>
                <p:nvPr/>
              </p:nvSpPr>
              <p:spPr bwMode="auto">
                <a:xfrm flipH="1" flipV="1">
                  <a:off x="897" y="3412"/>
                  <a:ext cx="10" cy="23"/>
                </a:xfrm>
                <a:custGeom>
                  <a:avLst/>
                  <a:gdLst>
                    <a:gd name="T0" fmla="*/ 0 w 330"/>
                    <a:gd name="T1" fmla="*/ 0 h 713"/>
                    <a:gd name="T2" fmla="*/ 0 w 330"/>
                    <a:gd name="T3" fmla="*/ 0 h 713"/>
                    <a:gd name="T4" fmla="*/ 0 w 330"/>
                    <a:gd name="T5" fmla="*/ 0 h 713"/>
                    <a:gd name="T6" fmla="*/ 0 w 330"/>
                    <a:gd name="T7" fmla="*/ 0 h 713"/>
                    <a:gd name="T8" fmla="*/ 0 w 330"/>
                    <a:gd name="T9" fmla="*/ 0 h 713"/>
                    <a:gd name="T10" fmla="*/ 0 w 330"/>
                    <a:gd name="T11" fmla="*/ 0 h 713"/>
                    <a:gd name="T12" fmla="*/ 0 w 330"/>
                    <a:gd name="T13" fmla="*/ 0 h 713"/>
                    <a:gd name="T14" fmla="*/ 0 60000 65536"/>
                    <a:gd name="T15" fmla="*/ 0 60000 65536"/>
                    <a:gd name="T16" fmla="*/ 0 60000 65536"/>
                    <a:gd name="T17" fmla="*/ 0 60000 65536"/>
                    <a:gd name="T18" fmla="*/ 0 60000 65536"/>
                    <a:gd name="T19" fmla="*/ 0 60000 65536"/>
                    <a:gd name="T20" fmla="*/ 0 60000 65536"/>
                    <a:gd name="T21" fmla="*/ 0 w 330"/>
                    <a:gd name="T22" fmla="*/ 0 h 713"/>
                    <a:gd name="T23" fmla="*/ 330 w 330"/>
                    <a:gd name="T24" fmla="*/ 713 h 7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0" h="713">
                      <a:moveTo>
                        <a:pt x="4" y="62"/>
                      </a:moveTo>
                      <a:cubicBezTo>
                        <a:pt x="4" y="0"/>
                        <a:pt x="130" y="45"/>
                        <a:pt x="175" y="86"/>
                      </a:cubicBezTo>
                      <a:cubicBezTo>
                        <a:pt x="220" y="127"/>
                        <a:pt x="330" y="256"/>
                        <a:pt x="330" y="323"/>
                      </a:cubicBezTo>
                      <a:cubicBezTo>
                        <a:pt x="330" y="390"/>
                        <a:pt x="330" y="628"/>
                        <a:pt x="330" y="698"/>
                      </a:cubicBezTo>
                      <a:cubicBezTo>
                        <a:pt x="307" y="711"/>
                        <a:pt x="181" y="713"/>
                        <a:pt x="111" y="641"/>
                      </a:cubicBezTo>
                      <a:cubicBezTo>
                        <a:pt x="41" y="569"/>
                        <a:pt x="3" y="519"/>
                        <a:pt x="3" y="491"/>
                      </a:cubicBezTo>
                      <a:cubicBezTo>
                        <a:pt x="0" y="433"/>
                        <a:pt x="3" y="124"/>
                        <a:pt x="4" y="62"/>
                      </a:cubicBezTo>
                      <a:close/>
                    </a:path>
                  </a:pathLst>
                </a:custGeom>
                <a:gradFill rotWithShape="0">
                  <a:gsLst>
                    <a:gs pos="0">
                      <a:srgbClr val="3D3D3D"/>
                    </a:gs>
                    <a:gs pos="50000">
                      <a:srgbClr val="CCCCCC"/>
                    </a:gs>
                    <a:gs pos="100000">
                      <a:srgbClr val="3D3D3D"/>
                    </a:gs>
                  </a:gsLst>
                  <a:lin ang="0" scaled="1"/>
                </a:gradFill>
                <a:ln w="6350" cap="rnd">
                  <a:solidFill>
                    <a:srgbClr val="000000"/>
                  </a:solidFill>
                  <a:round/>
                  <a:headEnd/>
                  <a:tailEnd/>
                </a:ln>
              </p:spPr>
              <p:txBody>
                <a:bodyPr/>
                <a:lstStyle/>
                <a:p>
                  <a:endParaRPr lang="en-US"/>
                </a:p>
              </p:txBody>
            </p:sp>
            <p:sp>
              <p:nvSpPr>
                <p:cNvPr id="163" name="Freeform 152"/>
                <p:cNvSpPr>
                  <a:spLocks noChangeAspect="1"/>
                </p:cNvSpPr>
                <p:nvPr/>
              </p:nvSpPr>
              <p:spPr bwMode="auto">
                <a:xfrm flipV="1">
                  <a:off x="863" y="3412"/>
                  <a:ext cx="10" cy="23"/>
                </a:xfrm>
                <a:custGeom>
                  <a:avLst/>
                  <a:gdLst>
                    <a:gd name="T0" fmla="*/ 0 w 330"/>
                    <a:gd name="T1" fmla="*/ 0 h 713"/>
                    <a:gd name="T2" fmla="*/ 0 w 330"/>
                    <a:gd name="T3" fmla="*/ 0 h 713"/>
                    <a:gd name="T4" fmla="*/ 0 w 330"/>
                    <a:gd name="T5" fmla="*/ 0 h 713"/>
                    <a:gd name="T6" fmla="*/ 0 w 330"/>
                    <a:gd name="T7" fmla="*/ 0 h 713"/>
                    <a:gd name="T8" fmla="*/ 0 w 330"/>
                    <a:gd name="T9" fmla="*/ 0 h 713"/>
                    <a:gd name="T10" fmla="*/ 0 w 330"/>
                    <a:gd name="T11" fmla="*/ 0 h 713"/>
                    <a:gd name="T12" fmla="*/ 0 w 330"/>
                    <a:gd name="T13" fmla="*/ 0 h 713"/>
                    <a:gd name="T14" fmla="*/ 0 60000 65536"/>
                    <a:gd name="T15" fmla="*/ 0 60000 65536"/>
                    <a:gd name="T16" fmla="*/ 0 60000 65536"/>
                    <a:gd name="T17" fmla="*/ 0 60000 65536"/>
                    <a:gd name="T18" fmla="*/ 0 60000 65536"/>
                    <a:gd name="T19" fmla="*/ 0 60000 65536"/>
                    <a:gd name="T20" fmla="*/ 0 60000 65536"/>
                    <a:gd name="T21" fmla="*/ 0 w 330"/>
                    <a:gd name="T22" fmla="*/ 0 h 713"/>
                    <a:gd name="T23" fmla="*/ 330 w 330"/>
                    <a:gd name="T24" fmla="*/ 713 h 7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0" h="713">
                      <a:moveTo>
                        <a:pt x="4" y="62"/>
                      </a:moveTo>
                      <a:cubicBezTo>
                        <a:pt x="4" y="0"/>
                        <a:pt x="130" y="45"/>
                        <a:pt x="175" y="86"/>
                      </a:cubicBezTo>
                      <a:cubicBezTo>
                        <a:pt x="220" y="127"/>
                        <a:pt x="330" y="256"/>
                        <a:pt x="330" y="323"/>
                      </a:cubicBezTo>
                      <a:cubicBezTo>
                        <a:pt x="330" y="390"/>
                        <a:pt x="330" y="628"/>
                        <a:pt x="330" y="698"/>
                      </a:cubicBezTo>
                      <a:cubicBezTo>
                        <a:pt x="307" y="711"/>
                        <a:pt x="181" y="713"/>
                        <a:pt x="111" y="641"/>
                      </a:cubicBezTo>
                      <a:cubicBezTo>
                        <a:pt x="41" y="569"/>
                        <a:pt x="3" y="519"/>
                        <a:pt x="3" y="491"/>
                      </a:cubicBezTo>
                      <a:cubicBezTo>
                        <a:pt x="0" y="433"/>
                        <a:pt x="3" y="124"/>
                        <a:pt x="4" y="62"/>
                      </a:cubicBezTo>
                      <a:close/>
                    </a:path>
                  </a:pathLst>
                </a:custGeom>
                <a:gradFill rotWithShape="0">
                  <a:gsLst>
                    <a:gs pos="0">
                      <a:srgbClr val="3D3D3D"/>
                    </a:gs>
                    <a:gs pos="50000">
                      <a:srgbClr val="CCCCCC"/>
                    </a:gs>
                    <a:gs pos="100000">
                      <a:srgbClr val="3D3D3D"/>
                    </a:gs>
                  </a:gsLst>
                  <a:lin ang="0" scaled="1"/>
                </a:gradFill>
                <a:ln w="6350" cap="rnd">
                  <a:solidFill>
                    <a:srgbClr val="000000"/>
                  </a:solidFill>
                  <a:round/>
                  <a:headEnd/>
                  <a:tailEnd/>
                </a:ln>
              </p:spPr>
              <p:txBody>
                <a:bodyPr/>
                <a:lstStyle/>
                <a:p>
                  <a:endParaRPr lang="en-US"/>
                </a:p>
              </p:txBody>
            </p:sp>
            <p:sp>
              <p:nvSpPr>
                <p:cNvPr id="164" name="Oval 153"/>
                <p:cNvSpPr>
                  <a:spLocks noChangeAspect="1" noChangeArrowheads="1"/>
                </p:cNvSpPr>
                <p:nvPr/>
              </p:nvSpPr>
              <p:spPr bwMode="auto">
                <a:xfrm>
                  <a:off x="863" y="3424"/>
                  <a:ext cx="44" cy="18"/>
                </a:xfrm>
                <a:prstGeom prst="ellipse">
                  <a:avLst/>
                </a:prstGeom>
                <a:gradFill rotWithShape="0">
                  <a:gsLst>
                    <a:gs pos="0">
                      <a:srgbClr val="3D3D3D"/>
                    </a:gs>
                    <a:gs pos="50000">
                      <a:srgbClr val="CCCCCC"/>
                    </a:gs>
                    <a:gs pos="100000">
                      <a:srgbClr val="3D3D3D"/>
                    </a:gs>
                  </a:gsLst>
                  <a:lin ang="0" scaled="1"/>
                </a:gradFill>
                <a:ln w="6350" cap="rnd">
                  <a:solidFill>
                    <a:srgbClr val="000000"/>
                  </a:solidFill>
                  <a:round/>
                  <a:headEnd/>
                  <a:tailEnd/>
                </a:ln>
              </p:spPr>
              <p:txBody>
                <a:bodyPr/>
                <a:lstStyle/>
                <a:p>
                  <a:endParaRPr lang="en-US"/>
                </a:p>
              </p:txBody>
            </p:sp>
            <p:sp>
              <p:nvSpPr>
                <p:cNvPr id="165" name="Oval 154"/>
                <p:cNvSpPr>
                  <a:spLocks noChangeAspect="1" noChangeArrowheads="1"/>
                </p:cNvSpPr>
                <p:nvPr/>
              </p:nvSpPr>
              <p:spPr bwMode="auto">
                <a:xfrm>
                  <a:off x="863" y="3416"/>
                  <a:ext cx="44" cy="18"/>
                </a:xfrm>
                <a:prstGeom prst="ellipse">
                  <a:avLst/>
                </a:prstGeom>
                <a:gradFill rotWithShape="0">
                  <a:gsLst>
                    <a:gs pos="0">
                      <a:srgbClr val="3D3D3D"/>
                    </a:gs>
                    <a:gs pos="50000">
                      <a:srgbClr val="CCCCCC"/>
                    </a:gs>
                    <a:gs pos="100000">
                      <a:srgbClr val="3D3D3D"/>
                    </a:gs>
                  </a:gsLst>
                  <a:lin ang="0" scaled="1"/>
                </a:gradFill>
                <a:ln w="6350" cap="rnd">
                  <a:solidFill>
                    <a:srgbClr val="000000"/>
                  </a:solidFill>
                  <a:round/>
                  <a:headEnd/>
                  <a:tailEnd/>
                </a:ln>
              </p:spPr>
              <p:txBody>
                <a:bodyPr/>
                <a:lstStyle/>
                <a:p>
                  <a:endParaRPr lang="en-US"/>
                </a:p>
              </p:txBody>
            </p:sp>
            <p:sp>
              <p:nvSpPr>
                <p:cNvPr id="166" name="Freeform 155"/>
                <p:cNvSpPr>
                  <a:spLocks noChangeAspect="1"/>
                </p:cNvSpPr>
                <p:nvPr/>
              </p:nvSpPr>
              <p:spPr bwMode="auto">
                <a:xfrm>
                  <a:off x="866" y="3379"/>
                  <a:ext cx="38" cy="45"/>
                </a:xfrm>
                <a:custGeom>
                  <a:avLst/>
                  <a:gdLst>
                    <a:gd name="T0" fmla="*/ 0 w 1196"/>
                    <a:gd name="T1" fmla="*/ 0 h 1452"/>
                    <a:gd name="T2" fmla="*/ 0 w 1196"/>
                    <a:gd name="T3" fmla="*/ 0 h 1452"/>
                    <a:gd name="T4" fmla="*/ 0 w 1196"/>
                    <a:gd name="T5" fmla="*/ 0 h 1452"/>
                    <a:gd name="T6" fmla="*/ 0 w 1196"/>
                    <a:gd name="T7" fmla="*/ 0 h 1452"/>
                    <a:gd name="T8" fmla="*/ 0 w 1196"/>
                    <a:gd name="T9" fmla="*/ 0 h 1452"/>
                    <a:gd name="T10" fmla="*/ 0 w 1196"/>
                    <a:gd name="T11" fmla="*/ 0 h 1452"/>
                    <a:gd name="T12" fmla="*/ 0 w 1196"/>
                    <a:gd name="T13" fmla="*/ 0 h 1452"/>
                    <a:gd name="T14" fmla="*/ 0 60000 65536"/>
                    <a:gd name="T15" fmla="*/ 0 60000 65536"/>
                    <a:gd name="T16" fmla="*/ 0 60000 65536"/>
                    <a:gd name="T17" fmla="*/ 0 60000 65536"/>
                    <a:gd name="T18" fmla="*/ 0 60000 65536"/>
                    <a:gd name="T19" fmla="*/ 0 60000 65536"/>
                    <a:gd name="T20" fmla="*/ 0 60000 65536"/>
                    <a:gd name="T21" fmla="*/ 0 w 1196"/>
                    <a:gd name="T22" fmla="*/ 0 h 1452"/>
                    <a:gd name="T23" fmla="*/ 1196 w 1196"/>
                    <a:gd name="T24" fmla="*/ 1452 h 14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6" h="1452">
                      <a:moveTo>
                        <a:pt x="1" y="237"/>
                      </a:moveTo>
                      <a:cubicBezTo>
                        <a:pt x="2" y="77"/>
                        <a:pt x="359" y="0"/>
                        <a:pt x="598" y="1"/>
                      </a:cubicBezTo>
                      <a:cubicBezTo>
                        <a:pt x="837" y="2"/>
                        <a:pt x="1196" y="77"/>
                        <a:pt x="1196" y="249"/>
                      </a:cubicBezTo>
                      <a:cubicBezTo>
                        <a:pt x="1196" y="421"/>
                        <a:pt x="1196" y="1034"/>
                        <a:pt x="1196" y="1214"/>
                      </a:cubicBezTo>
                      <a:cubicBezTo>
                        <a:pt x="1196" y="1394"/>
                        <a:pt x="808" y="1452"/>
                        <a:pt x="610" y="1452"/>
                      </a:cubicBezTo>
                      <a:cubicBezTo>
                        <a:pt x="412" y="1452"/>
                        <a:pt x="2" y="1387"/>
                        <a:pt x="1" y="1212"/>
                      </a:cubicBezTo>
                      <a:cubicBezTo>
                        <a:pt x="0" y="1037"/>
                        <a:pt x="0" y="397"/>
                        <a:pt x="1" y="237"/>
                      </a:cubicBezTo>
                      <a:close/>
                    </a:path>
                  </a:pathLst>
                </a:custGeom>
                <a:gradFill rotWithShape="0">
                  <a:gsLst>
                    <a:gs pos="0">
                      <a:srgbClr val="3D3D3D"/>
                    </a:gs>
                    <a:gs pos="50000">
                      <a:srgbClr val="CCCCCC"/>
                    </a:gs>
                    <a:gs pos="100000">
                      <a:srgbClr val="3D3D3D"/>
                    </a:gs>
                  </a:gsLst>
                  <a:lin ang="0" scaled="1"/>
                </a:gradFill>
                <a:ln w="6350" cap="rnd">
                  <a:solidFill>
                    <a:srgbClr val="000000"/>
                  </a:solidFill>
                  <a:round/>
                  <a:headEnd/>
                  <a:tailEnd/>
                </a:ln>
              </p:spPr>
              <p:txBody>
                <a:bodyPr/>
                <a:lstStyle/>
                <a:p>
                  <a:endParaRPr lang="en-US"/>
                </a:p>
              </p:txBody>
            </p:sp>
            <p:sp>
              <p:nvSpPr>
                <p:cNvPr id="167" name="Oval 156"/>
                <p:cNvSpPr>
                  <a:spLocks noChangeAspect="1" noChangeArrowheads="1"/>
                </p:cNvSpPr>
                <p:nvPr/>
              </p:nvSpPr>
              <p:spPr bwMode="auto">
                <a:xfrm>
                  <a:off x="866" y="3379"/>
                  <a:ext cx="38" cy="15"/>
                </a:xfrm>
                <a:prstGeom prst="ellipse">
                  <a:avLst/>
                </a:prstGeom>
                <a:gradFill rotWithShape="0">
                  <a:gsLst>
                    <a:gs pos="0">
                      <a:srgbClr val="3D3D3D"/>
                    </a:gs>
                    <a:gs pos="50000">
                      <a:srgbClr val="CCCCCC"/>
                    </a:gs>
                    <a:gs pos="100000">
                      <a:srgbClr val="3D3D3D"/>
                    </a:gs>
                  </a:gsLst>
                  <a:lin ang="2700000" scaled="1"/>
                </a:gradFill>
                <a:ln w="6350" cap="rnd">
                  <a:solidFill>
                    <a:srgbClr val="000000"/>
                  </a:solidFill>
                  <a:round/>
                  <a:headEnd/>
                  <a:tailEnd/>
                </a:ln>
              </p:spPr>
              <p:txBody>
                <a:bodyPr/>
                <a:lstStyle/>
                <a:p>
                  <a:endParaRPr lang="en-US"/>
                </a:p>
              </p:txBody>
            </p:sp>
            <p:sp>
              <p:nvSpPr>
                <p:cNvPr id="168" name="Freeform 157"/>
                <p:cNvSpPr>
                  <a:spLocks noChangeAspect="1"/>
                </p:cNvSpPr>
                <p:nvPr/>
              </p:nvSpPr>
              <p:spPr bwMode="auto">
                <a:xfrm>
                  <a:off x="873" y="3425"/>
                  <a:ext cx="24" cy="17"/>
                </a:xfrm>
                <a:custGeom>
                  <a:avLst/>
                  <a:gdLst>
                    <a:gd name="T0" fmla="*/ 0 w 1196"/>
                    <a:gd name="T1" fmla="*/ 0 h 1452"/>
                    <a:gd name="T2" fmla="*/ 0 w 1196"/>
                    <a:gd name="T3" fmla="*/ 0 h 1452"/>
                    <a:gd name="T4" fmla="*/ 0 w 1196"/>
                    <a:gd name="T5" fmla="*/ 0 h 1452"/>
                    <a:gd name="T6" fmla="*/ 0 w 1196"/>
                    <a:gd name="T7" fmla="*/ 0 h 1452"/>
                    <a:gd name="T8" fmla="*/ 0 w 1196"/>
                    <a:gd name="T9" fmla="*/ 0 h 1452"/>
                    <a:gd name="T10" fmla="*/ 0 w 1196"/>
                    <a:gd name="T11" fmla="*/ 0 h 1452"/>
                    <a:gd name="T12" fmla="*/ 0 w 1196"/>
                    <a:gd name="T13" fmla="*/ 0 h 1452"/>
                    <a:gd name="T14" fmla="*/ 0 60000 65536"/>
                    <a:gd name="T15" fmla="*/ 0 60000 65536"/>
                    <a:gd name="T16" fmla="*/ 0 60000 65536"/>
                    <a:gd name="T17" fmla="*/ 0 60000 65536"/>
                    <a:gd name="T18" fmla="*/ 0 60000 65536"/>
                    <a:gd name="T19" fmla="*/ 0 60000 65536"/>
                    <a:gd name="T20" fmla="*/ 0 60000 65536"/>
                    <a:gd name="T21" fmla="*/ 0 w 1196"/>
                    <a:gd name="T22" fmla="*/ 0 h 1452"/>
                    <a:gd name="T23" fmla="*/ 1196 w 1196"/>
                    <a:gd name="T24" fmla="*/ 1452 h 14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6" h="1452">
                      <a:moveTo>
                        <a:pt x="1" y="237"/>
                      </a:moveTo>
                      <a:cubicBezTo>
                        <a:pt x="2" y="77"/>
                        <a:pt x="359" y="0"/>
                        <a:pt x="598" y="1"/>
                      </a:cubicBezTo>
                      <a:cubicBezTo>
                        <a:pt x="837" y="2"/>
                        <a:pt x="1196" y="77"/>
                        <a:pt x="1196" y="249"/>
                      </a:cubicBezTo>
                      <a:cubicBezTo>
                        <a:pt x="1196" y="421"/>
                        <a:pt x="1196" y="1034"/>
                        <a:pt x="1196" y="1214"/>
                      </a:cubicBezTo>
                      <a:cubicBezTo>
                        <a:pt x="1196" y="1394"/>
                        <a:pt x="808" y="1452"/>
                        <a:pt x="610" y="1452"/>
                      </a:cubicBezTo>
                      <a:cubicBezTo>
                        <a:pt x="412" y="1452"/>
                        <a:pt x="2" y="1387"/>
                        <a:pt x="1" y="1212"/>
                      </a:cubicBezTo>
                      <a:cubicBezTo>
                        <a:pt x="0" y="1037"/>
                        <a:pt x="0" y="397"/>
                        <a:pt x="1" y="237"/>
                      </a:cubicBezTo>
                      <a:close/>
                    </a:path>
                  </a:pathLst>
                </a:custGeom>
                <a:gradFill rotWithShape="0">
                  <a:gsLst>
                    <a:gs pos="0">
                      <a:srgbClr val="3D3D3D"/>
                    </a:gs>
                    <a:gs pos="50000">
                      <a:srgbClr val="CCCCCC"/>
                    </a:gs>
                    <a:gs pos="100000">
                      <a:srgbClr val="3D3D3D"/>
                    </a:gs>
                  </a:gsLst>
                  <a:lin ang="0" scaled="1"/>
                </a:gradFill>
                <a:ln w="6350" cap="rnd">
                  <a:solidFill>
                    <a:srgbClr val="000000"/>
                  </a:solidFill>
                  <a:round/>
                  <a:headEnd/>
                  <a:tailEnd/>
                </a:ln>
              </p:spPr>
              <p:txBody>
                <a:bodyPr/>
                <a:lstStyle/>
                <a:p>
                  <a:endParaRPr lang="en-US"/>
                </a:p>
              </p:txBody>
            </p:sp>
            <p:sp>
              <p:nvSpPr>
                <p:cNvPr id="169" name="Freeform 158"/>
                <p:cNvSpPr>
                  <a:spLocks noChangeAspect="1"/>
                </p:cNvSpPr>
                <p:nvPr/>
              </p:nvSpPr>
              <p:spPr bwMode="auto">
                <a:xfrm>
                  <a:off x="863" y="3418"/>
                  <a:ext cx="10" cy="22"/>
                </a:xfrm>
                <a:custGeom>
                  <a:avLst/>
                  <a:gdLst>
                    <a:gd name="T0" fmla="*/ 0 w 330"/>
                    <a:gd name="T1" fmla="*/ 0 h 713"/>
                    <a:gd name="T2" fmla="*/ 0 w 330"/>
                    <a:gd name="T3" fmla="*/ 0 h 713"/>
                    <a:gd name="T4" fmla="*/ 0 w 330"/>
                    <a:gd name="T5" fmla="*/ 0 h 713"/>
                    <a:gd name="T6" fmla="*/ 0 w 330"/>
                    <a:gd name="T7" fmla="*/ 0 h 713"/>
                    <a:gd name="T8" fmla="*/ 0 w 330"/>
                    <a:gd name="T9" fmla="*/ 0 h 713"/>
                    <a:gd name="T10" fmla="*/ 0 w 330"/>
                    <a:gd name="T11" fmla="*/ 0 h 713"/>
                    <a:gd name="T12" fmla="*/ 0 w 330"/>
                    <a:gd name="T13" fmla="*/ 0 h 713"/>
                    <a:gd name="T14" fmla="*/ 0 60000 65536"/>
                    <a:gd name="T15" fmla="*/ 0 60000 65536"/>
                    <a:gd name="T16" fmla="*/ 0 60000 65536"/>
                    <a:gd name="T17" fmla="*/ 0 60000 65536"/>
                    <a:gd name="T18" fmla="*/ 0 60000 65536"/>
                    <a:gd name="T19" fmla="*/ 0 60000 65536"/>
                    <a:gd name="T20" fmla="*/ 0 60000 65536"/>
                    <a:gd name="T21" fmla="*/ 0 w 330"/>
                    <a:gd name="T22" fmla="*/ 0 h 713"/>
                    <a:gd name="T23" fmla="*/ 330 w 330"/>
                    <a:gd name="T24" fmla="*/ 713 h 7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0" h="713">
                      <a:moveTo>
                        <a:pt x="4" y="62"/>
                      </a:moveTo>
                      <a:cubicBezTo>
                        <a:pt x="4" y="0"/>
                        <a:pt x="130" y="45"/>
                        <a:pt x="175" y="86"/>
                      </a:cubicBezTo>
                      <a:cubicBezTo>
                        <a:pt x="220" y="127"/>
                        <a:pt x="330" y="256"/>
                        <a:pt x="330" y="323"/>
                      </a:cubicBezTo>
                      <a:cubicBezTo>
                        <a:pt x="330" y="390"/>
                        <a:pt x="330" y="628"/>
                        <a:pt x="330" y="698"/>
                      </a:cubicBezTo>
                      <a:cubicBezTo>
                        <a:pt x="307" y="711"/>
                        <a:pt x="181" y="713"/>
                        <a:pt x="111" y="641"/>
                      </a:cubicBezTo>
                      <a:cubicBezTo>
                        <a:pt x="41" y="569"/>
                        <a:pt x="3" y="519"/>
                        <a:pt x="3" y="491"/>
                      </a:cubicBezTo>
                      <a:cubicBezTo>
                        <a:pt x="0" y="433"/>
                        <a:pt x="3" y="124"/>
                        <a:pt x="4" y="62"/>
                      </a:cubicBezTo>
                      <a:close/>
                    </a:path>
                  </a:pathLst>
                </a:custGeom>
                <a:solidFill>
                  <a:srgbClr val="5F5F5F"/>
                </a:solidFill>
                <a:ln w="6350" cap="rnd">
                  <a:solidFill>
                    <a:srgbClr val="000000"/>
                  </a:solidFill>
                  <a:round/>
                  <a:headEnd/>
                  <a:tailEnd/>
                </a:ln>
              </p:spPr>
              <p:txBody>
                <a:bodyPr/>
                <a:lstStyle/>
                <a:p>
                  <a:endParaRPr lang="en-US"/>
                </a:p>
              </p:txBody>
            </p:sp>
            <p:sp>
              <p:nvSpPr>
                <p:cNvPr id="170" name="Freeform 159"/>
                <p:cNvSpPr>
                  <a:spLocks noChangeAspect="1"/>
                </p:cNvSpPr>
                <p:nvPr/>
              </p:nvSpPr>
              <p:spPr bwMode="auto">
                <a:xfrm flipH="1">
                  <a:off x="897" y="3418"/>
                  <a:ext cx="10" cy="22"/>
                </a:xfrm>
                <a:custGeom>
                  <a:avLst/>
                  <a:gdLst>
                    <a:gd name="T0" fmla="*/ 0 w 330"/>
                    <a:gd name="T1" fmla="*/ 0 h 713"/>
                    <a:gd name="T2" fmla="*/ 0 w 330"/>
                    <a:gd name="T3" fmla="*/ 0 h 713"/>
                    <a:gd name="T4" fmla="*/ 0 w 330"/>
                    <a:gd name="T5" fmla="*/ 0 h 713"/>
                    <a:gd name="T6" fmla="*/ 0 w 330"/>
                    <a:gd name="T7" fmla="*/ 0 h 713"/>
                    <a:gd name="T8" fmla="*/ 0 w 330"/>
                    <a:gd name="T9" fmla="*/ 0 h 713"/>
                    <a:gd name="T10" fmla="*/ 0 w 330"/>
                    <a:gd name="T11" fmla="*/ 0 h 713"/>
                    <a:gd name="T12" fmla="*/ 0 w 330"/>
                    <a:gd name="T13" fmla="*/ 0 h 713"/>
                    <a:gd name="T14" fmla="*/ 0 60000 65536"/>
                    <a:gd name="T15" fmla="*/ 0 60000 65536"/>
                    <a:gd name="T16" fmla="*/ 0 60000 65536"/>
                    <a:gd name="T17" fmla="*/ 0 60000 65536"/>
                    <a:gd name="T18" fmla="*/ 0 60000 65536"/>
                    <a:gd name="T19" fmla="*/ 0 60000 65536"/>
                    <a:gd name="T20" fmla="*/ 0 60000 65536"/>
                    <a:gd name="T21" fmla="*/ 0 w 330"/>
                    <a:gd name="T22" fmla="*/ 0 h 713"/>
                    <a:gd name="T23" fmla="*/ 330 w 330"/>
                    <a:gd name="T24" fmla="*/ 713 h 7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0" h="713">
                      <a:moveTo>
                        <a:pt x="4" y="62"/>
                      </a:moveTo>
                      <a:cubicBezTo>
                        <a:pt x="4" y="0"/>
                        <a:pt x="130" y="45"/>
                        <a:pt x="175" y="86"/>
                      </a:cubicBezTo>
                      <a:cubicBezTo>
                        <a:pt x="220" y="127"/>
                        <a:pt x="330" y="256"/>
                        <a:pt x="330" y="323"/>
                      </a:cubicBezTo>
                      <a:cubicBezTo>
                        <a:pt x="330" y="390"/>
                        <a:pt x="330" y="628"/>
                        <a:pt x="330" y="698"/>
                      </a:cubicBezTo>
                      <a:cubicBezTo>
                        <a:pt x="307" y="711"/>
                        <a:pt x="181" y="713"/>
                        <a:pt x="111" y="641"/>
                      </a:cubicBezTo>
                      <a:cubicBezTo>
                        <a:pt x="41" y="569"/>
                        <a:pt x="3" y="519"/>
                        <a:pt x="3" y="491"/>
                      </a:cubicBezTo>
                      <a:cubicBezTo>
                        <a:pt x="0" y="433"/>
                        <a:pt x="3" y="124"/>
                        <a:pt x="4" y="62"/>
                      </a:cubicBezTo>
                      <a:close/>
                    </a:path>
                  </a:pathLst>
                </a:custGeom>
                <a:solidFill>
                  <a:srgbClr val="5F5F5F"/>
                </a:solidFill>
                <a:ln w="6350" cap="rnd">
                  <a:solidFill>
                    <a:srgbClr val="000000"/>
                  </a:solidFill>
                  <a:round/>
                  <a:headEnd/>
                  <a:tailEnd/>
                </a:ln>
              </p:spPr>
              <p:txBody>
                <a:bodyPr/>
                <a:lstStyle/>
                <a:p>
                  <a:endParaRPr lang="en-US"/>
                </a:p>
              </p:txBody>
            </p:sp>
            <p:sp>
              <p:nvSpPr>
                <p:cNvPr id="171" name="Freeform 160"/>
                <p:cNvSpPr>
                  <a:spLocks noChangeAspect="1"/>
                </p:cNvSpPr>
                <p:nvPr/>
              </p:nvSpPr>
              <p:spPr bwMode="auto">
                <a:xfrm rot="6365701">
                  <a:off x="900" y="3422"/>
                  <a:ext cx="12" cy="15"/>
                </a:xfrm>
                <a:custGeom>
                  <a:avLst/>
                  <a:gdLst>
                    <a:gd name="T0" fmla="*/ 0 w 1196"/>
                    <a:gd name="T1" fmla="*/ 0 h 1452"/>
                    <a:gd name="T2" fmla="*/ 0 w 1196"/>
                    <a:gd name="T3" fmla="*/ 0 h 1452"/>
                    <a:gd name="T4" fmla="*/ 0 w 1196"/>
                    <a:gd name="T5" fmla="*/ 0 h 1452"/>
                    <a:gd name="T6" fmla="*/ 0 w 1196"/>
                    <a:gd name="T7" fmla="*/ 0 h 1452"/>
                    <a:gd name="T8" fmla="*/ 0 w 1196"/>
                    <a:gd name="T9" fmla="*/ 0 h 1452"/>
                    <a:gd name="T10" fmla="*/ 0 w 1196"/>
                    <a:gd name="T11" fmla="*/ 0 h 1452"/>
                    <a:gd name="T12" fmla="*/ 0 w 1196"/>
                    <a:gd name="T13" fmla="*/ 0 h 1452"/>
                    <a:gd name="T14" fmla="*/ 0 60000 65536"/>
                    <a:gd name="T15" fmla="*/ 0 60000 65536"/>
                    <a:gd name="T16" fmla="*/ 0 60000 65536"/>
                    <a:gd name="T17" fmla="*/ 0 60000 65536"/>
                    <a:gd name="T18" fmla="*/ 0 60000 65536"/>
                    <a:gd name="T19" fmla="*/ 0 60000 65536"/>
                    <a:gd name="T20" fmla="*/ 0 60000 65536"/>
                    <a:gd name="T21" fmla="*/ 0 w 1196"/>
                    <a:gd name="T22" fmla="*/ 0 h 1452"/>
                    <a:gd name="T23" fmla="*/ 1196 w 1196"/>
                    <a:gd name="T24" fmla="*/ 1452 h 14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6" h="1452">
                      <a:moveTo>
                        <a:pt x="1" y="237"/>
                      </a:moveTo>
                      <a:cubicBezTo>
                        <a:pt x="2" y="77"/>
                        <a:pt x="359" y="0"/>
                        <a:pt x="598" y="1"/>
                      </a:cubicBezTo>
                      <a:cubicBezTo>
                        <a:pt x="837" y="2"/>
                        <a:pt x="1196" y="77"/>
                        <a:pt x="1196" y="249"/>
                      </a:cubicBezTo>
                      <a:cubicBezTo>
                        <a:pt x="1196" y="421"/>
                        <a:pt x="1196" y="1034"/>
                        <a:pt x="1196" y="1214"/>
                      </a:cubicBezTo>
                      <a:cubicBezTo>
                        <a:pt x="1196" y="1394"/>
                        <a:pt x="808" y="1452"/>
                        <a:pt x="610" y="1452"/>
                      </a:cubicBezTo>
                      <a:cubicBezTo>
                        <a:pt x="412" y="1452"/>
                        <a:pt x="2" y="1387"/>
                        <a:pt x="1" y="1212"/>
                      </a:cubicBezTo>
                      <a:cubicBezTo>
                        <a:pt x="0" y="1037"/>
                        <a:pt x="0" y="397"/>
                        <a:pt x="1" y="237"/>
                      </a:cubicBezTo>
                      <a:close/>
                    </a:path>
                  </a:pathLst>
                </a:custGeom>
                <a:solidFill>
                  <a:srgbClr val="FFCC66"/>
                </a:solidFill>
                <a:ln w="6350">
                  <a:solidFill>
                    <a:srgbClr val="000000"/>
                  </a:solidFill>
                  <a:round/>
                  <a:headEnd/>
                  <a:tailEnd/>
                </a:ln>
              </p:spPr>
              <p:txBody>
                <a:bodyPr wrap="none" anchor="ctr"/>
                <a:lstStyle/>
                <a:p>
                  <a:endParaRPr lang="en-US"/>
                </a:p>
              </p:txBody>
            </p:sp>
            <p:sp>
              <p:nvSpPr>
                <p:cNvPr id="172" name="Oval 161"/>
                <p:cNvSpPr>
                  <a:spLocks noChangeAspect="1" noChangeArrowheads="1"/>
                </p:cNvSpPr>
                <p:nvPr/>
              </p:nvSpPr>
              <p:spPr bwMode="auto">
                <a:xfrm rot="6365701">
                  <a:off x="896" y="3427"/>
                  <a:ext cx="13" cy="5"/>
                </a:xfrm>
                <a:prstGeom prst="ellipse">
                  <a:avLst/>
                </a:prstGeom>
                <a:solidFill>
                  <a:srgbClr val="FFCC66"/>
                </a:solidFill>
                <a:ln w="6350">
                  <a:solidFill>
                    <a:srgbClr val="000000"/>
                  </a:solidFill>
                  <a:round/>
                  <a:headEnd/>
                  <a:tailEnd/>
                </a:ln>
              </p:spPr>
              <p:txBody>
                <a:bodyPr wrap="none" anchor="ctr"/>
                <a:lstStyle/>
                <a:p>
                  <a:endParaRPr lang="en-US"/>
                </a:p>
              </p:txBody>
            </p:sp>
            <p:sp>
              <p:nvSpPr>
                <p:cNvPr id="173" name="Oval 162"/>
                <p:cNvSpPr>
                  <a:spLocks noChangeAspect="1" noChangeArrowheads="1"/>
                </p:cNvSpPr>
                <p:nvPr/>
              </p:nvSpPr>
              <p:spPr bwMode="auto">
                <a:xfrm rot="6365701">
                  <a:off x="899" y="3427"/>
                  <a:ext cx="12" cy="5"/>
                </a:xfrm>
                <a:prstGeom prst="ellipse">
                  <a:avLst/>
                </a:prstGeom>
                <a:solidFill>
                  <a:srgbClr val="FFCC66"/>
                </a:solidFill>
                <a:ln w="6350">
                  <a:solidFill>
                    <a:srgbClr val="000000"/>
                  </a:solidFill>
                  <a:round/>
                  <a:headEnd/>
                  <a:tailEnd/>
                </a:ln>
              </p:spPr>
              <p:txBody>
                <a:bodyPr wrap="none" anchor="ctr"/>
                <a:lstStyle/>
                <a:p>
                  <a:endParaRPr lang="en-US"/>
                </a:p>
              </p:txBody>
            </p:sp>
            <p:sp>
              <p:nvSpPr>
                <p:cNvPr id="174" name="Oval 163"/>
                <p:cNvSpPr>
                  <a:spLocks noChangeAspect="1" noChangeArrowheads="1"/>
                </p:cNvSpPr>
                <p:nvPr/>
              </p:nvSpPr>
              <p:spPr bwMode="auto">
                <a:xfrm rot="6365701">
                  <a:off x="902" y="3428"/>
                  <a:ext cx="12" cy="5"/>
                </a:xfrm>
                <a:prstGeom prst="ellipse">
                  <a:avLst/>
                </a:prstGeom>
                <a:solidFill>
                  <a:srgbClr val="FFCC66"/>
                </a:solidFill>
                <a:ln w="6350">
                  <a:solidFill>
                    <a:srgbClr val="000000"/>
                  </a:solidFill>
                  <a:round/>
                  <a:headEnd/>
                  <a:tailEnd/>
                </a:ln>
              </p:spPr>
              <p:txBody>
                <a:bodyPr wrap="none" anchor="ctr"/>
                <a:lstStyle/>
                <a:p>
                  <a:endParaRPr lang="en-US"/>
                </a:p>
              </p:txBody>
            </p:sp>
            <p:sp>
              <p:nvSpPr>
                <p:cNvPr id="175" name="Oval 164"/>
                <p:cNvSpPr>
                  <a:spLocks noChangeAspect="1" noChangeArrowheads="1"/>
                </p:cNvSpPr>
                <p:nvPr/>
              </p:nvSpPr>
              <p:spPr bwMode="auto">
                <a:xfrm rot="6365701">
                  <a:off x="903" y="3430"/>
                  <a:ext cx="13" cy="4"/>
                </a:xfrm>
                <a:prstGeom prst="ellipse">
                  <a:avLst/>
                </a:prstGeom>
                <a:solidFill>
                  <a:srgbClr val="FFCC66"/>
                </a:solidFill>
                <a:ln w="6350">
                  <a:solidFill>
                    <a:srgbClr val="000000"/>
                  </a:solidFill>
                  <a:round/>
                  <a:headEnd/>
                  <a:tailEnd/>
                </a:ln>
              </p:spPr>
              <p:txBody>
                <a:bodyPr wrap="none" anchor="ctr"/>
                <a:lstStyle/>
                <a:p>
                  <a:endParaRPr lang="en-US"/>
                </a:p>
              </p:txBody>
            </p:sp>
            <p:sp>
              <p:nvSpPr>
                <p:cNvPr id="176" name="Oval 165"/>
                <p:cNvSpPr>
                  <a:spLocks noChangeAspect="1" noChangeArrowheads="1"/>
                </p:cNvSpPr>
                <p:nvPr/>
              </p:nvSpPr>
              <p:spPr bwMode="auto">
                <a:xfrm rot="6365701">
                  <a:off x="908" y="3431"/>
                  <a:ext cx="3" cy="2"/>
                </a:xfrm>
                <a:prstGeom prst="ellipse">
                  <a:avLst/>
                </a:prstGeom>
                <a:solidFill>
                  <a:srgbClr val="FFCC66"/>
                </a:solidFill>
                <a:ln w="6350">
                  <a:solidFill>
                    <a:srgbClr val="000000"/>
                  </a:solidFill>
                  <a:round/>
                  <a:headEnd/>
                  <a:tailEnd/>
                </a:ln>
              </p:spPr>
              <p:txBody>
                <a:bodyPr wrap="none" anchor="ctr"/>
                <a:lstStyle/>
                <a:p>
                  <a:endParaRPr lang="en-US"/>
                </a:p>
              </p:txBody>
            </p:sp>
            <p:sp>
              <p:nvSpPr>
                <p:cNvPr id="177" name="Freeform 166"/>
                <p:cNvSpPr>
                  <a:spLocks noChangeAspect="1"/>
                </p:cNvSpPr>
                <p:nvPr/>
              </p:nvSpPr>
              <p:spPr bwMode="auto">
                <a:xfrm rot="6365701">
                  <a:off x="899" y="3422"/>
                  <a:ext cx="13" cy="17"/>
                </a:xfrm>
                <a:custGeom>
                  <a:avLst/>
                  <a:gdLst>
                    <a:gd name="T0" fmla="*/ 0 w 1196"/>
                    <a:gd name="T1" fmla="*/ 0 h 1452"/>
                    <a:gd name="T2" fmla="*/ 0 w 1196"/>
                    <a:gd name="T3" fmla="*/ 0 h 1452"/>
                    <a:gd name="T4" fmla="*/ 0 w 1196"/>
                    <a:gd name="T5" fmla="*/ 0 h 1452"/>
                    <a:gd name="T6" fmla="*/ 0 w 1196"/>
                    <a:gd name="T7" fmla="*/ 0 h 1452"/>
                    <a:gd name="T8" fmla="*/ 0 w 1196"/>
                    <a:gd name="T9" fmla="*/ 0 h 1452"/>
                    <a:gd name="T10" fmla="*/ 0 w 1196"/>
                    <a:gd name="T11" fmla="*/ 0 h 1452"/>
                    <a:gd name="T12" fmla="*/ 0 w 1196"/>
                    <a:gd name="T13" fmla="*/ 0 h 1452"/>
                    <a:gd name="T14" fmla="*/ 0 60000 65536"/>
                    <a:gd name="T15" fmla="*/ 0 60000 65536"/>
                    <a:gd name="T16" fmla="*/ 0 60000 65536"/>
                    <a:gd name="T17" fmla="*/ 0 60000 65536"/>
                    <a:gd name="T18" fmla="*/ 0 60000 65536"/>
                    <a:gd name="T19" fmla="*/ 0 60000 65536"/>
                    <a:gd name="T20" fmla="*/ 0 60000 65536"/>
                    <a:gd name="T21" fmla="*/ 0 w 1196"/>
                    <a:gd name="T22" fmla="*/ 0 h 1452"/>
                    <a:gd name="T23" fmla="*/ 1196 w 1196"/>
                    <a:gd name="T24" fmla="*/ 1452 h 14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6" h="1452">
                      <a:moveTo>
                        <a:pt x="1" y="237"/>
                      </a:moveTo>
                      <a:cubicBezTo>
                        <a:pt x="2" y="77"/>
                        <a:pt x="359" y="0"/>
                        <a:pt x="598" y="1"/>
                      </a:cubicBezTo>
                      <a:cubicBezTo>
                        <a:pt x="837" y="2"/>
                        <a:pt x="1196" y="77"/>
                        <a:pt x="1196" y="249"/>
                      </a:cubicBezTo>
                      <a:cubicBezTo>
                        <a:pt x="1196" y="421"/>
                        <a:pt x="1196" y="1034"/>
                        <a:pt x="1196" y="1214"/>
                      </a:cubicBezTo>
                      <a:cubicBezTo>
                        <a:pt x="1196" y="1394"/>
                        <a:pt x="808" y="1452"/>
                        <a:pt x="610" y="1452"/>
                      </a:cubicBezTo>
                      <a:cubicBezTo>
                        <a:pt x="412" y="1452"/>
                        <a:pt x="2" y="1387"/>
                        <a:pt x="1" y="1212"/>
                      </a:cubicBezTo>
                      <a:cubicBezTo>
                        <a:pt x="0" y="1037"/>
                        <a:pt x="0" y="397"/>
                        <a:pt x="1" y="237"/>
                      </a:cubicBezTo>
                      <a:close/>
                    </a:path>
                  </a:pathLst>
                </a:custGeom>
                <a:solidFill>
                  <a:srgbClr val="FFCC66"/>
                </a:solidFill>
                <a:ln w="6350">
                  <a:solidFill>
                    <a:srgbClr val="000000"/>
                  </a:solidFill>
                  <a:round/>
                  <a:headEnd/>
                  <a:tailEnd/>
                </a:ln>
              </p:spPr>
              <p:txBody>
                <a:bodyPr wrap="none" anchor="ctr"/>
                <a:lstStyle/>
                <a:p>
                  <a:endParaRPr lang="en-US"/>
                </a:p>
              </p:txBody>
            </p:sp>
            <p:sp>
              <p:nvSpPr>
                <p:cNvPr id="178" name="Oval 167"/>
                <p:cNvSpPr>
                  <a:spLocks noChangeAspect="1" noChangeArrowheads="1"/>
                </p:cNvSpPr>
                <p:nvPr/>
              </p:nvSpPr>
              <p:spPr bwMode="auto">
                <a:xfrm rot="6365701">
                  <a:off x="904" y="3429"/>
                  <a:ext cx="14" cy="5"/>
                </a:xfrm>
                <a:prstGeom prst="ellipse">
                  <a:avLst/>
                </a:prstGeom>
                <a:solidFill>
                  <a:srgbClr val="FFCC66"/>
                </a:solidFill>
                <a:ln w="6350">
                  <a:solidFill>
                    <a:srgbClr val="000000"/>
                  </a:solidFill>
                  <a:round/>
                  <a:headEnd/>
                  <a:tailEnd/>
                </a:ln>
              </p:spPr>
              <p:txBody>
                <a:bodyPr wrap="none" anchor="ctr"/>
                <a:lstStyle/>
                <a:p>
                  <a:endParaRPr lang="en-US"/>
                </a:p>
              </p:txBody>
            </p:sp>
            <p:sp>
              <p:nvSpPr>
                <p:cNvPr id="179" name="Oval 168"/>
                <p:cNvSpPr>
                  <a:spLocks noChangeAspect="1" noChangeArrowheads="1"/>
                </p:cNvSpPr>
                <p:nvPr/>
              </p:nvSpPr>
              <p:spPr bwMode="auto">
                <a:xfrm rot="6365701">
                  <a:off x="909" y="3431"/>
                  <a:ext cx="4" cy="2"/>
                </a:xfrm>
                <a:prstGeom prst="ellipse">
                  <a:avLst/>
                </a:prstGeom>
                <a:solidFill>
                  <a:srgbClr val="FFCC66"/>
                </a:solidFill>
                <a:ln w="6350">
                  <a:solidFill>
                    <a:srgbClr val="000000"/>
                  </a:solidFill>
                  <a:round/>
                  <a:headEnd/>
                  <a:tailEnd/>
                </a:ln>
              </p:spPr>
              <p:txBody>
                <a:bodyPr wrap="none" anchor="ctr"/>
                <a:lstStyle/>
                <a:p>
                  <a:endParaRPr lang="en-US"/>
                </a:p>
              </p:txBody>
            </p:sp>
          </p:grpSp>
        </p:grpSp>
        <p:sp>
          <p:nvSpPr>
            <p:cNvPr id="153" name="Text Box 169"/>
            <p:cNvSpPr txBox="1">
              <a:spLocks noChangeArrowheads="1"/>
            </p:cNvSpPr>
            <p:nvPr/>
          </p:nvSpPr>
          <p:spPr bwMode="auto">
            <a:xfrm>
              <a:off x="3264" y="1132"/>
              <a:ext cx="1320" cy="213"/>
            </a:xfrm>
            <a:prstGeom prst="rect">
              <a:avLst/>
            </a:prstGeom>
            <a:noFill/>
            <a:ln>
              <a:noFill/>
            </a:ln>
            <a:effectLst/>
            <a:extLst/>
          </p:spPr>
          <p:txBody>
            <a:bodyPr>
              <a:spAutoFit/>
            </a:bodyPr>
            <a:lstStyle/>
            <a:p>
              <a:pPr>
                <a:spcBef>
                  <a:spcPct val="50000"/>
                </a:spcBef>
                <a:defRPr/>
              </a:pPr>
              <a:endParaRPr lang="en-US" sz="1600" b="1" dirty="0">
                <a:solidFill>
                  <a:schemeClr val="tx2"/>
                </a:solidFill>
                <a:effectLst>
                  <a:outerShdw blurRad="38100" dist="38100" dir="2700000" algn="tl">
                    <a:srgbClr val="C0C0C0"/>
                  </a:outerShdw>
                </a:effectLst>
                <a:cs typeface="Times New Roman" pitchFamily="18" charset="0"/>
                <a:sym typeface="Symbol" pitchFamily="18" charset="2"/>
              </a:endParaRPr>
            </a:p>
          </p:txBody>
        </p:sp>
        <p:sp>
          <p:nvSpPr>
            <p:cNvPr id="154" name="AutoShape 170"/>
            <p:cNvSpPr>
              <a:spLocks/>
            </p:cNvSpPr>
            <p:nvPr/>
          </p:nvSpPr>
          <p:spPr bwMode="auto">
            <a:xfrm>
              <a:off x="2448" y="2008"/>
              <a:ext cx="256" cy="1816"/>
            </a:xfrm>
            <a:prstGeom prst="leftBracket">
              <a:avLst>
                <a:gd name="adj" fmla="val 0"/>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 name="AutoShape 171"/>
            <p:cNvSpPr>
              <a:spLocks/>
            </p:cNvSpPr>
            <p:nvPr/>
          </p:nvSpPr>
          <p:spPr bwMode="auto">
            <a:xfrm flipH="1" flipV="1">
              <a:off x="5408" y="2000"/>
              <a:ext cx="256" cy="1816"/>
            </a:xfrm>
            <a:prstGeom prst="leftBracket">
              <a:avLst>
                <a:gd name="adj" fmla="val 0"/>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 name="Rectangle 231"/>
            <p:cNvSpPr>
              <a:spLocks noChangeArrowheads="1"/>
            </p:cNvSpPr>
            <p:nvPr/>
          </p:nvSpPr>
          <p:spPr bwMode="auto">
            <a:xfrm>
              <a:off x="1680" y="2702"/>
              <a:ext cx="797" cy="291"/>
            </a:xfrm>
            <a:prstGeom prst="rect">
              <a:avLst/>
            </a:prstGeom>
            <a:noFill/>
            <a:ln>
              <a:noFill/>
            </a:ln>
            <a:effectLst/>
            <a:extLst/>
          </p:spPr>
          <p:txBody>
            <a:bodyPr wrap="none">
              <a:spAutoFit/>
            </a:bodyPr>
            <a:lstStyle/>
            <a:p>
              <a:pPr>
                <a:defRPr/>
              </a:pPr>
              <a:r>
                <a:rPr lang="en-US" sz="2400" b="1" dirty="0">
                  <a:solidFill>
                    <a:schemeClr val="tx2"/>
                  </a:solidFill>
                  <a:effectLst>
                    <a:outerShdw blurRad="38100" dist="38100" dir="2700000" algn="tl">
                      <a:srgbClr val="C0C0C0"/>
                    </a:outerShdw>
                  </a:effectLst>
                  <a:latin typeface="Arial YU" pitchFamily="34" charset="0"/>
                  <a:cs typeface="Times New Roman" pitchFamily="18" charset="0"/>
                  <a:sym typeface="Symbol" pitchFamily="18" charset="2"/>
                </a:rPr>
                <a:t>[</a:t>
              </a:r>
              <a:r>
                <a:rPr lang="en-US" sz="2400" b="1" dirty="0">
                  <a:solidFill>
                    <a:schemeClr val="tx2"/>
                  </a:solidFill>
                  <a:effectLst>
                    <a:outerShdw blurRad="38100" dist="38100" dir="2700000" algn="tl">
                      <a:srgbClr val="C0C0C0"/>
                    </a:outerShdw>
                  </a:effectLst>
                  <a:latin typeface="Arial YU" pitchFamily="34" charset="0"/>
                  <a:cs typeface="Times New Roman" pitchFamily="18" charset="0"/>
                  <a:sym typeface="Symbol"/>
                </a:rPr>
                <a:t></a:t>
              </a:r>
              <a:r>
                <a:rPr lang="en-US" sz="2400" b="1" dirty="0">
                  <a:solidFill>
                    <a:schemeClr val="tx2"/>
                  </a:solidFill>
                  <a:effectLst>
                    <a:outerShdw blurRad="38100" dist="38100" dir="2700000" algn="tl">
                      <a:srgbClr val="C0C0C0"/>
                    </a:outerShdw>
                  </a:effectLst>
                  <a:latin typeface="Arial YU" pitchFamily="34" charset="0"/>
                  <a:cs typeface="Times New Roman" pitchFamily="18" charset="0"/>
                </a:rPr>
                <a:t>(</a:t>
              </a:r>
              <a:r>
                <a:rPr lang="en-US" sz="2400" b="1" dirty="0">
                  <a:solidFill>
                    <a:schemeClr val="tx2"/>
                  </a:solidFill>
                  <a:effectLst>
                    <a:outerShdw blurRad="38100" dist="38100" dir="2700000" algn="tl">
                      <a:srgbClr val="C0C0C0"/>
                    </a:outerShdw>
                  </a:effectLst>
                  <a:latin typeface="Arial YU" pitchFamily="34" charset="0"/>
                  <a:cs typeface="Times New Roman" pitchFamily="18" charset="0"/>
                  <a:sym typeface="Symbol" pitchFamily="18" charset="2"/>
                </a:rPr>
                <a:t></a:t>
              </a:r>
              <a:r>
                <a:rPr lang="en-US" sz="2400" b="1" dirty="0">
                  <a:solidFill>
                    <a:schemeClr val="tx2"/>
                  </a:solidFill>
                  <a:effectLst>
                    <a:outerShdw blurRad="38100" dist="38100" dir="2700000" algn="tl">
                      <a:srgbClr val="C0C0C0"/>
                    </a:outerShdw>
                  </a:effectLst>
                  <a:latin typeface="Arial YU" pitchFamily="34" charset="0"/>
                  <a:cs typeface="Times New Roman" pitchFamily="18" charset="0"/>
                </a:rPr>
                <a:t>)</a:t>
              </a:r>
              <a:r>
                <a:rPr lang="en-US" sz="2400" b="1" dirty="0">
                  <a:solidFill>
                    <a:schemeClr val="tx2"/>
                  </a:solidFill>
                  <a:effectLst>
                    <a:outerShdw blurRad="38100" dist="38100" dir="2700000" algn="tl">
                      <a:srgbClr val="C0C0C0"/>
                    </a:outerShdw>
                  </a:effectLst>
                  <a:latin typeface="Arial YU" pitchFamily="34" charset="0"/>
                  <a:cs typeface="Times New Roman" pitchFamily="18" charset="0"/>
                  <a:sym typeface="Symbol" pitchFamily="18" charset="2"/>
                </a:rPr>
                <a:t>] =</a:t>
              </a:r>
            </a:p>
          </p:txBody>
        </p:sp>
      </p:grpSp>
      <p:grpSp>
        <p:nvGrpSpPr>
          <p:cNvPr id="233" name="Group 8"/>
          <p:cNvGrpSpPr>
            <a:grpSpLocks/>
          </p:cNvGrpSpPr>
          <p:nvPr/>
        </p:nvGrpSpPr>
        <p:grpSpPr bwMode="auto">
          <a:xfrm>
            <a:off x="3923608" y="3092217"/>
            <a:ext cx="4946650" cy="2846388"/>
            <a:chOff x="3962400" y="3505201"/>
            <a:chExt cx="4946650" cy="2846388"/>
          </a:xfrm>
        </p:grpSpPr>
        <p:grpSp>
          <p:nvGrpSpPr>
            <p:cNvPr id="234" name="Group 492"/>
            <p:cNvGrpSpPr>
              <a:grpSpLocks/>
            </p:cNvGrpSpPr>
            <p:nvPr/>
          </p:nvGrpSpPr>
          <p:grpSpPr bwMode="auto">
            <a:xfrm>
              <a:off x="3962400" y="3505201"/>
              <a:ext cx="1438275" cy="2833688"/>
              <a:chOff x="2496" y="2208"/>
              <a:chExt cx="906" cy="1785"/>
            </a:xfrm>
          </p:grpSpPr>
          <p:sp>
            <p:nvSpPr>
              <p:cNvPr id="246" name="Text Box 363"/>
              <p:cNvSpPr txBox="1">
                <a:spLocks noChangeArrowheads="1"/>
              </p:cNvSpPr>
              <p:nvPr/>
            </p:nvSpPr>
            <p:spPr bwMode="auto">
              <a:xfrm>
                <a:off x="2976" y="2208"/>
                <a:ext cx="19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r-HR" sz="1400">
                    <a:sym typeface="Wingdings" pitchFamily="2" charset="2"/>
                  </a:rPr>
                  <a:t></a:t>
                </a:r>
                <a:endParaRPr lang="hr-HR" sz="1400"/>
              </a:p>
              <a:p>
                <a:pPr eaLnBrk="1" hangingPunct="1"/>
                <a:r>
                  <a:rPr lang="hr-HR" sz="1400">
                    <a:sym typeface="Wingdings" pitchFamily="2" charset="2"/>
                  </a:rPr>
                  <a:t> </a:t>
                </a:r>
                <a:endParaRPr lang="en-US" sz="1400">
                  <a:sym typeface="Wingdings" pitchFamily="2" charset="2"/>
                </a:endParaRPr>
              </a:p>
            </p:txBody>
          </p:sp>
          <p:sp>
            <p:nvSpPr>
              <p:cNvPr id="247" name="Text Box 369"/>
              <p:cNvSpPr txBox="1">
                <a:spLocks noChangeArrowheads="1"/>
              </p:cNvSpPr>
              <p:nvPr/>
            </p:nvSpPr>
            <p:spPr bwMode="auto">
              <a:xfrm>
                <a:off x="2976" y="3256"/>
                <a:ext cx="192"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r-HR" sz="1400">
                    <a:sym typeface="Wingdings" pitchFamily="2" charset="2"/>
                  </a:rPr>
                  <a:t></a:t>
                </a:r>
                <a:endParaRPr lang="hr-HR" sz="1400"/>
              </a:p>
              <a:p>
                <a:pPr eaLnBrk="1" hangingPunct="1"/>
                <a:r>
                  <a:rPr lang="hr-HR" sz="1400">
                    <a:sym typeface="Wingdings" pitchFamily="2" charset="2"/>
                  </a:rPr>
                  <a:t> </a:t>
                </a:r>
                <a:endParaRPr lang="en-US" sz="1400">
                  <a:sym typeface="Wingdings" pitchFamily="2" charset="2"/>
                </a:endParaRPr>
              </a:p>
              <a:p>
                <a:pPr eaLnBrk="1" hangingPunct="1"/>
                <a:r>
                  <a:rPr lang="hr-HR" sz="1400">
                    <a:sym typeface="Wingdings" pitchFamily="2" charset="2"/>
                  </a:rPr>
                  <a:t></a:t>
                </a:r>
                <a:endParaRPr lang="en-US" sz="1400">
                  <a:sym typeface="Wingdings" pitchFamily="2" charset="2"/>
                </a:endParaRPr>
              </a:p>
              <a:p>
                <a:pPr eaLnBrk="1" hangingPunct="1"/>
                <a:r>
                  <a:rPr lang="hr-HR" sz="1400">
                    <a:sym typeface="Wingdings" pitchFamily="2" charset="2"/>
                  </a:rPr>
                  <a:t></a:t>
                </a:r>
                <a:endParaRPr lang="en-US" sz="1400">
                  <a:sym typeface="Wingdings" pitchFamily="2" charset="2"/>
                </a:endParaRPr>
              </a:p>
            </p:txBody>
          </p:sp>
          <p:pic>
            <p:nvPicPr>
              <p:cNvPr id="248" name="Picture 3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6" y="2640"/>
                <a:ext cx="906"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 name="Text Box 483"/>
              <p:cNvSpPr txBox="1">
                <a:spLocks noChangeArrowheads="1"/>
              </p:cNvSpPr>
              <p:nvPr/>
            </p:nvSpPr>
            <p:spPr bwMode="auto">
              <a:xfrm>
                <a:off x="2640" y="2400"/>
                <a:ext cx="480" cy="212"/>
              </a:xfrm>
              <a:prstGeom prst="rect">
                <a:avLst/>
              </a:prstGeom>
              <a:noFill/>
              <a:ln>
                <a:noFill/>
              </a:ln>
              <a:effectLst/>
              <a:extLst/>
            </p:spPr>
            <p:txBody>
              <a:bodyPr>
                <a:spAutoFit/>
              </a:bodyPr>
              <a:lstStyle/>
              <a:p>
                <a:pPr>
                  <a:spcBef>
                    <a:spcPct val="50000"/>
                  </a:spcBef>
                  <a:defRPr/>
                </a:pPr>
                <a:r>
                  <a:rPr lang="en-US" sz="1600" b="1" i="1" dirty="0">
                    <a:effectLst>
                      <a:outerShdw blurRad="38100" dist="38100" dir="2700000" algn="tl">
                        <a:srgbClr val="C0C0C0"/>
                      </a:outerShdw>
                    </a:effectLst>
                    <a:sym typeface="Symbol" pitchFamily="18" charset="2"/>
                  </a:rPr>
                  <a:t></a:t>
                </a:r>
                <a:r>
                  <a:rPr lang="en-US" sz="1600" b="1" baseline="-25000" dirty="0">
                    <a:effectLst>
                      <a:outerShdw blurRad="38100" dist="38100" dir="2700000" algn="tl">
                        <a:srgbClr val="C0C0C0"/>
                      </a:outerShdw>
                    </a:effectLst>
                    <a:sym typeface="Symbol" pitchFamily="18" charset="2"/>
                  </a:rPr>
                  <a:t>11,1</a:t>
                </a:r>
                <a:endParaRPr lang="en-US" sz="1600" baseline="-25000" dirty="0"/>
              </a:p>
            </p:txBody>
          </p:sp>
        </p:grpSp>
        <p:grpSp>
          <p:nvGrpSpPr>
            <p:cNvPr id="235" name="Group 494"/>
            <p:cNvGrpSpPr>
              <a:grpSpLocks/>
            </p:cNvGrpSpPr>
            <p:nvPr/>
          </p:nvGrpSpPr>
          <p:grpSpPr bwMode="auto">
            <a:xfrm>
              <a:off x="5486400" y="3505201"/>
              <a:ext cx="1438275" cy="2833688"/>
              <a:chOff x="3456" y="2208"/>
              <a:chExt cx="906" cy="1785"/>
            </a:xfrm>
          </p:grpSpPr>
          <p:pic>
            <p:nvPicPr>
              <p:cNvPr id="242" name="Picture 36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56" y="2640"/>
                <a:ext cx="906"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 name="Text Box 366"/>
              <p:cNvSpPr txBox="1">
                <a:spLocks noChangeArrowheads="1"/>
              </p:cNvSpPr>
              <p:nvPr/>
            </p:nvSpPr>
            <p:spPr bwMode="auto">
              <a:xfrm>
                <a:off x="3888" y="2208"/>
                <a:ext cx="19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r-HR" sz="1400">
                    <a:sym typeface="Wingdings" pitchFamily="2" charset="2"/>
                  </a:rPr>
                  <a:t></a:t>
                </a:r>
                <a:endParaRPr lang="hr-HR" sz="1400"/>
              </a:p>
              <a:p>
                <a:pPr eaLnBrk="1" hangingPunct="1"/>
                <a:r>
                  <a:rPr lang="hr-HR" sz="1400">
                    <a:sym typeface="Wingdings" pitchFamily="2" charset="2"/>
                  </a:rPr>
                  <a:t> </a:t>
                </a:r>
                <a:endParaRPr lang="en-US" sz="1400">
                  <a:sym typeface="Wingdings" pitchFamily="2" charset="2"/>
                </a:endParaRPr>
              </a:p>
            </p:txBody>
          </p:sp>
          <p:sp>
            <p:nvSpPr>
              <p:cNvPr id="244" name="Text Box 370"/>
              <p:cNvSpPr txBox="1">
                <a:spLocks noChangeArrowheads="1"/>
              </p:cNvSpPr>
              <p:nvPr/>
            </p:nvSpPr>
            <p:spPr bwMode="auto">
              <a:xfrm>
                <a:off x="3888" y="3256"/>
                <a:ext cx="192"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r-HR" sz="1400" dirty="0">
                    <a:sym typeface="Wingdings" pitchFamily="2" charset="2"/>
                  </a:rPr>
                  <a:t></a:t>
                </a:r>
                <a:endParaRPr lang="hr-HR" sz="1400" dirty="0"/>
              </a:p>
              <a:p>
                <a:pPr eaLnBrk="1" hangingPunct="1"/>
                <a:r>
                  <a:rPr lang="hr-HR" sz="1400" dirty="0">
                    <a:sym typeface="Wingdings" pitchFamily="2" charset="2"/>
                  </a:rPr>
                  <a:t> </a:t>
                </a:r>
                <a:endParaRPr lang="en-US" sz="1400" dirty="0">
                  <a:sym typeface="Wingdings" pitchFamily="2" charset="2"/>
                </a:endParaRPr>
              </a:p>
              <a:p>
                <a:pPr eaLnBrk="1" hangingPunct="1"/>
                <a:r>
                  <a:rPr lang="hr-HR" sz="1400" dirty="0">
                    <a:sym typeface="Wingdings" pitchFamily="2" charset="2"/>
                  </a:rPr>
                  <a:t></a:t>
                </a:r>
                <a:endParaRPr lang="en-US" sz="1400" dirty="0">
                  <a:sym typeface="Wingdings" pitchFamily="2" charset="2"/>
                </a:endParaRPr>
              </a:p>
              <a:p>
                <a:pPr eaLnBrk="1" hangingPunct="1"/>
                <a:r>
                  <a:rPr lang="hr-HR" sz="1400" dirty="0">
                    <a:sym typeface="Wingdings" pitchFamily="2" charset="2"/>
                  </a:rPr>
                  <a:t></a:t>
                </a:r>
                <a:endParaRPr lang="en-US" sz="1400" dirty="0">
                  <a:sym typeface="Wingdings" pitchFamily="2" charset="2"/>
                </a:endParaRPr>
              </a:p>
            </p:txBody>
          </p:sp>
          <p:sp>
            <p:nvSpPr>
              <p:cNvPr id="245" name="Text Box 487"/>
              <p:cNvSpPr txBox="1">
                <a:spLocks noChangeArrowheads="1"/>
              </p:cNvSpPr>
              <p:nvPr/>
            </p:nvSpPr>
            <p:spPr bwMode="auto">
              <a:xfrm>
                <a:off x="3552" y="2400"/>
                <a:ext cx="480" cy="212"/>
              </a:xfrm>
              <a:prstGeom prst="rect">
                <a:avLst/>
              </a:prstGeom>
              <a:noFill/>
              <a:ln>
                <a:noFill/>
              </a:ln>
              <a:effectLst/>
              <a:extLst/>
            </p:spPr>
            <p:txBody>
              <a:bodyPr>
                <a:spAutoFit/>
              </a:bodyPr>
              <a:lstStyle/>
              <a:p>
                <a:pPr>
                  <a:spcBef>
                    <a:spcPct val="50000"/>
                  </a:spcBef>
                  <a:defRPr/>
                </a:pPr>
                <a:r>
                  <a:rPr lang="en-US" sz="1600" b="1" i="1" dirty="0">
                    <a:effectLst>
                      <a:outerShdw blurRad="38100" dist="38100" dir="2700000" algn="tl">
                        <a:srgbClr val="C0C0C0"/>
                      </a:outerShdw>
                    </a:effectLst>
                    <a:sym typeface="Symbol" pitchFamily="18" charset="2"/>
                  </a:rPr>
                  <a:t></a:t>
                </a:r>
                <a:r>
                  <a:rPr lang="en-US" sz="1600" b="1" baseline="-25000" dirty="0">
                    <a:effectLst>
                      <a:outerShdw blurRad="38100" dist="38100" dir="2700000" algn="tl">
                        <a:srgbClr val="C0C0C0"/>
                      </a:outerShdw>
                    </a:effectLst>
                    <a:sym typeface="Symbol" pitchFamily="18" charset="2"/>
                  </a:rPr>
                  <a:t>11,2</a:t>
                </a:r>
                <a:endParaRPr lang="en-US" sz="1600" baseline="-25000" dirty="0"/>
              </a:p>
            </p:txBody>
          </p:sp>
        </p:grpSp>
        <p:grpSp>
          <p:nvGrpSpPr>
            <p:cNvPr id="236" name="Group 495"/>
            <p:cNvGrpSpPr>
              <a:grpSpLocks/>
            </p:cNvGrpSpPr>
            <p:nvPr/>
          </p:nvGrpSpPr>
          <p:grpSpPr bwMode="auto">
            <a:xfrm>
              <a:off x="6934200" y="3505201"/>
              <a:ext cx="1974850" cy="2846388"/>
              <a:chOff x="4368" y="2208"/>
              <a:chExt cx="1244" cy="1793"/>
            </a:xfrm>
          </p:grpSpPr>
          <p:sp>
            <p:nvSpPr>
              <p:cNvPr id="237" name="Text Box 230"/>
              <p:cNvSpPr txBox="1">
                <a:spLocks noChangeArrowheads="1"/>
              </p:cNvSpPr>
              <p:nvPr/>
            </p:nvSpPr>
            <p:spPr bwMode="auto">
              <a:xfrm>
                <a:off x="4368" y="2592"/>
                <a:ext cx="35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a:latin typeface="Times_New_Roman"/>
                    <a:sym typeface="Symbol" pitchFamily="18" charset="2"/>
                  </a:rPr>
                  <a:t></a:t>
                </a:r>
                <a:endParaRPr lang="en-US" sz="3600">
                  <a:latin typeface="Times_New_Roman"/>
                </a:endParaRPr>
              </a:p>
            </p:txBody>
          </p:sp>
          <p:pic>
            <p:nvPicPr>
              <p:cNvPr id="238" name="Picture 36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04" y="2640"/>
                <a:ext cx="908"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 name="Text Box 368"/>
              <p:cNvSpPr txBox="1">
                <a:spLocks noChangeArrowheads="1"/>
              </p:cNvSpPr>
              <p:nvPr/>
            </p:nvSpPr>
            <p:spPr bwMode="auto">
              <a:xfrm>
                <a:off x="5088" y="2208"/>
                <a:ext cx="19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r-HR" sz="1400">
                    <a:sym typeface="Wingdings" pitchFamily="2" charset="2"/>
                  </a:rPr>
                  <a:t></a:t>
                </a:r>
                <a:endParaRPr lang="hr-HR" sz="1400"/>
              </a:p>
              <a:p>
                <a:pPr eaLnBrk="1" hangingPunct="1"/>
                <a:r>
                  <a:rPr lang="hr-HR" sz="1400">
                    <a:sym typeface="Wingdings" pitchFamily="2" charset="2"/>
                  </a:rPr>
                  <a:t> </a:t>
                </a:r>
                <a:endParaRPr lang="en-US" sz="1400">
                  <a:sym typeface="Wingdings" pitchFamily="2" charset="2"/>
                </a:endParaRPr>
              </a:p>
            </p:txBody>
          </p:sp>
          <p:sp>
            <p:nvSpPr>
              <p:cNvPr id="240" name="Text Box 371"/>
              <p:cNvSpPr txBox="1">
                <a:spLocks noChangeArrowheads="1"/>
              </p:cNvSpPr>
              <p:nvPr/>
            </p:nvSpPr>
            <p:spPr bwMode="auto">
              <a:xfrm>
                <a:off x="5088" y="3264"/>
                <a:ext cx="192"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r-HR" sz="1400">
                    <a:sym typeface="Wingdings" pitchFamily="2" charset="2"/>
                  </a:rPr>
                  <a:t></a:t>
                </a:r>
                <a:endParaRPr lang="hr-HR" sz="1400"/>
              </a:p>
              <a:p>
                <a:pPr eaLnBrk="1" hangingPunct="1"/>
                <a:r>
                  <a:rPr lang="hr-HR" sz="1400">
                    <a:sym typeface="Wingdings" pitchFamily="2" charset="2"/>
                  </a:rPr>
                  <a:t> </a:t>
                </a:r>
                <a:endParaRPr lang="en-US" sz="1400">
                  <a:sym typeface="Wingdings" pitchFamily="2" charset="2"/>
                </a:endParaRPr>
              </a:p>
              <a:p>
                <a:pPr eaLnBrk="1" hangingPunct="1"/>
                <a:r>
                  <a:rPr lang="hr-HR" sz="1400">
                    <a:sym typeface="Wingdings" pitchFamily="2" charset="2"/>
                  </a:rPr>
                  <a:t></a:t>
                </a:r>
                <a:endParaRPr lang="en-US" sz="1400">
                  <a:sym typeface="Wingdings" pitchFamily="2" charset="2"/>
                </a:endParaRPr>
              </a:p>
              <a:p>
                <a:pPr eaLnBrk="1" hangingPunct="1"/>
                <a:r>
                  <a:rPr lang="hr-HR" sz="1400">
                    <a:sym typeface="Wingdings" pitchFamily="2" charset="2"/>
                  </a:rPr>
                  <a:t></a:t>
                </a:r>
                <a:endParaRPr lang="en-US" sz="1400">
                  <a:sym typeface="Wingdings" pitchFamily="2" charset="2"/>
                </a:endParaRPr>
              </a:p>
            </p:txBody>
          </p:sp>
          <p:sp>
            <p:nvSpPr>
              <p:cNvPr id="241" name="Text Box 488"/>
              <p:cNvSpPr txBox="1">
                <a:spLocks noChangeArrowheads="1"/>
              </p:cNvSpPr>
              <p:nvPr/>
            </p:nvSpPr>
            <p:spPr bwMode="auto">
              <a:xfrm>
                <a:off x="4752" y="2400"/>
                <a:ext cx="480" cy="212"/>
              </a:xfrm>
              <a:prstGeom prst="rect">
                <a:avLst/>
              </a:prstGeom>
              <a:noFill/>
              <a:ln>
                <a:noFill/>
              </a:ln>
              <a:effectLst/>
              <a:extLst/>
            </p:spPr>
            <p:txBody>
              <a:bodyPr>
                <a:spAutoFit/>
              </a:bodyPr>
              <a:lstStyle/>
              <a:p>
                <a:pPr>
                  <a:spcBef>
                    <a:spcPct val="50000"/>
                  </a:spcBef>
                  <a:defRPr/>
                </a:pPr>
                <a:r>
                  <a:rPr lang="en-US" sz="1600" b="1" i="1" dirty="0">
                    <a:effectLst>
                      <a:outerShdw blurRad="38100" dist="38100" dir="2700000" algn="tl">
                        <a:srgbClr val="C0C0C0"/>
                      </a:outerShdw>
                    </a:effectLst>
                    <a:sym typeface="Symbol" pitchFamily="18" charset="2"/>
                  </a:rPr>
                  <a:t></a:t>
                </a:r>
                <a:r>
                  <a:rPr lang="en-US" sz="1600" b="1" baseline="-25000" dirty="0">
                    <a:effectLst>
                      <a:outerShdw blurRad="38100" dist="38100" dir="2700000" algn="tl">
                        <a:srgbClr val="C0C0C0"/>
                      </a:outerShdw>
                    </a:effectLst>
                    <a:sym typeface="Symbol" pitchFamily="18" charset="2"/>
                  </a:rPr>
                  <a:t>11,14</a:t>
                </a:r>
                <a:endParaRPr lang="en-US" sz="1600" baseline="-25000" dirty="0"/>
              </a:p>
            </p:txBody>
          </p:sp>
        </p:grpSp>
      </p:grpSp>
      <p:sp>
        <p:nvSpPr>
          <p:cNvPr id="250" name="Text Box 481"/>
          <p:cNvSpPr txBox="1">
            <a:spLocks noChangeArrowheads="1"/>
          </p:cNvSpPr>
          <p:nvPr/>
        </p:nvSpPr>
        <p:spPr bwMode="auto">
          <a:xfrm>
            <a:off x="373175" y="3565292"/>
            <a:ext cx="2586270" cy="646331"/>
          </a:xfrm>
          <a:prstGeom prst="rect">
            <a:avLst/>
          </a:prstGeom>
          <a:noFill/>
          <a:ln>
            <a:noFill/>
          </a:ln>
          <a:effectLst/>
          <a:extLst/>
        </p:spPr>
        <p:txBody>
          <a:bodyPr wrap="square">
            <a:spAutoFit/>
          </a:bodyPr>
          <a:lstStyle/>
          <a:p>
            <a:pPr>
              <a:spcBef>
                <a:spcPct val="50000"/>
              </a:spcBef>
              <a:defRPr/>
            </a:pPr>
            <a:r>
              <a:rPr lang="en-US" b="1" i="1" dirty="0">
                <a:solidFill>
                  <a:srgbClr val="FF0000"/>
                </a:solidFill>
                <a:effectLst>
                  <a:outerShdw blurRad="38100" dist="38100" dir="2700000" algn="tl">
                    <a:srgbClr val="C0C0C0"/>
                  </a:outerShdw>
                </a:effectLst>
              </a:rPr>
              <a:t>One rove of FRF matrix is measured:</a:t>
            </a:r>
          </a:p>
        </p:txBody>
      </p:sp>
    </p:spTree>
    <p:extLst>
      <p:ext uri="{BB962C8B-B14F-4D97-AF65-F5344CB8AC3E}">
        <p14:creationId xmlns:p14="http://schemas.microsoft.com/office/powerpoint/2010/main" val="3340986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5938605"/>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6259" y="5938605"/>
            <a:ext cx="736793" cy="695328"/>
          </a:xfrm>
          <a:prstGeom prst="rect">
            <a:avLst/>
          </a:prstGeom>
        </p:spPr>
      </p:pic>
      <p:pic>
        <p:nvPicPr>
          <p:cNvPr id="23"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252" y="2060848"/>
            <a:ext cx="4914659" cy="24690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5344" y="764704"/>
            <a:ext cx="3383497" cy="923330"/>
          </a:xfrm>
          <a:prstGeom prst="rect">
            <a:avLst/>
          </a:prstGeom>
          <a:noFill/>
        </p:spPr>
        <p:txBody>
          <a:bodyPr wrap="square" rtlCol="0">
            <a:spAutoFit/>
          </a:bodyPr>
          <a:lstStyle/>
          <a:p>
            <a:r>
              <a:rPr lang="en-US" i="1" dirty="0">
                <a:latin typeface="Myriad Pro"/>
                <a:cs typeface="Myriad Pro"/>
              </a:rPr>
              <a:t>Overlapped  FRFs measured for </a:t>
            </a:r>
            <a:r>
              <a:rPr lang="en-US" i="1" dirty="0" smtClean="0">
                <a:latin typeface="Myriad Pro"/>
                <a:cs typeface="Myriad Pro"/>
              </a:rPr>
              <a:t>all 14 </a:t>
            </a:r>
            <a:r>
              <a:rPr lang="en-US" i="1" dirty="0">
                <a:latin typeface="Myriad Pro"/>
                <a:cs typeface="Myriad Pro"/>
              </a:rPr>
              <a:t>DOF of the undamaged beam</a:t>
            </a:r>
          </a:p>
        </p:txBody>
      </p:sp>
      <p:sp>
        <p:nvSpPr>
          <p:cNvPr id="26" name="Rectangle 25"/>
          <p:cNvSpPr/>
          <p:nvPr/>
        </p:nvSpPr>
        <p:spPr>
          <a:xfrm>
            <a:off x="5580111" y="2073097"/>
            <a:ext cx="3184445" cy="1477328"/>
          </a:xfrm>
          <a:prstGeom prst="rect">
            <a:avLst/>
          </a:prstGeom>
        </p:spPr>
        <p:txBody>
          <a:bodyPr wrap="square">
            <a:spAutoFit/>
          </a:bodyPr>
          <a:lstStyle/>
          <a:p>
            <a:r>
              <a:rPr lang="en-US" i="1" dirty="0" smtClean="0">
                <a:latin typeface="Myriad Pro"/>
                <a:cs typeface="Myriad Pro"/>
              </a:rPr>
              <a:t>There are 4 </a:t>
            </a:r>
            <a:r>
              <a:rPr lang="en-US" i="1" dirty="0">
                <a:latin typeface="Myriad Pro"/>
                <a:cs typeface="Myriad Pro"/>
              </a:rPr>
              <a:t>resonance peaks  in the measurement frequency band, indicating </a:t>
            </a:r>
            <a:r>
              <a:rPr lang="en-US" i="1" dirty="0" smtClean="0">
                <a:latin typeface="Myriad Pro"/>
                <a:cs typeface="Myriad Pro"/>
              </a:rPr>
              <a:t>4 natural </a:t>
            </a:r>
            <a:r>
              <a:rPr lang="en-US" i="1" dirty="0">
                <a:latin typeface="Myriad Pro"/>
                <a:cs typeface="Myriad Pro"/>
              </a:rPr>
              <a:t>frequencies of the beam</a:t>
            </a:r>
          </a:p>
        </p:txBody>
      </p:sp>
    </p:spTree>
    <p:extLst>
      <p:ext uri="{BB962C8B-B14F-4D97-AF65-F5344CB8AC3E}">
        <p14:creationId xmlns:p14="http://schemas.microsoft.com/office/powerpoint/2010/main" val="296161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88" y="6058456"/>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9792" y="6070832"/>
            <a:ext cx="736793" cy="695328"/>
          </a:xfrm>
          <a:prstGeom prst="rect">
            <a:avLst/>
          </a:prstGeom>
        </p:spPr>
      </p:pic>
      <p:sp>
        <p:nvSpPr>
          <p:cNvPr id="10" name="Title 1"/>
          <p:cNvSpPr>
            <a:spLocks noGrp="1"/>
          </p:cNvSpPr>
          <p:nvPr>
            <p:ph type="title"/>
          </p:nvPr>
        </p:nvSpPr>
        <p:spPr>
          <a:xfrm>
            <a:off x="390507" y="684785"/>
            <a:ext cx="3528392" cy="727991"/>
          </a:xfrm>
        </p:spPr>
        <p:txBody>
          <a:bodyPr>
            <a:normAutofit/>
          </a:bodyPr>
          <a:lstStyle/>
          <a:p>
            <a:pPr eaLnBrk="1" hangingPunct="1">
              <a:defRPr/>
            </a:pPr>
            <a:r>
              <a:rPr lang="sr-Latn-BA" i="1" kern="1200" dirty="0" smtClean="0">
                <a:solidFill>
                  <a:schemeClr val="tx1"/>
                </a:solidFill>
                <a:latin typeface="Myriad Pro"/>
                <a:ea typeface="+mn-ea"/>
                <a:cs typeface="Myriad Pro"/>
              </a:rPr>
              <a:t>WHAT IS </a:t>
            </a:r>
            <a:r>
              <a:rPr lang="en-US" i="1" kern="1200" dirty="0" smtClean="0">
                <a:solidFill>
                  <a:schemeClr val="tx1"/>
                </a:solidFill>
                <a:latin typeface="Myriad Pro"/>
                <a:ea typeface="+mn-ea"/>
                <a:cs typeface="Myriad Pro"/>
              </a:rPr>
              <a:t/>
            </a:r>
            <a:br>
              <a:rPr lang="en-US" i="1" kern="1200" dirty="0" smtClean="0">
                <a:solidFill>
                  <a:schemeClr val="tx1"/>
                </a:solidFill>
                <a:latin typeface="Myriad Pro"/>
                <a:ea typeface="+mn-ea"/>
                <a:cs typeface="Myriad Pro"/>
              </a:rPr>
            </a:br>
            <a:r>
              <a:rPr lang="en-US" i="1" kern="1200" dirty="0" smtClean="0">
                <a:solidFill>
                  <a:schemeClr val="tx1"/>
                </a:solidFill>
                <a:latin typeface="Myriad Pro"/>
                <a:ea typeface="+mn-ea"/>
                <a:cs typeface="Myriad Pro"/>
              </a:rPr>
              <a:t>STRUCTURAL </a:t>
            </a:r>
            <a:r>
              <a:rPr lang="sr-Latn-BA" i="1" kern="1200" dirty="0" smtClean="0">
                <a:solidFill>
                  <a:schemeClr val="tx1"/>
                </a:solidFill>
                <a:latin typeface="Myriad Pro"/>
                <a:ea typeface="+mn-ea"/>
                <a:cs typeface="Myriad Pro"/>
              </a:rPr>
              <a:t>DAMAGE?</a:t>
            </a:r>
            <a:endParaRPr lang="en-GB" i="1" kern="1200" dirty="0">
              <a:solidFill>
                <a:schemeClr val="tx1"/>
              </a:solidFill>
              <a:latin typeface="Myriad Pro"/>
              <a:ea typeface="+mn-ea"/>
              <a:cs typeface="Myriad Pro"/>
            </a:endParaRPr>
          </a:p>
        </p:txBody>
      </p:sp>
      <p:sp>
        <p:nvSpPr>
          <p:cNvPr id="11" name="Content Placeholder 2"/>
          <p:cNvSpPr txBox="1">
            <a:spLocks/>
          </p:cNvSpPr>
          <p:nvPr/>
        </p:nvSpPr>
        <p:spPr>
          <a:xfrm>
            <a:off x="390509" y="1556792"/>
            <a:ext cx="8229600" cy="3024336"/>
          </a:xfrm>
          <a:prstGeom prst="rect">
            <a:avLst/>
          </a:prstGeom>
        </p:spPr>
        <p:txBody>
          <a:bodyPr wrap="square" lIns="0" tIns="0" rIns="0" bIns="0">
            <a:noAutofit/>
          </a:bodyPr>
          <a:lstStyle>
            <a:lvl1pPr marL="0">
              <a:defRPr sz="4000" b="0" i="1">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spcBef>
                <a:spcPts val="600"/>
              </a:spcBef>
              <a:spcAft>
                <a:spcPts val="600"/>
              </a:spcAft>
            </a:pPr>
            <a:r>
              <a:rPr lang="sr-Latn-BA" sz="2000" dirty="0" smtClean="0">
                <a:solidFill>
                  <a:schemeClr val="tx1"/>
                </a:solidFill>
                <a:latin typeface="Myriad Pro"/>
                <a:cs typeface="Myriad Pro"/>
              </a:rPr>
              <a:t>General</a:t>
            </a:r>
            <a:r>
              <a:rPr lang="en-US" sz="2000" dirty="0" smtClean="0">
                <a:solidFill>
                  <a:schemeClr val="tx1"/>
                </a:solidFill>
                <a:latin typeface="Myriad Pro"/>
                <a:cs typeface="Myriad Pro"/>
              </a:rPr>
              <a:t> definition</a:t>
            </a:r>
            <a:r>
              <a:rPr lang="sr-Latn-BA" sz="2000" dirty="0" smtClean="0">
                <a:solidFill>
                  <a:schemeClr val="tx1"/>
                </a:solidFill>
                <a:latin typeface="Myriad Pro"/>
                <a:cs typeface="Myriad Pro"/>
              </a:rPr>
              <a:t>  of damage:</a:t>
            </a:r>
          </a:p>
          <a:p>
            <a:pPr algn="just">
              <a:spcBef>
                <a:spcPts val="600"/>
              </a:spcBef>
              <a:spcAft>
                <a:spcPts val="600"/>
              </a:spcAft>
            </a:pPr>
            <a:r>
              <a:rPr lang="en-US" sz="2000" i="0" dirty="0" smtClean="0">
                <a:solidFill>
                  <a:srgbClr val="FF0000"/>
                </a:solidFill>
                <a:latin typeface="Myriad Pro"/>
                <a:cs typeface="Myriad Pro"/>
              </a:rPr>
              <a:t>A </a:t>
            </a:r>
            <a:r>
              <a:rPr lang="en-US" sz="2000" i="0" dirty="0">
                <a:solidFill>
                  <a:srgbClr val="FF0000"/>
                </a:solidFill>
                <a:latin typeface="Myriad Pro"/>
                <a:cs typeface="Myriad Pro"/>
              </a:rPr>
              <a:t>d</a:t>
            </a:r>
            <a:r>
              <a:rPr lang="en-US" sz="2000" i="0" dirty="0" smtClean="0">
                <a:solidFill>
                  <a:srgbClr val="FF0000"/>
                </a:solidFill>
                <a:latin typeface="Myriad Pro"/>
                <a:cs typeface="Myriad Pro"/>
              </a:rPr>
              <a:t>amage </a:t>
            </a:r>
            <a:r>
              <a:rPr lang="en-US" sz="2000" i="0" dirty="0">
                <a:solidFill>
                  <a:srgbClr val="FF0000"/>
                </a:solidFill>
                <a:latin typeface="Myriad Pro"/>
                <a:cs typeface="Myriad Pro"/>
              </a:rPr>
              <a:t>can be defined as a </a:t>
            </a:r>
            <a:r>
              <a:rPr lang="en-US" sz="2000" i="0" dirty="0" smtClean="0">
                <a:solidFill>
                  <a:srgbClr val="FF0000"/>
                </a:solidFill>
                <a:latin typeface="Myriad Pro"/>
                <a:cs typeface="Myriad Pro"/>
              </a:rPr>
              <a:t>change </a:t>
            </a:r>
            <a:r>
              <a:rPr lang="en-US" sz="2000" i="0" dirty="0">
                <a:solidFill>
                  <a:srgbClr val="FF0000"/>
                </a:solidFill>
                <a:latin typeface="Myriad Pro"/>
                <a:cs typeface="Myriad Pro"/>
              </a:rPr>
              <a:t>occurred in a system </a:t>
            </a:r>
            <a:r>
              <a:rPr lang="sr-Latn-BA" sz="2000" i="0" dirty="0" smtClean="0">
                <a:solidFill>
                  <a:srgbClr val="FF0000"/>
                </a:solidFill>
                <a:latin typeface="Myriad Pro"/>
                <a:cs typeface="Myriad Pro"/>
              </a:rPr>
              <a:t>that </a:t>
            </a:r>
            <a:r>
              <a:rPr lang="en-US" sz="2000" i="0" dirty="0" smtClean="0">
                <a:solidFill>
                  <a:srgbClr val="FF0000"/>
                </a:solidFill>
                <a:latin typeface="Myriad Pro"/>
                <a:cs typeface="Myriad Pro"/>
              </a:rPr>
              <a:t>negatively </a:t>
            </a:r>
            <a:r>
              <a:rPr lang="en-US" sz="2000" i="0" dirty="0">
                <a:solidFill>
                  <a:srgbClr val="FF0000"/>
                </a:solidFill>
                <a:latin typeface="Myriad Pro"/>
                <a:cs typeface="Myriad Pro"/>
              </a:rPr>
              <a:t>a</a:t>
            </a:r>
            <a:r>
              <a:rPr lang="en-US" sz="2000" i="0" dirty="0" smtClean="0">
                <a:solidFill>
                  <a:srgbClr val="FF0000"/>
                </a:solidFill>
                <a:latin typeface="Myriad Pro"/>
                <a:cs typeface="Myriad Pro"/>
              </a:rPr>
              <a:t>ffect  the </a:t>
            </a:r>
            <a:r>
              <a:rPr lang="en-US" sz="2000" i="0" dirty="0">
                <a:solidFill>
                  <a:srgbClr val="FF0000"/>
                </a:solidFill>
                <a:latin typeface="Myriad Pro"/>
                <a:cs typeface="Myriad Pro"/>
              </a:rPr>
              <a:t>current or future behavior of the system</a:t>
            </a:r>
            <a:r>
              <a:rPr lang="sr-Latn-BA" sz="2000" i="0" dirty="0">
                <a:solidFill>
                  <a:srgbClr val="FF0000"/>
                </a:solidFill>
                <a:latin typeface="Myriad Pro"/>
                <a:cs typeface="Myriad Pro"/>
              </a:rPr>
              <a:t>. </a:t>
            </a:r>
          </a:p>
          <a:p>
            <a:pPr algn="just">
              <a:spcBef>
                <a:spcPts val="600"/>
              </a:spcBef>
              <a:spcAft>
                <a:spcPts val="600"/>
              </a:spcAft>
              <a:buFont typeface="Arial" pitchFamily="34" charset="0"/>
              <a:buNone/>
            </a:pPr>
            <a:r>
              <a:rPr lang="sr-Latn-BA" sz="2000" dirty="0" smtClean="0">
                <a:solidFill>
                  <a:schemeClr val="tx1"/>
                </a:solidFill>
                <a:latin typeface="Myriad Pro"/>
                <a:cs typeface="Myriad Pro"/>
              </a:rPr>
              <a:t>For </a:t>
            </a:r>
            <a:r>
              <a:rPr lang="en-US" sz="2000" dirty="0" smtClean="0">
                <a:solidFill>
                  <a:schemeClr val="tx1"/>
                </a:solidFill>
                <a:latin typeface="Myriad Pro"/>
                <a:cs typeface="Myriad Pro"/>
              </a:rPr>
              <a:t>damage </a:t>
            </a:r>
            <a:r>
              <a:rPr lang="en-US" sz="2000" dirty="0">
                <a:solidFill>
                  <a:schemeClr val="tx1"/>
                </a:solidFill>
                <a:latin typeface="Myriad Pro"/>
                <a:cs typeface="Myriad Pro"/>
              </a:rPr>
              <a:t>identification in structural and mechanical systems</a:t>
            </a:r>
            <a:r>
              <a:rPr lang="sr-Latn-BA" sz="2000" dirty="0" smtClean="0">
                <a:solidFill>
                  <a:schemeClr val="tx1"/>
                </a:solidFill>
                <a:latin typeface="Myriad Pro"/>
                <a:cs typeface="Myriad Pro"/>
              </a:rPr>
              <a:t>:</a:t>
            </a:r>
            <a:endParaRPr lang="sr-Latn-BA" sz="2000" dirty="0">
              <a:solidFill>
                <a:schemeClr val="tx1"/>
              </a:solidFill>
              <a:latin typeface="Myriad Pro"/>
              <a:cs typeface="Myriad Pro"/>
            </a:endParaRPr>
          </a:p>
          <a:p>
            <a:pPr algn="just">
              <a:spcBef>
                <a:spcPts val="600"/>
              </a:spcBef>
              <a:spcAft>
                <a:spcPts val="600"/>
              </a:spcAft>
            </a:pPr>
            <a:r>
              <a:rPr lang="sr-Latn-BA" sz="2000" i="0" dirty="0">
                <a:solidFill>
                  <a:srgbClr val="FF0000"/>
                </a:solidFill>
                <a:latin typeface="Myriad Pro"/>
                <a:cs typeface="Myriad Pro"/>
              </a:rPr>
              <a:t>D</a:t>
            </a:r>
            <a:r>
              <a:rPr lang="en-US" sz="2000" i="0" dirty="0" err="1">
                <a:solidFill>
                  <a:srgbClr val="FF0000"/>
                </a:solidFill>
                <a:latin typeface="Myriad Pro"/>
                <a:cs typeface="Myriad Pro"/>
              </a:rPr>
              <a:t>amage</a:t>
            </a:r>
            <a:r>
              <a:rPr lang="en-US" sz="2000" i="0" dirty="0">
                <a:solidFill>
                  <a:srgbClr val="FF0000"/>
                </a:solidFill>
                <a:latin typeface="Myriad Pro"/>
                <a:cs typeface="Myriad Pro"/>
              </a:rPr>
              <a:t> can be defined as </a:t>
            </a:r>
            <a:r>
              <a:rPr lang="sr-Latn-BA" sz="2000" i="0" dirty="0">
                <a:solidFill>
                  <a:srgbClr val="FF0000"/>
                </a:solidFill>
                <a:latin typeface="Myriad Pro"/>
                <a:cs typeface="Myriad Pro"/>
              </a:rPr>
              <a:t>a</a:t>
            </a:r>
            <a:r>
              <a:rPr lang="en-GB" sz="2000" i="0" dirty="0" err="1" smtClean="0">
                <a:solidFill>
                  <a:srgbClr val="FF0000"/>
                </a:solidFill>
                <a:latin typeface="Myriad Pro"/>
                <a:cs typeface="Myriad Pro"/>
              </a:rPr>
              <a:t>ny</a:t>
            </a:r>
            <a:r>
              <a:rPr lang="en-GB" sz="2000" i="0" dirty="0" smtClean="0">
                <a:solidFill>
                  <a:srgbClr val="FF0000"/>
                </a:solidFill>
                <a:latin typeface="Myriad Pro"/>
                <a:cs typeface="Myriad Pro"/>
              </a:rPr>
              <a:t> </a:t>
            </a:r>
            <a:r>
              <a:rPr lang="en-GB" sz="2000" i="0" dirty="0">
                <a:solidFill>
                  <a:srgbClr val="FF0000"/>
                </a:solidFill>
                <a:latin typeface="Myriad Pro"/>
                <a:cs typeface="Myriad Pro"/>
              </a:rPr>
              <a:t>deviation in the structure’s original geometric or material </a:t>
            </a:r>
            <a:r>
              <a:rPr lang="en-GB" sz="2000" i="0" dirty="0" smtClean="0">
                <a:solidFill>
                  <a:srgbClr val="FF0000"/>
                </a:solidFill>
                <a:latin typeface="Myriad Pro"/>
                <a:cs typeface="Myriad Pro"/>
              </a:rPr>
              <a:t>properties</a:t>
            </a:r>
            <a:r>
              <a:rPr lang="sr-Latn-BA" sz="2000" i="0" dirty="0" smtClean="0">
                <a:solidFill>
                  <a:srgbClr val="FF0000"/>
                </a:solidFill>
                <a:latin typeface="Myriad Pro"/>
                <a:cs typeface="Myriad Pro"/>
              </a:rPr>
              <a:t>, including changes to the buoundary conditions and system connectivity</a:t>
            </a:r>
            <a:r>
              <a:rPr lang="en-GB" sz="2000" i="0" dirty="0" smtClean="0">
                <a:solidFill>
                  <a:srgbClr val="FF0000"/>
                </a:solidFill>
                <a:latin typeface="Myriad Pro"/>
                <a:cs typeface="Myriad Pro"/>
              </a:rPr>
              <a:t>t</a:t>
            </a:r>
            <a:r>
              <a:rPr lang="sr-Latn-BA" sz="2000" i="0" dirty="0" smtClean="0">
                <a:solidFill>
                  <a:srgbClr val="FF0000"/>
                </a:solidFill>
                <a:latin typeface="Myriad Pro"/>
                <a:cs typeface="Myriad Pro"/>
              </a:rPr>
              <a:t>, t</a:t>
            </a:r>
            <a:r>
              <a:rPr lang="en-GB" sz="2000" i="0" dirty="0" smtClean="0">
                <a:solidFill>
                  <a:srgbClr val="FF0000"/>
                </a:solidFill>
                <a:latin typeface="Myriad Pro"/>
                <a:cs typeface="Myriad Pro"/>
              </a:rPr>
              <a:t>hat </a:t>
            </a:r>
            <a:r>
              <a:rPr lang="en-GB" sz="2000" i="0" dirty="0">
                <a:solidFill>
                  <a:srgbClr val="FF0000"/>
                </a:solidFill>
                <a:latin typeface="Myriad Pro"/>
                <a:cs typeface="Myriad Pro"/>
              </a:rPr>
              <a:t>may cause undesirable stresses, displacements or vibrations on the structure</a:t>
            </a:r>
            <a:r>
              <a:rPr lang="en-GB" sz="2000" dirty="0" smtClean="0">
                <a:solidFill>
                  <a:srgbClr val="FF0000"/>
                </a:solidFill>
                <a:latin typeface="Myriad Pro"/>
                <a:cs typeface="Myriad Pro"/>
              </a:rPr>
              <a:t>.</a:t>
            </a:r>
            <a:endParaRPr lang="sr-Latn-BA" sz="2000" dirty="0" smtClean="0">
              <a:solidFill>
                <a:srgbClr val="FF0000"/>
              </a:solidFill>
              <a:latin typeface="Myriad Pro"/>
              <a:cs typeface="Myriad Pro"/>
            </a:endParaRPr>
          </a:p>
          <a:p>
            <a:pPr algn="just">
              <a:spcBef>
                <a:spcPts val="600"/>
              </a:spcBef>
              <a:spcAft>
                <a:spcPts val="600"/>
              </a:spcAft>
            </a:pPr>
            <a:endParaRPr lang="sr-Latn-BA" sz="2000" dirty="0">
              <a:solidFill>
                <a:schemeClr val="tx1"/>
              </a:solidFill>
              <a:latin typeface="Myriad Pro"/>
              <a:cs typeface="Myriad Pro"/>
            </a:endParaRPr>
          </a:p>
          <a:p>
            <a:pPr algn="just">
              <a:spcBef>
                <a:spcPts val="600"/>
              </a:spcBef>
              <a:spcAft>
                <a:spcPts val="600"/>
              </a:spcAft>
            </a:pPr>
            <a:endParaRPr lang="sr-Latn-BA" sz="2000" dirty="0">
              <a:solidFill>
                <a:srgbClr val="FF0000"/>
              </a:solidFill>
              <a:latin typeface="Myriad Pro"/>
              <a:cs typeface="Myriad Pro"/>
            </a:endParaRPr>
          </a:p>
          <a:p>
            <a:pPr algn="just">
              <a:spcBef>
                <a:spcPts val="600"/>
              </a:spcBef>
              <a:spcAft>
                <a:spcPts val="600"/>
              </a:spcAft>
              <a:buFont typeface="Arial" pitchFamily="34" charset="0"/>
              <a:buNone/>
            </a:pPr>
            <a:endParaRPr lang="sr-Latn-BA" sz="2000" dirty="0" smtClean="0">
              <a:solidFill>
                <a:schemeClr val="tx1"/>
              </a:solidFill>
              <a:latin typeface="Myriad Pro"/>
              <a:cs typeface="Myriad Pro"/>
            </a:endParaRPr>
          </a:p>
        </p:txBody>
      </p:sp>
      <p:sp>
        <p:nvSpPr>
          <p:cNvPr id="6" name="TextBox 5"/>
          <p:cNvSpPr txBox="1"/>
          <p:nvPr/>
        </p:nvSpPr>
        <p:spPr>
          <a:xfrm>
            <a:off x="390507" y="4581128"/>
            <a:ext cx="4114801" cy="1754326"/>
          </a:xfrm>
          <a:prstGeom prst="rect">
            <a:avLst/>
          </a:prstGeom>
          <a:noFill/>
        </p:spPr>
        <p:txBody>
          <a:bodyPr wrap="square" rtlCol="0">
            <a:spAutoFit/>
          </a:bodyPr>
          <a:lstStyle/>
          <a:p>
            <a:pPr algn="just"/>
            <a:r>
              <a:rPr lang="en-US" dirty="0">
                <a:latin typeface="Myriad Pro"/>
                <a:cs typeface="Myriad Pro"/>
              </a:rPr>
              <a:t>The term damage does not necessarily imply a total loss of system functionality, but rather that the system is no longer functioning in its optimal way.</a:t>
            </a:r>
            <a:endParaRPr lang="sr-Latn-BA" dirty="0">
              <a:latin typeface="Myriad Pro"/>
              <a:cs typeface="Myriad Pro"/>
            </a:endParaRPr>
          </a:p>
          <a:p>
            <a:pPr algn="just"/>
            <a:endParaRPr lang="en-US" dirty="0"/>
          </a:p>
        </p:txBody>
      </p:sp>
    </p:spTree>
    <p:extLst>
      <p:ext uri="{BB962C8B-B14F-4D97-AF65-F5344CB8AC3E}">
        <p14:creationId xmlns:p14="http://schemas.microsoft.com/office/powerpoint/2010/main" val="2261266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1" y="6209827"/>
            <a:ext cx="2271268" cy="647700"/>
          </a:xfrm>
          <a:prstGeom prst="rect">
            <a:avLst/>
          </a:prstGeom>
        </p:spPr>
      </p:pic>
      <p:grpSp>
        <p:nvGrpSpPr>
          <p:cNvPr id="6" name="Group 37"/>
          <p:cNvGrpSpPr>
            <a:grpSpLocks noChangeAspect="1"/>
          </p:cNvGrpSpPr>
          <p:nvPr/>
        </p:nvGrpSpPr>
        <p:grpSpPr bwMode="auto">
          <a:xfrm>
            <a:off x="434255" y="1657285"/>
            <a:ext cx="3244850" cy="4895850"/>
            <a:chOff x="1983" y="1432"/>
            <a:chExt cx="8506" cy="12835"/>
          </a:xfrm>
        </p:grpSpPr>
        <p:pic>
          <p:nvPicPr>
            <p:cNvPr id="7"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3" y="1432"/>
              <a:ext cx="8504" cy="40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5" y="5810"/>
              <a:ext cx="8504" cy="40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5" y="10172"/>
              <a:ext cx="8504" cy="40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12" name="Line 49"/>
          <p:cNvSpPr>
            <a:spLocks noChangeShapeType="1"/>
          </p:cNvSpPr>
          <p:nvPr/>
        </p:nvSpPr>
        <p:spPr bwMode="auto">
          <a:xfrm flipH="1">
            <a:off x="3059832" y="1988840"/>
            <a:ext cx="422275"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Box 15"/>
          <p:cNvSpPr txBox="1"/>
          <p:nvPr/>
        </p:nvSpPr>
        <p:spPr>
          <a:xfrm>
            <a:off x="4878486" y="573079"/>
            <a:ext cx="4086002" cy="2816156"/>
          </a:xfrm>
          <a:prstGeom prst="rect">
            <a:avLst/>
          </a:prstGeom>
          <a:noFill/>
        </p:spPr>
        <p:txBody>
          <a:bodyPr wrap="square" rtlCol="0">
            <a:spAutoFit/>
          </a:bodyPr>
          <a:lstStyle/>
          <a:p>
            <a:pPr marL="292100"/>
            <a:r>
              <a:rPr lang="en-US" i="1" dirty="0">
                <a:latin typeface="Myriad Pro"/>
                <a:cs typeface="Myriad Pro"/>
              </a:rPr>
              <a:t>Overlapped  FRFs measured </a:t>
            </a:r>
            <a:r>
              <a:rPr lang="en-US" i="1" dirty="0" smtClean="0">
                <a:latin typeface="Myriad Pro"/>
                <a:cs typeface="Myriad Pro"/>
              </a:rPr>
              <a:t>at one DOF (DOF 11), for 7 levels od damage:</a:t>
            </a:r>
          </a:p>
          <a:p>
            <a:pPr marL="285750" indent="-285750">
              <a:spcBef>
                <a:spcPts val="600"/>
              </a:spcBef>
              <a:spcAft>
                <a:spcPts val="600"/>
              </a:spcAft>
              <a:buFont typeface="Arial" pitchFamily="34" charset="0"/>
              <a:buChar char="•"/>
            </a:pPr>
            <a:r>
              <a:rPr lang="en-US" i="1" dirty="0">
                <a:latin typeface="Myriad Pro"/>
                <a:cs typeface="Myriad Pro"/>
              </a:rPr>
              <a:t>There is some </a:t>
            </a:r>
            <a:r>
              <a:rPr lang="en-US" i="1" dirty="0">
                <a:solidFill>
                  <a:srgbClr val="FF0000"/>
                </a:solidFill>
                <a:latin typeface="Myriad Pro"/>
                <a:cs typeface="Myriad Pro"/>
              </a:rPr>
              <a:t>frequency shift due to increase of </a:t>
            </a:r>
            <a:r>
              <a:rPr lang="en-US" i="1" dirty="0" smtClean="0">
                <a:solidFill>
                  <a:srgbClr val="FF0000"/>
                </a:solidFill>
                <a:latin typeface="Myriad Pro"/>
                <a:cs typeface="Myriad Pro"/>
              </a:rPr>
              <a:t>the </a:t>
            </a:r>
            <a:r>
              <a:rPr lang="en-US" i="1" dirty="0">
                <a:solidFill>
                  <a:srgbClr val="FF0000"/>
                </a:solidFill>
                <a:latin typeface="Myriad Pro"/>
                <a:cs typeface="Myriad Pro"/>
              </a:rPr>
              <a:t>damage</a:t>
            </a:r>
            <a:r>
              <a:rPr lang="en-US" i="1" dirty="0">
                <a:latin typeface="Myriad Pro"/>
                <a:cs typeface="Myriad Pro"/>
              </a:rPr>
              <a:t>.</a:t>
            </a:r>
          </a:p>
          <a:p>
            <a:pPr marL="285750" indent="-285750">
              <a:spcBef>
                <a:spcPts val="600"/>
              </a:spcBef>
              <a:spcAft>
                <a:spcPts val="600"/>
              </a:spcAft>
              <a:buFont typeface="Arial" pitchFamily="34" charset="0"/>
              <a:buChar char="•"/>
            </a:pPr>
            <a:r>
              <a:rPr lang="en-US" i="1" dirty="0">
                <a:solidFill>
                  <a:srgbClr val="FF0000"/>
                </a:solidFill>
                <a:latin typeface="Myriad Pro"/>
                <a:cs typeface="Myriad Pro"/>
              </a:rPr>
              <a:t>Resonant peaks move to the left </a:t>
            </a:r>
            <a:r>
              <a:rPr lang="en-US" i="1" dirty="0">
                <a:latin typeface="Myriad Pro"/>
                <a:cs typeface="Myriad Pro"/>
              </a:rPr>
              <a:t>(decreasing frequencies) due to the beam stiffness decreases (when level of damage increases). </a:t>
            </a:r>
          </a:p>
        </p:txBody>
      </p:sp>
      <p:sp>
        <p:nvSpPr>
          <p:cNvPr id="17" name="Text Box 41"/>
          <p:cNvSpPr txBox="1">
            <a:spLocks noChangeArrowheads="1"/>
          </p:cNvSpPr>
          <p:nvPr/>
        </p:nvSpPr>
        <p:spPr bwMode="auto">
          <a:xfrm>
            <a:off x="3802404" y="1989854"/>
            <a:ext cx="882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r-HR" sz="1600" b="1" dirty="0">
                <a:effectLst>
                  <a:outerShdw blurRad="38100" dist="38100" dir="2700000" algn="tl">
                    <a:srgbClr val="C0C0C0"/>
                  </a:outerShdw>
                </a:effectLst>
              </a:rPr>
              <a:t>Test 1</a:t>
            </a:r>
            <a:endParaRPr lang="en-US" sz="1600" b="1" dirty="0">
              <a:effectLst>
                <a:outerShdw blurRad="38100" dist="38100" dir="2700000" algn="tl">
                  <a:srgbClr val="C0C0C0"/>
                </a:outerShdw>
              </a:effectLst>
            </a:endParaRPr>
          </a:p>
        </p:txBody>
      </p:sp>
      <p:sp>
        <p:nvSpPr>
          <p:cNvPr id="18" name="Text Box 41"/>
          <p:cNvSpPr txBox="1">
            <a:spLocks noChangeArrowheads="1"/>
          </p:cNvSpPr>
          <p:nvPr/>
        </p:nvSpPr>
        <p:spPr bwMode="auto">
          <a:xfrm>
            <a:off x="3851820" y="5435576"/>
            <a:ext cx="882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r-HR" sz="1600" b="1" dirty="0">
                <a:effectLst>
                  <a:outerShdw blurRad="38100" dist="38100" dir="2700000" algn="tl">
                    <a:srgbClr val="C0C0C0"/>
                  </a:outerShdw>
                </a:effectLst>
              </a:rPr>
              <a:t>Test </a:t>
            </a:r>
            <a:r>
              <a:rPr lang="en-US" sz="1600" b="1" dirty="0" smtClean="0">
                <a:effectLst>
                  <a:outerShdw blurRad="38100" dist="38100" dir="2700000" algn="tl">
                    <a:srgbClr val="C0C0C0"/>
                  </a:outerShdw>
                </a:effectLst>
              </a:rPr>
              <a:t>3</a:t>
            </a:r>
            <a:endParaRPr lang="en-US" sz="1600" b="1" dirty="0">
              <a:effectLst>
                <a:outerShdw blurRad="38100" dist="38100" dir="2700000" algn="tl">
                  <a:srgbClr val="C0C0C0"/>
                </a:outerShdw>
              </a:effectLst>
            </a:endParaRPr>
          </a:p>
        </p:txBody>
      </p:sp>
      <p:sp>
        <p:nvSpPr>
          <p:cNvPr id="19" name="Text Box 41"/>
          <p:cNvSpPr txBox="1">
            <a:spLocks noChangeArrowheads="1"/>
          </p:cNvSpPr>
          <p:nvPr/>
        </p:nvSpPr>
        <p:spPr bwMode="auto">
          <a:xfrm>
            <a:off x="3851820" y="3939986"/>
            <a:ext cx="882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r-HR" sz="1600" b="1" dirty="0">
                <a:effectLst>
                  <a:outerShdw blurRad="38100" dist="38100" dir="2700000" algn="tl">
                    <a:srgbClr val="C0C0C0"/>
                  </a:outerShdw>
                </a:effectLst>
              </a:rPr>
              <a:t>Test </a:t>
            </a:r>
            <a:r>
              <a:rPr lang="en-US" sz="1600" b="1" dirty="0" smtClean="0">
                <a:effectLst>
                  <a:outerShdw blurRad="38100" dist="38100" dir="2700000" algn="tl">
                    <a:srgbClr val="C0C0C0"/>
                  </a:outerShdw>
                </a:effectLst>
              </a:rPr>
              <a:t>2</a:t>
            </a:r>
            <a:endParaRPr lang="en-US" sz="1600" b="1" dirty="0">
              <a:effectLst>
                <a:outerShdw blurRad="38100" dist="38100" dir="2700000" algn="tl">
                  <a:srgbClr val="C0C0C0"/>
                </a:outerShdw>
              </a:effectLst>
            </a:endParaRPr>
          </a:p>
        </p:txBody>
      </p:sp>
      <p:sp>
        <p:nvSpPr>
          <p:cNvPr id="21" name="Title 3"/>
          <p:cNvSpPr>
            <a:spLocks noGrp="1"/>
          </p:cNvSpPr>
          <p:nvPr>
            <p:ph type="title"/>
          </p:nvPr>
        </p:nvSpPr>
        <p:spPr>
          <a:xfrm>
            <a:off x="291027" y="692696"/>
            <a:ext cx="3505021" cy="720080"/>
          </a:xfrm>
        </p:spPr>
        <p:txBody>
          <a:bodyPr>
            <a:normAutofit/>
          </a:bodyPr>
          <a:lstStyle/>
          <a:p>
            <a:r>
              <a:rPr lang="en-US" i="1" kern="1200" dirty="0">
                <a:solidFill>
                  <a:schemeClr val="tx1"/>
                </a:solidFill>
                <a:latin typeface="Myriad Pro"/>
                <a:ea typeface="+mn-ea"/>
                <a:cs typeface="Myriad Pro"/>
              </a:rPr>
              <a:t>Damage detection </a:t>
            </a:r>
            <a:r>
              <a:rPr lang="sr-Latn-BA" i="1" kern="1200" dirty="0">
                <a:solidFill>
                  <a:schemeClr val="tx1"/>
                </a:solidFill>
                <a:latin typeface="Myriad Pro"/>
                <a:ea typeface="+mn-ea"/>
                <a:cs typeface="Myriad Pro"/>
              </a:rPr>
              <a:t/>
            </a:r>
            <a:br>
              <a:rPr lang="sr-Latn-BA" i="1" kern="1200" dirty="0">
                <a:solidFill>
                  <a:schemeClr val="tx1"/>
                </a:solidFill>
                <a:latin typeface="Myriad Pro"/>
                <a:ea typeface="+mn-ea"/>
                <a:cs typeface="Myriad Pro"/>
              </a:rPr>
            </a:br>
            <a:r>
              <a:rPr lang="en-US" i="1" kern="1200" dirty="0">
                <a:solidFill>
                  <a:srgbClr val="FF0000"/>
                </a:solidFill>
                <a:latin typeface="Myriad Pro"/>
                <a:ea typeface="+mn-ea"/>
                <a:cs typeface="Myriad Pro"/>
              </a:rPr>
              <a:t>Level 1:</a:t>
            </a:r>
            <a:r>
              <a:rPr lang="sr-Latn-BA" i="1" kern="1200" dirty="0">
                <a:solidFill>
                  <a:schemeClr val="tx1"/>
                </a:solidFill>
                <a:latin typeface="Myriad Pro"/>
                <a:ea typeface="+mn-ea"/>
                <a:cs typeface="Myriad Pro"/>
              </a:rPr>
              <a:t> </a:t>
            </a:r>
            <a:r>
              <a:rPr lang="en-GB" i="1" kern="1200" dirty="0">
                <a:solidFill>
                  <a:schemeClr val="tx1"/>
                </a:solidFill>
                <a:latin typeface="Myriad Pro"/>
                <a:ea typeface="+mn-ea"/>
                <a:cs typeface="Myriad Pro"/>
              </a:rPr>
              <a:t>damage existence </a:t>
            </a:r>
            <a:endParaRPr lang="en-US" i="1" kern="1200" dirty="0">
              <a:solidFill>
                <a:schemeClr val="tx1"/>
              </a:solidFill>
              <a:latin typeface="Myriad Pro"/>
              <a:ea typeface="+mn-ea"/>
              <a:cs typeface="Myriad Pro"/>
            </a:endParaRPr>
          </a:p>
        </p:txBody>
      </p:sp>
      <p:sp>
        <p:nvSpPr>
          <p:cNvPr id="22" name="Line 49"/>
          <p:cNvSpPr>
            <a:spLocks noChangeShapeType="1"/>
          </p:cNvSpPr>
          <p:nvPr/>
        </p:nvSpPr>
        <p:spPr bwMode="auto">
          <a:xfrm flipH="1">
            <a:off x="2933413" y="3645024"/>
            <a:ext cx="422275"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49"/>
          <p:cNvSpPr>
            <a:spLocks noChangeShapeType="1"/>
          </p:cNvSpPr>
          <p:nvPr/>
        </p:nvSpPr>
        <p:spPr bwMode="auto">
          <a:xfrm flipH="1">
            <a:off x="2933413" y="5301208"/>
            <a:ext cx="422275"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7409"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3495202"/>
            <a:ext cx="3000375"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98905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4"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sp>
        <p:nvSpPr>
          <p:cNvPr id="54" name="Title 3"/>
          <p:cNvSpPr txBox="1">
            <a:spLocks/>
          </p:cNvSpPr>
          <p:nvPr/>
        </p:nvSpPr>
        <p:spPr>
          <a:xfrm>
            <a:off x="439055" y="692696"/>
            <a:ext cx="3505021" cy="720080"/>
          </a:xfrm>
          <a:prstGeom prst="rect">
            <a:avLst/>
          </a:prstGeom>
        </p:spPr>
        <p:txBody>
          <a:bodyPr wrap="square" lIns="0" tIns="0" rIns="0" bIns="0">
            <a:normAutofit/>
          </a:bodyPr>
          <a:lstStyle>
            <a:lvl1pPr>
              <a:defRPr sz="2000" b="1" i="0">
                <a:solidFill>
                  <a:srgbClr val="6F2F9F"/>
                </a:solidFill>
                <a:latin typeface="Calibri"/>
                <a:ea typeface="+mj-ea"/>
                <a:cs typeface="Calibri"/>
              </a:defRPr>
            </a:lvl1pPr>
          </a:lstStyle>
          <a:p>
            <a:r>
              <a:rPr lang="en-US" i="1" kern="1200" dirty="0" smtClean="0">
                <a:solidFill>
                  <a:schemeClr val="tx1"/>
                </a:solidFill>
                <a:latin typeface="Myriad Pro"/>
                <a:ea typeface="+mn-ea"/>
                <a:cs typeface="Myriad Pro"/>
              </a:rPr>
              <a:t>Damage detection </a:t>
            </a:r>
            <a:r>
              <a:rPr lang="sr-Latn-BA" i="1" kern="1200" dirty="0" smtClean="0">
                <a:solidFill>
                  <a:schemeClr val="tx1"/>
                </a:solidFill>
                <a:latin typeface="Myriad Pro"/>
                <a:ea typeface="+mn-ea"/>
                <a:cs typeface="Myriad Pro"/>
              </a:rPr>
              <a:t/>
            </a:r>
            <a:br>
              <a:rPr lang="sr-Latn-BA" i="1" kern="1200" dirty="0" smtClean="0">
                <a:solidFill>
                  <a:schemeClr val="tx1"/>
                </a:solidFill>
                <a:latin typeface="Myriad Pro"/>
                <a:ea typeface="+mn-ea"/>
                <a:cs typeface="Myriad Pro"/>
              </a:rPr>
            </a:br>
            <a:r>
              <a:rPr lang="en-US" i="1" kern="1200" dirty="0" smtClean="0">
                <a:solidFill>
                  <a:srgbClr val="FF0000"/>
                </a:solidFill>
                <a:latin typeface="Myriad Pro"/>
                <a:ea typeface="+mn-ea"/>
                <a:cs typeface="Myriad Pro"/>
              </a:rPr>
              <a:t>Level 2:</a:t>
            </a:r>
            <a:r>
              <a:rPr lang="sr-Latn-BA" i="1" kern="1200" dirty="0" smtClean="0">
                <a:solidFill>
                  <a:schemeClr val="tx1"/>
                </a:solidFill>
                <a:latin typeface="Myriad Pro"/>
                <a:ea typeface="+mn-ea"/>
                <a:cs typeface="Myriad Pro"/>
              </a:rPr>
              <a:t> </a:t>
            </a:r>
            <a:r>
              <a:rPr lang="en-GB" i="1" kern="1200" dirty="0" smtClean="0">
                <a:solidFill>
                  <a:schemeClr val="tx1"/>
                </a:solidFill>
                <a:latin typeface="Myriad Pro"/>
                <a:ea typeface="+mn-ea"/>
                <a:cs typeface="Myriad Pro"/>
              </a:rPr>
              <a:t>damage </a:t>
            </a:r>
            <a:r>
              <a:rPr lang="en-GB" i="1" dirty="0">
                <a:solidFill>
                  <a:schemeClr val="tx1"/>
                </a:solidFill>
                <a:latin typeface="Myriad Pro"/>
                <a:ea typeface="+mn-ea"/>
                <a:cs typeface="Myriad Pro"/>
              </a:rPr>
              <a:t>location</a:t>
            </a:r>
            <a:endParaRPr lang="en-US" i="1" dirty="0">
              <a:solidFill>
                <a:schemeClr val="tx1"/>
              </a:solidFill>
              <a:latin typeface="Myriad Pro"/>
              <a:ea typeface="+mn-ea"/>
              <a:cs typeface="Myriad Pro"/>
            </a:endParaRPr>
          </a:p>
        </p:txBody>
      </p:sp>
      <p:sp>
        <p:nvSpPr>
          <p:cNvPr id="55" name="Rectangle 3"/>
          <p:cNvSpPr>
            <a:spLocks noChangeArrowheads="1"/>
          </p:cNvSpPr>
          <p:nvPr/>
        </p:nvSpPr>
        <p:spPr bwMode="auto">
          <a:xfrm>
            <a:off x="418907" y="1624209"/>
            <a:ext cx="4327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i="1" dirty="0">
                <a:latin typeface="Myriad Pro"/>
                <a:cs typeface="Myriad Pro"/>
              </a:rPr>
              <a:t>For the purpose to locate </a:t>
            </a:r>
            <a:r>
              <a:rPr lang="en-GB" i="1" dirty="0" smtClean="0">
                <a:latin typeface="Myriad Pro"/>
                <a:cs typeface="Myriad Pro"/>
              </a:rPr>
              <a:t>the damage</a:t>
            </a:r>
            <a:r>
              <a:rPr lang="en-GB" i="1" dirty="0">
                <a:latin typeface="Myriad Pro"/>
                <a:cs typeface="Myriad Pro"/>
              </a:rPr>
              <a:t>, </a:t>
            </a:r>
          </a:p>
          <a:p>
            <a:r>
              <a:rPr lang="en-GB" i="1" dirty="0">
                <a:latin typeface="Myriad Pro"/>
                <a:cs typeface="Myriad Pro"/>
              </a:rPr>
              <a:t>the </a:t>
            </a:r>
            <a:r>
              <a:rPr lang="en-GB" b="1" i="1" dirty="0">
                <a:latin typeface="Myriad Pro"/>
                <a:cs typeface="Myriad Pro"/>
              </a:rPr>
              <a:t>G</a:t>
            </a:r>
            <a:r>
              <a:rPr lang="en-GB" i="1" dirty="0">
                <a:latin typeface="Myriad Pro"/>
                <a:cs typeface="Myriad Pro"/>
              </a:rPr>
              <a:t>eneral </a:t>
            </a:r>
            <a:r>
              <a:rPr lang="en-GB" b="1" i="1" dirty="0">
                <a:latin typeface="Myriad Pro"/>
                <a:cs typeface="Myriad Pro"/>
              </a:rPr>
              <a:t>D</a:t>
            </a:r>
            <a:r>
              <a:rPr lang="en-GB" i="1" dirty="0">
                <a:latin typeface="Myriad Pro"/>
                <a:cs typeface="Myriad Pro"/>
              </a:rPr>
              <a:t>amage </a:t>
            </a:r>
            <a:r>
              <a:rPr lang="en-GB" b="1" i="1" dirty="0">
                <a:latin typeface="Myriad Pro"/>
                <a:cs typeface="Myriad Pro"/>
              </a:rPr>
              <a:t>I</a:t>
            </a:r>
            <a:r>
              <a:rPr lang="en-GB" i="1" dirty="0">
                <a:latin typeface="Myriad Pro"/>
                <a:cs typeface="Myriad Pro"/>
              </a:rPr>
              <a:t>ndex was used:</a:t>
            </a:r>
            <a:endParaRPr lang="en-US" i="1" dirty="0">
              <a:latin typeface="Myriad Pro"/>
              <a:cs typeface="Myriad Pro"/>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732850590"/>
              </p:ext>
            </p:extLst>
          </p:nvPr>
        </p:nvGraphicFramePr>
        <p:xfrm>
          <a:off x="5158779" y="1454565"/>
          <a:ext cx="2282825" cy="815975"/>
        </p:xfrm>
        <a:graphic>
          <a:graphicData uri="http://schemas.openxmlformats.org/presentationml/2006/ole">
            <mc:AlternateContent xmlns:mc="http://schemas.openxmlformats.org/markup-compatibility/2006">
              <mc:Choice xmlns:v="urn:schemas-microsoft-com:vml" Requires="v">
                <p:oleObj spid="_x0000_s19498" name="Equation" r:id="rId7" imgW="1600200" imgH="571500" progId="Equation.3">
                  <p:embed/>
                </p:oleObj>
              </mc:Choice>
              <mc:Fallback>
                <p:oleObj name="Equation" r:id="rId7" imgW="1600200" imgH="57150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8779" y="1454565"/>
                        <a:ext cx="2282825" cy="815975"/>
                      </a:xfrm>
                      <a:prstGeom prst="rect">
                        <a:avLst/>
                      </a:prstGeom>
                      <a:noFill/>
                      <a:ln w="47625" cmpd="dbl">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85402130"/>
              </p:ext>
            </p:extLst>
          </p:nvPr>
        </p:nvGraphicFramePr>
        <p:xfrm>
          <a:off x="439055" y="3631053"/>
          <a:ext cx="6038850" cy="1371600"/>
        </p:xfrm>
        <a:graphic>
          <a:graphicData uri="http://schemas.openxmlformats.org/presentationml/2006/ole">
            <mc:AlternateContent xmlns:mc="http://schemas.openxmlformats.org/markup-compatibility/2006">
              <mc:Choice xmlns:v="urn:schemas-microsoft-com:vml" Requires="v">
                <p:oleObj spid="_x0000_s19499" name="Equation" r:id="rId9" imgW="4381500" imgH="965200" progId="Equation.DSMT4">
                  <p:embed/>
                </p:oleObj>
              </mc:Choice>
              <mc:Fallback>
                <p:oleObj name="Equation" r:id="rId9" imgW="4381500" imgH="965200"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9055" y="3631053"/>
                        <a:ext cx="60388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 name="TextBox 7"/>
          <p:cNvSpPr txBox="1">
            <a:spLocks noChangeArrowheads="1"/>
          </p:cNvSpPr>
          <p:nvPr/>
        </p:nvSpPr>
        <p:spPr bwMode="auto">
          <a:xfrm>
            <a:off x="992687" y="5301208"/>
            <a:ext cx="4114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b="1" dirty="0" err="1">
                <a:solidFill>
                  <a:srgbClr val="002060"/>
                </a:solidFill>
              </a:rPr>
              <a:t>Calculted</a:t>
            </a:r>
            <a:r>
              <a:rPr lang="en-US" sz="1600" b="1" dirty="0">
                <a:solidFill>
                  <a:srgbClr val="002060"/>
                </a:solidFill>
              </a:rPr>
              <a:t> for each location p</a:t>
            </a:r>
            <a:r>
              <a:rPr lang="en-US" sz="1600" b="1" dirty="0" smtClean="0">
                <a:solidFill>
                  <a:srgbClr val="002060"/>
                </a:solidFill>
              </a:rPr>
              <a:t>= 1</a:t>
            </a:r>
            <a:r>
              <a:rPr lang="en-US" sz="1600" b="1" dirty="0">
                <a:solidFill>
                  <a:srgbClr val="002060"/>
                </a:solidFill>
                <a:sym typeface="Symbol" pitchFamily="18" charset="2"/>
              </a:rPr>
              <a:t></a:t>
            </a:r>
            <a:r>
              <a:rPr lang="en-US" sz="1600" b="1" dirty="0">
                <a:solidFill>
                  <a:srgbClr val="002060"/>
                </a:solidFill>
              </a:rPr>
              <a:t>14</a:t>
            </a:r>
          </a:p>
        </p:txBody>
      </p:sp>
      <p:sp>
        <p:nvSpPr>
          <p:cNvPr id="57" name="TextBox 6"/>
          <p:cNvSpPr txBox="1">
            <a:spLocks noChangeArrowheads="1"/>
          </p:cNvSpPr>
          <p:nvPr/>
        </p:nvSpPr>
        <p:spPr bwMode="auto">
          <a:xfrm>
            <a:off x="6285318" y="4892729"/>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a:solidFill>
                  <a:srgbClr val="002060"/>
                </a:solidFill>
              </a:rPr>
              <a:t>FRF </a:t>
            </a:r>
            <a:r>
              <a:rPr lang="en-US" b="1" dirty="0" smtClean="0">
                <a:solidFill>
                  <a:srgbClr val="002060"/>
                </a:solidFill>
              </a:rPr>
              <a:t>curvature</a:t>
            </a:r>
            <a:endParaRPr lang="en-US" b="1" dirty="0">
              <a:solidFill>
                <a:srgbClr val="00206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978340142"/>
              </p:ext>
            </p:extLst>
          </p:nvPr>
        </p:nvGraphicFramePr>
        <p:xfrm>
          <a:off x="5508104" y="5301208"/>
          <a:ext cx="3194050" cy="355600"/>
        </p:xfrm>
        <a:graphic>
          <a:graphicData uri="http://schemas.openxmlformats.org/presentationml/2006/ole">
            <mc:AlternateContent xmlns:mc="http://schemas.openxmlformats.org/markup-compatibility/2006">
              <mc:Choice xmlns:v="urn:schemas-microsoft-com:vml" Requires="v">
                <p:oleObj spid="_x0000_s19500" name="Equation" r:id="rId11" imgW="2057400" imgH="228600" progId="Equation.3">
                  <p:embed/>
                </p:oleObj>
              </mc:Choice>
              <mc:Fallback>
                <p:oleObj name="Equation" r:id="rId11" imgW="2057400" imgH="228600" progId="Equation.3">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08104" y="5301208"/>
                        <a:ext cx="31940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8" name="Straight Arrow Connector 57"/>
          <p:cNvCxnSpPr/>
          <p:nvPr/>
        </p:nvCxnSpPr>
        <p:spPr>
          <a:xfrm>
            <a:off x="787303" y="4653136"/>
            <a:ext cx="517453" cy="586849"/>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5"/>
          <p:cNvSpPr>
            <a:spLocks noChangeArrowheads="1"/>
          </p:cNvSpPr>
          <p:nvPr/>
        </p:nvSpPr>
        <p:spPr bwMode="auto">
          <a:xfrm>
            <a:off x="349896" y="2662754"/>
            <a:ext cx="849694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i="1" dirty="0">
                <a:latin typeface="Myriad Pro"/>
                <a:cs typeface="Myriad Pro"/>
              </a:rPr>
              <a:t>Index GDI has to be calculated for each DOF of the cantilever (marked with p in this equation) and for each stage of damage (marked by d). The number of natural frequencies in the band of interest is marked by </a:t>
            </a:r>
            <a:r>
              <a:rPr lang="en-US" i="1" dirty="0" smtClean="0">
                <a:latin typeface="Myriad Pro"/>
                <a:cs typeface="Myriad Pro"/>
              </a:rPr>
              <a:t>N.</a:t>
            </a:r>
            <a:endParaRPr lang="en-US" i="1" dirty="0">
              <a:latin typeface="Myriad Pro"/>
              <a:cs typeface="Myriad Pro"/>
            </a:endParaRPr>
          </a:p>
        </p:txBody>
      </p:sp>
    </p:spTree>
    <p:extLst>
      <p:ext uri="{BB962C8B-B14F-4D97-AF65-F5344CB8AC3E}">
        <p14:creationId xmlns:p14="http://schemas.microsoft.com/office/powerpoint/2010/main" val="416626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grpSp>
        <p:nvGrpSpPr>
          <p:cNvPr id="208" name="Group 20"/>
          <p:cNvGrpSpPr>
            <a:grpSpLocks/>
          </p:cNvGrpSpPr>
          <p:nvPr/>
        </p:nvGrpSpPr>
        <p:grpSpPr bwMode="auto">
          <a:xfrm>
            <a:off x="705145" y="1926600"/>
            <a:ext cx="8077200" cy="1962150"/>
            <a:chOff x="1175982" y="4761505"/>
            <a:chExt cx="7131050" cy="1163637"/>
          </a:xfrm>
        </p:grpSpPr>
        <p:pic>
          <p:nvPicPr>
            <p:cNvPr id="20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5982" y="4763092"/>
              <a:ext cx="23304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Picture 1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5332" y="4761505"/>
              <a:ext cx="23304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1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76582" y="4761505"/>
              <a:ext cx="23304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3" name="Title 3"/>
          <p:cNvSpPr txBox="1">
            <a:spLocks/>
          </p:cNvSpPr>
          <p:nvPr/>
        </p:nvSpPr>
        <p:spPr>
          <a:xfrm>
            <a:off x="439055" y="864552"/>
            <a:ext cx="3505021" cy="720080"/>
          </a:xfrm>
          <a:prstGeom prst="rect">
            <a:avLst/>
          </a:prstGeom>
        </p:spPr>
        <p:txBody>
          <a:bodyPr wrap="square" lIns="0" tIns="0" rIns="0" bIns="0">
            <a:normAutofit/>
          </a:bodyPr>
          <a:lstStyle>
            <a:lvl1pPr>
              <a:defRPr sz="2000" b="1" i="0">
                <a:solidFill>
                  <a:srgbClr val="6F2F9F"/>
                </a:solidFill>
                <a:latin typeface="Calibri"/>
                <a:ea typeface="+mj-ea"/>
                <a:cs typeface="Calibri"/>
              </a:defRPr>
            </a:lvl1pPr>
          </a:lstStyle>
          <a:p>
            <a:r>
              <a:rPr lang="en-US" i="1" kern="1200" dirty="0" smtClean="0">
                <a:solidFill>
                  <a:schemeClr val="tx1"/>
                </a:solidFill>
                <a:latin typeface="Myriad Pro"/>
                <a:ea typeface="+mn-ea"/>
                <a:cs typeface="Myriad Pro"/>
              </a:rPr>
              <a:t>Damage detection </a:t>
            </a:r>
            <a:r>
              <a:rPr lang="sr-Latn-BA" i="1" kern="1200" dirty="0" smtClean="0">
                <a:solidFill>
                  <a:schemeClr val="tx1"/>
                </a:solidFill>
                <a:latin typeface="Myriad Pro"/>
                <a:ea typeface="+mn-ea"/>
                <a:cs typeface="Myriad Pro"/>
              </a:rPr>
              <a:t/>
            </a:r>
            <a:br>
              <a:rPr lang="sr-Latn-BA" i="1" kern="1200" dirty="0" smtClean="0">
                <a:solidFill>
                  <a:schemeClr val="tx1"/>
                </a:solidFill>
                <a:latin typeface="Myriad Pro"/>
                <a:ea typeface="+mn-ea"/>
                <a:cs typeface="Myriad Pro"/>
              </a:rPr>
            </a:br>
            <a:r>
              <a:rPr lang="en-US" i="1" kern="1200" dirty="0" smtClean="0">
                <a:solidFill>
                  <a:srgbClr val="FF0000"/>
                </a:solidFill>
                <a:latin typeface="Myriad Pro"/>
                <a:ea typeface="+mn-ea"/>
                <a:cs typeface="Myriad Pro"/>
              </a:rPr>
              <a:t>Level 2:</a:t>
            </a:r>
            <a:r>
              <a:rPr lang="sr-Latn-BA" i="1" kern="1200" dirty="0" smtClean="0">
                <a:solidFill>
                  <a:schemeClr val="tx1"/>
                </a:solidFill>
                <a:latin typeface="Myriad Pro"/>
                <a:ea typeface="+mn-ea"/>
                <a:cs typeface="Myriad Pro"/>
              </a:rPr>
              <a:t> </a:t>
            </a:r>
            <a:r>
              <a:rPr lang="en-GB" i="1" kern="1200" dirty="0" smtClean="0">
                <a:solidFill>
                  <a:schemeClr val="tx1"/>
                </a:solidFill>
                <a:latin typeface="Myriad Pro"/>
                <a:ea typeface="+mn-ea"/>
                <a:cs typeface="Myriad Pro"/>
              </a:rPr>
              <a:t>damage </a:t>
            </a:r>
            <a:r>
              <a:rPr lang="en-GB" i="1" dirty="0">
                <a:solidFill>
                  <a:schemeClr val="tx1"/>
                </a:solidFill>
                <a:latin typeface="Myriad Pro"/>
                <a:ea typeface="+mn-ea"/>
                <a:cs typeface="Myriad Pro"/>
              </a:rPr>
              <a:t>location</a:t>
            </a:r>
            <a:endParaRPr lang="en-US" i="1" dirty="0">
              <a:solidFill>
                <a:schemeClr val="tx1"/>
              </a:solidFill>
              <a:latin typeface="Myriad Pro"/>
              <a:ea typeface="+mn-ea"/>
              <a:cs typeface="Myriad Pro"/>
            </a:endParaRPr>
          </a:p>
        </p:txBody>
      </p:sp>
      <p:sp>
        <p:nvSpPr>
          <p:cNvPr id="214" name="Text Box 142"/>
          <p:cNvSpPr txBox="1">
            <a:spLocks noChangeArrowheads="1"/>
          </p:cNvSpPr>
          <p:nvPr/>
        </p:nvSpPr>
        <p:spPr bwMode="auto">
          <a:xfrm>
            <a:off x="1475656" y="1589839"/>
            <a:ext cx="922337" cy="336550"/>
          </a:xfrm>
          <a:prstGeom prst="rect">
            <a:avLst/>
          </a:prstGeom>
          <a:noFill/>
          <a:ln>
            <a:noFill/>
          </a:ln>
          <a:effectLst/>
          <a:extLst/>
        </p:spPr>
        <p:txBody>
          <a:bodyPr>
            <a:spAutoFit/>
          </a:bodyPr>
          <a:lstStyle/>
          <a:p>
            <a:pPr>
              <a:spcBef>
                <a:spcPct val="50000"/>
              </a:spcBef>
              <a:defRPr/>
            </a:pPr>
            <a:r>
              <a:rPr lang="hr-HR" sz="1600" b="1" dirty="0">
                <a:solidFill>
                  <a:schemeClr val="tx2"/>
                </a:solidFill>
                <a:effectLst>
                  <a:outerShdw blurRad="38100" dist="38100" dir="2700000" algn="tl">
                    <a:srgbClr val="C0C0C0"/>
                  </a:outerShdw>
                </a:effectLst>
              </a:rPr>
              <a:t>Test 1</a:t>
            </a:r>
            <a:endParaRPr lang="en-US" sz="1600" b="1" dirty="0">
              <a:solidFill>
                <a:schemeClr val="tx2"/>
              </a:solidFill>
              <a:effectLst>
                <a:outerShdw blurRad="38100" dist="38100" dir="2700000" algn="tl">
                  <a:srgbClr val="C0C0C0"/>
                </a:outerShdw>
              </a:effectLst>
            </a:endParaRPr>
          </a:p>
        </p:txBody>
      </p:sp>
      <p:sp>
        <p:nvSpPr>
          <p:cNvPr id="215" name="Text Box 142"/>
          <p:cNvSpPr txBox="1">
            <a:spLocks noChangeArrowheads="1"/>
          </p:cNvSpPr>
          <p:nvPr/>
        </p:nvSpPr>
        <p:spPr bwMode="auto">
          <a:xfrm>
            <a:off x="4139952" y="1590050"/>
            <a:ext cx="922337" cy="336550"/>
          </a:xfrm>
          <a:prstGeom prst="rect">
            <a:avLst/>
          </a:prstGeom>
          <a:noFill/>
          <a:ln>
            <a:noFill/>
          </a:ln>
          <a:effectLst/>
          <a:extLst/>
        </p:spPr>
        <p:txBody>
          <a:bodyPr>
            <a:spAutoFit/>
          </a:bodyPr>
          <a:lstStyle/>
          <a:p>
            <a:pPr>
              <a:spcBef>
                <a:spcPct val="50000"/>
              </a:spcBef>
              <a:defRPr/>
            </a:pPr>
            <a:r>
              <a:rPr lang="hr-HR" sz="1600" b="1" dirty="0">
                <a:solidFill>
                  <a:schemeClr val="tx2"/>
                </a:solidFill>
                <a:effectLst>
                  <a:outerShdw blurRad="38100" dist="38100" dir="2700000" algn="tl">
                    <a:srgbClr val="C0C0C0"/>
                  </a:outerShdw>
                </a:effectLst>
              </a:rPr>
              <a:t>Test </a:t>
            </a:r>
            <a:r>
              <a:rPr lang="en-US" sz="1600" b="1" dirty="0" smtClean="0">
                <a:solidFill>
                  <a:schemeClr val="tx2"/>
                </a:solidFill>
                <a:effectLst>
                  <a:outerShdw blurRad="38100" dist="38100" dir="2700000" algn="tl">
                    <a:srgbClr val="C0C0C0"/>
                  </a:outerShdw>
                </a:effectLst>
              </a:rPr>
              <a:t>2</a:t>
            </a:r>
            <a:endParaRPr lang="en-US" sz="1600" b="1" dirty="0">
              <a:solidFill>
                <a:schemeClr val="tx2"/>
              </a:solidFill>
              <a:effectLst>
                <a:outerShdw blurRad="38100" dist="38100" dir="2700000" algn="tl">
                  <a:srgbClr val="C0C0C0"/>
                </a:outerShdw>
              </a:effectLst>
            </a:endParaRPr>
          </a:p>
        </p:txBody>
      </p:sp>
      <p:sp>
        <p:nvSpPr>
          <p:cNvPr id="216" name="Text Box 142"/>
          <p:cNvSpPr txBox="1">
            <a:spLocks noChangeArrowheads="1"/>
          </p:cNvSpPr>
          <p:nvPr/>
        </p:nvSpPr>
        <p:spPr bwMode="auto">
          <a:xfrm>
            <a:off x="6979771" y="1590050"/>
            <a:ext cx="922337" cy="336550"/>
          </a:xfrm>
          <a:prstGeom prst="rect">
            <a:avLst/>
          </a:prstGeom>
          <a:noFill/>
          <a:ln>
            <a:noFill/>
          </a:ln>
          <a:effectLst/>
          <a:extLst/>
        </p:spPr>
        <p:txBody>
          <a:bodyPr>
            <a:spAutoFit/>
          </a:bodyPr>
          <a:lstStyle/>
          <a:p>
            <a:pPr>
              <a:spcBef>
                <a:spcPct val="50000"/>
              </a:spcBef>
              <a:defRPr/>
            </a:pPr>
            <a:r>
              <a:rPr lang="hr-HR" sz="1600" b="1" dirty="0">
                <a:solidFill>
                  <a:schemeClr val="tx2"/>
                </a:solidFill>
                <a:effectLst>
                  <a:outerShdw blurRad="38100" dist="38100" dir="2700000" algn="tl">
                    <a:srgbClr val="C0C0C0"/>
                  </a:outerShdw>
                </a:effectLst>
              </a:rPr>
              <a:t>Test </a:t>
            </a:r>
            <a:r>
              <a:rPr lang="en-US" sz="1600" b="1" dirty="0" smtClean="0">
                <a:solidFill>
                  <a:schemeClr val="tx2"/>
                </a:solidFill>
                <a:effectLst>
                  <a:outerShdw blurRad="38100" dist="38100" dir="2700000" algn="tl">
                    <a:srgbClr val="C0C0C0"/>
                  </a:outerShdw>
                </a:effectLst>
              </a:rPr>
              <a:t>3</a:t>
            </a:r>
            <a:endParaRPr lang="en-US" sz="1600" b="1" dirty="0">
              <a:solidFill>
                <a:schemeClr val="tx2"/>
              </a:solidFill>
              <a:effectLst>
                <a:outerShdw blurRad="38100" dist="38100" dir="2700000" algn="tl">
                  <a:srgbClr val="C0C0C0"/>
                </a:outerShdw>
              </a:effectLst>
            </a:endParaRPr>
          </a:p>
        </p:txBody>
      </p:sp>
      <p:sp>
        <p:nvSpPr>
          <p:cNvPr id="3" name="Rectangle 2"/>
          <p:cNvSpPr/>
          <p:nvPr/>
        </p:nvSpPr>
        <p:spPr>
          <a:xfrm>
            <a:off x="670789" y="4022998"/>
            <a:ext cx="8049615" cy="1754326"/>
          </a:xfrm>
          <a:prstGeom prst="rect">
            <a:avLst/>
          </a:prstGeom>
        </p:spPr>
        <p:txBody>
          <a:bodyPr wrap="square">
            <a:spAutoFit/>
          </a:bodyPr>
          <a:lstStyle/>
          <a:p>
            <a:r>
              <a:rPr lang="en-GB" i="1" dirty="0" smtClean="0">
                <a:latin typeface="Myriad Pro"/>
                <a:cs typeface="Myriad Pro"/>
              </a:rPr>
              <a:t>It </a:t>
            </a:r>
            <a:r>
              <a:rPr lang="en-GB" i="1" dirty="0">
                <a:latin typeface="Myriad Pro"/>
                <a:cs typeface="Myriad Pro"/>
              </a:rPr>
              <a:t>is obvious for the test 1 that there is a problem with identification of damage if damage is located near the place where beam is clamped. If the damage is located at some nodal point of the structure, </a:t>
            </a:r>
            <a:r>
              <a:rPr lang="en-GB" i="1" dirty="0" smtClean="0">
                <a:latin typeface="Myriad Pro"/>
                <a:cs typeface="Myriad Pro"/>
              </a:rPr>
              <a:t>such as in </a:t>
            </a:r>
            <a:r>
              <a:rPr lang="en-GB" i="1" dirty="0">
                <a:latin typeface="Myriad Pro"/>
                <a:cs typeface="Myriad Pro"/>
              </a:rPr>
              <a:t>the test 2, there is no problem that GDI identify a location of damage. Good identification is achieved in test 3, where a damage is located far away from the </a:t>
            </a:r>
            <a:r>
              <a:rPr lang="en-GB" i="1" dirty="0" smtClean="0">
                <a:latin typeface="Myriad Pro"/>
                <a:cs typeface="Myriad Pro"/>
              </a:rPr>
              <a:t>location where the beam is clamped</a:t>
            </a:r>
            <a:r>
              <a:rPr lang="en-GB" cap="all" dirty="0" smtClean="0"/>
              <a:t>.</a:t>
            </a:r>
            <a:endParaRPr lang="en-US" b="1" cap="all" dirty="0"/>
          </a:p>
        </p:txBody>
      </p:sp>
    </p:spTree>
    <p:extLst>
      <p:ext uri="{BB962C8B-B14F-4D97-AF65-F5344CB8AC3E}">
        <p14:creationId xmlns:p14="http://schemas.microsoft.com/office/powerpoint/2010/main" val="29264396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4"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sp>
        <p:nvSpPr>
          <p:cNvPr id="10" name="Title 3"/>
          <p:cNvSpPr txBox="1">
            <a:spLocks/>
          </p:cNvSpPr>
          <p:nvPr/>
        </p:nvSpPr>
        <p:spPr bwMode="auto">
          <a:xfrm>
            <a:off x="346012" y="692696"/>
            <a:ext cx="4131568" cy="1112838"/>
          </a:xfrm>
          <a:prstGeom prst="rect">
            <a:avLst/>
          </a:prstGeom>
          <a:extLst/>
        </p:spPr>
        <p:txBody>
          <a:bodyPr wrap="square" lIns="0" tIns="0" rIns="0" bIns="0">
            <a:normAutofit/>
          </a:bodyPr>
          <a:lstStyle>
            <a:defPPr>
              <a:defRPr lang="en-US"/>
            </a:defPPr>
            <a:lvl1pPr>
              <a:defRPr sz="2000" b="1" i="1">
                <a:latin typeface="Myriad Pro"/>
                <a:cs typeface="Myriad Pro"/>
              </a:defRPr>
            </a:lvl1pPr>
          </a:lstStyle>
          <a:p>
            <a:r>
              <a:rPr lang="en-US" dirty="0"/>
              <a:t>Damage detection </a:t>
            </a:r>
            <a:endParaRPr lang="sr-Latn-BA" dirty="0"/>
          </a:p>
          <a:p>
            <a:r>
              <a:rPr lang="en-US" dirty="0">
                <a:solidFill>
                  <a:srgbClr val="FF0000"/>
                </a:solidFill>
              </a:rPr>
              <a:t>Level 3:</a:t>
            </a:r>
            <a:r>
              <a:rPr lang="sr-Latn-BA" dirty="0"/>
              <a:t> </a:t>
            </a:r>
            <a:r>
              <a:rPr lang="en-GB" dirty="0"/>
              <a:t>damage quantification </a:t>
            </a:r>
          </a:p>
          <a:p>
            <a:r>
              <a:rPr lang="en-GB" dirty="0"/>
              <a:t>using DRQ indicator </a:t>
            </a:r>
            <a:endParaRPr lang="en-US" dirty="0"/>
          </a:p>
        </p:txBody>
      </p:sp>
      <p:graphicFrame>
        <p:nvGraphicFramePr>
          <p:cNvPr id="11" name="Group 384"/>
          <p:cNvGraphicFramePr>
            <a:graphicFrameLocks/>
          </p:cNvGraphicFramePr>
          <p:nvPr>
            <p:extLst>
              <p:ext uri="{D42A27DB-BD31-4B8C-83A1-F6EECF244321}">
                <p14:modId xmlns:p14="http://schemas.microsoft.com/office/powerpoint/2010/main" val="2036639144"/>
              </p:ext>
            </p:extLst>
          </p:nvPr>
        </p:nvGraphicFramePr>
        <p:xfrm>
          <a:off x="4191001" y="1556792"/>
          <a:ext cx="4724399" cy="1660956"/>
        </p:xfrm>
        <a:graphic>
          <a:graphicData uri="http://schemas.openxmlformats.org/drawingml/2006/table">
            <a:tbl>
              <a:tblPr/>
              <a:tblGrid>
                <a:gridCol w="512141"/>
                <a:gridCol w="852135"/>
                <a:gridCol w="801566"/>
                <a:gridCol w="819857"/>
                <a:gridCol w="855363"/>
                <a:gridCol w="883337"/>
              </a:tblGrid>
              <a:tr h="51796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cs typeface="Arial" pitchFamily="34" charset="0"/>
                        </a:rPr>
                        <a:t>RVAC_10</a:t>
                      </a:r>
                      <a:endParaRPr kumimoji="0" lang="en-US" sz="800" b="0" i="0" u="none" strike="noStrike" cap="none" normalizeH="0" baseline="0" dirty="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cs typeface="Arial" pitchFamily="34" charset="0"/>
                        </a:rPr>
                        <a:t>RVAC_20</a:t>
                      </a:r>
                      <a:endParaRPr kumimoji="0" lang="en-US" sz="800" b="0" i="0" u="none" strike="noStrike" cap="none" normalizeH="0" baseline="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cs typeface="Arial" pitchFamily="34" charset="0"/>
                        </a:rPr>
                        <a:t>RVAC_30</a:t>
                      </a:r>
                      <a:endParaRPr kumimoji="0" lang="en-US" sz="800" b="0" i="0" u="none" strike="noStrike" cap="none" normalizeH="0" baseline="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cs typeface="Arial" pitchFamily="34" charset="0"/>
                        </a:rPr>
                        <a:t>RVAC_40</a:t>
                      </a:r>
                      <a:endParaRPr kumimoji="0" lang="en-US" sz="800" b="0" i="0" u="none" strike="noStrike" cap="none" normalizeH="0" baseline="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cs typeface="Arial" pitchFamily="34" charset="0"/>
                        </a:rPr>
                        <a:t>RVAC_50</a:t>
                      </a:r>
                      <a:endParaRPr kumimoji="0" lang="en-US" sz="800" b="0" i="0" u="none" strike="noStrike" cap="none" normalizeH="0" baseline="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2285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f1</a:t>
                      </a:r>
                      <a:endParaRPr kumimoji="0" lang="en-US" sz="900" b="0" i="0" u="none" strike="noStrike" cap="none" normalizeH="0" baseline="0" dirty="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0.999872051</a:t>
                      </a:r>
                      <a:endParaRPr kumimoji="0" lang="en-US" sz="800" b="0" i="0" u="none" strike="noStrike" cap="none" normalizeH="0" baseline="0" dirty="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0.999192203</a:t>
                      </a:r>
                      <a:endParaRPr kumimoji="0" lang="en-US" sz="800" b="0" i="0" u="none" strike="noStrike" cap="none" normalizeH="0" baseline="0" dirty="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0.99711702</a:t>
                      </a:r>
                      <a:endParaRPr kumimoji="0" lang="en-US" sz="800" b="0" i="0" u="none" strike="noStrike" cap="none" normalizeH="0" baseline="0" dirty="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0.991762724</a:t>
                      </a:r>
                      <a:endParaRPr kumimoji="0" lang="en-US" sz="800" b="0" i="0" u="none" strike="noStrike" cap="none" normalizeH="0" baseline="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0.978867429</a:t>
                      </a:r>
                      <a:endParaRPr kumimoji="0" lang="en-US" sz="800" b="0" i="0" u="none" strike="noStrike" cap="none" normalizeH="0" baseline="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2285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f2</a:t>
                      </a:r>
                      <a:endParaRPr kumimoji="0" lang="en-US" sz="900" b="0" i="0" u="none" strike="noStrike" cap="none" normalizeH="0" baseline="0" dirty="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0.999983957</a:t>
                      </a:r>
                      <a:endParaRPr kumimoji="0" lang="en-US" sz="800" b="0" i="0" u="none" strike="noStrike" cap="none" normalizeH="0" baseline="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0.999909398</a:t>
                      </a:r>
                      <a:endParaRPr kumimoji="0" lang="en-US" sz="800" b="0" i="0" u="none" strike="noStrike" cap="none" normalizeH="0" baseline="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0.999699147</a:t>
                      </a:r>
                      <a:endParaRPr kumimoji="0" lang="en-US" sz="800" b="0" i="0" u="none" strike="noStrike" cap="none" normalizeH="0" baseline="0" dirty="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0.99917431</a:t>
                      </a:r>
                      <a:endParaRPr kumimoji="0" lang="en-US" sz="800" b="0" i="0" u="none" strike="noStrike" cap="none" normalizeH="0" baseline="0" dirty="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0.997902756</a:t>
                      </a:r>
                      <a:endParaRPr kumimoji="0" lang="en-US" sz="800" b="0" i="0" u="none" strike="noStrike" cap="none" normalizeH="0" baseline="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2285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f3</a:t>
                      </a:r>
                      <a:endParaRPr kumimoji="0" lang="en-US" sz="900" b="0" i="0" u="none" strike="noStrike" cap="none" normalizeH="0" baseline="0" dirty="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0.999992161</a:t>
                      </a:r>
                      <a:endParaRPr kumimoji="0" lang="en-US" sz="800" b="0" i="0" u="none" strike="noStrike" cap="none" normalizeH="0" baseline="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0.999969631</a:t>
                      </a:r>
                      <a:endParaRPr kumimoji="0" lang="en-US" sz="800" b="0" i="0" u="none" strike="noStrike" cap="none" normalizeH="0" baseline="0" dirty="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0.99993235</a:t>
                      </a:r>
                      <a:endParaRPr kumimoji="0" lang="en-US" sz="800" b="0" i="0" u="none" strike="noStrike" cap="none" normalizeH="0" baseline="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0.999874514</a:t>
                      </a:r>
                      <a:endParaRPr kumimoji="0" lang="en-US" sz="800" b="0" i="0" u="none" strike="noStrike" cap="none" normalizeH="0" baseline="0" dirty="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0.999773038</a:t>
                      </a:r>
                      <a:endParaRPr kumimoji="0" lang="en-US" sz="800" b="0" i="0" u="none" strike="noStrike" cap="none" normalizeH="0" baseline="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2285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f4</a:t>
                      </a:r>
                      <a:endParaRPr kumimoji="0" lang="en-US" sz="900" b="0" i="0" u="none" strike="noStrike" cap="none" normalizeH="0" baseline="0" dirty="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0.999967454</a:t>
                      </a:r>
                      <a:endParaRPr kumimoji="0" lang="en-US" sz="800" b="0" i="0" u="none" strike="noStrike" cap="none" normalizeH="0" baseline="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0.999866042</a:t>
                      </a:r>
                      <a:endParaRPr kumimoji="0" lang="en-US" sz="800" b="0" i="0" u="none" strike="noStrike" cap="none" normalizeH="0" baseline="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0.999672995</a:t>
                      </a:r>
                      <a:endParaRPr kumimoji="0" lang="en-US" sz="800" b="0" i="0" u="none" strike="noStrike" cap="none" normalizeH="0" baseline="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0.999314367</a:t>
                      </a:r>
                      <a:endParaRPr kumimoji="0" lang="en-US" sz="800" b="0" i="0" u="none" strike="noStrike" cap="none" normalizeH="0" baseline="0" dirty="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0.998581832</a:t>
                      </a:r>
                      <a:endParaRPr kumimoji="0" lang="en-US" sz="800" b="0" i="0" u="none" strike="noStrike" cap="none" normalizeH="0" baseline="0" dirty="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2285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DRQ</a:t>
                      </a:r>
                      <a:endParaRPr kumimoji="0" lang="en-US" sz="900" b="0" i="0" u="none" strike="noStrike" cap="none" normalizeH="0" baseline="0" dirty="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cs typeface="Arial" pitchFamily="34" charset="0"/>
                        </a:rPr>
                        <a:t>0.999953906</a:t>
                      </a:r>
                      <a:endParaRPr kumimoji="0" lang="en-US" sz="800" b="0" i="0" u="none" strike="noStrike" cap="none" normalizeH="0" baseline="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cs typeface="Arial" pitchFamily="34" charset="0"/>
                        </a:rPr>
                        <a:t>0.999734318</a:t>
                      </a:r>
                      <a:endParaRPr kumimoji="0" lang="en-US" sz="800" b="0" i="0" u="none" strike="noStrike" cap="none" normalizeH="0" baseline="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cs typeface="Arial" pitchFamily="34" charset="0"/>
                        </a:rPr>
                        <a:t>0.999105378</a:t>
                      </a:r>
                      <a:endParaRPr kumimoji="0" lang="en-US" sz="800" b="0" i="0" u="none" strike="noStrike" cap="none" normalizeH="0" baseline="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cs typeface="Arial" pitchFamily="34" charset="0"/>
                        </a:rPr>
                        <a:t>0.997531479</a:t>
                      </a:r>
                      <a:endParaRPr kumimoji="0" lang="en-US" sz="800" b="0" i="0" u="none" strike="noStrike" cap="none" normalizeH="0" baseline="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cs typeface="Arial" pitchFamily="34" charset="0"/>
                        </a:rPr>
                        <a:t>0.993781264</a:t>
                      </a:r>
                      <a:endParaRPr kumimoji="0" lang="en-US" sz="800" b="0" i="0" u="none" strike="noStrike" cap="none" normalizeH="0" baseline="0" dirty="0" smtClean="0">
                        <a:ln>
                          <a:noFill/>
                        </a:ln>
                        <a:solidFill>
                          <a:schemeClr val="tx1"/>
                        </a:solidFill>
                        <a:effectLst/>
                        <a:latin typeface="Arial" pitchFamily="34" charset="0"/>
                      </a:endParaRPr>
                    </a:p>
                  </a:txBody>
                  <a:tcPr marT="45703" marB="4570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bl>
          </a:graphicData>
        </a:graphic>
      </p:graphicFrame>
      <p:graphicFrame>
        <p:nvGraphicFramePr>
          <p:cNvPr id="12" name="Object 2"/>
          <p:cNvGraphicFramePr>
            <a:graphicFrameLocks noChangeAspect="1"/>
          </p:cNvGraphicFramePr>
          <p:nvPr>
            <p:extLst>
              <p:ext uri="{D42A27DB-BD31-4B8C-83A1-F6EECF244321}">
                <p14:modId xmlns:p14="http://schemas.microsoft.com/office/powerpoint/2010/main" val="2237895724"/>
              </p:ext>
            </p:extLst>
          </p:nvPr>
        </p:nvGraphicFramePr>
        <p:xfrm>
          <a:off x="4211960" y="3654741"/>
          <a:ext cx="4421188" cy="1927764"/>
        </p:xfrm>
        <a:graphic>
          <a:graphicData uri="http://schemas.openxmlformats.org/presentationml/2006/ole">
            <mc:AlternateContent xmlns:mc="http://schemas.openxmlformats.org/markup-compatibility/2006">
              <mc:Choice xmlns:v="urn:schemas-microsoft-com:vml" Requires="v">
                <p:oleObj spid="_x0000_s21543" name="Chart" r:id="rId7" imgW="6648533" imgH="3162134" progId="Excel.Chart.8">
                  <p:embed/>
                </p:oleObj>
              </mc:Choice>
              <mc:Fallback>
                <p:oleObj name="Chart" r:id="rId7" imgW="6648533" imgH="3162134"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960" y="3654741"/>
                        <a:ext cx="4421188" cy="19277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Line 364"/>
          <p:cNvSpPr>
            <a:spLocks noChangeShapeType="1"/>
          </p:cNvSpPr>
          <p:nvPr/>
        </p:nvSpPr>
        <p:spPr bwMode="auto">
          <a:xfrm>
            <a:off x="4919957" y="3331273"/>
            <a:ext cx="242257" cy="413092"/>
          </a:xfrm>
          <a:prstGeom prst="line">
            <a:avLst/>
          </a:prstGeom>
          <a:noFill/>
          <a:ln w="9525">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377"/>
          <p:cNvSpPr>
            <a:spLocks noChangeShapeType="1"/>
          </p:cNvSpPr>
          <p:nvPr/>
        </p:nvSpPr>
        <p:spPr bwMode="auto">
          <a:xfrm>
            <a:off x="5682057" y="3331273"/>
            <a:ext cx="242257" cy="481941"/>
          </a:xfrm>
          <a:prstGeom prst="line">
            <a:avLst/>
          </a:prstGeom>
          <a:noFill/>
          <a:ln w="9525">
            <a:solidFill>
              <a:srgbClr val="FFCC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378"/>
          <p:cNvSpPr>
            <a:spLocks noChangeShapeType="1"/>
          </p:cNvSpPr>
          <p:nvPr/>
        </p:nvSpPr>
        <p:spPr bwMode="auto">
          <a:xfrm>
            <a:off x="6672535" y="3407293"/>
            <a:ext cx="60564" cy="467597"/>
          </a:xfrm>
          <a:prstGeom prst="line">
            <a:avLst/>
          </a:prstGeom>
          <a:noFill/>
          <a:ln w="952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Line 380"/>
          <p:cNvSpPr>
            <a:spLocks noChangeShapeType="1"/>
          </p:cNvSpPr>
          <p:nvPr/>
        </p:nvSpPr>
        <p:spPr bwMode="auto">
          <a:xfrm flipH="1">
            <a:off x="7510340" y="3331273"/>
            <a:ext cx="121128" cy="826184"/>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Line 382"/>
          <p:cNvSpPr>
            <a:spLocks noChangeShapeType="1"/>
          </p:cNvSpPr>
          <p:nvPr/>
        </p:nvSpPr>
        <p:spPr bwMode="auto">
          <a:xfrm flipH="1">
            <a:off x="8196734" y="3331273"/>
            <a:ext cx="363385" cy="1445823"/>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416763940"/>
              </p:ext>
            </p:extLst>
          </p:nvPr>
        </p:nvGraphicFramePr>
        <p:xfrm>
          <a:off x="346012" y="1805534"/>
          <a:ext cx="3574683" cy="1080120"/>
        </p:xfrm>
        <a:graphic>
          <a:graphicData uri="http://schemas.openxmlformats.org/presentationml/2006/ole">
            <mc:AlternateContent xmlns:mc="http://schemas.openxmlformats.org/markup-compatibility/2006">
              <mc:Choice xmlns:v="urn:schemas-microsoft-com:vml" Requires="v">
                <p:oleObj spid="_x0000_s21544" name="Equation" r:id="rId9" imgW="3124200" imgH="952500" progId="Equation.DSMT4">
                  <p:embed/>
                </p:oleObj>
              </mc:Choice>
              <mc:Fallback>
                <p:oleObj name="Equation" r:id="rId9" imgW="3124200" imgH="952500"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012" y="1805534"/>
                        <a:ext cx="3574683" cy="108012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63012228"/>
              </p:ext>
            </p:extLst>
          </p:nvPr>
        </p:nvGraphicFramePr>
        <p:xfrm>
          <a:off x="1287616" y="3659482"/>
          <a:ext cx="1987693" cy="792088"/>
        </p:xfrm>
        <a:graphic>
          <a:graphicData uri="http://schemas.openxmlformats.org/presentationml/2006/ole">
            <mc:AlternateContent xmlns:mc="http://schemas.openxmlformats.org/markup-compatibility/2006">
              <mc:Choice xmlns:v="urn:schemas-microsoft-com:vml" Requires="v">
                <p:oleObj spid="_x0000_s21545" name="Equation" r:id="rId11" imgW="1270000" imgH="508000" progId="Equation.DSMT4">
                  <p:embed/>
                </p:oleObj>
              </mc:Choice>
              <mc:Fallback>
                <p:oleObj name="Equation" r:id="rId11" imgW="1270000" imgH="508000"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7616" y="3659482"/>
                        <a:ext cx="1987693" cy="792088"/>
                      </a:xfrm>
                      <a:prstGeom prst="rect">
                        <a:avLst/>
                      </a:prstGeom>
                      <a:noFill/>
                    </p:spPr>
                  </p:pic>
                </p:oleObj>
              </mc:Fallback>
            </mc:AlternateContent>
          </a:graphicData>
        </a:graphic>
      </p:graphicFrame>
      <p:sp>
        <p:nvSpPr>
          <p:cNvPr id="21" name="TextBox 20"/>
          <p:cNvSpPr txBox="1"/>
          <p:nvPr/>
        </p:nvSpPr>
        <p:spPr>
          <a:xfrm>
            <a:off x="346012" y="4581128"/>
            <a:ext cx="3577916" cy="369332"/>
          </a:xfrm>
          <a:prstGeom prst="rect">
            <a:avLst/>
          </a:prstGeom>
          <a:noFill/>
        </p:spPr>
        <p:txBody>
          <a:bodyPr wrap="square" rtlCol="0">
            <a:spAutoFit/>
          </a:bodyPr>
          <a:lstStyle/>
          <a:p>
            <a:endParaRPr lang="en-US" dirty="0"/>
          </a:p>
        </p:txBody>
      </p:sp>
      <p:sp>
        <p:nvSpPr>
          <p:cNvPr id="2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It is obvious that DRQ indicator shows decreasing trend with increasing the level of damage. Therefore, the DRQ indicator is able to detect and relatively quantify damage.</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3"/>
          <p:cNvSpPr/>
          <p:nvPr/>
        </p:nvSpPr>
        <p:spPr>
          <a:xfrm>
            <a:off x="347957" y="4437112"/>
            <a:ext cx="3864003" cy="1323439"/>
          </a:xfrm>
          <a:prstGeom prst="rect">
            <a:avLst/>
          </a:prstGeom>
        </p:spPr>
        <p:txBody>
          <a:bodyPr wrap="square">
            <a:spAutoFit/>
          </a:bodyPr>
          <a:lstStyle/>
          <a:p>
            <a:pPr algn="just"/>
            <a:r>
              <a:rPr lang="en-US" sz="1600" i="1" dirty="0">
                <a:latin typeface="Myriad Pro"/>
                <a:cs typeface="Myriad Pro"/>
              </a:rPr>
              <a:t>It is obvious that </a:t>
            </a:r>
            <a:r>
              <a:rPr lang="en-US" sz="1600" i="1" dirty="0">
                <a:solidFill>
                  <a:srgbClr val="FF0000"/>
                </a:solidFill>
                <a:latin typeface="Myriad Pro"/>
                <a:cs typeface="Myriad Pro"/>
              </a:rPr>
              <a:t>DRQ indicator shows decreasing trend with </a:t>
            </a:r>
            <a:r>
              <a:rPr lang="en-US" sz="1600" i="1" dirty="0" smtClean="0">
                <a:solidFill>
                  <a:srgbClr val="FF0000"/>
                </a:solidFill>
                <a:latin typeface="Myriad Pro"/>
                <a:cs typeface="Myriad Pro"/>
              </a:rPr>
              <a:t>increase of the damage level</a:t>
            </a:r>
            <a:r>
              <a:rPr lang="en-US" sz="1600" i="1" dirty="0" smtClean="0">
                <a:latin typeface="Myriad Pro"/>
                <a:cs typeface="Myriad Pro"/>
              </a:rPr>
              <a:t>. </a:t>
            </a:r>
            <a:r>
              <a:rPr lang="en-US" sz="1600" i="1" dirty="0">
                <a:latin typeface="Myriad Pro"/>
                <a:cs typeface="Myriad Pro"/>
              </a:rPr>
              <a:t>Therefore, the DRQ indicator is able to detect and relatively quantify damage</a:t>
            </a:r>
          </a:p>
        </p:txBody>
      </p:sp>
      <p:sp>
        <p:nvSpPr>
          <p:cNvPr id="25" name="TextBox 24"/>
          <p:cNvSpPr txBox="1"/>
          <p:nvPr/>
        </p:nvSpPr>
        <p:spPr>
          <a:xfrm>
            <a:off x="5994661" y="5275331"/>
            <a:ext cx="1551582" cy="307777"/>
          </a:xfrm>
          <a:prstGeom prst="rect">
            <a:avLst/>
          </a:prstGeom>
          <a:solidFill>
            <a:schemeClr val="bg1"/>
          </a:solidFill>
        </p:spPr>
        <p:txBody>
          <a:bodyPr wrap="square" rtlCol="0">
            <a:spAutoFit/>
          </a:bodyPr>
          <a:lstStyle/>
          <a:p>
            <a:r>
              <a:rPr lang="en-US" sz="1400" dirty="0" smtClean="0"/>
              <a:t>Level of damage</a:t>
            </a:r>
            <a:endParaRPr lang="en-US" sz="1400" dirty="0"/>
          </a:p>
        </p:txBody>
      </p:sp>
    </p:spTree>
    <p:extLst>
      <p:ext uri="{BB962C8B-B14F-4D97-AF65-F5344CB8AC3E}">
        <p14:creationId xmlns:p14="http://schemas.microsoft.com/office/powerpoint/2010/main" val="41885097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sp>
        <p:nvSpPr>
          <p:cNvPr id="5" name="Title 1"/>
          <p:cNvSpPr>
            <a:spLocks noGrp="1"/>
          </p:cNvSpPr>
          <p:nvPr>
            <p:ph type="title"/>
          </p:nvPr>
        </p:nvSpPr>
        <p:spPr>
          <a:xfrm>
            <a:off x="423572" y="836712"/>
            <a:ext cx="3644372" cy="1143000"/>
          </a:xfrm>
        </p:spPr>
        <p:txBody>
          <a:bodyPr>
            <a:normAutofit fontScale="90000"/>
          </a:bodyPr>
          <a:lstStyle/>
          <a:p>
            <a:pPr>
              <a:defRPr/>
            </a:pPr>
            <a:r>
              <a:rPr lang="en-US" i="1" kern="1200" dirty="0" smtClean="0">
                <a:solidFill>
                  <a:schemeClr val="tx1"/>
                </a:solidFill>
                <a:latin typeface="Myriad Pro"/>
                <a:ea typeface="+mn-ea"/>
                <a:cs typeface="Myriad Pro"/>
              </a:rPr>
              <a:t>ADVANTAGES OF </a:t>
            </a:r>
            <a:r>
              <a:rPr lang="sr-Latn-BA" i="1" kern="1200" dirty="0" smtClean="0">
                <a:solidFill>
                  <a:schemeClr val="tx1"/>
                </a:solidFill>
                <a:latin typeface="Myriad Pro"/>
                <a:ea typeface="+mn-ea"/>
                <a:cs typeface="Myriad Pro"/>
              </a:rPr>
              <a:t/>
            </a:r>
            <a:br>
              <a:rPr lang="sr-Latn-BA" i="1" kern="1200" dirty="0" smtClean="0">
                <a:solidFill>
                  <a:schemeClr val="tx1"/>
                </a:solidFill>
                <a:latin typeface="Myriad Pro"/>
                <a:ea typeface="+mn-ea"/>
                <a:cs typeface="Myriad Pro"/>
              </a:rPr>
            </a:br>
            <a:r>
              <a:rPr lang="en-US" i="1" kern="1200" dirty="0" smtClean="0">
                <a:solidFill>
                  <a:schemeClr val="tx1"/>
                </a:solidFill>
                <a:latin typeface="Myriad Pro"/>
                <a:ea typeface="+mn-ea"/>
                <a:cs typeface="Myriad Pro"/>
              </a:rPr>
              <a:t>VIBRATION-BASED </a:t>
            </a:r>
            <a:r>
              <a:rPr lang="sr-Latn-BA" i="1" kern="1200" dirty="0" smtClean="0">
                <a:solidFill>
                  <a:schemeClr val="tx1"/>
                </a:solidFill>
                <a:latin typeface="Myriad Pro"/>
                <a:ea typeface="+mn-ea"/>
                <a:cs typeface="Myriad Pro"/>
              </a:rPr>
              <a:t/>
            </a:r>
            <a:br>
              <a:rPr lang="sr-Latn-BA" i="1" kern="1200" dirty="0" smtClean="0">
                <a:solidFill>
                  <a:schemeClr val="tx1"/>
                </a:solidFill>
                <a:latin typeface="Myriad Pro"/>
                <a:ea typeface="+mn-ea"/>
                <a:cs typeface="Myriad Pro"/>
              </a:rPr>
            </a:br>
            <a:r>
              <a:rPr lang="en-US" i="1" kern="1200" dirty="0" smtClean="0">
                <a:solidFill>
                  <a:schemeClr val="tx1"/>
                </a:solidFill>
                <a:latin typeface="Myriad Pro"/>
                <a:ea typeface="+mn-ea"/>
                <a:cs typeface="Myriad Pro"/>
              </a:rPr>
              <a:t>DAMAGE DETECTION TECHNIQUES</a:t>
            </a:r>
            <a:endParaRPr lang="en-US" i="1" kern="1200" dirty="0">
              <a:solidFill>
                <a:schemeClr val="tx1"/>
              </a:solidFill>
              <a:latin typeface="Myriad Pro"/>
              <a:ea typeface="+mn-ea"/>
              <a:cs typeface="Myriad Pro"/>
            </a:endParaRPr>
          </a:p>
        </p:txBody>
      </p:sp>
      <p:sp>
        <p:nvSpPr>
          <p:cNvPr id="6" name="Content Placeholder 2"/>
          <p:cNvSpPr txBox="1">
            <a:spLocks/>
          </p:cNvSpPr>
          <p:nvPr/>
        </p:nvSpPr>
        <p:spPr>
          <a:xfrm>
            <a:off x="391929" y="1988840"/>
            <a:ext cx="8229600" cy="2548880"/>
          </a:xfrm>
          <a:prstGeom prst="rect">
            <a:avLst/>
          </a:prstGeom>
        </p:spPr>
        <p:txBody>
          <a:bodyPr wrap="square" lIns="0" tIns="0" rIns="0" bIns="0">
            <a:normAutofit/>
          </a:bodyPr>
          <a:lstStyle>
            <a:lvl1pPr marL="0">
              <a:defRPr sz="4000" b="0" i="1">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itchFamily="34" charset="0"/>
              <a:buChar char="•"/>
            </a:pPr>
            <a:r>
              <a:rPr lang="en-US" sz="1800" kern="0" dirty="0" smtClean="0">
                <a:solidFill>
                  <a:schemeClr val="tx1"/>
                </a:solidFill>
                <a:latin typeface="Myriad Pro"/>
              </a:rPr>
              <a:t>Modal parameters can be measured on any </a:t>
            </a:r>
            <a:r>
              <a:rPr lang="sr-Latn-BA" sz="1800" kern="0" dirty="0" smtClean="0">
                <a:solidFill>
                  <a:schemeClr val="tx1"/>
                </a:solidFill>
                <a:latin typeface="Myriad Pro"/>
              </a:rPr>
              <a:t>vibrating </a:t>
            </a:r>
            <a:r>
              <a:rPr lang="en-US" sz="1800" kern="0" dirty="0" smtClean="0">
                <a:solidFill>
                  <a:schemeClr val="tx1"/>
                </a:solidFill>
                <a:latin typeface="Myriad Pro"/>
              </a:rPr>
              <a:t>structure </a:t>
            </a:r>
            <a:endParaRPr lang="sr-Latn-BA" sz="1800" kern="0" dirty="0" smtClean="0">
              <a:solidFill>
                <a:schemeClr val="tx1"/>
              </a:solidFill>
              <a:latin typeface="Myriad Pro"/>
            </a:endParaRPr>
          </a:p>
          <a:p>
            <a:pPr marL="285750" indent="-285750">
              <a:buFont typeface="Arial" pitchFamily="34" charset="0"/>
              <a:buChar char="•"/>
            </a:pPr>
            <a:r>
              <a:rPr lang="en-US" sz="1800" kern="0" dirty="0" smtClean="0">
                <a:solidFill>
                  <a:schemeClr val="tx1"/>
                </a:solidFill>
                <a:latin typeface="Myriad Pro"/>
              </a:rPr>
              <a:t>Modes are sensitive indicators of </a:t>
            </a:r>
            <a:r>
              <a:rPr lang="sr-Latn-BA" sz="1800" kern="0" dirty="0" smtClean="0">
                <a:solidFill>
                  <a:schemeClr val="tx1"/>
                </a:solidFill>
                <a:latin typeface="Myriad Pro"/>
              </a:rPr>
              <a:t>structure</a:t>
            </a:r>
            <a:r>
              <a:rPr lang="sr-Latn-BA" sz="1800" kern="0" dirty="0" smtClean="0">
                <a:solidFill>
                  <a:schemeClr val="tx1"/>
                </a:solidFill>
                <a:latin typeface="Myriad Pro"/>
                <a:sym typeface="Symbol" pitchFamily="18" charset="2"/>
              </a:rPr>
              <a:t>s </a:t>
            </a:r>
            <a:r>
              <a:rPr lang="en-US" sz="1800" kern="0" dirty="0" smtClean="0">
                <a:solidFill>
                  <a:schemeClr val="tx1"/>
                </a:solidFill>
                <a:latin typeface="Myriad Pro"/>
              </a:rPr>
              <a:t>physical changes</a:t>
            </a:r>
            <a:r>
              <a:rPr lang="sr-Latn-BA" sz="1800" kern="0" dirty="0" smtClean="0">
                <a:solidFill>
                  <a:schemeClr val="tx1"/>
                </a:solidFill>
                <a:latin typeface="Myriad Pro"/>
              </a:rPr>
              <a:t> </a:t>
            </a:r>
          </a:p>
          <a:p>
            <a:pPr marL="285750" indent="-285750">
              <a:buFont typeface="Arial" pitchFamily="34" charset="0"/>
              <a:buChar char="•"/>
            </a:pPr>
            <a:r>
              <a:rPr lang="en-US" sz="1800" kern="0" dirty="0" smtClean="0">
                <a:solidFill>
                  <a:schemeClr val="tx1"/>
                </a:solidFill>
                <a:latin typeface="Myriad Pro"/>
              </a:rPr>
              <a:t>Changes in the modes can indicate the location of damage</a:t>
            </a:r>
            <a:endParaRPr lang="sr-Latn-BA" sz="1800" kern="0" dirty="0" smtClean="0">
              <a:solidFill>
                <a:schemeClr val="tx1"/>
              </a:solidFill>
              <a:latin typeface="Myriad Pro"/>
            </a:endParaRPr>
          </a:p>
          <a:p>
            <a:pPr marL="285750" indent="-285750">
              <a:buFont typeface="Arial" pitchFamily="34" charset="0"/>
              <a:buChar char="•"/>
            </a:pPr>
            <a:r>
              <a:rPr lang="en-US" sz="1800" kern="0" dirty="0" smtClean="0">
                <a:solidFill>
                  <a:schemeClr val="tx1"/>
                </a:solidFill>
                <a:latin typeface="Myriad Pro"/>
              </a:rPr>
              <a:t>The damage can be detected even </a:t>
            </a:r>
            <a:r>
              <a:rPr lang="sr-Latn-BA" sz="1800" kern="0" dirty="0" smtClean="0">
                <a:solidFill>
                  <a:schemeClr val="tx1"/>
                </a:solidFill>
                <a:latin typeface="Myriad Pro"/>
              </a:rPr>
              <a:t>for</a:t>
            </a:r>
            <a:r>
              <a:rPr lang="en-US" sz="1800" kern="0" dirty="0" smtClean="0">
                <a:solidFill>
                  <a:schemeClr val="tx1"/>
                </a:solidFill>
                <a:latin typeface="Myriad Pro"/>
              </a:rPr>
              <a:t> parts of the structure which are not accessible for measurement</a:t>
            </a:r>
            <a:endParaRPr lang="sr-Latn-BA" sz="1800" kern="0" dirty="0" smtClean="0">
              <a:solidFill>
                <a:schemeClr val="tx1"/>
              </a:solidFill>
              <a:latin typeface="Myriad Pro"/>
            </a:endParaRPr>
          </a:p>
          <a:p>
            <a:pPr marL="285750" indent="-285750">
              <a:buFont typeface="Arial" pitchFamily="34" charset="0"/>
              <a:buChar char="•"/>
            </a:pPr>
            <a:r>
              <a:rPr lang="sr-Latn-BA" sz="1800" kern="0" dirty="0" smtClean="0">
                <a:solidFill>
                  <a:schemeClr val="tx1"/>
                </a:solidFill>
                <a:latin typeface="Myriad Pro"/>
              </a:rPr>
              <a:t>A</a:t>
            </a:r>
            <a:r>
              <a:rPr lang="en-US" sz="1800" kern="0" dirty="0" smtClean="0">
                <a:solidFill>
                  <a:schemeClr val="tx1"/>
                </a:solidFill>
                <a:latin typeface="Myriad Pro"/>
              </a:rPr>
              <a:t> few measurements are enough to detect damage</a:t>
            </a:r>
            <a:endParaRPr lang="sr-Latn-BA" sz="1800" kern="0" dirty="0" smtClean="0">
              <a:solidFill>
                <a:schemeClr val="tx1"/>
              </a:solidFill>
              <a:latin typeface="Myriad Pro"/>
            </a:endParaRPr>
          </a:p>
          <a:p>
            <a:pPr marL="285750" indent="-285750">
              <a:buFont typeface="Arial" pitchFamily="34" charset="0"/>
              <a:buChar char="•"/>
            </a:pPr>
            <a:r>
              <a:rPr lang="sr-Latn-BA" sz="1800" kern="0" dirty="0" smtClean="0">
                <a:solidFill>
                  <a:schemeClr val="tx1"/>
                </a:solidFill>
                <a:latin typeface="Myriad Pro"/>
              </a:rPr>
              <a:t>N</a:t>
            </a:r>
            <a:r>
              <a:rPr lang="en-US" sz="1800" kern="0" dirty="0" err="1" smtClean="0">
                <a:solidFill>
                  <a:schemeClr val="tx1"/>
                </a:solidFill>
                <a:latin typeface="Myriad Pro"/>
              </a:rPr>
              <a:t>umerous</a:t>
            </a:r>
            <a:r>
              <a:rPr lang="en-US" sz="1800" kern="0" dirty="0" smtClean="0">
                <a:solidFill>
                  <a:schemeClr val="tx1"/>
                </a:solidFill>
                <a:latin typeface="Myriad Pro"/>
              </a:rPr>
              <a:t> methods </a:t>
            </a:r>
            <a:r>
              <a:rPr lang="sr-Latn-BA" sz="1800" kern="0" dirty="0" smtClean="0">
                <a:solidFill>
                  <a:schemeClr val="tx1"/>
                </a:solidFill>
                <a:latin typeface="Myriad Pro"/>
              </a:rPr>
              <a:t>for </a:t>
            </a:r>
            <a:r>
              <a:rPr lang="en-US" sz="1800" kern="0" dirty="0" smtClean="0">
                <a:solidFill>
                  <a:schemeClr val="tx1"/>
                </a:solidFill>
                <a:latin typeface="Myriad Pro"/>
              </a:rPr>
              <a:t>structure </a:t>
            </a:r>
            <a:r>
              <a:rPr lang="sr-Latn-BA" sz="1800" kern="0" dirty="0" smtClean="0">
                <a:solidFill>
                  <a:schemeClr val="tx1"/>
                </a:solidFill>
                <a:latin typeface="Myriad Pro"/>
              </a:rPr>
              <a:t>excitation </a:t>
            </a:r>
            <a:r>
              <a:rPr lang="en-US" sz="1800" kern="0" dirty="0" smtClean="0">
                <a:solidFill>
                  <a:schemeClr val="tx1"/>
                </a:solidFill>
                <a:latin typeface="Myriad Pro"/>
              </a:rPr>
              <a:t>and processing of the measured signal</a:t>
            </a:r>
            <a:r>
              <a:rPr lang="sr-Latn-BA" sz="1800" kern="0" dirty="0" smtClean="0">
                <a:solidFill>
                  <a:schemeClr val="tx1"/>
                </a:solidFill>
                <a:latin typeface="Myriad Pro"/>
              </a:rPr>
              <a:t> are in use.</a:t>
            </a:r>
            <a:endParaRPr lang="en-US" sz="1800" kern="0" dirty="0" smtClean="0">
              <a:solidFill>
                <a:schemeClr val="tx1"/>
              </a:solidFill>
              <a:latin typeface="Myriad Pro"/>
            </a:endParaRPr>
          </a:p>
        </p:txBody>
      </p:sp>
    </p:spTree>
    <p:extLst>
      <p:ext uri="{BB962C8B-B14F-4D97-AF65-F5344CB8AC3E}">
        <p14:creationId xmlns:p14="http://schemas.microsoft.com/office/powerpoint/2010/main" val="17596450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5"/>
          <p:cNvSpPr txBox="1"/>
          <p:nvPr/>
        </p:nvSpPr>
        <p:spPr>
          <a:xfrm>
            <a:off x="1979712" y="4599303"/>
            <a:ext cx="5400599" cy="1615827"/>
          </a:xfrm>
          <a:prstGeom prst="rect">
            <a:avLst/>
          </a:prstGeom>
        </p:spPr>
        <p:txBody>
          <a:bodyPr vert="horz" wrap="square" lIns="0" tIns="0" rIns="0" bIns="0" rtlCol="0">
            <a:spAutoFit/>
          </a:bodyPr>
          <a:lstStyle/>
          <a:p>
            <a:pPr algn="ctr">
              <a:lnSpc>
                <a:spcPct val="100000"/>
              </a:lnSpc>
            </a:pPr>
            <a:r>
              <a:rPr lang="en-GB" sz="3200" dirty="0">
                <a:latin typeface="Myriad Pro"/>
                <a:cs typeface="Myriad Pro"/>
              </a:rPr>
              <a:t>Thank you </a:t>
            </a:r>
          </a:p>
          <a:p>
            <a:pPr algn="ctr">
              <a:lnSpc>
                <a:spcPct val="100000"/>
              </a:lnSpc>
            </a:pPr>
            <a:r>
              <a:rPr lang="en-GB" sz="3200" dirty="0">
                <a:latin typeface="Myriad Pro"/>
                <a:cs typeface="Myriad Pro"/>
              </a:rPr>
              <a:t>for your </a:t>
            </a:r>
            <a:r>
              <a:rPr lang="en-GB" sz="3200" dirty="0" smtClean="0">
                <a:latin typeface="Myriad Pro"/>
                <a:cs typeface="Myriad Pro"/>
              </a:rPr>
              <a:t>attention</a:t>
            </a:r>
          </a:p>
          <a:p>
            <a:pPr algn="ctr">
              <a:lnSpc>
                <a:spcPct val="100000"/>
              </a:lnSpc>
              <a:spcAft>
                <a:spcPts val="600"/>
              </a:spcAft>
            </a:pPr>
            <a:r>
              <a:rPr lang="en-GB" i="1" dirty="0" smtClean="0">
                <a:latin typeface="Myriad Pro"/>
                <a:cs typeface="Myriad Pro"/>
              </a:rPr>
              <a:t>Contact info about the presenter:</a:t>
            </a:r>
            <a:endParaRPr lang="sr-Latn-RS" i="1" dirty="0" smtClean="0">
              <a:latin typeface="Myriad Pro"/>
              <a:cs typeface="Myriad Pro"/>
            </a:endParaRPr>
          </a:p>
          <a:p>
            <a:pPr algn="ctr">
              <a:lnSpc>
                <a:spcPct val="100000"/>
              </a:lnSpc>
            </a:pPr>
            <a:r>
              <a:rPr lang="sr-Latn-RS" dirty="0">
                <a:latin typeface="Myriad Pro"/>
                <a:cs typeface="Myriad Pro"/>
              </a:rPr>
              <a:t>valentina.golubovic-bugarski@mf.unibl.org</a:t>
            </a:r>
            <a:endParaRPr lang="en-GB" dirty="0">
              <a:latin typeface="Myriad Pro"/>
              <a:cs typeface="Myriad Pro"/>
            </a:endParaRPr>
          </a:p>
        </p:txBody>
      </p:sp>
      <p:sp>
        <p:nvSpPr>
          <p:cNvPr id="6" name="object 6"/>
          <p:cNvSpPr/>
          <p:nvPr/>
        </p:nvSpPr>
        <p:spPr>
          <a:xfrm>
            <a:off x="6350" y="6246812"/>
            <a:ext cx="9144000" cy="611188"/>
          </a:xfrm>
          <a:custGeom>
            <a:avLst/>
            <a:gdLst/>
            <a:ahLst/>
            <a:cxnLst/>
            <a:rect l="l" t="t" r="r" b="b"/>
            <a:pathLst>
              <a:path w="9144000" h="584200">
                <a:moveTo>
                  <a:pt x="0" y="584200"/>
                </a:moveTo>
                <a:lnTo>
                  <a:pt x="9144000" y="584200"/>
                </a:lnTo>
                <a:lnTo>
                  <a:pt x="9144000" y="0"/>
                </a:lnTo>
                <a:lnTo>
                  <a:pt x="0" y="0"/>
                </a:lnTo>
                <a:lnTo>
                  <a:pt x="0" y="584200"/>
                </a:lnTo>
                <a:close/>
              </a:path>
            </a:pathLst>
          </a:custGeom>
          <a:solidFill>
            <a:srgbClr val="FFFFFF"/>
          </a:solidFill>
        </p:spPr>
        <p:txBody>
          <a:bodyPr wrap="square" lIns="0" tIns="0" rIns="0" bIns="0" rtlCol="0"/>
          <a:lstStyle/>
          <a:p>
            <a:pPr algn="ctr">
              <a:lnSpc>
                <a:spcPct val="150000"/>
              </a:lnSpc>
            </a:pPr>
            <a:r>
              <a:rPr lang="en-US" sz="2400" b="1" dirty="0" smtClean="0">
                <a:solidFill>
                  <a:srgbClr val="000000"/>
                </a:solidFill>
                <a:latin typeface="Helvetica Neue"/>
                <a:cs typeface="Helvetica Neue"/>
              </a:rPr>
              <a:t>K</a:t>
            </a:r>
            <a:r>
              <a:rPr lang="en-US" sz="2400" b="1" dirty="0" smtClean="0">
                <a:solidFill>
                  <a:schemeClr val="bg1">
                    <a:lumMod val="50000"/>
                  </a:schemeClr>
                </a:solidFill>
                <a:latin typeface="Helvetica Neue"/>
                <a:cs typeface="Helvetica Neue"/>
              </a:rPr>
              <a:t>nowledge</a:t>
            </a:r>
            <a:r>
              <a:rPr lang="en-US" sz="2400" b="1" dirty="0" smtClean="0">
                <a:latin typeface="Helvetica Neue"/>
                <a:cs typeface="Helvetica Neue"/>
              </a:rPr>
              <a:t> </a:t>
            </a:r>
            <a:r>
              <a:rPr lang="en-US" sz="2400" b="1" dirty="0" err="1">
                <a:latin typeface="Helvetica Neue"/>
                <a:cs typeface="Helvetica Neue"/>
              </a:rPr>
              <a:t>FO</a:t>
            </a:r>
            <a:r>
              <a:rPr lang="en-US" sz="2400" b="1" dirty="0" err="1">
                <a:solidFill>
                  <a:srgbClr val="7F7F7F"/>
                </a:solidFill>
                <a:latin typeface="Helvetica Neue"/>
                <a:cs typeface="Helvetica Neue"/>
              </a:rPr>
              <a:t>r</a:t>
            </a:r>
            <a:r>
              <a:rPr lang="en-US" sz="2400" b="1" dirty="0">
                <a:solidFill>
                  <a:srgbClr val="7F7F7F"/>
                </a:solidFill>
                <a:latin typeface="Helvetica Neue"/>
                <a:cs typeface="Helvetica Neue"/>
              </a:rPr>
              <a:t> </a:t>
            </a:r>
            <a:r>
              <a:rPr lang="en-US" sz="2400" b="1" dirty="0">
                <a:solidFill>
                  <a:srgbClr val="000000"/>
                </a:solidFill>
                <a:latin typeface="Helvetica Neue"/>
                <a:cs typeface="Helvetica Neue"/>
              </a:rPr>
              <a:t>R</a:t>
            </a:r>
            <a:r>
              <a:rPr lang="en-US" sz="2400" b="1" dirty="0">
                <a:solidFill>
                  <a:srgbClr val="7F7F7F"/>
                </a:solidFill>
                <a:latin typeface="Helvetica Neue"/>
                <a:cs typeface="Helvetica Neue"/>
              </a:rPr>
              <a:t>esilient</a:t>
            </a:r>
            <a:r>
              <a:rPr lang="en-US" sz="2400" b="1" dirty="0">
                <a:latin typeface="Helvetica Neue"/>
                <a:cs typeface="Helvetica Neue"/>
              </a:rPr>
              <a:t> </a:t>
            </a:r>
            <a:r>
              <a:rPr lang="en-US" sz="2400" b="1" dirty="0" err="1">
                <a:solidFill>
                  <a:srgbClr val="7F7F7F"/>
                </a:solidFill>
                <a:latin typeface="Helvetica Neue"/>
                <a:cs typeface="Helvetica Neue"/>
              </a:rPr>
              <a:t>so</a:t>
            </a:r>
            <a:r>
              <a:rPr lang="en-US" sz="2400" b="1" dirty="0" err="1">
                <a:solidFill>
                  <a:srgbClr val="000000"/>
                </a:solidFill>
                <a:latin typeface="Helvetica Neue"/>
                <a:cs typeface="Helvetica Neue"/>
              </a:rPr>
              <a:t>C</a:t>
            </a:r>
            <a:r>
              <a:rPr lang="en-US" sz="2400" b="1" dirty="0" err="1">
                <a:solidFill>
                  <a:srgbClr val="7F7F7F"/>
                </a:solidFill>
                <a:latin typeface="Helvetica Neue"/>
                <a:cs typeface="Helvetica Neue"/>
              </a:rPr>
              <a:t>i</a:t>
            </a:r>
            <a:r>
              <a:rPr lang="en-US" sz="2400" b="1" dirty="0" err="1">
                <a:solidFill>
                  <a:srgbClr val="000000"/>
                </a:solidFill>
                <a:latin typeface="Helvetica Neue"/>
                <a:cs typeface="Helvetica Neue"/>
              </a:rPr>
              <a:t>E</a:t>
            </a:r>
            <a:r>
              <a:rPr lang="en-US" sz="2400" b="1" dirty="0" err="1">
                <a:solidFill>
                  <a:srgbClr val="7F7F7F"/>
                </a:solidFill>
                <a:latin typeface="Helvetica Neue"/>
                <a:cs typeface="Helvetica Neue"/>
              </a:rPr>
              <a:t>ty</a:t>
            </a:r>
            <a:endParaRPr lang="en-US" sz="2400" b="1" dirty="0">
              <a:solidFill>
                <a:srgbClr val="7F7F7F"/>
              </a:solidFill>
              <a:latin typeface="Helvetica Neue"/>
              <a:cs typeface="Helvetica Neue"/>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4207581"/>
            <a:ext cx="720080" cy="7200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480" y="4247014"/>
            <a:ext cx="736793" cy="695328"/>
          </a:xfrm>
          <a:prstGeom prst="rect">
            <a:avLst/>
          </a:prstGeom>
        </p:spPr>
      </p:pic>
    </p:spTree>
    <p:extLst>
      <p:ext uri="{BB962C8B-B14F-4D97-AF65-F5344CB8AC3E}">
        <p14:creationId xmlns:p14="http://schemas.microsoft.com/office/powerpoint/2010/main" val="3912903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sp>
        <p:nvSpPr>
          <p:cNvPr id="7" name="Rectangle 6"/>
          <p:cNvSpPr/>
          <p:nvPr/>
        </p:nvSpPr>
        <p:spPr>
          <a:xfrm>
            <a:off x="449603" y="1363414"/>
            <a:ext cx="3361005" cy="769441"/>
          </a:xfrm>
          <a:prstGeom prst="rect">
            <a:avLst/>
          </a:prstGeom>
        </p:spPr>
        <p:txBody>
          <a:bodyPr wrap="square">
            <a:spAutoFit/>
          </a:bodyPr>
          <a:lstStyle/>
          <a:p>
            <a:r>
              <a:rPr lang="en-US" sz="2200" b="1" i="1" dirty="0">
                <a:latin typeface="Myriad Pro"/>
                <a:cs typeface="Myriad Pro"/>
              </a:rPr>
              <a:t>Some examples of structural damage</a:t>
            </a:r>
          </a:p>
        </p:txBody>
      </p:sp>
      <p:sp>
        <p:nvSpPr>
          <p:cNvPr id="12" name="Rectangle 11"/>
          <p:cNvSpPr/>
          <p:nvPr/>
        </p:nvSpPr>
        <p:spPr>
          <a:xfrm>
            <a:off x="426750" y="2132855"/>
            <a:ext cx="8105690" cy="2862322"/>
          </a:xfrm>
          <a:prstGeom prst="rect">
            <a:avLst/>
          </a:prstGeom>
        </p:spPr>
        <p:txBody>
          <a:bodyPr wrap="square">
            <a:spAutoFit/>
          </a:bodyPr>
          <a:lstStyle/>
          <a:p>
            <a:pPr marL="285750" indent="-285750">
              <a:buFont typeface="Arial" pitchFamily="34" charset="0"/>
              <a:buChar char="•"/>
            </a:pPr>
            <a:r>
              <a:rPr lang="en-US" sz="2000" i="1" dirty="0">
                <a:solidFill>
                  <a:srgbClr val="FF0000"/>
                </a:solidFill>
                <a:latin typeface="Myriad Pro"/>
                <a:cs typeface="Myriad Pro"/>
              </a:rPr>
              <a:t>damage </a:t>
            </a:r>
            <a:r>
              <a:rPr lang="sr-Latn-BA" sz="2000" i="1" dirty="0" smtClean="0">
                <a:solidFill>
                  <a:srgbClr val="FF0000"/>
                </a:solidFill>
                <a:latin typeface="Myriad Pro"/>
                <a:cs typeface="Myriad Pro"/>
              </a:rPr>
              <a:t>into </a:t>
            </a:r>
            <a:r>
              <a:rPr lang="en-US" sz="2000" i="1" dirty="0" smtClean="0">
                <a:solidFill>
                  <a:srgbClr val="FF0000"/>
                </a:solidFill>
                <a:latin typeface="Myriad Pro"/>
                <a:cs typeface="Myriad Pro"/>
              </a:rPr>
              <a:t>structural </a:t>
            </a:r>
            <a:r>
              <a:rPr lang="en-US" sz="2000" i="1" dirty="0">
                <a:solidFill>
                  <a:srgbClr val="FF0000"/>
                </a:solidFill>
                <a:latin typeface="Myriad Pro"/>
                <a:cs typeface="Myriad Pro"/>
              </a:rPr>
              <a:t>material</a:t>
            </a:r>
            <a:r>
              <a:rPr lang="en-US" sz="2000" i="1" dirty="0">
                <a:latin typeface="Myriad Pro"/>
                <a:cs typeface="Myriad Pro"/>
              </a:rPr>
              <a:t> due to fatigue</a:t>
            </a:r>
            <a:r>
              <a:rPr lang="en-US" sz="2000" i="1" dirty="0" smtClean="0">
                <a:latin typeface="Myriad Pro"/>
                <a:cs typeface="Myriad Pro"/>
              </a:rPr>
              <a:t>,</a:t>
            </a:r>
            <a:r>
              <a:rPr lang="sr-Latn-BA" sz="2000" i="1" dirty="0" smtClean="0">
                <a:latin typeface="Myriad Pro"/>
                <a:cs typeface="Myriad Pro"/>
              </a:rPr>
              <a:t> such as: </a:t>
            </a:r>
          </a:p>
          <a:p>
            <a:pPr marL="292100"/>
            <a:r>
              <a:rPr lang="en-US" sz="2000" i="1" dirty="0" smtClean="0">
                <a:latin typeface="Myriad Pro"/>
                <a:cs typeface="Myriad Pro"/>
              </a:rPr>
              <a:t>crack</a:t>
            </a:r>
            <a:r>
              <a:rPr lang="sr-Latn-BA" sz="2000" i="1" dirty="0" smtClean="0">
                <a:latin typeface="Myriad Pro"/>
                <a:cs typeface="Myriad Pro"/>
              </a:rPr>
              <a:t>s</a:t>
            </a:r>
            <a:r>
              <a:rPr lang="en-US" sz="2000" i="1" dirty="0" smtClean="0">
                <a:latin typeface="Myriad Pro"/>
                <a:cs typeface="Myriad Pro"/>
              </a:rPr>
              <a:t> </a:t>
            </a:r>
            <a:r>
              <a:rPr lang="en-US" sz="2000" i="1" dirty="0">
                <a:latin typeface="Myriad Pro"/>
                <a:cs typeface="Myriad Pro"/>
              </a:rPr>
              <a:t>or delamination of material </a:t>
            </a:r>
            <a:r>
              <a:rPr lang="en-US" sz="2000" i="1" dirty="0" smtClean="0">
                <a:latin typeface="Myriad Pro"/>
                <a:cs typeface="Myriad Pro"/>
              </a:rPr>
              <a:t>layers</a:t>
            </a:r>
            <a:r>
              <a:rPr lang="sr-Latn-BA" sz="2000" i="1" dirty="0" smtClean="0">
                <a:latin typeface="Myriad Pro"/>
                <a:cs typeface="Myriad Pro"/>
              </a:rPr>
              <a:t>, corrosion, </a:t>
            </a:r>
            <a:r>
              <a:rPr lang="en-GB" sz="2000" i="1" dirty="0">
                <a:latin typeface="Myriad Pro"/>
                <a:cs typeface="Myriad Pro"/>
              </a:rPr>
              <a:t>broken welds</a:t>
            </a:r>
            <a:endParaRPr lang="sr-Latn-BA" sz="2000" i="1" dirty="0" smtClean="0">
              <a:latin typeface="Myriad Pro"/>
              <a:cs typeface="Myriad Pro"/>
            </a:endParaRPr>
          </a:p>
          <a:p>
            <a:pPr marL="285750" indent="-285750">
              <a:buFont typeface="Arial" pitchFamily="34" charset="0"/>
              <a:buChar char="•"/>
            </a:pPr>
            <a:r>
              <a:rPr lang="en-US" sz="2000" i="1" dirty="0">
                <a:solidFill>
                  <a:srgbClr val="FF0000"/>
                </a:solidFill>
                <a:latin typeface="Myriad Pro"/>
                <a:cs typeface="Myriad Pro"/>
              </a:rPr>
              <a:t>loosening of bonding parts</a:t>
            </a:r>
            <a:r>
              <a:rPr lang="en-US" sz="2000" i="1" dirty="0">
                <a:latin typeface="Myriad Pro"/>
                <a:cs typeface="Myriad Pro"/>
              </a:rPr>
              <a:t>, such </a:t>
            </a:r>
            <a:r>
              <a:rPr lang="en-US" sz="2000" i="1" dirty="0" smtClean="0">
                <a:latin typeface="Myriad Pro"/>
                <a:cs typeface="Myriad Pro"/>
              </a:rPr>
              <a:t>as</a:t>
            </a:r>
            <a:r>
              <a:rPr lang="sr-Latn-BA" sz="2000" i="1" dirty="0" smtClean="0">
                <a:latin typeface="Myriad Pro"/>
                <a:cs typeface="Myriad Pro"/>
              </a:rPr>
              <a:t>:</a:t>
            </a:r>
          </a:p>
          <a:p>
            <a:pPr marL="292100"/>
            <a:r>
              <a:rPr lang="en-US" sz="2000" i="1" dirty="0" smtClean="0">
                <a:latin typeface="Myriad Pro"/>
                <a:cs typeface="Myriad Pro"/>
              </a:rPr>
              <a:t>loosening </a:t>
            </a:r>
            <a:r>
              <a:rPr lang="en-US" sz="2000" i="1" dirty="0">
                <a:latin typeface="Myriad Pro"/>
                <a:cs typeface="Myriad Pro"/>
              </a:rPr>
              <a:t>of screw connections, rivets, glued </a:t>
            </a:r>
            <a:r>
              <a:rPr lang="en-US" sz="2000" i="1" dirty="0" smtClean="0">
                <a:latin typeface="Myriad Pro"/>
                <a:cs typeface="Myriad Pro"/>
              </a:rPr>
              <a:t>joints</a:t>
            </a:r>
            <a:r>
              <a:rPr lang="sr-Latn-BA" sz="2000" i="1" dirty="0" smtClean="0">
                <a:latin typeface="Myriad Pro"/>
                <a:cs typeface="Myriad Pro"/>
              </a:rPr>
              <a:t>, </a:t>
            </a:r>
            <a:r>
              <a:rPr lang="en-US" sz="2000" i="1" dirty="0" smtClean="0">
                <a:latin typeface="Myriad Pro"/>
                <a:cs typeface="Myriad Pro"/>
              </a:rPr>
              <a:t>or </a:t>
            </a:r>
            <a:r>
              <a:rPr lang="en-US" sz="2000" i="1" dirty="0">
                <a:latin typeface="Myriad Pro"/>
                <a:cs typeface="Myriad Pro"/>
              </a:rPr>
              <a:t>wear of bonding </a:t>
            </a:r>
            <a:r>
              <a:rPr lang="en-US" sz="2000" i="1" dirty="0" smtClean="0">
                <a:latin typeface="Myriad Pro"/>
                <a:cs typeface="Myriad Pro"/>
              </a:rPr>
              <a:t>parts</a:t>
            </a:r>
            <a:endParaRPr lang="sr-Latn-BA" sz="2000" i="1" dirty="0" smtClean="0">
              <a:latin typeface="Myriad Pro"/>
              <a:cs typeface="Myriad Pro"/>
            </a:endParaRPr>
          </a:p>
          <a:p>
            <a:pPr marL="285750" indent="-285750">
              <a:buFont typeface="Arial" pitchFamily="34" charset="0"/>
              <a:buChar char="•"/>
            </a:pPr>
            <a:r>
              <a:rPr lang="en-US" sz="2000" i="1" dirty="0">
                <a:solidFill>
                  <a:srgbClr val="FF0000"/>
                </a:solidFill>
                <a:latin typeface="Myriad Pro"/>
                <a:cs typeface="Myriad Pro"/>
              </a:rPr>
              <a:t>manufacturing malfunctions</a:t>
            </a:r>
            <a:r>
              <a:rPr lang="en-US" sz="2000" i="1" dirty="0" smtClean="0">
                <a:latin typeface="Myriad Pro"/>
                <a:cs typeface="Myriad Pro"/>
              </a:rPr>
              <a:t>, </a:t>
            </a:r>
            <a:r>
              <a:rPr lang="sr-Latn-BA" sz="2000" i="1" dirty="0" smtClean="0">
                <a:latin typeface="Myriad Pro"/>
                <a:cs typeface="Myriad Pro"/>
              </a:rPr>
              <a:t>such as:</a:t>
            </a:r>
          </a:p>
          <a:p>
            <a:pPr marL="225425"/>
            <a:r>
              <a:rPr lang="en-US" sz="2000" i="1" dirty="0" smtClean="0">
                <a:latin typeface="Myriad Pro"/>
                <a:cs typeface="Myriad Pro"/>
              </a:rPr>
              <a:t>inclusions</a:t>
            </a:r>
            <a:r>
              <a:rPr lang="en-US" sz="2000" i="1" dirty="0">
                <a:latin typeface="Myriad Pro"/>
                <a:cs typeface="Myriad Pro"/>
              </a:rPr>
              <a:t>, gaps or inhomogeneity </a:t>
            </a:r>
            <a:r>
              <a:rPr lang="sr-Latn-BA" sz="2000" i="1" dirty="0" smtClean="0">
                <a:latin typeface="Myriad Pro"/>
                <a:cs typeface="Myriad Pro"/>
              </a:rPr>
              <a:t>into </a:t>
            </a:r>
            <a:r>
              <a:rPr lang="en-US" sz="2000" i="1" dirty="0" smtClean="0">
                <a:latin typeface="Myriad Pro"/>
                <a:cs typeface="Myriad Pro"/>
              </a:rPr>
              <a:t>material </a:t>
            </a:r>
            <a:r>
              <a:rPr lang="en-US" sz="2000" i="1" dirty="0">
                <a:latin typeface="Myriad Pro"/>
                <a:cs typeface="Myriad Pro"/>
              </a:rPr>
              <a:t>during casting, molding or other forming operations; errors in </a:t>
            </a:r>
            <a:r>
              <a:rPr lang="en-US" sz="2000" i="1" dirty="0" err="1" smtClean="0">
                <a:latin typeface="Myriad Pro"/>
                <a:cs typeface="Myriad Pro"/>
              </a:rPr>
              <a:t>assembl</a:t>
            </a:r>
            <a:r>
              <a:rPr lang="sr-Latn-BA" sz="2000" i="1" dirty="0" smtClean="0">
                <a:latin typeface="Myriad Pro"/>
                <a:cs typeface="Myriad Pro"/>
              </a:rPr>
              <a:t>ing </a:t>
            </a:r>
            <a:r>
              <a:rPr lang="en-US" sz="2000" i="1" dirty="0" smtClean="0">
                <a:latin typeface="Myriad Pro"/>
                <a:cs typeface="Myriad Pro"/>
              </a:rPr>
              <a:t>process</a:t>
            </a:r>
            <a:endParaRPr lang="sr-Latn-BA" sz="2000" i="1" dirty="0">
              <a:latin typeface="Myriad Pro"/>
              <a:cs typeface="Myriad Pro"/>
            </a:endParaRPr>
          </a:p>
          <a:p>
            <a:pPr marL="285750" indent="-285750">
              <a:buFont typeface="Arial" pitchFamily="34" charset="0"/>
              <a:buChar char="•"/>
            </a:pPr>
            <a:endParaRPr lang="en-US" sz="2000" i="1" dirty="0">
              <a:latin typeface="Myriad Pro"/>
              <a:cs typeface="Myriad Pro"/>
            </a:endParaRPr>
          </a:p>
        </p:txBody>
      </p:sp>
    </p:spTree>
    <p:extLst>
      <p:ext uri="{BB962C8B-B14F-4D97-AF65-F5344CB8AC3E}">
        <p14:creationId xmlns:p14="http://schemas.microsoft.com/office/powerpoint/2010/main" val="2205141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sp>
        <p:nvSpPr>
          <p:cNvPr id="10" name="Rectangle 9"/>
          <p:cNvSpPr/>
          <p:nvPr/>
        </p:nvSpPr>
        <p:spPr>
          <a:xfrm>
            <a:off x="418906" y="1556792"/>
            <a:ext cx="8257549" cy="2246769"/>
          </a:xfrm>
          <a:prstGeom prst="rect">
            <a:avLst/>
          </a:prstGeom>
        </p:spPr>
        <p:txBody>
          <a:bodyPr wrap="square">
            <a:spAutoFit/>
          </a:bodyPr>
          <a:lstStyle/>
          <a:p>
            <a:r>
              <a:rPr lang="sr-Latn-CS" sz="2000" i="1" dirty="0">
                <a:latin typeface="Myriad Pro"/>
                <a:cs typeface="Myriad Pro"/>
              </a:rPr>
              <a:t>The </a:t>
            </a:r>
            <a:r>
              <a:rPr lang="sr-Latn-CS" sz="2000" i="1" dirty="0">
                <a:solidFill>
                  <a:srgbClr val="FF0000"/>
                </a:solidFill>
                <a:latin typeface="Myriad Pro"/>
                <a:cs typeface="Myriad Pro"/>
              </a:rPr>
              <a:t>interest </a:t>
            </a:r>
            <a:r>
              <a:rPr lang="sr-Latn-CS" sz="2000" i="1" dirty="0">
                <a:latin typeface="Myriad Pro"/>
                <a:cs typeface="Myriad Pro"/>
              </a:rPr>
              <a:t>in the ability </a:t>
            </a:r>
            <a:r>
              <a:rPr lang="sr-Latn-CS" sz="2000" i="1" dirty="0">
                <a:solidFill>
                  <a:srgbClr val="FF0000"/>
                </a:solidFill>
                <a:latin typeface="Myriad Pro"/>
                <a:cs typeface="Myriad Pro"/>
              </a:rPr>
              <a:t>to monitor a structural health </a:t>
            </a:r>
            <a:r>
              <a:rPr lang="sr-Latn-CS" sz="2000" i="1" dirty="0">
                <a:latin typeface="Myriad Pro"/>
                <a:cs typeface="Myriad Pro"/>
              </a:rPr>
              <a:t>and detect damage at the earliest possible stage is widthspread  for the </a:t>
            </a:r>
            <a:r>
              <a:rPr lang="sr-Latn-CS" sz="2000" i="1" dirty="0">
                <a:solidFill>
                  <a:srgbClr val="FF0000"/>
                </a:solidFill>
                <a:latin typeface="Myriad Pro"/>
                <a:cs typeface="Myriad Pro"/>
              </a:rPr>
              <a:t>civil, mechanical and aerospace engineering</a:t>
            </a:r>
            <a:r>
              <a:rPr lang="sr-Latn-CS" sz="2000" i="1" dirty="0">
                <a:latin typeface="Myriad Pro"/>
                <a:cs typeface="Myriad Pro"/>
              </a:rPr>
              <a:t> communities during last three decades. </a:t>
            </a:r>
          </a:p>
          <a:p>
            <a:endParaRPr lang="sr-Latn-CS" sz="2000" i="1" dirty="0">
              <a:latin typeface="Myriad Pro"/>
              <a:cs typeface="Myriad Pro"/>
            </a:endParaRPr>
          </a:p>
          <a:p>
            <a:r>
              <a:rPr lang="sr-Latn-CS" sz="2000" i="1" dirty="0">
                <a:solidFill>
                  <a:srgbClr val="FF0000"/>
                </a:solidFill>
                <a:latin typeface="Myriad Pro"/>
                <a:cs typeface="Myriad Pro"/>
              </a:rPr>
              <a:t>Nowadays</a:t>
            </a:r>
            <a:r>
              <a:rPr lang="sr-Latn-CS" sz="2000" i="1" dirty="0">
                <a:latin typeface="Myriad Pro"/>
                <a:cs typeface="Myriad Pro"/>
              </a:rPr>
              <a:t>, using </a:t>
            </a:r>
            <a:r>
              <a:rPr lang="sr-Latn-CS" sz="2000" i="1" dirty="0">
                <a:solidFill>
                  <a:srgbClr val="FF0000"/>
                </a:solidFill>
                <a:latin typeface="Myriad Pro"/>
                <a:cs typeface="Myriad Pro"/>
              </a:rPr>
              <a:t>non-destructive techniques </a:t>
            </a:r>
            <a:r>
              <a:rPr lang="sr-Latn-CS" sz="2000" i="1" dirty="0">
                <a:latin typeface="Myriad Pro"/>
                <a:cs typeface="Myriad Pro"/>
              </a:rPr>
              <a:t>to detect damage status of engineering structures is put into </a:t>
            </a:r>
            <a:r>
              <a:rPr lang="sr-Latn-CS" sz="2000" i="1" dirty="0">
                <a:solidFill>
                  <a:srgbClr val="FF0000"/>
                </a:solidFill>
                <a:latin typeface="Myriad Pro"/>
                <a:cs typeface="Myriad Pro"/>
              </a:rPr>
              <a:t>focus of engineering interests</a:t>
            </a:r>
            <a:r>
              <a:rPr lang="sr-Latn-CS" sz="2000" i="1" dirty="0">
                <a:latin typeface="Myriad Pro"/>
                <a:cs typeface="Myriad Pro"/>
              </a:rPr>
              <a:t>. </a:t>
            </a:r>
            <a:endParaRPr lang="en-US" sz="2000" i="1" dirty="0">
              <a:latin typeface="Myriad Pro"/>
              <a:cs typeface="Myriad Pro"/>
            </a:endParaRPr>
          </a:p>
        </p:txBody>
      </p:sp>
      <p:sp>
        <p:nvSpPr>
          <p:cNvPr id="11" name="Rectangle 10"/>
          <p:cNvSpPr/>
          <p:nvPr/>
        </p:nvSpPr>
        <p:spPr>
          <a:xfrm>
            <a:off x="346898" y="4120918"/>
            <a:ext cx="8329557" cy="707886"/>
          </a:xfrm>
          <a:prstGeom prst="rect">
            <a:avLst/>
          </a:prstGeom>
        </p:spPr>
        <p:txBody>
          <a:bodyPr wrap="square">
            <a:spAutoFit/>
          </a:bodyPr>
          <a:lstStyle/>
          <a:p>
            <a:r>
              <a:rPr lang="sr-Latn-CS" sz="2000" dirty="0">
                <a:latin typeface="Myriad Pro"/>
                <a:cs typeface="Myriad Pro"/>
              </a:rPr>
              <a:t>Non-destructive techniques are the means by which structures may be inspected without disruption or impairment of </a:t>
            </a:r>
            <a:r>
              <a:rPr lang="sr-Latn-CS" sz="2000" dirty="0" smtClean="0">
                <a:latin typeface="Myriad Pro"/>
                <a:cs typeface="Myriad Pro"/>
              </a:rPr>
              <a:t>serviceability.</a:t>
            </a:r>
            <a:endParaRPr lang="en-US" sz="2000" dirty="0">
              <a:latin typeface="Myriad Pro"/>
              <a:cs typeface="Myriad Pro"/>
            </a:endParaRPr>
          </a:p>
        </p:txBody>
      </p:sp>
    </p:spTree>
    <p:extLst>
      <p:ext uri="{BB962C8B-B14F-4D97-AF65-F5344CB8AC3E}">
        <p14:creationId xmlns:p14="http://schemas.microsoft.com/office/powerpoint/2010/main" val="67322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sp>
        <p:nvSpPr>
          <p:cNvPr id="10" name="Rectangle 9"/>
          <p:cNvSpPr/>
          <p:nvPr/>
        </p:nvSpPr>
        <p:spPr>
          <a:xfrm>
            <a:off x="315508" y="548680"/>
            <a:ext cx="3384376" cy="769441"/>
          </a:xfrm>
          <a:prstGeom prst="rect">
            <a:avLst/>
          </a:prstGeom>
        </p:spPr>
        <p:txBody>
          <a:bodyPr wrap="square">
            <a:spAutoFit/>
          </a:bodyPr>
          <a:lstStyle/>
          <a:p>
            <a:r>
              <a:rPr lang="en-US" sz="2200" b="1" i="1" dirty="0">
                <a:latin typeface="Myriad Pro"/>
                <a:cs typeface="Myriad Pro"/>
              </a:rPr>
              <a:t>Damage detection techniques</a:t>
            </a:r>
          </a:p>
        </p:txBody>
      </p:sp>
      <p:sp>
        <p:nvSpPr>
          <p:cNvPr id="13" name="TextBox 12"/>
          <p:cNvSpPr txBox="1"/>
          <p:nvPr/>
        </p:nvSpPr>
        <p:spPr>
          <a:xfrm>
            <a:off x="452307" y="1628800"/>
            <a:ext cx="7825501" cy="1323439"/>
          </a:xfrm>
          <a:prstGeom prst="rect">
            <a:avLst/>
          </a:prstGeom>
          <a:noFill/>
        </p:spPr>
        <p:txBody>
          <a:bodyPr wrap="square" rtlCol="0">
            <a:spAutoFit/>
          </a:bodyPr>
          <a:lstStyle/>
          <a:p>
            <a:pPr marL="285750" indent="-285750">
              <a:buFont typeface="Arial" pitchFamily="34" charset="0"/>
              <a:buChar char="•"/>
            </a:pPr>
            <a:r>
              <a:rPr lang="en-US" sz="2000" i="1" dirty="0">
                <a:solidFill>
                  <a:srgbClr val="FF0000"/>
                </a:solidFill>
              </a:rPr>
              <a:t>The earliest damage detection </a:t>
            </a:r>
            <a:r>
              <a:rPr lang="en-US" sz="2000" i="1" dirty="0" smtClean="0">
                <a:solidFill>
                  <a:srgbClr val="FF0000"/>
                </a:solidFill>
              </a:rPr>
              <a:t>technique</a:t>
            </a:r>
            <a:r>
              <a:rPr lang="sr-Latn-BA" sz="2000" dirty="0" smtClean="0"/>
              <a:t>:</a:t>
            </a:r>
          </a:p>
          <a:p>
            <a:pPr marL="292100"/>
            <a:r>
              <a:rPr lang="en-US" sz="2000" dirty="0"/>
              <a:t>acoustic response of a structure to a given impulse excitation </a:t>
            </a:r>
            <a:r>
              <a:rPr lang="en-US" sz="2000" dirty="0" smtClean="0"/>
              <a:t>(cracked </a:t>
            </a:r>
            <a:r>
              <a:rPr lang="en-US" sz="2000" dirty="0"/>
              <a:t>bell sound</a:t>
            </a:r>
            <a:r>
              <a:rPr lang="en-US" sz="2000" dirty="0" smtClean="0"/>
              <a:t>)</a:t>
            </a:r>
            <a:endParaRPr lang="sr-Latn-BA" sz="2000" dirty="0" smtClean="0"/>
          </a:p>
          <a:p>
            <a:pPr marL="285750" indent="-285750">
              <a:buFont typeface="Arial" pitchFamily="34" charset="0"/>
              <a:buChar char="•"/>
            </a:pPr>
            <a:r>
              <a:rPr lang="sr-Latn-BA" sz="2000" dirty="0" smtClean="0">
                <a:solidFill>
                  <a:srgbClr val="FF0000"/>
                </a:solidFill>
              </a:rPr>
              <a:t>Nowadays</a:t>
            </a:r>
            <a:r>
              <a:rPr lang="en-US" sz="2000" dirty="0" smtClean="0">
                <a:solidFill>
                  <a:srgbClr val="FF0000"/>
                </a:solidFill>
              </a:rPr>
              <a:t> </a:t>
            </a:r>
            <a:r>
              <a:rPr lang="en-US" sz="2000" dirty="0">
                <a:solidFill>
                  <a:srgbClr val="FF0000"/>
                </a:solidFill>
              </a:rPr>
              <a:t>damage detection </a:t>
            </a:r>
            <a:r>
              <a:rPr lang="en-US" sz="2000" dirty="0" smtClean="0">
                <a:solidFill>
                  <a:srgbClr val="FF0000"/>
                </a:solidFill>
              </a:rPr>
              <a:t>methods</a:t>
            </a:r>
            <a:r>
              <a:rPr lang="sr-Latn-BA" sz="2000" dirty="0" smtClean="0"/>
              <a:t>:</a:t>
            </a:r>
          </a:p>
        </p:txBody>
      </p:sp>
      <p:sp>
        <p:nvSpPr>
          <p:cNvPr id="3" name="TextBox 2"/>
          <p:cNvSpPr txBox="1"/>
          <p:nvPr/>
        </p:nvSpPr>
        <p:spPr>
          <a:xfrm>
            <a:off x="468999" y="2952239"/>
            <a:ext cx="3841468" cy="1200329"/>
          </a:xfrm>
          <a:prstGeom prst="rect">
            <a:avLst/>
          </a:prstGeom>
          <a:noFill/>
        </p:spPr>
        <p:txBody>
          <a:bodyPr wrap="square" rtlCol="0">
            <a:spAutoFit/>
          </a:bodyPr>
          <a:lstStyle/>
          <a:p>
            <a:pPr marL="577850" indent="-285750">
              <a:buFont typeface="Wingdings" pitchFamily="2" charset="2"/>
              <a:buChar char="ü"/>
            </a:pPr>
            <a:r>
              <a:rPr lang="sr-Latn-BA" dirty="0"/>
              <a:t>visual inspection</a:t>
            </a:r>
          </a:p>
          <a:p>
            <a:pPr marL="577850" indent="-285750">
              <a:buFont typeface="Wingdings" pitchFamily="2" charset="2"/>
              <a:buChar char="ü"/>
            </a:pPr>
            <a:r>
              <a:rPr lang="sr-Latn-BA" dirty="0"/>
              <a:t>acoustic and ultrasonic methods</a:t>
            </a:r>
          </a:p>
          <a:p>
            <a:pPr marL="577850" indent="-285750">
              <a:buFont typeface="Wingdings" pitchFamily="2" charset="2"/>
              <a:buChar char="ü"/>
            </a:pPr>
            <a:r>
              <a:rPr lang="sr-Latn-CS" dirty="0"/>
              <a:t>magnetic field methods</a:t>
            </a:r>
          </a:p>
          <a:p>
            <a:pPr marL="577850" indent="-285750">
              <a:buFont typeface="Wingdings" pitchFamily="2" charset="2"/>
              <a:buChar char="ü"/>
            </a:pPr>
            <a:r>
              <a:rPr lang="sr-Latn-CS" dirty="0" smtClean="0"/>
              <a:t>radiography</a:t>
            </a:r>
            <a:endParaRPr lang="sr-Latn-CS" dirty="0"/>
          </a:p>
        </p:txBody>
      </p:sp>
      <p:sp>
        <p:nvSpPr>
          <p:cNvPr id="4" name="Rectangle 3"/>
          <p:cNvSpPr/>
          <p:nvPr/>
        </p:nvSpPr>
        <p:spPr>
          <a:xfrm>
            <a:off x="4310467" y="2952239"/>
            <a:ext cx="3123886" cy="1200329"/>
          </a:xfrm>
          <a:prstGeom prst="rect">
            <a:avLst/>
          </a:prstGeom>
        </p:spPr>
        <p:txBody>
          <a:bodyPr wrap="square">
            <a:spAutoFit/>
          </a:bodyPr>
          <a:lstStyle/>
          <a:p>
            <a:pPr marL="577850" indent="-285750">
              <a:buFont typeface="Wingdings" pitchFamily="2" charset="2"/>
              <a:buChar char="ü"/>
            </a:pPr>
            <a:r>
              <a:rPr lang="en-US" dirty="0"/>
              <a:t>laser interferometry</a:t>
            </a:r>
            <a:endParaRPr lang="sr-Latn-CS" dirty="0"/>
          </a:p>
          <a:p>
            <a:pPr marL="577850" indent="-285750">
              <a:buFont typeface="Wingdings" pitchFamily="2" charset="2"/>
              <a:buChar char="ü"/>
            </a:pPr>
            <a:r>
              <a:rPr lang="sr-Latn-CS" dirty="0"/>
              <a:t>eddy-current methods</a:t>
            </a:r>
          </a:p>
          <a:p>
            <a:pPr marL="577850" indent="-285750">
              <a:buFont typeface="Wingdings" pitchFamily="2" charset="2"/>
              <a:buChar char="ü"/>
            </a:pPr>
            <a:r>
              <a:rPr lang="sr-Latn-CS" dirty="0"/>
              <a:t>strain gauges</a:t>
            </a:r>
          </a:p>
          <a:p>
            <a:pPr marL="577850" indent="-285750">
              <a:buFont typeface="Wingdings" pitchFamily="2" charset="2"/>
              <a:buChar char="ü"/>
            </a:pPr>
            <a:r>
              <a:rPr lang="sr-Latn-CS" dirty="0"/>
              <a:t>vibration response, ect</a:t>
            </a:r>
            <a:endParaRPr lang="en-US" dirty="0"/>
          </a:p>
        </p:txBody>
      </p:sp>
      <p:sp>
        <p:nvSpPr>
          <p:cNvPr id="14" name="Rectangle 13"/>
          <p:cNvSpPr/>
          <p:nvPr/>
        </p:nvSpPr>
        <p:spPr>
          <a:xfrm>
            <a:off x="418906" y="4437112"/>
            <a:ext cx="8329557" cy="923330"/>
          </a:xfrm>
          <a:prstGeom prst="rect">
            <a:avLst/>
          </a:prstGeom>
        </p:spPr>
        <p:txBody>
          <a:bodyPr wrap="square">
            <a:spAutoFit/>
          </a:bodyPr>
          <a:lstStyle/>
          <a:p>
            <a:r>
              <a:rPr lang="sr-Latn-CS" dirty="0"/>
              <a:t>Generally, structural damage detection methods can be classified </a:t>
            </a:r>
            <a:r>
              <a:rPr lang="sr-Latn-CS" dirty="0" smtClean="0"/>
              <a:t>as: l</a:t>
            </a:r>
          </a:p>
          <a:p>
            <a:pPr marL="577850" indent="-285750">
              <a:buFont typeface="Wingdings" pitchFamily="2" charset="2"/>
              <a:buChar char="ü"/>
            </a:pPr>
            <a:r>
              <a:rPr lang="sr-Latn-CS" dirty="0">
                <a:solidFill>
                  <a:srgbClr val="FF0000"/>
                </a:solidFill>
              </a:rPr>
              <a:t>local</a:t>
            </a:r>
            <a:r>
              <a:rPr lang="sr-Latn-CS" dirty="0"/>
              <a:t> damage detection methods </a:t>
            </a:r>
          </a:p>
          <a:p>
            <a:pPr marL="577850" indent="-285750">
              <a:buFont typeface="Wingdings" pitchFamily="2" charset="2"/>
              <a:buChar char="ü"/>
            </a:pPr>
            <a:r>
              <a:rPr lang="sr-Latn-CS" dirty="0">
                <a:solidFill>
                  <a:srgbClr val="FF0000"/>
                </a:solidFill>
              </a:rPr>
              <a:t>global</a:t>
            </a:r>
            <a:r>
              <a:rPr lang="sr-Latn-CS" dirty="0"/>
              <a:t> damage detection </a:t>
            </a:r>
            <a:r>
              <a:rPr lang="sr-Latn-CS" dirty="0" smtClean="0"/>
              <a:t>methods</a:t>
            </a:r>
            <a:endParaRPr lang="en-US" dirty="0"/>
          </a:p>
        </p:txBody>
      </p:sp>
    </p:spTree>
    <p:extLst>
      <p:ext uri="{BB962C8B-B14F-4D97-AF65-F5344CB8AC3E}">
        <p14:creationId xmlns:p14="http://schemas.microsoft.com/office/powerpoint/2010/main" val="2010974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sp>
        <p:nvSpPr>
          <p:cNvPr id="5" name="Rectangle 4"/>
          <p:cNvSpPr/>
          <p:nvPr/>
        </p:nvSpPr>
        <p:spPr>
          <a:xfrm>
            <a:off x="368053" y="548680"/>
            <a:ext cx="3359954" cy="769441"/>
          </a:xfrm>
          <a:prstGeom prst="rect">
            <a:avLst/>
          </a:prstGeom>
        </p:spPr>
        <p:txBody>
          <a:bodyPr wrap="square">
            <a:spAutoFit/>
          </a:bodyPr>
          <a:lstStyle/>
          <a:p>
            <a:r>
              <a:rPr lang="sr-Latn-CS" sz="2200" b="1" i="1" dirty="0">
                <a:latin typeface="Myriad Pro"/>
                <a:cs typeface="Myriad Pro"/>
              </a:rPr>
              <a:t>Local damage detection methods </a:t>
            </a:r>
          </a:p>
        </p:txBody>
      </p:sp>
      <p:sp>
        <p:nvSpPr>
          <p:cNvPr id="10" name="Rectangle 9"/>
          <p:cNvSpPr/>
          <p:nvPr/>
        </p:nvSpPr>
        <p:spPr>
          <a:xfrm>
            <a:off x="539552" y="1537400"/>
            <a:ext cx="8208912" cy="4401205"/>
          </a:xfrm>
          <a:prstGeom prst="rect">
            <a:avLst/>
          </a:prstGeom>
        </p:spPr>
        <p:txBody>
          <a:bodyPr wrap="square">
            <a:spAutoFit/>
          </a:bodyPr>
          <a:lstStyle/>
          <a:p>
            <a:pPr marL="285750" indent="-285750">
              <a:spcBef>
                <a:spcPts val="600"/>
              </a:spcBef>
              <a:spcAft>
                <a:spcPts val="600"/>
              </a:spcAft>
              <a:buFont typeface="Arial" pitchFamily="34" charset="0"/>
              <a:buChar char="•"/>
            </a:pPr>
            <a:r>
              <a:rPr lang="sr-Latn-CS" sz="2000" i="1" dirty="0">
                <a:latin typeface="Myriad Pro"/>
                <a:cs typeface="Myriad Pro"/>
              </a:rPr>
              <a:t>Local damage detection techniques is mainly used </a:t>
            </a:r>
            <a:r>
              <a:rPr lang="sr-Latn-CS" sz="2000" i="1" dirty="0">
                <a:solidFill>
                  <a:srgbClr val="FF0000"/>
                </a:solidFill>
                <a:latin typeface="Myriad Pro"/>
                <a:cs typeface="Myriad Pro"/>
              </a:rPr>
              <a:t>to detect local damage in a structure</a:t>
            </a:r>
            <a:r>
              <a:rPr lang="sr-Latn-CS" sz="2000" i="1" dirty="0">
                <a:latin typeface="Myriad Pro"/>
                <a:cs typeface="Myriad Pro"/>
              </a:rPr>
              <a:t>. </a:t>
            </a:r>
          </a:p>
          <a:p>
            <a:pPr marL="285750" indent="-285750">
              <a:spcBef>
                <a:spcPts val="600"/>
              </a:spcBef>
              <a:spcAft>
                <a:spcPts val="600"/>
              </a:spcAft>
              <a:buFont typeface="Arial" pitchFamily="34" charset="0"/>
              <a:buChar char="•"/>
            </a:pPr>
            <a:r>
              <a:rPr lang="sr-Latn-CS" sz="2000" i="1" dirty="0">
                <a:latin typeface="Myriad Pro"/>
                <a:cs typeface="Myriad Pro"/>
              </a:rPr>
              <a:t>These techniques refer to non-destructive </a:t>
            </a:r>
            <a:r>
              <a:rPr lang="sr-Latn-CS" sz="2000" i="1" dirty="0" smtClean="0">
                <a:latin typeface="Myriad Pro"/>
                <a:cs typeface="Myriad Pro"/>
              </a:rPr>
              <a:t>testing,such as: acoustic </a:t>
            </a:r>
            <a:r>
              <a:rPr lang="sr-Latn-CS" sz="2000" i="1" dirty="0">
                <a:latin typeface="Myriad Pro"/>
                <a:cs typeface="Myriad Pro"/>
              </a:rPr>
              <a:t>and ultrasonic methods, magnetic field methods, radiography, eddy-current methods, etc.</a:t>
            </a:r>
          </a:p>
          <a:p>
            <a:pPr marL="285750" indent="-285750">
              <a:spcBef>
                <a:spcPts val="600"/>
              </a:spcBef>
              <a:spcAft>
                <a:spcPts val="600"/>
              </a:spcAft>
              <a:buFont typeface="Arial" pitchFamily="34" charset="0"/>
              <a:buChar char="•"/>
            </a:pPr>
            <a:r>
              <a:rPr lang="sr-Latn-CS" sz="2000" i="1" dirty="0">
                <a:latin typeface="Myriad Pro"/>
                <a:cs typeface="Myriad Pro"/>
              </a:rPr>
              <a:t>All these methods </a:t>
            </a:r>
            <a:r>
              <a:rPr lang="sr-Latn-CS" sz="2000" i="1" dirty="0">
                <a:solidFill>
                  <a:srgbClr val="FF0000"/>
                </a:solidFill>
                <a:latin typeface="Myriad Pro"/>
                <a:cs typeface="Myriad Pro"/>
              </a:rPr>
              <a:t>require that the vicinity of the damage is known </a:t>
            </a:r>
            <a:r>
              <a:rPr lang="sr-Latn-CS" sz="2000" i="1" dirty="0">
                <a:latin typeface="Myriad Pro"/>
                <a:cs typeface="Myriad Pro"/>
              </a:rPr>
              <a:t>and that the portion of the structure being inspected is accessible, and can detect damage on or near the surface of the structure. </a:t>
            </a:r>
            <a:endParaRPr lang="sr-Latn-CS" sz="2000" i="1" dirty="0" smtClean="0">
              <a:latin typeface="Myriad Pro"/>
              <a:cs typeface="Myriad Pro"/>
            </a:endParaRPr>
          </a:p>
          <a:p>
            <a:pPr marL="285750" indent="-285750">
              <a:spcBef>
                <a:spcPts val="600"/>
              </a:spcBef>
              <a:spcAft>
                <a:spcPts val="600"/>
              </a:spcAft>
              <a:buFont typeface="Arial" pitchFamily="34" charset="0"/>
              <a:buChar char="•"/>
            </a:pPr>
            <a:r>
              <a:rPr lang="sr-Latn-CS" sz="2000" i="1" dirty="0" smtClean="0">
                <a:latin typeface="Myriad Pro"/>
                <a:cs typeface="Myriad Pro"/>
              </a:rPr>
              <a:t>Local </a:t>
            </a:r>
            <a:r>
              <a:rPr lang="sr-Latn-CS" sz="2000" i="1" dirty="0">
                <a:latin typeface="Myriad Pro"/>
                <a:cs typeface="Myriad Pro"/>
              </a:rPr>
              <a:t>damage detection methods utilise only data obtained from the damaged structure</a:t>
            </a:r>
            <a:r>
              <a:rPr lang="sr-Latn-CS" sz="2000" i="1" dirty="0" smtClean="0">
                <a:latin typeface="Myriad Pro"/>
                <a:cs typeface="Myriad Pro"/>
              </a:rPr>
              <a:t>.</a:t>
            </a:r>
          </a:p>
          <a:p>
            <a:pPr marL="285750" indent="-285750">
              <a:spcBef>
                <a:spcPts val="600"/>
              </a:spcBef>
              <a:spcAft>
                <a:spcPts val="600"/>
              </a:spcAft>
              <a:buFont typeface="Arial" pitchFamily="34" charset="0"/>
              <a:buChar char="•"/>
            </a:pPr>
            <a:r>
              <a:rPr lang="sr-Latn-CS" sz="2000" i="1" dirty="0">
                <a:latin typeface="Myriad Pro"/>
                <a:cs typeface="Myriad Pro"/>
              </a:rPr>
              <a:t>These are the main advantages of local damage detection, which is very effective for small and regular </a:t>
            </a:r>
            <a:r>
              <a:rPr lang="en-US" sz="2000" i="1" dirty="0" smtClean="0">
                <a:latin typeface="Myriad Pro"/>
                <a:cs typeface="Myriad Pro"/>
              </a:rPr>
              <a:t> size </a:t>
            </a:r>
            <a:r>
              <a:rPr lang="sr-Latn-CS" sz="2000" i="1" dirty="0" smtClean="0">
                <a:latin typeface="Myriad Pro"/>
                <a:cs typeface="Myriad Pro"/>
              </a:rPr>
              <a:t>structures.</a:t>
            </a:r>
            <a:endParaRPr lang="en-US" sz="2000" i="1" dirty="0">
              <a:latin typeface="Myriad Pro"/>
              <a:cs typeface="Myriad Pro"/>
            </a:endParaRPr>
          </a:p>
        </p:txBody>
      </p:sp>
    </p:spTree>
    <p:extLst>
      <p:ext uri="{BB962C8B-B14F-4D97-AF65-F5344CB8AC3E}">
        <p14:creationId xmlns:p14="http://schemas.microsoft.com/office/powerpoint/2010/main" val="1212610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sp>
        <p:nvSpPr>
          <p:cNvPr id="3" name="Rectangle 2"/>
          <p:cNvSpPr/>
          <p:nvPr/>
        </p:nvSpPr>
        <p:spPr>
          <a:xfrm>
            <a:off x="418907" y="1859340"/>
            <a:ext cx="8401565" cy="1477328"/>
          </a:xfrm>
          <a:prstGeom prst="rect">
            <a:avLst/>
          </a:prstGeom>
        </p:spPr>
        <p:txBody>
          <a:bodyPr wrap="square">
            <a:spAutoFit/>
          </a:bodyPr>
          <a:lstStyle/>
          <a:p>
            <a:pPr marL="342900" indent="-342900" algn="just">
              <a:spcBef>
                <a:spcPts val="600"/>
              </a:spcBef>
              <a:spcAft>
                <a:spcPts val="600"/>
              </a:spcAft>
              <a:buFont typeface="Arial" pitchFamily="34" charset="0"/>
              <a:buChar char="•"/>
            </a:pPr>
            <a:r>
              <a:rPr lang="sr-Latn-CS" sz="2000" i="1" dirty="0">
                <a:latin typeface="Myriad Pro"/>
                <a:cs typeface="Myriad Pro"/>
              </a:rPr>
              <a:t>In order to detect damage throughout the whole structure, especially some </a:t>
            </a:r>
            <a:r>
              <a:rPr lang="sr-Latn-CS" sz="2000" i="1" dirty="0">
                <a:solidFill>
                  <a:srgbClr val="FF0000"/>
                </a:solidFill>
                <a:latin typeface="Myriad Pro"/>
                <a:cs typeface="Myriad Pro"/>
              </a:rPr>
              <a:t>large, </a:t>
            </a:r>
            <a:r>
              <a:rPr lang="en-US" sz="2000" i="1" dirty="0" smtClean="0">
                <a:solidFill>
                  <a:srgbClr val="FF0000"/>
                </a:solidFill>
                <a:latin typeface="Myriad Pro"/>
                <a:cs typeface="Myriad Pro"/>
              </a:rPr>
              <a:t>complex </a:t>
            </a:r>
            <a:r>
              <a:rPr lang="sr-Latn-CS" sz="2000" i="1" dirty="0" smtClean="0">
                <a:solidFill>
                  <a:srgbClr val="FF0000"/>
                </a:solidFill>
                <a:latin typeface="Myriad Pro"/>
                <a:cs typeface="Myriad Pro"/>
              </a:rPr>
              <a:t>structure</a:t>
            </a:r>
            <a:r>
              <a:rPr lang="sr-Latn-CS" sz="2000" i="1" dirty="0">
                <a:latin typeface="Myriad Pro"/>
                <a:cs typeface="Myriad Pro"/>
              </a:rPr>
              <a:t>, a methodology called </a:t>
            </a:r>
            <a:r>
              <a:rPr lang="sr-Latn-CS" sz="2000" i="1" dirty="0">
                <a:solidFill>
                  <a:srgbClr val="FF0000"/>
                </a:solidFill>
                <a:latin typeface="Myriad Pro"/>
                <a:cs typeface="Myriad Pro"/>
              </a:rPr>
              <a:t>global vibration based structural damage detection </a:t>
            </a:r>
            <a:r>
              <a:rPr lang="sr-Latn-CS" sz="2000" i="1" dirty="0">
                <a:latin typeface="Myriad Pro"/>
                <a:cs typeface="Myriad Pro"/>
              </a:rPr>
              <a:t>has been developed. </a:t>
            </a:r>
            <a:endParaRPr lang="sr-Latn-CS" sz="2000" i="1" dirty="0" smtClean="0">
              <a:latin typeface="Myriad Pro"/>
              <a:cs typeface="Myriad Pro"/>
            </a:endParaRPr>
          </a:p>
          <a:p>
            <a:pPr marL="342900" indent="-342900" algn="just">
              <a:spcBef>
                <a:spcPts val="600"/>
              </a:spcBef>
              <a:spcAft>
                <a:spcPts val="600"/>
              </a:spcAft>
              <a:buFont typeface="Arial" pitchFamily="34" charset="0"/>
              <a:buChar char="•"/>
            </a:pPr>
            <a:r>
              <a:rPr lang="sr-Latn-CS" sz="2000" i="1" dirty="0" smtClean="0">
                <a:latin typeface="Myriad Pro"/>
                <a:cs typeface="Myriad Pro"/>
              </a:rPr>
              <a:t>The basic premise of vibration-based  damage detection is that </a:t>
            </a:r>
          </a:p>
        </p:txBody>
      </p:sp>
      <p:sp>
        <p:nvSpPr>
          <p:cNvPr id="7" name="Rectangle 6"/>
          <p:cNvSpPr/>
          <p:nvPr/>
        </p:nvSpPr>
        <p:spPr>
          <a:xfrm>
            <a:off x="368053" y="548680"/>
            <a:ext cx="3359954" cy="769441"/>
          </a:xfrm>
          <a:prstGeom prst="rect">
            <a:avLst/>
          </a:prstGeom>
        </p:spPr>
        <p:txBody>
          <a:bodyPr wrap="square">
            <a:spAutoFit/>
          </a:bodyPr>
          <a:lstStyle/>
          <a:p>
            <a:r>
              <a:rPr lang="sr-Latn-CS" sz="2200" b="1" i="1" dirty="0" smtClean="0">
                <a:latin typeface="Myriad Pro"/>
                <a:cs typeface="Myriad Pro"/>
              </a:rPr>
              <a:t>Global damage </a:t>
            </a:r>
            <a:r>
              <a:rPr lang="sr-Latn-CS" sz="2200" b="1" i="1" dirty="0">
                <a:latin typeface="Myriad Pro"/>
                <a:cs typeface="Myriad Pro"/>
              </a:rPr>
              <a:t>detection </a:t>
            </a:r>
            <a:r>
              <a:rPr lang="sr-Latn-CS" sz="2200" b="1" i="1" dirty="0" smtClean="0">
                <a:latin typeface="Myriad Pro"/>
                <a:cs typeface="Myriad Pro"/>
              </a:rPr>
              <a:t>method</a:t>
            </a:r>
            <a:endParaRPr lang="sr-Latn-CS" sz="2200" b="1" i="1" dirty="0">
              <a:latin typeface="Myriad Pro"/>
              <a:cs typeface="Myriad Pro"/>
            </a:endParaRPr>
          </a:p>
        </p:txBody>
      </p:sp>
      <p:sp>
        <p:nvSpPr>
          <p:cNvPr id="5" name="Rectangle 4"/>
          <p:cNvSpPr/>
          <p:nvPr/>
        </p:nvSpPr>
        <p:spPr>
          <a:xfrm>
            <a:off x="0" y="3371354"/>
            <a:ext cx="9077389" cy="1446550"/>
          </a:xfrm>
          <a:prstGeom prst="rect">
            <a:avLst/>
          </a:prstGeom>
        </p:spPr>
        <p:txBody>
          <a:bodyPr wrap="square">
            <a:spAutoFit/>
          </a:bodyPr>
          <a:lstStyle/>
          <a:p>
            <a:pPr algn="ctr"/>
            <a:r>
              <a:rPr lang="sr-Latn-BA" sz="2200" b="1" i="1" dirty="0">
                <a:solidFill>
                  <a:srgbClr val="FF0000"/>
                </a:solidFill>
                <a:latin typeface="Myriad Pro"/>
                <a:cs typeface="Myriad Pro"/>
              </a:rPr>
              <a:t>t</a:t>
            </a:r>
            <a:r>
              <a:rPr lang="en-US" sz="2200" b="1" i="1" dirty="0" smtClean="0">
                <a:solidFill>
                  <a:srgbClr val="FF0000"/>
                </a:solidFill>
                <a:latin typeface="Myriad Pro"/>
                <a:cs typeface="Myriad Pro"/>
              </a:rPr>
              <a:t>he </a:t>
            </a:r>
            <a:r>
              <a:rPr lang="en-US" sz="2200" b="1" i="1" dirty="0">
                <a:solidFill>
                  <a:srgbClr val="FF0000"/>
                </a:solidFill>
                <a:latin typeface="Myriad Pro"/>
                <a:cs typeface="Myriad Pro"/>
              </a:rPr>
              <a:t>damage will significantly </a:t>
            </a:r>
            <a:r>
              <a:rPr lang="en-US" sz="2200" b="1" i="1" dirty="0" smtClean="0">
                <a:solidFill>
                  <a:srgbClr val="FF0000"/>
                </a:solidFill>
                <a:latin typeface="Myriad Pro"/>
                <a:cs typeface="Myriad Pro"/>
              </a:rPr>
              <a:t>alter</a:t>
            </a:r>
            <a:r>
              <a:rPr lang="sr-Latn-BA" sz="2200" b="1" i="1" dirty="0" smtClean="0">
                <a:solidFill>
                  <a:srgbClr val="FF0000"/>
                </a:solidFill>
                <a:latin typeface="Myriad Pro"/>
                <a:cs typeface="Myriad Pro"/>
              </a:rPr>
              <a:t> </a:t>
            </a:r>
            <a:r>
              <a:rPr lang="en-US" sz="2200" b="1" i="1" dirty="0" smtClean="0">
                <a:solidFill>
                  <a:srgbClr val="FF0000"/>
                </a:solidFill>
                <a:latin typeface="Myriad Pro"/>
                <a:cs typeface="Myriad Pro"/>
              </a:rPr>
              <a:t> </a:t>
            </a:r>
            <a:endParaRPr lang="sr-Latn-BA" sz="2200" b="1" i="1" dirty="0" smtClean="0">
              <a:solidFill>
                <a:srgbClr val="FF0000"/>
              </a:solidFill>
              <a:latin typeface="Myriad Pro"/>
              <a:cs typeface="Myriad Pro"/>
            </a:endParaRPr>
          </a:p>
          <a:p>
            <a:pPr algn="ctr"/>
            <a:r>
              <a:rPr lang="en-US" sz="2200" b="1" i="1" dirty="0" smtClean="0">
                <a:solidFill>
                  <a:srgbClr val="FF0000"/>
                </a:solidFill>
                <a:latin typeface="Myriad Pro"/>
                <a:cs typeface="Myriad Pro"/>
              </a:rPr>
              <a:t>the </a:t>
            </a:r>
            <a:r>
              <a:rPr lang="en-US" sz="2200" b="1" i="1" dirty="0">
                <a:solidFill>
                  <a:srgbClr val="FF0000"/>
                </a:solidFill>
                <a:latin typeface="Myriad Pro"/>
                <a:cs typeface="Myriad Pro"/>
              </a:rPr>
              <a:t>stiffness, mass or </a:t>
            </a:r>
            <a:r>
              <a:rPr lang="en-US" sz="2200" b="1" i="1" dirty="0" smtClean="0">
                <a:solidFill>
                  <a:srgbClr val="FF0000"/>
                </a:solidFill>
                <a:latin typeface="Myriad Pro"/>
                <a:cs typeface="Myriad Pro"/>
              </a:rPr>
              <a:t>energy </a:t>
            </a:r>
            <a:r>
              <a:rPr lang="en-US" sz="2200" b="1" i="1" dirty="0">
                <a:solidFill>
                  <a:srgbClr val="FF0000"/>
                </a:solidFill>
                <a:latin typeface="Myriad Pro"/>
                <a:cs typeface="Myriad Pro"/>
              </a:rPr>
              <a:t>dissipation </a:t>
            </a:r>
            <a:r>
              <a:rPr lang="en-US" sz="2200" b="1" i="1" dirty="0" smtClean="0">
                <a:solidFill>
                  <a:srgbClr val="FF0000"/>
                </a:solidFill>
                <a:latin typeface="Myriad Pro"/>
                <a:cs typeface="Myriad Pro"/>
              </a:rPr>
              <a:t>properties </a:t>
            </a:r>
            <a:r>
              <a:rPr lang="en-US" sz="2200" b="1" i="1" dirty="0">
                <a:solidFill>
                  <a:srgbClr val="FF0000"/>
                </a:solidFill>
                <a:latin typeface="Myriad Pro"/>
                <a:cs typeface="Myriad Pro"/>
              </a:rPr>
              <a:t>of </a:t>
            </a:r>
            <a:r>
              <a:rPr lang="en-US" sz="2200" b="1" i="1" dirty="0" smtClean="0">
                <a:solidFill>
                  <a:srgbClr val="FF0000"/>
                </a:solidFill>
                <a:latin typeface="Myriad Pro"/>
                <a:cs typeface="Myriad Pro"/>
              </a:rPr>
              <a:t>the </a:t>
            </a:r>
            <a:r>
              <a:rPr lang="en-US" sz="2200" b="1" i="1" dirty="0">
                <a:solidFill>
                  <a:srgbClr val="FF0000"/>
                </a:solidFill>
                <a:latin typeface="Myriad Pro"/>
                <a:cs typeface="Myriad Pro"/>
              </a:rPr>
              <a:t>system, </a:t>
            </a:r>
            <a:endParaRPr lang="sr-Latn-BA" sz="2200" b="1" i="1" dirty="0" smtClean="0">
              <a:solidFill>
                <a:srgbClr val="FF0000"/>
              </a:solidFill>
              <a:latin typeface="Myriad Pro"/>
              <a:cs typeface="Myriad Pro"/>
            </a:endParaRPr>
          </a:p>
          <a:p>
            <a:pPr algn="ctr"/>
            <a:r>
              <a:rPr lang="en-US" sz="2200" b="1" i="1" dirty="0" smtClean="0">
                <a:solidFill>
                  <a:srgbClr val="FF0000"/>
                </a:solidFill>
                <a:latin typeface="Myriad Pro"/>
                <a:cs typeface="Myriad Pro"/>
              </a:rPr>
              <a:t>which</a:t>
            </a:r>
            <a:r>
              <a:rPr lang="en-US" sz="2200" b="1" i="1" dirty="0">
                <a:solidFill>
                  <a:srgbClr val="FF0000"/>
                </a:solidFill>
                <a:latin typeface="Myriad Pro"/>
                <a:cs typeface="Myriad Pro"/>
              </a:rPr>
              <a:t>, in turn, will </a:t>
            </a:r>
            <a:r>
              <a:rPr lang="en-US" sz="2200" b="1" i="1" dirty="0" smtClean="0">
                <a:solidFill>
                  <a:srgbClr val="FF0000"/>
                </a:solidFill>
                <a:latin typeface="Myriad Pro"/>
                <a:cs typeface="Myriad Pro"/>
              </a:rPr>
              <a:t>al</a:t>
            </a:r>
            <a:r>
              <a:rPr lang="sr-Latn-BA" sz="2200" b="1" i="1" dirty="0" smtClean="0">
                <a:solidFill>
                  <a:srgbClr val="FF0000"/>
                </a:solidFill>
                <a:latin typeface="Myriad Pro"/>
                <a:cs typeface="Myriad Pro"/>
              </a:rPr>
              <a:t>ter</a:t>
            </a:r>
            <a:r>
              <a:rPr lang="en-US" sz="2200" b="1" i="1" dirty="0" smtClean="0">
                <a:solidFill>
                  <a:srgbClr val="FF0000"/>
                </a:solidFill>
                <a:latin typeface="Myriad Pro"/>
                <a:cs typeface="Myriad Pro"/>
              </a:rPr>
              <a:t> </a:t>
            </a:r>
            <a:r>
              <a:rPr lang="en-US" sz="2200" b="1" i="1" dirty="0">
                <a:solidFill>
                  <a:srgbClr val="FF0000"/>
                </a:solidFill>
                <a:latin typeface="Myriad Pro"/>
                <a:cs typeface="Myriad Pro"/>
              </a:rPr>
              <a:t>the measured </a:t>
            </a:r>
            <a:r>
              <a:rPr lang="en-US" sz="2200" b="1" i="1" dirty="0" err="1" smtClean="0">
                <a:solidFill>
                  <a:srgbClr val="FF0000"/>
                </a:solidFill>
                <a:latin typeface="Myriad Pro"/>
                <a:cs typeface="Myriad Pro"/>
              </a:rPr>
              <a:t>dy</a:t>
            </a:r>
            <a:r>
              <a:rPr lang="sr-Latn-BA" sz="2200" b="1" i="1" dirty="0" smtClean="0">
                <a:solidFill>
                  <a:srgbClr val="FF0000"/>
                </a:solidFill>
                <a:latin typeface="Myriad Pro"/>
                <a:cs typeface="Myriad Pro"/>
              </a:rPr>
              <a:t>nam</a:t>
            </a:r>
            <a:r>
              <a:rPr lang="en-US" sz="2200" b="1" i="1" dirty="0" err="1" smtClean="0">
                <a:solidFill>
                  <a:srgbClr val="FF0000"/>
                </a:solidFill>
                <a:latin typeface="Myriad Pro"/>
                <a:cs typeface="Myriad Pro"/>
              </a:rPr>
              <a:t>ic</a:t>
            </a:r>
            <a:r>
              <a:rPr lang="en-US" sz="2200" b="1" i="1" dirty="0" smtClean="0">
                <a:solidFill>
                  <a:srgbClr val="FF0000"/>
                </a:solidFill>
                <a:latin typeface="Myriad Pro"/>
                <a:cs typeface="Myriad Pro"/>
              </a:rPr>
              <a:t> </a:t>
            </a:r>
            <a:r>
              <a:rPr lang="en-US" sz="2200" b="1" i="1" dirty="0">
                <a:solidFill>
                  <a:srgbClr val="FF0000"/>
                </a:solidFill>
                <a:latin typeface="Myriad Pro"/>
                <a:cs typeface="Myriad Pro"/>
              </a:rPr>
              <a:t>response </a:t>
            </a:r>
            <a:endParaRPr lang="sr-Latn-BA" sz="2200" b="1" i="1" dirty="0" smtClean="0">
              <a:solidFill>
                <a:srgbClr val="FF0000"/>
              </a:solidFill>
              <a:latin typeface="Myriad Pro"/>
              <a:cs typeface="Myriad Pro"/>
            </a:endParaRPr>
          </a:p>
          <a:p>
            <a:pPr algn="ctr"/>
            <a:r>
              <a:rPr lang="en-US" sz="2200" b="1" i="1" dirty="0" smtClean="0">
                <a:solidFill>
                  <a:srgbClr val="FF0000"/>
                </a:solidFill>
                <a:latin typeface="Myriad Pro"/>
                <a:cs typeface="Myriad Pro"/>
              </a:rPr>
              <a:t>of </a:t>
            </a:r>
            <a:r>
              <a:rPr lang="en-US" sz="2200" b="1" i="1" dirty="0">
                <a:solidFill>
                  <a:srgbClr val="FF0000"/>
                </a:solidFill>
                <a:latin typeface="Myriad Pro"/>
                <a:cs typeface="Myriad Pro"/>
              </a:rPr>
              <a:t>that system.</a:t>
            </a:r>
          </a:p>
        </p:txBody>
      </p:sp>
    </p:spTree>
    <p:extLst>
      <p:ext uri="{BB962C8B-B14F-4D97-AF65-F5344CB8AC3E}">
        <p14:creationId xmlns:p14="http://schemas.microsoft.com/office/powerpoint/2010/main" val="3479494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6644132" y="5921662"/>
            <a:ext cx="2271268" cy="647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616" y="5907528"/>
            <a:ext cx="720080" cy="72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07" y="5938605"/>
            <a:ext cx="736793" cy="695328"/>
          </a:xfrm>
          <a:prstGeom prst="rect">
            <a:avLst/>
          </a:prstGeom>
        </p:spPr>
      </p:pic>
      <p:sp>
        <p:nvSpPr>
          <p:cNvPr id="2" name="Rectangle 1"/>
          <p:cNvSpPr/>
          <p:nvPr/>
        </p:nvSpPr>
        <p:spPr>
          <a:xfrm>
            <a:off x="323528" y="548680"/>
            <a:ext cx="3528392" cy="769441"/>
          </a:xfrm>
          <a:prstGeom prst="rect">
            <a:avLst/>
          </a:prstGeom>
        </p:spPr>
        <p:txBody>
          <a:bodyPr wrap="square">
            <a:spAutoFit/>
          </a:bodyPr>
          <a:lstStyle/>
          <a:p>
            <a:r>
              <a:rPr lang="en-US" sz="2200" b="1" i="1" dirty="0">
                <a:latin typeface="Myriad Pro"/>
                <a:cs typeface="Myriad Pro"/>
              </a:rPr>
              <a:t>Why to measure the vibration </a:t>
            </a:r>
            <a:r>
              <a:rPr lang="en-US" sz="2200" b="1" i="1" dirty="0" smtClean="0">
                <a:latin typeface="Myriad Pro"/>
                <a:cs typeface="Myriad Pro"/>
              </a:rPr>
              <a:t>response?</a:t>
            </a:r>
            <a:endParaRPr lang="en-US" sz="2200" b="1" i="1" dirty="0">
              <a:latin typeface="Myriad Pro"/>
              <a:cs typeface="Myriad Pro"/>
            </a:endParaRPr>
          </a:p>
        </p:txBody>
      </p:sp>
      <p:sp>
        <p:nvSpPr>
          <p:cNvPr id="3" name="TextBox 2"/>
          <p:cNvSpPr txBox="1"/>
          <p:nvPr/>
        </p:nvSpPr>
        <p:spPr>
          <a:xfrm>
            <a:off x="316361" y="1541930"/>
            <a:ext cx="8591872" cy="4401205"/>
          </a:xfrm>
          <a:prstGeom prst="rect">
            <a:avLst/>
          </a:prstGeom>
          <a:noFill/>
        </p:spPr>
        <p:txBody>
          <a:bodyPr wrap="square" rtlCol="0">
            <a:spAutoFit/>
          </a:bodyPr>
          <a:lstStyle/>
          <a:p>
            <a:pPr>
              <a:spcBef>
                <a:spcPts val="600"/>
              </a:spcBef>
              <a:spcAft>
                <a:spcPts val="600"/>
              </a:spcAft>
            </a:pPr>
            <a:r>
              <a:rPr lang="en-US" sz="2000" i="1" dirty="0">
                <a:latin typeface="Myriad Pro"/>
                <a:cs typeface="Myriad Pro"/>
              </a:rPr>
              <a:t>Basic assumptions of vibration-based damage detection:</a:t>
            </a:r>
            <a:endParaRPr lang="sr-Latn-BA" sz="2000" i="1" dirty="0">
              <a:latin typeface="Myriad Pro"/>
              <a:cs typeface="Myriad Pro"/>
            </a:endParaRPr>
          </a:p>
          <a:p>
            <a:pPr marL="285750" indent="-285750">
              <a:spcBef>
                <a:spcPts val="600"/>
              </a:spcBef>
              <a:spcAft>
                <a:spcPts val="600"/>
              </a:spcAft>
              <a:buFont typeface="Arial" pitchFamily="34" charset="0"/>
              <a:buChar char="•"/>
            </a:pPr>
            <a:r>
              <a:rPr lang="en-US" sz="2000" i="1" dirty="0">
                <a:latin typeface="Myriad Pro"/>
                <a:cs typeface="Myriad Pro"/>
              </a:rPr>
              <a:t>The </a:t>
            </a:r>
            <a:r>
              <a:rPr lang="sr-Latn-BA" sz="2000" i="1" dirty="0">
                <a:latin typeface="Myriad Pro"/>
                <a:cs typeface="Myriad Pro"/>
              </a:rPr>
              <a:t>spatial </a:t>
            </a:r>
            <a:r>
              <a:rPr lang="en-US" sz="2000" i="1" dirty="0">
                <a:latin typeface="Myriad Pro"/>
                <a:cs typeface="Myriad Pro"/>
              </a:rPr>
              <a:t>characteristics of </a:t>
            </a:r>
            <a:r>
              <a:rPr lang="sr-Latn-BA" sz="2000" i="1" dirty="0">
                <a:latin typeface="Myriad Pro"/>
                <a:cs typeface="Myriad Pro"/>
              </a:rPr>
              <a:t> </a:t>
            </a:r>
            <a:r>
              <a:rPr lang="sr-Latn-BA" sz="2000" i="1" dirty="0" smtClean="0">
                <a:latin typeface="Myriad Pro"/>
                <a:cs typeface="Myriad Pro"/>
              </a:rPr>
              <a:t>a </a:t>
            </a:r>
            <a:r>
              <a:rPr lang="en-US" sz="2000" i="1" dirty="0" smtClean="0">
                <a:latin typeface="Myriad Pro"/>
                <a:cs typeface="Myriad Pro"/>
              </a:rPr>
              <a:t>system </a:t>
            </a:r>
            <a:r>
              <a:rPr lang="en-US" sz="2000" i="1" dirty="0">
                <a:latin typeface="Myriad Pro"/>
                <a:cs typeface="Myriad Pro"/>
              </a:rPr>
              <a:t>(mass, stiffness, damping) determine the parameters of the vibrational response: </a:t>
            </a:r>
            <a:endParaRPr lang="sr-Latn-BA" sz="2000" i="1" dirty="0">
              <a:latin typeface="Myriad Pro"/>
              <a:cs typeface="Myriad Pro"/>
            </a:endParaRPr>
          </a:p>
          <a:p>
            <a:pPr marL="914400" indent="-569913">
              <a:buFont typeface="Wingdings" pitchFamily="2" charset="2"/>
              <a:buChar char="ü"/>
            </a:pPr>
            <a:r>
              <a:rPr lang="sr-Latn-BA" sz="2000" i="1" dirty="0" smtClean="0">
                <a:latin typeface="Myriad Pro"/>
                <a:cs typeface="Myriad Pro"/>
              </a:rPr>
              <a:t>natural frequencies (</a:t>
            </a:r>
            <a:r>
              <a:rPr lang="en-US" sz="2000" i="1" dirty="0" err="1" smtClean="0">
                <a:latin typeface="Myriad Pro"/>
                <a:cs typeface="Myriad Pro"/>
              </a:rPr>
              <a:t>eigenfrequencies</a:t>
            </a:r>
            <a:r>
              <a:rPr lang="sr-Latn-BA" sz="2000" i="1" dirty="0">
                <a:latin typeface="Myriad Pro"/>
                <a:cs typeface="Myriad Pro"/>
              </a:rPr>
              <a:t>)</a:t>
            </a:r>
          </a:p>
          <a:p>
            <a:pPr marL="914400" indent="-569913">
              <a:buFont typeface="Wingdings" pitchFamily="2" charset="2"/>
              <a:buChar char="ü"/>
            </a:pPr>
            <a:r>
              <a:rPr lang="en-US" sz="2000" i="1" dirty="0" smtClean="0">
                <a:latin typeface="Myriad Pro"/>
                <a:cs typeface="Myriad Pro"/>
              </a:rPr>
              <a:t>modal </a:t>
            </a:r>
            <a:r>
              <a:rPr lang="en-US" sz="2000" i="1" dirty="0">
                <a:latin typeface="Myriad Pro"/>
                <a:cs typeface="Myriad Pro"/>
              </a:rPr>
              <a:t>damping, </a:t>
            </a:r>
            <a:endParaRPr lang="sr-Latn-BA" sz="2000" i="1" dirty="0">
              <a:latin typeface="Myriad Pro"/>
              <a:cs typeface="Myriad Pro"/>
            </a:endParaRPr>
          </a:p>
          <a:p>
            <a:pPr marL="914400" indent="-569913">
              <a:buFont typeface="Wingdings" pitchFamily="2" charset="2"/>
              <a:buChar char="ü"/>
            </a:pPr>
            <a:r>
              <a:rPr lang="en-US" sz="2000" i="1" dirty="0" smtClean="0">
                <a:latin typeface="Myriad Pro"/>
                <a:cs typeface="Myriad Pro"/>
              </a:rPr>
              <a:t>modal shapes</a:t>
            </a:r>
            <a:r>
              <a:rPr lang="sr-Latn-BA" sz="2000" i="1" dirty="0" smtClean="0">
                <a:latin typeface="Myriad Pro"/>
                <a:cs typeface="Myriad Pro"/>
              </a:rPr>
              <a:t> (eigenvectors)</a:t>
            </a:r>
            <a:endParaRPr lang="sr-Latn-BA" sz="2000" i="1" dirty="0">
              <a:latin typeface="Myriad Pro"/>
              <a:cs typeface="Myriad Pro"/>
            </a:endParaRPr>
          </a:p>
          <a:p>
            <a:pPr marL="285750" indent="-285750">
              <a:spcBef>
                <a:spcPts val="600"/>
              </a:spcBef>
              <a:spcAft>
                <a:spcPts val="600"/>
              </a:spcAft>
              <a:buFont typeface="Arial" pitchFamily="34" charset="0"/>
              <a:buChar char="•"/>
            </a:pPr>
            <a:r>
              <a:rPr lang="en-US" sz="2000" i="1" dirty="0" smtClean="0">
                <a:latin typeface="Myriad Pro"/>
                <a:cs typeface="Myriad Pro"/>
              </a:rPr>
              <a:t>An occurrence </a:t>
            </a:r>
            <a:r>
              <a:rPr lang="en-US" sz="2000" i="1" dirty="0">
                <a:latin typeface="Myriad Pro"/>
                <a:cs typeface="Myriad Pro"/>
              </a:rPr>
              <a:t>of damage significantly changes the </a:t>
            </a:r>
            <a:r>
              <a:rPr lang="sr-Latn-BA" sz="2000" i="1" dirty="0" smtClean="0">
                <a:latin typeface="Myriad Pro"/>
                <a:cs typeface="Myriad Pro"/>
              </a:rPr>
              <a:t>spatial </a:t>
            </a:r>
            <a:r>
              <a:rPr lang="en-US" sz="2000" i="1" dirty="0" smtClean="0">
                <a:latin typeface="Myriad Pro"/>
                <a:cs typeface="Myriad Pro"/>
              </a:rPr>
              <a:t>properties </a:t>
            </a:r>
            <a:r>
              <a:rPr lang="en-US" sz="2000" i="1" dirty="0">
                <a:latin typeface="Myriad Pro"/>
                <a:cs typeface="Myriad Pro"/>
              </a:rPr>
              <a:t>of the system, primarily stiffness, and sometimes mass and damping.</a:t>
            </a:r>
            <a:endParaRPr lang="sr-Latn-BA" sz="2000" i="1" dirty="0">
              <a:latin typeface="Myriad Pro"/>
              <a:cs typeface="Myriad Pro"/>
            </a:endParaRPr>
          </a:p>
          <a:p>
            <a:pPr marL="285750" indent="-285750">
              <a:spcBef>
                <a:spcPts val="600"/>
              </a:spcBef>
              <a:spcAft>
                <a:spcPts val="600"/>
              </a:spcAft>
              <a:buFont typeface="Arial" pitchFamily="34" charset="0"/>
              <a:buChar char="•"/>
            </a:pPr>
            <a:r>
              <a:rPr lang="en-US" sz="2000" i="1" dirty="0">
                <a:latin typeface="Myriad Pro"/>
                <a:cs typeface="Myriad Pro"/>
              </a:rPr>
              <a:t>Changes in the spatial characteristics of the system will affect changes in the vibrational response of the system.</a:t>
            </a:r>
            <a:endParaRPr lang="sr-Latn-BA" sz="2000" i="1" dirty="0">
              <a:latin typeface="Myriad Pro"/>
              <a:cs typeface="Myriad Pro"/>
            </a:endParaRPr>
          </a:p>
          <a:p>
            <a:pPr marL="285750" indent="-285750">
              <a:spcBef>
                <a:spcPts val="600"/>
              </a:spcBef>
              <a:spcAft>
                <a:spcPts val="600"/>
              </a:spcAft>
              <a:buFont typeface="Arial" pitchFamily="34" charset="0"/>
              <a:buChar char="•"/>
            </a:pPr>
            <a:r>
              <a:rPr lang="sr-Latn-BA" sz="2000" i="1" dirty="0" smtClean="0">
                <a:latin typeface="Myriad Pro"/>
                <a:cs typeface="Myriad Pro"/>
              </a:rPr>
              <a:t>Hence, </a:t>
            </a:r>
            <a:r>
              <a:rPr lang="en-US" sz="2000" i="1" dirty="0" smtClean="0">
                <a:latin typeface="Myriad Pro"/>
                <a:cs typeface="Myriad Pro"/>
              </a:rPr>
              <a:t>by </a:t>
            </a:r>
            <a:r>
              <a:rPr lang="en-US" sz="2000" i="1" dirty="0">
                <a:latin typeface="Myriad Pro"/>
                <a:cs typeface="Myriad Pro"/>
              </a:rPr>
              <a:t>monitoring </a:t>
            </a:r>
            <a:r>
              <a:rPr lang="sr-Latn-BA" sz="2000" i="1" dirty="0" smtClean="0">
                <a:latin typeface="Myriad Pro"/>
                <a:cs typeface="Myriad Pro"/>
              </a:rPr>
              <a:t>/measuring </a:t>
            </a:r>
            <a:r>
              <a:rPr lang="en-US" sz="2000" i="1" dirty="0" smtClean="0">
                <a:latin typeface="Myriad Pro"/>
                <a:cs typeface="Myriad Pro"/>
              </a:rPr>
              <a:t>the </a:t>
            </a:r>
            <a:r>
              <a:rPr lang="en-US" sz="2000" i="1" dirty="0">
                <a:latin typeface="Myriad Pro"/>
                <a:cs typeface="Myriad Pro"/>
              </a:rPr>
              <a:t>vibration response of the system, changes in the spatial properties of the system can be </a:t>
            </a:r>
            <a:r>
              <a:rPr lang="en-US" sz="2000" i="1" dirty="0" smtClean="0">
                <a:latin typeface="Myriad Pro"/>
                <a:cs typeface="Myriad Pro"/>
              </a:rPr>
              <a:t>detected</a:t>
            </a:r>
            <a:endParaRPr lang="en-US" sz="2000" i="1" dirty="0">
              <a:latin typeface="Myriad Pro"/>
              <a:cs typeface="Myriad Pro"/>
            </a:endParaRPr>
          </a:p>
        </p:txBody>
      </p:sp>
    </p:spTree>
    <p:extLst>
      <p:ext uri="{BB962C8B-B14F-4D97-AF65-F5344CB8AC3E}">
        <p14:creationId xmlns:p14="http://schemas.microsoft.com/office/powerpoint/2010/main" val="486626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1032</TotalTime>
  <Words>2829</Words>
  <Application>Microsoft Office PowerPoint</Application>
  <PresentationFormat>On-screen Show (4:3)</PresentationFormat>
  <Paragraphs>351</Paragraphs>
  <Slides>35</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Office Theme</vt:lpstr>
      <vt:lpstr>Equation</vt:lpstr>
      <vt:lpstr>Chart</vt:lpstr>
      <vt:lpstr>PowerPoint Presentation</vt:lpstr>
      <vt:lpstr>PowerPoint Presentation</vt:lpstr>
      <vt:lpstr>WHAT IS  STRUCTURAL DAMAGE?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approach to damage detection using FRF data:</vt:lpstr>
      <vt:lpstr>PowerPoint Presentation</vt:lpstr>
      <vt:lpstr>PowerPoint Presentation</vt:lpstr>
      <vt:lpstr>PowerPoint Presentation</vt:lpstr>
      <vt:lpstr> Modal testing for FRF measurement</vt:lpstr>
      <vt:lpstr>Basic measurement chain</vt:lpstr>
      <vt:lpstr>PowerPoint Presentation</vt:lpstr>
      <vt:lpstr>PowerPoint Presentation</vt:lpstr>
      <vt:lpstr>PowerPoint Presentation</vt:lpstr>
      <vt:lpstr>PowerPoint Presentation</vt:lpstr>
      <vt:lpstr>Damage detection  Level 1: damage existence </vt:lpstr>
      <vt:lpstr>PowerPoint Presentation</vt:lpstr>
      <vt:lpstr>PowerPoint Presentation</vt:lpstr>
      <vt:lpstr>PowerPoint Presentation</vt:lpstr>
      <vt:lpstr>ADVANTAGES OF  VIBRATION-BASED  DAMAGE DETECTION TECHNIQUES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GORAN</dc:creator>
  <cp:lastModifiedBy>user</cp:lastModifiedBy>
  <cp:revision>92</cp:revision>
  <dcterms:created xsi:type="dcterms:W3CDTF">2016-09-12T13:20:32Z</dcterms:created>
  <dcterms:modified xsi:type="dcterms:W3CDTF">2020-05-28T08:51:38Z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2015-04-22T00:00:00Z</vt:filetime>
  </property>
  <property fmtid="{D5CDD505-2E9C-101B-9397-08002B2CF9AE}" pid="3" name="Creator">
    <vt:lpwstr>Microsoft® PowerPoint® 2010</vt:lpwstr>
  </property>
  <property fmtid="{D5CDD505-2E9C-101B-9397-08002B2CF9AE}" pid="4" name="LastSaved">
    <vt:filetime>2016-09-12T00:00:00Z</vt:filetime>
  </property>
</Properties>
</file>