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2" r:id="rId1"/>
  </p:sldMasterIdLst>
  <p:notesMasterIdLst>
    <p:notesMasterId r:id="rId62"/>
  </p:notesMasterIdLst>
  <p:sldIdLst>
    <p:sldId id="256" r:id="rId2"/>
    <p:sldId id="257" r:id="rId3"/>
    <p:sldId id="273" r:id="rId4"/>
    <p:sldId id="274" r:id="rId5"/>
    <p:sldId id="275" r:id="rId6"/>
    <p:sldId id="296" r:id="rId7"/>
    <p:sldId id="297" r:id="rId8"/>
    <p:sldId id="276" r:id="rId9"/>
    <p:sldId id="277" r:id="rId10"/>
    <p:sldId id="278" r:id="rId11"/>
    <p:sldId id="298" r:id="rId12"/>
    <p:sldId id="279" r:id="rId13"/>
    <p:sldId id="299" r:id="rId14"/>
    <p:sldId id="280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281" r:id="rId23"/>
    <p:sldId id="282" r:id="rId24"/>
    <p:sldId id="295" r:id="rId25"/>
    <p:sldId id="283" r:id="rId26"/>
    <p:sldId id="284" r:id="rId27"/>
    <p:sldId id="285" r:id="rId28"/>
    <p:sldId id="307" r:id="rId29"/>
    <p:sldId id="286" r:id="rId30"/>
    <p:sldId id="309" r:id="rId31"/>
    <p:sldId id="287" r:id="rId32"/>
    <p:sldId id="308" r:id="rId33"/>
    <p:sldId id="288" r:id="rId34"/>
    <p:sldId id="310" r:id="rId35"/>
    <p:sldId id="289" r:id="rId36"/>
    <p:sldId id="311" r:id="rId37"/>
    <p:sldId id="312" r:id="rId38"/>
    <p:sldId id="313" r:id="rId39"/>
    <p:sldId id="314" r:id="rId40"/>
    <p:sldId id="315" r:id="rId41"/>
    <p:sldId id="318" r:id="rId42"/>
    <p:sldId id="316" r:id="rId43"/>
    <p:sldId id="317" r:id="rId44"/>
    <p:sldId id="290" r:id="rId45"/>
    <p:sldId id="291" r:id="rId46"/>
    <p:sldId id="319" r:id="rId47"/>
    <p:sldId id="320" r:id="rId48"/>
    <p:sldId id="321" r:id="rId49"/>
    <p:sldId id="322" r:id="rId50"/>
    <p:sldId id="323" r:id="rId51"/>
    <p:sldId id="324" r:id="rId52"/>
    <p:sldId id="292" r:id="rId53"/>
    <p:sldId id="293" r:id="rId54"/>
    <p:sldId id="325" r:id="rId55"/>
    <p:sldId id="326" r:id="rId56"/>
    <p:sldId id="327" r:id="rId57"/>
    <p:sldId id="328" r:id="rId58"/>
    <p:sldId id="329" r:id="rId59"/>
    <p:sldId id="330" r:id="rId60"/>
    <p:sldId id="294" r:id="rId6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27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8BC20-DB99-41C6-8BF6-9C82D35F66B1}" type="datetimeFigureOut">
              <a:rPr lang="sr-Latn-RS" smtClean="0"/>
              <a:t>5.4.2023.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B9A49-EF46-4E8C-891F-EC54AAAC4EF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12866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B9A49-EF46-4E8C-891F-EC54AAAC4EFA}" type="slidenum">
              <a:rPr lang="sr-Latn-RS" smtClean="0"/>
              <a:t>54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53682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9A28-C45A-4BC8-8857-B70C8283602C}" type="datetime1">
              <a:rPr lang="sr-Latn-RS" smtClean="0"/>
              <a:t>5.4.2023.</a:t>
            </a:fld>
            <a:endParaRPr lang="sr-Latn-R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4D5F-4B8A-4D80-9B63-7F53802A8D8D}" type="datetime1">
              <a:rPr lang="sr-Latn-RS" smtClean="0"/>
              <a:t>5.4.2023.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8F7F9-32A8-4F93-BAC9-2D69C5AE8F1D}" type="datetime1">
              <a:rPr lang="sr-Latn-RS" smtClean="0"/>
              <a:t>5.4.2023.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A7B31-4538-418E-9343-115C28521460}" type="datetime1">
              <a:rPr lang="sr-Latn-RS" smtClean="0"/>
              <a:t>5.4.2023.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43F-EF35-4B2A-8CAD-65F630D727BA}" type="datetime1">
              <a:rPr lang="sr-Latn-RS" smtClean="0"/>
              <a:t>5.4.2023.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1502-BAAA-456D-8215-F3419EF9C6C0}" type="datetime1">
              <a:rPr lang="sr-Latn-RS" smtClean="0"/>
              <a:t>5.4.2023.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B0DF-FECA-4393-99A6-0434914906CF}" type="datetime1">
              <a:rPr lang="sr-Latn-RS" smtClean="0"/>
              <a:t>5.4.2023.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B39F-B750-4181-93D7-3ABDC2380F1E}" type="datetime1">
              <a:rPr lang="sr-Latn-RS" smtClean="0"/>
              <a:t>5.4.2023.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680D-67E1-47B5-A07D-FFB829C83C68}" type="datetime1">
              <a:rPr lang="sr-Latn-RS" smtClean="0"/>
              <a:t>5.4.2023.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B7DCB-1DFB-44AF-B08C-13C7A784851D}" type="datetime1">
              <a:rPr lang="sr-Latn-RS" smtClean="0"/>
              <a:t>5.4.2023.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7069-807C-46EC-B4FD-0F745334FA70}" type="datetime1">
              <a:rPr lang="sr-Latn-RS" smtClean="0"/>
              <a:t>5.4.2023.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360886F-60A4-4CD3-954E-8037A4EE8588}" type="datetime1">
              <a:rPr lang="sr-Latn-RS" smtClean="0"/>
              <a:t>5.4.2023.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r-Latn-R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2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8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23.wmf"/><Relationship Id="rId18" Type="http://schemas.openxmlformats.org/officeDocument/2006/relationships/oleObject" Target="../embeddings/oleObject21.bin"/><Relationship Id="rId3" Type="http://schemas.openxmlformats.org/officeDocument/2006/relationships/image" Target="../media/image18.wmf"/><Relationship Id="rId21" Type="http://schemas.openxmlformats.org/officeDocument/2006/relationships/image" Target="../media/image27.wmf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18.bin"/><Relationship Id="rId17" Type="http://schemas.openxmlformats.org/officeDocument/2006/relationships/image" Target="../media/image25.wmf"/><Relationship Id="rId2" Type="http://schemas.openxmlformats.org/officeDocument/2006/relationships/oleObject" Target="../embeddings/oleObject13.bin"/><Relationship Id="rId16" Type="http://schemas.openxmlformats.org/officeDocument/2006/relationships/oleObject" Target="../embeddings/oleObject20.bin"/><Relationship Id="rId20" Type="http://schemas.openxmlformats.org/officeDocument/2006/relationships/oleObject" Target="../embeddings/oleObject2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5" Type="http://schemas.openxmlformats.org/officeDocument/2006/relationships/image" Target="../media/image24.wmf"/><Relationship Id="rId10" Type="http://schemas.openxmlformats.org/officeDocument/2006/relationships/oleObject" Target="../embeddings/oleObject17.bin"/><Relationship Id="rId19" Type="http://schemas.openxmlformats.org/officeDocument/2006/relationships/image" Target="../media/image26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1.wmf"/><Relationship Id="rId14" Type="http://schemas.openxmlformats.org/officeDocument/2006/relationships/oleObject" Target="../embeddings/oleObject19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oleObject" Target="../embeddings/oleObject29.bin"/><Relationship Id="rId18" Type="http://schemas.openxmlformats.org/officeDocument/2006/relationships/oleObject" Target="../embeddings/oleObject32.bin"/><Relationship Id="rId26" Type="http://schemas.openxmlformats.org/officeDocument/2006/relationships/image" Target="../media/image8.wmf"/><Relationship Id="rId3" Type="http://schemas.openxmlformats.org/officeDocument/2006/relationships/image" Target="../media/image27.wmf"/><Relationship Id="rId21" Type="http://schemas.openxmlformats.org/officeDocument/2006/relationships/image" Target="../media/image34.wmf"/><Relationship Id="rId7" Type="http://schemas.openxmlformats.org/officeDocument/2006/relationships/image" Target="../media/image29.wmf"/><Relationship Id="rId12" Type="http://schemas.openxmlformats.org/officeDocument/2006/relationships/image" Target="../media/image31.wmf"/><Relationship Id="rId17" Type="http://schemas.openxmlformats.org/officeDocument/2006/relationships/image" Target="../media/image32.wmf"/><Relationship Id="rId25" Type="http://schemas.openxmlformats.org/officeDocument/2006/relationships/oleObject" Target="../embeddings/oleObject36.bin"/><Relationship Id="rId2" Type="http://schemas.openxmlformats.org/officeDocument/2006/relationships/oleObject" Target="../embeddings/oleObject23.bin"/><Relationship Id="rId16" Type="http://schemas.openxmlformats.org/officeDocument/2006/relationships/oleObject" Target="../embeddings/oleObject31.bin"/><Relationship Id="rId20" Type="http://schemas.openxmlformats.org/officeDocument/2006/relationships/oleObject" Target="../embeddings/oleObject33.bin"/><Relationship Id="rId29" Type="http://schemas.openxmlformats.org/officeDocument/2006/relationships/oleObject" Target="../embeddings/oleObject38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5.bin"/><Relationship Id="rId11" Type="http://schemas.openxmlformats.org/officeDocument/2006/relationships/oleObject" Target="../embeddings/oleObject28.bin"/><Relationship Id="rId24" Type="http://schemas.openxmlformats.org/officeDocument/2006/relationships/image" Target="../media/image35.wmf"/><Relationship Id="rId5" Type="http://schemas.openxmlformats.org/officeDocument/2006/relationships/image" Target="../media/image28.wmf"/><Relationship Id="rId15" Type="http://schemas.openxmlformats.org/officeDocument/2006/relationships/oleObject" Target="../embeddings/oleObject30.bin"/><Relationship Id="rId23" Type="http://schemas.openxmlformats.org/officeDocument/2006/relationships/oleObject" Target="../embeddings/oleObject35.bin"/><Relationship Id="rId28" Type="http://schemas.openxmlformats.org/officeDocument/2006/relationships/image" Target="../media/image36.wmf"/><Relationship Id="rId10" Type="http://schemas.openxmlformats.org/officeDocument/2006/relationships/image" Target="../media/image30.wmf"/><Relationship Id="rId19" Type="http://schemas.openxmlformats.org/officeDocument/2006/relationships/image" Target="../media/image33.wmf"/><Relationship Id="rId31" Type="http://schemas.openxmlformats.org/officeDocument/2006/relationships/oleObject" Target="../embeddings/oleObject39.bin"/><Relationship Id="rId4" Type="http://schemas.openxmlformats.org/officeDocument/2006/relationships/oleObject" Target="../embeddings/oleObject24.bin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22.wmf"/><Relationship Id="rId22" Type="http://schemas.openxmlformats.org/officeDocument/2006/relationships/oleObject" Target="../embeddings/oleObject34.bin"/><Relationship Id="rId27" Type="http://schemas.openxmlformats.org/officeDocument/2006/relationships/oleObject" Target="../embeddings/oleObject37.bin"/><Relationship Id="rId30" Type="http://schemas.openxmlformats.org/officeDocument/2006/relationships/image" Target="../media/image26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oleObject" Target="../embeddings/oleObject46.bin"/><Relationship Id="rId3" Type="http://schemas.openxmlformats.org/officeDocument/2006/relationships/image" Target="../media/image37.wmf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45.bin"/><Relationship Id="rId2" Type="http://schemas.openxmlformats.org/officeDocument/2006/relationships/oleObject" Target="../embeddings/oleObject40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22.wmf"/><Relationship Id="rId5" Type="http://schemas.openxmlformats.org/officeDocument/2006/relationships/image" Target="../media/image38.wmf"/><Relationship Id="rId10" Type="http://schemas.openxmlformats.org/officeDocument/2006/relationships/oleObject" Target="../embeddings/oleObject44.bin"/><Relationship Id="rId4" Type="http://schemas.openxmlformats.org/officeDocument/2006/relationships/oleObject" Target="../embeddings/oleObject41.bin"/><Relationship Id="rId9" Type="http://schemas.openxmlformats.org/officeDocument/2006/relationships/image" Target="../media/image40.wmf"/><Relationship Id="rId14" Type="http://schemas.openxmlformats.org/officeDocument/2006/relationships/image" Target="../media/image2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48.bin"/><Relationship Id="rId10" Type="http://schemas.openxmlformats.org/officeDocument/2006/relationships/image" Target="../media/image43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50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13" Type="http://schemas.openxmlformats.org/officeDocument/2006/relationships/oleObject" Target="../embeddings/oleObject57.bin"/><Relationship Id="rId18" Type="http://schemas.openxmlformats.org/officeDocument/2006/relationships/image" Target="../media/image46.wmf"/><Relationship Id="rId26" Type="http://schemas.openxmlformats.org/officeDocument/2006/relationships/oleObject" Target="../embeddings/oleObject64.bin"/><Relationship Id="rId3" Type="http://schemas.openxmlformats.org/officeDocument/2006/relationships/image" Target="../media/image34.wmf"/><Relationship Id="rId21" Type="http://schemas.openxmlformats.org/officeDocument/2006/relationships/oleObject" Target="../embeddings/oleObject61.bin"/><Relationship Id="rId7" Type="http://schemas.openxmlformats.org/officeDocument/2006/relationships/image" Target="../media/image26.wmf"/><Relationship Id="rId12" Type="http://schemas.openxmlformats.org/officeDocument/2006/relationships/image" Target="../media/image28.wmf"/><Relationship Id="rId17" Type="http://schemas.openxmlformats.org/officeDocument/2006/relationships/oleObject" Target="../embeddings/oleObject59.bin"/><Relationship Id="rId25" Type="http://schemas.openxmlformats.org/officeDocument/2006/relationships/oleObject" Target="../embeddings/oleObject63.bin"/><Relationship Id="rId2" Type="http://schemas.openxmlformats.org/officeDocument/2006/relationships/oleObject" Target="../embeddings/oleObject51.bin"/><Relationship Id="rId16" Type="http://schemas.openxmlformats.org/officeDocument/2006/relationships/image" Target="../media/image45.wmf"/><Relationship Id="rId20" Type="http://schemas.openxmlformats.org/officeDocument/2006/relationships/image" Target="../media/image47.wm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3.bin"/><Relationship Id="rId11" Type="http://schemas.openxmlformats.org/officeDocument/2006/relationships/oleObject" Target="../embeddings/oleObject56.bin"/><Relationship Id="rId24" Type="http://schemas.openxmlformats.org/officeDocument/2006/relationships/image" Target="../media/image22.wmf"/><Relationship Id="rId5" Type="http://schemas.openxmlformats.org/officeDocument/2006/relationships/image" Target="../media/image36.wmf"/><Relationship Id="rId15" Type="http://schemas.openxmlformats.org/officeDocument/2006/relationships/oleObject" Target="../embeddings/oleObject58.bin"/><Relationship Id="rId23" Type="http://schemas.openxmlformats.org/officeDocument/2006/relationships/oleObject" Target="../embeddings/oleObject62.bin"/><Relationship Id="rId10" Type="http://schemas.openxmlformats.org/officeDocument/2006/relationships/oleObject" Target="../embeddings/oleObject55.bin"/><Relationship Id="rId19" Type="http://schemas.openxmlformats.org/officeDocument/2006/relationships/oleObject" Target="../embeddings/oleObject60.bin"/><Relationship Id="rId4" Type="http://schemas.openxmlformats.org/officeDocument/2006/relationships/oleObject" Target="../embeddings/oleObject52.bin"/><Relationship Id="rId9" Type="http://schemas.openxmlformats.org/officeDocument/2006/relationships/image" Target="../media/image44.wmf"/><Relationship Id="rId14" Type="http://schemas.openxmlformats.org/officeDocument/2006/relationships/image" Target="../media/image30.wmf"/><Relationship Id="rId22" Type="http://schemas.openxmlformats.org/officeDocument/2006/relationships/image" Target="../media/image48.wmf"/><Relationship Id="rId27" Type="http://schemas.openxmlformats.org/officeDocument/2006/relationships/oleObject" Target="../embeddings/oleObject65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68.bin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67.bin"/><Relationship Id="rId10" Type="http://schemas.openxmlformats.org/officeDocument/2006/relationships/image" Target="../media/image22.wmf"/><Relationship Id="rId4" Type="http://schemas.openxmlformats.org/officeDocument/2006/relationships/image" Target="../media/image52.wmf"/><Relationship Id="rId9" Type="http://schemas.openxmlformats.org/officeDocument/2006/relationships/oleObject" Target="../embeddings/oleObject69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71.bin"/><Relationship Id="rId4" Type="http://schemas.openxmlformats.org/officeDocument/2006/relationships/image" Target="../media/image56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image" Target="../media/image59.wmf"/><Relationship Id="rId7" Type="http://schemas.openxmlformats.org/officeDocument/2006/relationships/oleObject" Target="../embeddings/oleObject74.bin"/><Relationship Id="rId2" Type="http://schemas.openxmlformats.org/officeDocument/2006/relationships/oleObject" Target="../embeddings/oleObject72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73.bin"/><Relationship Id="rId10" Type="http://schemas.openxmlformats.org/officeDocument/2006/relationships/image" Target="../media/image22.wmf"/><Relationship Id="rId4" Type="http://schemas.openxmlformats.org/officeDocument/2006/relationships/image" Target="../media/image54.jpg"/><Relationship Id="rId9" Type="http://schemas.openxmlformats.org/officeDocument/2006/relationships/oleObject" Target="../embeddings/oleObject75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oleObject" Target="../embeddings/oleObject76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wmf"/><Relationship Id="rId4" Type="http://schemas.openxmlformats.org/officeDocument/2006/relationships/oleObject" Target="../embeddings/oleObject77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79.bin"/><Relationship Id="rId4" Type="http://schemas.openxmlformats.org/officeDocument/2006/relationships/image" Target="../media/image66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3.bin"/><Relationship Id="rId3" Type="http://schemas.openxmlformats.org/officeDocument/2006/relationships/image" Target="../media/image69.wmf"/><Relationship Id="rId7" Type="http://schemas.openxmlformats.org/officeDocument/2006/relationships/image" Target="../media/image71.wmf"/><Relationship Id="rId2" Type="http://schemas.openxmlformats.org/officeDocument/2006/relationships/oleObject" Target="../embeddings/oleObject80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82.bin"/><Relationship Id="rId11" Type="http://schemas.openxmlformats.org/officeDocument/2006/relationships/image" Target="../media/image73.wmf"/><Relationship Id="rId5" Type="http://schemas.openxmlformats.org/officeDocument/2006/relationships/image" Target="../media/image70.wmf"/><Relationship Id="rId10" Type="http://schemas.openxmlformats.org/officeDocument/2006/relationships/oleObject" Target="../embeddings/oleObject84.bin"/><Relationship Id="rId4" Type="http://schemas.openxmlformats.org/officeDocument/2006/relationships/oleObject" Target="../embeddings/oleObject81.bin"/><Relationship Id="rId9" Type="http://schemas.openxmlformats.org/officeDocument/2006/relationships/image" Target="../media/image72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8.bin"/><Relationship Id="rId3" Type="http://schemas.openxmlformats.org/officeDocument/2006/relationships/image" Target="../media/image74.wmf"/><Relationship Id="rId7" Type="http://schemas.openxmlformats.org/officeDocument/2006/relationships/image" Target="../media/image76.wmf"/><Relationship Id="rId2" Type="http://schemas.openxmlformats.org/officeDocument/2006/relationships/oleObject" Target="../embeddings/oleObject85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87.bin"/><Relationship Id="rId11" Type="http://schemas.openxmlformats.org/officeDocument/2006/relationships/image" Target="../media/image78.wmf"/><Relationship Id="rId5" Type="http://schemas.openxmlformats.org/officeDocument/2006/relationships/image" Target="../media/image75.wmf"/><Relationship Id="rId10" Type="http://schemas.openxmlformats.org/officeDocument/2006/relationships/oleObject" Target="../embeddings/oleObject89.bin"/><Relationship Id="rId4" Type="http://schemas.openxmlformats.org/officeDocument/2006/relationships/oleObject" Target="../embeddings/oleObject86.bin"/><Relationship Id="rId9" Type="http://schemas.openxmlformats.org/officeDocument/2006/relationships/image" Target="../media/image77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oleObject" Target="../embeddings/oleObject90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wmf"/><Relationship Id="rId4" Type="http://schemas.openxmlformats.org/officeDocument/2006/relationships/oleObject" Target="../embeddings/oleObject91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5.bin"/><Relationship Id="rId13" Type="http://schemas.openxmlformats.org/officeDocument/2006/relationships/oleObject" Target="../embeddings/oleObject98.bin"/><Relationship Id="rId3" Type="http://schemas.openxmlformats.org/officeDocument/2006/relationships/image" Target="../media/image81.wmf"/><Relationship Id="rId7" Type="http://schemas.openxmlformats.org/officeDocument/2006/relationships/image" Target="../media/image83.wmf"/><Relationship Id="rId12" Type="http://schemas.openxmlformats.org/officeDocument/2006/relationships/oleObject" Target="../embeddings/oleObject97.bin"/><Relationship Id="rId2" Type="http://schemas.openxmlformats.org/officeDocument/2006/relationships/oleObject" Target="../embeddings/oleObject9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94.bin"/><Relationship Id="rId11" Type="http://schemas.openxmlformats.org/officeDocument/2006/relationships/image" Target="../media/image22.wmf"/><Relationship Id="rId5" Type="http://schemas.openxmlformats.org/officeDocument/2006/relationships/image" Target="../media/image82.wmf"/><Relationship Id="rId10" Type="http://schemas.openxmlformats.org/officeDocument/2006/relationships/oleObject" Target="../embeddings/oleObject96.bin"/><Relationship Id="rId4" Type="http://schemas.openxmlformats.org/officeDocument/2006/relationships/oleObject" Target="../embeddings/oleObject93.bin"/><Relationship Id="rId9" Type="http://schemas.openxmlformats.org/officeDocument/2006/relationships/image" Target="../media/image84.wmf"/><Relationship Id="rId14" Type="http://schemas.openxmlformats.org/officeDocument/2006/relationships/image" Target="../media/image85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7" Type="http://schemas.openxmlformats.org/officeDocument/2006/relationships/image" Target="../media/image86.wmf"/><Relationship Id="rId2" Type="http://schemas.openxmlformats.org/officeDocument/2006/relationships/oleObject" Target="../embeddings/oleObject99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01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00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5.bin"/><Relationship Id="rId3" Type="http://schemas.openxmlformats.org/officeDocument/2006/relationships/image" Target="../media/image87.wmf"/><Relationship Id="rId7" Type="http://schemas.openxmlformats.org/officeDocument/2006/relationships/image" Target="../media/image26.wmf"/><Relationship Id="rId2" Type="http://schemas.openxmlformats.org/officeDocument/2006/relationships/oleObject" Target="../embeddings/oleObject10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04.bin"/><Relationship Id="rId5" Type="http://schemas.openxmlformats.org/officeDocument/2006/relationships/image" Target="../media/image88.wmf"/><Relationship Id="rId4" Type="http://schemas.openxmlformats.org/officeDocument/2006/relationships/oleObject" Target="../embeddings/oleObject103.bin"/><Relationship Id="rId9" Type="http://schemas.openxmlformats.org/officeDocument/2006/relationships/image" Target="../media/image22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9.bin"/><Relationship Id="rId3" Type="http://schemas.openxmlformats.org/officeDocument/2006/relationships/image" Target="../media/image89.wmf"/><Relationship Id="rId7" Type="http://schemas.openxmlformats.org/officeDocument/2006/relationships/image" Target="../media/image26.wmf"/><Relationship Id="rId2" Type="http://schemas.openxmlformats.org/officeDocument/2006/relationships/oleObject" Target="../embeddings/oleObject106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08.bin"/><Relationship Id="rId11" Type="http://schemas.openxmlformats.org/officeDocument/2006/relationships/image" Target="../media/image22.wmf"/><Relationship Id="rId5" Type="http://schemas.openxmlformats.org/officeDocument/2006/relationships/image" Target="../media/image90.wmf"/><Relationship Id="rId10" Type="http://schemas.openxmlformats.org/officeDocument/2006/relationships/oleObject" Target="../embeddings/oleObject110.bin"/><Relationship Id="rId4" Type="http://schemas.openxmlformats.org/officeDocument/2006/relationships/oleObject" Target="../embeddings/oleObject107.bin"/><Relationship Id="rId9" Type="http://schemas.openxmlformats.org/officeDocument/2006/relationships/image" Target="../media/image91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7" Type="http://schemas.openxmlformats.org/officeDocument/2006/relationships/image" Target="../media/image26.wmf"/><Relationship Id="rId2" Type="http://schemas.openxmlformats.org/officeDocument/2006/relationships/oleObject" Target="../embeddings/oleObject11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13.bin"/><Relationship Id="rId5" Type="http://schemas.openxmlformats.org/officeDocument/2006/relationships/image" Target="../media/image93.wmf"/><Relationship Id="rId4" Type="http://schemas.openxmlformats.org/officeDocument/2006/relationships/oleObject" Target="../embeddings/oleObject112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4.bin"/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6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3" Type="http://schemas.openxmlformats.org/officeDocument/2006/relationships/oleObject" Target="../embeddings/oleObject115.bin"/><Relationship Id="rId7" Type="http://schemas.openxmlformats.org/officeDocument/2006/relationships/oleObject" Target="../embeddings/oleObject117.bin"/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wmf"/><Relationship Id="rId5" Type="http://schemas.openxmlformats.org/officeDocument/2006/relationships/oleObject" Target="../embeddings/oleObject116.bin"/><Relationship Id="rId10" Type="http://schemas.openxmlformats.org/officeDocument/2006/relationships/image" Target="../media/image100.wmf"/><Relationship Id="rId4" Type="http://schemas.openxmlformats.org/officeDocument/2006/relationships/image" Target="../media/image97.wmf"/><Relationship Id="rId9" Type="http://schemas.openxmlformats.org/officeDocument/2006/relationships/oleObject" Target="../embeddings/oleObject118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124.bin"/><Relationship Id="rId3" Type="http://schemas.openxmlformats.org/officeDocument/2006/relationships/image" Target="../media/image101.wmf"/><Relationship Id="rId7" Type="http://schemas.openxmlformats.org/officeDocument/2006/relationships/oleObject" Target="../embeddings/oleObject121.bin"/><Relationship Id="rId12" Type="http://schemas.openxmlformats.org/officeDocument/2006/relationships/image" Target="../media/image104.wmf"/><Relationship Id="rId2" Type="http://schemas.openxmlformats.org/officeDocument/2006/relationships/oleObject" Target="../embeddings/oleObject119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wmf"/><Relationship Id="rId11" Type="http://schemas.openxmlformats.org/officeDocument/2006/relationships/oleObject" Target="../embeddings/oleObject123.bin"/><Relationship Id="rId5" Type="http://schemas.openxmlformats.org/officeDocument/2006/relationships/oleObject" Target="../embeddings/oleObject120.bin"/><Relationship Id="rId15" Type="http://schemas.openxmlformats.org/officeDocument/2006/relationships/oleObject" Target="../embeddings/oleObject125.bin"/><Relationship Id="rId10" Type="http://schemas.openxmlformats.org/officeDocument/2006/relationships/image" Target="../media/image103.wmf"/><Relationship Id="rId4" Type="http://schemas.openxmlformats.org/officeDocument/2006/relationships/image" Target="../media/image95.jpg"/><Relationship Id="rId9" Type="http://schemas.openxmlformats.org/officeDocument/2006/relationships/oleObject" Target="../embeddings/oleObject122.bin"/><Relationship Id="rId14" Type="http://schemas.openxmlformats.org/officeDocument/2006/relationships/image" Target="../media/image26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6.bin"/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5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0.bin"/><Relationship Id="rId13" Type="http://schemas.openxmlformats.org/officeDocument/2006/relationships/image" Target="../media/image109.wmf"/><Relationship Id="rId3" Type="http://schemas.openxmlformats.org/officeDocument/2006/relationships/image" Target="../media/image106.wmf"/><Relationship Id="rId7" Type="http://schemas.openxmlformats.org/officeDocument/2006/relationships/image" Target="../media/image108.wmf"/><Relationship Id="rId12" Type="http://schemas.openxmlformats.org/officeDocument/2006/relationships/oleObject" Target="../embeddings/oleObject132.bin"/><Relationship Id="rId2" Type="http://schemas.openxmlformats.org/officeDocument/2006/relationships/oleObject" Target="../embeddings/oleObject127.bin"/><Relationship Id="rId16" Type="http://schemas.openxmlformats.org/officeDocument/2006/relationships/image" Target="../media/image22.wm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29.bin"/><Relationship Id="rId11" Type="http://schemas.openxmlformats.org/officeDocument/2006/relationships/image" Target="../media/image103.wmf"/><Relationship Id="rId5" Type="http://schemas.openxmlformats.org/officeDocument/2006/relationships/image" Target="../media/image107.wmf"/><Relationship Id="rId15" Type="http://schemas.openxmlformats.org/officeDocument/2006/relationships/oleObject" Target="../embeddings/oleObject134.bin"/><Relationship Id="rId10" Type="http://schemas.openxmlformats.org/officeDocument/2006/relationships/oleObject" Target="../embeddings/oleObject131.bin"/><Relationship Id="rId4" Type="http://schemas.openxmlformats.org/officeDocument/2006/relationships/oleObject" Target="../embeddings/oleObject128.bin"/><Relationship Id="rId9" Type="http://schemas.openxmlformats.org/officeDocument/2006/relationships/image" Target="../media/image26.wmf"/><Relationship Id="rId14" Type="http://schemas.openxmlformats.org/officeDocument/2006/relationships/oleObject" Target="../embeddings/oleObject133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5.bin"/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0.w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9.bin"/><Relationship Id="rId13" Type="http://schemas.openxmlformats.org/officeDocument/2006/relationships/oleObject" Target="../embeddings/oleObject142.bin"/><Relationship Id="rId18" Type="http://schemas.openxmlformats.org/officeDocument/2006/relationships/oleObject" Target="../embeddings/oleObject145.bin"/><Relationship Id="rId3" Type="http://schemas.openxmlformats.org/officeDocument/2006/relationships/image" Target="../media/image111.wmf"/><Relationship Id="rId7" Type="http://schemas.openxmlformats.org/officeDocument/2006/relationships/image" Target="../media/image112.wmf"/><Relationship Id="rId12" Type="http://schemas.openxmlformats.org/officeDocument/2006/relationships/oleObject" Target="../embeddings/oleObject141.bin"/><Relationship Id="rId17" Type="http://schemas.openxmlformats.org/officeDocument/2006/relationships/oleObject" Target="../embeddings/oleObject144.bin"/><Relationship Id="rId2" Type="http://schemas.openxmlformats.org/officeDocument/2006/relationships/oleObject" Target="../embeddings/oleObject136.bin"/><Relationship Id="rId16" Type="http://schemas.openxmlformats.org/officeDocument/2006/relationships/image" Target="../media/image114.wm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38.bin"/><Relationship Id="rId11" Type="http://schemas.openxmlformats.org/officeDocument/2006/relationships/image" Target="../media/image113.wmf"/><Relationship Id="rId5" Type="http://schemas.openxmlformats.org/officeDocument/2006/relationships/image" Target="../media/image108.wmf"/><Relationship Id="rId15" Type="http://schemas.openxmlformats.org/officeDocument/2006/relationships/oleObject" Target="../embeddings/oleObject143.bin"/><Relationship Id="rId10" Type="http://schemas.openxmlformats.org/officeDocument/2006/relationships/oleObject" Target="../embeddings/oleObject140.bin"/><Relationship Id="rId19" Type="http://schemas.openxmlformats.org/officeDocument/2006/relationships/image" Target="../media/image22.wmf"/><Relationship Id="rId4" Type="http://schemas.openxmlformats.org/officeDocument/2006/relationships/oleObject" Target="../embeddings/oleObject137.bin"/><Relationship Id="rId9" Type="http://schemas.openxmlformats.org/officeDocument/2006/relationships/image" Target="../media/image26.wmf"/><Relationship Id="rId14" Type="http://schemas.openxmlformats.org/officeDocument/2006/relationships/image" Target="../media/image103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6.bin"/><Relationship Id="rId2" Type="http://schemas.openxmlformats.org/officeDocument/2006/relationships/image" Target="../media/image1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6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7.bin"/><Relationship Id="rId2" Type="http://schemas.openxmlformats.org/officeDocument/2006/relationships/image" Target="../media/image1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8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wmf"/><Relationship Id="rId3" Type="http://schemas.openxmlformats.org/officeDocument/2006/relationships/oleObject" Target="../embeddings/oleObject148.bin"/><Relationship Id="rId7" Type="http://schemas.openxmlformats.org/officeDocument/2006/relationships/oleObject" Target="../embeddings/oleObject150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49.bin"/><Relationship Id="rId4" Type="http://schemas.openxmlformats.org/officeDocument/2006/relationships/image" Target="../media/image119.wmf"/><Relationship Id="rId9" Type="http://schemas.openxmlformats.org/officeDocument/2006/relationships/image" Target="../media/image117.jp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4.bin"/><Relationship Id="rId3" Type="http://schemas.openxmlformats.org/officeDocument/2006/relationships/image" Target="../media/image121.wmf"/><Relationship Id="rId7" Type="http://schemas.openxmlformats.org/officeDocument/2006/relationships/image" Target="../media/image26.wmf"/><Relationship Id="rId2" Type="http://schemas.openxmlformats.org/officeDocument/2006/relationships/oleObject" Target="../embeddings/oleObject15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53.bin"/><Relationship Id="rId5" Type="http://schemas.openxmlformats.org/officeDocument/2006/relationships/image" Target="../media/image120.wmf"/><Relationship Id="rId10" Type="http://schemas.openxmlformats.org/officeDocument/2006/relationships/image" Target="../media/image115.jpg"/><Relationship Id="rId4" Type="http://schemas.openxmlformats.org/officeDocument/2006/relationships/oleObject" Target="../embeddings/oleObject152.bin"/><Relationship Id="rId9" Type="http://schemas.openxmlformats.org/officeDocument/2006/relationships/image" Target="../media/image122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wmf"/><Relationship Id="rId2" Type="http://schemas.openxmlformats.org/officeDocument/2006/relationships/oleObject" Target="../embeddings/oleObject155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jpg"/><Relationship Id="rId5" Type="http://schemas.openxmlformats.org/officeDocument/2006/relationships/image" Target="../media/image124.wmf"/><Relationship Id="rId4" Type="http://schemas.openxmlformats.org/officeDocument/2006/relationships/oleObject" Target="../embeddings/oleObject156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7.bin"/><Relationship Id="rId2" Type="http://schemas.openxmlformats.org/officeDocument/2006/relationships/image" Target="../media/image1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6.wmf"/><Relationship Id="rId5" Type="http://schemas.openxmlformats.org/officeDocument/2006/relationships/oleObject" Target="../embeddings/oleObject158.bin"/><Relationship Id="rId4" Type="http://schemas.openxmlformats.org/officeDocument/2006/relationships/image" Target="../media/image125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wmf"/><Relationship Id="rId2" Type="http://schemas.openxmlformats.org/officeDocument/2006/relationships/oleObject" Target="../embeddings/oleObject159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wmf"/><Relationship Id="rId5" Type="http://schemas.openxmlformats.org/officeDocument/2006/relationships/oleObject" Target="../embeddings/oleObject160.bin"/><Relationship Id="rId4" Type="http://schemas.openxmlformats.org/officeDocument/2006/relationships/image" Target="../media/image115.jp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wmf"/><Relationship Id="rId2" Type="http://schemas.openxmlformats.org/officeDocument/2006/relationships/oleObject" Target="../embeddings/oleObject16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0.wmf"/><Relationship Id="rId4" Type="http://schemas.openxmlformats.org/officeDocument/2006/relationships/oleObject" Target="../embeddings/oleObject16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038600"/>
            <a:ext cx="6400800" cy="762000"/>
          </a:xfrm>
        </p:spPr>
        <p:txBody>
          <a:bodyPr>
            <a:normAutofit/>
          </a:bodyPr>
          <a:lstStyle/>
          <a:p>
            <a:r>
              <a:rPr lang="sr-Latn-R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OM23-P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7</a:t>
            </a:r>
            <a:endParaRPr lang="sr-Latn-RS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sz="40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OTPORNOST MATERIJALA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457200"/>
            <a:ext cx="64008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Strain I. </a:t>
            </a:r>
            <a:r>
              <a:rPr lang="sr-Latn-BA" sz="36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Posavljak</a:t>
            </a:r>
            <a:endParaRPr lang="sr-Latn-RS" sz="36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1226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10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09597"/>
            <a:ext cx="7285939" cy="40489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14399" y="4778514"/>
            <a:ext cx="72859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6.4 Napon smicanja </a:t>
            </a:r>
            <a:r>
              <a:rPr lang="sr-Latn-RS" sz="2000" i="1" dirty="0">
                <a:sym typeface="Symbol"/>
              </a:rPr>
              <a:t></a:t>
            </a:r>
            <a:r>
              <a:rPr lang="sr-Latn-RS" sz="2000" i="1" baseline="-25000" dirty="0">
                <a:latin typeface="Symbol" pitchFamily="18" charset="2"/>
              </a:rPr>
              <a:t>r</a:t>
            </a:r>
            <a:r>
              <a:rPr lang="sr-Latn-RS" sz="2000" i="1" dirty="0"/>
              <a:t> u proizvoljnoj tački posmatranog poprečnog preseka, koja pripada kružnici poluprečnika </a:t>
            </a:r>
            <a:r>
              <a:rPr lang="sr-Latn-RS" sz="2000" i="1" dirty="0">
                <a:latin typeface="Symbol" pitchFamily="18" charset="2"/>
              </a:rPr>
              <a:t>r</a:t>
            </a:r>
            <a:endParaRPr lang="en-US" sz="2000" dirty="0">
              <a:latin typeface="Symbol" pitchFamily="18" charset="2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03965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11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7285939" cy="4048963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1620503"/>
              </p:ext>
            </p:extLst>
          </p:nvPr>
        </p:nvGraphicFramePr>
        <p:xfrm>
          <a:off x="5181600" y="3465513"/>
          <a:ext cx="24130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06360" imgH="368280" progId="Equation.DSMT4">
                  <p:embed/>
                </p:oleObj>
              </mc:Choice>
              <mc:Fallback>
                <p:oleObj name="Equation" r:id="rId3" imgW="1206360" imgH="3682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465513"/>
                        <a:ext cx="2413000" cy="736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010637"/>
              </p:ext>
            </p:extLst>
          </p:nvPr>
        </p:nvGraphicFramePr>
        <p:xfrm>
          <a:off x="5181600" y="2667000"/>
          <a:ext cx="914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57200" imgH="241300" progId="Equation.DSMT4">
                  <p:embed/>
                </p:oleObj>
              </mc:Choice>
              <mc:Fallback>
                <p:oleObj name="Equation" r:id="rId5" imgW="457200" imgH="2413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667000"/>
                        <a:ext cx="914400" cy="482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3789339"/>
              </p:ext>
            </p:extLst>
          </p:nvPr>
        </p:nvGraphicFramePr>
        <p:xfrm>
          <a:off x="5181600" y="4648200"/>
          <a:ext cx="1651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25480" imgH="457200" progId="Equation.DSMT4">
                  <p:embed/>
                </p:oleObj>
              </mc:Choice>
              <mc:Fallback>
                <p:oleObj name="Equation" r:id="rId7" imgW="825480" imgH="457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648200"/>
                        <a:ext cx="1651000" cy="914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736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12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57200"/>
            <a:ext cx="6520282" cy="53425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43000" y="5924490"/>
            <a:ext cx="72060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6.5 Skica uz analizu deformisanja štapa opterećenog na uvijanje</a:t>
            </a:r>
            <a:endParaRPr lang="en-US" sz="20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24002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13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6520282" cy="5342534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1159253"/>
              </p:ext>
            </p:extLst>
          </p:nvPr>
        </p:nvGraphicFramePr>
        <p:xfrm>
          <a:off x="6881970" y="3581400"/>
          <a:ext cx="9636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82400" imgH="457200" progId="Equation.DSMT4">
                  <p:embed/>
                </p:oleObj>
              </mc:Choice>
              <mc:Fallback>
                <p:oleObj name="Equation" r:id="rId3" imgW="482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1970" y="3581400"/>
                        <a:ext cx="963613" cy="914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0385361"/>
              </p:ext>
            </p:extLst>
          </p:nvPr>
        </p:nvGraphicFramePr>
        <p:xfrm>
          <a:off x="1371600" y="4724400"/>
          <a:ext cx="1041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20560" imgH="457200" progId="Equation.DSMT4">
                  <p:embed/>
                </p:oleObj>
              </mc:Choice>
              <mc:Fallback>
                <p:oleObj name="Equation" r:id="rId5" imgW="5205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724400"/>
                        <a:ext cx="1041400" cy="914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2667000" y="2823667"/>
            <a:ext cx="304800" cy="30480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8" name="Rounded Rectangle 7"/>
          <p:cNvSpPr/>
          <p:nvPr/>
        </p:nvSpPr>
        <p:spPr>
          <a:xfrm>
            <a:off x="3352800" y="4724400"/>
            <a:ext cx="304800" cy="30480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9" name="TextBox 8"/>
          <p:cNvSpPr txBox="1"/>
          <p:nvPr/>
        </p:nvSpPr>
        <p:spPr>
          <a:xfrm>
            <a:off x="6425386" y="2133600"/>
            <a:ext cx="2185214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sr-Latn-RS" sz="2800" dirty="0"/>
              <a:t>Ugao klizanja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4547" y="5638800"/>
            <a:ext cx="2206053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sr-Latn-RS" sz="2800" dirty="0"/>
              <a:t>Ugao uvijanja</a:t>
            </a:r>
          </a:p>
        </p:txBody>
      </p:sp>
      <p:cxnSp>
        <p:nvCxnSpPr>
          <p:cNvPr id="12" name="Elbow Connector 11"/>
          <p:cNvCxnSpPr>
            <a:stCxn id="9" idx="2"/>
            <a:endCxn id="7" idx="3"/>
          </p:cNvCxnSpPr>
          <p:nvPr/>
        </p:nvCxnSpPr>
        <p:spPr>
          <a:xfrm rot="5400000">
            <a:off x="5085274" y="543347"/>
            <a:ext cx="319247" cy="4546193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10" idx="1"/>
            <a:endCxn id="8" idx="1"/>
          </p:cNvCxnSpPr>
          <p:nvPr/>
        </p:nvCxnSpPr>
        <p:spPr>
          <a:xfrm rot="10800000">
            <a:off x="3352801" y="4876800"/>
            <a:ext cx="3051747" cy="1023610"/>
          </a:xfrm>
          <a:prstGeom prst="bentConnector3">
            <a:avLst>
              <a:gd name="adj1" fmla="val 107491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14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09597"/>
            <a:ext cx="6757416" cy="47000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43000" y="5467290"/>
            <a:ext cx="6757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6.6 Skica uz definisanje veze ugla uvijanje i ugla klizanja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48736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15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6757416" cy="4700016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7335252"/>
              </p:ext>
            </p:extLst>
          </p:nvPr>
        </p:nvGraphicFramePr>
        <p:xfrm>
          <a:off x="7467600" y="533400"/>
          <a:ext cx="11176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58720" imgH="761760" progId="Equation.DSMT4">
                  <p:embed/>
                </p:oleObj>
              </mc:Choice>
              <mc:Fallback>
                <p:oleObj name="Equation" r:id="rId3" imgW="558720" imgH="7617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533400"/>
                        <a:ext cx="1117600" cy="1524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9741156"/>
              </p:ext>
            </p:extLst>
          </p:nvPr>
        </p:nvGraphicFramePr>
        <p:xfrm>
          <a:off x="5105400" y="4572000"/>
          <a:ext cx="3706813" cy="187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54000" imgH="939600" progId="Equation.DSMT4">
                  <p:embed/>
                </p:oleObj>
              </mc:Choice>
              <mc:Fallback>
                <p:oleObj name="Equation" r:id="rId5" imgW="1854000" imgH="939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572000"/>
                        <a:ext cx="3706813" cy="18732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8698728"/>
              </p:ext>
            </p:extLst>
          </p:nvPr>
        </p:nvGraphicFramePr>
        <p:xfrm>
          <a:off x="7467600" y="2286000"/>
          <a:ext cx="11938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96880" imgH="761760" progId="Equation.DSMT4">
                  <p:embed/>
                </p:oleObj>
              </mc:Choice>
              <mc:Fallback>
                <p:oleObj name="Equation" r:id="rId7" imgW="596880" imgH="7617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286000"/>
                        <a:ext cx="1193800" cy="1524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730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16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4" y="457200"/>
            <a:ext cx="6757416" cy="4700016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631252"/>
              </p:ext>
            </p:extLst>
          </p:nvPr>
        </p:nvGraphicFramePr>
        <p:xfrm>
          <a:off x="5638800" y="4572000"/>
          <a:ext cx="23876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93800" imgH="444500" progId="Equation.DSMT4">
                  <p:embed/>
                </p:oleObj>
              </mc:Choice>
              <mc:Fallback>
                <p:oleObj name="Equation" r:id="rId3" imgW="1193800" imgH="4445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572000"/>
                        <a:ext cx="2387600" cy="889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0425720"/>
              </p:ext>
            </p:extLst>
          </p:nvPr>
        </p:nvGraphicFramePr>
        <p:xfrm>
          <a:off x="5638800" y="5638800"/>
          <a:ext cx="2286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3000" imgH="419100" progId="Equation.DSMT4">
                  <p:embed/>
                </p:oleObj>
              </mc:Choice>
              <mc:Fallback>
                <p:oleObj name="Equation" r:id="rId5" imgW="1143000" imgH="4191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5638800"/>
                        <a:ext cx="22860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7781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17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615675"/>
              </p:ext>
            </p:extLst>
          </p:nvPr>
        </p:nvGraphicFramePr>
        <p:xfrm>
          <a:off x="685800" y="798493"/>
          <a:ext cx="23876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93800" imgH="444500" progId="Equation.DSMT4">
                  <p:embed/>
                </p:oleObj>
              </mc:Choice>
              <mc:Fallback>
                <p:oleObj name="Equation" r:id="rId2" imgW="1193800" imgH="4445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798493"/>
                        <a:ext cx="2387600" cy="889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1515816"/>
              </p:ext>
            </p:extLst>
          </p:nvPr>
        </p:nvGraphicFramePr>
        <p:xfrm>
          <a:off x="685800" y="1865293"/>
          <a:ext cx="2286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3000" imgH="419100" progId="Equation.DSMT4">
                  <p:embed/>
                </p:oleObj>
              </mc:Choice>
              <mc:Fallback>
                <p:oleObj name="Equation" r:id="rId4" imgW="1143000" imgH="4191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865293"/>
                        <a:ext cx="22860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Brace 4"/>
          <p:cNvSpPr/>
          <p:nvPr/>
        </p:nvSpPr>
        <p:spPr>
          <a:xfrm>
            <a:off x="2971800" y="722293"/>
            <a:ext cx="609600" cy="2057400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0516235"/>
              </p:ext>
            </p:extLst>
          </p:nvPr>
        </p:nvGraphicFramePr>
        <p:xfrm>
          <a:off x="4166602" y="1484293"/>
          <a:ext cx="2310398" cy="533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55199" imgH="266584" progId="Equation.DSMT4">
                  <p:embed/>
                </p:oleObj>
              </mc:Choice>
              <mc:Fallback>
                <p:oleObj name="Equation" r:id="rId6" imgW="1155199" imgH="266584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6602" y="1484293"/>
                        <a:ext cx="2310398" cy="53316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1300744"/>
              </p:ext>
            </p:extLst>
          </p:nvPr>
        </p:nvGraphicFramePr>
        <p:xfrm>
          <a:off x="3657600" y="1598593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0440" imgH="152280" progId="Equation.DSMT4">
                  <p:embed/>
                </p:oleObj>
              </mc:Choice>
              <mc:Fallback>
                <p:oleObj name="Equation" r:id="rId8" imgW="190440" imgH="1522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598593"/>
                        <a:ext cx="381000" cy="304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8704"/>
              </p:ext>
            </p:extLst>
          </p:nvPr>
        </p:nvGraphicFramePr>
        <p:xfrm>
          <a:off x="6553200" y="1603165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0440" imgH="152280" progId="Equation.DSMT4">
                  <p:embed/>
                </p:oleObj>
              </mc:Choice>
              <mc:Fallback>
                <p:oleObj name="Equation" r:id="rId10" imgW="190440" imgH="1522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1603165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7507458"/>
              </p:ext>
            </p:extLst>
          </p:nvPr>
        </p:nvGraphicFramePr>
        <p:xfrm>
          <a:off x="7010400" y="1331893"/>
          <a:ext cx="1371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85800" imgH="419100" progId="Equation.DSMT4">
                  <p:embed/>
                </p:oleObj>
              </mc:Choice>
              <mc:Fallback>
                <p:oleObj name="Equation" r:id="rId12" imgW="685800" imgH="4191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331893"/>
                        <a:ext cx="13716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769000"/>
              </p:ext>
            </p:extLst>
          </p:nvPr>
        </p:nvGraphicFramePr>
        <p:xfrm>
          <a:off x="7086600" y="2627293"/>
          <a:ext cx="1219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09480" imgH="419040" progId="Equation.DSMT4">
                  <p:embed/>
                </p:oleObj>
              </mc:Choice>
              <mc:Fallback>
                <p:oleObj name="Equation" r:id="rId14" imgW="609480" imgH="4190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2627293"/>
                        <a:ext cx="12192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2672433"/>
              </p:ext>
            </p:extLst>
          </p:nvPr>
        </p:nvGraphicFramePr>
        <p:xfrm>
          <a:off x="7467600" y="2220893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9680" imgH="203040" progId="Equation.DSMT4">
                  <p:embed/>
                </p:oleObj>
              </mc:Choice>
              <mc:Fallback>
                <p:oleObj name="Equation" r:id="rId16" imgW="139680" imgH="203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220893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7315310"/>
              </p:ext>
            </p:extLst>
          </p:nvPr>
        </p:nvGraphicFramePr>
        <p:xfrm>
          <a:off x="7467600" y="3592493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39680" imgH="203040" progId="Equation.DSMT4">
                  <p:embed/>
                </p:oleObj>
              </mc:Choice>
              <mc:Fallback>
                <p:oleObj name="Equation" r:id="rId18" imgW="139680" imgH="2030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3592493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9575712"/>
              </p:ext>
            </p:extLst>
          </p:nvPr>
        </p:nvGraphicFramePr>
        <p:xfrm>
          <a:off x="7112000" y="4049693"/>
          <a:ext cx="1168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583920" imgH="241200" progId="Equation.DSMT4">
                  <p:embed/>
                </p:oleObj>
              </mc:Choice>
              <mc:Fallback>
                <p:oleObj name="Equation" r:id="rId20" imgW="583920" imgH="241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0" y="4049693"/>
                        <a:ext cx="1168400" cy="4826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505200" y="4684693"/>
            <a:ext cx="47244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/>
              <a:t>Ovo je </a:t>
            </a:r>
            <a:r>
              <a:rPr lang="sr-Latn-RS" sz="2800" b="1" dirty="0"/>
              <a:t>ugao klizanja </a:t>
            </a:r>
            <a:r>
              <a:rPr lang="sr-Latn-RS" sz="2800" dirty="0"/>
              <a:t>odnosno </a:t>
            </a:r>
            <a:r>
              <a:rPr lang="sr-Latn-RS" sz="2800" b="1" dirty="0"/>
              <a:t>ugaona deformacija</a:t>
            </a:r>
            <a:r>
              <a:rPr lang="sr-Latn-RS" sz="2800" dirty="0"/>
              <a:t>.</a:t>
            </a:r>
          </a:p>
        </p:txBody>
      </p:sp>
      <p:sp>
        <p:nvSpPr>
          <p:cNvPr id="23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cxnSp>
        <p:nvCxnSpPr>
          <p:cNvPr id="25" name="Elbow Connector 24"/>
          <p:cNvCxnSpPr>
            <a:stCxn id="14" idx="3"/>
            <a:endCxn id="22" idx="3"/>
          </p:cNvCxnSpPr>
          <p:nvPr/>
        </p:nvCxnSpPr>
        <p:spPr>
          <a:xfrm flipH="1">
            <a:off x="8229600" y="4290993"/>
            <a:ext cx="50800" cy="870754"/>
          </a:xfrm>
          <a:prstGeom prst="bentConnector3">
            <a:avLst>
              <a:gd name="adj1" fmla="val -4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98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18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7777974"/>
              </p:ext>
            </p:extLst>
          </p:nvPr>
        </p:nvGraphicFramePr>
        <p:xfrm>
          <a:off x="1981200" y="762000"/>
          <a:ext cx="1168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83920" imgH="241200" progId="Equation.DSMT4">
                  <p:embed/>
                </p:oleObj>
              </mc:Choice>
              <mc:Fallback>
                <p:oleObj name="Equation" r:id="rId2" imgW="5839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762000"/>
                        <a:ext cx="1168400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9412212"/>
              </p:ext>
            </p:extLst>
          </p:nvPr>
        </p:nvGraphicFramePr>
        <p:xfrm>
          <a:off x="635000" y="825500"/>
          <a:ext cx="762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80880" imgH="203040" progId="Equation.DSMT4">
                  <p:embed/>
                </p:oleObj>
              </mc:Choice>
              <mc:Fallback>
                <p:oleObj name="Equation" r:id="rId4" imgW="380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825500"/>
                        <a:ext cx="762000" cy="40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>
            <a:off x="1498600" y="9398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2572369"/>
              </p:ext>
            </p:extLst>
          </p:nvPr>
        </p:nvGraphicFramePr>
        <p:xfrm>
          <a:off x="3632200" y="779463"/>
          <a:ext cx="1016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07960" imgH="228600" progId="Equation.DSMT4">
                  <p:embed/>
                </p:oleObj>
              </mc:Choice>
              <mc:Fallback>
                <p:oleObj name="Equation" r:id="rId6" imgW="507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2200" y="779463"/>
                        <a:ext cx="1016000" cy="457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1332844"/>
              </p:ext>
            </p:extLst>
          </p:nvPr>
        </p:nvGraphicFramePr>
        <p:xfrm>
          <a:off x="1981200" y="1828800"/>
          <a:ext cx="1168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83920" imgH="241200" progId="Equation.DSMT4">
                  <p:embed/>
                </p:oleObj>
              </mc:Choice>
              <mc:Fallback>
                <p:oleObj name="Equation" r:id="rId8" imgW="5839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828800"/>
                        <a:ext cx="1168400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0854636"/>
              </p:ext>
            </p:extLst>
          </p:nvPr>
        </p:nvGraphicFramePr>
        <p:xfrm>
          <a:off x="609600" y="1892300"/>
          <a:ext cx="812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06080" imgH="203040" progId="Equation.DSMT4">
                  <p:embed/>
                </p:oleObj>
              </mc:Choice>
              <mc:Fallback>
                <p:oleObj name="Equation" r:id="rId9" imgW="406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892300"/>
                        <a:ext cx="812800" cy="40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>
            <a:off x="1498600" y="20066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8011399"/>
              </p:ext>
            </p:extLst>
          </p:nvPr>
        </p:nvGraphicFramePr>
        <p:xfrm>
          <a:off x="3606800" y="1846263"/>
          <a:ext cx="1955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77760" imgH="228600" progId="Equation.DSMT4">
                  <p:embed/>
                </p:oleObj>
              </mc:Choice>
              <mc:Fallback>
                <p:oleObj name="Equation" r:id="rId11" imgW="977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800" y="1846263"/>
                        <a:ext cx="1955800" cy="457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6239229"/>
              </p:ext>
            </p:extLst>
          </p:nvPr>
        </p:nvGraphicFramePr>
        <p:xfrm>
          <a:off x="3200400" y="192278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90417" imgH="152334" progId="Equation.DSMT4">
                  <p:embed/>
                </p:oleObj>
              </mc:Choice>
              <mc:Fallback>
                <p:oleObj name="Equation" r:id="rId13" imgW="190417" imgH="152334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92278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3889620"/>
              </p:ext>
            </p:extLst>
          </p:nvPr>
        </p:nvGraphicFramePr>
        <p:xfrm>
          <a:off x="3200400" y="863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90417" imgH="152334" progId="Equation.DSMT4">
                  <p:embed/>
                </p:oleObj>
              </mc:Choice>
              <mc:Fallback>
                <p:oleObj name="Equation" r:id="rId15" imgW="190417" imgH="152334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8636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8604055"/>
              </p:ext>
            </p:extLst>
          </p:nvPr>
        </p:nvGraphicFramePr>
        <p:xfrm>
          <a:off x="2337306" y="2844800"/>
          <a:ext cx="1167894" cy="482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83947" imgH="241195" progId="Equation.DSMT4">
                  <p:embed/>
                </p:oleObj>
              </mc:Choice>
              <mc:Fallback>
                <p:oleObj name="Equation" r:id="rId16" imgW="583947" imgH="241195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7306" y="2844800"/>
                        <a:ext cx="1167894" cy="48239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8905838"/>
              </p:ext>
            </p:extLst>
          </p:nvPr>
        </p:nvGraphicFramePr>
        <p:xfrm>
          <a:off x="609600" y="2844800"/>
          <a:ext cx="1168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83920" imgH="241200" progId="Equation.DSMT4">
                  <p:embed/>
                </p:oleObj>
              </mc:Choice>
              <mc:Fallback>
                <p:oleObj name="Equation" r:id="rId18" imgW="583920" imgH="241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844800"/>
                        <a:ext cx="1168400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ight Arrow 14"/>
          <p:cNvSpPr/>
          <p:nvPr/>
        </p:nvSpPr>
        <p:spPr>
          <a:xfrm>
            <a:off x="1844040" y="29972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1918021"/>
              </p:ext>
            </p:extLst>
          </p:nvPr>
        </p:nvGraphicFramePr>
        <p:xfrm>
          <a:off x="3962400" y="2844800"/>
          <a:ext cx="1371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685800" imgH="241300" progId="Equation.DSMT4">
                  <p:embed/>
                </p:oleObj>
              </mc:Choice>
              <mc:Fallback>
                <p:oleObj name="Equation" r:id="rId20" imgW="685800" imgH="2413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844800"/>
                        <a:ext cx="1371600" cy="482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9322300"/>
              </p:ext>
            </p:extLst>
          </p:nvPr>
        </p:nvGraphicFramePr>
        <p:xfrm>
          <a:off x="3581400" y="2921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90417" imgH="152334" progId="Equation.DSMT4">
                  <p:embed/>
                </p:oleObj>
              </mc:Choice>
              <mc:Fallback>
                <p:oleObj name="Equation" r:id="rId22" imgW="190417" imgH="152334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9210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4510170"/>
              </p:ext>
            </p:extLst>
          </p:nvPr>
        </p:nvGraphicFramePr>
        <p:xfrm>
          <a:off x="5867400" y="3987800"/>
          <a:ext cx="2108160" cy="736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054080" imgH="368280" progId="Equation.DSMT4">
                  <p:embed/>
                </p:oleObj>
              </mc:Choice>
              <mc:Fallback>
                <p:oleObj name="Equation" r:id="rId23" imgW="1054080" imgH="36828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987800"/>
                        <a:ext cx="2108160" cy="73656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1430288"/>
              </p:ext>
            </p:extLst>
          </p:nvPr>
        </p:nvGraphicFramePr>
        <p:xfrm>
          <a:off x="5892800" y="2766060"/>
          <a:ext cx="24130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206500" imgH="368300" progId="Equation.DSMT4">
                  <p:embed/>
                </p:oleObj>
              </mc:Choice>
              <mc:Fallback>
                <p:oleObj name="Equation" r:id="rId25" imgW="1206500" imgH="368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2800" y="2766060"/>
                        <a:ext cx="2413000" cy="736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ight Arrow 21"/>
          <p:cNvSpPr/>
          <p:nvPr/>
        </p:nvSpPr>
        <p:spPr>
          <a:xfrm>
            <a:off x="5410200" y="29972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6053823"/>
              </p:ext>
            </p:extLst>
          </p:nvPr>
        </p:nvGraphicFramePr>
        <p:xfrm>
          <a:off x="6858000" y="5232026"/>
          <a:ext cx="1142504" cy="863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571252" imgH="431613" progId="Equation.DSMT4">
                  <p:embed/>
                </p:oleObj>
              </mc:Choice>
              <mc:Fallback>
                <p:oleObj name="Equation" r:id="rId27" imgW="571252" imgH="431613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5232026"/>
                        <a:ext cx="1142504" cy="863226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549425"/>
              </p:ext>
            </p:extLst>
          </p:nvPr>
        </p:nvGraphicFramePr>
        <p:xfrm>
          <a:off x="6781800" y="3530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39639" imgH="203112" progId="Equation.DSMT4">
                  <p:embed/>
                </p:oleObj>
              </mc:Choice>
              <mc:Fallback>
                <p:oleObj name="Equation" r:id="rId29" imgW="139639" imgH="20311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3530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0327684"/>
              </p:ext>
            </p:extLst>
          </p:nvPr>
        </p:nvGraphicFramePr>
        <p:xfrm>
          <a:off x="7264400" y="4774826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139639" imgH="203112" progId="Equation.DSMT4">
                  <p:embed/>
                </p:oleObj>
              </mc:Choice>
              <mc:Fallback>
                <p:oleObj name="Equation" r:id="rId31" imgW="139639" imgH="203112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4400" y="4774826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604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5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19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946686"/>
              </p:ext>
            </p:extLst>
          </p:nvPr>
        </p:nvGraphicFramePr>
        <p:xfrm>
          <a:off x="609600" y="990600"/>
          <a:ext cx="1854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27000" imgH="431640" progId="Equation.DSMT4">
                  <p:embed/>
                </p:oleObj>
              </mc:Choice>
              <mc:Fallback>
                <p:oleObj name="Equation" r:id="rId2" imgW="927000" imgH="43164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990600"/>
                        <a:ext cx="18542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6406323"/>
              </p:ext>
            </p:extLst>
          </p:nvPr>
        </p:nvGraphicFramePr>
        <p:xfrm>
          <a:off x="3111500" y="990600"/>
          <a:ext cx="1574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87320" imgH="431640" progId="Equation.DSMT4">
                  <p:embed/>
                </p:oleObj>
              </mc:Choice>
              <mc:Fallback>
                <p:oleObj name="Equation" r:id="rId4" imgW="787320" imgH="4316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500" y="990600"/>
                        <a:ext cx="15748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592582"/>
              </p:ext>
            </p:extLst>
          </p:nvPr>
        </p:nvGraphicFramePr>
        <p:xfrm>
          <a:off x="5257800" y="952500"/>
          <a:ext cx="1574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87320" imgH="469800" progId="Equation.DSMT4">
                  <p:embed/>
                </p:oleObj>
              </mc:Choice>
              <mc:Fallback>
                <p:oleObj name="Equation" r:id="rId6" imgW="787320" imgH="469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952500"/>
                        <a:ext cx="1574800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832348"/>
              </p:ext>
            </p:extLst>
          </p:nvPr>
        </p:nvGraphicFramePr>
        <p:xfrm>
          <a:off x="5232400" y="2413000"/>
          <a:ext cx="1549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74360" imgH="431640" progId="Equation.DSMT4">
                  <p:embed/>
                </p:oleObj>
              </mc:Choice>
              <mc:Fallback>
                <p:oleObj name="Equation" r:id="rId8" imgW="774360" imgH="431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2400" y="2413000"/>
                        <a:ext cx="1549400" cy="863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9798903"/>
              </p:ext>
            </p:extLst>
          </p:nvPr>
        </p:nvGraphicFramePr>
        <p:xfrm>
          <a:off x="2590800" y="12192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0417" imgH="152334" progId="Equation.DSMT4">
                  <p:embed/>
                </p:oleObj>
              </mc:Choice>
              <mc:Fallback>
                <p:oleObj name="Equation" r:id="rId10" imgW="190417" imgH="152334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2192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3894998"/>
              </p:ext>
            </p:extLst>
          </p:nvPr>
        </p:nvGraphicFramePr>
        <p:xfrm>
          <a:off x="4724400" y="12192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90417" imgH="152334" progId="Equation.DSMT4">
                  <p:embed/>
                </p:oleObj>
              </mc:Choice>
              <mc:Fallback>
                <p:oleObj name="Equation" r:id="rId12" imgW="190417" imgH="152334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2192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2756768"/>
              </p:ext>
            </p:extLst>
          </p:nvPr>
        </p:nvGraphicFramePr>
        <p:xfrm>
          <a:off x="5486400" y="1955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39639" imgH="203112" progId="Equation.DSMT4">
                  <p:embed/>
                </p:oleObj>
              </mc:Choice>
              <mc:Fallback>
                <p:oleObj name="Equation" r:id="rId13" imgW="139639" imgH="203112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955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3147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sr-Latn-RS" sz="36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6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. </a:t>
            </a:r>
            <a:r>
              <a:rPr lang="sr-Latn-RS" sz="36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UVIJANJE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Uvijanje je vid opterećenja štapa pri kojem se u njegovim poprečnim presecima, pojavljuju samo presečni momenti uvijanja </a:t>
            </a:r>
            <a:r>
              <a:rPr lang="sr-Latn-RS" sz="3200" i="1" dirty="0"/>
              <a:t>M</a:t>
            </a:r>
            <a:r>
              <a:rPr lang="sr-Latn-RS" sz="3200" i="1" baseline="-25000" dirty="0"/>
              <a:t>t</a:t>
            </a:r>
            <a:r>
              <a:rPr lang="sr-Latn-RS" sz="3200" dirty="0"/>
              <a:t>, izazvani momentima spregova (napadnim momentima uvijanja), kojima su ravni dejstva normalne na podužnu osu.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</a:t>
            </a:fld>
            <a:endParaRPr lang="sr-Latn-R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066800"/>
            <a:ext cx="82296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6.1. Uvod u uvijanje</a:t>
            </a:r>
          </a:p>
        </p:txBody>
      </p:sp>
    </p:spTree>
    <p:extLst>
      <p:ext uri="{BB962C8B-B14F-4D97-AF65-F5344CB8AC3E}">
        <p14:creationId xmlns:p14="http://schemas.microsoft.com/office/powerpoint/2010/main" val="418856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20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4" y="457200"/>
            <a:ext cx="6757416" cy="4700016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3583589"/>
              </p:ext>
            </p:extLst>
          </p:nvPr>
        </p:nvGraphicFramePr>
        <p:xfrm>
          <a:off x="7162800" y="2971800"/>
          <a:ext cx="1549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74360" imgH="431640" progId="Equation.DSMT4">
                  <p:embed/>
                </p:oleObj>
              </mc:Choice>
              <mc:Fallback>
                <p:oleObj name="Equation" r:id="rId3" imgW="774360" imgH="431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2971800"/>
                        <a:ext cx="1549400" cy="863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5218723"/>
              </p:ext>
            </p:extLst>
          </p:nvPr>
        </p:nvGraphicFramePr>
        <p:xfrm>
          <a:off x="457200" y="3886200"/>
          <a:ext cx="22590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29810" imgH="431613" progId="Equation.DSMT4">
                  <p:embed/>
                </p:oleObj>
              </mc:Choice>
              <mc:Fallback>
                <p:oleObj name="Equation" r:id="rId5" imgW="1129810" imgH="431613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886200"/>
                        <a:ext cx="2259013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4242733"/>
              </p:ext>
            </p:extLst>
          </p:nvPr>
        </p:nvGraphicFramePr>
        <p:xfrm>
          <a:off x="685800" y="4749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749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0178371"/>
              </p:ext>
            </p:extLst>
          </p:nvPr>
        </p:nvGraphicFramePr>
        <p:xfrm>
          <a:off x="457200" y="5130800"/>
          <a:ext cx="1473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36280" imgH="393529" progId="Equation.DSMT4">
                  <p:embed/>
                </p:oleObj>
              </mc:Choice>
              <mc:Fallback>
                <p:oleObj name="Equation" r:id="rId9" imgW="736280" imgH="393529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130800"/>
                        <a:ext cx="14732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1143000" y="4953000"/>
            <a:ext cx="533400" cy="111760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9" name="TextBox 8"/>
          <p:cNvSpPr txBox="1"/>
          <p:nvPr/>
        </p:nvSpPr>
        <p:spPr>
          <a:xfrm>
            <a:off x="2261616" y="5410200"/>
            <a:ext cx="5358384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/>
              <a:t>Ovo je </a:t>
            </a:r>
            <a:r>
              <a:rPr lang="sr-Latn-RS" sz="2800" b="1" dirty="0"/>
              <a:t>uvojna </a:t>
            </a:r>
            <a:r>
              <a:rPr lang="sr-Latn-RS" sz="2800" dirty="0"/>
              <a:t>ili </a:t>
            </a:r>
            <a:r>
              <a:rPr lang="sr-Latn-RS" sz="2800" b="1" dirty="0"/>
              <a:t>torziona krutost</a:t>
            </a:r>
            <a:r>
              <a:rPr lang="sr-Latn-RS" sz="2800" dirty="0"/>
              <a:t>.</a:t>
            </a:r>
          </a:p>
        </p:txBody>
      </p:sp>
      <p:cxnSp>
        <p:nvCxnSpPr>
          <p:cNvPr id="10" name="Elbow Connector 9"/>
          <p:cNvCxnSpPr>
            <a:stCxn id="8" idx="2"/>
            <a:endCxn id="9" idx="2"/>
          </p:cNvCxnSpPr>
          <p:nvPr/>
        </p:nvCxnSpPr>
        <p:spPr>
          <a:xfrm rot="5400000" flipH="1" flipV="1">
            <a:off x="3106664" y="4236456"/>
            <a:ext cx="137180" cy="3531108"/>
          </a:xfrm>
          <a:prstGeom prst="bentConnector3">
            <a:avLst>
              <a:gd name="adj1" fmla="val -166642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05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21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27222"/>
              </p:ext>
            </p:extLst>
          </p:nvPr>
        </p:nvGraphicFramePr>
        <p:xfrm>
          <a:off x="850901" y="609600"/>
          <a:ext cx="1371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85800" imgH="241300" progId="Equation.DSMT4">
                  <p:embed/>
                </p:oleObj>
              </mc:Choice>
              <mc:Fallback>
                <p:oleObj name="Equation" r:id="rId2" imgW="685800" imgH="241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01" y="609600"/>
                        <a:ext cx="1371600" cy="482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484502"/>
              </p:ext>
            </p:extLst>
          </p:nvPr>
        </p:nvGraphicFramePr>
        <p:xfrm>
          <a:off x="2755901" y="457200"/>
          <a:ext cx="1143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71252" imgH="431613" progId="Equation.DSMT4">
                  <p:embed/>
                </p:oleObj>
              </mc:Choice>
              <mc:Fallback>
                <p:oleObj name="Equation" r:id="rId4" imgW="571252" imgH="431613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5901" y="457200"/>
                        <a:ext cx="1143000" cy="863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 flipH="1">
            <a:off x="2298701" y="7874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202477"/>
              </p:ext>
            </p:extLst>
          </p:nvPr>
        </p:nvGraphicFramePr>
        <p:xfrm>
          <a:off x="1231901" y="1168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639" imgH="203112" progId="Equation.DSMT4">
                  <p:embed/>
                </p:oleObj>
              </mc:Choice>
              <mc:Fallback>
                <p:oleObj name="Equation" r:id="rId6" imgW="139639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1901" y="1168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694039"/>
              </p:ext>
            </p:extLst>
          </p:nvPr>
        </p:nvGraphicFramePr>
        <p:xfrm>
          <a:off x="850900" y="1625600"/>
          <a:ext cx="1345616" cy="863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72808" imgH="431613" progId="Equation.DSMT4">
                  <p:embed/>
                </p:oleObj>
              </mc:Choice>
              <mc:Fallback>
                <p:oleObj name="Equation" r:id="rId8" imgW="672808" imgH="431613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00" y="1625600"/>
                        <a:ext cx="1345616" cy="86322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500798"/>
              </p:ext>
            </p:extLst>
          </p:nvPr>
        </p:nvGraphicFramePr>
        <p:xfrm>
          <a:off x="2727178" y="3632517"/>
          <a:ext cx="1346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72808" imgH="431613" progId="Equation.DSMT4">
                  <p:embed/>
                </p:oleObj>
              </mc:Choice>
              <mc:Fallback>
                <p:oleObj name="Equation" r:id="rId10" imgW="672808" imgH="431613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7178" y="3632517"/>
                        <a:ext cx="13462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4258478"/>
              </p:ext>
            </p:extLst>
          </p:nvPr>
        </p:nvGraphicFramePr>
        <p:xfrm>
          <a:off x="1358900" y="3881437"/>
          <a:ext cx="762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80880" imgH="203040" progId="Equation.DSMT4">
                  <p:embed/>
                </p:oleObj>
              </mc:Choice>
              <mc:Fallback>
                <p:oleObj name="Equation" r:id="rId11" imgW="380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8900" y="3881437"/>
                        <a:ext cx="762000" cy="40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>
            <a:off x="2222500" y="3995737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592482"/>
              </p:ext>
            </p:extLst>
          </p:nvPr>
        </p:nvGraphicFramePr>
        <p:xfrm>
          <a:off x="3014981" y="2667000"/>
          <a:ext cx="812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06080" imgH="203040" progId="Equation.DSMT4">
                  <p:embed/>
                </p:oleObj>
              </mc:Choice>
              <mc:Fallback>
                <p:oleObj name="Equation" r:id="rId13" imgW="406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4981" y="2667000"/>
                        <a:ext cx="812800" cy="40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Arrow 13"/>
          <p:cNvSpPr/>
          <p:nvPr/>
        </p:nvSpPr>
        <p:spPr>
          <a:xfrm rot="5400000">
            <a:off x="3197861" y="32537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844900"/>
              </p:ext>
            </p:extLst>
          </p:nvPr>
        </p:nvGraphicFramePr>
        <p:xfrm>
          <a:off x="4635500" y="3835400"/>
          <a:ext cx="990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495000" imgH="228600" progId="Equation.DSMT4">
                  <p:embed/>
                </p:oleObj>
              </mc:Choice>
              <mc:Fallback>
                <p:oleObj name="Equation" r:id="rId15" imgW="49500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0" y="3835400"/>
                        <a:ext cx="9906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718316"/>
              </p:ext>
            </p:extLst>
          </p:nvPr>
        </p:nvGraphicFramePr>
        <p:xfrm>
          <a:off x="2755900" y="5003800"/>
          <a:ext cx="1549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774360" imgH="431640" progId="Equation.DSMT4">
                  <p:embed/>
                </p:oleObj>
              </mc:Choice>
              <mc:Fallback>
                <p:oleObj name="Equation" r:id="rId17" imgW="774360" imgH="4316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5900" y="5003800"/>
                        <a:ext cx="15494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6074700"/>
              </p:ext>
            </p:extLst>
          </p:nvPr>
        </p:nvGraphicFramePr>
        <p:xfrm>
          <a:off x="4749800" y="5003800"/>
          <a:ext cx="1498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749160" imgH="431640" progId="Equation.DSMT4">
                  <p:embed/>
                </p:oleObj>
              </mc:Choice>
              <mc:Fallback>
                <p:oleObj name="Equation" r:id="rId19" imgW="749160" imgH="43164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9800" y="5003800"/>
                        <a:ext cx="14986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2916385"/>
              </p:ext>
            </p:extLst>
          </p:nvPr>
        </p:nvGraphicFramePr>
        <p:xfrm>
          <a:off x="6781800" y="4973637"/>
          <a:ext cx="1295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647640" imgH="431640" progId="Equation.DSMT4">
                  <p:embed/>
                </p:oleObj>
              </mc:Choice>
              <mc:Fallback>
                <p:oleObj name="Equation" r:id="rId21" imgW="647640" imgH="43164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973637"/>
                        <a:ext cx="1295400" cy="863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7045237"/>
              </p:ext>
            </p:extLst>
          </p:nvPr>
        </p:nvGraphicFramePr>
        <p:xfrm>
          <a:off x="4127500" y="3911917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90417" imgH="152334" progId="Equation.DSMT4">
                  <p:embed/>
                </p:oleObj>
              </mc:Choice>
              <mc:Fallback>
                <p:oleObj name="Equation" r:id="rId23" imgW="190417" imgH="152334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00" y="3911917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242394"/>
              </p:ext>
            </p:extLst>
          </p:nvPr>
        </p:nvGraphicFramePr>
        <p:xfrm>
          <a:off x="4343400" y="5283517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90417" imgH="152334" progId="Equation.DSMT4">
                  <p:embed/>
                </p:oleObj>
              </mc:Choice>
              <mc:Fallback>
                <p:oleObj name="Equation" r:id="rId25" imgW="190417" imgH="152334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283517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3695847"/>
              </p:ext>
            </p:extLst>
          </p:nvPr>
        </p:nvGraphicFramePr>
        <p:xfrm>
          <a:off x="6324600" y="5232717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90417" imgH="152334" progId="Equation.DSMT4">
                  <p:embed/>
                </p:oleObj>
              </mc:Choice>
              <mc:Fallback>
                <p:oleObj name="Equation" r:id="rId26" imgW="190417" imgH="152334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5232717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1155509"/>
              </p:ext>
            </p:extLst>
          </p:nvPr>
        </p:nvGraphicFramePr>
        <p:xfrm>
          <a:off x="3142212" y="4572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39639" imgH="203112" progId="Equation.DSMT4">
                  <p:embed/>
                </p:oleObj>
              </mc:Choice>
              <mc:Fallback>
                <p:oleObj name="Equation" r:id="rId27" imgW="139639" imgH="20311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2212" y="4572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780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22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05000"/>
            <a:ext cx="6961632" cy="14691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6800" y="3483114"/>
            <a:ext cx="69616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6.7 Dogovor o predznaku presečnih momenata uvijanja prikazan na način (a) i na način (b)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72689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23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95400"/>
            <a:ext cx="6175248" cy="28834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47800" y="4245114"/>
            <a:ext cx="61752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6.8 Raspodela napona smicanja pri uvijanju štapa kružnog i kružno-prstenastog poprečnog preseka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045313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24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14400" y="274638"/>
            <a:ext cx="7772400" cy="1782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6.3. Diferencijalna veza presečnog</a:t>
            </a:r>
          </a:p>
          <a:p>
            <a:pPr algn="l"/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       momenta uvijanja i raspodeljenog</a:t>
            </a:r>
          </a:p>
          <a:p>
            <a:pPr algn="l"/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       napadnog momenta  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908" y="2133600"/>
            <a:ext cx="5683910" cy="365958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90600" y="5921514"/>
            <a:ext cx="7162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6.9 Primer štapa opterećenog na uvijanje koncentrisanim momentom M i neravnomerno raspodeljenim momentom m = m(z)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922835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25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457200"/>
            <a:ext cx="6144768" cy="3956304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185362"/>
              </p:ext>
            </p:extLst>
          </p:nvPr>
        </p:nvGraphicFramePr>
        <p:xfrm>
          <a:off x="1295400" y="4642104"/>
          <a:ext cx="6426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213100" imgH="279400" progId="Equation.DSMT4">
                  <p:embed/>
                </p:oleObj>
              </mc:Choice>
              <mc:Fallback>
                <p:oleObj name="Equation" r:id="rId3" imgW="3213100" imgH="279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642104"/>
                        <a:ext cx="6426200" cy="558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8823743"/>
              </p:ext>
            </p:extLst>
          </p:nvPr>
        </p:nvGraphicFramePr>
        <p:xfrm>
          <a:off x="5486400" y="5480304"/>
          <a:ext cx="2209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04900" imgH="419100" progId="Equation.DSMT4">
                  <p:embed/>
                </p:oleObj>
              </mc:Choice>
              <mc:Fallback>
                <p:oleObj name="Equation" r:id="rId5" imgW="1104900" imgH="4191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480304"/>
                        <a:ext cx="2209800" cy="838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5537123"/>
              </p:ext>
            </p:extLst>
          </p:nvPr>
        </p:nvGraphicFramePr>
        <p:xfrm>
          <a:off x="2133600" y="5251704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251704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5362890"/>
              </p:ext>
            </p:extLst>
          </p:nvPr>
        </p:nvGraphicFramePr>
        <p:xfrm>
          <a:off x="5029200" y="5785104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90417" imgH="152334" progId="Equation.DSMT4">
                  <p:embed/>
                </p:oleObj>
              </mc:Choice>
              <mc:Fallback>
                <p:oleObj name="Equation" r:id="rId9" imgW="190417" imgH="152334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785104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Elbow Connector 11"/>
          <p:cNvCxnSpPr>
            <a:stCxn id="10" idx="2"/>
            <a:endCxn id="11" idx="1"/>
          </p:cNvCxnSpPr>
          <p:nvPr/>
        </p:nvCxnSpPr>
        <p:spPr>
          <a:xfrm rot="16200000" flipH="1">
            <a:off x="3511550" y="4419854"/>
            <a:ext cx="279400" cy="27559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38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26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28800"/>
            <a:ext cx="5785104" cy="2286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43000" y="4248835"/>
            <a:ext cx="6553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6.10 Primer stepenastog štapa opterećenog na uvijanje</a:t>
            </a:r>
            <a:endParaRPr lang="en-US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4400" y="274638"/>
            <a:ext cx="7772400" cy="1249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6.4. Slučaj stepenastog štapa</a:t>
            </a:r>
          </a:p>
          <a:p>
            <a:pPr algn="l"/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       opterećenog na uvijanje      </a:t>
            </a:r>
          </a:p>
        </p:txBody>
      </p:sp>
    </p:spTree>
    <p:extLst>
      <p:ext uri="{BB962C8B-B14F-4D97-AF65-F5344CB8AC3E}">
        <p14:creationId xmlns:p14="http://schemas.microsoft.com/office/powerpoint/2010/main" val="28810936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27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207" y="344271"/>
            <a:ext cx="5061966" cy="54246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43006" y="5830669"/>
            <a:ext cx="6705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i="1" dirty="0"/>
              <a:t>Sl. 6.11 </a:t>
            </a:r>
            <a:r>
              <a:rPr lang="sr-Latn-RS" i="1" dirty="0" err="1"/>
              <a:t>Aksijalno</a:t>
            </a:r>
            <a:r>
              <a:rPr lang="sr-Latn-RS" i="1" dirty="0"/>
              <a:t> opterećen stepenasti štap sa naznačenim poljima i  sa prikazom primene metoda zamišljenog preseka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5548803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28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4271"/>
            <a:ext cx="5061966" cy="5424678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8999808"/>
              </p:ext>
            </p:extLst>
          </p:nvPr>
        </p:nvGraphicFramePr>
        <p:xfrm>
          <a:off x="5334000" y="1727200"/>
          <a:ext cx="3454400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26920" imgH="965160" progId="Equation.DSMT4">
                  <p:embed/>
                </p:oleObj>
              </mc:Choice>
              <mc:Fallback>
                <p:oleObj name="Equation" r:id="rId3" imgW="1726920" imgH="9651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727200"/>
                        <a:ext cx="3454400" cy="1930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7264068"/>
              </p:ext>
            </p:extLst>
          </p:nvPr>
        </p:nvGraphicFramePr>
        <p:xfrm>
          <a:off x="7239000" y="3860800"/>
          <a:ext cx="1524000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61760" imgH="965160" progId="Equation.DSMT4">
                  <p:embed/>
                </p:oleObj>
              </mc:Choice>
              <mc:Fallback>
                <p:oleObj name="Equation" r:id="rId5" imgW="761760" imgH="9651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3860800"/>
                        <a:ext cx="1524000" cy="1930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280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29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264" y="381000"/>
            <a:ext cx="6650736" cy="51023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50264" y="5619690"/>
            <a:ext cx="66507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6.12 Dijagram presečnih momenata uvijanja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69730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</a:t>
            </a:fld>
            <a:endParaRPr lang="sr-Latn-RS"/>
          </a:p>
        </p:txBody>
      </p:sp>
      <p:sp>
        <p:nvSpPr>
          <p:cNvPr id="4" name="Rectangle 3"/>
          <p:cNvSpPr/>
          <p:nvPr/>
        </p:nvSpPr>
        <p:spPr>
          <a:xfrm>
            <a:off x="457201" y="4092714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6.1 Elementi konstrukcija opterećeni na uvijanje: Lako transmisiono vratilo (a), burgija za zemlju (b) i opruga elastičnog oslanjanja automobila (c)</a:t>
            </a: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DBD29D-4DBE-EE2E-DDC2-6125D2DD61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2" y="990600"/>
            <a:ext cx="795337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0504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30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3185693"/>
              </p:ext>
            </p:extLst>
          </p:nvPr>
        </p:nvGraphicFramePr>
        <p:xfrm>
          <a:off x="4546600" y="2819400"/>
          <a:ext cx="1473200" cy="370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36560" imgH="1854000" progId="Equation.DSMT4">
                  <p:embed/>
                </p:oleObj>
              </mc:Choice>
              <mc:Fallback>
                <p:oleObj name="Equation" r:id="rId2" imgW="736560" imgH="1854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6600" y="2819400"/>
                        <a:ext cx="1473200" cy="3708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5785104" cy="2286000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970422"/>
              </p:ext>
            </p:extLst>
          </p:nvPr>
        </p:nvGraphicFramePr>
        <p:xfrm>
          <a:off x="6553200" y="2844800"/>
          <a:ext cx="1574800" cy="35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87320" imgH="1777680" progId="Equation.DSMT4">
                  <p:embed/>
                </p:oleObj>
              </mc:Choice>
              <mc:Fallback>
                <p:oleObj name="Equation" r:id="rId5" imgW="787320" imgH="17776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844800"/>
                        <a:ext cx="1574800" cy="35560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5756859"/>
              </p:ext>
            </p:extLst>
          </p:nvPr>
        </p:nvGraphicFramePr>
        <p:xfrm>
          <a:off x="2438400" y="3657600"/>
          <a:ext cx="1524000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61760" imgH="965160" progId="Equation.DSMT4">
                  <p:embed/>
                </p:oleObj>
              </mc:Choice>
              <mc:Fallback>
                <p:oleObj name="Equation" r:id="rId7" imgW="761760" imgH="9651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657600"/>
                        <a:ext cx="1524000" cy="1930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>
            <a:off x="4070604" y="457962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4608037"/>
              </p:ext>
            </p:extLst>
          </p:nvPr>
        </p:nvGraphicFramePr>
        <p:xfrm>
          <a:off x="6096000" y="44958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90417" imgH="152334" progId="Equation.DSMT4">
                  <p:embed/>
                </p:oleObj>
              </mc:Choice>
              <mc:Fallback>
                <p:oleObj name="Equation" r:id="rId9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4958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001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31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81000"/>
            <a:ext cx="6583680" cy="49255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71600" y="5467290"/>
            <a:ext cx="65836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6.13 Dijagram relativnih uglova uvijanja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482751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32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5602856"/>
              </p:ext>
            </p:extLst>
          </p:nvPr>
        </p:nvGraphicFramePr>
        <p:xfrm>
          <a:off x="1219200" y="762000"/>
          <a:ext cx="4419600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09800" imgH="2019300" progId="Equation.DSMT4">
                  <p:embed/>
                </p:oleObj>
              </mc:Choice>
              <mc:Fallback>
                <p:oleObj name="Equation" r:id="rId2" imgW="2209800" imgH="2019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762000"/>
                        <a:ext cx="4419600" cy="4038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5581214"/>
              </p:ext>
            </p:extLst>
          </p:nvPr>
        </p:nvGraphicFramePr>
        <p:xfrm>
          <a:off x="6731000" y="2641600"/>
          <a:ext cx="1346200" cy="360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72840" imgH="1803240" progId="Equation.DSMT4">
                  <p:embed/>
                </p:oleObj>
              </mc:Choice>
              <mc:Fallback>
                <p:oleObj name="Equation" r:id="rId4" imgW="672840" imgH="18032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000" y="2641600"/>
                        <a:ext cx="1346200" cy="36068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02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33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09600"/>
            <a:ext cx="6583680" cy="41391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43000" y="4857690"/>
            <a:ext cx="6583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6.14 Dijagram uglova uvijanja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68057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34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96" y="381000"/>
            <a:ext cx="5785104" cy="2286000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5993626"/>
              </p:ext>
            </p:extLst>
          </p:nvPr>
        </p:nvGraphicFramePr>
        <p:xfrm>
          <a:off x="5334000" y="2133600"/>
          <a:ext cx="3378200" cy="370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89100" imgH="1854200" progId="Equation.DSMT4">
                  <p:embed/>
                </p:oleObj>
              </mc:Choice>
              <mc:Fallback>
                <p:oleObj name="Equation" r:id="rId3" imgW="1689100" imgH="1854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133600"/>
                        <a:ext cx="3378200" cy="3708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280988"/>
              </p:ext>
            </p:extLst>
          </p:nvPr>
        </p:nvGraphicFramePr>
        <p:xfrm>
          <a:off x="2717800" y="2778125"/>
          <a:ext cx="2159000" cy="35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79280" imgH="1777680" progId="Equation.DSMT4">
                  <p:embed/>
                </p:oleObj>
              </mc:Choice>
              <mc:Fallback>
                <p:oleObj name="Equation" r:id="rId5" imgW="1079280" imgH="17776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7800" y="2778125"/>
                        <a:ext cx="2159000" cy="35560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992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35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20" y="466344"/>
            <a:ext cx="6583680" cy="55534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41120" y="6076890"/>
            <a:ext cx="6583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6.15 Dijagram maksimalnih napona smicanja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776597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36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14400" y="274638"/>
            <a:ext cx="7772400" cy="1173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6.5. Čvrstoća, krutost i nosivost</a:t>
            </a:r>
          </a:p>
          <a:p>
            <a:pPr algn="l"/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       štapova opterećenih na uvijanje     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1677277"/>
              </p:ext>
            </p:extLst>
          </p:nvPr>
        </p:nvGraphicFramePr>
        <p:xfrm>
          <a:off x="1032319" y="2251256"/>
          <a:ext cx="2437342" cy="1091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18671" imgH="545863" progId="Equation.DSMT4">
                  <p:embed/>
                </p:oleObj>
              </mc:Choice>
              <mc:Fallback>
                <p:oleObj name="Equation" r:id="rId2" imgW="1218671" imgH="54586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2319" y="2251256"/>
                        <a:ext cx="2437342" cy="109172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2676279"/>
              </p:ext>
            </p:extLst>
          </p:nvPr>
        </p:nvGraphicFramePr>
        <p:xfrm>
          <a:off x="1032320" y="3520838"/>
          <a:ext cx="1777228" cy="964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88614" imgH="482391" progId="Equation.DSMT4">
                  <p:embed/>
                </p:oleObj>
              </mc:Choice>
              <mc:Fallback>
                <p:oleObj name="Equation" r:id="rId4" imgW="888614" imgH="482391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2320" y="3520838"/>
                        <a:ext cx="1777228" cy="96478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4684629"/>
              </p:ext>
            </p:extLst>
          </p:nvPr>
        </p:nvGraphicFramePr>
        <p:xfrm>
          <a:off x="5664200" y="4013200"/>
          <a:ext cx="30226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11300" imgH="546100" progId="Equation.DSMT4">
                  <p:embed/>
                </p:oleObj>
              </mc:Choice>
              <mc:Fallback>
                <p:oleObj name="Equation" r:id="rId6" imgW="1511300" imgH="5461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4200" y="4013200"/>
                        <a:ext cx="3022600" cy="1092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2895600" y="4684693"/>
            <a:ext cx="2240286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r>
              <a:rPr lang="sr-Latn-RS" sz="2800" b="1" dirty="0"/>
              <a:t>Ovo su uslovi čvrstoće.</a:t>
            </a:r>
            <a:endParaRPr lang="sr-Latn-RS" sz="2800" dirty="0"/>
          </a:p>
        </p:txBody>
      </p:sp>
      <p:sp>
        <p:nvSpPr>
          <p:cNvPr id="14" name="Rectangle 13"/>
          <p:cNvSpPr/>
          <p:nvPr/>
        </p:nvSpPr>
        <p:spPr>
          <a:xfrm>
            <a:off x="914400" y="1600200"/>
            <a:ext cx="1945661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sr-Latn-RS" sz="2800" b="1" dirty="0">
                <a:latin typeface="Arial Black" panose="020B0A04020102020204" pitchFamily="34" charset="0"/>
              </a:rPr>
              <a:t>Čvrstoća</a:t>
            </a:r>
            <a:endParaRPr lang="sr-Latn-RS" sz="2800" dirty="0">
              <a:latin typeface="Arial Black" panose="020B0A04020102020204" pitchFamily="34" charset="0"/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1329792"/>
              </p:ext>
            </p:extLst>
          </p:nvPr>
        </p:nvGraphicFramePr>
        <p:xfrm>
          <a:off x="5651500" y="5290562"/>
          <a:ext cx="2311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55700" imgH="482600" progId="Equation.DSMT4">
                  <p:embed/>
                </p:oleObj>
              </mc:Choice>
              <mc:Fallback>
                <p:oleObj name="Equation" r:id="rId8" imgW="1155700" imgH="482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5290562"/>
                        <a:ext cx="2311400" cy="965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ight Brace 21"/>
          <p:cNvSpPr/>
          <p:nvPr/>
        </p:nvSpPr>
        <p:spPr>
          <a:xfrm flipH="1">
            <a:off x="5207000" y="3886200"/>
            <a:ext cx="609600" cy="2514600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9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5201602"/>
              </p:ext>
            </p:extLst>
          </p:nvPr>
        </p:nvGraphicFramePr>
        <p:xfrm>
          <a:off x="2514600" y="5867399"/>
          <a:ext cx="2590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95400" imgH="254000" progId="Equation.DSMT4">
                  <p:embed/>
                </p:oleObj>
              </mc:Choice>
              <mc:Fallback>
                <p:oleObj name="Equation" r:id="rId10" imgW="1295400" imgH="2540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867399"/>
                        <a:ext cx="2590800" cy="508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000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  <p:bldP spid="2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37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609600" y="457200"/>
            <a:ext cx="166975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sr-Latn-RS" sz="2800" b="1" dirty="0">
                <a:latin typeface="Arial Black" panose="020B0A04020102020204" pitchFamily="34" charset="0"/>
              </a:rPr>
              <a:t>Krutost</a:t>
            </a:r>
            <a:endParaRPr lang="sr-Latn-RS" sz="2800" dirty="0">
              <a:latin typeface="Arial Black" panose="020B0A040201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4849448"/>
              </p:ext>
            </p:extLst>
          </p:nvPr>
        </p:nvGraphicFramePr>
        <p:xfrm>
          <a:off x="726460" y="1219199"/>
          <a:ext cx="25654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82700" imgH="546100" progId="Equation.DSMT4">
                  <p:embed/>
                </p:oleObj>
              </mc:Choice>
              <mc:Fallback>
                <p:oleObj name="Equation" r:id="rId2" imgW="1282700" imgH="5461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460" y="1219199"/>
                        <a:ext cx="2565400" cy="1092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7976858"/>
              </p:ext>
            </p:extLst>
          </p:nvPr>
        </p:nvGraphicFramePr>
        <p:xfrm>
          <a:off x="726460" y="2590800"/>
          <a:ext cx="1904174" cy="964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52087" imgH="482391" progId="Equation.DSMT4">
                  <p:embed/>
                </p:oleObj>
              </mc:Choice>
              <mc:Fallback>
                <p:oleObj name="Equation" r:id="rId4" imgW="952087" imgH="482391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460" y="2590800"/>
                        <a:ext cx="1904174" cy="96478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9422068"/>
              </p:ext>
            </p:extLst>
          </p:nvPr>
        </p:nvGraphicFramePr>
        <p:xfrm>
          <a:off x="5183022" y="3581400"/>
          <a:ext cx="3275178" cy="1091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37589" imgH="545863" progId="Equation.DSMT4">
                  <p:embed/>
                </p:oleObj>
              </mc:Choice>
              <mc:Fallback>
                <p:oleObj name="Equation" r:id="rId6" imgW="1637589" imgH="545863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3022" y="3581400"/>
                        <a:ext cx="3275178" cy="1091726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8129956"/>
              </p:ext>
            </p:extLst>
          </p:nvPr>
        </p:nvGraphicFramePr>
        <p:xfrm>
          <a:off x="5208462" y="4953000"/>
          <a:ext cx="2565360" cy="96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82680" imgH="482400" progId="Equation.DSMT4">
                  <p:embed/>
                </p:oleObj>
              </mc:Choice>
              <mc:Fallback>
                <p:oleObj name="Equation" r:id="rId8" imgW="1282680" imgH="4824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8462" y="4953000"/>
                        <a:ext cx="2565360" cy="9648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2414422" y="4303693"/>
            <a:ext cx="2240286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r>
              <a:rPr lang="sr-Latn-RS" sz="2800" b="1" dirty="0"/>
              <a:t>Ovo su uslovi krutosti.</a:t>
            </a:r>
            <a:endParaRPr lang="sr-Latn-RS" sz="2800" dirty="0"/>
          </a:p>
        </p:txBody>
      </p:sp>
      <p:sp>
        <p:nvSpPr>
          <p:cNvPr id="13" name="Right Brace 12"/>
          <p:cNvSpPr/>
          <p:nvPr/>
        </p:nvSpPr>
        <p:spPr>
          <a:xfrm flipH="1">
            <a:off x="4725822" y="3505200"/>
            <a:ext cx="609600" cy="2514600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2072476"/>
              </p:ext>
            </p:extLst>
          </p:nvPr>
        </p:nvGraphicFramePr>
        <p:xfrm>
          <a:off x="2209800" y="5486400"/>
          <a:ext cx="2489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44600" imgH="228600" progId="Equation.DSMT4">
                  <p:embed/>
                </p:oleObj>
              </mc:Choice>
              <mc:Fallback>
                <p:oleObj name="Equation" r:id="rId10" imgW="1244600" imgH="2286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486400"/>
                        <a:ext cx="24892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008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38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609600" y="457200"/>
            <a:ext cx="189058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sr-Latn-RS" sz="2800" b="1" dirty="0">
                <a:latin typeface="Arial Black" panose="020B0A04020102020204" pitchFamily="34" charset="0"/>
              </a:rPr>
              <a:t>Nosivost</a:t>
            </a:r>
            <a:endParaRPr lang="sr-Latn-RS" sz="2800" dirty="0">
              <a:latin typeface="Arial Black" panose="020B0A040201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8" name="Rectangle 7"/>
          <p:cNvSpPr/>
          <p:nvPr/>
        </p:nvSpPr>
        <p:spPr>
          <a:xfrm>
            <a:off x="762000" y="1331893"/>
            <a:ext cx="3833978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r>
              <a:rPr lang="sr-Latn-RS" sz="2800" dirty="0"/>
              <a:t>Kriterijum dozvoljenog napona: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3447607"/>
              </p:ext>
            </p:extLst>
          </p:nvPr>
        </p:nvGraphicFramePr>
        <p:xfrm>
          <a:off x="2971800" y="1941493"/>
          <a:ext cx="2234230" cy="507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17115" imgH="253890" progId="Equation.DSMT4">
                  <p:embed/>
                </p:oleObj>
              </mc:Choice>
              <mc:Fallback>
                <p:oleObj name="Equation" r:id="rId2" imgW="1117115" imgH="25389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941493"/>
                        <a:ext cx="2234230" cy="50778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762000" y="2587586"/>
            <a:ext cx="5181600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r>
              <a:rPr lang="sr-Latn-RS" sz="2800" dirty="0"/>
              <a:t>Kriterijum dozvoljenog relativnog ugla uvijanja: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0831253"/>
              </p:ext>
            </p:extLst>
          </p:nvPr>
        </p:nvGraphicFramePr>
        <p:xfrm>
          <a:off x="4419600" y="3236893"/>
          <a:ext cx="2462732" cy="507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31366" imgH="253890" progId="Equation.DSMT4">
                  <p:embed/>
                </p:oleObj>
              </mc:Choice>
              <mc:Fallback>
                <p:oleObj name="Equation" r:id="rId4" imgW="1231366" imgH="25389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236893"/>
                        <a:ext cx="2462732" cy="50778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6096000" y="4227493"/>
            <a:ext cx="2240286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r>
              <a:rPr lang="sr-Latn-RS" sz="2800" b="1" dirty="0"/>
              <a:t>Ovo su uslovi nosivosti.</a:t>
            </a:r>
            <a:endParaRPr lang="sr-Latn-RS" sz="2800" dirty="0"/>
          </a:p>
        </p:txBody>
      </p:sp>
      <p:cxnSp>
        <p:nvCxnSpPr>
          <p:cNvPr id="11" name="Elbow Connector 10"/>
          <p:cNvCxnSpPr>
            <a:stCxn id="5" idx="3"/>
            <a:endCxn id="10" idx="0"/>
          </p:cNvCxnSpPr>
          <p:nvPr/>
        </p:nvCxnSpPr>
        <p:spPr>
          <a:xfrm>
            <a:off x="5206030" y="2195383"/>
            <a:ext cx="2010113" cy="203211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7" idx="2"/>
            <a:endCxn id="10" idx="1"/>
          </p:cNvCxnSpPr>
          <p:nvPr/>
        </p:nvCxnSpPr>
        <p:spPr>
          <a:xfrm rot="16200000" flipH="1">
            <a:off x="5393546" y="4002093"/>
            <a:ext cx="959874" cy="445034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29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39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14400" y="274638"/>
            <a:ext cx="7772400" cy="1249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6.6. Dimenzionisanje lakih</a:t>
            </a:r>
          </a:p>
          <a:p>
            <a:pPr algn="l"/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       transmisionih vratila     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7757"/>
              </p:ext>
            </p:extLst>
          </p:nvPr>
        </p:nvGraphicFramePr>
        <p:xfrm>
          <a:off x="990600" y="2667000"/>
          <a:ext cx="2792788" cy="990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96394" imgH="495085" progId="Equation.DSMT4">
                  <p:embed/>
                </p:oleObj>
              </mc:Choice>
              <mc:Fallback>
                <p:oleObj name="Equation" r:id="rId2" imgW="1396394" imgH="495085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667000"/>
                        <a:ext cx="2792788" cy="99017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2631253"/>
              </p:ext>
            </p:extLst>
          </p:nvPr>
        </p:nvGraphicFramePr>
        <p:xfrm>
          <a:off x="2921000" y="5207000"/>
          <a:ext cx="3403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01800" imgH="482600" progId="Equation.DSMT4">
                  <p:embed/>
                </p:oleObj>
              </mc:Choice>
              <mc:Fallback>
                <p:oleObj name="Equation" r:id="rId4" imgW="1701800" imgH="482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0" y="5207000"/>
                        <a:ext cx="3403600" cy="965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693167"/>
              </p:ext>
            </p:extLst>
          </p:nvPr>
        </p:nvGraphicFramePr>
        <p:xfrm>
          <a:off x="4343400" y="2667000"/>
          <a:ext cx="2082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41120" imgH="482400" progId="Equation.DSMT4">
                  <p:embed/>
                </p:oleObj>
              </mc:Choice>
              <mc:Fallback>
                <p:oleObj name="Equation" r:id="rId6" imgW="1041120" imgH="482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667000"/>
                        <a:ext cx="20828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1665107"/>
              </p:ext>
            </p:extLst>
          </p:nvPr>
        </p:nvGraphicFramePr>
        <p:xfrm>
          <a:off x="4343400" y="3810000"/>
          <a:ext cx="2159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79280" imgH="431640" progId="Equation.DSMT4">
                  <p:embed/>
                </p:oleObj>
              </mc:Choice>
              <mc:Fallback>
                <p:oleObj name="Equation" r:id="rId8" imgW="1079280" imgH="4316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810000"/>
                        <a:ext cx="21590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990600" y="1686580"/>
            <a:ext cx="7315200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sr-Latn-RS" sz="2800" b="1" dirty="0">
                <a:latin typeface="+mj-lt"/>
              </a:rPr>
              <a:t>Kriterijum dozvoljenog napona</a:t>
            </a:r>
            <a:r>
              <a:rPr lang="sr-Latn-BA" sz="2800" b="1" dirty="0">
                <a:latin typeface="+mj-lt"/>
              </a:rPr>
              <a:t> smicanja</a:t>
            </a:r>
            <a:endParaRPr lang="sr-Latn-RS" sz="2800" b="1" dirty="0">
              <a:latin typeface="+mj-lt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4066974"/>
              </p:ext>
            </p:extLst>
          </p:nvPr>
        </p:nvGraphicFramePr>
        <p:xfrm>
          <a:off x="3886200" y="29718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0417" imgH="152334" progId="Equation.DSMT4">
                  <p:embed/>
                </p:oleObj>
              </mc:Choice>
              <mc:Fallback>
                <p:oleObj name="Equation" r:id="rId10" imgW="190417" imgH="152334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9718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Brace 11"/>
          <p:cNvSpPr/>
          <p:nvPr/>
        </p:nvSpPr>
        <p:spPr>
          <a:xfrm>
            <a:off x="6324600" y="2514600"/>
            <a:ext cx="609600" cy="2286000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8905338"/>
              </p:ext>
            </p:extLst>
          </p:nvPr>
        </p:nvGraphicFramePr>
        <p:xfrm>
          <a:off x="7086600" y="35052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90417" imgH="152334" progId="Equation.DSMT4">
                  <p:embed/>
                </p:oleObj>
              </mc:Choice>
              <mc:Fallback>
                <p:oleObj name="Equation" r:id="rId12" imgW="190417" imgH="152334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35052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904223"/>
              </p:ext>
            </p:extLst>
          </p:nvPr>
        </p:nvGraphicFramePr>
        <p:xfrm>
          <a:off x="6324600" y="5562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90440" imgH="152280" progId="Equation.DSMT4">
                  <p:embed/>
                </p:oleObj>
              </mc:Choice>
              <mc:Fallback>
                <p:oleObj name="Equation" r:id="rId13" imgW="190440" imgH="1522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55626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Elbow Connector 14"/>
          <p:cNvCxnSpPr>
            <a:stCxn id="13" idx="3"/>
            <a:endCxn id="14" idx="3"/>
          </p:cNvCxnSpPr>
          <p:nvPr/>
        </p:nvCxnSpPr>
        <p:spPr>
          <a:xfrm flipH="1">
            <a:off x="6705600" y="3657600"/>
            <a:ext cx="762000" cy="2057400"/>
          </a:xfrm>
          <a:prstGeom prst="bentConnector3">
            <a:avLst>
              <a:gd name="adj1" fmla="val -3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82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2438400"/>
            <a:ext cx="7772400" cy="3581400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Problem uvijanja štapova kružnog poprečnog preseka moguće je rešiti jednostavnim matematičkim aparatom, ako </a:t>
            </a:r>
            <a:r>
              <a:rPr lang="sr-Latn-RS" sz="3200" dirty="0">
                <a:solidFill>
                  <a:srgbClr val="C00000"/>
                </a:solidFill>
              </a:rPr>
              <a:t>osnovne pretpostavke otpornosti materijala </a:t>
            </a:r>
            <a:r>
              <a:rPr lang="sr-Latn-RS" sz="3200" dirty="0"/>
              <a:t>proširimo sa </a:t>
            </a:r>
            <a:r>
              <a:rPr lang="sr-Latn-RS" sz="3200" dirty="0">
                <a:solidFill>
                  <a:srgbClr val="002060"/>
                </a:solidFill>
              </a:rPr>
              <a:t>dodatnim pretpostavkama </a:t>
            </a:r>
            <a:r>
              <a:rPr lang="sr-Latn-RS" sz="3200" dirty="0"/>
              <a:t>koje se odnose na </a:t>
            </a:r>
            <a:r>
              <a:rPr lang="sr-Latn-RS" sz="3200" b="1" dirty="0"/>
              <a:t>poprečne preseke</a:t>
            </a:r>
            <a:r>
              <a:rPr lang="sr-Latn-RS" sz="3200" dirty="0"/>
              <a:t>, </a:t>
            </a:r>
            <a:r>
              <a:rPr lang="sr-Latn-RS" sz="3200" b="1" dirty="0"/>
              <a:t>izvodnice</a:t>
            </a:r>
            <a:r>
              <a:rPr lang="sr-Latn-RS" sz="3200" dirty="0"/>
              <a:t>, </a:t>
            </a:r>
            <a:r>
              <a:rPr lang="sr-Latn-RS" sz="3200" b="1" dirty="0"/>
              <a:t>deformacije</a:t>
            </a:r>
            <a:r>
              <a:rPr lang="sr-Latn-RS" sz="3200" dirty="0"/>
              <a:t> i </a:t>
            </a:r>
            <a:r>
              <a:rPr lang="sr-Latn-RS" sz="3200" b="1" dirty="0"/>
              <a:t>napone</a:t>
            </a:r>
            <a:r>
              <a:rPr lang="sr-Latn-RS" sz="3200" dirty="0"/>
              <a:t>.</a:t>
            </a:r>
            <a:endParaRPr lang="en-US" sz="3200" dirty="0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2087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6.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. Naponi i deformacije pri uvijanju</a:t>
            </a:r>
            <a:b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       štapova kružnog i</a:t>
            </a:r>
            <a:b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       kružno-prstenastog poprečnog</a:t>
            </a:r>
            <a:b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       preseka</a:t>
            </a:r>
          </a:p>
        </p:txBody>
      </p:sp>
    </p:spTree>
    <p:extLst>
      <p:ext uri="{BB962C8B-B14F-4D97-AF65-F5344CB8AC3E}">
        <p14:creationId xmlns:p14="http://schemas.microsoft.com/office/powerpoint/2010/main" val="244187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40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1888480"/>
              </p:ext>
            </p:extLst>
          </p:nvPr>
        </p:nvGraphicFramePr>
        <p:xfrm>
          <a:off x="1447800" y="646093"/>
          <a:ext cx="3403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01800" imgH="482600" progId="Equation.DSMT4">
                  <p:embed/>
                </p:oleObj>
              </mc:Choice>
              <mc:Fallback>
                <p:oleObj name="Equation" r:id="rId2" imgW="1701800" imgH="482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646093"/>
                        <a:ext cx="34036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478588"/>
              </p:ext>
            </p:extLst>
          </p:nvPr>
        </p:nvGraphicFramePr>
        <p:xfrm>
          <a:off x="2286000" y="1712893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639" imgH="203112" progId="Equation.DSMT4">
                  <p:embed/>
                </p:oleObj>
              </mc:Choice>
              <mc:Fallback>
                <p:oleObj name="Equation" r:id="rId4" imgW="139639" imgH="20311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712893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376097"/>
              </p:ext>
            </p:extLst>
          </p:nvPr>
        </p:nvGraphicFramePr>
        <p:xfrm>
          <a:off x="1447799" y="2170093"/>
          <a:ext cx="2590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95400" imgH="533400" progId="Equation.DSMT4">
                  <p:embed/>
                </p:oleObj>
              </mc:Choice>
              <mc:Fallback>
                <p:oleObj name="Equation" r:id="rId6" imgW="1295400" imgH="533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799" y="2170093"/>
                        <a:ext cx="2590800" cy="10668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09800" y="3694093"/>
            <a:ext cx="4419600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r>
              <a:rPr lang="sr-Latn-RS" sz="2800" dirty="0"/>
              <a:t>Za vratilo kružnog poprečnog preseka.</a:t>
            </a:r>
          </a:p>
        </p:txBody>
      </p:sp>
      <p:cxnSp>
        <p:nvCxnSpPr>
          <p:cNvPr id="15" name="Elbow Connector 14"/>
          <p:cNvCxnSpPr>
            <a:stCxn id="6" idx="3"/>
            <a:endCxn id="14" idx="3"/>
          </p:cNvCxnSpPr>
          <p:nvPr/>
        </p:nvCxnSpPr>
        <p:spPr>
          <a:xfrm>
            <a:off x="4038599" y="2703493"/>
            <a:ext cx="2590801" cy="1467654"/>
          </a:xfrm>
          <a:prstGeom prst="bentConnector3">
            <a:avLst>
              <a:gd name="adj1" fmla="val 108824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19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41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3859710"/>
              </p:ext>
            </p:extLst>
          </p:nvPr>
        </p:nvGraphicFramePr>
        <p:xfrm>
          <a:off x="990600" y="964288"/>
          <a:ext cx="4394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97100" imgH="482600" progId="Equation.DSMT4">
                  <p:embed/>
                </p:oleObj>
              </mc:Choice>
              <mc:Fallback>
                <p:oleObj name="Equation" r:id="rId2" imgW="21971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964288"/>
                        <a:ext cx="4394200" cy="965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2649579"/>
              </p:ext>
            </p:extLst>
          </p:nvPr>
        </p:nvGraphicFramePr>
        <p:xfrm>
          <a:off x="2590801" y="2259688"/>
          <a:ext cx="2818176" cy="1142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09088" imgH="571252" progId="Equation.DSMT4">
                  <p:embed/>
                </p:oleObj>
              </mc:Choice>
              <mc:Fallback>
                <p:oleObj name="Equation" r:id="rId4" imgW="1409088" imgH="57125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1" y="2259688"/>
                        <a:ext cx="2818176" cy="1142504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5652634"/>
              </p:ext>
            </p:extLst>
          </p:nvPr>
        </p:nvGraphicFramePr>
        <p:xfrm>
          <a:off x="1752601" y="2031088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639" imgH="203112" progId="Equation.DSMT4">
                  <p:embed/>
                </p:oleObj>
              </mc:Choice>
              <mc:Fallback>
                <p:oleObj name="Equation" r:id="rId6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1" y="2031088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7760354"/>
              </p:ext>
            </p:extLst>
          </p:nvPr>
        </p:nvGraphicFramePr>
        <p:xfrm>
          <a:off x="2133601" y="2640688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0417" imgH="152334" progId="Equation.DSMT4">
                  <p:embed/>
                </p:oleObj>
              </mc:Choice>
              <mc:Fallback>
                <p:oleObj name="Equation" r:id="rId8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1" y="2640688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Elbow Connector 6"/>
          <p:cNvCxnSpPr>
            <a:stCxn id="5" idx="2"/>
            <a:endCxn id="6" idx="1"/>
          </p:cNvCxnSpPr>
          <p:nvPr/>
        </p:nvCxnSpPr>
        <p:spPr>
          <a:xfrm rot="16200000" flipH="1">
            <a:off x="1835151" y="2494638"/>
            <a:ext cx="355600" cy="2413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743200" y="3770293"/>
            <a:ext cx="4495800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r>
              <a:rPr lang="sr-Latn-RS" sz="2800" dirty="0"/>
              <a:t>Za vratilo kružno-prstenastog poprečnog preseka.</a:t>
            </a:r>
          </a:p>
        </p:txBody>
      </p:sp>
      <p:cxnSp>
        <p:nvCxnSpPr>
          <p:cNvPr id="9" name="Elbow Connector 8"/>
          <p:cNvCxnSpPr>
            <a:stCxn id="4" idx="3"/>
            <a:endCxn id="8" idx="3"/>
          </p:cNvCxnSpPr>
          <p:nvPr/>
        </p:nvCxnSpPr>
        <p:spPr>
          <a:xfrm>
            <a:off x="5408977" y="2830940"/>
            <a:ext cx="1830023" cy="1416407"/>
          </a:xfrm>
          <a:prstGeom prst="bentConnector3">
            <a:avLst>
              <a:gd name="adj1" fmla="val 112492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31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42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381000" y="381000"/>
            <a:ext cx="8382000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sr-Latn-RS" sz="2800" b="1" dirty="0">
                <a:latin typeface="+mj-lt"/>
              </a:rPr>
              <a:t>Kriterijum dozvoljenog relativnog ugla uvijanja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837067"/>
              </p:ext>
            </p:extLst>
          </p:nvPr>
        </p:nvGraphicFramePr>
        <p:xfrm>
          <a:off x="533400" y="1295400"/>
          <a:ext cx="2691232" cy="990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45616" imgH="495085" progId="Equation.DSMT4">
                  <p:embed/>
                </p:oleObj>
              </mc:Choice>
              <mc:Fallback>
                <p:oleObj name="Equation" r:id="rId2" imgW="1345616" imgH="495085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95400"/>
                        <a:ext cx="2691232" cy="99017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3273258"/>
              </p:ext>
            </p:extLst>
          </p:nvPr>
        </p:nvGraphicFramePr>
        <p:xfrm>
          <a:off x="533400" y="2844800"/>
          <a:ext cx="3352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76400" imgH="482600" progId="Equation.DSMT4">
                  <p:embed/>
                </p:oleObj>
              </mc:Choice>
              <mc:Fallback>
                <p:oleObj name="Equation" r:id="rId4" imgW="1676400" imgH="482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844800"/>
                        <a:ext cx="3352800" cy="965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296399"/>
              </p:ext>
            </p:extLst>
          </p:nvPr>
        </p:nvGraphicFramePr>
        <p:xfrm>
          <a:off x="1854200" y="2336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639" imgH="203112" progId="Equation.DSMT4">
                  <p:embed/>
                </p:oleObj>
              </mc:Choice>
              <mc:Fallback>
                <p:oleObj name="Equation" r:id="rId6" imgW="139639" imgH="20311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4200" y="2336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7310798"/>
              </p:ext>
            </p:extLst>
          </p:nvPr>
        </p:nvGraphicFramePr>
        <p:xfrm>
          <a:off x="4419600" y="2743200"/>
          <a:ext cx="2667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33500" imgH="533400" progId="Equation.DSMT4">
                  <p:embed/>
                </p:oleObj>
              </mc:Choice>
              <mc:Fallback>
                <p:oleObj name="Equation" r:id="rId8" imgW="1333500" imgH="5334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743200"/>
                        <a:ext cx="2667000" cy="10668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0767296"/>
              </p:ext>
            </p:extLst>
          </p:nvPr>
        </p:nvGraphicFramePr>
        <p:xfrm>
          <a:off x="3962400" y="32004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0417" imgH="152334" progId="Equation.DSMT4">
                  <p:embed/>
                </p:oleObj>
              </mc:Choice>
              <mc:Fallback>
                <p:oleObj name="Equation" r:id="rId10" imgW="190417" imgH="152334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2004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2578100" y="4343400"/>
            <a:ext cx="4495800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r>
              <a:rPr lang="sr-Latn-RS" sz="2800" dirty="0"/>
              <a:t>Za vratilo kružnog poprečnog preseka.</a:t>
            </a:r>
          </a:p>
        </p:txBody>
      </p:sp>
      <p:cxnSp>
        <p:nvCxnSpPr>
          <p:cNvPr id="15" name="Elbow Connector 14"/>
          <p:cNvCxnSpPr>
            <a:stCxn id="14" idx="3"/>
          </p:cNvCxnSpPr>
          <p:nvPr/>
        </p:nvCxnSpPr>
        <p:spPr>
          <a:xfrm flipV="1">
            <a:off x="7073900" y="3276600"/>
            <a:ext cx="12700" cy="1543854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19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43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0563492"/>
              </p:ext>
            </p:extLst>
          </p:nvPr>
        </p:nvGraphicFramePr>
        <p:xfrm>
          <a:off x="1219200" y="635000"/>
          <a:ext cx="4343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71700" imgH="482600" progId="Equation.DSMT4">
                  <p:embed/>
                </p:oleObj>
              </mc:Choice>
              <mc:Fallback>
                <p:oleObj name="Equation" r:id="rId2" imgW="2171700" imgH="482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635000"/>
                        <a:ext cx="4343400" cy="965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828200"/>
              </p:ext>
            </p:extLst>
          </p:nvPr>
        </p:nvGraphicFramePr>
        <p:xfrm>
          <a:off x="1219200" y="2209799"/>
          <a:ext cx="30226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11300" imgH="571500" progId="Equation.DSMT4">
                  <p:embed/>
                </p:oleObj>
              </mc:Choice>
              <mc:Fallback>
                <p:oleObj name="Equation" r:id="rId4" imgW="1511300" imgH="5715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209799"/>
                        <a:ext cx="3022600" cy="1143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1676400" y="3770293"/>
            <a:ext cx="4419600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r>
              <a:rPr lang="sr-Latn-RS" sz="2800" dirty="0"/>
              <a:t>Za vratilo kružno-prstenastog poprečnog preseka.</a:t>
            </a:r>
          </a:p>
        </p:txBody>
      </p:sp>
      <p:cxnSp>
        <p:nvCxnSpPr>
          <p:cNvPr id="8" name="Elbow Connector 7"/>
          <p:cNvCxnSpPr>
            <a:stCxn id="6" idx="3"/>
            <a:endCxn id="7" idx="3"/>
          </p:cNvCxnSpPr>
          <p:nvPr/>
        </p:nvCxnSpPr>
        <p:spPr>
          <a:xfrm>
            <a:off x="4241800" y="2781299"/>
            <a:ext cx="1854200" cy="1466048"/>
          </a:xfrm>
          <a:prstGeom prst="bentConnector3">
            <a:avLst>
              <a:gd name="adj1" fmla="val 112329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695543"/>
              </p:ext>
            </p:extLst>
          </p:nvPr>
        </p:nvGraphicFramePr>
        <p:xfrm>
          <a:off x="2463800" y="1676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639" imgH="203112" progId="Equation.DSMT4">
                  <p:embed/>
                </p:oleObj>
              </mc:Choice>
              <mc:Fallback>
                <p:oleObj name="Equation" r:id="rId6" imgW="139639" imgH="20311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800" y="1676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00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44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136" y="2057400"/>
            <a:ext cx="5388864" cy="28834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50136" y="5159514"/>
            <a:ext cx="5388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6.16 Iskorišćenost materijala pri uvijanju štapa kružnog poprečnog preseka</a:t>
            </a:r>
            <a:endParaRPr lang="en-US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4400" y="274638"/>
            <a:ext cx="7772400" cy="1249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6.7. Analiza punih i šupljih transmisionih vratila      </a:t>
            </a:r>
          </a:p>
        </p:txBody>
      </p:sp>
    </p:spTree>
    <p:extLst>
      <p:ext uri="{BB962C8B-B14F-4D97-AF65-F5344CB8AC3E}">
        <p14:creationId xmlns:p14="http://schemas.microsoft.com/office/powerpoint/2010/main" val="98768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45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838200"/>
            <a:ext cx="6486144" cy="29870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71600" y="3962400"/>
            <a:ext cx="64861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6.17 Poprečni preseci vratila V</a:t>
            </a:r>
            <a:r>
              <a:rPr lang="sr-Latn-RS" sz="2000" i="1" baseline="-25000" dirty="0"/>
              <a:t>1</a:t>
            </a:r>
            <a:r>
              <a:rPr lang="sr-Latn-RS" sz="2000" i="1" dirty="0"/>
              <a:t> i V2</a:t>
            </a:r>
            <a:endParaRPr lang="en-US" sz="2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6387808"/>
              </p:ext>
            </p:extLst>
          </p:nvPr>
        </p:nvGraphicFramePr>
        <p:xfrm>
          <a:off x="1399309" y="4724400"/>
          <a:ext cx="22860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3000" imgH="736560" progId="Equation.DSMT4">
                  <p:embed/>
                </p:oleObj>
              </mc:Choice>
              <mc:Fallback>
                <p:oleObj name="Equation" r:id="rId3" imgW="1143000" imgH="73656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9309" y="4724400"/>
                        <a:ext cx="2286000" cy="1473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726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46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7200"/>
            <a:ext cx="6486144" cy="2987040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1078265"/>
              </p:ext>
            </p:extLst>
          </p:nvPr>
        </p:nvGraphicFramePr>
        <p:xfrm>
          <a:off x="3810000" y="4610311"/>
          <a:ext cx="888614" cy="457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44307" imgH="228501" progId="Equation.DSMT4">
                  <p:embed/>
                </p:oleObj>
              </mc:Choice>
              <mc:Fallback>
                <p:oleObj name="Equation" r:id="rId3" imgW="444307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610311"/>
                        <a:ext cx="888614" cy="45700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3926840"/>
              </p:ext>
            </p:extLst>
          </p:nvPr>
        </p:nvGraphicFramePr>
        <p:xfrm>
          <a:off x="4876800" y="4866620"/>
          <a:ext cx="762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81000" imgH="228600" progId="Equation.DSMT4">
                  <p:embed/>
                </p:oleObj>
              </mc:Choice>
              <mc:Fallback>
                <p:oleObj name="Equation" r:id="rId5" imgW="381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866620"/>
                        <a:ext cx="7620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447800" y="4114800"/>
            <a:ext cx="1828800" cy="523220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r>
              <a:rPr lang="sr-Latn-RS" sz="2800" dirty="0"/>
              <a:t>Analiza: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5589217"/>
              </p:ext>
            </p:extLst>
          </p:nvPr>
        </p:nvGraphicFramePr>
        <p:xfrm>
          <a:off x="2850000" y="4376410"/>
          <a:ext cx="812448" cy="457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06224" imgH="228501" progId="Equation.DSMT4">
                  <p:embed/>
                </p:oleObj>
              </mc:Choice>
              <mc:Fallback>
                <p:oleObj name="Equation" r:id="rId7" imgW="40622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0000" y="4376410"/>
                        <a:ext cx="812448" cy="45700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1873247"/>
              </p:ext>
            </p:extLst>
          </p:nvPr>
        </p:nvGraphicFramePr>
        <p:xfrm>
          <a:off x="7391400" y="838200"/>
          <a:ext cx="1346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72840" imgH="228600" progId="Equation.DSMT4">
                  <p:embed/>
                </p:oleObj>
              </mc:Choice>
              <mc:Fallback>
                <p:oleObj name="Equation" r:id="rId9" imgW="672840" imgH="228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838200"/>
                        <a:ext cx="1346200" cy="457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668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47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3966569"/>
              </p:ext>
            </p:extLst>
          </p:nvPr>
        </p:nvGraphicFramePr>
        <p:xfrm>
          <a:off x="1689100" y="3911600"/>
          <a:ext cx="2616200" cy="195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07880" imgH="977760" progId="Equation.DSMT4">
                  <p:embed/>
                </p:oleObj>
              </mc:Choice>
              <mc:Fallback>
                <p:oleObj name="Equation" r:id="rId2" imgW="1307880" imgH="9777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9100" y="3911600"/>
                        <a:ext cx="2616200" cy="1955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7200"/>
            <a:ext cx="6486144" cy="2987040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342858"/>
              </p:ext>
            </p:extLst>
          </p:nvPr>
        </p:nvGraphicFramePr>
        <p:xfrm>
          <a:off x="4876800" y="4470400"/>
          <a:ext cx="1676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38080" imgH="431640" progId="Equation.DSMT4">
                  <p:embed/>
                </p:oleObj>
              </mc:Choice>
              <mc:Fallback>
                <p:oleObj name="Equation" r:id="rId5" imgW="838080" imgH="431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470400"/>
                        <a:ext cx="1676400" cy="8636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9305270"/>
              </p:ext>
            </p:extLst>
          </p:nvPr>
        </p:nvGraphicFramePr>
        <p:xfrm>
          <a:off x="4419600" y="47244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90417" imgH="152334" progId="Equation.DSMT4">
                  <p:embed/>
                </p:oleObj>
              </mc:Choice>
              <mc:Fallback>
                <p:oleObj name="Equation" r:id="rId7" imgW="190417" imgH="152334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7244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4830284"/>
              </p:ext>
            </p:extLst>
          </p:nvPr>
        </p:nvGraphicFramePr>
        <p:xfrm>
          <a:off x="7102671" y="4648200"/>
          <a:ext cx="710584" cy="406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55292" imgH="203024" progId="Equation.DSMT4">
                  <p:embed/>
                </p:oleObj>
              </mc:Choice>
              <mc:Fallback>
                <p:oleObj name="Equation" r:id="rId9" imgW="355292" imgH="203024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2671" y="4648200"/>
                        <a:ext cx="710584" cy="40604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6326964"/>
              </p:ext>
            </p:extLst>
          </p:nvPr>
        </p:nvGraphicFramePr>
        <p:xfrm>
          <a:off x="7086600" y="5715000"/>
          <a:ext cx="914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57200" imgH="228600" progId="Equation.DSMT4">
                  <p:embed/>
                </p:oleObj>
              </mc:Choice>
              <mc:Fallback>
                <p:oleObj name="Equation" r:id="rId11" imgW="45720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5715000"/>
                        <a:ext cx="9144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023557"/>
              </p:ext>
            </p:extLst>
          </p:nvPr>
        </p:nvGraphicFramePr>
        <p:xfrm>
          <a:off x="5257800" y="5334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39639" imgH="203112" progId="Equation.DSMT4">
                  <p:embed/>
                </p:oleObj>
              </mc:Choice>
              <mc:Fallback>
                <p:oleObj name="Equation" r:id="rId13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5334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6979353"/>
              </p:ext>
            </p:extLst>
          </p:nvPr>
        </p:nvGraphicFramePr>
        <p:xfrm>
          <a:off x="6629400" y="57912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90417" imgH="152334" progId="Equation.DSMT4">
                  <p:embed/>
                </p:oleObj>
              </mc:Choice>
              <mc:Fallback>
                <p:oleObj name="Equation" r:id="rId15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57912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Elbow Connector 14"/>
          <p:cNvCxnSpPr>
            <a:stCxn id="13" idx="2"/>
            <a:endCxn id="14" idx="1"/>
          </p:cNvCxnSpPr>
          <p:nvPr/>
        </p:nvCxnSpPr>
        <p:spPr>
          <a:xfrm rot="16200000" flipH="1">
            <a:off x="5911850" y="5226050"/>
            <a:ext cx="203200" cy="12319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ight Arrow 15"/>
          <p:cNvSpPr/>
          <p:nvPr/>
        </p:nvSpPr>
        <p:spPr>
          <a:xfrm flipH="1">
            <a:off x="6643393" y="48006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650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48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456" y="711200"/>
            <a:ext cx="6486144" cy="2987040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224595"/>
              </p:ext>
            </p:extLst>
          </p:nvPr>
        </p:nvGraphicFramePr>
        <p:xfrm>
          <a:off x="1633728" y="4038600"/>
          <a:ext cx="5943600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971800" imgH="787400" progId="Equation.DSMT4">
                  <p:embed/>
                </p:oleObj>
              </mc:Choice>
              <mc:Fallback>
                <p:oleObj name="Equation" r:id="rId3" imgW="2971800" imgH="787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728" y="4038600"/>
                        <a:ext cx="5943600" cy="1574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037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49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08527"/>
              </p:ext>
            </p:extLst>
          </p:nvPr>
        </p:nvGraphicFramePr>
        <p:xfrm>
          <a:off x="1143000" y="2768600"/>
          <a:ext cx="21336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66800" imgH="558800" progId="Equation.DSMT4">
                  <p:embed/>
                </p:oleObj>
              </mc:Choice>
              <mc:Fallback>
                <p:oleObj name="Equation" r:id="rId2" imgW="1066800" imgH="558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768600"/>
                        <a:ext cx="2133600" cy="11176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8264909"/>
              </p:ext>
            </p:extLst>
          </p:nvPr>
        </p:nvGraphicFramePr>
        <p:xfrm>
          <a:off x="1143000" y="1117600"/>
          <a:ext cx="2336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68200" imgH="507960" progId="Equation.DSMT4">
                  <p:embed/>
                </p:oleObj>
              </mc:Choice>
              <mc:Fallback>
                <p:oleObj name="Equation" r:id="rId4" imgW="1168200" imgH="5079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117600"/>
                        <a:ext cx="23368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6117824"/>
              </p:ext>
            </p:extLst>
          </p:nvPr>
        </p:nvGraphicFramePr>
        <p:xfrm>
          <a:off x="4073144" y="1143000"/>
          <a:ext cx="1676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38080" imgH="431640" progId="Equation.DSMT4">
                  <p:embed/>
                </p:oleObj>
              </mc:Choice>
              <mc:Fallback>
                <p:oleObj name="Equation" r:id="rId6" imgW="8380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3144" y="1143000"/>
                        <a:ext cx="1676400" cy="863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flipH="1">
            <a:off x="3606800" y="15240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8288414"/>
              </p:ext>
            </p:extLst>
          </p:nvPr>
        </p:nvGraphicFramePr>
        <p:xfrm>
          <a:off x="1600200" y="2286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9639" imgH="203112" progId="Equation.DSMT4">
                  <p:embed/>
                </p:oleObj>
              </mc:Choice>
              <mc:Fallback>
                <p:oleObj name="Equation" r:id="rId8" imgW="139639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286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8912453"/>
              </p:ext>
            </p:extLst>
          </p:nvPr>
        </p:nvGraphicFramePr>
        <p:xfrm>
          <a:off x="3826071" y="3200400"/>
          <a:ext cx="710584" cy="406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55292" imgH="203024" progId="Equation.DSMT4">
                  <p:embed/>
                </p:oleObj>
              </mc:Choice>
              <mc:Fallback>
                <p:oleObj name="Equation" r:id="rId10" imgW="355292" imgH="20302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6071" y="3200400"/>
                        <a:ext cx="710584" cy="40604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438515"/>
              </p:ext>
            </p:extLst>
          </p:nvPr>
        </p:nvGraphicFramePr>
        <p:xfrm>
          <a:off x="3771900" y="4495800"/>
          <a:ext cx="990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95000" imgH="228600" progId="Equation.DSMT4">
                  <p:embed/>
                </p:oleObj>
              </mc:Choice>
              <mc:Fallback>
                <p:oleObj name="Equation" r:id="rId12" imgW="495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1900" y="4495800"/>
                        <a:ext cx="9906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3047943"/>
              </p:ext>
            </p:extLst>
          </p:nvPr>
        </p:nvGraphicFramePr>
        <p:xfrm>
          <a:off x="1600200" y="4013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9639" imgH="203112" progId="Equation.DSMT4">
                  <p:embed/>
                </p:oleObj>
              </mc:Choice>
              <mc:Fallback>
                <p:oleObj name="Equation" r:id="rId14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013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6771223"/>
              </p:ext>
            </p:extLst>
          </p:nvPr>
        </p:nvGraphicFramePr>
        <p:xfrm>
          <a:off x="3352800" y="4572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90417" imgH="152334" progId="Equation.DSMT4">
                  <p:embed/>
                </p:oleObj>
              </mc:Choice>
              <mc:Fallback>
                <p:oleObj name="Equation" r:id="rId15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5720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Elbow Connector 12"/>
          <p:cNvCxnSpPr>
            <a:stCxn id="11" idx="2"/>
            <a:endCxn id="12" idx="1"/>
          </p:cNvCxnSpPr>
          <p:nvPr/>
        </p:nvCxnSpPr>
        <p:spPr>
          <a:xfrm rot="16200000" flipH="1">
            <a:off x="2393950" y="3765550"/>
            <a:ext cx="304800" cy="16129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Arrow 13"/>
          <p:cNvSpPr/>
          <p:nvPr/>
        </p:nvSpPr>
        <p:spPr>
          <a:xfrm flipH="1">
            <a:off x="3366793" y="33528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8478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304800"/>
            <a:ext cx="7772400" cy="5715000"/>
          </a:xfrm>
        </p:spPr>
        <p:txBody>
          <a:bodyPr>
            <a:normAutofit/>
          </a:bodyPr>
          <a:lstStyle/>
          <a:p>
            <a:r>
              <a:rPr lang="sr-Latn-RS" sz="3200" dirty="0"/>
              <a:t>Pretpostavka o poprečnim presecima?</a:t>
            </a:r>
          </a:p>
          <a:p>
            <a:r>
              <a:rPr lang="sr-Latn-RS" sz="3200" dirty="0"/>
              <a:t>Pretpostavka o izvodnicama?</a:t>
            </a:r>
          </a:p>
        </p:txBody>
      </p:sp>
    </p:spTree>
    <p:extLst>
      <p:ext uri="{BB962C8B-B14F-4D97-AF65-F5344CB8AC3E}">
        <p14:creationId xmlns:p14="http://schemas.microsoft.com/office/powerpoint/2010/main" val="210272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50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456" y="711200"/>
            <a:ext cx="6486144" cy="2987040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555503"/>
              </p:ext>
            </p:extLst>
          </p:nvPr>
        </p:nvGraphicFramePr>
        <p:xfrm>
          <a:off x="1600200" y="4114800"/>
          <a:ext cx="6070600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035300" imgH="863600" progId="Equation.DSMT4">
                  <p:embed/>
                </p:oleObj>
              </mc:Choice>
              <mc:Fallback>
                <p:oleObj name="Equation" r:id="rId3" imgW="3035300" imgH="863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114800"/>
                        <a:ext cx="6070600" cy="172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483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51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4385025"/>
              </p:ext>
            </p:extLst>
          </p:nvPr>
        </p:nvGraphicFramePr>
        <p:xfrm>
          <a:off x="1219200" y="1955800"/>
          <a:ext cx="2463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31560" imgH="507960" progId="Equation.DSMT4">
                  <p:embed/>
                </p:oleObj>
              </mc:Choice>
              <mc:Fallback>
                <p:oleObj name="Equation" r:id="rId2" imgW="1231560" imgH="5079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955800"/>
                        <a:ext cx="24638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7463795"/>
              </p:ext>
            </p:extLst>
          </p:nvPr>
        </p:nvGraphicFramePr>
        <p:xfrm>
          <a:off x="4419600" y="609600"/>
          <a:ext cx="1676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37836" imgH="431613" progId="Equation.DSMT4">
                  <p:embed/>
                </p:oleObj>
              </mc:Choice>
              <mc:Fallback>
                <p:oleObj name="Equation" r:id="rId4" imgW="837836" imgH="431613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609600"/>
                        <a:ext cx="1676400" cy="863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2489780"/>
              </p:ext>
            </p:extLst>
          </p:nvPr>
        </p:nvGraphicFramePr>
        <p:xfrm>
          <a:off x="4419600" y="2032000"/>
          <a:ext cx="1727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63280" imgH="469800" progId="Equation.DSMT4">
                  <p:embed/>
                </p:oleObj>
              </mc:Choice>
              <mc:Fallback>
                <p:oleObj name="Equation" r:id="rId6" imgW="863280" imgH="469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032000"/>
                        <a:ext cx="1727200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 flipH="1">
            <a:off x="3818590" y="23622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339101"/>
              </p:ext>
            </p:extLst>
          </p:nvPr>
        </p:nvGraphicFramePr>
        <p:xfrm>
          <a:off x="4826000" y="1574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9639" imgH="203112" progId="Equation.DSMT4">
                  <p:embed/>
                </p:oleObj>
              </mc:Choice>
              <mc:Fallback>
                <p:oleObj name="Equation" r:id="rId8" imgW="139639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0" y="1574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0447608"/>
              </p:ext>
            </p:extLst>
          </p:nvPr>
        </p:nvGraphicFramePr>
        <p:xfrm>
          <a:off x="1219200" y="3581399"/>
          <a:ext cx="2336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68400" imgH="469900" progId="Equation.DSMT4">
                  <p:embed/>
                </p:oleObj>
              </mc:Choice>
              <mc:Fallback>
                <p:oleObj name="Equation" r:id="rId10" imgW="1168400" imgH="4699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581399"/>
                        <a:ext cx="2336800" cy="9398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4289038"/>
              </p:ext>
            </p:extLst>
          </p:nvPr>
        </p:nvGraphicFramePr>
        <p:xfrm>
          <a:off x="1600200" y="3098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9639" imgH="203112" progId="Equation.DSMT4">
                  <p:embed/>
                </p:oleObj>
              </mc:Choice>
              <mc:Fallback>
                <p:oleObj name="Equation" r:id="rId12" imgW="139639" imgH="20311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098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3976257"/>
              </p:ext>
            </p:extLst>
          </p:nvPr>
        </p:nvGraphicFramePr>
        <p:xfrm>
          <a:off x="4168971" y="3733800"/>
          <a:ext cx="710584" cy="406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55292" imgH="203024" progId="Equation.DSMT4">
                  <p:embed/>
                </p:oleObj>
              </mc:Choice>
              <mc:Fallback>
                <p:oleObj name="Equation" r:id="rId13" imgW="355292" imgH="20302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8971" y="3733800"/>
                        <a:ext cx="710584" cy="40604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2970465"/>
              </p:ext>
            </p:extLst>
          </p:nvPr>
        </p:nvGraphicFramePr>
        <p:xfrm>
          <a:off x="4178300" y="5029200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431640" imgH="228600" progId="Equation.DSMT4">
                  <p:embed/>
                </p:oleObj>
              </mc:Choice>
              <mc:Fallback>
                <p:oleObj name="Equation" r:id="rId15" imgW="431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8300" y="5029200"/>
                        <a:ext cx="8636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857"/>
              </p:ext>
            </p:extLst>
          </p:nvPr>
        </p:nvGraphicFramePr>
        <p:xfrm>
          <a:off x="1943100" y="4546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39639" imgH="203112" progId="Equation.DSMT4">
                  <p:embed/>
                </p:oleObj>
              </mc:Choice>
              <mc:Fallback>
                <p:oleObj name="Equation" r:id="rId17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4546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1290991"/>
              </p:ext>
            </p:extLst>
          </p:nvPr>
        </p:nvGraphicFramePr>
        <p:xfrm>
          <a:off x="3695700" y="51054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90417" imgH="152334" progId="Equation.DSMT4">
                  <p:embed/>
                </p:oleObj>
              </mc:Choice>
              <mc:Fallback>
                <p:oleObj name="Equation" r:id="rId18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5700" y="51054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Elbow Connector 14"/>
          <p:cNvCxnSpPr>
            <a:stCxn id="13" idx="2"/>
            <a:endCxn id="14" idx="1"/>
          </p:cNvCxnSpPr>
          <p:nvPr/>
        </p:nvCxnSpPr>
        <p:spPr>
          <a:xfrm rot="16200000" flipH="1">
            <a:off x="2736850" y="4298950"/>
            <a:ext cx="304800" cy="16129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ight Arrow 15"/>
          <p:cNvSpPr/>
          <p:nvPr/>
        </p:nvSpPr>
        <p:spPr>
          <a:xfrm flipH="1">
            <a:off x="3709693" y="38862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6823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52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00200"/>
            <a:ext cx="6297168" cy="30662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0" y="4702314"/>
            <a:ext cx="62971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6.18 Primer statički neodređenog štapa kružnog poprečnog preseka koji je opterećen na uvijanje </a:t>
            </a:r>
            <a:endParaRPr lang="en-US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4400" y="274638"/>
            <a:ext cx="7772400" cy="1249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6.8. Statički neodređeni problemi</a:t>
            </a:r>
          </a:p>
          <a:p>
            <a:pPr algn="l"/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       uvijanja     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62283" y="5638800"/>
            <a:ext cx="4845489" cy="523220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r>
              <a:rPr lang="sr-Latn-RS" sz="2800" dirty="0"/>
              <a:t>Stepen statičke neodređenosti: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1237400"/>
              </p:ext>
            </p:extLst>
          </p:nvPr>
        </p:nvGraphicFramePr>
        <p:xfrm>
          <a:off x="6502972" y="5943600"/>
          <a:ext cx="659828" cy="355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29914" imgH="177646" progId="Equation.DSMT4">
                  <p:embed/>
                </p:oleObj>
              </mc:Choice>
              <mc:Fallback>
                <p:oleObj name="Equation" r:id="rId3" imgW="329914" imgH="177646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2972" y="5943600"/>
                        <a:ext cx="659828" cy="355292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122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53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489" y="533400"/>
            <a:ext cx="6297168" cy="25786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16489" y="3163669"/>
            <a:ext cx="62971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6.19 Skica predmetnog štapa sa uklonjenim desnim ukleštenjem kojem je uticaj nadomešten sa reaktivnim momentom M</a:t>
            </a:r>
            <a:r>
              <a:rPr lang="sr-Latn-RS" sz="2000" i="1" baseline="-25000" dirty="0"/>
              <a:t>D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1028561" y="4488190"/>
            <a:ext cx="3117273" cy="523220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r>
              <a:rPr lang="sr-Latn-RS" sz="2800" b="1" dirty="0"/>
              <a:t>Dopunski uslov: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9773445"/>
              </p:ext>
            </p:extLst>
          </p:nvPr>
        </p:nvGraphicFramePr>
        <p:xfrm>
          <a:off x="3835400" y="4749800"/>
          <a:ext cx="4699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349360" imgH="253800" progId="Equation.DSMT4">
                  <p:embed/>
                </p:oleObj>
              </mc:Choice>
              <mc:Fallback>
                <p:oleObj name="Equation" r:id="rId3" imgW="234936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5400" y="4749800"/>
                        <a:ext cx="46990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321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54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7905350"/>
              </p:ext>
            </p:extLst>
          </p:nvPr>
        </p:nvGraphicFramePr>
        <p:xfrm>
          <a:off x="1473200" y="3505200"/>
          <a:ext cx="4140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70000" imgH="431640" progId="Equation.DSMT4">
                  <p:embed/>
                </p:oleObj>
              </mc:Choice>
              <mc:Fallback>
                <p:oleObj name="Equation" r:id="rId3" imgW="2070000" imgH="431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3505200"/>
                        <a:ext cx="41402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754475"/>
              </p:ext>
            </p:extLst>
          </p:nvPr>
        </p:nvGraphicFramePr>
        <p:xfrm>
          <a:off x="5715000" y="3784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0417" imgH="152334" progId="Equation.DSMT4">
                  <p:embed/>
                </p:oleObj>
              </mc:Choice>
              <mc:Fallback>
                <p:oleObj name="Equation" r:id="rId5" imgW="190417" imgH="152334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7846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5618384"/>
              </p:ext>
            </p:extLst>
          </p:nvPr>
        </p:nvGraphicFramePr>
        <p:xfrm>
          <a:off x="6172200" y="3556000"/>
          <a:ext cx="1371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85800" imgH="393700" progId="Equation.DSMT4">
                  <p:embed/>
                </p:oleObj>
              </mc:Choice>
              <mc:Fallback>
                <p:oleObj name="Equation" r:id="rId7" imgW="685800" imgH="3937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3556000"/>
                        <a:ext cx="1371600" cy="787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489" y="533400"/>
            <a:ext cx="6297168" cy="2578608"/>
          </a:xfrm>
          <a:prstGeom prst="rect">
            <a:avLst/>
          </a:prstGeom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1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55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533400" y="3810000"/>
            <a:ext cx="3117273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r>
              <a:rPr lang="sr-Latn-RS" sz="2800" b="1" dirty="0"/>
              <a:t>Statički uslov ravnoteže: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1727645"/>
              </p:ext>
            </p:extLst>
          </p:nvPr>
        </p:nvGraphicFramePr>
        <p:xfrm>
          <a:off x="2629039" y="4535507"/>
          <a:ext cx="408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44440" imgH="228600" progId="Equation.DSMT4">
                  <p:embed/>
                </p:oleObj>
              </mc:Choice>
              <mc:Fallback>
                <p:oleObj name="Equation" r:id="rId2" imgW="204444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9039" y="4535507"/>
                        <a:ext cx="40894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2784513"/>
              </p:ext>
            </p:extLst>
          </p:nvPr>
        </p:nvGraphicFramePr>
        <p:xfrm>
          <a:off x="7239000" y="4318000"/>
          <a:ext cx="1371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85800" imgH="393700" progId="Equation.DSMT4">
                  <p:embed/>
                </p:oleObj>
              </mc:Choice>
              <mc:Fallback>
                <p:oleObj name="Equation" r:id="rId4" imgW="685800" imgH="393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4318000"/>
                        <a:ext cx="1371600" cy="787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flipH="1">
            <a:off x="6781800" y="4695527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5203127"/>
              </p:ext>
            </p:extLst>
          </p:nvPr>
        </p:nvGraphicFramePr>
        <p:xfrm>
          <a:off x="3810000" y="5105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639" imgH="203112" progId="Equation.DSMT4">
                  <p:embed/>
                </p:oleObj>
              </mc:Choice>
              <mc:Fallback>
                <p:oleObj name="Equation" r:id="rId6" imgW="139639" imgH="20311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105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5446565"/>
              </p:ext>
            </p:extLst>
          </p:nvPr>
        </p:nvGraphicFramePr>
        <p:xfrm>
          <a:off x="3352800" y="5562599"/>
          <a:ext cx="1345616" cy="78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72808" imgH="393529" progId="Equation.DSMT4">
                  <p:embed/>
                </p:oleObj>
              </mc:Choice>
              <mc:Fallback>
                <p:oleObj name="Equation" r:id="rId8" imgW="672808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562599"/>
                        <a:ext cx="1345616" cy="787058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38912"/>
            <a:ext cx="6297168" cy="306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0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56</a:t>
            </a:fld>
            <a:endParaRPr lang="sr-Latn-R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7861316"/>
              </p:ext>
            </p:extLst>
          </p:nvPr>
        </p:nvGraphicFramePr>
        <p:xfrm>
          <a:off x="762000" y="3810000"/>
          <a:ext cx="563880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819400" imgH="1219200" progId="Equation.DSMT4">
                  <p:embed/>
                </p:oleObj>
              </mc:Choice>
              <mc:Fallback>
                <p:oleObj name="Equation" r:id="rId2" imgW="2819400" imgH="1219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10000"/>
                        <a:ext cx="5638800" cy="2438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3414790"/>
              </p:ext>
            </p:extLst>
          </p:nvPr>
        </p:nvGraphicFramePr>
        <p:xfrm>
          <a:off x="6934200" y="3810000"/>
          <a:ext cx="175260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76240" imgH="1218960" progId="Equation.DSMT4">
                  <p:embed/>
                </p:oleObj>
              </mc:Choice>
              <mc:Fallback>
                <p:oleObj name="Equation" r:id="rId4" imgW="876240" imgH="12189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3810000"/>
                        <a:ext cx="1752600" cy="2438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6297168" cy="306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07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57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81000"/>
            <a:ext cx="6297168" cy="3066288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9645260"/>
              </p:ext>
            </p:extLst>
          </p:nvPr>
        </p:nvGraphicFramePr>
        <p:xfrm>
          <a:off x="1752600" y="3657600"/>
          <a:ext cx="4069080" cy="2834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60600" imgH="1574800" progId="Equation.DSMT4">
                  <p:embed/>
                </p:oleObj>
              </mc:Choice>
              <mc:Fallback>
                <p:oleObj name="Equation" r:id="rId3" imgW="2260600" imgH="1574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657600"/>
                        <a:ext cx="4069080" cy="283464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8033530"/>
              </p:ext>
            </p:extLst>
          </p:nvPr>
        </p:nvGraphicFramePr>
        <p:xfrm>
          <a:off x="6705600" y="2590800"/>
          <a:ext cx="1345680" cy="2692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72840" imgH="1346040" progId="Equation.DSMT4">
                  <p:embed/>
                </p:oleObj>
              </mc:Choice>
              <mc:Fallback>
                <p:oleObj name="Equation" r:id="rId5" imgW="672840" imgH="1346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2590800"/>
                        <a:ext cx="1345680" cy="269208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171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58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096753"/>
              </p:ext>
            </p:extLst>
          </p:nvPr>
        </p:nvGraphicFramePr>
        <p:xfrm>
          <a:off x="2582863" y="3744913"/>
          <a:ext cx="2560637" cy="249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22360" imgH="1384200" progId="Equation.DSMT4">
                  <p:embed/>
                </p:oleObj>
              </mc:Choice>
              <mc:Fallback>
                <p:oleObj name="Equation" r:id="rId2" imgW="1422360" imgH="1384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2863" y="3744913"/>
                        <a:ext cx="2560637" cy="249078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81000"/>
            <a:ext cx="6297168" cy="3066288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3238624"/>
              </p:ext>
            </p:extLst>
          </p:nvPr>
        </p:nvGraphicFramePr>
        <p:xfrm>
          <a:off x="6453188" y="2971800"/>
          <a:ext cx="1854000" cy="2666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27000" imgH="1333440" progId="Equation.DSMT4">
                  <p:embed/>
                </p:oleObj>
              </mc:Choice>
              <mc:Fallback>
                <p:oleObj name="Equation" r:id="rId5" imgW="927000" imgH="13334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3188" y="2971800"/>
                        <a:ext cx="1854000" cy="266688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636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59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14400" y="274638"/>
            <a:ext cx="77724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6.9. Oštećenja pri uvijanju  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6800" y="1676400"/>
            <a:ext cx="3117273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r>
              <a:rPr lang="sr-Latn-RS" sz="2800" b="1" dirty="0"/>
              <a:t>1) Uticajni naponi </a:t>
            </a:r>
          </a:p>
          <a:p>
            <a:r>
              <a:rPr lang="sr-Latn-RS" sz="2800" b="1" dirty="0"/>
              <a:t>     smicanja 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6800" y="3084493"/>
            <a:ext cx="3117273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r>
              <a:rPr lang="sr-Latn-RS" sz="2800" b="1" dirty="0"/>
              <a:t>2) Uticajni glavni</a:t>
            </a:r>
          </a:p>
          <a:p>
            <a:r>
              <a:rPr lang="sr-Latn-RS" sz="2800" b="1" dirty="0"/>
              <a:t>    naponi 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8885471"/>
              </p:ext>
            </p:extLst>
          </p:nvPr>
        </p:nvGraphicFramePr>
        <p:xfrm>
          <a:off x="3460487" y="3733800"/>
          <a:ext cx="1447172" cy="482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23586" imgH="241195" progId="Equation.DSMT4">
                  <p:embed/>
                </p:oleObj>
              </mc:Choice>
              <mc:Fallback>
                <p:oleObj name="Equation" r:id="rId2" imgW="723586" imgH="241195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0487" y="3733800"/>
                        <a:ext cx="1447172" cy="48239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2030392"/>
              </p:ext>
            </p:extLst>
          </p:nvPr>
        </p:nvGraphicFramePr>
        <p:xfrm>
          <a:off x="3917950" y="2401888"/>
          <a:ext cx="5318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6400" imgH="228600" progId="Equation.DSMT4">
                  <p:embed/>
                </p:oleObj>
              </mc:Choice>
              <mc:Fallback>
                <p:oleObj name="Equation" r:id="rId4" imgW="26640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7950" y="2401888"/>
                        <a:ext cx="531813" cy="457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967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304800"/>
            <a:ext cx="7772400" cy="685800"/>
          </a:xfrm>
        </p:spPr>
        <p:txBody>
          <a:bodyPr>
            <a:normAutofit/>
          </a:bodyPr>
          <a:lstStyle/>
          <a:p>
            <a:r>
              <a:rPr lang="sr-Latn-RS" sz="3200" dirty="0"/>
              <a:t>Pretpostavka o deformacijama?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3254206"/>
              </p:ext>
            </p:extLst>
          </p:nvPr>
        </p:nvGraphicFramePr>
        <p:xfrm>
          <a:off x="1373188" y="1041400"/>
          <a:ext cx="1979612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90360" imgH="965160" progId="Equation.DSMT4">
                  <p:embed/>
                </p:oleObj>
              </mc:Choice>
              <mc:Fallback>
                <p:oleObj name="Equation" r:id="rId2" imgW="990360" imgH="9651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3188" y="1041400"/>
                        <a:ext cx="1979612" cy="1930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157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60</a:t>
            </a:fld>
            <a:endParaRPr lang="sr-Latn-RS"/>
          </a:p>
        </p:txBody>
      </p:sp>
      <p:sp>
        <p:nvSpPr>
          <p:cNvPr id="4" name="Rectangle 3"/>
          <p:cNvSpPr/>
          <p:nvPr/>
        </p:nvSpPr>
        <p:spPr>
          <a:xfrm>
            <a:off x="685800" y="5308937"/>
            <a:ext cx="7924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6.20 Primeri oštećenja usled uvijanja: polomljeno puno vratilo izrađeno od mekog čelika (a), epruveta izrađena od tvrđeg čelika (b), trajno plastično deformisano šuplje kardansko vratilo (c) i polomljena kost (d)</a:t>
            </a: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141110-E159-14FE-0EBE-81DB3ED23F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662" y="371475"/>
            <a:ext cx="5400675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51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304800"/>
            <a:ext cx="7772400" cy="762000"/>
          </a:xfrm>
        </p:spPr>
        <p:txBody>
          <a:bodyPr>
            <a:normAutofit/>
          </a:bodyPr>
          <a:lstStyle/>
          <a:p>
            <a:r>
              <a:rPr lang="sr-Latn-RS" sz="3200" dirty="0"/>
              <a:t>Pretpostavka o naponima?</a:t>
            </a:r>
            <a:endParaRPr lang="en-US" sz="32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999530"/>
              </p:ext>
            </p:extLst>
          </p:nvPr>
        </p:nvGraphicFramePr>
        <p:xfrm>
          <a:off x="1309688" y="1041400"/>
          <a:ext cx="2106612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54080" imgH="965160" progId="Equation.DSMT4">
                  <p:embed/>
                </p:oleObj>
              </mc:Choice>
              <mc:Fallback>
                <p:oleObj name="Equation" r:id="rId2" imgW="1054080" imgH="9651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9688" y="1041400"/>
                        <a:ext cx="2106612" cy="1930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681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168" y="609592"/>
            <a:ext cx="6656832" cy="369874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44168" y="4394537"/>
            <a:ext cx="66568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000" i="1" dirty="0"/>
              <a:t>Sl. 6.2 Neopterećen gumeni štap kružnog poprečnog preseka sa ucrtanom mrežom međusobno normalnih linija (a) i opterećen na uvijanje (b)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07690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9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685800"/>
            <a:ext cx="7173468" cy="29900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8198" y="3708737"/>
            <a:ext cx="71734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6.3 Dvodimenzionalne projekcije neopterećenog gumenog štapa sa ucrtanom mrežom međusobno normalnih linija (a) i opterećenog na uvijanje (b)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609967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4921</TotalTime>
  <Words>674</Words>
  <Application>Microsoft Office PowerPoint</Application>
  <PresentationFormat>On-screen Show (4:3)</PresentationFormat>
  <Paragraphs>131</Paragraphs>
  <Slides>60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8" baseType="lpstr">
      <vt:lpstr>Arial</vt:lpstr>
      <vt:lpstr>Arial Black</vt:lpstr>
      <vt:lpstr>Calibri</vt:lpstr>
      <vt:lpstr>Symbol</vt:lpstr>
      <vt:lpstr>Times New Roman</vt:lpstr>
      <vt:lpstr>Wingdings 2</vt:lpstr>
      <vt:lpstr>Equity</vt:lpstr>
      <vt:lpstr>Equation</vt:lpstr>
      <vt:lpstr>OTPORNOST MATERIJALA</vt:lpstr>
      <vt:lpstr>6. UVIJANJE</vt:lpstr>
      <vt:lpstr>PowerPoint Presentation</vt:lpstr>
      <vt:lpstr>6.2. Naponi i deformacije pri uvijanju        štapova kružnog i        kružno-prstenastog poprečnog        preseka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OTPORNOST MATERIJALA</dc:title>
  <dc:creator>user1</dc:creator>
  <cp:lastModifiedBy>Milivoj</cp:lastModifiedBy>
  <cp:revision>631</cp:revision>
  <dcterms:created xsi:type="dcterms:W3CDTF">2015-02-23T09:28:50Z</dcterms:created>
  <dcterms:modified xsi:type="dcterms:W3CDTF">2023-04-05T09:51:06Z</dcterms:modified>
</cp:coreProperties>
</file>