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12" r:id="rId1"/>
  </p:sldMasterIdLst>
  <p:notesMasterIdLst>
    <p:notesMasterId r:id="rId48"/>
  </p:notes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3" r:id="rId35"/>
    <p:sldId id="294" r:id="rId36"/>
    <p:sldId id="291" r:id="rId37"/>
    <p:sldId id="295" r:id="rId38"/>
    <p:sldId id="292" r:id="rId39"/>
    <p:sldId id="297" r:id="rId40"/>
    <p:sldId id="298" r:id="rId41"/>
    <p:sldId id="300" r:id="rId42"/>
    <p:sldId id="301" r:id="rId43"/>
    <p:sldId id="299" r:id="rId44"/>
    <p:sldId id="296" r:id="rId45"/>
    <p:sldId id="303" r:id="rId46"/>
    <p:sldId id="304" r:id="rId4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7" d="100"/>
          <a:sy n="117" d="100"/>
        </p:scale>
        <p:origin x="176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image" Target="../media/image40.wmf"/><Relationship Id="rId1" Type="http://schemas.openxmlformats.org/officeDocument/2006/relationships/image" Target="../media/image39.wmf"/><Relationship Id="rId6" Type="http://schemas.openxmlformats.org/officeDocument/2006/relationships/image" Target="../media/image43.wmf"/><Relationship Id="rId5" Type="http://schemas.openxmlformats.org/officeDocument/2006/relationships/image" Target="../media/image8.wmf"/><Relationship Id="rId4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48.wmf"/><Relationship Id="rId1" Type="http://schemas.openxmlformats.org/officeDocument/2006/relationships/image" Target="../media/image46.wmf"/><Relationship Id="rId4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4.wmf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8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Relationship Id="rId5" Type="http://schemas.openxmlformats.org/officeDocument/2006/relationships/image" Target="../media/image8.wmf"/><Relationship Id="rId4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6" Type="http://schemas.openxmlformats.org/officeDocument/2006/relationships/image" Target="../media/image8.wmf"/><Relationship Id="rId5" Type="http://schemas.openxmlformats.org/officeDocument/2006/relationships/image" Target="../media/image61.wmf"/><Relationship Id="rId4" Type="http://schemas.openxmlformats.org/officeDocument/2006/relationships/image" Target="../media/image6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Relationship Id="rId4" Type="http://schemas.openxmlformats.org/officeDocument/2006/relationships/image" Target="../media/image2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24.wmf"/><Relationship Id="rId5" Type="http://schemas.openxmlformats.org/officeDocument/2006/relationships/image" Target="../media/image8.wmf"/><Relationship Id="rId4" Type="http://schemas.openxmlformats.org/officeDocument/2006/relationships/image" Target="../media/image6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24.wmf"/><Relationship Id="rId1" Type="http://schemas.openxmlformats.org/officeDocument/2006/relationships/image" Target="../media/image67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9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7" Type="http://schemas.openxmlformats.org/officeDocument/2006/relationships/image" Target="../media/image76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6" Type="http://schemas.openxmlformats.org/officeDocument/2006/relationships/image" Target="../media/image75.wmf"/><Relationship Id="rId5" Type="http://schemas.openxmlformats.org/officeDocument/2006/relationships/image" Target="../media/image8.wmf"/><Relationship Id="rId4" Type="http://schemas.openxmlformats.org/officeDocument/2006/relationships/image" Target="../media/image7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4.wmf"/><Relationship Id="rId1" Type="http://schemas.openxmlformats.org/officeDocument/2006/relationships/image" Target="../media/image7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image" Target="../media/image8.wmf"/><Relationship Id="rId7" Type="http://schemas.openxmlformats.org/officeDocument/2006/relationships/image" Target="../media/image83.wmf"/><Relationship Id="rId2" Type="http://schemas.openxmlformats.org/officeDocument/2006/relationships/image" Target="../media/image79.wmf"/><Relationship Id="rId1" Type="http://schemas.openxmlformats.org/officeDocument/2006/relationships/image" Target="../media/image69.wmf"/><Relationship Id="rId6" Type="http://schemas.openxmlformats.org/officeDocument/2006/relationships/image" Target="../media/image82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5" Type="http://schemas.openxmlformats.org/officeDocument/2006/relationships/image" Target="../media/image87.wmf"/><Relationship Id="rId4" Type="http://schemas.openxmlformats.org/officeDocument/2006/relationships/image" Target="../media/image24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7" Type="http://schemas.openxmlformats.org/officeDocument/2006/relationships/image" Target="../media/image91.wmf"/><Relationship Id="rId2" Type="http://schemas.openxmlformats.org/officeDocument/2006/relationships/image" Target="../media/image88.wmf"/><Relationship Id="rId1" Type="http://schemas.openxmlformats.org/officeDocument/2006/relationships/image" Target="../media/image84.wmf"/><Relationship Id="rId6" Type="http://schemas.openxmlformats.org/officeDocument/2006/relationships/image" Target="../media/image90.wmf"/><Relationship Id="rId5" Type="http://schemas.openxmlformats.org/officeDocument/2006/relationships/image" Target="../media/image89.wmf"/><Relationship Id="rId4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84.wmf"/><Relationship Id="rId5" Type="http://schemas.openxmlformats.org/officeDocument/2006/relationships/image" Target="../media/image87.wmf"/><Relationship Id="rId4" Type="http://schemas.openxmlformats.org/officeDocument/2006/relationships/image" Target="../media/image2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7" Type="http://schemas.openxmlformats.org/officeDocument/2006/relationships/image" Target="../media/image98.wmf"/><Relationship Id="rId2" Type="http://schemas.openxmlformats.org/officeDocument/2006/relationships/image" Target="../media/image94.wmf"/><Relationship Id="rId1" Type="http://schemas.openxmlformats.org/officeDocument/2006/relationships/image" Target="../media/image92.wmf"/><Relationship Id="rId6" Type="http://schemas.openxmlformats.org/officeDocument/2006/relationships/image" Target="../media/image97.wmf"/><Relationship Id="rId5" Type="http://schemas.openxmlformats.org/officeDocument/2006/relationships/image" Target="../media/image96.wmf"/><Relationship Id="rId4" Type="http://schemas.openxmlformats.org/officeDocument/2006/relationships/image" Target="../media/image95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8.wmf"/><Relationship Id="rId1" Type="http://schemas.openxmlformats.org/officeDocument/2006/relationships/image" Target="../media/image99.wmf"/><Relationship Id="rId5" Type="http://schemas.openxmlformats.org/officeDocument/2006/relationships/image" Target="../media/image101.wmf"/><Relationship Id="rId4" Type="http://schemas.openxmlformats.org/officeDocument/2006/relationships/image" Target="../media/image8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wmf"/><Relationship Id="rId2" Type="http://schemas.openxmlformats.org/officeDocument/2006/relationships/image" Target="../media/image8.wmf"/><Relationship Id="rId1" Type="http://schemas.openxmlformats.org/officeDocument/2006/relationships/image" Target="../media/image102.wmf"/><Relationship Id="rId4" Type="http://schemas.openxmlformats.org/officeDocument/2006/relationships/image" Target="../media/image104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wmf"/><Relationship Id="rId2" Type="http://schemas.openxmlformats.org/officeDocument/2006/relationships/image" Target="../media/image105.wmf"/><Relationship Id="rId1" Type="http://schemas.openxmlformats.org/officeDocument/2006/relationships/image" Target="../media/image99.wmf"/><Relationship Id="rId5" Type="http://schemas.openxmlformats.org/officeDocument/2006/relationships/image" Target="../media/image107.wmf"/><Relationship Id="rId4" Type="http://schemas.openxmlformats.org/officeDocument/2006/relationships/image" Target="../media/image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2" Type="http://schemas.openxmlformats.org/officeDocument/2006/relationships/image" Target="../media/image109.wmf"/><Relationship Id="rId1" Type="http://schemas.openxmlformats.org/officeDocument/2006/relationships/image" Target="../media/image108.wmf"/><Relationship Id="rId4" Type="http://schemas.openxmlformats.org/officeDocument/2006/relationships/image" Target="../media/image8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wmf"/><Relationship Id="rId7" Type="http://schemas.openxmlformats.org/officeDocument/2006/relationships/image" Target="../media/image114.wmf"/><Relationship Id="rId2" Type="http://schemas.openxmlformats.org/officeDocument/2006/relationships/image" Target="../media/image104.wmf"/><Relationship Id="rId1" Type="http://schemas.openxmlformats.org/officeDocument/2006/relationships/image" Target="../media/image111.wmf"/><Relationship Id="rId6" Type="http://schemas.openxmlformats.org/officeDocument/2006/relationships/image" Target="../media/image24.wmf"/><Relationship Id="rId5" Type="http://schemas.openxmlformats.org/officeDocument/2006/relationships/image" Target="../media/image113.wmf"/><Relationship Id="rId4" Type="http://schemas.openxmlformats.org/officeDocument/2006/relationships/image" Target="../media/image11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wmf"/><Relationship Id="rId2" Type="http://schemas.openxmlformats.org/officeDocument/2006/relationships/image" Target="../media/image115.wmf"/><Relationship Id="rId1" Type="http://schemas.openxmlformats.org/officeDocument/2006/relationships/image" Target="../media/image92.wmf"/><Relationship Id="rId6" Type="http://schemas.openxmlformats.org/officeDocument/2006/relationships/image" Target="../media/image8.wmf"/><Relationship Id="rId5" Type="http://schemas.openxmlformats.org/officeDocument/2006/relationships/image" Target="../media/image118.wmf"/><Relationship Id="rId4" Type="http://schemas.openxmlformats.org/officeDocument/2006/relationships/image" Target="../media/image117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119.wmf"/><Relationship Id="rId1" Type="http://schemas.openxmlformats.org/officeDocument/2006/relationships/image" Target="../media/image84.wmf"/><Relationship Id="rId4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8BC20-DB99-41C6-8BF6-9C82D35F66B1}" type="datetimeFigureOut">
              <a:rPr lang="sr-Latn-RS" smtClean="0"/>
              <a:t>23.3.2023.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B9A49-EF46-4E8C-891F-EC54AAAC4EF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12866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9A28-C45A-4BC8-8857-B70C8283602C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64D5F-4B8A-4D80-9B63-7F53802A8D8D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8F7F9-32A8-4F93-BAC9-2D69C5AE8F1D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A7B31-4538-418E-9343-115C28521460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E643F-EF35-4B2A-8CAD-65F630D727BA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91502-BAAA-456D-8215-F3419EF9C6C0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5B0DF-FECA-4393-99A6-0434914906CF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FB39F-B750-4181-93D7-3ABDC2380F1E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680D-67E1-47B5-A07D-FFB829C83C68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B7DCB-1DFB-44AF-B08C-13C7A784851D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87069-807C-46EC-B4FD-0F745334FA70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360886F-60A4-4CD3-954E-8037A4EE8588}" type="datetime1">
              <a:rPr lang="sr-Latn-RS" smtClean="0"/>
              <a:t>23.3.2023.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r-Latn-R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59E7E3F2-0E2C-46C5-AED0-F79EAFDE57AA}" type="slidenum">
              <a:rPr lang="sr-Latn-RS" smtClean="0"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0.jpg"/><Relationship Id="rId4" Type="http://schemas.openxmlformats.org/officeDocument/2006/relationships/image" Target="../media/image1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8.jpg"/><Relationship Id="rId7" Type="http://schemas.openxmlformats.org/officeDocument/2006/relationships/image" Target="../media/image2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1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image" Target="../media/image25.jp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3" Type="http://schemas.openxmlformats.org/officeDocument/2006/relationships/oleObject" Target="../embeddings/oleObject22.bin"/><Relationship Id="rId7" Type="http://schemas.openxmlformats.org/officeDocument/2006/relationships/image" Target="../media/image3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32.jpg"/><Relationship Id="rId4" Type="http://schemas.openxmlformats.org/officeDocument/2006/relationships/image" Target="../media/image30.wm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29.jpg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9.bin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8.wmf"/><Relationship Id="rId3" Type="http://schemas.openxmlformats.org/officeDocument/2006/relationships/image" Target="../media/image29.jpg"/><Relationship Id="rId7" Type="http://schemas.openxmlformats.org/officeDocument/2006/relationships/image" Target="../media/image40.wmf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0.bin"/><Relationship Id="rId9" Type="http://schemas.openxmlformats.org/officeDocument/2006/relationships/image" Target="../media/image41.wmf"/><Relationship Id="rId14" Type="http://schemas.openxmlformats.org/officeDocument/2006/relationships/oleObject" Target="../embeddings/oleObject35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image" Target="../media/image47.jp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8.bin"/><Relationship Id="rId11" Type="http://schemas.openxmlformats.org/officeDocument/2006/relationships/image" Target="../media/image8.wmf"/><Relationship Id="rId5" Type="http://schemas.openxmlformats.org/officeDocument/2006/relationships/image" Target="../media/image44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9.wmf"/><Relationship Id="rId4" Type="http://schemas.openxmlformats.org/officeDocument/2006/relationships/image" Target="../media/image46.wmf"/><Relationship Id="rId9" Type="http://schemas.openxmlformats.org/officeDocument/2006/relationships/oleObject" Target="../embeddings/oleObject4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13" Type="http://schemas.openxmlformats.org/officeDocument/2006/relationships/oleObject" Target="../embeddings/oleObject51.bin"/><Relationship Id="rId3" Type="http://schemas.openxmlformats.org/officeDocument/2006/relationships/image" Target="../media/image47.jpg"/><Relationship Id="rId7" Type="http://schemas.openxmlformats.org/officeDocument/2006/relationships/image" Target="../media/image50.wmf"/><Relationship Id="rId12" Type="http://schemas.openxmlformats.org/officeDocument/2006/relationships/oleObject" Target="../embeddings/oleObject50.bin"/><Relationship Id="rId17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8.wmf"/><Relationship Id="rId5" Type="http://schemas.openxmlformats.org/officeDocument/2006/relationships/image" Target="../media/image44.wmf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1.wmf"/><Relationship Id="rId14" Type="http://schemas.openxmlformats.org/officeDocument/2006/relationships/image" Target="../media/image52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image" Target="../media/image8.wmf"/><Relationship Id="rId3" Type="http://schemas.openxmlformats.org/officeDocument/2006/relationships/oleObject" Target="../embeddings/oleObject54.bin"/><Relationship Id="rId7" Type="http://schemas.openxmlformats.org/officeDocument/2006/relationships/oleObject" Target="../embeddings/oleObject56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55.wmf"/><Relationship Id="rId11" Type="http://schemas.openxmlformats.org/officeDocument/2006/relationships/image" Target="../media/image44.wmf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57.bin"/><Relationship Id="rId4" Type="http://schemas.openxmlformats.org/officeDocument/2006/relationships/image" Target="../media/image54.wmf"/><Relationship Id="rId9" Type="http://schemas.openxmlformats.org/officeDocument/2006/relationships/image" Target="../media/image47.jpg"/><Relationship Id="rId14" Type="http://schemas.openxmlformats.org/officeDocument/2006/relationships/oleObject" Target="../embeddings/oleObject59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13" Type="http://schemas.openxmlformats.org/officeDocument/2006/relationships/image" Target="../media/image61.wmf"/><Relationship Id="rId3" Type="http://schemas.openxmlformats.org/officeDocument/2006/relationships/image" Target="../media/image47.jpg"/><Relationship Id="rId7" Type="http://schemas.openxmlformats.org/officeDocument/2006/relationships/image" Target="../media/image58.wmf"/><Relationship Id="rId12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61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5" Type="http://schemas.openxmlformats.org/officeDocument/2006/relationships/image" Target="../media/image8.wmf"/><Relationship Id="rId10" Type="http://schemas.openxmlformats.org/officeDocument/2006/relationships/oleObject" Target="../embeddings/oleObject63.bin"/><Relationship Id="rId4" Type="http://schemas.openxmlformats.org/officeDocument/2006/relationships/oleObject" Target="../embeddings/oleObject60.bin"/><Relationship Id="rId9" Type="http://schemas.openxmlformats.org/officeDocument/2006/relationships/image" Target="../media/image59.wmf"/><Relationship Id="rId1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3" Type="http://schemas.openxmlformats.org/officeDocument/2006/relationships/image" Target="../media/image47.jp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24.wmf"/><Relationship Id="rId5" Type="http://schemas.openxmlformats.org/officeDocument/2006/relationships/image" Target="../media/image62.wmf"/><Relationship Id="rId10" Type="http://schemas.openxmlformats.org/officeDocument/2006/relationships/oleObject" Target="../embeddings/oleObject70.bin"/><Relationship Id="rId4" Type="http://schemas.openxmlformats.org/officeDocument/2006/relationships/oleObject" Target="../embeddings/oleObject67.bin"/><Relationship Id="rId9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5" Type="http://schemas.openxmlformats.org/officeDocument/2006/relationships/oleObject" Target="../embeddings/oleObject77.bin"/><Relationship Id="rId10" Type="http://schemas.openxmlformats.org/officeDocument/2006/relationships/image" Target="../media/image63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2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78.bin"/><Relationship Id="rId7" Type="http://schemas.openxmlformats.org/officeDocument/2006/relationships/oleObject" Target="../embeddings/oleObject8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79.bin"/><Relationship Id="rId4" Type="http://schemas.openxmlformats.org/officeDocument/2006/relationships/image" Target="../media/image6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69.wmf"/><Relationship Id="rId4" Type="http://schemas.openxmlformats.org/officeDocument/2006/relationships/oleObject" Target="../embeddings/oleObject81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13" Type="http://schemas.openxmlformats.org/officeDocument/2006/relationships/oleObject" Target="../embeddings/oleObject87.bin"/><Relationship Id="rId18" Type="http://schemas.openxmlformats.org/officeDocument/2006/relationships/image" Target="../media/image76.wmf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8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9.bin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2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75.wmf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5.bin"/><Relationship Id="rId14" Type="http://schemas.openxmlformats.org/officeDocument/2006/relationships/oleObject" Target="../embeddings/oleObject88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77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99.bin"/><Relationship Id="rId18" Type="http://schemas.openxmlformats.org/officeDocument/2006/relationships/oleObject" Target="../embeddings/oleObject102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81.wmf"/><Relationship Id="rId17" Type="http://schemas.openxmlformats.org/officeDocument/2006/relationships/image" Target="../media/image8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1.bin"/><Relationship Id="rId20" Type="http://schemas.openxmlformats.org/officeDocument/2006/relationships/oleObject" Target="../embeddings/oleObject103.bin"/><Relationship Id="rId1" Type="http://schemas.openxmlformats.org/officeDocument/2006/relationships/vmlDrawing" Target="../drawings/vmlDrawing27.vml"/><Relationship Id="rId6" Type="http://schemas.openxmlformats.org/officeDocument/2006/relationships/image" Target="../media/image79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image" Target="../media/image82.wmf"/><Relationship Id="rId10" Type="http://schemas.openxmlformats.org/officeDocument/2006/relationships/image" Target="../media/image80.wmf"/><Relationship Id="rId19" Type="http://schemas.openxmlformats.org/officeDocument/2006/relationships/image" Target="../media/image24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97.bin"/><Relationship Id="rId14" Type="http://schemas.openxmlformats.org/officeDocument/2006/relationships/oleObject" Target="../embeddings/oleObject10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wmf"/><Relationship Id="rId3" Type="http://schemas.openxmlformats.org/officeDocument/2006/relationships/oleObject" Target="../embeddings/oleObject104.bin"/><Relationship Id="rId7" Type="http://schemas.openxmlformats.org/officeDocument/2006/relationships/oleObject" Target="../embeddings/oleObject106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85.wmf"/><Relationship Id="rId11" Type="http://schemas.openxmlformats.org/officeDocument/2006/relationships/oleObject" Target="../embeddings/oleObject108.bin"/><Relationship Id="rId5" Type="http://schemas.openxmlformats.org/officeDocument/2006/relationships/oleObject" Target="../embeddings/oleObject105.bin"/><Relationship Id="rId10" Type="http://schemas.openxmlformats.org/officeDocument/2006/relationships/image" Target="../media/image24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07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oleObject" Target="../embeddings/oleObject114.bin"/><Relationship Id="rId3" Type="http://schemas.openxmlformats.org/officeDocument/2006/relationships/oleObject" Target="../embeddings/oleObject109.bin"/><Relationship Id="rId7" Type="http://schemas.openxmlformats.org/officeDocument/2006/relationships/oleObject" Target="../embeddings/oleObject111.bin"/><Relationship Id="rId12" Type="http://schemas.openxmlformats.org/officeDocument/2006/relationships/image" Target="../media/image89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1.wmf"/><Relationship Id="rId1" Type="http://schemas.openxmlformats.org/officeDocument/2006/relationships/vmlDrawing" Target="../drawings/vmlDrawing29.vml"/><Relationship Id="rId6" Type="http://schemas.openxmlformats.org/officeDocument/2006/relationships/image" Target="../media/image88.wmf"/><Relationship Id="rId11" Type="http://schemas.openxmlformats.org/officeDocument/2006/relationships/oleObject" Target="../embeddings/oleObject113.bin"/><Relationship Id="rId5" Type="http://schemas.openxmlformats.org/officeDocument/2006/relationships/oleObject" Target="../embeddings/oleObject110.bin"/><Relationship Id="rId15" Type="http://schemas.openxmlformats.org/officeDocument/2006/relationships/oleObject" Target="../embeddings/oleObject115.bin"/><Relationship Id="rId10" Type="http://schemas.openxmlformats.org/officeDocument/2006/relationships/image" Target="../media/image87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12.bin"/><Relationship Id="rId14" Type="http://schemas.openxmlformats.org/officeDocument/2006/relationships/image" Target="../media/image90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wmf"/><Relationship Id="rId3" Type="http://schemas.openxmlformats.org/officeDocument/2006/relationships/oleObject" Target="../embeddings/oleObject116.bin"/><Relationship Id="rId7" Type="http://schemas.openxmlformats.org/officeDocument/2006/relationships/oleObject" Target="../embeddings/oleObject118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92.wmf"/><Relationship Id="rId11" Type="http://schemas.openxmlformats.org/officeDocument/2006/relationships/oleObject" Target="../embeddings/oleObject120.bin"/><Relationship Id="rId5" Type="http://schemas.openxmlformats.org/officeDocument/2006/relationships/oleObject" Target="../embeddings/oleObject117.bin"/><Relationship Id="rId10" Type="http://schemas.openxmlformats.org/officeDocument/2006/relationships/image" Target="../media/image24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19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oleObject" Target="../embeddings/oleObject126.bin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12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98.wmf"/><Relationship Id="rId1" Type="http://schemas.openxmlformats.org/officeDocument/2006/relationships/vmlDrawing" Target="../drawings/vmlDrawing31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125.bin"/><Relationship Id="rId5" Type="http://schemas.openxmlformats.org/officeDocument/2006/relationships/oleObject" Target="../embeddings/oleObject122.bin"/><Relationship Id="rId15" Type="http://schemas.openxmlformats.org/officeDocument/2006/relationships/oleObject" Target="../embeddings/oleObject127.bin"/><Relationship Id="rId10" Type="http://schemas.openxmlformats.org/officeDocument/2006/relationships/image" Target="../media/image95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24.bin"/><Relationship Id="rId14" Type="http://schemas.openxmlformats.org/officeDocument/2006/relationships/image" Target="../media/image97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oleObject" Target="../embeddings/oleObject133.bin"/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0.bin"/><Relationship Id="rId12" Type="http://schemas.openxmlformats.org/officeDocument/2006/relationships/image" Target="../media/image10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98.wmf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9.bin"/><Relationship Id="rId10" Type="http://schemas.openxmlformats.org/officeDocument/2006/relationships/image" Target="../media/image8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31.bin"/><Relationship Id="rId14" Type="http://schemas.openxmlformats.org/officeDocument/2006/relationships/oleObject" Target="../embeddings/oleObject13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3" Type="http://schemas.openxmlformats.org/officeDocument/2006/relationships/oleObject" Target="../embeddings/oleObject135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04.wmf"/><Relationship Id="rId4" Type="http://schemas.openxmlformats.org/officeDocument/2006/relationships/image" Target="../media/image102.wmf"/><Relationship Id="rId9" Type="http://schemas.openxmlformats.org/officeDocument/2006/relationships/oleObject" Target="../embeddings/oleObject138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wmf"/><Relationship Id="rId13" Type="http://schemas.openxmlformats.org/officeDocument/2006/relationships/oleObject" Target="../embeddings/oleObject146.bin"/><Relationship Id="rId3" Type="http://schemas.openxmlformats.org/officeDocument/2006/relationships/oleObject" Target="../embeddings/oleObject140.bin"/><Relationship Id="rId7" Type="http://schemas.openxmlformats.org/officeDocument/2006/relationships/oleObject" Target="../embeddings/oleObject142.bin"/><Relationship Id="rId12" Type="http://schemas.openxmlformats.org/officeDocument/2006/relationships/oleObject" Target="../embeddings/oleObject1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05.wmf"/><Relationship Id="rId11" Type="http://schemas.openxmlformats.org/officeDocument/2006/relationships/oleObject" Target="../embeddings/oleObject144.bin"/><Relationship Id="rId5" Type="http://schemas.openxmlformats.org/officeDocument/2006/relationships/oleObject" Target="../embeddings/oleObject141.bin"/><Relationship Id="rId10" Type="http://schemas.openxmlformats.org/officeDocument/2006/relationships/image" Target="../media/image8.wmf"/><Relationship Id="rId4" Type="http://schemas.openxmlformats.org/officeDocument/2006/relationships/image" Target="../media/image99.wmf"/><Relationship Id="rId9" Type="http://schemas.openxmlformats.org/officeDocument/2006/relationships/oleObject" Target="../embeddings/oleObject143.bin"/><Relationship Id="rId14" Type="http://schemas.openxmlformats.org/officeDocument/2006/relationships/image" Target="../media/image107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3" Type="http://schemas.openxmlformats.org/officeDocument/2006/relationships/oleObject" Target="../embeddings/oleObject147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109.wmf"/><Relationship Id="rId11" Type="http://schemas.openxmlformats.org/officeDocument/2006/relationships/oleObject" Target="../embeddings/oleObject151.bin"/><Relationship Id="rId5" Type="http://schemas.openxmlformats.org/officeDocument/2006/relationships/oleObject" Target="../embeddings/oleObject148.bin"/><Relationship Id="rId10" Type="http://schemas.openxmlformats.org/officeDocument/2006/relationships/image" Target="../media/image8.wmf"/><Relationship Id="rId4" Type="http://schemas.openxmlformats.org/officeDocument/2006/relationships/image" Target="../media/image108.wmf"/><Relationship Id="rId9" Type="http://schemas.openxmlformats.org/officeDocument/2006/relationships/oleObject" Target="../embeddings/oleObject150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wmf"/><Relationship Id="rId13" Type="http://schemas.openxmlformats.org/officeDocument/2006/relationships/oleObject" Target="../embeddings/oleObject157.bin"/><Relationship Id="rId3" Type="http://schemas.openxmlformats.org/officeDocument/2006/relationships/oleObject" Target="../embeddings/oleObject152.bin"/><Relationship Id="rId7" Type="http://schemas.openxmlformats.org/officeDocument/2006/relationships/oleObject" Target="../embeddings/oleObject154.bin"/><Relationship Id="rId12" Type="http://schemas.openxmlformats.org/officeDocument/2006/relationships/image" Target="../media/image113.wmf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14.wmf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156.bin"/><Relationship Id="rId5" Type="http://schemas.openxmlformats.org/officeDocument/2006/relationships/oleObject" Target="../embeddings/oleObject153.bin"/><Relationship Id="rId15" Type="http://schemas.openxmlformats.org/officeDocument/2006/relationships/oleObject" Target="../embeddings/oleObject158.bin"/><Relationship Id="rId10" Type="http://schemas.openxmlformats.org/officeDocument/2006/relationships/image" Target="../media/image112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55.bin"/><Relationship Id="rId14" Type="http://schemas.openxmlformats.org/officeDocument/2006/relationships/image" Target="../media/image2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64.bin"/><Relationship Id="rId3" Type="http://schemas.openxmlformats.org/officeDocument/2006/relationships/oleObject" Target="../embeddings/oleObject159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1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15.wmf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60.bin"/><Relationship Id="rId15" Type="http://schemas.openxmlformats.org/officeDocument/2006/relationships/oleObject" Target="../embeddings/oleObject165.bin"/><Relationship Id="rId10" Type="http://schemas.openxmlformats.org/officeDocument/2006/relationships/image" Target="../media/image117.wmf"/><Relationship Id="rId4" Type="http://schemas.openxmlformats.org/officeDocument/2006/relationships/image" Target="../media/image92.wmf"/><Relationship Id="rId9" Type="http://schemas.openxmlformats.org/officeDocument/2006/relationships/oleObject" Target="../embeddings/oleObject162.bin"/><Relationship Id="rId14" Type="http://schemas.openxmlformats.org/officeDocument/2006/relationships/image" Target="../media/image8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66.bin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19.wmf"/><Relationship Id="rId5" Type="http://schemas.openxmlformats.org/officeDocument/2006/relationships/oleObject" Target="../embeddings/oleObject167.bin"/><Relationship Id="rId10" Type="http://schemas.openxmlformats.org/officeDocument/2006/relationships/image" Target="../media/image8.wmf"/><Relationship Id="rId4" Type="http://schemas.openxmlformats.org/officeDocument/2006/relationships/image" Target="../media/image84.wmf"/><Relationship Id="rId9" Type="http://schemas.openxmlformats.org/officeDocument/2006/relationships/oleObject" Target="../embeddings/oleObject169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9.wmf"/><Relationship Id="rId3" Type="http://schemas.openxmlformats.org/officeDocument/2006/relationships/image" Target="../media/image4.jpeg"/><Relationship Id="rId7" Type="http://schemas.openxmlformats.org/officeDocument/2006/relationships/image" Target="../media/image6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jpg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jpg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038600"/>
            <a:ext cx="6400800" cy="762000"/>
          </a:xfrm>
        </p:spPr>
        <p:txBody>
          <a:bodyPr>
            <a:normAutofit/>
          </a:bodyPr>
          <a:lstStyle/>
          <a:p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OM2</a:t>
            </a:r>
            <a:r>
              <a:rPr lang="sr-Cyrl-BA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3</a:t>
            </a:r>
            <a:r>
              <a:rPr lang="sr-Latn-R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-P</a:t>
            </a:r>
            <a:r>
              <a:rPr lang="en-US" sz="40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6</a:t>
            </a:r>
            <a:endParaRPr lang="sr-Latn-RS" sz="4000" b="1" dirty="0">
              <a:solidFill>
                <a:schemeClr val="tx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r-Latn-RS" sz="4000" dirty="0">
                <a:solidFill>
                  <a:schemeClr val="tx2">
                    <a:lumMod val="50000"/>
                  </a:schemeClr>
                </a:solidFill>
                <a:latin typeface="Arial Black" panose="020B0A04020102020204" pitchFamily="34" charset="0"/>
              </a:rPr>
              <a:t>OTPORNOST MATERIJALA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295400" y="457200"/>
            <a:ext cx="6400800" cy="76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70"/>
              </a:spcBef>
              <a:buClr>
                <a:schemeClr val="accent3"/>
              </a:buClr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70"/>
              </a:spcBef>
              <a:buClr>
                <a:schemeClr val="accent2"/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Strain I. </a:t>
            </a:r>
            <a:r>
              <a:rPr lang="sr-Latn-BA" sz="3600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Posavljak</a:t>
            </a:r>
          </a:p>
        </p:txBody>
      </p:sp>
    </p:spTree>
    <p:extLst>
      <p:ext uri="{BB962C8B-B14F-4D97-AF65-F5344CB8AC3E}">
        <p14:creationId xmlns:p14="http://schemas.microsoft.com/office/powerpoint/2010/main" val="1851226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10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985594"/>
              </p:ext>
            </p:extLst>
          </p:nvPr>
        </p:nvGraphicFramePr>
        <p:xfrm>
          <a:off x="5638800" y="45466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58"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5466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0" y="5801380"/>
            <a:ext cx="48269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Slučaj četvorosečne zakovice.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9" idx="3"/>
            <a:endCxn id="18" idx="3"/>
          </p:cNvCxnSpPr>
          <p:nvPr/>
        </p:nvCxnSpPr>
        <p:spPr>
          <a:xfrm flipH="1">
            <a:off x="8636900" y="4940300"/>
            <a:ext cx="24500" cy="1122690"/>
          </a:xfrm>
          <a:prstGeom prst="bentConnector3">
            <a:avLst>
              <a:gd name="adj1" fmla="val -9330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2667000" y="4191000"/>
            <a:ext cx="838200" cy="152278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>
              <a:solidFill>
                <a:srgbClr val="FF0000"/>
              </a:solidFill>
            </a:endParaRPr>
          </a:p>
        </p:txBody>
      </p:sp>
      <p:cxnSp>
        <p:nvCxnSpPr>
          <p:cNvPr id="22" name="Elbow Connector 21"/>
          <p:cNvCxnSpPr>
            <a:stCxn id="16" idx="0"/>
            <a:endCxn id="9" idx="0"/>
          </p:cNvCxnSpPr>
          <p:nvPr/>
        </p:nvCxnSpPr>
        <p:spPr>
          <a:xfrm rot="16200000" flipH="1">
            <a:off x="4940300" y="2336800"/>
            <a:ext cx="355600" cy="4064000"/>
          </a:xfrm>
          <a:prstGeom prst="bentConnector3">
            <a:avLst>
              <a:gd name="adj1" fmla="val -6428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6784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11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6160245"/>
              </p:ext>
            </p:extLst>
          </p:nvPr>
        </p:nvGraphicFramePr>
        <p:xfrm>
          <a:off x="6248400" y="2489200"/>
          <a:ext cx="19558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80" name="Equation" r:id="rId3" imgW="977900" imgH="431800" progId="Equation.DSMT4">
                  <p:embed/>
                </p:oleObj>
              </mc:Choice>
              <mc:Fallback>
                <p:oleObj name="Equation" r:id="rId3" imgW="977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489200"/>
                        <a:ext cx="19558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513782"/>
              </p:ext>
            </p:extLst>
          </p:nvPr>
        </p:nvGraphicFramePr>
        <p:xfrm>
          <a:off x="5791200" y="4699000"/>
          <a:ext cx="2462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581" name="Equation" r:id="rId5" imgW="1231366" imgH="393529" progId="Equation.DSMT4">
                  <p:embed/>
                </p:oleObj>
              </mc:Choice>
              <mc:Fallback>
                <p:oleObj name="Equation" r:id="rId5" imgW="1231366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4699000"/>
                        <a:ext cx="2462213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4495800" y="5801380"/>
            <a:ext cx="3810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Slučaj n-sečne zakovice.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26" idx="3"/>
            <a:endCxn id="23" idx="3"/>
          </p:cNvCxnSpPr>
          <p:nvPr/>
        </p:nvCxnSpPr>
        <p:spPr>
          <a:xfrm>
            <a:off x="8253413" y="5092700"/>
            <a:ext cx="52387" cy="970290"/>
          </a:xfrm>
          <a:prstGeom prst="bentConnector3">
            <a:avLst>
              <a:gd name="adj1" fmla="val 53636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362201" y="19050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362201" y="2160000"/>
            <a:ext cx="609600" cy="152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Elbow Connector 26"/>
          <p:cNvCxnSpPr>
            <a:stCxn id="13" idx="1"/>
            <a:endCxn id="22" idx="1"/>
          </p:cNvCxnSpPr>
          <p:nvPr/>
        </p:nvCxnSpPr>
        <p:spPr>
          <a:xfrm rot="10800000">
            <a:off x="2362202" y="2236200"/>
            <a:ext cx="3886199" cy="684800"/>
          </a:xfrm>
          <a:prstGeom prst="bentConnector3">
            <a:avLst>
              <a:gd name="adj1" fmla="val 105882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44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4" grpId="0" animBg="1"/>
      <p:bldP spid="2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12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Zavarene veze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205" y="925744"/>
            <a:ext cx="6362395" cy="3494837"/>
          </a:xfrm>
          <a:prstGeom prst="rect">
            <a:avLst/>
          </a:prstGeom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1486205" y="4800600"/>
            <a:ext cx="63623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4.3 Zavarena veza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842733"/>
              </p:ext>
            </p:extLst>
          </p:nvPr>
        </p:nvGraphicFramePr>
        <p:xfrm>
          <a:off x="5410200" y="5359400"/>
          <a:ext cx="30988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94" name="Equation" r:id="rId4" imgW="1549080" imgH="444240" progId="Equation.DSMT4">
                  <p:embed/>
                </p:oleObj>
              </mc:Choice>
              <mc:Fallback>
                <p:oleObj name="Equation" r:id="rId4" imgW="1549080" imgH="444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5359400"/>
                        <a:ext cx="3098800" cy="889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5717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Osovinica opterećena vučnom silom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259" y="838199"/>
            <a:ext cx="5698541" cy="51060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845259" y="6076890"/>
            <a:ext cx="569854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4.4 Osovinica opterećena vučnom silom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49086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14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5698541" cy="5106010"/>
          </a:xfrm>
          <a:prstGeom prst="rect">
            <a:avLst/>
          </a:prstGeom>
        </p:spPr>
      </p:pic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6177225"/>
              </p:ext>
            </p:extLst>
          </p:nvPr>
        </p:nvGraphicFramePr>
        <p:xfrm>
          <a:off x="4876800" y="5638800"/>
          <a:ext cx="2005730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8" name="Equation" r:id="rId4" imgW="1002865" imgH="393529" progId="Equation.DSMT4">
                  <p:embed/>
                </p:oleObj>
              </mc:Choice>
              <mc:Fallback>
                <p:oleObj name="Equation" r:id="rId4" imgW="1002865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5638800"/>
                        <a:ext cx="2005730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810073"/>
              </p:ext>
            </p:extLst>
          </p:nvPr>
        </p:nvGraphicFramePr>
        <p:xfrm>
          <a:off x="5257800" y="1143000"/>
          <a:ext cx="2286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09" name="Equation" r:id="rId6" imgW="1143000" imgH="431800" progId="Equation.DSMT4">
                  <p:embed/>
                </p:oleObj>
              </mc:Choice>
              <mc:Fallback>
                <p:oleObj name="Equation" r:id="rId6" imgW="1143000" imgH="431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1143000"/>
                        <a:ext cx="2286000" cy="863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040613"/>
              </p:ext>
            </p:extLst>
          </p:nvPr>
        </p:nvGraphicFramePr>
        <p:xfrm>
          <a:off x="609600" y="1295400"/>
          <a:ext cx="2437342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810" name="Equation" r:id="rId8" imgW="1218671" imgH="431613" progId="Equation.DSMT4">
                  <p:embed/>
                </p:oleObj>
              </mc:Choice>
              <mc:Fallback>
                <p:oleObj name="Equation" r:id="rId8" imgW="1218671" imgH="431613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295400"/>
                        <a:ext cx="2437342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876800" y="4932406"/>
            <a:ext cx="26670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Vučna osovinica: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10" idx="3"/>
            <a:endCxn id="5" idx="3"/>
          </p:cNvCxnSpPr>
          <p:nvPr/>
        </p:nvCxnSpPr>
        <p:spPr>
          <a:xfrm flipH="1">
            <a:off x="6882530" y="5194016"/>
            <a:ext cx="661270" cy="838313"/>
          </a:xfrm>
          <a:prstGeom prst="bentConnector3">
            <a:avLst>
              <a:gd name="adj1" fmla="val -3457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4572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Pozicija 1:</a:t>
            </a:r>
            <a:endParaRPr lang="en-US" sz="2800" dirty="0"/>
          </a:p>
        </p:txBody>
      </p:sp>
      <p:cxnSp>
        <p:nvCxnSpPr>
          <p:cNvPr id="15" name="Elbow Connector 14"/>
          <p:cNvCxnSpPr>
            <a:stCxn id="14" idx="3"/>
            <a:endCxn id="7" idx="3"/>
          </p:cNvCxnSpPr>
          <p:nvPr/>
        </p:nvCxnSpPr>
        <p:spPr>
          <a:xfrm>
            <a:off x="7010400" y="718810"/>
            <a:ext cx="533400" cy="855990"/>
          </a:xfrm>
          <a:prstGeom prst="bentConnector3">
            <a:avLst>
              <a:gd name="adj1" fmla="val 142857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9600" y="609600"/>
            <a:ext cx="1752600" cy="52322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Pozicija 2:</a:t>
            </a:r>
            <a:endParaRPr lang="en-US" sz="2800" dirty="0"/>
          </a:p>
        </p:txBody>
      </p:sp>
      <p:cxnSp>
        <p:nvCxnSpPr>
          <p:cNvPr id="19" name="Elbow Connector 18"/>
          <p:cNvCxnSpPr>
            <a:stCxn id="18" idx="1"/>
            <a:endCxn id="9" idx="1"/>
          </p:cNvCxnSpPr>
          <p:nvPr/>
        </p:nvCxnSpPr>
        <p:spPr>
          <a:xfrm rot="10800000" flipV="1">
            <a:off x="609600" y="871209"/>
            <a:ext cx="12700" cy="855803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55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15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424" y="1123884"/>
            <a:ext cx="6208776" cy="311932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87426" y="4324290"/>
            <a:ext cx="62087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4.5 Polutke krute spojnice spojene zavrtnjevima</a:t>
            </a:r>
            <a:endParaRPr lang="sr-Latn-RS" sz="20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922174"/>
              </p:ext>
            </p:extLst>
          </p:nvPr>
        </p:nvGraphicFramePr>
        <p:xfrm>
          <a:off x="1371600" y="5384800"/>
          <a:ext cx="1955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2" name="Equation" r:id="rId4" imgW="977900" imgH="228600" progId="Equation.DSMT4">
                  <p:embed/>
                </p:oleObj>
              </mc:Choice>
              <mc:Fallback>
                <p:oleObj name="Equation" r:id="rId4" imgW="977900" imgH="2286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5384800"/>
                        <a:ext cx="1955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9394074"/>
              </p:ext>
            </p:extLst>
          </p:nvPr>
        </p:nvGraphicFramePr>
        <p:xfrm>
          <a:off x="3886200" y="5232400"/>
          <a:ext cx="3886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3" name="Equation" r:id="rId6" imgW="1943100" imgH="393700" progId="Equation.DSMT4">
                  <p:embed/>
                </p:oleObj>
              </mc:Choice>
              <mc:Fallback>
                <p:oleObj name="Equation" r:id="rId6" imgW="1943100" imgH="3937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32400"/>
                        <a:ext cx="3886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Zavrtanjska veza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380801"/>
              </p:ext>
            </p:extLst>
          </p:nvPr>
        </p:nvGraphicFramePr>
        <p:xfrm>
          <a:off x="3429000" y="54610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854" name="Equation" r:id="rId8" imgW="190417" imgH="152334" progId="Equation.DSMT4">
                  <p:embed/>
                </p:oleObj>
              </mc:Choice>
              <mc:Fallback>
                <p:oleObj name="Equation" r:id="rId8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4610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8582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962"/>
          </a:xfrm>
        </p:spPr>
        <p:txBody>
          <a:bodyPr>
            <a:normAutofit fontScale="90000"/>
          </a:bodyPr>
          <a:lstStyle/>
          <a:p>
            <a:pPr algn="l"/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5</a:t>
            </a:r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GEOMETRIJSKE KARAKTERISTI-</a:t>
            </a:r>
            <a:b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KE POPREČNIH PRESEKA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Poprečni presek je geometrijska figura u zamišljenoj presečnoj ravni koja je normalna na podužnu osu linijskog elementa konstrukcije (štapa ili grede), odnosno srednju površ površinskog elementa konstrukcije (tanke ploče ili ljuske).</a:t>
            </a:r>
            <a:endParaRPr lang="en-US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16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898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5.1. Uvodne napomene</a:t>
            </a:r>
          </a:p>
        </p:txBody>
      </p:sp>
    </p:spTree>
    <p:extLst>
      <p:ext uri="{BB962C8B-B14F-4D97-AF65-F5344CB8AC3E}">
        <p14:creationId xmlns:p14="http://schemas.microsoft.com/office/powerpoint/2010/main" val="16566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17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49432"/>
            <a:ext cx="4871258" cy="24605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95400" y="3940314"/>
            <a:ext cx="6705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5.1 Konzolna čelična traka opterećena na savijanje oko duže stranice pravougaonog poprečnog preseka (a) i oko kraće (b)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49579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2" y="1066800"/>
            <a:ext cx="4255008" cy="44378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26592" y="5616714"/>
            <a:ext cx="4255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5.2 Proizvoljan poprečni presek u pravouglom xy koordinatnom sistemu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28615"/>
              </p:ext>
            </p:extLst>
          </p:nvPr>
        </p:nvGraphicFramePr>
        <p:xfrm>
          <a:off x="6019800" y="838200"/>
          <a:ext cx="13716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55" name="Equation" r:id="rId4" imgW="685800" imgH="762000" progId="Equation.DSMT4">
                  <p:embed/>
                </p:oleObj>
              </mc:Choice>
              <mc:Fallback>
                <p:oleObj name="Equation" r:id="rId4" imgW="685800" imgH="7620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838200"/>
                        <a:ext cx="1371600" cy="1524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6019800" y="2590800"/>
            <a:ext cx="2036135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Dimenzija:</a:t>
            </a:r>
          </a:p>
          <a:p>
            <a:endParaRPr lang="sr-Latn-RS" sz="800" dirty="0"/>
          </a:p>
          <a:p>
            <a:r>
              <a:rPr lang="sr-Latn-RS" sz="2800" dirty="0"/>
              <a:t>[L</a:t>
            </a:r>
            <a:r>
              <a:rPr lang="sr-Latn-RS" sz="2800" dirty="0">
                <a:sym typeface="Symbol"/>
              </a:rPr>
              <a:t>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[L</a:t>
            </a:r>
            <a:r>
              <a:rPr lang="sr-Latn-RS" sz="2800" baseline="30000" dirty="0"/>
              <a:t>3</a:t>
            </a:r>
            <a:r>
              <a:rPr lang="sr-Latn-RS" sz="2800" dirty="0"/>
              <a:t>]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71596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2.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Statički momenti</a:t>
            </a:r>
          </a:p>
        </p:txBody>
      </p:sp>
      <p:cxnSp>
        <p:nvCxnSpPr>
          <p:cNvPr id="9" name="Elbow Connector 8"/>
          <p:cNvCxnSpPr>
            <a:stCxn id="6" idx="3"/>
            <a:endCxn id="7" idx="3"/>
          </p:cNvCxnSpPr>
          <p:nvPr/>
        </p:nvCxnSpPr>
        <p:spPr>
          <a:xfrm>
            <a:off x="7391400" y="1600200"/>
            <a:ext cx="664535" cy="1529209"/>
          </a:xfrm>
          <a:prstGeom prst="bentConnector3">
            <a:avLst>
              <a:gd name="adj1" fmla="val 1344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9957963"/>
              </p:ext>
            </p:extLst>
          </p:nvPr>
        </p:nvGraphicFramePr>
        <p:xfrm>
          <a:off x="6019800" y="4902200"/>
          <a:ext cx="14478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56" name="Equation" r:id="rId6" imgW="723600" imgH="711000" progId="Equation.DSMT4">
                  <p:embed/>
                </p:oleObj>
              </mc:Choice>
              <mc:Fallback>
                <p:oleObj name="Equation" r:id="rId6" imgW="723600" imgH="71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4902200"/>
                        <a:ext cx="14478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6019800" y="41249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Predznak:</a:t>
            </a:r>
            <a:endParaRPr lang="en-US" sz="2800" dirty="0"/>
          </a:p>
        </p:txBody>
      </p:sp>
      <p:cxnSp>
        <p:nvCxnSpPr>
          <p:cNvPr id="12" name="Elbow Connector 11"/>
          <p:cNvCxnSpPr>
            <a:stCxn id="11" idx="3"/>
            <a:endCxn id="10" idx="3"/>
          </p:cNvCxnSpPr>
          <p:nvPr/>
        </p:nvCxnSpPr>
        <p:spPr>
          <a:xfrm flipH="1">
            <a:off x="7467600" y="4386590"/>
            <a:ext cx="171554" cy="1226810"/>
          </a:xfrm>
          <a:prstGeom prst="bentConnector3">
            <a:avLst>
              <a:gd name="adj1" fmla="val -133253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387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19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020988"/>
              </p:ext>
            </p:extLst>
          </p:nvPr>
        </p:nvGraphicFramePr>
        <p:xfrm>
          <a:off x="6248400" y="457200"/>
          <a:ext cx="22860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2" name="Equation" r:id="rId3" imgW="1143000" imgH="1676400" progId="Equation.DSMT4">
                  <p:embed/>
                </p:oleObj>
              </mc:Choice>
              <mc:Fallback>
                <p:oleObj name="Equation" r:id="rId3" imgW="1143000" imgH="16764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57200"/>
                        <a:ext cx="2286000" cy="3352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3400" y="4953000"/>
            <a:ext cx="4864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5.3 Primer složene geometrijske figure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4864608" cy="4437888"/>
          </a:xfrm>
          <a:prstGeom prst="rect">
            <a:avLst/>
          </a:prstGeom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9823752"/>
              </p:ext>
            </p:extLst>
          </p:nvPr>
        </p:nvGraphicFramePr>
        <p:xfrm>
          <a:off x="6858000" y="4419600"/>
          <a:ext cx="11938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3" name="Equation" r:id="rId6" imgW="596900" imgH="482600" progId="Equation.DSMT4">
                  <p:embed/>
                </p:oleObj>
              </mc:Choice>
              <mc:Fallback>
                <p:oleObj name="Equation" r:id="rId6" imgW="596900" imgH="482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419600"/>
                        <a:ext cx="1193800" cy="965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446937"/>
              </p:ext>
            </p:extLst>
          </p:nvPr>
        </p:nvGraphicFramePr>
        <p:xfrm>
          <a:off x="71882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894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295400" y="5562600"/>
            <a:ext cx="7475524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Ukoliko su ose </a:t>
            </a:r>
            <a:r>
              <a:rPr lang="sr-Latn-RS" sz="2800" i="1" dirty="0"/>
              <a:t>x</a:t>
            </a:r>
            <a:r>
              <a:rPr lang="sr-Latn-RS" sz="2800" dirty="0"/>
              <a:t> i </a:t>
            </a:r>
            <a:r>
              <a:rPr lang="sr-Latn-RS" sz="2800" i="1" dirty="0"/>
              <a:t>y</a:t>
            </a:r>
            <a:r>
              <a:rPr lang="sr-Latn-RS" sz="2800" dirty="0"/>
              <a:t> težišne (prolaze kroz težište C</a:t>
            </a:r>
            <a:r>
              <a:rPr lang="sr-Latn-RS" sz="2800" dirty="0">
                <a:sym typeface="Symbol"/>
              </a:rPr>
              <a:t>O)</a:t>
            </a:r>
            <a:r>
              <a:rPr lang="sr-Latn-BA" sz="2800" dirty="0">
                <a:sym typeface="Symbol"/>
              </a:rPr>
              <a:t> </a:t>
            </a:r>
            <a:r>
              <a:rPr lang="sr-Latn-RS" sz="2800" dirty="0"/>
              <a:t>imali bismo x</a:t>
            </a:r>
            <a:r>
              <a:rPr lang="sr-Latn-RS" sz="2800" baseline="-25000" dirty="0"/>
              <a:t>C</a:t>
            </a:r>
            <a:r>
              <a:rPr lang="sr-Latn-RS" sz="2800" dirty="0"/>
              <a:t> = y</a:t>
            </a:r>
            <a:r>
              <a:rPr lang="sr-Latn-RS" sz="2800" baseline="-25000" dirty="0"/>
              <a:t>C</a:t>
            </a:r>
            <a:r>
              <a:rPr lang="sr-Latn-RS" sz="2800" dirty="0"/>
              <a:t> =</a:t>
            </a:r>
            <a:r>
              <a:rPr lang="en-US" sz="2800" dirty="0"/>
              <a:t> </a:t>
            </a:r>
            <a:r>
              <a:rPr lang="sr-Latn-RS" sz="2800" dirty="0"/>
              <a:t>0</a:t>
            </a:r>
            <a:r>
              <a:rPr lang="en-US" sz="2800" dirty="0"/>
              <a:t> </a:t>
            </a:r>
            <a:r>
              <a:rPr lang="sr-Latn-BA" sz="2800" dirty="0"/>
              <a:t>i </a:t>
            </a:r>
            <a:r>
              <a:rPr lang="sr-Latn-BA" sz="2800" b="1" dirty="0"/>
              <a:t>S</a:t>
            </a:r>
            <a:r>
              <a:rPr lang="sr-Latn-BA" sz="2800" b="1" baseline="-25000" dirty="0"/>
              <a:t>x</a:t>
            </a:r>
            <a:r>
              <a:rPr lang="en-US" sz="2800" b="1" dirty="0"/>
              <a:t> = S</a:t>
            </a:r>
            <a:r>
              <a:rPr lang="en-US" sz="2800" b="1" baseline="-25000" dirty="0"/>
              <a:t>y</a:t>
            </a:r>
            <a:r>
              <a:rPr lang="en-US" sz="2800" b="1" dirty="0"/>
              <a:t> = 0</a:t>
            </a:r>
            <a:r>
              <a:rPr lang="en-US" sz="2800" dirty="0"/>
              <a:t>.</a:t>
            </a:r>
            <a:endParaRPr lang="sr-Latn-RS" sz="2800" dirty="0"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217619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4. </a:t>
            </a: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PRAKTIČNI PROBLEMI</a:t>
            </a:r>
            <a:b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sr-Latn-RS" sz="36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   SMICANJA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362200"/>
            <a:ext cx="8229600" cy="3763963"/>
          </a:xfrm>
        </p:spPr>
        <p:txBody>
          <a:bodyPr>
            <a:normAutofit/>
          </a:bodyPr>
          <a:lstStyle/>
          <a:p>
            <a:pPr algn="just"/>
            <a:r>
              <a:rPr lang="sr-Latn-RS" sz="3200" dirty="0"/>
              <a:t>Smicanje kao prosti vid opterećenja </a:t>
            </a:r>
            <a:r>
              <a:rPr lang="sr-Latn-RS" sz="3200"/>
              <a:t>izazivaju suprotno </a:t>
            </a:r>
            <a:r>
              <a:rPr lang="sr-Latn-RS" sz="3200" dirty="0"/>
              <a:t>usmerene i paralelne sile, sa značajno malom udaljenošću napadnih linija. Ovaj vid prostog opterećenja, povezan je sa savijanjem i zbog toga se u naučnoj literaturi, sreće i pod pojmom </a:t>
            </a:r>
            <a:r>
              <a:rPr lang="sr-Latn-RS" sz="3200" b="1" dirty="0"/>
              <a:t>tehničko smicanje</a:t>
            </a:r>
            <a:r>
              <a:rPr lang="sr-Latn-RS" sz="3200" dirty="0"/>
              <a:t>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</a:t>
            </a:fld>
            <a:endParaRPr lang="sr-Latn-R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413600"/>
            <a:ext cx="8229600" cy="72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4.1. Uvodne informacije</a:t>
            </a:r>
          </a:p>
        </p:txBody>
      </p:sp>
    </p:spTree>
    <p:extLst>
      <p:ext uri="{BB962C8B-B14F-4D97-AF65-F5344CB8AC3E}">
        <p14:creationId xmlns:p14="http://schemas.microsoft.com/office/powerpoint/2010/main" val="418856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20</a:t>
            </a:fld>
            <a:endParaRPr lang="sr-Latn-R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3.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Aksijalni, centrifugalni i polarni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momenti inercije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192" y="2057400"/>
            <a:ext cx="4255008" cy="443788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7256903"/>
              </p:ext>
            </p:extLst>
          </p:nvPr>
        </p:nvGraphicFramePr>
        <p:xfrm>
          <a:off x="6090129" y="1828800"/>
          <a:ext cx="1447172" cy="1523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98" name="Equation" r:id="rId4" imgW="723586" imgH="761669" progId="Equation.DSMT4">
                  <p:embed/>
                </p:oleObj>
              </mc:Choice>
              <mc:Fallback>
                <p:oleObj name="Equation" r:id="rId4" imgW="723586" imgH="76166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9" y="1828800"/>
                        <a:ext cx="1447172" cy="1523338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6090129" y="3494782"/>
            <a:ext cx="2215671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Dimenzija:</a:t>
            </a:r>
          </a:p>
          <a:p>
            <a:endParaRPr lang="sr-Latn-RS" sz="800" dirty="0"/>
          </a:p>
          <a:p>
            <a:r>
              <a:rPr lang="sr-Latn-RS" sz="2800" dirty="0"/>
              <a:t>[L</a:t>
            </a:r>
            <a:r>
              <a:rPr lang="sr-Latn-RS" sz="2800" baseline="30000" dirty="0"/>
              <a:t>2</a:t>
            </a:r>
            <a:r>
              <a:rPr lang="sr-Latn-RS" sz="2800" dirty="0">
                <a:sym typeface="Symbol"/>
              </a:rPr>
              <a:t>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[L</a:t>
            </a:r>
            <a:r>
              <a:rPr lang="sr-Latn-RS" sz="2800" baseline="30000" dirty="0"/>
              <a:t>4</a:t>
            </a:r>
            <a:r>
              <a:rPr lang="sr-Latn-RS" sz="2800" dirty="0"/>
              <a:t>]</a:t>
            </a:r>
            <a:endParaRPr lang="en-US" sz="2800" dirty="0"/>
          </a:p>
        </p:txBody>
      </p:sp>
      <p:cxnSp>
        <p:nvCxnSpPr>
          <p:cNvPr id="10" name="Elbow Connector 9"/>
          <p:cNvCxnSpPr>
            <a:stCxn id="8" idx="3"/>
            <a:endCxn id="9" idx="3"/>
          </p:cNvCxnSpPr>
          <p:nvPr/>
        </p:nvCxnSpPr>
        <p:spPr>
          <a:xfrm>
            <a:off x="7537301" y="2590469"/>
            <a:ext cx="768499" cy="1442922"/>
          </a:xfrm>
          <a:prstGeom prst="bentConnector3">
            <a:avLst>
              <a:gd name="adj1" fmla="val 12974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30489"/>
              </p:ext>
            </p:extLst>
          </p:nvPr>
        </p:nvGraphicFramePr>
        <p:xfrm>
          <a:off x="6090129" y="5892800"/>
          <a:ext cx="1346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99" name="Equation" r:id="rId6" imgW="672840" imgH="253800" progId="Equation.DSMT4">
                  <p:embed/>
                </p:oleObj>
              </mc:Choice>
              <mc:Fallback>
                <p:oleObj name="Equation" r:id="rId6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0129" y="5892800"/>
                        <a:ext cx="13462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6090129" y="51409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Predznak:</a:t>
            </a:r>
            <a:endParaRPr lang="en-US" sz="2800" dirty="0"/>
          </a:p>
        </p:txBody>
      </p:sp>
      <p:cxnSp>
        <p:nvCxnSpPr>
          <p:cNvPr id="13" name="Elbow Connector 12"/>
          <p:cNvCxnSpPr>
            <a:stCxn id="12" idx="3"/>
            <a:endCxn id="11" idx="3"/>
          </p:cNvCxnSpPr>
          <p:nvPr/>
        </p:nvCxnSpPr>
        <p:spPr>
          <a:xfrm flipH="1">
            <a:off x="7436329" y="5402590"/>
            <a:ext cx="273154" cy="744210"/>
          </a:xfrm>
          <a:prstGeom prst="bentConnector3">
            <a:avLst>
              <a:gd name="adj1" fmla="val -8368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57200" y="1457980"/>
            <a:ext cx="533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Aksijalni moment inercije</a:t>
            </a:r>
          </a:p>
        </p:txBody>
      </p:sp>
    </p:spTree>
    <p:extLst>
      <p:ext uri="{BB962C8B-B14F-4D97-AF65-F5344CB8AC3E}">
        <p14:creationId xmlns:p14="http://schemas.microsoft.com/office/powerpoint/2010/main" val="28613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21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5853594"/>
              </p:ext>
            </p:extLst>
          </p:nvPr>
        </p:nvGraphicFramePr>
        <p:xfrm>
          <a:off x="5867400" y="1143000"/>
          <a:ext cx="1523338" cy="736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18" name="Equation" r:id="rId3" imgW="761669" imgH="368140" progId="Equation.DSMT4">
                  <p:embed/>
                </p:oleObj>
              </mc:Choice>
              <mc:Fallback>
                <p:oleObj name="Equation" r:id="rId3" imgW="761669" imgH="3681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143000"/>
                        <a:ext cx="1523338" cy="73628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Centrifugalni moment inercije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66800"/>
            <a:ext cx="4255008" cy="443788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867400" y="2209800"/>
            <a:ext cx="2511713" cy="1077218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Dimenzija:</a:t>
            </a:r>
          </a:p>
          <a:p>
            <a:endParaRPr lang="sr-Latn-RS" sz="800" dirty="0"/>
          </a:p>
          <a:p>
            <a:r>
              <a:rPr lang="sr-Latn-RS" sz="2800" dirty="0"/>
              <a:t>[L</a:t>
            </a:r>
            <a:r>
              <a:rPr lang="sr-Latn-RS" sz="2800" dirty="0">
                <a:sym typeface="Symbol"/>
              </a:rPr>
              <a:t>L  </a:t>
            </a:r>
            <a:r>
              <a:rPr lang="sr-Latn-RS" sz="2800" dirty="0"/>
              <a:t>L</a:t>
            </a:r>
            <a:r>
              <a:rPr lang="sr-Latn-RS" sz="2800" baseline="30000" dirty="0"/>
              <a:t>2</a:t>
            </a:r>
            <a:r>
              <a:rPr lang="sr-Latn-RS" sz="2800" dirty="0"/>
              <a:t>] = [L</a:t>
            </a:r>
            <a:r>
              <a:rPr lang="sr-Latn-RS" sz="2800" baseline="30000" dirty="0"/>
              <a:t>4</a:t>
            </a:r>
            <a:r>
              <a:rPr lang="sr-Latn-RS" sz="2800" dirty="0"/>
              <a:t>]</a:t>
            </a:r>
            <a:endParaRPr lang="en-US" sz="2800" dirty="0"/>
          </a:p>
        </p:txBody>
      </p:sp>
      <p:cxnSp>
        <p:nvCxnSpPr>
          <p:cNvPr id="9" name="Elbow Connector 8"/>
          <p:cNvCxnSpPr>
            <a:stCxn id="4" idx="3"/>
            <a:endCxn id="8" idx="3"/>
          </p:cNvCxnSpPr>
          <p:nvPr/>
        </p:nvCxnSpPr>
        <p:spPr>
          <a:xfrm>
            <a:off x="7390738" y="1511140"/>
            <a:ext cx="988375" cy="1237269"/>
          </a:xfrm>
          <a:prstGeom prst="bentConnector3">
            <a:avLst>
              <a:gd name="adj1" fmla="val 123129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867400" y="406400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Predznak:</a:t>
            </a:r>
            <a:endParaRPr lang="en-US" sz="2800" dirty="0"/>
          </a:p>
        </p:txBody>
      </p:sp>
      <p:cxnSp>
        <p:nvCxnSpPr>
          <p:cNvPr id="11" name="Elbow Connector 10"/>
          <p:cNvCxnSpPr>
            <a:stCxn id="10" idx="3"/>
            <a:endCxn id="13" idx="3"/>
          </p:cNvCxnSpPr>
          <p:nvPr/>
        </p:nvCxnSpPr>
        <p:spPr>
          <a:xfrm flipH="1">
            <a:off x="6883400" y="4325610"/>
            <a:ext cx="603354" cy="1211590"/>
          </a:xfrm>
          <a:prstGeom prst="bentConnector3">
            <a:avLst>
              <a:gd name="adj1" fmla="val -37888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982002"/>
              </p:ext>
            </p:extLst>
          </p:nvPr>
        </p:nvGraphicFramePr>
        <p:xfrm>
          <a:off x="5867400" y="4826000"/>
          <a:ext cx="1016000" cy="142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819" name="Equation" r:id="rId6" imgW="507960" imgH="711000" progId="Equation.DSMT4">
                  <p:embed/>
                </p:oleObj>
              </mc:Choice>
              <mc:Fallback>
                <p:oleObj name="Equation" r:id="rId6" imgW="507960" imgH="711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826000"/>
                        <a:ext cx="1016000" cy="1422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6869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22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84" y="381000"/>
            <a:ext cx="5285232" cy="37978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4256680"/>
            <a:ext cx="5410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5.4 Primer osno-simetrične geometrijske figure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1510284" y="5015805"/>
            <a:ext cx="6947916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/>
              <a:t>ZAKLJUČAK: </a:t>
            </a:r>
            <a:r>
              <a:rPr lang="sr-Latn-RS" sz="2800" dirty="0"/>
              <a:t>Centrifugalni moment inercije za poprečne preseke, sa bar jednom osom simetrije, jednak nuli (0).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3483233"/>
              </p:ext>
            </p:extLst>
          </p:nvPr>
        </p:nvGraphicFramePr>
        <p:xfrm>
          <a:off x="5638800" y="3429000"/>
          <a:ext cx="2818176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46" name="Equation" r:id="rId4" imgW="1409088" imgH="241195" progId="Equation.DSMT4">
                  <p:embed/>
                </p:oleObj>
              </mc:Choice>
              <mc:Fallback>
                <p:oleObj name="Equation" r:id="rId4" imgW="1409088" imgH="241195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3429000"/>
                        <a:ext cx="2818176" cy="48239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Elbow Connector 7"/>
          <p:cNvCxnSpPr>
            <a:stCxn id="4" idx="3"/>
            <a:endCxn id="7" idx="3"/>
          </p:cNvCxnSpPr>
          <p:nvPr/>
        </p:nvCxnSpPr>
        <p:spPr>
          <a:xfrm>
            <a:off x="8456976" y="3670195"/>
            <a:ext cx="1224" cy="2038108"/>
          </a:xfrm>
          <a:prstGeom prst="bentConnector3">
            <a:avLst>
              <a:gd name="adj1" fmla="val 1877647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3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23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8077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Polarni moment inercije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505712"/>
            <a:ext cx="4255008" cy="443788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1258519"/>
              </p:ext>
            </p:extLst>
          </p:nvPr>
        </p:nvGraphicFramePr>
        <p:xfrm>
          <a:off x="5878292" y="990600"/>
          <a:ext cx="1397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41" name="Equation" r:id="rId4" imgW="698500" imgH="368300" progId="Equation.DSMT4">
                  <p:embed/>
                </p:oleObj>
              </mc:Choice>
              <mc:Fallback>
                <p:oleObj name="Equation" r:id="rId4" imgW="6985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92" y="990600"/>
                        <a:ext cx="13970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2499526"/>
              </p:ext>
            </p:extLst>
          </p:nvPr>
        </p:nvGraphicFramePr>
        <p:xfrm>
          <a:off x="3810000" y="1117600"/>
          <a:ext cx="149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42" name="Equation" r:id="rId6" imgW="749160" imgH="228600" progId="Equation.DSMT4">
                  <p:embed/>
                </p:oleObj>
              </mc:Choice>
              <mc:Fallback>
                <p:oleObj name="Equation" r:id="rId6" imgW="74916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1117600"/>
                        <a:ext cx="14986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>
            <a:off x="5409692" y="1285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74645"/>
              </p:ext>
            </p:extLst>
          </p:nvPr>
        </p:nvGraphicFramePr>
        <p:xfrm>
          <a:off x="5892294" y="2260600"/>
          <a:ext cx="2489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43" name="Equation" r:id="rId8" imgW="1244600" imgH="368300" progId="Equation.DSMT4">
                  <p:embed/>
                </p:oleObj>
              </mc:Choice>
              <mc:Fallback>
                <p:oleObj name="Equation" r:id="rId8" imgW="12446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2294" y="2260600"/>
                        <a:ext cx="2489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584046"/>
              </p:ext>
            </p:extLst>
          </p:nvPr>
        </p:nvGraphicFramePr>
        <p:xfrm>
          <a:off x="5866892" y="3606800"/>
          <a:ext cx="1397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44" name="Equation" r:id="rId10" imgW="698500" imgH="241300" progId="Equation.DSMT4">
                  <p:embed/>
                </p:oleObj>
              </mc:Choice>
              <mc:Fallback>
                <p:oleObj name="Equation" r:id="rId10" imgW="698500" imgH="2413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892" y="3606800"/>
                        <a:ext cx="1397000" cy="4826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6359393"/>
              </p:ext>
            </p:extLst>
          </p:nvPr>
        </p:nvGraphicFramePr>
        <p:xfrm>
          <a:off x="6197092" y="177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45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092" y="177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711128"/>
              </p:ext>
            </p:extLst>
          </p:nvPr>
        </p:nvGraphicFramePr>
        <p:xfrm>
          <a:off x="6197092" y="312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46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092" y="312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5"/>
          <p:cNvSpPr/>
          <p:nvPr/>
        </p:nvSpPr>
        <p:spPr>
          <a:xfrm>
            <a:off x="5859296" y="4343400"/>
            <a:ext cx="244650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Dimenzija: [L</a:t>
            </a:r>
            <a:r>
              <a:rPr lang="sr-Latn-RS" sz="2800" baseline="30000" dirty="0"/>
              <a:t>4</a:t>
            </a:r>
            <a:r>
              <a:rPr lang="sr-Latn-RS" sz="2800" dirty="0"/>
              <a:t>]</a:t>
            </a:r>
            <a:endParaRPr lang="en-US" sz="2800" dirty="0"/>
          </a:p>
        </p:txBody>
      </p:sp>
      <p:cxnSp>
        <p:nvCxnSpPr>
          <p:cNvPr id="17" name="Elbow Connector 16"/>
          <p:cNvCxnSpPr>
            <a:stCxn id="13" idx="3"/>
            <a:endCxn id="16" idx="3"/>
          </p:cNvCxnSpPr>
          <p:nvPr/>
        </p:nvCxnSpPr>
        <p:spPr>
          <a:xfrm>
            <a:off x="7263892" y="3848100"/>
            <a:ext cx="1041908" cy="756910"/>
          </a:xfrm>
          <a:prstGeom prst="bentConnector3">
            <a:avLst>
              <a:gd name="adj1" fmla="val 12194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9172279"/>
              </p:ext>
            </p:extLst>
          </p:nvPr>
        </p:nvGraphicFramePr>
        <p:xfrm>
          <a:off x="6559446" y="5969000"/>
          <a:ext cx="889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347" name="Equation" r:id="rId15" imgW="444240" imgH="253800" progId="Equation.DSMT4">
                  <p:embed/>
                </p:oleObj>
              </mc:Choice>
              <mc:Fallback>
                <p:oleObj name="Equation" r:id="rId15" imgW="444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9446" y="5969000"/>
                        <a:ext cx="889000" cy="508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5848246" y="5242580"/>
            <a:ext cx="1619354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Predznak: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22" idx="3"/>
            <a:endCxn id="21" idx="3"/>
          </p:cNvCxnSpPr>
          <p:nvPr/>
        </p:nvCxnSpPr>
        <p:spPr>
          <a:xfrm flipH="1">
            <a:off x="7448446" y="5504190"/>
            <a:ext cx="19154" cy="718810"/>
          </a:xfrm>
          <a:prstGeom prst="bentConnector3">
            <a:avLst>
              <a:gd name="adj1" fmla="val -119348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101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6" grpId="0" animBg="1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24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44780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Promena momenata inercije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pri translaciji koordinatnog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sistema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828800"/>
            <a:ext cx="4370832" cy="3977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38200" y="5857577"/>
            <a:ext cx="4724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5.5 Proizvoljan poprečni presek u xy i x’y’ koordinatnim sistemima paralelnih osa</a:t>
            </a:r>
            <a:endParaRPr lang="en-US" sz="2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659111"/>
              </p:ext>
            </p:extLst>
          </p:nvPr>
        </p:nvGraphicFramePr>
        <p:xfrm>
          <a:off x="6248400" y="1752600"/>
          <a:ext cx="124406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86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1752600"/>
                        <a:ext cx="124406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99484"/>
              </p:ext>
            </p:extLst>
          </p:nvPr>
        </p:nvGraphicFramePr>
        <p:xfrm>
          <a:off x="6248400" y="3124200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87" name="Equation" r:id="rId6" imgW="927100" imgH="381000" progId="Equation.DSMT4">
                  <p:embed/>
                </p:oleObj>
              </mc:Choice>
              <mc:Fallback>
                <p:oleObj name="Equation" r:id="rId6" imgW="927100" imgH="3810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3124200"/>
                        <a:ext cx="18542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6019800" y="2194560"/>
            <a:ext cx="1752600" cy="62484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7825739" y="2476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flipH="1">
            <a:off x="8244840" y="33528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>
            <a:off x="8191499" y="2545080"/>
            <a:ext cx="419101" cy="876300"/>
          </a:xfrm>
          <a:prstGeom prst="bentConnector3">
            <a:avLst>
              <a:gd name="adj1" fmla="val 154545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6850817"/>
              </p:ext>
            </p:extLst>
          </p:nvPr>
        </p:nvGraphicFramePr>
        <p:xfrm>
          <a:off x="6248400" y="44958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88" name="Equation" r:id="rId8" imgW="1104900" imgH="381000" progId="Equation.DSMT4">
                  <p:embed/>
                </p:oleObj>
              </mc:Choice>
              <mc:Fallback>
                <p:oleObj name="Equation" r:id="rId8" imgW="1104900" imgH="381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49580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487378"/>
              </p:ext>
            </p:extLst>
          </p:nvPr>
        </p:nvGraphicFramePr>
        <p:xfrm>
          <a:off x="65786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089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86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7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0574851"/>
              </p:ext>
            </p:extLst>
          </p:nvPr>
        </p:nvGraphicFramePr>
        <p:xfrm>
          <a:off x="533400" y="53340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3" name="Equation" r:id="rId3" imgW="1104900" imgH="381000" progId="Equation.DSMT4">
                  <p:embed/>
                </p:oleObj>
              </mc:Choice>
              <mc:Fallback>
                <p:oleObj name="Equation" r:id="rId3" imgW="1104900" imgH="3810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33400"/>
                        <a:ext cx="2209800" cy="762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8555631"/>
              </p:ext>
            </p:extLst>
          </p:nvPr>
        </p:nvGraphicFramePr>
        <p:xfrm>
          <a:off x="533400" y="193040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4" name="Equation" r:id="rId5" imgW="1905000" imgH="368300" progId="Equation.DSMT4">
                  <p:embed/>
                </p:oleObj>
              </mc:Choice>
              <mc:Fallback>
                <p:oleObj name="Equation" r:id="rId5" imgW="1905000" imgH="3683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93040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6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7700537"/>
              </p:ext>
            </p:extLst>
          </p:nvPr>
        </p:nvGraphicFramePr>
        <p:xfrm>
          <a:off x="9144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5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4349686"/>
              </p:ext>
            </p:extLst>
          </p:nvPr>
        </p:nvGraphicFramePr>
        <p:xfrm>
          <a:off x="533400" y="3276600"/>
          <a:ext cx="2538898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6" name="Equation" r:id="rId9" imgW="1269449" imgH="241195" progId="Equation.DSMT4">
                  <p:embed/>
                </p:oleObj>
              </mc:Choice>
              <mc:Fallback>
                <p:oleObj name="Equation" r:id="rId9" imgW="1269449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2538898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212920"/>
              </p:ext>
            </p:extLst>
          </p:nvPr>
        </p:nvGraphicFramePr>
        <p:xfrm>
          <a:off x="914400" y="2794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19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94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2745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33400"/>
            <a:ext cx="4370832" cy="3977640"/>
          </a:xfrm>
          <a:prstGeom prst="rect">
            <a:avLst/>
          </a:prstGeom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279620"/>
              </p:ext>
            </p:extLst>
          </p:nvPr>
        </p:nvGraphicFramePr>
        <p:xfrm>
          <a:off x="6096000" y="548640"/>
          <a:ext cx="124406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1" name="Equation" r:id="rId4" imgW="622030" imgH="431613" progId="Equation.DSMT4">
                  <p:embed/>
                </p:oleObj>
              </mc:Choice>
              <mc:Fallback>
                <p:oleObj name="Equation" r:id="rId4" imgW="622030" imgH="43161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548640"/>
                        <a:ext cx="124406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48012"/>
              </p:ext>
            </p:extLst>
          </p:nvPr>
        </p:nvGraphicFramePr>
        <p:xfrm>
          <a:off x="6096000" y="1920240"/>
          <a:ext cx="18542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2" name="Equation" r:id="rId6" imgW="927000" imgH="380880" progId="Equation.DSMT4">
                  <p:embed/>
                </p:oleObj>
              </mc:Choice>
              <mc:Fallback>
                <p:oleObj name="Equation" r:id="rId6" imgW="92700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1920240"/>
                        <a:ext cx="18542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5867400" y="381000"/>
            <a:ext cx="1752600" cy="62484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7673339" y="624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ight Arrow 7"/>
          <p:cNvSpPr/>
          <p:nvPr/>
        </p:nvSpPr>
        <p:spPr>
          <a:xfrm flipH="1">
            <a:off x="8016240" y="2148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9" name="Elbow Connector 8"/>
          <p:cNvCxnSpPr>
            <a:stCxn id="7" idx="3"/>
            <a:endCxn id="8" idx="1"/>
          </p:cNvCxnSpPr>
          <p:nvPr/>
        </p:nvCxnSpPr>
        <p:spPr>
          <a:xfrm>
            <a:off x="8039099" y="693420"/>
            <a:ext cx="342901" cy="1524000"/>
          </a:xfrm>
          <a:prstGeom prst="bentConnector3">
            <a:avLst>
              <a:gd name="adj1" fmla="val 16666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220900"/>
              </p:ext>
            </p:extLst>
          </p:nvPr>
        </p:nvGraphicFramePr>
        <p:xfrm>
          <a:off x="6096000" y="3291840"/>
          <a:ext cx="22098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3" name="Equation" r:id="rId8" imgW="1104840" imgH="380880" progId="Equation.DSMT4">
                  <p:embed/>
                </p:oleObj>
              </mc:Choice>
              <mc:Fallback>
                <p:oleObj name="Equation" r:id="rId8" imgW="1104840" imgH="380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3291840"/>
                        <a:ext cx="2209800" cy="762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779682"/>
              </p:ext>
            </p:extLst>
          </p:nvPr>
        </p:nvGraphicFramePr>
        <p:xfrm>
          <a:off x="6426200" y="28092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4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28092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292260"/>
              </p:ext>
            </p:extLst>
          </p:nvPr>
        </p:nvGraphicFramePr>
        <p:xfrm>
          <a:off x="6426200" y="41808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5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6200" y="418084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168926"/>
              </p:ext>
            </p:extLst>
          </p:nvPr>
        </p:nvGraphicFramePr>
        <p:xfrm>
          <a:off x="4495800" y="4663440"/>
          <a:ext cx="38100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6" name="Equation" r:id="rId13" imgW="1904760" imgH="368280" progId="Equation.DSMT4">
                  <p:embed/>
                </p:oleObj>
              </mc:Choice>
              <mc:Fallback>
                <p:oleObj name="Equation" r:id="rId13" imgW="1904760" imgH="3682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4663440"/>
                        <a:ext cx="3810000" cy="736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3275451"/>
              </p:ext>
            </p:extLst>
          </p:nvPr>
        </p:nvGraphicFramePr>
        <p:xfrm>
          <a:off x="4497387" y="5892800"/>
          <a:ext cx="2589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7" name="Equation" r:id="rId15" imgW="1295280" imgH="253800" progId="Equation.DSMT4">
                  <p:embed/>
                </p:oleObj>
              </mc:Choice>
              <mc:Fallback>
                <p:oleObj name="Equation" r:id="rId15" imgW="1295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7387" y="5892800"/>
                        <a:ext cx="2589213" cy="508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0695354"/>
              </p:ext>
            </p:extLst>
          </p:nvPr>
        </p:nvGraphicFramePr>
        <p:xfrm>
          <a:off x="4840732" y="5486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458" name="Equation" r:id="rId17" imgW="139639" imgH="203112" progId="Equation.DSMT4">
                  <p:embed/>
                </p:oleObj>
              </mc:Choice>
              <mc:Fallback>
                <p:oleObj name="Equation" r:id="rId17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732" y="5486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175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27</a:t>
            </a:fld>
            <a:endParaRPr lang="sr-Latn-RS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037687"/>
              </p:ext>
            </p:extLst>
          </p:nvPr>
        </p:nvGraphicFramePr>
        <p:xfrm>
          <a:off x="5281734" y="2463800"/>
          <a:ext cx="1930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8" name="Equation" r:id="rId3" imgW="965200" imgH="368300" progId="Equation.DSMT4">
                  <p:embed/>
                </p:oleObj>
              </mc:Choice>
              <mc:Fallback>
                <p:oleObj name="Equation" r:id="rId3" imgW="965200" imgH="368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1734" y="2463800"/>
                        <a:ext cx="1930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609794"/>
              </p:ext>
            </p:extLst>
          </p:nvPr>
        </p:nvGraphicFramePr>
        <p:xfrm>
          <a:off x="5271574" y="3810210"/>
          <a:ext cx="30988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39" name="Equation" r:id="rId5" imgW="1549400" imgH="368300" progId="Equation.DSMT4">
                  <p:embed/>
                </p:oleObj>
              </mc:Choice>
              <mc:Fallback>
                <p:oleObj name="Equation" r:id="rId5" imgW="15494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1574" y="3810210"/>
                        <a:ext cx="30988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9246612"/>
              </p:ext>
            </p:extLst>
          </p:nvPr>
        </p:nvGraphicFramePr>
        <p:xfrm>
          <a:off x="5257800" y="5156410"/>
          <a:ext cx="3376734" cy="4823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0" name="Equation" r:id="rId7" imgW="1688367" imgH="241195" progId="Equation.DSMT4">
                  <p:embed/>
                </p:oleObj>
              </mc:Choice>
              <mc:Fallback>
                <p:oleObj name="Equation" r:id="rId7" imgW="1688367" imgH="241195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5156410"/>
                        <a:ext cx="3376734" cy="48239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70832" cy="3977640"/>
          </a:xfrm>
          <a:prstGeom prst="rect">
            <a:avLst/>
          </a:prstGeom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866304"/>
              </p:ext>
            </p:extLst>
          </p:nvPr>
        </p:nvGraphicFramePr>
        <p:xfrm>
          <a:off x="5942134" y="990600"/>
          <a:ext cx="1244600" cy="86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1" name="Equation" r:id="rId10" imgW="622030" imgH="431613" progId="Equation.DSMT4">
                  <p:embed/>
                </p:oleObj>
              </mc:Choice>
              <mc:Fallback>
                <p:oleObj name="Equation" r:id="rId10" imgW="622030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2134" y="990600"/>
                        <a:ext cx="1244600" cy="8620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5400000">
            <a:off x="6249474" y="20955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3480593"/>
              </p:ext>
            </p:extLst>
          </p:nvPr>
        </p:nvGraphicFramePr>
        <p:xfrm>
          <a:off x="5789734" y="3327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2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9734" y="3327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379226"/>
              </p:ext>
            </p:extLst>
          </p:nvPr>
        </p:nvGraphicFramePr>
        <p:xfrm>
          <a:off x="5764334" y="467381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343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4334" y="467381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2818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28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4370832" cy="3977640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744791"/>
              </p:ext>
            </p:extLst>
          </p:nvPr>
        </p:nvGraphicFramePr>
        <p:xfrm>
          <a:off x="5283680" y="3708600"/>
          <a:ext cx="152352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56" name="Equation" r:id="rId4" imgW="761760" imgH="241200" progId="Equation.DSMT4">
                  <p:embed/>
                </p:oleObj>
              </mc:Choice>
              <mc:Fallback>
                <p:oleObj name="Equation" r:id="rId4" imgW="7617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3680" y="3708600"/>
                        <a:ext cx="1523520" cy="482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303825"/>
              </p:ext>
            </p:extLst>
          </p:nvPr>
        </p:nvGraphicFramePr>
        <p:xfrm>
          <a:off x="5257800" y="2095500"/>
          <a:ext cx="258921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57" name="Equation" r:id="rId6" imgW="1295280" imgH="507960" progId="Equation.DSMT4">
                  <p:embed/>
                </p:oleObj>
              </mc:Choice>
              <mc:Fallback>
                <p:oleObj name="Equation" r:id="rId6" imgW="1295280" imgH="5079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095500"/>
                        <a:ext cx="2589213" cy="1016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5400000">
            <a:off x="5565140" y="33299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2861879"/>
              </p:ext>
            </p:extLst>
          </p:nvPr>
        </p:nvGraphicFramePr>
        <p:xfrm>
          <a:off x="1270672" y="4800600"/>
          <a:ext cx="1548728" cy="457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58" name="Equation" r:id="rId8" imgW="774364" imgH="228501" progId="Equation.DSMT4">
                  <p:embed/>
                </p:oleObj>
              </mc:Choice>
              <mc:Fallback>
                <p:oleObj name="Equation" r:id="rId8" imgW="774364" imgH="228501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672" y="4800600"/>
                        <a:ext cx="1548728" cy="457002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468260"/>
              </p:ext>
            </p:extLst>
          </p:nvPr>
        </p:nvGraphicFramePr>
        <p:xfrm>
          <a:off x="3429000" y="4775280"/>
          <a:ext cx="5257440" cy="558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59" name="Equation" r:id="rId10" imgW="2628720" imgH="279360" progId="Equation.DSMT4">
                  <p:embed/>
                </p:oleObj>
              </mc:Choice>
              <mc:Fallback>
                <p:oleObj name="Equation" r:id="rId10" imgW="2628720" imgH="27936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775280"/>
                        <a:ext cx="5257440" cy="55872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>
          <a:xfrm>
            <a:off x="2933700" y="49682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6619290"/>
              </p:ext>
            </p:extLst>
          </p:nvPr>
        </p:nvGraphicFramePr>
        <p:xfrm>
          <a:off x="3429000" y="5842000"/>
          <a:ext cx="3581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60" name="Equation" r:id="rId12" imgW="1790700" imgH="279400" progId="Equation.DSMT4">
                  <p:embed/>
                </p:oleObj>
              </mc:Choice>
              <mc:Fallback>
                <p:oleObj name="Equation" r:id="rId12" imgW="1790700" imgH="2794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5842000"/>
                        <a:ext cx="3581400" cy="5588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>
                        <a:solidFill>
                          <a:srgbClr val="422E2E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4606506"/>
              </p:ext>
            </p:extLst>
          </p:nvPr>
        </p:nvGraphicFramePr>
        <p:xfrm>
          <a:off x="5638800" y="431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61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431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777504"/>
              </p:ext>
            </p:extLst>
          </p:nvPr>
        </p:nvGraphicFramePr>
        <p:xfrm>
          <a:off x="3810000" y="5410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46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410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11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29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051560"/>
            <a:ext cx="4370832" cy="3977640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7024903"/>
              </p:ext>
            </p:extLst>
          </p:nvPr>
        </p:nvGraphicFramePr>
        <p:xfrm>
          <a:off x="5689600" y="1553210"/>
          <a:ext cx="96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7" name="Equation" r:id="rId4" imgW="482400" imgH="914400" progId="Equation.DSMT4">
                  <p:embed/>
                </p:oleObj>
              </mc:Choice>
              <mc:Fallback>
                <p:oleObj name="Equation" r:id="rId4" imgW="4824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9600" y="1553210"/>
                        <a:ext cx="9652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7147129"/>
              </p:ext>
            </p:extLst>
          </p:nvPr>
        </p:nvGraphicFramePr>
        <p:xfrm>
          <a:off x="7086600" y="293116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8" name="Equation" r:id="rId6" imgW="723600" imgH="241200" progId="Equation.DSMT4">
                  <p:embed/>
                </p:oleObj>
              </mc:Choice>
              <mc:Fallback>
                <p:oleObj name="Equation" r:id="rId6" imgW="723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2931160"/>
                        <a:ext cx="1447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631180" y="1476360"/>
            <a:ext cx="115062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2148759"/>
              </p:ext>
            </p:extLst>
          </p:nvPr>
        </p:nvGraphicFramePr>
        <p:xfrm>
          <a:off x="7543800" y="24993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89" name="Equation" r:id="rId8" imgW="139639" imgH="203112" progId="Equation.DSMT4">
                  <p:embed/>
                </p:oleObj>
              </mc:Choice>
              <mc:Fallback>
                <p:oleObj name="Equation" r:id="rId8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249936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877990"/>
              </p:ext>
            </p:extLst>
          </p:nvPr>
        </p:nvGraphicFramePr>
        <p:xfrm>
          <a:off x="6858000" y="15525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190" name="Equation" r:id="rId10" imgW="190417" imgH="152334" progId="Equation.DSMT4">
                  <p:embed/>
                </p:oleObj>
              </mc:Choice>
              <mc:Fallback>
                <p:oleObj name="Equation" r:id="rId10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15525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1" idx="3"/>
            <a:endCxn id="10" idx="0"/>
          </p:cNvCxnSpPr>
          <p:nvPr/>
        </p:nvCxnSpPr>
        <p:spPr>
          <a:xfrm>
            <a:off x="7239000" y="1704960"/>
            <a:ext cx="444500" cy="79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5666232" y="381000"/>
            <a:ext cx="2944368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Zamislimo sledeću situaciju:</a:t>
            </a:r>
            <a:endParaRPr lang="en-US" sz="2800" dirty="0"/>
          </a:p>
        </p:txBody>
      </p:sp>
      <p:cxnSp>
        <p:nvCxnSpPr>
          <p:cNvPr id="14" name="Elbow Connector 13"/>
          <p:cNvCxnSpPr>
            <a:stCxn id="13" idx="1"/>
            <a:endCxn id="7" idx="1"/>
          </p:cNvCxnSpPr>
          <p:nvPr/>
        </p:nvCxnSpPr>
        <p:spPr>
          <a:xfrm rot="10800000" flipH="1" flipV="1">
            <a:off x="5666232" y="858054"/>
            <a:ext cx="23368" cy="1609556"/>
          </a:xfrm>
          <a:prstGeom prst="bentConnector3">
            <a:avLst>
              <a:gd name="adj1" fmla="val -97826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553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914400" y="381000"/>
            <a:ext cx="7772400" cy="1066800"/>
          </a:xfrm>
        </p:spPr>
        <p:txBody>
          <a:bodyPr/>
          <a:lstStyle/>
          <a:p>
            <a:pPr algn="just"/>
            <a:r>
              <a:rPr lang="sr-Latn-RS" dirty="0"/>
              <a:t>Elementi konstrukcija opterećeni na smicanje dimenzionišu se prema dozvoljenom naponu smicanja.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4605090"/>
              </p:ext>
            </p:extLst>
          </p:nvPr>
        </p:nvGraphicFramePr>
        <p:xfrm>
          <a:off x="1295400" y="1498600"/>
          <a:ext cx="3073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45" name="Equation" r:id="rId3" imgW="1536700" imgH="241300" progId="Equation.DSMT4">
                  <p:embed/>
                </p:oleObj>
              </mc:Choice>
              <mc:Fallback>
                <p:oleObj name="Equation" r:id="rId3" imgW="1536700" imgH="2413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1498600"/>
                        <a:ext cx="3073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8224020"/>
              </p:ext>
            </p:extLst>
          </p:nvPr>
        </p:nvGraphicFramePr>
        <p:xfrm>
          <a:off x="1295400" y="2209800"/>
          <a:ext cx="3200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446" name="Equation" r:id="rId5" imgW="1600200" imgH="241300" progId="Equation.DSMT4">
                  <p:embed/>
                </p:oleObj>
              </mc:Choice>
              <mc:Fallback>
                <p:oleObj name="Equation" r:id="rId5" imgW="1600200" imgH="241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2209800"/>
                        <a:ext cx="3200400" cy="482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8423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50708"/>
              </p:ext>
            </p:extLst>
          </p:nvPr>
        </p:nvGraphicFramePr>
        <p:xfrm>
          <a:off x="990600" y="831200"/>
          <a:ext cx="3578225" cy="208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21" name="Equation" r:id="rId3" imgW="1790640" imgH="1041120" progId="Equation.DSMT4">
                  <p:embed/>
                </p:oleObj>
              </mc:Choice>
              <mc:Fallback>
                <p:oleObj name="Equation" r:id="rId3" imgW="1790640" imgH="104112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831200"/>
                        <a:ext cx="3578225" cy="2082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3657"/>
              </p:ext>
            </p:extLst>
          </p:nvPr>
        </p:nvGraphicFramePr>
        <p:xfrm>
          <a:off x="5613400" y="1035050"/>
          <a:ext cx="9652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22" name="Equation" r:id="rId5" imgW="482400" imgH="914400" progId="Equation.DSMT4">
                  <p:embed/>
                </p:oleObj>
              </mc:Choice>
              <mc:Fallback>
                <p:oleObj name="Equation" r:id="rId5" imgW="482400" imgH="914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400" y="1035050"/>
                        <a:ext cx="965200" cy="182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flipH="1">
            <a:off x="4724400" y="1887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686343"/>
              </p:ext>
            </p:extLst>
          </p:nvPr>
        </p:nvGraphicFramePr>
        <p:xfrm>
          <a:off x="965240" y="3448050"/>
          <a:ext cx="25654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23" name="Equation" r:id="rId7" imgW="1282680" imgH="1066680" progId="Equation.DSMT4">
                  <p:embed/>
                </p:oleObj>
              </mc:Choice>
              <mc:Fallback>
                <p:oleObj name="Equation" r:id="rId7" imgW="1282680" imgH="10666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40" y="3448050"/>
                        <a:ext cx="2565400" cy="21336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835113"/>
              </p:ext>
            </p:extLst>
          </p:nvPr>
        </p:nvGraphicFramePr>
        <p:xfrm>
          <a:off x="7010400" y="2413000"/>
          <a:ext cx="1447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24" name="Equation" r:id="rId9" imgW="723600" imgH="241200" progId="Equation.DSMT4">
                  <p:embed/>
                </p:oleObj>
              </mc:Choice>
              <mc:Fallback>
                <p:oleObj name="Equation" r:id="rId9" imgW="723600" imgH="241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2413000"/>
                        <a:ext cx="14478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eft Brace 11"/>
          <p:cNvSpPr/>
          <p:nvPr/>
        </p:nvSpPr>
        <p:spPr>
          <a:xfrm>
            <a:off x="5212080" y="838200"/>
            <a:ext cx="502920" cy="2209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554980" y="958200"/>
            <a:ext cx="1150620" cy="457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031112"/>
              </p:ext>
            </p:extLst>
          </p:nvPr>
        </p:nvGraphicFramePr>
        <p:xfrm>
          <a:off x="7467600" y="1981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25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1981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3136163"/>
              </p:ext>
            </p:extLst>
          </p:nvPr>
        </p:nvGraphicFramePr>
        <p:xfrm>
          <a:off x="6781800" y="10344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26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81800" y="10344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Elbow Connector 15"/>
          <p:cNvCxnSpPr>
            <a:stCxn id="15" idx="3"/>
            <a:endCxn id="14" idx="0"/>
          </p:cNvCxnSpPr>
          <p:nvPr/>
        </p:nvCxnSpPr>
        <p:spPr>
          <a:xfrm>
            <a:off x="7162800" y="1186800"/>
            <a:ext cx="444500" cy="7944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456488"/>
              </p:ext>
            </p:extLst>
          </p:nvPr>
        </p:nvGraphicFramePr>
        <p:xfrm>
          <a:off x="1371600" y="301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527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01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936093" y="4876800"/>
            <a:ext cx="3836307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sr-Latn-RS" sz="2800" dirty="0"/>
              <a:t>Ovo je matematički zapis</a:t>
            </a:r>
          </a:p>
          <a:p>
            <a:r>
              <a:rPr lang="sr-Latn-RS" sz="2800" b="1" dirty="0"/>
              <a:t>Štajnerovog pravila</a:t>
            </a:r>
            <a:r>
              <a:rPr lang="sr-Latn-RS" sz="2800" dirty="0"/>
              <a:t>.</a:t>
            </a:r>
            <a:endParaRPr lang="en-US" sz="2800" dirty="0"/>
          </a:p>
        </p:txBody>
      </p:sp>
      <p:cxnSp>
        <p:nvCxnSpPr>
          <p:cNvPr id="25" name="Elbow Connector 24"/>
          <p:cNvCxnSpPr>
            <a:stCxn id="10" idx="3"/>
            <a:endCxn id="24" idx="0"/>
          </p:cNvCxnSpPr>
          <p:nvPr/>
        </p:nvCxnSpPr>
        <p:spPr>
          <a:xfrm>
            <a:off x="3530640" y="4514850"/>
            <a:ext cx="2323607" cy="36195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47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  <p:bldP spid="13" grpId="0" animBg="1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31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9415832"/>
              </p:ext>
            </p:extLst>
          </p:nvPr>
        </p:nvGraphicFramePr>
        <p:xfrm>
          <a:off x="889000" y="927100"/>
          <a:ext cx="2565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37" name="Equation" r:id="rId3" imgW="1282680" imgH="825480" progId="Equation.DSMT4">
                  <p:embed/>
                </p:oleObj>
              </mc:Choice>
              <mc:Fallback>
                <p:oleObj name="Equation" r:id="rId3" imgW="1282680" imgH="82548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9000" y="927100"/>
                        <a:ext cx="2565400" cy="1651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086541"/>
              </p:ext>
            </p:extLst>
          </p:nvPr>
        </p:nvGraphicFramePr>
        <p:xfrm>
          <a:off x="3530600" y="158115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38" name="Equation" r:id="rId5" imgW="190417" imgH="152334" progId="Equation.DSMT4">
                  <p:embed/>
                </p:oleObj>
              </mc:Choice>
              <mc:Fallback>
                <p:oleObj name="Equation" r:id="rId5" imgW="190417" imgH="152334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0600" y="158115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7032167"/>
              </p:ext>
            </p:extLst>
          </p:nvPr>
        </p:nvGraphicFramePr>
        <p:xfrm>
          <a:off x="3987800" y="895350"/>
          <a:ext cx="2565400" cy="165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139" name="Equation" r:id="rId7" imgW="1282680" imgH="825480" progId="Equation.DSMT4">
                  <p:embed/>
                </p:oleObj>
              </mc:Choice>
              <mc:Fallback>
                <p:oleObj name="Equation" r:id="rId7" imgW="1282680" imgH="82548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7800" y="895350"/>
                        <a:ext cx="2565400" cy="16510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47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32</a:t>
            </a:fld>
            <a:endParaRPr lang="sr-Latn-R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4.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Promena momenata inercije pri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 </a:t>
            </a:r>
            <a:r>
              <a:rPr lang="sr-Latn-BA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rotaciji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koordinatnog sistema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72" y="1761744"/>
            <a:ext cx="3614928" cy="333451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71600" y="5232737"/>
            <a:ext cx="6477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sr-Latn-RS" sz="2000" i="1" dirty="0"/>
              <a:t>Sl. 5.6 Proizvoljan poprečni presek u xy i x’y’ koordinatnim sistemima (x’y’ koordinatni sistem je zarotiran u odnosu na xy koordinatni sistem)</a:t>
            </a:r>
            <a:endParaRPr lang="en-US" sz="2000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529863"/>
              </p:ext>
            </p:extLst>
          </p:nvPr>
        </p:nvGraphicFramePr>
        <p:xfrm>
          <a:off x="5970180" y="1761744"/>
          <a:ext cx="2716620" cy="8632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80" name="Equation" r:id="rId4" imgW="1358310" imgH="431613" progId="Equation.DSMT4">
                  <p:embed/>
                </p:oleObj>
              </mc:Choice>
              <mc:Fallback>
                <p:oleObj name="Equation" r:id="rId4" imgW="1358310" imgH="431613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70180" y="1761744"/>
                        <a:ext cx="2716620" cy="863226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910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33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5349624"/>
              </p:ext>
            </p:extLst>
          </p:nvPr>
        </p:nvGraphicFramePr>
        <p:xfrm>
          <a:off x="762000" y="1473552"/>
          <a:ext cx="1802618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25" name="Equation" r:id="rId3" imgW="901309" imgH="406224" progId="Equation.DSMT4">
                  <p:embed/>
                </p:oleObj>
              </mc:Choice>
              <mc:Fallback>
                <p:oleObj name="Equation" r:id="rId3" imgW="901309" imgH="406224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473552"/>
                        <a:ext cx="1802618" cy="8124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621263"/>
              </p:ext>
            </p:extLst>
          </p:nvPr>
        </p:nvGraphicFramePr>
        <p:xfrm>
          <a:off x="762000" y="2845152"/>
          <a:ext cx="3630624" cy="812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26" name="Equation" r:id="rId5" imgW="1815312" imgH="406224" progId="Equation.DSMT4">
                  <p:embed/>
                </p:oleObj>
              </mc:Choice>
              <mc:Fallback>
                <p:oleObj name="Equation" r:id="rId5" imgW="1815312" imgH="40622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45152"/>
                        <a:ext cx="3630624" cy="81244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882814"/>
              </p:ext>
            </p:extLst>
          </p:nvPr>
        </p:nvGraphicFramePr>
        <p:xfrm>
          <a:off x="762000" y="4216400"/>
          <a:ext cx="5080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27" name="Equation" r:id="rId7" imgW="2540000" imgH="254000" progId="Equation.DSMT4">
                  <p:embed/>
                </p:oleObj>
              </mc:Choice>
              <mc:Fallback>
                <p:oleObj name="Equation" r:id="rId7" imgW="25400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16400"/>
                        <a:ext cx="5080000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11088"/>
              </p:ext>
            </p:extLst>
          </p:nvPr>
        </p:nvGraphicFramePr>
        <p:xfrm>
          <a:off x="787400" y="5232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28" name="Equation" r:id="rId9" imgW="2844800" imgH="393700" progId="Equation.DSMT4">
                  <p:embed/>
                </p:oleObj>
              </mc:Choice>
              <mc:Fallback>
                <p:oleObj name="Equation" r:id="rId9" imgW="2844800" imgH="3937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7400" y="5232400"/>
                        <a:ext cx="5689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ight Arrow 15"/>
          <p:cNvSpPr/>
          <p:nvPr/>
        </p:nvSpPr>
        <p:spPr>
          <a:xfrm rot="16200000" flipH="1">
            <a:off x="1043940" y="11049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82636"/>
              </p:ext>
            </p:extLst>
          </p:nvPr>
        </p:nvGraphicFramePr>
        <p:xfrm>
          <a:off x="1143000" y="2362552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29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2362552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352033"/>
              </p:ext>
            </p:extLst>
          </p:nvPr>
        </p:nvGraphicFramePr>
        <p:xfrm>
          <a:off x="1143000" y="3784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30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3784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5451987"/>
              </p:ext>
            </p:extLst>
          </p:nvPr>
        </p:nvGraphicFramePr>
        <p:xfrm>
          <a:off x="5676900" y="1092200"/>
          <a:ext cx="27940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31" name="Equation" r:id="rId14" imgW="1396800" imgH="1206360" progId="Equation.DSMT4">
                  <p:embed/>
                </p:oleObj>
              </mc:Choice>
              <mc:Fallback>
                <p:oleObj name="Equation" r:id="rId14" imgW="1396800" imgH="120636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092200"/>
                        <a:ext cx="27940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>
          <a:xfrm rot="16200000" flipH="1">
            <a:off x="6972300" y="37719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ight Arrow 21"/>
          <p:cNvSpPr/>
          <p:nvPr/>
        </p:nvSpPr>
        <p:spPr>
          <a:xfrm flipH="1">
            <a:off x="5958840" y="4434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21" idx="3"/>
            <a:endCxn id="22" idx="1"/>
          </p:cNvCxnSpPr>
          <p:nvPr/>
        </p:nvCxnSpPr>
        <p:spPr>
          <a:xfrm rot="5400000">
            <a:off x="6499860" y="3848100"/>
            <a:ext cx="480060" cy="83058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76465"/>
              </p:ext>
            </p:extLst>
          </p:nvPr>
        </p:nvGraphicFramePr>
        <p:xfrm>
          <a:off x="1143000" y="4775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32" name="Equation" r:id="rId16" imgW="139639" imgH="203112" progId="Equation.DSMT4">
                  <p:embed/>
                </p:oleObj>
              </mc:Choice>
              <mc:Fallback>
                <p:oleObj name="Equation" r:id="rId16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775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9519594"/>
              </p:ext>
            </p:extLst>
          </p:nvPr>
        </p:nvGraphicFramePr>
        <p:xfrm>
          <a:off x="762000" y="431800"/>
          <a:ext cx="2716213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733" name="Equation" r:id="rId17" imgW="1358640" imgH="203040" progId="Equation.DSMT4">
                  <p:embed/>
                </p:oleObj>
              </mc:Choice>
              <mc:Fallback>
                <p:oleObj name="Equation" r:id="rId17" imgW="1358640" imgH="203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31800"/>
                        <a:ext cx="2716213" cy="406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5284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1" grpId="0" animBg="1"/>
      <p:bldP spid="2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34</a:t>
            </a:fld>
            <a:endParaRPr lang="sr-Latn-RS"/>
          </a:p>
        </p:txBody>
      </p:sp>
      <p:sp>
        <p:nvSpPr>
          <p:cNvPr id="5" name="Rectangle 4"/>
          <p:cNvSpPr/>
          <p:nvPr/>
        </p:nvSpPr>
        <p:spPr>
          <a:xfrm>
            <a:off x="1092200" y="533400"/>
            <a:ext cx="1676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Za ugao </a:t>
            </a:r>
            <a:endParaRPr lang="en-US" sz="28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83868"/>
              </p:ext>
            </p:extLst>
          </p:nvPr>
        </p:nvGraphicFramePr>
        <p:xfrm>
          <a:off x="2516187" y="795010"/>
          <a:ext cx="7858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0" name="Equation" r:id="rId3" imgW="393480" imgH="393480" progId="Equation.DSMT4">
                  <p:embed/>
                </p:oleObj>
              </mc:Choice>
              <mc:Fallback>
                <p:oleObj name="Equation" r:id="rId3" imgW="393480" imgH="39348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187" y="795010"/>
                        <a:ext cx="7858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1092200" y="1838980"/>
            <a:ext cx="16764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iz izraza za I</a:t>
            </a:r>
            <a:r>
              <a:rPr lang="sr-Latn-RS" sz="2800" baseline="-25000" dirty="0"/>
              <a:t>x’</a:t>
            </a:r>
            <a:r>
              <a:rPr lang="sr-Latn-RS" sz="2800" dirty="0"/>
              <a:t>,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2685852"/>
              </p:ext>
            </p:extLst>
          </p:nvPr>
        </p:nvGraphicFramePr>
        <p:xfrm>
          <a:off x="2082800" y="24130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1" name="Equation" r:id="rId5" imgW="2844800" imgH="393700" progId="Equation.DSMT4">
                  <p:embed/>
                </p:oleObj>
              </mc:Choice>
              <mc:Fallback>
                <p:oleObj name="Equation" r:id="rId5" imgW="2844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2413000"/>
                        <a:ext cx="5689600" cy="787400"/>
                      </a:xfrm>
                      <a:prstGeom prst="rect">
                        <a:avLst/>
                      </a:prstGeom>
                      <a:solidFill>
                        <a:srgbClr val="D8D0C0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092200" y="3515380"/>
            <a:ext cx="3048000" cy="954107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sr-Latn-RS" sz="2800" dirty="0"/>
              <a:t>dobili bismo izraza za I</a:t>
            </a:r>
            <a:r>
              <a:rPr lang="sr-Latn-RS" sz="2800" baseline="-25000" dirty="0"/>
              <a:t>y’</a:t>
            </a:r>
            <a:r>
              <a:rPr lang="sr-Latn-RS" sz="2800" dirty="0"/>
              <a:t>,</a:t>
            </a:r>
            <a:endParaRPr lang="en-US" sz="28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8019807"/>
              </p:ext>
            </p:extLst>
          </p:nvPr>
        </p:nvGraphicFramePr>
        <p:xfrm>
          <a:off x="2082800" y="41656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252" name="Equation" r:id="rId7" imgW="2844800" imgH="393700" progId="Equation.DSMT4">
                  <p:embed/>
                </p:oleObj>
              </mc:Choice>
              <mc:Fallback>
                <p:oleObj name="Equation" r:id="rId7" imgW="2844800" imgH="3937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2800" y="4165600"/>
                        <a:ext cx="5689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32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7055852"/>
              </p:ext>
            </p:extLst>
          </p:nvPr>
        </p:nvGraphicFramePr>
        <p:xfrm>
          <a:off x="636587" y="381000"/>
          <a:ext cx="2716213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66" name="Equation" r:id="rId3" imgW="1358310" imgH="431613" progId="Equation.DSMT4">
                  <p:embed/>
                </p:oleObj>
              </mc:Choice>
              <mc:Fallback>
                <p:oleObj name="Equation" r:id="rId3" imgW="1358310" imgH="431613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6587" y="381000"/>
                        <a:ext cx="2716213" cy="863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6296939"/>
              </p:ext>
            </p:extLst>
          </p:nvPr>
        </p:nvGraphicFramePr>
        <p:xfrm>
          <a:off x="457200" y="1828800"/>
          <a:ext cx="19812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67" name="Equation" r:id="rId5" imgW="990600" imgH="368300" progId="Equation.DSMT4">
                  <p:embed/>
                </p:oleObj>
              </mc:Choice>
              <mc:Fallback>
                <p:oleObj name="Equation" r:id="rId5" imgW="990600" imgH="3683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28800"/>
                        <a:ext cx="19812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ight Arrow 4"/>
          <p:cNvSpPr/>
          <p:nvPr/>
        </p:nvSpPr>
        <p:spPr>
          <a:xfrm rot="16200000" flipH="1">
            <a:off x="918527" y="1460149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3822581"/>
              </p:ext>
            </p:extLst>
          </p:nvPr>
        </p:nvGraphicFramePr>
        <p:xfrm>
          <a:off x="965200" y="2641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68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2641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398797"/>
              </p:ext>
            </p:extLst>
          </p:nvPr>
        </p:nvGraphicFramePr>
        <p:xfrm>
          <a:off x="457200" y="3124200"/>
          <a:ext cx="5867400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69" name="Equation" r:id="rId9" imgW="2933700" imgH="368300" progId="Equation.DSMT4">
                  <p:embed/>
                </p:oleObj>
              </mc:Choice>
              <mc:Fallback>
                <p:oleObj name="Equation" r:id="rId9" imgW="2933700" imgH="3683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124200"/>
                        <a:ext cx="5867400" cy="7366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2054032"/>
              </p:ext>
            </p:extLst>
          </p:nvPr>
        </p:nvGraphicFramePr>
        <p:xfrm>
          <a:off x="457200" y="4546600"/>
          <a:ext cx="57658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0" name="Equation" r:id="rId11" imgW="2882900" imgH="279400" progId="Equation.DSMT4">
                  <p:embed/>
                </p:oleObj>
              </mc:Choice>
              <mc:Fallback>
                <p:oleObj name="Equation" r:id="rId11" imgW="2882900" imgH="2794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546600"/>
                        <a:ext cx="5765800" cy="558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7606368"/>
              </p:ext>
            </p:extLst>
          </p:nvPr>
        </p:nvGraphicFramePr>
        <p:xfrm>
          <a:off x="965200" y="4013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1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4013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128363"/>
              </p:ext>
            </p:extLst>
          </p:nvPr>
        </p:nvGraphicFramePr>
        <p:xfrm>
          <a:off x="5765800" y="1320800"/>
          <a:ext cx="29210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2" name="Equation" r:id="rId14" imgW="1460160" imgH="634680" progId="Equation.DSMT4">
                  <p:embed/>
                </p:oleObj>
              </mc:Choice>
              <mc:Fallback>
                <p:oleObj name="Equation" r:id="rId14" imgW="1460160" imgH="63468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800" y="1320800"/>
                        <a:ext cx="2921000" cy="1270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ight Arrow 10"/>
          <p:cNvSpPr/>
          <p:nvPr/>
        </p:nvSpPr>
        <p:spPr>
          <a:xfrm rot="16200000" flipH="1">
            <a:off x="6870700" y="2781301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2" name="Right Arrow 11"/>
          <p:cNvSpPr/>
          <p:nvPr/>
        </p:nvSpPr>
        <p:spPr>
          <a:xfrm flipH="1">
            <a:off x="6324600" y="47396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13" name="Elbow Connector 12"/>
          <p:cNvCxnSpPr>
            <a:stCxn id="11" idx="3"/>
            <a:endCxn id="12" idx="1"/>
          </p:cNvCxnSpPr>
          <p:nvPr/>
        </p:nvCxnSpPr>
        <p:spPr>
          <a:xfrm rot="5400000">
            <a:off x="5984241" y="3738880"/>
            <a:ext cx="1775459" cy="36322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717672"/>
              </p:ext>
            </p:extLst>
          </p:nvPr>
        </p:nvGraphicFramePr>
        <p:xfrm>
          <a:off x="1916705" y="5537640"/>
          <a:ext cx="431784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3" name="Equation" r:id="rId16" imgW="2158920" imgH="393480" progId="Equation.DSMT4">
                  <p:embed/>
                </p:oleObj>
              </mc:Choice>
              <mc:Fallback>
                <p:oleObj name="Equation" r:id="rId16" imgW="2158920" imgH="3934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705" y="5537640"/>
                        <a:ext cx="4317840" cy="78696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4427765"/>
              </p:ext>
            </p:extLst>
          </p:nvPr>
        </p:nvGraphicFramePr>
        <p:xfrm>
          <a:off x="1473200" y="57662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4" name="Equation" r:id="rId18" imgW="190417" imgH="152334" progId="Equation.DSMT4">
                  <p:embed/>
                </p:oleObj>
              </mc:Choice>
              <mc:Fallback>
                <p:oleObj name="Equation" r:id="rId18" imgW="190417" imgH="152334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3200" y="576624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9193560"/>
              </p:ext>
            </p:extLst>
          </p:nvPr>
        </p:nvGraphicFramePr>
        <p:xfrm>
          <a:off x="965200" y="523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875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5200" y="523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Elbow Connector 16"/>
          <p:cNvCxnSpPr>
            <a:stCxn id="16" idx="2"/>
            <a:endCxn id="15" idx="1"/>
          </p:cNvCxnSpPr>
          <p:nvPr/>
        </p:nvCxnSpPr>
        <p:spPr>
          <a:xfrm rot="16200000" flipH="1">
            <a:off x="1149130" y="5594570"/>
            <a:ext cx="279840" cy="368300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5010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2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36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3820312"/>
              </p:ext>
            </p:extLst>
          </p:nvPr>
        </p:nvGraphicFramePr>
        <p:xfrm>
          <a:off x="1651500" y="889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07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00" y="889200"/>
                        <a:ext cx="56896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6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720731"/>
              </p:ext>
            </p:extLst>
          </p:nvPr>
        </p:nvGraphicFramePr>
        <p:xfrm>
          <a:off x="7595100" y="1346400"/>
          <a:ext cx="634500" cy="63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08" name="Equation" r:id="rId5" imgW="253800" imgH="253800" progId="Equation.DSMT4">
                  <p:embed/>
                </p:oleObj>
              </mc:Choice>
              <mc:Fallback>
                <p:oleObj name="Equation" r:id="rId5" imgW="253800" imgH="2538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5100" y="1346400"/>
                        <a:ext cx="634500" cy="634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ounded Rectangle 17"/>
          <p:cNvSpPr/>
          <p:nvPr/>
        </p:nvSpPr>
        <p:spPr>
          <a:xfrm>
            <a:off x="1499100" y="7368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370809"/>
              </p:ext>
            </p:extLst>
          </p:nvPr>
        </p:nvGraphicFramePr>
        <p:xfrm>
          <a:off x="1651500" y="3861000"/>
          <a:ext cx="3581280" cy="48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09" name="Equation" r:id="rId7" imgW="1790640" imgH="241200" progId="Equation.DSMT4">
                  <p:embed/>
                </p:oleObj>
              </mc:Choice>
              <mc:Fallback>
                <p:oleObj name="Equation" r:id="rId7" imgW="179064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1500" y="3861000"/>
                        <a:ext cx="3581280" cy="482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9614578"/>
              </p:ext>
            </p:extLst>
          </p:nvPr>
        </p:nvGraphicFramePr>
        <p:xfrm>
          <a:off x="1193800" y="393764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10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393764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9708328"/>
              </p:ext>
            </p:extLst>
          </p:nvPr>
        </p:nvGraphicFramePr>
        <p:xfrm>
          <a:off x="990600" y="15496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41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5496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Elbow Connector 21"/>
          <p:cNvCxnSpPr>
            <a:stCxn id="21" idx="1"/>
            <a:endCxn id="20" idx="1"/>
          </p:cNvCxnSpPr>
          <p:nvPr/>
        </p:nvCxnSpPr>
        <p:spPr>
          <a:xfrm rot="10800000" flipH="1" flipV="1">
            <a:off x="990600" y="1702000"/>
            <a:ext cx="203200" cy="2388040"/>
          </a:xfrm>
          <a:prstGeom prst="bentConnector3">
            <a:avLst>
              <a:gd name="adj1" fmla="val -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676401" y="4734580"/>
            <a:ext cx="5714999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b="1" dirty="0"/>
              <a:t>Prva</a:t>
            </a:r>
            <a:r>
              <a:rPr lang="en-US" sz="2800" b="1" dirty="0"/>
              <a:t> </a:t>
            </a:r>
            <a:r>
              <a:rPr lang="sr-Latn-BA" sz="2800" b="1" dirty="0"/>
              <a:t>invarijanta</a:t>
            </a:r>
            <a:r>
              <a:rPr lang="en-US" sz="2800" b="1" dirty="0"/>
              <a:t> </a:t>
            </a:r>
            <a:r>
              <a:rPr lang="sr-Latn-BA" sz="2800" b="1" dirty="0"/>
              <a:t>momenata</a:t>
            </a:r>
            <a:r>
              <a:rPr lang="en-US" sz="2800" b="1" dirty="0"/>
              <a:t> </a:t>
            </a:r>
            <a:r>
              <a:rPr lang="sr-Latn-BA" sz="2800" b="1" dirty="0"/>
              <a:t>inercije</a:t>
            </a:r>
            <a:r>
              <a:rPr lang="sr-Latn-RS" sz="2800" b="1" dirty="0"/>
              <a:t>.</a:t>
            </a:r>
            <a:endParaRPr lang="en-US" sz="2800" b="1" dirty="0"/>
          </a:p>
        </p:txBody>
      </p:sp>
      <p:cxnSp>
        <p:nvCxnSpPr>
          <p:cNvPr id="24" name="Elbow Connector 23"/>
          <p:cNvCxnSpPr>
            <a:stCxn id="19" idx="3"/>
            <a:endCxn id="23" idx="3"/>
          </p:cNvCxnSpPr>
          <p:nvPr/>
        </p:nvCxnSpPr>
        <p:spPr>
          <a:xfrm>
            <a:off x="5232780" y="4102200"/>
            <a:ext cx="2158620" cy="893990"/>
          </a:xfrm>
          <a:prstGeom prst="bentConnector3">
            <a:avLst>
              <a:gd name="adj1" fmla="val 11059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37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647748"/>
              </p:ext>
            </p:extLst>
          </p:nvPr>
        </p:nvGraphicFramePr>
        <p:xfrm>
          <a:off x="609600" y="889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17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889200"/>
                        <a:ext cx="5689600" cy="2413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668985"/>
              </p:ext>
            </p:extLst>
          </p:nvPr>
        </p:nvGraphicFramePr>
        <p:xfrm>
          <a:off x="6616200" y="1346200"/>
          <a:ext cx="508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18" name="Equation" r:id="rId5" imgW="203040" imgH="253800" progId="Equation.DSMT4">
                  <p:embed/>
                </p:oleObj>
              </mc:Choice>
              <mc:Fallback>
                <p:oleObj name="Equation" r:id="rId5" imgW="203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200" y="1346200"/>
                        <a:ext cx="508000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457200" y="7368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4638839"/>
              </p:ext>
            </p:extLst>
          </p:nvPr>
        </p:nvGraphicFramePr>
        <p:xfrm>
          <a:off x="8229600" y="21638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19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216381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86866"/>
              </p:ext>
            </p:extLst>
          </p:nvPr>
        </p:nvGraphicFramePr>
        <p:xfrm>
          <a:off x="4419600" y="38862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20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38862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7" idx="3"/>
            <a:endCxn id="8" idx="3"/>
          </p:cNvCxnSpPr>
          <p:nvPr/>
        </p:nvCxnSpPr>
        <p:spPr>
          <a:xfrm flipH="1">
            <a:off x="4800600" y="2316218"/>
            <a:ext cx="3810000" cy="1722382"/>
          </a:xfrm>
          <a:prstGeom prst="bentConnector3">
            <a:avLst>
              <a:gd name="adj1" fmla="val -6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482100" y="2489400"/>
            <a:ext cx="6019800" cy="10158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3892274"/>
              </p:ext>
            </p:extLst>
          </p:nvPr>
        </p:nvGraphicFramePr>
        <p:xfrm>
          <a:off x="6565400" y="2667000"/>
          <a:ext cx="6985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21" name="Equation" r:id="rId11" imgW="279360" imgH="279360" progId="Equation.DSMT4">
                  <p:embed/>
                </p:oleObj>
              </mc:Choice>
              <mc:Fallback>
                <p:oleObj name="Equation" r:id="rId11" imgW="279360" imgH="2793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400" y="2667000"/>
                        <a:ext cx="6985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4" idx="3"/>
            <a:endCxn id="11" idx="3"/>
          </p:cNvCxnSpPr>
          <p:nvPr/>
        </p:nvCxnSpPr>
        <p:spPr>
          <a:xfrm>
            <a:off x="7124200" y="1663700"/>
            <a:ext cx="139700" cy="1352550"/>
          </a:xfrm>
          <a:prstGeom prst="bentConnector3">
            <a:avLst>
              <a:gd name="adj1" fmla="val 26363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437380"/>
              </p:ext>
            </p:extLst>
          </p:nvPr>
        </p:nvGraphicFramePr>
        <p:xfrm>
          <a:off x="7556500" y="2022475"/>
          <a:ext cx="6350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22" name="Equation" r:id="rId13" imgW="253800" imgH="253800" progId="Equation.DSMT4">
                  <p:embed/>
                </p:oleObj>
              </mc:Choice>
              <mc:Fallback>
                <p:oleObj name="Equation" r:id="rId13" imgW="25380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0" y="2022475"/>
                        <a:ext cx="6350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857986"/>
              </p:ext>
            </p:extLst>
          </p:nvPr>
        </p:nvGraphicFramePr>
        <p:xfrm>
          <a:off x="609600" y="3810000"/>
          <a:ext cx="3759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623" name="Equation" r:id="rId15" imgW="1879600" imgH="254000" progId="Equation.DSMT4">
                  <p:embed/>
                </p:oleObj>
              </mc:Choice>
              <mc:Fallback>
                <p:oleObj name="Equation" r:id="rId15" imgW="1879600" imgH="2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37592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/>
          <p:cNvSpPr/>
          <p:nvPr/>
        </p:nvSpPr>
        <p:spPr>
          <a:xfrm>
            <a:off x="1066800" y="4572000"/>
            <a:ext cx="6057400" cy="52322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BA" sz="2800" b="1" dirty="0"/>
              <a:t>Druga</a:t>
            </a:r>
            <a:r>
              <a:rPr lang="en-US" sz="2800" b="1" dirty="0"/>
              <a:t> </a:t>
            </a:r>
            <a:r>
              <a:rPr lang="sr-Latn-BA" sz="2800" b="1" dirty="0"/>
              <a:t>invarijanta</a:t>
            </a:r>
            <a:r>
              <a:rPr lang="en-US" sz="2800" b="1" dirty="0"/>
              <a:t> </a:t>
            </a:r>
            <a:r>
              <a:rPr lang="sr-Latn-BA" sz="2800" b="1" dirty="0"/>
              <a:t>momenata</a:t>
            </a:r>
            <a:r>
              <a:rPr lang="en-US" sz="2800" b="1" dirty="0"/>
              <a:t> </a:t>
            </a:r>
            <a:r>
              <a:rPr lang="sr-Latn-BA" sz="2800" b="1" dirty="0"/>
              <a:t>inercije</a:t>
            </a:r>
            <a:r>
              <a:rPr lang="sr-Latn-RS" sz="2800" b="1" dirty="0"/>
              <a:t>.</a:t>
            </a:r>
            <a:endParaRPr lang="en-US" sz="2800" b="1" dirty="0"/>
          </a:p>
        </p:txBody>
      </p:sp>
      <p:cxnSp>
        <p:nvCxnSpPr>
          <p:cNvPr id="18" name="Elbow Connector 17"/>
          <p:cNvCxnSpPr>
            <a:stCxn id="13" idx="1"/>
            <a:endCxn id="17" idx="1"/>
          </p:cNvCxnSpPr>
          <p:nvPr/>
        </p:nvCxnSpPr>
        <p:spPr>
          <a:xfrm rot="10800000" flipH="1" flipV="1">
            <a:off x="609600" y="4064000"/>
            <a:ext cx="457200" cy="769610"/>
          </a:xfrm>
          <a:prstGeom prst="bentConnector3">
            <a:avLst>
              <a:gd name="adj1" fmla="val -5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797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38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304800"/>
            <a:ext cx="8229600" cy="12192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5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.5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.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E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ekstremne vrednosti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momenata</a:t>
            </a:r>
          </a:p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</a:t>
            </a: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inercije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039425"/>
              </p:ext>
            </p:extLst>
          </p:nvPr>
        </p:nvGraphicFramePr>
        <p:xfrm>
          <a:off x="1397000" y="17780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7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0" y="1778000"/>
                        <a:ext cx="56896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167130"/>
              </p:ext>
            </p:extLst>
          </p:nvPr>
        </p:nvGraphicFramePr>
        <p:xfrm>
          <a:off x="1371600" y="45974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8" name="Equation" r:id="rId5" imgW="2971800" imgH="444500" progId="Equation.DSMT4">
                  <p:embed/>
                </p:oleObj>
              </mc:Choice>
              <mc:Fallback>
                <p:oleObj name="Equation" r:id="rId5" imgW="2971800" imgH="444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5974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19200" y="1676400"/>
            <a:ext cx="6019800" cy="1752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5160475"/>
              </p:ext>
            </p:extLst>
          </p:nvPr>
        </p:nvGraphicFramePr>
        <p:xfrm>
          <a:off x="7112000" y="2308225"/>
          <a:ext cx="889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09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2308225"/>
                        <a:ext cx="889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8493177"/>
              </p:ext>
            </p:extLst>
          </p:nvPr>
        </p:nvGraphicFramePr>
        <p:xfrm>
          <a:off x="914400" y="4876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0" name="Equation" r:id="rId9" imgW="190417" imgH="152334" progId="Equation.DSMT4">
                  <p:embed/>
                </p:oleObj>
              </mc:Choice>
              <mc:Fallback>
                <p:oleObj name="Equation" r:id="rId9" imgW="19041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0118542"/>
              </p:ext>
            </p:extLst>
          </p:nvPr>
        </p:nvGraphicFramePr>
        <p:xfrm>
          <a:off x="762001" y="233636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411" name="Equation" r:id="rId11" imgW="190440" imgH="152280" progId="Equation.DSMT4">
                  <p:embed/>
                </p:oleObj>
              </mc:Choice>
              <mc:Fallback>
                <p:oleObj name="Equation" r:id="rId11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233636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3" idx="1"/>
            <a:endCxn id="12" idx="1"/>
          </p:cNvCxnSpPr>
          <p:nvPr/>
        </p:nvCxnSpPr>
        <p:spPr>
          <a:xfrm rot="10800000" flipH="1" flipV="1">
            <a:off x="762000" y="2488760"/>
            <a:ext cx="152399" cy="2540440"/>
          </a:xfrm>
          <a:prstGeom prst="bentConnector3">
            <a:avLst>
              <a:gd name="adj1" fmla="val -15000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612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39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839221"/>
              </p:ext>
            </p:extLst>
          </p:nvPr>
        </p:nvGraphicFramePr>
        <p:xfrm>
          <a:off x="886738" y="9144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80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38" y="9144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4660507"/>
              </p:ext>
            </p:extLst>
          </p:nvPr>
        </p:nvGraphicFramePr>
        <p:xfrm>
          <a:off x="886737" y="2413000"/>
          <a:ext cx="22098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81" name="Equation" r:id="rId5" imgW="1104900" imgH="469900" progId="Equation.DSMT4">
                  <p:embed/>
                </p:oleObj>
              </mc:Choice>
              <mc:Fallback>
                <p:oleObj name="Equation" r:id="rId5" imgW="1104900" imgH="4699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6737" y="2413000"/>
                        <a:ext cx="22098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2148218"/>
              </p:ext>
            </p:extLst>
          </p:nvPr>
        </p:nvGraphicFramePr>
        <p:xfrm>
          <a:off x="1420138" y="1905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82" name="Equation" r:id="rId7" imgW="139639" imgH="203112" progId="Equation.DSMT4">
                  <p:embed/>
                </p:oleObj>
              </mc:Choice>
              <mc:Fallback>
                <p:oleObj name="Equation" r:id="rId7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0138" y="1905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7698444"/>
              </p:ext>
            </p:extLst>
          </p:nvPr>
        </p:nvGraphicFramePr>
        <p:xfrm>
          <a:off x="3629938" y="5283090"/>
          <a:ext cx="220968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83" name="Equation" r:id="rId9" imgW="1104840" imgH="228600" progId="Equation.DSMT4">
                  <p:embed/>
                </p:oleObj>
              </mc:Choice>
              <mc:Fallback>
                <p:oleObj name="Equation" r:id="rId9" imgW="110484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38" y="5283090"/>
                        <a:ext cx="220968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1542722"/>
              </p:ext>
            </p:extLst>
          </p:nvPr>
        </p:nvGraphicFramePr>
        <p:xfrm>
          <a:off x="6757138" y="4572000"/>
          <a:ext cx="167567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84" name="Equation" r:id="rId11" imgW="837836" imgH="253890" progId="Equation.DSMT4">
                  <p:embed/>
                </p:oleObj>
              </mc:Choice>
              <mc:Fallback>
                <p:oleObj name="Equation" r:id="rId11" imgW="837836" imgH="25389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38" y="4572000"/>
                        <a:ext cx="167567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688402"/>
              </p:ext>
            </p:extLst>
          </p:nvPr>
        </p:nvGraphicFramePr>
        <p:xfrm>
          <a:off x="6757138" y="5257800"/>
          <a:ext cx="1701062" cy="50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85" name="Equation" r:id="rId13" imgW="850531" imgH="253890" progId="Equation.DSMT4">
                  <p:embed/>
                </p:oleObj>
              </mc:Choice>
              <mc:Fallback>
                <p:oleObj name="Equation" r:id="rId13" imgW="850531" imgH="25389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57138" y="5257800"/>
                        <a:ext cx="1701062" cy="50778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1496338" y="3541693"/>
            <a:ext cx="2743200" cy="138499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Postoje dva ugla za koja vredi ovaj izraz: 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5" idx="1"/>
            <a:endCxn id="15" idx="1"/>
          </p:cNvCxnSpPr>
          <p:nvPr/>
        </p:nvCxnSpPr>
        <p:spPr>
          <a:xfrm rot="10800000" flipH="1" flipV="1">
            <a:off x="886736" y="2882899"/>
            <a:ext cx="609601" cy="1351291"/>
          </a:xfrm>
          <a:prstGeom prst="bentConnector3">
            <a:avLst>
              <a:gd name="adj1" fmla="val -37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1794484"/>
              </p:ext>
            </p:extLst>
          </p:nvPr>
        </p:nvGraphicFramePr>
        <p:xfrm>
          <a:off x="3629938" y="467349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686" name="Equation" r:id="rId15" imgW="419100" imgH="228600" progId="Equation.DSMT4">
                  <p:embed/>
                </p:oleObj>
              </mc:Choice>
              <mc:Fallback>
                <p:oleObj name="Equation" r:id="rId15" imgW="419100" imgH="228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938" y="467349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Left Brace 22"/>
          <p:cNvSpPr/>
          <p:nvPr/>
        </p:nvSpPr>
        <p:spPr>
          <a:xfrm>
            <a:off x="6403618" y="4419600"/>
            <a:ext cx="502920" cy="1447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Left Brace 23"/>
          <p:cNvSpPr/>
          <p:nvPr/>
        </p:nvSpPr>
        <p:spPr>
          <a:xfrm flipH="1">
            <a:off x="5687338" y="4419600"/>
            <a:ext cx="502920" cy="1447800"/>
          </a:xfrm>
          <a:prstGeom prst="leftBrace">
            <a:avLst/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8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4.2. Proračun elemenata opterećenih</a:t>
            </a:r>
            <a:b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sr-Latn-RS" sz="3200" b="1" dirty="0">
                <a:solidFill>
                  <a:schemeClr val="accent6">
                    <a:lumMod val="50000"/>
                  </a:schemeClr>
                </a:solidFill>
              </a:rPr>
              <a:t>       na smicanje</a:t>
            </a:r>
            <a:endParaRPr lang="sr-Latn-RS" sz="3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</a:t>
            </a:fld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r-Latn-RS" dirty="0"/>
              <a:t>Ovde ćemo posvetiti pažnju:</a:t>
            </a:r>
          </a:p>
          <a:p>
            <a:pPr lvl="1"/>
            <a:r>
              <a:rPr lang="sr-Latn-RS" dirty="0"/>
              <a:t>Sečenju i probijanju limova,</a:t>
            </a:r>
          </a:p>
          <a:p>
            <a:pPr lvl="1"/>
            <a:r>
              <a:rPr lang="sr-Latn-RS" dirty="0"/>
              <a:t>Zakovanim vezama,</a:t>
            </a:r>
          </a:p>
          <a:p>
            <a:pPr lvl="1"/>
            <a:r>
              <a:rPr lang="sr-Latn-RS" dirty="0"/>
              <a:t>Zavarenim vezama,</a:t>
            </a:r>
          </a:p>
          <a:p>
            <a:pPr lvl="1"/>
            <a:r>
              <a:rPr lang="sr-Latn-RS" dirty="0"/>
              <a:t>Osovinici opterećenoj vučnom silom i</a:t>
            </a:r>
          </a:p>
          <a:p>
            <a:pPr lvl="1"/>
            <a:r>
              <a:rPr lang="sr-Latn-RS" dirty="0"/>
              <a:t>Jednoj zavrtanjskoj vezi.</a:t>
            </a:r>
          </a:p>
        </p:txBody>
      </p:sp>
    </p:spTree>
    <p:extLst>
      <p:ext uri="{BB962C8B-B14F-4D97-AF65-F5344CB8AC3E}">
        <p14:creationId xmlns:p14="http://schemas.microsoft.com/office/powerpoint/2010/main" val="3985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40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1818601"/>
              </p:ext>
            </p:extLst>
          </p:nvPr>
        </p:nvGraphicFramePr>
        <p:xfrm>
          <a:off x="685800" y="533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81" name="Equation" r:id="rId3" imgW="2844720" imgH="393480" progId="Equation.DSMT4">
                  <p:embed/>
                </p:oleObj>
              </mc:Choice>
              <mc:Fallback>
                <p:oleObj name="Equation" r:id="rId3" imgW="2844720" imgH="39348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568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301566"/>
              </p:ext>
            </p:extLst>
          </p:nvPr>
        </p:nvGraphicFramePr>
        <p:xfrm>
          <a:off x="6934200" y="685800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82" name="Equation" r:id="rId5" imgW="419100" imgH="228600" progId="Equation.DSMT4">
                  <p:embed/>
                </p:oleObj>
              </mc:Choice>
              <mc:Fallback>
                <p:oleObj name="Equation" r:id="rId5" imgW="41910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685800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7269686"/>
              </p:ext>
            </p:extLst>
          </p:nvPr>
        </p:nvGraphicFramePr>
        <p:xfrm>
          <a:off x="685800" y="1879600"/>
          <a:ext cx="7162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83" name="Equation" r:id="rId7" imgW="3581280" imgH="393480" progId="Equation.DSMT4">
                  <p:embed/>
                </p:oleObj>
              </mc:Choice>
              <mc:Fallback>
                <p:oleObj name="Equation" r:id="rId7" imgW="3581280" imgH="3934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879600"/>
                        <a:ext cx="7162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410033"/>
              </p:ext>
            </p:extLst>
          </p:nvPr>
        </p:nvGraphicFramePr>
        <p:xfrm>
          <a:off x="1066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84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H="1">
            <a:off x="6225540" y="2910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5641787"/>
              </p:ext>
            </p:extLst>
          </p:nvPr>
        </p:nvGraphicFramePr>
        <p:xfrm>
          <a:off x="4953000" y="3251200"/>
          <a:ext cx="29210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85" name="Equation" r:id="rId11" imgW="1460500" imgH="965200" progId="Equation.DSMT4">
                  <p:embed/>
                </p:oleObj>
              </mc:Choice>
              <mc:Fallback>
                <p:oleObj name="Equation" r:id="rId11" imgW="1460500" imgH="965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3251200"/>
                        <a:ext cx="2921000" cy="1930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ight Arrow 11"/>
          <p:cNvSpPr/>
          <p:nvPr/>
        </p:nvSpPr>
        <p:spPr>
          <a:xfrm flipH="1">
            <a:off x="6477000" y="86913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1786135"/>
              </p:ext>
            </p:extLst>
          </p:nvPr>
        </p:nvGraphicFramePr>
        <p:xfrm>
          <a:off x="2387600" y="28103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86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281039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8107361"/>
              </p:ext>
            </p:extLst>
          </p:nvPr>
        </p:nvGraphicFramePr>
        <p:xfrm>
          <a:off x="2387600" y="599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687" name="Equation" r:id="rId14" imgW="139639" imgH="203112" progId="Equation.DSMT4">
                  <p:embed/>
                </p:oleObj>
              </mc:Choice>
              <mc:Fallback>
                <p:oleObj name="Equation" r:id="rId14" imgW="13963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7600" y="599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2527300" y="3216795"/>
            <a:ext cx="0" cy="277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2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41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506970"/>
              </p:ext>
            </p:extLst>
          </p:nvPr>
        </p:nvGraphicFramePr>
        <p:xfrm>
          <a:off x="1346200" y="2260600"/>
          <a:ext cx="635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70" name="Equation" r:id="rId3" imgW="3175000" imgH="647700" progId="Equation.DSMT4">
                  <p:embed/>
                </p:oleObj>
              </mc:Choice>
              <mc:Fallback>
                <p:oleObj name="Equation" r:id="rId3" imgW="3175000" imgH="6477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" y="2260600"/>
                        <a:ext cx="63500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7867691"/>
              </p:ext>
            </p:extLst>
          </p:nvPr>
        </p:nvGraphicFramePr>
        <p:xfrm>
          <a:off x="2209800" y="1778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71" name="Equation" r:id="rId5" imgW="139639" imgH="203112" progId="Equation.DSMT4">
                  <p:embed/>
                </p:oleObj>
              </mc:Choice>
              <mc:Fallback>
                <p:oleObj name="Equation" r:id="rId5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778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73903"/>
              </p:ext>
            </p:extLst>
          </p:nvPr>
        </p:nvGraphicFramePr>
        <p:xfrm>
          <a:off x="5410200" y="736600"/>
          <a:ext cx="23114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72" name="Equation" r:id="rId7" imgW="1155600" imgH="469800" progId="Equation.DSMT4">
                  <p:embed/>
                </p:oleObj>
              </mc:Choice>
              <mc:Fallback>
                <p:oleObj name="Equation" r:id="rId7" imgW="1155600" imgH="4698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736600"/>
                        <a:ext cx="2311400" cy="939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16200000" flipH="1" flipV="1">
            <a:off x="6286500" y="19177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7572888"/>
              </p:ext>
            </p:extLst>
          </p:nvPr>
        </p:nvGraphicFramePr>
        <p:xfrm>
          <a:off x="2540000" y="4165600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73" name="Equation" r:id="rId9" imgW="2387600" imgH="393700" progId="Equation.DSMT4">
                  <p:embed/>
                </p:oleObj>
              </mc:Choice>
              <mc:Fallback>
                <p:oleObj name="Equation" r:id="rId9" imgW="2387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0000" y="4165600"/>
                        <a:ext cx="47752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0960380"/>
              </p:ext>
            </p:extLst>
          </p:nvPr>
        </p:nvGraphicFramePr>
        <p:xfrm>
          <a:off x="3048000" y="36830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57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36830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128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42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869497"/>
              </p:ext>
            </p:extLst>
          </p:nvPr>
        </p:nvGraphicFramePr>
        <p:xfrm>
          <a:off x="685800" y="533400"/>
          <a:ext cx="5689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53" name="Equation" r:id="rId3" imgW="2844720" imgH="393480" progId="Equation.DSMT4">
                  <p:embed/>
                </p:oleObj>
              </mc:Choice>
              <mc:Fallback>
                <p:oleObj name="Equation" r:id="rId3" imgW="28447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33400"/>
                        <a:ext cx="56896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1197578"/>
              </p:ext>
            </p:extLst>
          </p:nvPr>
        </p:nvGraphicFramePr>
        <p:xfrm>
          <a:off x="6921500" y="685800"/>
          <a:ext cx="863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54" name="Equation" r:id="rId5" imgW="431640" imgH="228600" progId="Equation.DSMT4">
                  <p:embed/>
                </p:oleObj>
              </mc:Choice>
              <mc:Fallback>
                <p:oleObj name="Equation" r:id="rId5" imgW="4316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685800"/>
                        <a:ext cx="863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017832"/>
              </p:ext>
            </p:extLst>
          </p:nvPr>
        </p:nvGraphicFramePr>
        <p:xfrm>
          <a:off x="647700" y="1879600"/>
          <a:ext cx="72390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55" name="Equation" r:id="rId7" imgW="3619440" imgH="393480" progId="Equation.DSMT4">
                  <p:embed/>
                </p:oleObj>
              </mc:Choice>
              <mc:Fallback>
                <p:oleObj name="Equation" r:id="rId7" imgW="361944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1879600"/>
                        <a:ext cx="72390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531764"/>
              </p:ext>
            </p:extLst>
          </p:nvPr>
        </p:nvGraphicFramePr>
        <p:xfrm>
          <a:off x="1066800" y="142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56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2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 rot="5400000" flipH="1">
            <a:off x="6225540" y="2910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ight Arrow 11"/>
          <p:cNvSpPr/>
          <p:nvPr/>
        </p:nvSpPr>
        <p:spPr>
          <a:xfrm flipH="1">
            <a:off x="6477000" y="869132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3243481"/>
              </p:ext>
            </p:extLst>
          </p:nvPr>
        </p:nvGraphicFramePr>
        <p:xfrm>
          <a:off x="1549400" y="2810395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57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2810395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1269845"/>
              </p:ext>
            </p:extLst>
          </p:nvPr>
        </p:nvGraphicFramePr>
        <p:xfrm>
          <a:off x="1549400" y="5994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58" name="Equation" r:id="rId12" imgW="139639" imgH="203112" progId="Equation.DSMT4">
                  <p:embed/>
                </p:oleObj>
              </mc:Choice>
              <mc:Fallback>
                <p:oleObj name="Equation" r:id="rId12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400" y="5994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6" name="Straight Connector 15"/>
          <p:cNvCxnSpPr>
            <a:stCxn id="13" idx="2"/>
            <a:endCxn id="14" idx="0"/>
          </p:cNvCxnSpPr>
          <p:nvPr/>
        </p:nvCxnSpPr>
        <p:spPr>
          <a:xfrm>
            <a:off x="1689100" y="3216795"/>
            <a:ext cx="0" cy="27776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1672228"/>
              </p:ext>
            </p:extLst>
          </p:nvPr>
        </p:nvGraphicFramePr>
        <p:xfrm>
          <a:off x="2032000" y="3276600"/>
          <a:ext cx="65786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759" name="Equation" r:id="rId13" imgW="3288960" imgH="990360" progId="Equation.DSMT4">
                  <p:embed/>
                </p:oleObj>
              </mc:Choice>
              <mc:Fallback>
                <p:oleObj name="Equation" r:id="rId13" imgW="3288960" imgH="9903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3276600"/>
                        <a:ext cx="6578600" cy="1981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583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43</a:t>
            </a:fld>
            <a:endParaRPr lang="sr-Latn-RS"/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1291840"/>
              </p:ext>
            </p:extLst>
          </p:nvPr>
        </p:nvGraphicFramePr>
        <p:xfrm>
          <a:off x="1193800" y="2336800"/>
          <a:ext cx="63500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50" name="Equation" r:id="rId3" imgW="3175000" imgH="647700" progId="Equation.DSMT4">
                  <p:embed/>
                </p:oleObj>
              </mc:Choice>
              <mc:Fallback>
                <p:oleObj name="Equation" r:id="rId3" imgW="3175000" imgH="6477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00" y="2336800"/>
                        <a:ext cx="6350000" cy="1295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3171365"/>
              </p:ext>
            </p:extLst>
          </p:nvPr>
        </p:nvGraphicFramePr>
        <p:xfrm>
          <a:off x="4038600" y="736600"/>
          <a:ext cx="35052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51" name="Equation" r:id="rId5" imgW="1752480" imgH="469800" progId="Equation.DSMT4">
                  <p:embed/>
                </p:oleObj>
              </mc:Choice>
              <mc:Fallback>
                <p:oleObj name="Equation" r:id="rId5" imgW="1752480" imgH="4698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736600"/>
                        <a:ext cx="3505200" cy="9398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 rot="16200000" flipH="1" flipV="1">
            <a:off x="6134100" y="19583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8304327"/>
              </p:ext>
            </p:extLst>
          </p:nvPr>
        </p:nvGraphicFramePr>
        <p:xfrm>
          <a:off x="2413000" y="4267200"/>
          <a:ext cx="474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52" name="Equation" r:id="rId7" imgW="2374900" imgH="393700" progId="Equation.DSMT4">
                  <p:embed/>
                </p:oleObj>
              </mc:Choice>
              <mc:Fallback>
                <p:oleObj name="Equation" r:id="rId7" imgW="237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3000" y="4267200"/>
                        <a:ext cx="47498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2217954"/>
              </p:ext>
            </p:extLst>
          </p:nvPr>
        </p:nvGraphicFramePr>
        <p:xfrm>
          <a:off x="2133600" y="1854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53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1854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514480"/>
              </p:ext>
            </p:extLst>
          </p:nvPr>
        </p:nvGraphicFramePr>
        <p:xfrm>
          <a:off x="2895600" y="37592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554" name="Equation" r:id="rId11" imgW="139639" imgH="203112" progId="Equation.DSMT4">
                  <p:embed/>
                </p:oleObj>
              </mc:Choice>
              <mc:Fallback>
                <p:oleObj name="Equation" r:id="rId11" imgW="139639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7592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24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44</a:t>
            </a:fld>
            <a:endParaRPr lang="sr-Latn-RS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973314"/>
              </p:ext>
            </p:extLst>
          </p:nvPr>
        </p:nvGraphicFramePr>
        <p:xfrm>
          <a:off x="1828801" y="2870200"/>
          <a:ext cx="4673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68" name="Equation" r:id="rId3" imgW="2336800" imgH="393700" progId="Equation.DSMT4">
                  <p:embed/>
                </p:oleObj>
              </mc:Choice>
              <mc:Fallback>
                <p:oleObj name="Equation" r:id="rId3" imgW="2336800" imgH="3937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2870200"/>
                        <a:ext cx="4673600" cy="7874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75507"/>
              </p:ext>
            </p:extLst>
          </p:nvPr>
        </p:nvGraphicFramePr>
        <p:xfrm>
          <a:off x="1828801" y="457200"/>
          <a:ext cx="4775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69" name="Equation" r:id="rId5" imgW="2387600" imgH="393700" progId="Equation.DSMT4">
                  <p:embed/>
                </p:oleObj>
              </mc:Choice>
              <mc:Fallback>
                <p:oleObj name="Equation" r:id="rId5" imgW="23876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457200"/>
                        <a:ext cx="4775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156813"/>
              </p:ext>
            </p:extLst>
          </p:nvPr>
        </p:nvGraphicFramePr>
        <p:xfrm>
          <a:off x="1828801" y="1447800"/>
          <a:ext cx="4749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70" name="Equation" r:id="rId7" imgW="2374900" imgH="393700" progId="Equation.DSMT4">
                  <p:embed/>
                </p:oleObj>
              </mc:Choice>
              <mc:Fallback>
                <p:oleObj name="Equation" r:id="rId7" imgW="2374900" imgH="3937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1" y="1447800"/>
                        <a:ext cx="47498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1017405"/>
              </p:ext>
            </p:extLst>
          </p:nvPr>
        </p:nvGraphicFramePr>
        <p:xfrm>
          <a:off x="7162801" y="6096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71" name="Equation" r:id="rId9" imgW="533160" imgH="228600" progId="Equation.DSMT4">
                  <p:embed/>
                </p:oleObj>
              </mc:Choice>
              <mc:Fallback>
                <p:oleObj name="Equation" r:id="rId9" imgW="533160" imgH="228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609600"/>
                        <a:ext cx="1066800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83950"/>
              </p:ext>
            </p:extLst>
          </p:nvPr>
        </p:nvGraphicFramePr>
        <p:xfrm>
          <a:off x="7162801" y="1600200"/>
          <a:ext cx="1066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72" name="Equation" r:id="rId11" imgW="533160" imgH="228600" progId="Equation.DSMT4">
                  <p:embed/>
                </p:oleObj>
              </mc:Choice>
              <mc:Fallback>
                <p:oleObj name="Equation" r:id="rId11" imgW="533160" imgH="22860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1" y="1600200"/>
                        <a:ext cx="1066800" cy="457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flipH="1" flipV="1">
            <a:off x="6667501" y="80010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2" name="Right Arrow 21"/>
          <p:cNvSpPr/>
          <p:nvPr/>
        </p:nvSpPr>
        <p:spPr>
          <a:xfrm flipH="1" flipV="1">
            <a:off x="6705601" y="1767840"/>
            <a:ext cx="365760" cy="13716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3" name="Elbow Connector 22"/>
          <p:cNvCxnSpPr>
            <a:stCxn id="12" idx="1"/>
            <a:endCxn id="13" idx="1"/>
          </p:cNvCxnSpPr>
          <p:nvPr/>
        </p:nvCxnSpPr>
        <p:spPr>
          <a:xfrm rot="10800000" flipV="1">
            <a:off x="1828801" y="850900"/>
            <a:ext cx="12700" cy="990600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38465"/>
              </p:ext>
            </p:extLst>
          </p:nvPr>
        </p:nvGraphicFramePr>
        <p:xfrm>
          <a:off x="1371600" y="3111282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73" name="Equation" r:id="rId13" imgW="190417" imgH="152334" progId="Equation.DSMT4">
                  <p:embed/>
                </p:oleObj>
              </mc:Choice>
              <mc:Fallback>
                <p:oleObj name="Equation" r:id="rId13" imgW="190417" imgH="152334" progId="Equation.DSMT4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111282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662872"/>
              </p:ext>
            </p:extLst>
          </p:nvPr>
        </p:nvGraphicFramePr>
        <p:xfrm>
          <a:off x="1143001" y="119380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674" name="Equation" r:id="rId15" imgW="190440" imgH="152280" progId="Equation.DSMT4">
                  <p:embed/>
                </p:oleObj>
              </mc:Choice>
              <mc:Fallback>
                <p:oleObj name="Equation" r:id="rId15" imgW="190440" imgH="15228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1" y="1193800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Elbow Connector 27"/>
          <p:cNvCxnSpPr>
            <a:stCxn id="27" idx="1"/>
            <a:endCxn id="26" idx="1"/>
          </p:cNvCxnSpPr>
          <p:nvPr/>
        </p:nvCxnSpPr>
        <p:spPr>
          <a:xfrm rot="10800000" flipH="1" flipV="1">
            <a:off x="1143000" y="1346200"/>
            <a:ext cx="228599" cy="1917482"/>
          </a:xfrm>
          <a:prstGeom prst="bentConnector3">
            <a:avLst>
              <a:gd name="adj1" fmla="val -1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1828800" y="3962400"/>
            <a:ext cx="5715000" cy="2246769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dirty="0"/>
              <a:t>Ovi momenti inercije zovu se </a:t>
            </a:r>
            <a:r>
              <a:rPr lang="sr-Latn-RS" sz="2800" b="1" dirty="0"/>
              <a:t>glavni momenti inercije</a:t>
            </a:r>
            <a:r>
              <a:rPr lang="sr-Latn-RS" sz="2800" dirty="0"/>
              <a:t>, a ose na koje se odnose, zovu se </a:t>
            </a:r>
            <a:r>
              <a:rPr lang="sr-Latn-RS" sz="2800" b="1" dirty="0"/>
              <a:t>glavne ose inercije </a:t>
            </a:r>
            <a:r>
              <a:rPr lang="sr-Latn-RS" sz="2800" dirty="0"/>
              <a:t>(glavna osa inercije 1 i glavna osa inercije 2).</a:t>
            </a:r>
            <a:endParaRPr lang="en-US" sz="2800" dirty="0"/>
          </a:p>
        </p:txBody>
      </p:sp>
      <p:cxnSp>
        <p:nvCxnSpPr>
          <p:cNvPr id="32" name="Elbow Connector 31"/>
          <p:cNvCxnSpPr>
            <a:stCxn id="11" idx="3"/>
            <a:endCxn id="31" idx="3"/>
          </p:cNvCxnSpPr>
          <p:nvPr/>
        </p:nvCxnSpPr>
        <p:spPr>
          <a:xfrm>
            <a:off x="6502401" y="3263900"/>
            <a:ext cx="1041399" cy="1821885"/>
          </a:xfrm>
          <a:prstGeom prst="bentConnector3">
            <a:avLst>
              <a:gd name="adj1" fmla="val 1219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23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3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45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473363"/>
              </p:ext>
            </p:extLst>
          </p:nvPr>
        </p:nvGraphicFramePr>
        <p:xfrm>
          <a:off x="914400" y="762000"/>
          <a:ext cx="5943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5" name="Equation" r:id="rId3" imgW="2971800" imgH="444500" progId="Equation.DSMT4">
                  <p:embed/>
                </p:oleObj>
              </mc:Choice>
              <mc:Fallback>
                <p:oleObj name="Equation" r:id="rId3" imgW="2971800" imgH="4445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762000"/>
                        <a:ext cx="5943600" cy="889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9235231"/>
              </p:ext>
            </p:extLst>
          </p:nvPr>
        </p:nvGraphicFramePr>
        <p:xfrm>
          <a:off x="6921500" y="889000"/>
          <a:ext cx="10795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6" name="Equation" r:id="rId5" imgW="431640" imgH="253800" progId="Equation.DSMT4">
                  <p:embed/>
                </p:oleObj>
              </mc:Choice>
              <mc:Fallback>
                <p:oleObj name="Equation" r:id="rId5" imgW="43164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21500" y="889000"/>
                        <a:ext cx="10795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236850"/>
              </p:ext>
            </p:extLst>
          </p:nvPr>
        </p:nvGraphicFramePr>
        <p:xfrm>
          <a:off x="2921000" y="2209800"/>
          <a:ext cx="393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7" name="Equation" r:id="rId7" imgW="1968480" imgH="279360" progId="Equation.DSMT4">
                  <p:embed/>
                </p:oleObj>
              </mc:Choice>
              <mc:Fallback>
                <p:oleObj name="Equation" r:id="rId7" imgW="1968480" imgH="2793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0" y="2209800"/>
                        <a:ext cx="3937000" cy="558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038214"/>
              </p:ext>
            </p:extLst>
          </p:nvPr>
        </p:nvGraphicFramePr>
        <p:xfrm>
          <a:off x="6832600" y="2219325"/>
          <a:ext cx="6350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8" name="Equation" r:id="rId9" imgW="253800" imgH="215640" progId="Equation.DSMT4">
                  <p:embed/>
                </p:oleObj>
              </mc:Choice>
              <mc:Fallback>
                <p:oleObj name="Equation" r:id="rId9" imgW="25380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2600" y="2219325"/>
                        <a:ext cx="635000" cy="539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8175698"/>
              </p:ext>
            </p:extLst>
          </p:nvPr>
        </p:nvGraphicFramePr>
        <p:xfrm>
          <a:off x="2844800" y="3352800"/>
          <a:ext cx="401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09" name="Equation" r:id="rId11" imgW="2006280" imgH="393480" progId="Equation.DSMT4">
                  <p:embed/>
                </p:oleObj>
              </mc:Choice>
              <mc:Fallback>
                <p:oleObj name="Equation" r:id="rId11" imgW="200628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3352800"/>
                        <a:ext cx="401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735087"/>
              </p:ext>
            </p:extLst>
          </p:nvPr>
        </p:nvGraphicFramePr>
        <p:xfrm>
          <a:off x="4368800" y="1752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0" name="Equation" r:id="rId13" imgW="139639" imgH="203112" progId="Equation.DSMT4">
                  <p:embed/>
                </p:oleObj>
              </mc:Choice>
              <mc:Fallback>
                <p:oleObj name="Equation" r:id="rId13" imgW="139639" imgH="203112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1752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07636"/>
              </p:ext>
            </p:extLst>
          </p:nvPr>
        </p:nvGraphicFramePr>
        <p:xfrm>
          <a:off x="4368800" y="28956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11" name="Equation" r:id="rId15" imgW="139639" imgH="203112" progId="Equation.DSMT4">
                  <p:embed/>
                </p:oleObj>
              </mc:Choice>
              <mc:Fallback>
                <p:oleObj name="Equation" r:id="rId15" imgW="139639" imgH="203112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8800" y="28956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190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46</a:t>
            </a:fld>
            <a:endParaRPr lang="sr-Latn-R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946653"/>
              </p:ext>
            </p:extLst>
          </p:nvPr>
        </p:nvGraphicFramePr>
        <p:xfrm>
          <a:off x="762000" y="457200"/>
          <a:ext cx="5689600" cy="241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6" name="Equation" r:id="rId3" imgW="2844800" imgH="1206500" progId="Equation.DSMT4">
                  <p:embed/>
                </p:oleObj>
              </mc:Choice>
              <mc:Fallback>
                <p:oleObj name="Equation" r:id="rId3" imgW="2844800" imgH="12065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57200"/>
                        <a:ext cx="5689600" cy="2413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8033608"/>
              </p:ext>
            </p:extLst>
          </p:nvPr>
        </p:nvGraphicFramePr>
        <p:xfrm>
          <a:off x="2438400" y="3327400"/>
          <a:ext cx="40132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7" name="Equation" r:id="rId5" imgW="2006280" imgH="393480" progId="Equation.DSMT4">
                  <p:embed/>
                </p:oleObj>
              </mc:Choice>
              <mc:Fallback>
                <p:oleObj name="Equation" r:id="rId5" imgW="2006280" imgH="3934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327400"/>
                        <a:ext cx="4013200" cy="787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22E2E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09600" y="2057400"/>
            <a:ext cx="6019800" cy="9906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Elbow Connector 5"/>
          <p:cNvCxnSpPr>
            <a:stCxn id="5" idx="3"/>
            <a:endCxn id="4" idx="3"/>
          </p:cNvCxnSpPr>
          <p:nvPr/>
        </p:nvCxnSpPr>
        <p:spPr>
          <a:xfrm flipH="1">
            <a:off x="6451600" y="2552700"/>
            <a:ext cx="177800" cy="1168400"/>
          </a:xfrm>
          <a:prstGeom prst="bentConnector3">
            <a:avLst>
              <a:gd name="adj1" fmla="val -12857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62001" y="4419600"/>
            <a:ext cx="7696199" cy="1815882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800" b="1" dirty="0"/>
              <a:t>ZAKLJUČAK: </a:t>
            </a:r>
            <a:r>
              <a:rPr lang="sr-Latn-RS" sz="2800" dirty="0"/>
              <a:t>Centrifugalni moment inercije za pravougli koordinatni sistem (glavni koordinatni sistem) kojeg čine glavne ose inercije 1 i 2, jednak je nuli (</a:t>
            </a:r>
            <a:r>
              <a:rPr lang="sr-Latn-RS" sz="2800" i="1" dirty="0"/>
              <a:t>I</a:t>
            </a:r>
            <a:r>
              <a:rPr lang="sr-Latn-RS" sz="2800" baseline="-25000" dirty="0"/>
              <a:t>12 </a:t>
            </a:r>
            <a:r>
              <a:rPr lang="sr-Latn-RS" sz="2800" dirty="0"/>
              <a:t>= 0).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3907631"/>
              </p:ext>
            </p:extLst>
          </p:nvPr>
        </p:nvGraphicFramePr>
        <p:xfrm>
          <a:off x="6934200" y="3027218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8" name="Equation" r:id="rId7" imgW="190417" imgH="152334" progId="Equation.DSMT4">
                  <p:embed/>
                </p:oleObj>
              </mc:Choice>
              <mc:Fallback>
                <p:oleObj name="Equation" r:id="rId7" imgW="190417" imgH="152334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3027218"/>
                        <a:ext cx="381000" cy="30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6840037"/>
              </p:ext>
            </p:extLst>
          </p:nvPr>
        </p:nvGraphicFramePr>
        <p:xfrm>
          <a:off x="7645400" y="396240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79" name="Equation" r:id="rId9" imgW="139639" imgH="203112" progId="Equation.DSMT4">
                  <p:embed/>
                </p:oleObj>
              </mc:Choice>
              <mc:Fallback>
                <p:oleObj name="Equation" r:id="rId9" imgW="139639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5400" y="3962400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Elbow Connector 11"/>
          <p:cNvCxnSpPr>
            <a:stCxn id="10" idx="3"/>
            <a:endCxn id="11" idx="0"/>
          </p:cNvCxnSpPr>
          <p:nvPr/>
        </p:nvCxnSpPr>
        <p:spPr>
          <a:xfrm>
            <a:off x="7315200" y="3179618"/>
            <a:ext cx="469900" cy="782782"/>
          </a:xfrm>
          <a:prstGeom prst="bentConnector2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573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5</a:t>
            </a:fld>
            <a:endParaRPr lang="sr-Latn-R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3" y="304800"/>
            <a:ext cx="5230368" cy="594664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819401" y="6229290"/>
            <a:ext cx="58673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4.1. Sečenje trake lima (a) i probijanje lima (b)</a:t>
            </a:r>
            <a:endParaRPr lang="sr-Latn-R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308053"/>
            <a:ext cx="2209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Sečenje i probijanje limova</a:t>
            </a:r>
          </a:p>
        </p:txBody>
      </p:sp>
    </p:spTree>
    <p:extLst>
      <p:ext uri="{BB962C8B-B14F-4D97-AF65-F5344CB8AC3E}">
        <p14:creationId xmlns:p14="http://schemas.microsoft.com/office/powerpoint/2010/main" val="409126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6</a:t>
            </a:fld>
            <a:endParaRPr lang="sr-Latn-R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4152"/>
            <a:ext cx="5230368" cy="5946648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652207"/>
              </p:ext>
            </p:extLst>
          </p:nvPr>
        </p:nvGraphicFramePr>
        <p:xfrm>
          <a:off x="6197600" y="1930400"/>
          <a:ext cx="21320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4" name="Equation" r:id="rId4" imgW="1066680" imgH="253800" progId="Equation.DSMT4">
                  <p:embed/>
                </p:oleObj>
              </mc:Choice>
              <mc:Fallback>
                <p:oleObj name="Equation" r:id="rId4" imgW="1066680" imgH="253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97600" y="1930400"/>
                        <a:ext cx="2132013" cy="5080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sr-Latn-RS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091658"/>
              </p:ext>
            </p:extLst>
          </p:nvPr>
        </p:nvGraphicFramePr>
        <p:xfrm>
          <a:off x="6427787" y="4978400"/>
          <a:ext cx="23352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5" name="Equation" r:id="rId6" imgW="1168200" imgH="253800" progId="Equation.DSMT4">
                  <p:embed/>
                </p:oleObj>
              </mc:Choice>
              <mc:Fallback>
                <p:oleObj name="Equation" r:id="rId6" imgW="116820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7787" y="4978400"/>
                        <a:ext cx="2335213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5330365"/>
              </p:ext>
            </p:extLst>
          </p:nvPr>
        </p:nvGraphicFramePr>
        <p:xfrm>
          <a:off x="5740400" y="533400"/>
          <a:ext cx="220821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6" name="Equation" r:id="rId8" imgW="1104840" imgH="393480" progId="Equation.DSMT4">
                  <p:embed/>
                </p:oleObj>
              </mc:Choice>
              <mc:Fallback>
                <p:oleObj name="Equation" r:id="rId8" imgW="1104840" imgH="39348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00" y="533400"/>
                        <a:ext cx="2208213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449465"/>
              </p:ext>
            </p:extLst>
          </p:nvPr>
        </p:nvGraphicFramePr>
        <p:xfrm>
          <a:off x="7010400" y="146156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7" name="Equation" r:id="rId10" imgW="139639" imgH="203112" progId="Equation.DSMT4">
                  <p:embed/>
                </p:oleObj>
              </mc:Choice>
              <mc:Fallback>
                <p:oleObj name="Equation" r:id="rId10" imgW="139639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1461568"/>
                        <a:ext cx="2794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0989787"/>
              </p:ext>
            </p:extLst>
          </p:nvPr>
        </p:nvGraphicFramePr>
        <p:xfrm>
          <a:off x="5715000" y="3389293"/>
          <a:ext cx="2589213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28" name="Equation" r:id="rId12" imgW="1295280" imgH="228600" progId="Equation.DSMT4">
                  <p:embed/>
                </p:oleObj>
              </mc:Choice>
              <mc:Fallback>
                <p:oleObj name="Equation" r:id="rId12" imgW="1295280" imgH="228600" progId="Equation.DSMT4">
                  <p:embed/>
                  <p:pic>
                    <p:nvPicPr>
                      <p:cNvPr id="1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389293"/>
                        <a:ext cx="2589213" cy="4572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3911948" y="3389293"/>
            <a:ext cx="1534058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Smicajna čvrstoća.</a:t>
            </a:r>
            <a:endParaRPr lang="en-US" sz="2800" dirty="0"/>
          </a:p>
        </p:txBody>
      </p:sp>
      <p:cxnSp>
        <p:nvCxnSpPr>
          <p:cNvPr id="16" name="Elbow Connector 15"/>
          <p:cNvCxnSpPr>
            <a:stCxn id="12" idx="3"/>
            <a:endCxn id="10" idx="3"/>
          </p:cNvCxnSpPr>
          <p:nvPr/>
        </p:nvCxnSpPr>
        <p:spPr>
          <a:xfrm flipV="1">
            <a:off x="8304213" y="2184400"/>
            <a:ext cx="25400" cy="1433493"/>
          </a:xfrm>
          <a:prstGeom prst="bentConnector3">
            <a:avLst>
              <a:gd name="adj1" fmla="val 10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>
            <a:stCxn id="15" idx="0"/>
            <a:endCxn id="20" idx="0"/>
          </p:cNvCxnSpPr>
          <p:nvPr/>
        </p:nvCxnSpPr>
        <p:spPr>
          <a:xfrm rot="5400000" flipH="1" flipV="1">
            <a:off x="5121592" y="2681586"/>
            <a:ext cx="265093" cy="1150323"/>
          </a:xfrm>
          <a:prstGeom prst="bentConnector3">
            <a:avLst>
              <a:gd name="adj1" fmla="val 186234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562600" y="3124200"/>
            <a:ext cx="533400" cy="9906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32953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7</a:t>
            </a:fld>
            <a:endParaRPr lang="sr-Latn-RS"/>
          </a:p>
        </p:txBody>
      </p:sp>
      <p:sp>
        <p:nvSpPr>
          <p:cNvPr id="3" name="TextBox 2"/>
          <p:cNvSpPr txBox="1"/>
          <p:nvPr/>
        </p:nvSpPr>
        <p:spPr>
          <a:xfrm>
            <a:off x="533400" y="23878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latin typeface="Arial Black" panose="020B0A04020102020204" pitchFamily="34" charset="0"/>
              </a:rPr>
              <a:t>Zakovane veze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91512" y="6153090"/>
            <a:ext cx="50474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r-Latn-RS" sz="2000" i="1" dirty="0"/>
              <a:t>Sl. 4.2 Tri zakovane veze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839419"/>
            <a:ext cx="5076749" cy="5332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9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8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782863"/>
              </p:ext>
            </p:extLst>
          </p:nvPr>
        </p:nvGraphicFramePr>
        <p:xfrm>
          <a:off x="6579416" y="1143000"/>
          <a:ext cx="1878784" cy="7870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94" name="Equation" r:id="rId3" imgW="939392" imgH="393529" progId="Equation.DSMT4">
                  <p:embed/>
                </p:oleObj>
              </mc:Choice>
              <mc:Fallback>
                <p:oleObj name="Equation" r:id="rId3" imgW="939392" imgH="393529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9416" y="1143000"/>
                        <a:ext cx="1878784" cy="78705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5638800" y="2209800"/>
            <a:ext cx="2769416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Slučaj jednosečne zakovice.</a:t>
            </a:r>
            <a:endParaRPr lang="en-US" sz="2800" dirty="0"/>
          </a:p>
        </p:txBody>
      </p:sp>
      <p:cxnSp>
        <p:nvCxnSpPr>
          <p:cNvPr id="31" name="Elbow Connector 30"/>
          <p:cNvCxnSpPr>
            <a:stCxn id="27" idx="3"/>
            <a:endCxn id="5" idx="3"/>
          </p:cNvCxnSpPr>
          <p:nvPr/>
        </p:nvCxnSpPr>
        <p:spPr>
          <a:xfrm flipV="1">
            <a:off x="8408216" y="1536529"/>
            <a:ext cx="49984" cy="1150325"/>
          </a:xfrm>
          <a:prstGeom prst="bentConnector3">
            <a:avLst>
              <a:gd name="adj1" fmla="val 557346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2685288" y="671186"/>
            <a:ext cx="533400" cy="990600"/>
          </a:xfrm>
          <a:prstGeom prst="roundRect">
            <a:avLst/>
          </a:prstGeom>
          <a:noFill/>
          <a:ln w="222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29" name="Elbow Connector 28"/>
          <p:cNvCxnSpPr>
            <a:stCxn id="14" idx="0"/>
            <a:endCxn id="5" idx="0"/>
          </p:cNvCxnSpPr>
          <p:nvPr/>
        </p:nvCxnSpPr>
        <p:spPr>
          <a:xfrm rot="16200000" flipH="1">
            <a:off x="4999491" y="-1376317"/>
            <a:ext cx="471814" cy="4566820"/>
          </a:xfrm>
          <a:prstGeom prst="bentConnector3">
            <a:avLst>
              <a:gd name="adj1" fmla="val -48451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300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7E3F2-0E2C-46C5-AED0-F79EAFDE57AA}" type="slidenum">
              <a:rPr lang="sr-Latn-RS" smtClean="0"/>
              <a:t>9</a:t>
            </a:fld>
            <a:endParaRPr lang="sr-Latn-R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1902651"/>
              </p:ext>
            </p:extLst>
          </p:nvPr>
        </p:nvGraphicFramePr>
        <p:xfrm>
          <a:off x="5715000" y="3098800"/>
          <a:ext cx="30226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31" name="Equation" r:id="rId3" imgW="1511300" imgH="393700" progId="Equation.DSMT4">
                  <p:embed/>
                </p:oleObj>
              </mc:Choice>
              <mc:Fallback>
                <p:oleObj name="Equation" r:id="rId3" imgW="1511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098800"/>
                        <a:ext cx="3022600" cy="787400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6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248400" y="4114800"/>
            <a:ext cx="2489200" cy="954107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800" dirty="0"/>
              <a:t>Slučaj dvosečne zakovice.</a:t>
            </a:r>
            <a:endParaRPr lang="en-US" sz="2800" dirty="0"/>
          </a:p>
        </p:txBody>
      </p:sp>
      <p:cxnSp>
        <p:nvCxnSpPr>
          <p:cNvPr id="23" name="Elbow Connector 22"/>
          <p:cNvCxnSpPr>
            <a:stCxn id="7" idx="3"/>
            <a:endCxn id="18" idx="3"/>
          </p:cNvCxnSpPr>
          <p:nvPr/>
        </p:nvCxnSpPr>
        <p:spPr>
          <a:xfrm>
            <a:off x="8737600" y="3492500"/>
            <a:ext cx="12700" cy="1099354"/>
          </a:xfrm>
          <a:prstGeom prst="bentConnector3">
            <a:avLst>
              <a:gd name="adj1" fmla="val 18000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5076749" cy="5332781"/>
          </a:xfrm>
          <a:prstGeom prst="rect">
            <a:avLst/>
          </a:prstGeom>
        </p:spPr>
      </p:pic>
      <p:cxnSp>
        <p:nvCxnSpPr>
          <p:cNvPr id="22" name="Elbow Connector 21"/>
          <p:cNvCxnSpPr>
            <a:stCxn id="19" idx="0"/>
            <a:endCxn id="7" idx="0"/>
          </p:cNvCxnSpPr>
          <p:nvPr/>
        </p:nvCxnSpPr>
        <p:spPr>
          <a:xfrm rot="16200000" flipH="1">
            <a:off x="4997450" y="869950"/>
            <a:ext cx="203200" cy="4254500"/>
          </a:xfrm>
          <a:prstGeom prst="bentConnector3">
            <a:avLst>
              <a:gd name="adj1" fmla="val -112500"/>
            </a:avLst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667000" y="2895600"/>
            <a:ext cx="609600" cy="1219200"/>
          </a:xfrm>
          <a:prstGeom prst="roundRect">
            <a:avLst/>
          </a:prstGeom>
          <a:noFill/>
          <a:ln w="222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384600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4779</TotalTime>
  <Words>642</Words>
  <Application>Microsoft Office PowerPoint</Application>
  <PresentationFormat>On-screen Show (4:3)</PresentationFormat>
  <Paragraphs>126</Paragraphs>
  <Slides>46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Arial</vt:lpstr>
      <vt:lpstr>Arial Black</vt:lpstr>
      <vt:lpstr>Calibri</vt:lpstr>
      <vt:lpstr>Times New Roman</vt:lpstr>
      <vt:lpstr>Wingdings 2</vt:lpstr>
      <vt:lpstr>Equity</vt:lpstr>
      <vt:lpstr>Equation</vt:lpstr>
      <vt:lpstr>OTPORNOST MATERIJALA</vt:lpstr>
      <vt:lpstr>4. PRAKTIČNI PROBLEMI     SMICANJA</vt:lpstr>
      <vt:lpstr>PowerPoint Presentation</vt:lpstr>
      <vt:lpstr>4.2. Proračun elemenata opterećenih        na smicanje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5. GEOMETRIJSKE KARAKTERISTI-     KE POPREČNIH PRESEKA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OTPORNOST MATERIJALA</dc:title>
  <dc:creator>user1</dc:creator>
  <cp:lastModifiedBy>Milivoj</cp:lastModifiedBy>
  <cp:revision>580</cp:revision>
  <dcterms:created xsi:type="dcterms:W3CDTF">2015-02-23T09:28:50Z</dcterms:created>
  <dcterms:modified xsi:type="dcterms:W3CDTF">2023-03-23T22:13:31Z</dcterms:modified>
</cp:coreProperties>
</file>