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41"/>
  </p:notesMasterIdLst>
  <p:sldIdLst>
    <p:sldId id="256" r:id="rId2"/>
    <p:sldId id="323" r:id="rId3"/>
    <p:sldId id="324" r:id="rId4"/>
    <p:sldId id="302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25" r:id="rId13"/>
    <p:sldId id="326" r:id="rId14"/>
    <p:sldId id="328" r:id="rId15"/>
    <p:sldId id="312" r:id="rId16"/>
    <p:sldId id="329" r:id="rId17"/>
    <p:sldId id="313" r:id="rId18"/>
    <p:sldId id="330" r:id="rId19"/>
    <p:sldId id="314" r:id="rId20"/>
    <p:sldId id="315" r:id="rId21"/>
    <p:sldId id="331" r:id="rId22"/>
    <p:sldId id="319" r:id="rId23"/>
    <p:sldId id="320" r:id="rId24"/>
    <p:sldId id="332" r:id="rId25"/>
    <p:sldId id="321" r:id="rId26"/>
    <p:sldId id="322" r:id="rId27"/>
    <p:sldId id="333" r:id="rId28"/>
    <p:sldId id="334" r:id="rId29"/>
    <p:sldId id="336" r:id="rId30"/>
    <p:sldId id="335" r:id="rId31"/>
    <p:sldId id="337" r:id="rId32"/>
    <p:sldId id="317" r:id="rId33"/>
    <p:sldId id="339" r:id="rId34"/>
    <p:sldId id="340" r:id="rId35"/>
    <p:sldId id="341" r:id="rId36"/>
    <p:sldId id="318" r:id="rId37"/>
    <p:sldId id="342" r:id="rId38"/>
    <p:sldId id="343" r:id="rId39"/>
    <p:sldId id="345" r:id="rId4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76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4.wmf"/><Relationship Id="rId6" Type="http://schemas.openxmlformats.org/officeDocument/2006/relationships/image" Target="../media/image33.wmf"/><Relationship Id="rId5" Type="http://schemas.openxmlformats.org/officeDocument/2006/relationships/image" Target="../media/image6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0.wmf"/><Relationship Id="rId4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38.wmf"/><Relationship Id="rId7" Type="http://schemas.openxmlformats.org/officeDocument/2006/relationships/image" Target="../media/image45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4.wmf"/><Relationship Id="rId5" Type="http://schemas.openxmlformats.org/officeDocument/2006/relationships/image" Target="../media/image6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7.wmf"/><Relationship Id="rId5" Type="http://schemas.openxmlformats.org/officeDocument/2006/relationships/image" Target="../media/image6.wmf"/><Relationship Id="rId4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.wmf"/><Relationship Id="rId7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6.wmf"/><Relationship Id="rId5" Type="http://schemas.openxmlformats.org/officeDocument/2006/relationships/image" Target="../media/image43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43.wmf"/><Relationship Id="rId11" Type="http://schemas.openxmlformats.org/officeDocument/2006/relationships/image" Target="../media/image86.wmf"/><Relationship Id="rId5" Type="http://schemas.openxmlformats.org/officeDocument/2006/relationships/image" Target="../media/image81.wmf"/><Relationship Id="rId10" Type="http://schemas.openxmlformats.org/officeDocument/2006/relationships/image" Target="../media/image85.wmf"/><Relationship Id="rId4" Type="http://schemas.openxmlformats.org/officeDocument/2006/relationships/image" Target="../media/image6.wmf"/><Relationship Id="rId9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76.wmf"/><Relationship Id="rId1" Type="http://schemas.openxmlformats.org/officeDocument/2006/relationships/image" Target="../media/image92.wmf"/><Relationship Id="rId5" Type="http://schemas.openxmlformats.org/officeDocument/2006/relationships/image" Target="../media/image43.wmf"/><Relationship Id="rId4" Type="http://schemas.openxmlformats.org/officeDocument/2006/relationships/image" Target="../media/image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6.wmf"/><Relationship Id="rId7" Type="http://schemas.openxmlformats.org/officeDocument/2006/relationships/image" Target="../media/image99.wmf"/><Relationship Id="rId2" Type="http://schemas.openxmlformats.org/officeDocument/2006/relationships/image" Target="../media/image43.wmf"/><Relationship Id="rId1" Type="http://schemas.openxmlformats.org/officeDocument/2006/relationships/image" Target="../media/image95.wmf"/><Relationship Id="rId6" Type="http://schemas.openxmlformats.org/officeDocument/2006/relationships/image" Target="../media/image6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9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104.wmf"/><Relationship Id="rId7" Type="http://schemas.openxmlformats.org/officeDocument/2006/relationships/image" Target="../media/image107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6.wmf"/><Relationship Id="rId5" Type="http://schemas.openxmlformats.org/officeDocument/2006/relationships/image" Target="../media/image6.wmf"/><Relationship Id="rId10" Type="http://schemas.openxmlformats.org/officeDocument/2006/relationships/image" Target="../media/image109.wmf"/><Relationship Id="rId4" Type="http://schemas.openxmlformats.org/officeDocument/2006/relationships/image" Target="../media/image105.wmf"/><Relationship Id="rId9" Type="http://schemas.openxmlformats.org/officeDocument/2006/relationships/image" Target="../media/image10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6.wmf"/><Relationship Id="rId4" Type="http://schemas.openxmlformats.org/officeDocument/2006/relationships/image" Target="../media/image119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3.wmf"/><Relationship Id="rId7" Type="http://schemas.openxmlformats.org/officeDocument/2006/relationships/image" Target="../media/image119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5.wmf"/><Relationship Id="rId5" Type="http://schemas.openxmlformats.org/officeDocument/2006/relationships/image" Target="../media/image6.wmf"/><Relationship Id="rId4" Type="http://schemas.openxmlformats.org/officeDocument/2006/relationships/image" Target="../media/image12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8.wmf"/><Relationship Id="rId1" Type="http://schemas.openxmlformats.org/officeDocument/2006/relationships/image" Target="../media/image11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66.wmf"/><Relationship Id="rId7" Type="http://schemas.openxmlformats.org/officeDocument/2006/relationships/image" Target="../media/image6.wmf"/><Relationship Id="rId2" Type="http://schemas.openxmlformats.org/officeDocument/2006/relationships/image" Target="../media/image67.wmf"/><Relationship Id="rId1" Type="http://schemas.openxmlformats.org/officeDocument/2006/relationships/image" Target="../media/image132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10" Type="http://schemas.openxmlformats.org/officeDocument/2006/relationships/image" Target="../media/image138.wmf"/><Relationship Id="rId4" Type="http://schemas.openxmlformats.org/officeDocument/2006/relationships/image" Target="../media/image133.wmf"/><Relationship Id="rId9" Type="http://schemas.openxmlformats.org/officeDocument/2006/relationships/image" Target="../media/image137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41.wmf"/><Relationship Id="rId7" Type="http://schemas.openxmlformats.org/officeDocument/2006/relationships/image" Target="../media/image143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2.wmf"/><Relationship Id="rId5" Type="http://schemas.openxmlformats.org/officeDocument/2006/relationships/image" Target="../media/image6.wmf"/><Relationship Id="rId4" Type="http://schemas.openxmlformats.org/officeDocument/2006/relationships/image" Target="../media/image135.wmf"/><Relationship Id="rId9" Type="http://schemas.openxmlformats.org/officeDocument/2006/relationships/image" Target="../media/image14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image" Target="../media/image9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image" Target="../media/image9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2.wmf"/><Relationship Id="rId1" Type="http://schemas.openxmlformats.org/officeDocument/2006/relationships/image" Target="../media/image26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23.3.2023.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7.jp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3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43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6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6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3.jpg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.wmf"/><Relationship Id="rId3" Type="http://schemas.openxmlformats.org/officeDocument/2006/relationships/image" Target="../media/image58.jp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56.wmf"/><Relationship Id="rId5" Type="http://schemas.openxmlformats.org/officeDocument/2006/relationships/image" Target="../media/image54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7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1.bin"/><Relationship Id="rId18" Type="http://schemas.openxmlformats.org/officeDocument/2006/relationships/oleObject" Target="../embeddings/oleObject85.bin"/><Relationship Id="rId26" Type="http://schemas.openxmlformats.org/officeDocument/2006/relationships/oleObject" Target="../embeddings/oleObject89.bin"/><Relationship Id="rId3" Type="http://schemas.openxmlformats.org/officeDocument/2006/relationships/oleObject" Target="../embeddings/oleObject76.bin"/><Relationship Id="rId21" Type="http://schemas.openxmlformats.org/officeDocument/2006/relationships/image" Target="../media/image65.wmf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84.bin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80.bin"/><Relationship Id="rId24" Type="http://schemas.openxmlformats.org/officeDocument/2006/relationships/oleObject" Target="../embeddings/oleObject88.bin"/><Relationship Id="rId5" Type="http://schemas.openxmlformats.org/officeDocument/2006/relationships/oleObject" Target="../embeddings/oleObject77.bin"/><Relationship Id="rId15" Type="http://schemas.openxmlformats.org/officeDocument/2006/relationships/image" Target="../media/image63.wmf"/><Relationship Id="rId23" Type="http://schemas.openxmlformats.org/officeDocument/2006/relationships/image" Target="../media/image66.wmf"/><Relationship Id="rId10" Type="http://schemas.openxmlformats.org/officeDocument/2006/relationships/image" Target="../media/image61.wmf"/><Relationship Id="rId19" Type="http://schemas.openxmlformats.org/officeDocument/2006/relationships/image" Target="../media/image64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7.bin"/><Relationship Id="rId27" Type="http://schemas.openxmlformats.org/officeDocument/2006/relationships/oleObject" Target="../embeddings/oleObject9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image" Target="../media/image72.jp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43.wmf"/><Relationship Id="rId3" Type="http://schemas.openxmlformats.org/officeDocument/2006/relationships/image" Target="../media/image77.jpg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75.wmf"/><Relationship Id="rId5" Type="http://schemas.openxmlformats.org/officeDocument/2006/relationships/image" Target="../media/image73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0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09.bin"/><Relationship Id="rId26" Type="http://schemas.openxmlformats.org/officeDocument/2006/relationships/oleObject" Target="../embeddings/oleObject114.bin"/><Relationship Id="rId3" Type="http://schemas.openxmlformats.org/officeDocument/2006/relationships/oleObject" Target="../embeddings/oleObject101.bin"/><Relationship Id="rId21" Type="http://schemas.openxmlformats.org/officeDocument/2006/relationships/image" Target="../media/image84.wmf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108.bin"/><Relationship Id="rId25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wmf"/><Relationship Id="rId20" Type="http://schemas.openxmlformats.org/officeDocument/2006/relationships/oleObject" Target="../embeddings/oleObject110.bin"/><Relationship Id="rId29" Type="http://schemas.openxmlformats.org/officeDocument/2006/relationships/image" Target="../media/image87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105.bin"/><Relationship Id="rId24" Type="http://schemas.openxmlformats.org/officeDocument/2006/relationships/oleObject" Target="../embeddings/oleObject113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2.bin"/><Relationship Id="rId28" Type="http://schemas.openxmlformats.org/officeDocument/2006/relationships/oleObject" Target="../embeddings/oleObject115.bin"/><Relationship Id="rId10" Type="http://schemas.openxmlformats.org/officeDocument/2006/relationships/image" Target="../media/image6.wmf"/><Relationship Id="rId19" Type="http://schemas.openxmlformats.org/officeDocument/2006/relationships/image" Target="../media/image83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43.wmf"/><Relationship Id="rId22" Type="http://schemas.openxmlformats.org/officeDocument/2006/relationships/oleObject" Target="../embeddings/oleObject111.bin"/><Relationship Id="rId27" Type="http://schemas.openxmlformats.org/officeDocument/2006/relationships/image" Target="../media/image8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image" Target="../media/image91.jp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6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9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43.wmf"/><Relationship Id="rId3" Type="http://schemas.openxmlformats.org/officeDocument/2006/relationships/image" Target="../media/image94.jpg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6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9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30.bin"/><Relationship Id="rId18" Type="http://schemas.openxmlformats.org/officeDocument/2006/relationships/oleObject" Target="../embeddings/oleObject133.bin"/><Relationship Id="rId3" Type="http://schemas.openxmlformats.org/officeDocument/2006/relationships/oleObject" Target="../embeddings/oleObject125.bin"/><Relationship Id="rId21" Type="http://schemas.openxmlformats.org/officeDocument/2006/relationships/oleObject" Target="../embeddings/oleObject13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98.wmf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129.bin"/><Relationship Id="rId24" Type="http://schemas.openxmlformats.org/officeDocument/2006/relationships/image" Target="../media/image101.wmf"/><Relationship Id="rId5" Type="http://schemas.openxmlformats.org/officeDocument/2006/relationships/oleObject" Target="../embeddings/oleObject126.bin"/><Relationship Id="rId15" Type="http://schemas.openxmlformats.org/officeDocument/2006/relationships/image" Target="../media/image6.wmf"/><Relationship Id="rId23" Type="http://schemas.openxmlformats.org/officeDocument/2006/relationships/oleObject" Target="../embeddings/oleObject137.bin"/><Relationship Id="rId10" Type="http://schemas.openxmlformats.org/officeDocument/2006/relationships/image" Target="../media/image97.wmf"/><Relationship Id="rId19" Type="http://schemas.openxmlformats.org/officeDocument/2006/relationships/image" Target="../media/image100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28.bin"/><Relationship Id="rId14" Type="http://schemas.openxmlformats.org/officeDocument/2006/relationships/oleObject" Target="../embeddings/oleObject131.bin"/><Relationship Id="rId22" Type="http://schemas.openxmlformats.org/officeDocument/2006/relationships/oleObject" Target="../embeddings/oleObject13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43.bin"/><Relationship Id="rId18" Type="http://schemas.openxmlformats.org/officeDocument/2006/relationships/oleObject" Target="../embeddings/oleObject146.bin"/><Relationship Id="rId3" Type="http://schemas.openxmlformats.org/officeDocument/2006/relationships/oleObject" Target="../embeddings/oleObject138.bin"/><Relationship Id="rId21" Type="http://schemas.openxmlformats.org/officeDocument/2006/relationships/image" Target="../media/image108.wmf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7.wmf"/><Relationship Id="rId20" Type="http://schemas.openxmlformats.org/officeDocument/2006/relationships/oleObject" Target="../embeddings/oleObject147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42.bin"/><Relationship Id="rId24" Type="http://schemas.openxmlformats.org/officeDocument/2006/relationships/oleObject" Target="../embeddings/oleObject149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image" Target="../media/image109.wmf"/><Relationship Id="rId10" Type="http://schemas.openxmlformats.org/officeDocument/2006/relationships/image" Target="../media/image105.wmf"/><Relationship Id="rId19" Type="http://schemas.openxmlformats.org/officeDocument/2006/relationships/image" Target="../media/image43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06.wmf"/><Relationship Id="rId22" Type="http://schemas.openxmlformats.org/officeDocument/2006/relationships/oleObject" Target="../embeddings/oleObject14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5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54.bin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19.wmf"/><Relationship Id="rId5" Type="http://schemas.openxmlformats.org/officeDocument/2006/relationships/image" Target="../media/image120.jpg"/><Relationship Id="rId10" Type="http://schemas.openxmlformats.org/officeDocument/2006/relationships/oleObject" Target="../embeddings/oleObject157.bin"/><Relationship Id="rId4" Type="http://schemas.openxmlformats.org/officeDocument/2006/relationships/image" Target="../media/image116.wmf"/><Relationship Id="rId9" Type="http://schemas.openxmlformats.org/officeDocument/2006/relationships/image" Target="../media/image11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166.bin"/><Relationship Id="rId3" Type="http://schemas.openxmlformats.org/officeDocument/2006/relationships/image" Target="../media/image127.jpg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5.bin"/><Relationship Id="rId20" Type="http://schemas.openxmlformats.org/officeDocument/2006/relationships/oleObject" Target="../embeddings/oleObject167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62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6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image" Target="../media/image129.jp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31.jpg"/><Relationship Id="rId4" Type="http://schemas.openxmlformats.org/officeDocument/2006/relationships/image" Target="../media/image13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179.bin"/><Relationship Id="rId3" Type="http://schemas.openxmlformats.org/officeDocument/2006/relationships/image" Target="../media/image58.jpg"/><Relationship Id="rId21" Type="http://schemas.openxmlformats.org/officeDocument/2006/relationships/oleObject" Target="../embeddings/oleObject181.bin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6.wmf"/><Relationship Id="rId25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8.bin"/><Relationship Id="rId20" Type="http://schemas.openxmlformats.org/officeDocument/2006/relationships/image" Target="../media/image136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33.wmf"/><Relationship Id="rId24" Type="http://schemas.openxmlformats.org/officeDocument/2006/relationships/oleObject" Target="../embeddings/oleObject182.bin"/><Relationship Id="rId5" Type="http://schemas.openxmlformats.org/officeDocument/2006/relationships/image" Target="../media/image132.wmf"/><Relationship Id="rId15" Type="http://schemas.openxmlformats.org/officeDocument/2006/relationships/image" Target="../media/image135.wmf"/><Relationship Id="rId23" Type="http://schemas.openxmlformats.org/officeDocument/2006/relationships/image" Target="../media/image72.jpg"/><Relationship Id="rId10" Type="http://schemas.openxmlformats.org/officeDocument/2006/relationships/oleObject" Target="../embeddings/oleObject175.bin"/><Relationship Id="rId19" Type="http://schemas.openxmlformats.org/officeDocument/2006/relationships/oleObject" Target="../embeddings/oleObject180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177.bin"/><Relationship Id="rId22" Type="http://schemas.openxmlformats.org/officeDocument/2006/relationships/image" Target="../media/image13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190.bin"/><Relationship Id="rId3" Type="http://schemas.openxmlformats.org/officeDocument/2006/relationships/image" Target="../media/image77.jpg"/><Relationship Id="rId21" Type="http://schemas.openxmlformats.org/officeDocument/2006/relationships/oleObject" Target="../embeddings/oleObject192.bin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1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9.bin"/><Relationship Id="rId20" Type="http://schemas.openxmlformats.org/officeDocument/2006/relationships/oleObject" Target="../embeddings/oleObject191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84.bin"/><Relationship Id="rId11" Type="http://schemas.openxmlformats.org/officeDocument/2006/relationships/image" Target="../media/image135.wmf"/><Relationship Id="rId5" Type="http://schemas.openxmlformats.org/officeDocument/2006/relationships/image" Target="../media/image139.wmf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186.bin"/><Relationship Id="rId19" Type="http://schemas.openxmlformats.org/officeDocument/2006/relationships/image" Target="../media/image144.wmf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188.bin"/><Relationship Id="rId22" Type="http://schemas.openxmlformats.org/officeDocument/2006/relationships/image" Target="../media/image14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91.jpg"/><Relationship Id="rId4" Type="http://schemas.openxmlformats.org/officeDocument/2006/relationships/image" Target="../media/image14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4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6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Cyrl-BA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232"/>
            <a:ext cx="3236976" cy="363016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625890"/>
              </p:ext>
            </p:extLst>
          </p:nvPr>
        </p:nvGraphicFramePr>
        <p:xfrm>
          <a:off x="2819400" y="2844800"/>
          <a:ext cx="584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5" name="Equation" r:id="rId4" imgW="2921000" imgH="685800" progId="Equation.DSMT4">
                  <p:embed/>
                </p:oleObj>
              </mc:Choice>
              <mc:Fallback>
                <p:oleObj name="Equation" r:id="rId4" imgW="2921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44800"/>
                        <a:ext cx="584200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71294"/>
              </p:ext>
            </p:extLst>
          </p:nvPr>
        </p:nvGraphicFramePr>
        <p:xfrm>
          <a:off x="3589574" y="5816600"/>
          <a:ext cx="492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6" name="Equation" r:id="rId6" imgW="2463800" imgH="254000" progId="Equation.DSMT4">
                  <p:embed/>
                </p:oleObj>
              </mc:Choice>
              <mc:Fallback>
                <p:oleObj name="Equation" r:id="rId6" imgW="24638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574" y="5816600"/>
                        <a:ext cx="4927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01644"/>
              </p:ext>
            </p:extLst>
          </p:nvPr>
        </p:nvGraphicFramePr>
        <p:xfrm>
          <a:off x="3589574" y="4800600"/>
          <a:ext cx="508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7" name="Equation" r:id="rId8" imgW="2540000" imgH="254000" progId="Equation.DSMT4">
                  <p:embed/>
                </p:oleObj>
              </mc:Choice>
              <mc:Fallback>
                <p:oleObj name="Equation" r:id="rId8" imgW="2540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574" y="4800600"/>
                        <a:ext cx="5080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 flipV="1">
            <a:off x="4457700" y="44221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84256"/>
              </p:ext>
            </p:extLst>
          </p:nvPr>
        </p:nvGraphicFramePr>
        <p:xfrm>
          <a:off x="3962400" y="535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5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2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71424"/>
              </p:ext>
            </p:extLst>
          </p:nvPr>
        </p:nvGraphicFramePr>
        <p:xfrm>
          <a:off x="1193800" y="6096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72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096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5081"/>
              </p:ext>
            </p:extLst>
          </p:nvPr>
        </p:nvGraphicFramePr>
        <p:xfrm>
          <a:off x="1193800" y="13716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73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371600"/>
                        <a:ext cx="33274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13680"/>
              </p:ext>
            </p:extLst>
          </p:nvPr>
        </p:nvGraphicFramePr>
        <p:xfrm>
          <a:off x="1905000" y="2438400"/>
          <a:ext cx="449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74" name="Equation" r:id="rId7" imgW="2247900" imgH="254000" progId="Equation.DSMT4">
                  <p:embed/>
                </p:oleObj>
              </mc:Choice>
              <mc:Fallback>
                <p:oleObj name="Equation" r:id="rId7" imgW="22479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4495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77338" y="3200400"/>
            <a:ext cx="37614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Uslovni ekstremumi ove funkcije: 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5" idx="3"/>
            <a:endCxn id="3" idx="3"/>
          </p:cNvCxnSpPr>
          <p:nvPr/>
        </p:nvCxnSpPr>
        <p:spPr>
          <a:xfrm flipV="1">
            <a:off x="4521200" y="863600"/>
            <a:ext cx="965200" cy="762000"/>
          </a:xfrm>
          <a:prstGeom prst="bentConnector3">
            <a:avLst>
              <a:gd name="adj1" fmla="val 1236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85981"/>
              </p:ext>
            </p:extLst>
          </p:nvPr>
        </p:nvGraphicFramePr>
        <p:xfrm>
          <a:off x="3454400" y="37846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75" name="Equation" r:id="rId9" imgW="1511300" imgH="889000" progId="Equation.DSMT4">
                  <p:embed/>
                </p:oleObj>
              </mc:Choice>
              <mc:Fallback>
                <p:oleObj name="Equation" r:id="rId9" imgW="1511300" imgH="889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784600"/>
                        <a:ext cx="3022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714504"/>
              </p:ext>
            </p:extLst>
          </p:nvPr>
        </p:nvGraphicFramePr>
        <p:xfrm>
          <a:off x="5842000" y="9271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76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927100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7" idx="3"/>
            <a:endCxn id="16" idx="3"/>
          </p:cNvCxnSpPr>
          <p:nvPr/>
        </p:nvCxnSpPr>
        <p:spPr>
          <a:xfrm flipV="1">
            <a:off x="6400800" y="1244600"/>
            <a:ext cx="76200" cy="14478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1"/>
            <a:endCxn id="7" idx="1"/>
          </p:cNvCxnSpPr>
          <p:nvPr/>
        </p:nvCxnSpPr>
        <p:spPr>
          <a:xfrm rot="10800000" flipH="1">
            <a:off x="1877338" y="2692400"/>
            <a:ext cx="27662" cy="985054"/>
          </a:xfrm>
          <a:prstGeom prst="bentConnector3">
            <a:avLst>
              <a:gd name="adj1" fmla="val -82640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85699"/>
              </p:ext>
            </p:extLst>
          </p:nvPr>
        </p:nvGraphicFramePr>
        <p:xfrm>
          <a:off x="1212850" y="8382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9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8382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988523"/>
              </p:ext>
            </p:extLst>
          </p:nvPr>
        </p:nvGraphicFramePr>
        <p:xfrm>
          <a:off x="1212850" y="1524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0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524000"/>
                        <a:ext cx="3327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36480"/>
              </p:ext>
            </p:extLst>
          </p:nvPr>
        </p:nvGraphicFramePr>
        <p:xfrm>
          <a:off x="5480050" y="800100"/>
          <a:ext cx="92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1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800100"/>
                        <a:ext cx="920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70703"/>
              </p:ext>
            </p:extLst>
          </p:nvPr>
        </p:nvGraphicFramePr>
        <p:xfrm>
          <a:off x="4641850" y="1485900"/>
          <a:ext cx="92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2"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1485900"/>
                        <a:ext cx="920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596336"/>
              </p:ext>
            </p:extLst>
          </p:nvPr>
        </p:nvGraphicFramePr>
        <p:xfrm>
          <a:off x="1212850" y="2870200"/>
          <a:ext cx="25669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3" name="Equation" r:id="rId11" imgW="1282680" imgH="431640" progId="Equation.DSMT4">
                  <p:embed/>
                </p:oleObj>
              </mc:Choice>
              <mc:Fallback>
                <p:oleObj name="Equation" r:id="rId11" imgW="12826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870200"/>
                        <a:ext cx="25669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172455"/>
              </p:ext>
            </p:extLst>
          </p:nvPr>
        </p:nvGraphicFramePr>
        <p:xfrm>
          <a:off x="1212850" y="3911600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4" name="Equation" r:id="rId13" imgW="609480" imgH="431640" progId="Equation.DSMT4">
                  <p:embed/>
                </p:oleObj>
              </mc:Choice>
              <mc:Fallback>
                <p:oleObj name="Equation" r:id="rId13" imgW="6094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3911600"/>
                        <a:ext cx="1219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ket 9"/>
          <p:cNvSpPr/>
          <p:nvPr/>
        </p:nvSpPr>
        <p:spPr>
          <a:xfrm>
            <a:off x="1060450" y="685800"/>
            <a:ext cx="381000" cy="15240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Left Bracket 10"/>
          <p:cNvSpPr/>
          <p:nvPr/>
        </p:nvSpPr>
        <p:spPr>
          <a:xfrm>
            <a:off x="1060450" y="27432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47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82249"/>
              </p:ext>
            </p:extLst>
          </p:nvPr>
        </p:nvGraphicFramePr>
        <p:xfrm>
          <a:off x="1209675" y="8382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2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8382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46408"/>
              </p:ext>
            </p:extLst>
          </p:nvPr>
        </p:nvGraphicFramePr>
        <p:xfrm>
          <a:off x="1209675" y="1524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3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524000"/>
                        <a:ext cx="3327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47509"/>
              </p:ext>
            </p:extLst>
          </p:nvPr>
        </p:nvGraphicFramePr>
        <p:xfrm>
          <a:off x="5397500" y="8001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4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800100"/>
                        <a:ext cx="107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244878"/>
              </p:ext>
            </p:extLst>
          </p:nvPr>
        </p:nvGraphicFramePr>
        <p:xfrm>
          <a:off x="4559300" y="14859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5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485900"/>
                        <a:ext cx="107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98830"/>
              </p:ext>
            </p:extLst>
          </p:nvPr>
        </p:nvGraphicFramePr>
        <p:xfrm>
          <a:off x="1209675" y="2870200"/>
          <a:ext cx="2693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6" name="Equation" r:id="rId11" imgW="1346040" imgH="431640" progId="Equation.DSMT4">
                  <p:embed/>
                </p:oleObj>
              </mc:Choice>
              <mc:Fallback>
                <p:oleObj name="Equation" r:id="rId11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2870200"/>
                        <a:ext cx="26939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85332"/>
              </p:ext>
            </p:extLst>
          </p:nvPr>
        </p:nvGraphicFramePr>
        <p:xfrm>
          <a:off x="1209675" y="3911600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7" name="Equation" r:id="rId13" imgW="736560" imgH="431640" progId="Equation.DSMT4">
                  <p:embed/>
                </p:oleObj>
              </mc:Choice>
              <mc:Fallback>
                <p:oleObj name="Equation" r:id="rId13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911600"/>
                        <a:ext cx="1473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ket 8"/>
          <p:cNvSpPr/>
          <p:nvPr/>
        </p:nvSpPr>
        <p:spPr>
          <a:xfrm>
            <a:off x="1057275" y="685800"/>
            <a:ext cx="381000" cy="15240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Left Bracket 9"/>
          <p:cNvSpPr/>
          <p:nvPr/>
        </p:nvSpPr>
        <p:spPr>
          <a:xfrm>
            <a:off x="1057275" y="27432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9" idx="1"/>
            <a:endCxn id="10" idx="1"/>
          </p:cNvCxnSpPr>
          <p:nvPr/>
        </p:nvCxnSpPr>
        <p:spPr>
          <a:xfrm rot="10800000" flipV="1">
            <a:off x="1057275" y="1447800"/>
            <a:ext cx="12700" cy="2400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8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53444"/>
              </p:ext>
            </p:extLst>
          </p:nvPr>
        </p:nvGraphicFramePr>
        <p:xfrm>
          <a:off x="914400" y="16764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82" name="Equation" r:id="rId3" imgW="1511300" imgH="889000" progId="Equation.DSMT4">
                  <p:embed/>
                </p:oleObj>
              </mc:Choice>
              <mc:Fallback>
                <p:oleObj name="Equation" r:id="rId3" imgW="15113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022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73495"/>
              </p:ext>
            </p:extLst>
          </p:nvPr>
        </p:nvGraphicFramePr>
        <p:xfrm>
          <a:off x="5486400" y="533400"/>
          <a:ext cx="25669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83"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3400"/>
                        <a:ext cx="25669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23638"/>
              </p:ext>
            </p:extLst>
          </p:nvPr>
        </p:nvGraphicFramePr>
        <p:xfrm>
          <a:off x="5486400" y="1574800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84" name="Equation" r:id="rId7" imgW="609480" imgH="431640" progId="Equation.DSMT4">
                  <p:embed/>
                </p:oleObj>
              </mc:Choice>
              <mc:Fallback>
                <p:oleObj name="Equation" r:id="rId7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74800"/>
                        <a:ext cx="1219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ket 7"/>
          <p:cNvSpPr/>
          <p:nvPr/>
        </p:nvSpPr>
        <p:spPr>
          <a:xfrm>
            <a:off x="5334000" y="4064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ounded Rectangle 11"/>
          <p:cNvSpPr/>
          <p:nvPr/>
        </p:nvSpPr>
        <p:spPr>
          <a:xfrm>
            <a:off x="762000" y="1587500"/>
            <a:ext cx="3352800" cy="10033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0" y="2578100"/>
            <a:ext cx="3352800" cy="10033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flipH="1" flipV="1">
            <a:off x="4232305" y="20205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 flipV="1">
            <a:off x="4876800" y="1442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4" idx="1"/>
            <a:endCxn id="15" idx="3"/>
          </p:cNvCxnSpPr>
          <p:nvPr/>
        </p:nvCxnSpPr>
        <p:spPr>
          <a:xfrm flipV="1">
            <a:off x="4598065" y="1511300"/>
            <a:ext cx="278735" cy="57785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flipH="1" flipV="1">
            <a:off x="4206240" y="30111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ight Arrow 19"/>
          <p:cNvSpPr/>
          <p:nvPr/>
        </p:nvSpPr>
        <p:spPr>
          <a:xfrm flipH="1" flipV="1">
            <a:off x="4876800" y="39319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9" idx="1"/>
            <a:endCxn id="20" idx="3"/>
          </p:cNvCxnSpPr>
          <p:nvPr/>
        </p:nvCxnSpPr>
        <p:spPr>
          <a:xfrm>
            <a:off x="4572000" y="3079750"/>
            <a:ext cx="304800" cy="92075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44675"/>
              </p:ext>
            </p:extLst>
          </p:nvPr>
        </p:nvGraphicFramePr>
        <p:xfrm>
          <a:off x="914400" y="41910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85" name="Equation" r:id="rId9" imgW="1434960" imgH="533160" progId="Equation.DSMT4">
                  <p:embed/>
                </p:oleObj>
              </mc:Choice>
              <mc:Fallback>
                <p:oleObj name="Equation" r:id="rId9" imgW="1434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28702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24570"/>
              </p:ext>
            </p:extLst>
          </p:nvPr>
        </p:nvGraphicFramePr>
        <p:xfrm>
          <a:off x="2159000" y="366268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8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66268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24616"/>
              </p:ext>
            </p:extLst>
          </p:nvPr>
        </p:nvGraphicFramePr>
        <p:xfrm>
          <a:off x="5486400" y="3022600"/>
          <a:ext cx="2693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87" name="Equation" r:id="rId13" imgW="1346040" imgH="431640" progId="Equation.DSMT4">
                  <p:embed/>
                </p:oleObj>
              </mc:Choice>
              <mc:Fallback>
                <p:oleObj name="Equation" r:id="rId13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22600"/>
                        <a:ext cx="26939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42343"/>
              </p:ext>
            </p:extLst>
          </p:nvPr>
        </p:nvGraphicFramePr>
        <p:xfrm>
          <a:off x="5486400" y="4064000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88" name="Equation" r:id="rId15" imgW="736560" imgH="431640" progId="Equation.DSMT4">
                  <p:embed/>
                </p:oleObj>
              </mc:Choice>
              <mc:Fallback>
                <p:oleObj name="Equation" r:id="rId15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64000"/>
                        <a:ext cx="1473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ket 25"/>
          <p:cNvSpPr/>
          <p:nvPr/>
        </p:nvSpPr>
        <p:spPr>
          <a:xfrm>
            <a:off x="5334000" y="28956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10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51462"/>
              </p:ext>
            </p:extLst>
          </p:nvPr>
        </p:nvGraphicFramePr>
        <p:xfrm>
          <a:off x="2794000" y="3784600"/>
          <a:ext cx="388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3" name="Equation" r:id="rId3" imgW="1943100" imgH="279400" progId="Equation.DSMT4">
                  <p:embed/>
                </p:oleObj>
              </mc:Choice>
              <mc:Fallback>
                <p:oleObj name="Equation" r:id="rId3" imgW="19431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784600"/>
                        <a:ext cx="3886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22400" y="584200"/>
            <a:ext cx="1170662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Ovo 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14124"/>
              </p:ext>
            </p:extLst>
          </p:nvPr>
        </p:nvGraphicFramePr>
        <p:xfrm>
          <a:off x="2260600" y="8128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4" name="Equation" r:id="rId5" imgW="1435100" imgH="533400" progId="Equation.DSMT4">
                  <p:embed/>
                </p:oleObj>
              </mc:Choice>
              <mc:Fallback>
                <p:oleObj name="Equation" r:id="rId5" imgW="1435100" imgH="533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812800"/>
                        <a:ext cx="2870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422400" y="2032000"/>
            <a:ext cx="18288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vredi za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533080"/>
              </p:ext>
            </p:extLst>
          </p:nvPr>
        </p:nvGraphicFramePr>
        <p:xfrm>
          <a:off x="2794000" y="21844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5" name="Equation" r:id="rId7" imgW="1371600" imgH="533400" progId="Equation.DSMT4">
                  <p:embed/>
                </p:oleObj>
              </mc:Choice>
              <mc:Fallback>
                <p:oleObj name="Equation" r:id="rId7" imgW="13716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184400"/>
                        <a:ext cx="2743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01534"/>
              </p:ext>
            </p:extLst>
          </p:nvPr>
        </p:nvGraphicFramePr>
        <p:xfrm>
          <a:off x="4013200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228741"/>
              </p:ext>
            </p:extLst>
          </p:nvPr>
        </p:nvGraphicFramePr>
        <p:xfrm>
          <a:off x="2794000" y="4851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7" name="Equation" r:id="rId11" imgW="2336800" imgH="393700" progId="Equation.DSMT4">
                  <p:embed/>
                </p:oleObj>
              </mc:Choice>
              <mc:Fallback>
                <p:oleObj name="Equation" r:id="rId11" imgW="2336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1400"/>
                        <a:ext cx="4673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7685"/>
              </p:ext>
            </p:extLst>
          </p:nvPr>
        </p:nvGraphicFramePr>
        <p:xfrm>
          <a:off x="4318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8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23385"/>
              </p:ext>
            </p:extLst>
          </p:nvPr>
        </p:nvGraphicFramePr>
        <p:xfrm>
          <a:off x="4419600" y="1816100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82" name="Equation" r:id="rId3" imgW="1828800" imgH="469900" progId="Equation.DSMT4">
                  <p:embed/>
                </p:oleObj>
              </mc:Choice>
              <mc:Fallback>
                <p:oleObj name="Equation" r:id="rId3" imgW="18288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16100"/>
                        <a:ext cx="3657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80500"/>
              </p:ext>
            </p:extLst>
          </p:nvPr>
        </p:nvGraphicFramePr>
        <p:xfrm>
          <a:off x="4419600" y="3276600"/>
          <a:ext cx="261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83" name="Equation" r:id="rId5" imgW="1308100" imgH="508000" progId="Equation.DSMT4">
                  <p:embed/>
                </p:oleObj>
              </mc:Choice>
              <mc:Fallback>
                <p:oleObj name="Equation" r:id="rId5" imgW="13081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2616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130815"/>
              </p:ext>
            </p:extLst>
          </p:nvPr>
        </p:nvGraphicFramePr>
        <p:xfrm>
          <a:off x="838200" y="14478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84" name="Equation" r:id="rId7" imgW="1435100" imgH="533400" progId="Equation.DSMT4">
                  <p:embed/>
                </p:oleObj>
              </mc:Choice>
              <mc:Fallback>
                <p:oleObj name="Equation" r:id="rId7" imgW="1435100" imgH="533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2870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1905000"/>
            <a:ext cx="3200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881545"/>
              </p:ext>
            </p:extLst>
          </p:nvPr>
        </p:nvGraphicFramePr>
        <p:xfrm>
          <a:off x="3962400" y="213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8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83920"/>
              </p:ext>
            </p:extLst>
          </p:nvPr>
        </p:nvGraphicFramePr>
        <p:xfrm>
          <a:off x="5715000" y="281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8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1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53760"/>
              </p:ext>
            </p:extLst>
          </p:nvPr>
        </p:nvGraphicFramePr>
        <p:xfrm>
          <a:off x="4526161" y="762000"/>
          <a:ext cx="73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87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161" y="762000"/>
                        <a:ext cx="736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28771"/>
              </p:ext>
            </p:extLst>
          </p:nvPr>
        </p:nvGraphicFramePr>
        <p:xfrm>
          <a:off x="7264400" y="762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88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762000"/>
                        <a:ext cx="838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 flipV="1">
            <a:off x="4711581" y="1424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rot="16200000" flipH="1" flipV="1">
            <a:off x="7520940" y="1424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240904"/>
              </p:ext>
            </p:extLst>
          </p:nvPr>
        </p:nvGraphicFramePr>
        <p:xfrm>
          <a:off x="4419600" y="44958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89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958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 Bracket 13"/>
          <p:cNvSpPr/>
          <p:nvPr/>
        </p:nvSpPr>
        <p:spPr>
          <a:xfrm>
            <a:off x="4267200" y="32004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50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371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.8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Pravilo o sabiranju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geometrijskih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karakteristika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poprečnih 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preseka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1828799"/>
            <a:ext cx="6188659" cy="2312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4191000"/>
            <a:ext cx="357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Slika 5.8 Složeni poprečni presek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82796"/>
              </p:ext>
            </p:extLst>
          </p:nvPr>
        </p:nvGraphicFramePr>
        <p:xfrm>
          <a:off x="1244600" y="47244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05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724400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88503"/>
              </p:ext>
            </p:extLst>
          </p:nvPr>
        </p:nvGraphicFramePr>
        <p:xfrm>
          <a:off x="3048000" y="4724400"/>
          <a:ext cx="5562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06" name="Equation" r:id="rId6" imgW="2781300" imgH="863600" progId="Equation.DSMT4">
                  <p:embed/>
                </p:oleObj>
              </mc:Choice>
              <mc:Fallback>
                <p:oleObj name="Equation" r:id="rId6" imgW="2781300" imgH="86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4400"/>
                        <a:ext cx="55626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1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188659" cy="2312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2743200"/>
            <a:ext cx="3828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Slika 5.9 Oslabljen poprečni presek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54269"/>
              </p:ext>
            </p:extLst>
          </p:nvPr>
        </p:nvGraphicFramePr>
        <p:xfrm>
          <a:off x="1524000" y="3429000"/>
          <a:ext cx="6477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9" name="Equation" r:id="rId4" imgW="3238500" imgH="482600" progId="Equation.DSMT4">
                  <p:embed/>
                </p:oleObj>
              </mc:Choice>
              <mc:Fallback>
                <p:oleObj name="Equation" r:id="rId4" imgW="3238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6477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9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10.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Pravilo o paralelnom pomeranju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poprečnog preseka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9432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Slika 5.10 Preseci sa istim aksijalnim momentom inercije I</a:t>
            </a:r>
            <a:r>
              <a:rPr lang="sr-Latn-RS" sz="2000" i="1" baseline="-25000" dirty="0"/>
              <a:t>x</a:t>
            </a:r>
            <a:r>
              <a:rPr lang="sr-Latn-RS" sz="2000" i="1" dirty="0"/>
              <a:t> , za datu osu x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50880"/>
              </p:ext>
            </p:extLst>
          </p:nvPr>
        </p:nvGraphicFramePr>
        <p:xfrm>
          <a:off x="2438400" y="4724400"/>
          <a:ext cx="2005730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93" name="Equation" r:id="rId3" imgW="1002865" imgH="418918" progId="Equation.DSMT4">
                  <p:embed/>
                </p:oleObj>
              </mc:Choice>
              <mc:Fallback>
                <p:oleObj name="Equation" r:id="rId3" imgW="1002865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2005730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830568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54162"/>
          </a:xfrm>
        </p:spPr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6.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Glavni težišni momenti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inercije i glavne težišne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ose inercije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Od praktičnog značaja su </a:t>
            </a:r>
            <a:r>
              <a:rPr lang="sr-Latn-RS" sz="3200" b="1" dirty="0"/>
              <a:t>težišni</a:t>
            </a:r>
            <a:r>
              <a:rPr lang="sr-Latn-RS" sz="3200" dirty="0"/>
              <a:t> (centralni) </a:t>
            </a:r>
            <a:r>
              <a:rPr lang="sr-Latn-RS" sz="3200" b="1" dirty="0"/>
              <a:t>momenti inercije </a:t>
            </a:r>
            <a:r>
              <a:rPr lang="sr-Latn-RS" sz="3200" dirty="0"/>
              <a:t>koji se odnose na težišni </a:t>
            </a:r>
            <a:r>
              <a:rPr lang="sr-Latn-RS" sz="3200" i="1" dirty="0"/>
              <a:t>xy</a:t>
            </a:r>
            <a:r>
              <a:rPr lang="sr-Latn-RS" sz="3200" dirty="0"/>
              <a:t> koordinatni sistem i </a:t>
            </a:r>
            <a:r>
              <a:rPr lang="sr-Latn-RS" sz="3200" b="1" dirty="0"/>
              <a:t>glavni težišni (centralni) momenti inercije</a:t>
            </a:r>
            <a:r>
              <a:rPr lang="sr-Latn-RS" sz="3200" dirty="0"/>
              <a:t>.</a:t>
            </a:r>
          </a:p>
          <a:p>
            <a:pPr algn="just"/>
            <a:r>
              <a:rPr lang="sr-Latn-RS" sz="3200" b="1" dirty="0"/>
              <a:t>Glavni težišni (centralni) momenti inercije </a:t>
            </a:r>
            <a:r>
              <a:rPr lang="sr-Latn-RS" sz="3200" dirty="0"/>
              <a:t>odnose se na </a:t>
            </a:r>
            <a:r>
              <a:rPr lang="sr-Latn-RS" sz="3200" b="1" dirty="0"/>
              <a:t>glavne težišne (centralne) ose inercije  </a:t>
            </a:r>
            <a:r>
              <a:rPr lang="sr-Latn-RS" sz="3200" dirty="0"/>
              <a:t>(glavna težišna osa inercije 1 i glavna težišna osa inercije 2).</a:t>
            </a:r>
          </a:p>
        </p:txBody>
      </p:sp>
    </p:spTree>
    <p:extLst>
      <p:ext uri="{BB962C8B-B14F-4D97-AF65-F5344CB8AC3E}">
        <p14:creationId xmlns:p14="http://schemas.microsoft.com/office/powerpoint/2010/main" val="39651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11.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Momenti inercije jednostavnih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poprečnih preseka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11.1.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Pravougaoni poprečni presek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6" y="2535920"/>
            <a:ext cx="2884932" cy="3054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695890"/>
            <a:ext cx="4096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5.11 Pravougaoni poprečni presek </a:t>
            </a:r>
            <a:endParaRPr lang="sr-Latn-RS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04835"/>
              </p:ext>
            </p:extLst>
          </p:nvPr>
        </p:nvGraphicFramePr>
        <p:xfrm>
          <a:off x="4622800" y="2514600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98" name="Equation" r:id="rId4" imgW="583947" imgH="203112" progId="Equation.DSMT4">
                  <p:embed/>
                </p:oleObj>
              </mc:Choice>
              <mc:Fallback>
                <p:oleObj name="Equation" r:id="rId4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514600"/>
                        <a:ext cx="11684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26212"/>
              </p:ext>
            </p:extLst>
          </p:nvPr>
        </p:nvGraphicFramePr>
        <p:xfrm>
          <a:off x="4343400" y="3463925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99" name="Equation" r:id="rId6" imgW="723600" imgH="368280" progId="Equation.DSMT4">
                  <p:embed/>
                </p:oleObj>
              </mc:Choice>
              <mc:Fallback>
                <p:oleObj name="Equation" r:id="rId6" imgW="723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63925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H="1" flipV="1">
            <a:off x="53721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06377"/>
              </p:ext>
            </p:extLst>
          </p:nvPr>
        </p:nvGraphicFramePr>
        <p:xfrm>
          <a:off x="5867400" y="36423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0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423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79730"/>
              </p:ext>
            </p:extLst>
          </p:nvPr>
        </p:nvGraphicFramePr>
        <p:xfrm>
          <a:off x="6273800" y="3337560"/>
          <a:ext cx="1955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1" name="Equation" r:id="rId10" imgW="977760" imgH="495000" progId="Equation.DSMT4">
                  <p:embed/>
                </p:oleObj>
              </mc:Choice>
              <mc:Fallback>
                <p:oleObj name="Equation" r:id="rId10" imgW="977760" imgH="495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3337560"/>
                        <a:ext cx="19558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528833"/>
              </p:ext>
            </p:extLst>
          </p:nvPr>
        </p:nvGraphicFramePr>
        <p:xfrm>
          <a:off x="6553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395653"/>
              </p:ext>
            </p:extLst>
          </p:nvPr>
        </p:nvGraphicFramePr>
        <p:xfrm>
          <a:off x="6273800" y="4876800"/>
          <a:ext cx="180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3" name="Equation" r:id="rId14" imgW="901440" imgH="495000" progId="Equation.DSMT4">
                  <p:embed/>
                </p:oleObj>
              </mc:Choice>
              <mc:Fallback>
                <p:oleObj name="Equation" r:id="rId14" imgW="90144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876800"/>
                        <a:ext cx="18034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23295"/>
              </p:ext>
            </p:extLst>
          </p:nvPr>
        </p:nvGraphicFramePr>
        <p:xfrm>
          <a:off x="6578600" y="591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4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5918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81371"/>
              </p:ext>
            </p:extLst>
          </p:nvPr>
        </p:nvGraphicFramePr>
        <p:xfrm>
          <a:off x="685800" y="685800"/>
          <a:ext cx="180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0" name="Equation" r:id="rId3" imgW="901440" imgH="495000" progId="Equation.DSMT4">
                  <p:embed/>
                </p:oleObj>
              </mc:Choice>
              <mc:Fallback>
                <p:oleObj name="Equation" r:id="rId3" imgW="90144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18034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47370"/>
              </p:ext>
            </p:extLst>
          </p:nvPr>
        </p:nvGraphicFramePr>
        <p:xfrm>
          <a:off x="6502400" y="8128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1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812800"/>
                        <a:ext cx="889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244592"/>
              </p:ext>
            </p:extLst>
          </p:nvPr>
        </p:nvGraphicFramePr>
        <p:xfrm>
          <a:off x="1020985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85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2814"/>
              </p:ext>
            </p:extLst>
          </p:nvPr>
        </p:nvGraphicFramePr>
        <p:xfrm>
          <a:off x="685800" y="2184400"/>
          <a:ext cx="170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3" name="Equation" r:id="rId9" imgW="850680" imgH="393480" progId="Equation.DSMT4">
                  <p:embed/>
                </p:oleObj>
              </mc:Choice>
              <mc:Fallback>
                <p:oleObj name="Equation" r:id="rId9" imgW="8506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84400"/>
                        <a:ext cx="170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07859"/>
              </p:ext>
            </p:extLst>
          </p:nvPr>
        </p:nvGraphicFramePr>
        <p:xfrm>
          <a:off x="659688" y="3429000"/>
          <a:ext cx="2870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4" name="Equation" r:id="rId11" imgW="1434960" imgH="507960" progId="Equation.DSMT4">
                  <p:embed/>
                </p:oleObj>
              </mc:Choice>
              <mc:Fallback>
                <p:oleObj name="Equation" r:id="rId11" imgW="14349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88" y="3429000"/>
                        <a:ext cx="2870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98597"/>
              </p:ext>
            </p:extLst>
          </p:nvPr>
        </p:nvGraphicFramePr>
        <p:xfrm>
          <a:off x="1014576" y="27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576" y="27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828088" y="4953000"/>
            <a:ext cx="251531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Na sličan način došli bismo do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89712"/>
              </p:ext>
            </p:extLst>
          </p:nvPr>
        </p:nvGraphicFramePr>
        <p:xfrm>
          <a:off x="4114800" y="55626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6" name="Equation" r:id="rId14" imgW="558720" imgH="419040" progId="Equation.DSMT4">
                  <p:embed/>
                </p:oleObj>
              </mc:Choice>
              <mc:Fallback>
                <p:oleObj name="Equation" r:id="rId14" imgW="5587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626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174552"/>
              </p:ext>
            </p:extLst>
          </p:nvPr>
        </p:nvGraphicFramePr>
        <p:xfrm>
          <a:off x="976832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7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832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67835"/>
              </p:ext>
            </p:extLst>
          </p:nvPr>
        </p:nvGraphicFramePr>
        <p:xfrm>
          <a:off x="990600" y="304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974432"/>
              </p:ext>
            </p:extLst>
          </p:nvPr>
        </p:nvGraphicFramePr>
        <p:xfrm>
          <a:off x="6324600" y="46482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9" name="Equation" r:id="rId18" imgW="698400" imgH="241200" progId="Equation.DSMT4">
                  <p:embed/>
                </p:oleObj>
              </mc:Choice>
              <mc:Fallback>
                <p:oleObj name="Equation" r:id="rId18" imgW="6984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48200"/>
                        <a:ext cx="1397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13065"/>
              </p:ext>
            </p:extLst>
          </p:nvPr>
        </p:nvGraphicFramePr>
        <p:xfrm>
          <a:off x="6324600" y="56134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0" name="Equation" r:id="rId20" imgW="1054100" imgH="393700" progId="Equation.DSMT4">
                  <p:embed/>
                </p:oleObj>
              </mc:Choice>
              <mc:Fallback>
                <p:oleObj name="Equation" r:id="rId20" imgW="1054100" imgH="39370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13400"/>
                        <a:ext cx="2108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8559"/>
              </p:ext>
            </p:extLst>
          </p:nvPr>
        </p:nvGraphicFramePr>
        <p:xfrm>
          <a:off x="6477000" y="32766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1" name="Equation" r:id="rId22" imgW="558720" imgH="419040" progId="Equation.DSMT4">
                  <p:embed/>
                </p:oleObj>
              </mc:Choice>
              <mc:Fallback>
                <p:oleObj name="Equation" r:id="rId22" imgW="558720" imgH="419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90030"/>
              </p:ext>
            </p:extLst>
          </p:nvPr>
        </p:nvGraphicFramePr>
        <p:xfrm>
          <a:off x="6477000" y="2286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2" name="Equation" r:id="rId24" imgW="558800" imgH="419100" progId="Equation.DSMT4">
                  <p:embed/>
                </p:oleObj>
              </mc:Choice>
              <mc:Fallback>
                <p:oleObj name="Equation" r:id="rId24" imgW="558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6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ket 31"/>
          <p:cNvSpPr/>
          <p:nvPr/>
        </p:nvSpPr>
        <p:spPr>
          <a:xfrm>
            <a:off x="6324600" y="2209800"/>
            <a:ext cx="381000" cy="19812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3" name="Elbow Connector 32"/>
          <p:cNvCxnSpPr>
            <a:stCxn id="36" idx="3"/>
            <a:endCxn id="37" idx="1"/>
          </p:cNvCxnSpPr>
          <p:nvPr/>
        </p:nvCxnSpPr>
        <p:spPr>
          <a:xfrm rot="10800000" flipV="1">
            <a:off x="5867400" y="3200400"/>
            <a:ext cx="12700" cy="168402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flipH="1" flipV="1">
            <a:off x="5867400" y="31318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ight Arrow 36"/>
          <p:cNvSpPr/>
          <p:nvPr/>
        </p:nvSpPr>
        <p:spPr>
          <a:xfrm flipV="1">
            <a:off x="5867400" y="4815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63865"/>
              </p:ext>
            </p:extLst>
          </p:nvPr>
        </p:nvGraphicFramePr>
        <p:xfrm>
          <a:off x="6629400" y="518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3" name="Equation" r:id="rId26" imgW="139639" imgH="203112" progId="Equation.DSMT4">
                  <p:embed/>
                </p:oleObj>
              </mc:Choice>
              <mc:Fallback>
                <p:oleObj name="Equation" r:id="rId26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936188"/>
              </p:ext>
            </p:extLst>
          </p:nvPr>
        </p:nvGraphicFramePr>
        <p:xfrm>
          <a:off x="609600" y="4953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4" name="Equation" r:id="rId27" imgW="558800" imgH="419100" progId="Equation.DSMT4">
                  <p:embed/>
                </p:oleObj>
              </mc:Choice>
              <mc:Fallback>
                <p:oleObj name="Equation" r:id="rId27" imgW="558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5468112" y="228600"/>
            <a:ext cx="18288" cy="640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60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6" grpId="0" animBg="1"/>
      <p:bldP spid="37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11.2.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Kvadratni poprečni presek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2514600" cy="246888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89421"/>
              </p:ext>
            </p:extLst>
          </p:nvPr>
        </p:nvGraphicFramePr>
        <p:xfrm>
          <a:off x="4394872" y="2438400"/>
          <a:ext cx="1548728" cy="218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74" name="Equation" r:id="rId4" imgW="774364" imgH="1091726" progId="Equation.DSMT4">
                  <p:embed/>
                </p:oleObj>
              </mc:Choice>
              <mc:Fallback>
                <p:oleObj name="Equation" r:id="rId4" imgW="774364" imgH="109172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872" y="2438400"/>
                        <a:ext cx="1548728" cy="2183452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75275" y="3886200"/>
            <a:ext cx="3815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5.12 Kvadratni poprečni presek </a:t>
            </a:r>
            <a:endParaRPr lang="sr-Latn-RS" sz="2000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534180"/>
            <a:ext cx="2515312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Pravougaonk: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886200" y="5283200"/>
            <a:ext cx="1676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Kvadrat: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145510"/>
              </p:ext>
            </p:extLst>
          </p:nvPr>
        </p:nvGraphicFramePr>
        <p:xfrm>
          <a:off x="5308600" y="5588000"/>
          <a:ext cx="116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75" name="Equation" r:id="rId6" imgW="583920" imgH="177480" progId="Equation.DSMT4">
                  <p:embed/>
                </p:oleObj>
              </mc:Choice>
              <mc:Fallback>
                <p:oleObj name="Equation" r:id="rId6" imgW="5839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5588000"/>
                        <a:ext cx="11684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V="1">
            <a:off x="7368540" y="4991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flipV="1">
            <a:off x="6553200" y="571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6" idx="1"/>
            <a:endCxn id="17" idx="3"/>
          </p:cNvCxnSpPr>
          <p:nvPr/>
        </p:nvCxnSpPr>
        <p:spPr>
          <a:xfrm rot="5400000">
            <a:off x="6964681" y="5196840"/>
            <a:ext cx="541019" cy="6324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43751"/>
              </p:ext>
            </p:extLst>
          </p:nvPr>
        </p:nvGraphicFramePr>
        <p:xfrm>
          <a:off x="6502400" y="1803400"/>
          <a:ext cx="210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76" name="Equation" r:id="rId8" imgW="1054080" imgH="1498320" progId="Equation.DSMT4">
                  <p:embed/>
                </p:oleObj>
              </mc:Choice>
              <mc:Fallback>
                <p:oleObj name="Equation" r:id="rId8" imgW="1054080" imgH="149832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803400"/>
                        <a:ext cx="2108200" cy="299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0" idx="2"/>
            <a:endCxn id="15" idx="0"/>
          </p:cNvCxnSpPr>
          <p:nvPr/>
        </p:nvCxnSpPr>
        <p:spPr>
          <a:xfrm rot="5400000">
            <a:off x="4616144" y="4730108"/>
            <a:ext cx="661348" cy="444836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28746"/>
              </p:ext>
            </p:extLst>
          </p:nvPr>
        </p:nvGraphicFramePr>
        <p:xfrm>
          <a:off x="6019800" y="332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77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9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11.3.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Kružni poprečni presek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374136" cy="3319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0049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5.13 Kružni poprečni presek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49063"/>
              </p:ext>
            </p:extLst>
          </p:nvPr>
        </p:nvGraphicFramePr>
        <p:xfrm>
          <a:off x="5257799" y="1600199"/>
          <a:ext cx="2895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15" name="Equation" r:id="rId4" imgW="1447800" imgH="914400" progId="Equation.DSMT4">
                  <p:embed/>
                </p:oleObj>
              </mc:Choice>
              <mc:Fallback>
                <p:oleObj name="Equation" r:id="rId4" imgW="14478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1600199"/>
                        <a:ext cx="28956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0800000" flipV="1">
            <a:off x="4419600" y="269747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ounded Rectangle 11"/>
          <p:cNvSpPr/>
          <p:nvPr/>
        </p:nvSpPr>
        <p:spPr>
          <a:xfrm>
            <a:off x="5105400" y="2057400"/>
            <a:ext cx="320040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05400" y="2971799"/>
            <a:ext cx="3200400" cy="54863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stCxn id="12" idx="1"/>
            <a:endCxn id="13" idx="1"/>
          </p:cNvCxnSpPr>
          <p:nvPr/>
        </p:nvCxnSpPr>
        <p:spPr>
          <a:xfrm rot="10800000" flipV="1">
            <a:off x="5105400" y="2285999"/>
            <a:ext cx="12700" cy="960119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0800000" flipH="1" flipV="1">
            <a:off x="4800601" y="4206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1" idx="3"/>
            <a:endCxn id="17" idx="1"/>
          </p:cNvCxnSpPr>
          <p:nvPr/>
        </p:nvCxnSpPr>
        <p:spPr>
          <a:xfrm rot="10800000" flipH="1" flipV="1">
            <a:off x="4419599" y="2766058"/>
            <a:ext cx="381001" cy="1508761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77456"/>
              </p:ext>
            </p:extLst>
          </p:nvPr>
        </p:nvGraphicFramePr>
        <p:xfrm>
          <a:off x="5259222" y="5207418"/>
          <a:ext cx="327517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16" name="Equation" r:id="rId6" imgW="1637589" imgH="482391" progId="Equation.DSMT4">
                  <p:embed/>
                </p:oleObj>
              </mc:Choice>
              <mc:Fallback>
                <p:oleObj name="Equation" r:id="rId6" imgW="1637589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222" y="5207418"/>
                        <a:ext cx="327517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51527"/>
              </p:ext>
            </p:extLst>
          </p:nvPr>
        </p:nvGraphicFramePr>
        <p:xfrm>
          <a:off x="5588000" y="480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17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80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91161"/>
              </p:ext>
            </p:extLst>
          </p:nvPr>
        </p:nvGraphicFramePr>
        <p:xfrm>
          <a:off x="1905000" y="4876800"/>
          <a:ext cx="279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18" name="Equation" r:id="rId10" imgW="1396800" imgH="812520" progId="Equation.DSMT4">
                  <p:embed/>
                </p:oleObj>
              </mc:Choice>
              <mc:Fallback>
                <p:oleObj name="Equation" r:id="rId10" imgW="13968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27940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10800000" flipH="1" flipV="1">
            <a:off x="4800601" y="5638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08187"/>
              </p:ext>
            </p:extLst>
          </p:nvPr>
        </p:nvGraphicFramePr>
        <p:xfrm>
          <a:off x="8610600" y="55047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19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55047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88628"/>
              </p:ext>
            </p:extLst>
          </p:nvPr>
        </p:nvGraphicFramePr>
        <p:xfrm>
          <a:off x="5257800" y="3987800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20" name="Equation" r:id="rId14" imgW="723600" imgH="368280" progId="Equation.DSMT4">
                  <p:embed/>
                </p:oleObj>
              </mc:Choice>
              <mc:Fallback>
                <p:oleObj name="Equation" r:id="rId14" imgW="723600" imgH="368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87800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6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185890"/>
              </p:ext>
            </p:extLst>
          </p:nvPr>
        </p:nvGraphicFramePr>
        <p:xfrm>
          <a:off x="1246142" y="457200"/>
          <a:ext cx="314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75" name="Equation" r:id="rId3" imgW="1574800" imgH="482600" progId="Equation.DSMT4">
                  <p:embed/>
                </p:oleObj>
              </mc:Choice>
              <mc:Fallback>
                <p:oleObj name="Equation" r:id="rId3" imgW="15748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42" y="457200"/>
                        <a:ext cx="3149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99663"/>
              </p:ext>
            </p:extLst>
          </p:nvPr>
        </p:nvGraphicFramePr>
        <p:xfrm>
          <a:off x="4929142" y="5588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76" name="Equation" r:id="rId5" imgW="1473200" imgH="393700" progId="Equation.DSMT4">
                  <p:embed/>
                </p:oleObj>
              </mc:Choice>
              <mc:Fallback>
                <p:oleObj name="Equation" r:id="rId5" imgW="1473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42" y="558800"/>
                        <a:ext cx="2946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 flipV="1">
            <a:off x="4461782" y="9042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57900"/>
              </p:ext>
            </p:extLst>
          </p:nvPr>
        </p:nvGraphicFramePr>
        <p:xfrm>
          <a:off x="1246141" y="1955800"/>
          <a:ext cx="309745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77" name="Equation" r:id="rId7" imgW="1548728" imgH="482391" progId="Equation.DSMT4">
                  <p:embed/>
                </p:oleObj>
              </mc:Choice>
              <mc:Fallback>
                <p:oleObj name="Equation" r:id="rId7" imgW="1548728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41" y="1955800"/>
                        <a:ext cx="309745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980682"/>
              </p:ext>
            </p:extLst>
          </p:nvPr>
        </p:nvGraphicFramePr>
        <p:xfrm>
          <a:off x="1576342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7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42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9031"/>
              </p:ext>
            </p:extLst>
          </p:nvPr>
        </p:nvGraphicFramePr>
        <p:xfrm>
          <a:off x="4827542" y="1955800"/>
          <a:ext cx="3554458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79" name="Equation" r:id="rId11" imgW="1777229" imgH="444307" progId="Equation.DSMT4">
                  <p:embed/>
                </p:oleObj>
              </mc:Choice>
              <mc:Fallback>
                <p:oleObj name="Equation" r:id="rId11" imgW="1777229" imgH="44430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42" y="1955800"/>
                        <a:ext cx="3554458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02597"/>
              </p:ext>
            </p:extLst>
          </p:nvPr>
        </p:nvGraphicFramePr>
        <p:xfrm>
          <a:off x="4401819" y="226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0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819" y="226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93132"/>
              </p:ext>
            </p:extLst>
          </p:nvPr>
        </p:nvGraphicFramePr>
        <p:xfrm>
          <a:off x="4827541" y="3403964"/>
          <a:ext cx="1142504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1" name="Equation" r:id="rId15" imgW="571252" imgH="418918" progId="Equation.DSMT4">
                  <p:embed/>
                </p:oleObj>
              </mc:Choice>
              <mc:Fallback>
                <p:oleObj name="Equation" r:id="rId15" imgW="571252" imgH="41891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41" y="3403964"/>
                        <a:ext cx="1142504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86234"/>
              </p:ext>
            </p:extLst>
          </p:nvPr>
        </p:nvGraphicFramePr>
        <p:xfrm>
          <a:off x="5132342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2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42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67163"/>
              </p:ext>
            </p:extLst>
          </p:nvPr>
        </p:nvGraphicFramePr>
        <p:xfrm>
          <a:off x="3455942" y="34544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3" name="Equation" r:id="rId18" imgW="380880" imgH="393480" progId="Equation.DSMT4">
                  <p:embed/>
                </p:oleObj>
              </mc:Choice>
              <mc:Fallback>
                <p:oleObj name="Equation" r:id="rId18" imgW="3808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42" y="3454400"/>
                        <a:ext cx="762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0800000" flipH="1" flipV="1">
            <a:off x="4385582" y="378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98732"/>
              </p:ext>
            </p:extLst>
          </p:nvPr>
        </p:nvGraphicFramePr>
        <p:xfrm>
          <a:off x="6477000" y="3403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4" name="Equation" r:id="rId20" imgW="596880" imgH="419040" progId="Equation.DSMT4">
                  <p:embed/>
                </p:oleObj>
              </mc:Choice>
              <mc:Fallback>
                <p:oleObj name="Equation" r:id="rId20" imgW="59688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03600"/>
                        <a:ext cx="1193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34632"/>
              </p:ext>
            </p:extLst>
          </p:nvPr>
        </p:nvGraphicFramePr>
        <p:xfrm>
          <a:off x="6046742" y="3700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5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42" y="3700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94287"/>
              </p:ext>
            </p:extLst>
          </p:nvPr>
        </p:nvGraphicFramePr>
        <p:xfrm>
          <a:off x="7620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6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95401"/>
              </p:ext>
            </p:extLst>
          </p:nvPr>
        </p:nvGraphicFramePr>
        <p:xfrm>
          <a:off x="1295400" y="4572000"/>
          <a:ext cx="175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7" name="Equation" r:id="rId24" imgW="876240" imgH="419040" progId="Equation.DSMT4">
                  <p:embed/>
                </p:oleObj>
              </mc:Choice>
              <mc:Fallback>
                <p:oleObj name="Equation" r:id="rId24" imgW="87624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1752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217562"/>
              </p:ext>
            </p:extLst>
          </p:nvPr>
        </p:nvGraphicFramePr>
        <p:xfrm>
          <a:off x="1295400" y="55626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8" name="Equation" r:id="rId26" imgW="444240" imgH="241200" progId="Equation.DSMT4">
                  <p:embed/>
                </p:oleObj>
              </mc:Choice>
              <mc:Fallback>
                <p:oleObj name="Equation" r:id="rId26" imgW="44424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8890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53558"/>
              </p:ext>
            </p:extLst>
          </p:nvPr>
        </p:nvGraphicFramePr>
        <p:xfrm>
          <a:off x="2362200" y="5562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9" name="Equation" r:id="rId28" imgW="596880" imgH="419040" progId="Equation.DSMT4">
                  <p:embed/>
                </p:oleObj>
              </mc:Choice>
              <mc:Fallback>
                <p:oleObj name="Equation" r:id="rId28" imgW="59688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562600"/>
                        <a:ext cx="1193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11.4.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Kružno-prstenasti poprečni presek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090672" cy="27203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0" y="3849469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5.14 Kružno-prstenasti poprečni presek</a:t>
            </a:r>
            <a:endParaRPr lang="sr-Latn-R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53917"/>
              </p:ext>
            </p:extLst>
          </p:nvPr>
        </p:nvGraphicFramePr>
        <p:xfrm>
          <a:off x="3840480" y="2057400"/>
          <a:ext cx="48514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12" name="Equation" r:id="rId4" imgW="2425700" imgH="1041400" progId="Equation.DSMT4">
                  <p:embed/>
                </p:oleObj>
              </mc:Choice>
              <mc:Fallback>
                <p:oleObj name="Equation" r:id="rId4" imgW="2425700" imgH="1041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0" y="2057400"/>
                        <a:ext cx="4851400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23791"/>
              </p:ext>
            </p:extLst>
          </p:nvPr>
        </p:nvGraphicFramePr>
        <p:xfrm>
          <a:off x="3840480" y="4724400"/>
          <a:ext cx="2794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13" name="Equation" r:id="rId6" imgW="1397000" imgH="838200" progId="Equation.DSMT4">
                  <p:embed/>
                </p:oleObj>
              </mc:Choice>
              <mc:Fallback>
                <p:oleObj name="Equation" r:id="rId6" imgW="1397000" imgH="838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0" y="4724400"/>
                        <a:ext cx="2794000" cy="167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862103"/>
              </p:ext>
            </p:extLst>
          </p:nvPr>
        </p:nvGraphicFramePr>
        <p:xfrm>
          <a:off x="6172200" y="1066800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14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066800"/>
                        <a:ext cx="914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0800000" flipH="1" flipV="1">
            <a:off x="714756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Right Arrow 25"/>
          <p:cNvSpPr/>
          <p:nvPr/>
        </p:nvSpPr>
        <p:spPr>
          <a:xfrm rot="16200000" flipH="1" flipV="1">
            <a:off x="790194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7" name="Elbow Connector 26"/>
          <p:cNvCxnSpPr>
            <a:stCxn id="25" idx="3"/>
            <a:endCxn id="26" idx="1"/>
          </p:cNvCxnSpPr>
          <p:nvPr/>
        </p:nvCxnSpPr>
        <p:spPr>
          <a:xfrm>
            <a:off x="7513320" y="1440180"/>
            <a:ext cx="571500" cy="1752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58027"/>
              </p:ext>
            </p:extLst>
          </p:nvPr>
        </p:nvGraphicFramePr>
        <p:xfrm>
          <a:off x="41402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1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4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4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11.5.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Trougaoni poprečni presek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" y="1143000"/>
            <a:ext cx="4745736" cy="341528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51708"/>
              </p:ext>
            </p:extLst>
          </p:nvPr>
        </p:nvGraphicFramePr>
        <p:xfrm>
          <a:off x="5511800" y="1143000"/>
          <a:ext cx="3251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04" name="Equation" r:id="rId4" imgW="1625600" imgH="1295400" progId="Equation.DSMT4">
                  <p:embed/>
                </p:oleObj>
              </mc:Choice>
              <mc:Fallback>
                <p:oleObj name="Equation" r:id="rId4" imgW="1625600" imgH="129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1143000"/>
                        <a:ext cx="3251200" cy="259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462909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5.15 Pravouglo-trougaoni poprečni presek</a:t>
            </a:r>
            <a:endParaRPr lang="sr-Latn-R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66442"/>
              </p:ext>
            </p:extLst>
          </p:nvPr>
        </p:nvGraphicFramePr>
        <p:xfrm>
          <a:off x="6781800" y="4267200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05" name="Equation" r:id="rId6" imgW="723586" imgH="368140" progId="Equation.DSMT4">
                  <p:embed/>
                </p:oleObj>
              </mc:Choice>
              <mc:Fallback>
                <p:oleObj name="Equation" r:id="rId6" imgW="723586" imgH="3681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267200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410200" y="2895600"/>
            <a:ext cx="34290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 flipH="1" flipV="1">
            <a:off x="6339840" y="4495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H="1" flipV="1">
            <a:off x="5905500" y="3924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4" name="Elbow Connector 13"/>
          <p:cNvCxnSpPr>
            <a:stCxn id="12" idx="1"/>
            <a:endCxn id="13" idx="3"/>
          </p:cNvCxnSpPr>
          <p:nvPr/>
        </p:nvCxnSpPr>
        <p:spPr>
          <a:xfrm rot="10800000">
            <a:off x="6088380" y="4175762"/>
            <a:ext cx="251460" cy="38861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98176"/>
              </p:ext>
            </p:extLst>
          </p:nvPr>
        </p:nvGraphicFramePr>
        <p:xfrm>
          <a:off x="5029200" y="5486400"/>
          <a:ext cx="3175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06" name="Equation" r:id="rId8" imgW="1587240" imgH="495000" progId="Equation.DSMT4">
                  <p:embed/>
                </p:oleObj>
              </mc:Choice>
              <mc:Fallback>
                <p:oleObj name="Equation" r:id="rId8" imgW="158724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86400"/>
                        <a:ext cx="31750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75730"/>
              </p:ext>
            </p:extLst>
          </p:nvPr>
        </p:nvGraphicFramePr>
        <p:xfrm>
          <a:off x="7124700" y="502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0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502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14610"/>
              </p:ext>
            </p:extLst>
          </p:nvPr>
        </p:nvGraphicFramePr>
        <p:xfrm>
          <a:off x="83058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08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5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63743"/>
              </p:ext>
            </p:extLst>
          </p:nvPr>
        </p:nvGraphicFramePr>
        <p:xfrm>
          <a:off x="3733800" y="48768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72" name="Equation" r:id="rId3" imgW="558720" imgH="419040" progId="Equation.DSMT4">
                  <p:embed/>
                </p:oleObj>
              </mc:Choice>
              <mc:Fallback>
                <p:oleObj name="Equation" r:id="rId3" imgW="5587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76800"/>
                        <a:ext cx="11176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21943"/>
              </p:ext>
            </p:extLst>
          </p:nvPr>
        </p:nvGraphicFramePr>
        <p:xfrm>
          <a:off x="3048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73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12940"/>
              </p:ext>
            </p:extLst>
          </p:nvPr>
        </p:nvGraphicFramePr>
        <p:xfrm>
          <a:off x="736600" y="457200"/>
          <a:ext cx="330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74" name="Equation" r:id="rId7" imgW="1650960" imgH="495000" progId="Equation.DSMT4">
                  <p:embed/>
                </p:oleObj>
              </mc:Choice>
              <mc:Fallback>
                <p:oleObj name="Equation" r:id="rId7" imgW="16509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57200"/>
                        <a:ext cx="33020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395917"/>
              </p:ext>
            </p:extLst>
          </p:nvPr>
        </p:nvGraphicFramePr>
        <p:xfrm>
          <a:off x="4546600" y="457200"/>
          <a:ext cx="398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75" name="Equation" r:id="rId9" imgW="1993680" imgH="533160" progId="Equation.DSMT4">
                  <p:embed/>
                </p:oleObj>
              </mc:Choice>
              <mc:Fallback>
                <p:oleObj name="Equation" r:id="rId9" imgW="199368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457200"/>
                        <a:ext cx="3987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438989"/>
              </p:ext>
            </p:extLst>
          </p:nvPr>
        </p:nvGraphicFramePr>
        <p:xfrm>
          <a:off x="4546363" y="1981200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76" name="Equation" r:id="rId11" imgW="1866600" imgH="431640" progId="Equation.DSMT4">
                  <p:embed/>
                </p:oleObj>
              </mc:Choice>
              <mc:Fallback>
                <p:oleObj name="Equation" r:id="rId11" imgW="18666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363" y="1981200"/>
                        <a:ext cx="3733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42620"/>
              </p:ext>
            </p:extLst>
          </p:nvPr>
        </p:nvGraphicFramePr>
        <p:xfrm>
          <a:off x="41148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77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03746"/>
              </p:ext>
            </p:extLst>
          </p:nvPr>
        </p:nvGraphicFramePr>
        <p:xfrm>
          <a:off x="48768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78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28291"/>
              </p:ext>
            </p:extLst>
          </p:nvPr>
        </p:nvGraphicFramePr>
        <p:xfrm>
          <a:off x="1854200" y="3327400"/>
          <a:ext cx="645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79" name="Equation" r:id="rId16" imgW="3225600" imgH="533160" progId="Equation.DSMT4">
                  <p:embed/>
                </p:oleObj>
              </mc:Choice>
              <mc:Fallback>
                <p:oleObj name="Equation" r:id="rId16" imgW="322560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327400"/>
                        <a:ext cx="6451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33860"/>
              </p:ext>
            </p:extLst>
          </p:nvPr>
        </p:nvGraphicFramePr>
        <p:xfrm>
          <a:off x="1854200" y="48768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80" name="Equation" r:id="rId18" imgW="672840" imgH="419040" progId="Equation.DSMT4">
                  <p:embed/>
                </p:oleObj>
              </mc:Choice>
              <mc:Fallback>
                <p:oleObj name="Equation" r:id="rId18" imgW="6728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876800"/>
                        <a:ext cx="134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582377"/>
              </p:ext>
            </p:extLst>
          </p:nvPr>
        </p:nvGraphicFramePr>
        <p:xfrm>
          <a:off x="4876800" y="287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81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7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64947"/>
              </p:ext>
            </p:extLst>
          </p:nvPr>
        </p:nvGraphicFramePr>
        <p:xfrm>
          <a:off x="2159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82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83310"/>
              </p:ext>
            </p:extLst>
          </p:nvPr>
        </p:nvGraphicFramePr>
        <p:xfrm>
          <a:off x="32766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83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81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104688" y="4876800"/>
            <a:ext cx="251531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Na sličan način došli bismo do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15542"/>
              </p:ext>
            </p:extLst>
          </p:nvPr>
        </p:nvGraphicFramePr>
        <p:xfrm>
          <a:off x="7391400" y="5486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84" name="Equation" r:id="rId23" imgW="558720" imgH="419040" progId="Equation.DSMT4">
                  <p:embed/>
                </p:oleObj>
              </mc:Choice>
              <mc:Fallback>
                <p:oleObj name="Equation" r:id="rId23" imgW="55872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86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9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119068"/>
              </p:ext>
            </p:extLst>
          </p:nvPr>
        </p:nvGraphicFramePr>
        <p:xfrm>
          <a:off x="2082800" y="1066800"/>
          <a:ext cx="152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76" name="Equation" r:id="rId3" imgW="761760" imgH="368280" progId="Equation.DSMT4">
                  <p:embed/>
                </p:oleObj>
              </mc:Choice>
              <mc:Fallback>
                <p:oleObj name="Equation" r:id="rId3" imgW="761760" imgH="368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066800"/>
                        <a:ext cx="1524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2265"/>
              </p:ext>
            </p:extLst>
          </p:nvPr>
        </p:nvGraphicFramePr>
        <p:xfrm>
          <a:off x="4140200" y="533400"/>
          <a:ext cx="3251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77" name="Equation" r:id="rId5" imgW="1625400" imgH="838080" progId="Equation.DSMT4">
                  <p:embed/>
                </p:oleObj>
              </mc:Choice>
              <mc:Fallback>
                <p:oleObj name="Equation" r:id="rId5" imgW="16254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33400"/>
                        <a:ext cx="3251200" cy="167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V="1">
            <a:off x="3683000" y="1295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64829"/>
              </p:ext>
            </p:extLst>
          </p:nvPr>
        </p:nvGraphicFramePr>
        <p:xfrm>
          <a:off x="2082800" y="2514600"/>
          <a:ext cx="375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78" name="Equation" r:id="rId7" imgW="1879560" imgH="495000" progId="Equation.DSMT4">
                  <p:embed/>
                </p:oleObj>
              </mc:Choice>
              <mc:Fallback>
                <p:oleObj name="Equation" r:id="rId7" imgW="18795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14600"/>
                        <a:ext cx="3759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03864"/>
              </p:ext>
            </p:extLst>
          </p:nvPr>
        </p:nvGraphicFramePr>
        <p:xfrm>
          <a:off x="2108200" y="4038600"/>
          <a:ext cx="3860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79" name="Equation" r:id="rId9" imgW="1930320" imgH="495000" progId="Equation.DSMT4">
                  <p:embed/>
                </p:oleObj>
              </mc:Choice>
              <mc:Fallback>
                <p:oleObj name="Equation" r:id="rId9" imgW="193032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038600"/>
                        <a:ext cx="38608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7" idx="1"/>
            <a:endCxn id="4" idx="1"/>
          </p:cNvCxnSpPr>
          <p:nvPr/>
        </p:nvCxnSpPr>
        <p:spPr>
          <a:xfrm rot="10800000">
            <a:off x="1640840" y="1418602"/>
            <a:ext cx="12700" cy="154557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61371"/>
              </p:ext>
            </p:extLst>
          </p:nvPr>
        </p:nvGraphicFramePr>
        <p:xfrm>
          <a:off x="25146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0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505200" y="3886200"/>
            <a:ext cx="2667000" cy="1295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33711"/>
              </p:ext>
            </p:extLst>
          </p:nvPr>
        </p:nvGraphicFramePr>
        <p:xfrm>
          <a:off x="6731000" y="41148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1" name="Equation" r:id="rId13" imgW="342720" imgH="419040" progId="Equation.DSMT4">
                  <p:embed/>
                </p:oleObj>
              </mc:Choice>
              <mc:Fallback>
                <p:oleObj name="Equation" r:id="rId13" imgW="34272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4114800"/>
                        <a:ext cx="68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4" idx="0"/>
            <a:endCxn id="15" idx="0"/>
          </p:cNvCxnSpPr>
          <p:nvPr/>
        </p:nvCxnSpPr>
        <p:spPr>
          <a:xfrm rot="16200000" flipH="1">
            <a:off x="5842000" y="2882900"/>
            <a:ext cx="228600" cy="22352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03258"/>
              </p:ext>
            </p:extLst>
          </p:nvPr>
        </p:nvGraphicFramePr>
        <p:xfrm>
          <a:off x="2108200" y="54864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2" name="Equation" r:id="rId15" imgW="965160" imgH="419040" progId="Equation.DSMT4">
                  <p:embed/>
                </p:oleObj>
              </mc:Choice>
              <mc:Fallback>
                <p:oleObj name="Equation" r:id="rId15" imgW="9651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486400"/>
                        <a:ext cx="1930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76768"/>
              </p:ext>
            </p:extLst>
          </p:nvPr>
        </p:nvGraphicFramePr>
        <p:xfrm>
          <a:off x="2514600" y="508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8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78091"/>
              </p:ext>
            </p:extLst>
          </p:nvPr>
        </p:nvGraphicFramePr>
        <p:xfrm>
          <a:off x="41148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4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84804"/>
              </p:ext>
            </p:extLst>
          </p:nvPr>
        </p:nvGraphicFramePr>
        <p:xfrm>
          <a:off x="4572000" y="54864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5" name="Equation" r:id="rId20" imgW="761760" imgH="419040" progId="Equation.DSMT4">
                  <p:embed/>
                </p:oleObj>
              </mc:Choice>
              <mc:Fallback>
                <p:oleObj name="Equation" r:id="rId20" imgW="76176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86400"/>
                        <a:ext cx="1524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439646"/>
              </p:ext>
            </p:extLst>
          </p:nvPr>
        </p:nvGraphicFramePr>
        <p:xfrm>
          <a:off x="1640840" y="126620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6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40" y="1266202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05787"/>
              </p:ext>
            </p:extLst>
          </p:nvPr>
        </p:nvGraphicFramePr>
        <p:xfrm>
          <a:off x="1640840" y="2811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7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40" y="2811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9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371600" y="5181600"/>
            <a:ext cx="6441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5.16 Predznak centrifugalnog momenta inercije za pravouglo-trougaoni poprečni presek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41948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Par međusobno normalnih glavnih težišnih osa inercije čine </a:t>
            </a:r>
            <a:r>
              <a:rPr lang="sr-Latn-RS" sz="3200" b="1" dirty="0"/>
              <a:t>glavni težišni koordinatni sistem</a:t>
            </a:r>
            <a:r>
              <a:rPr lang="sr-Latn-RS" sz="3200" dirty="0"/>
              <a:t>.</a:t>
            </a:r>
          </a:p>
          <a:p>
            <a:pPr algn="just"/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4199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12.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Morov krug inercije 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Sličan Morovom krugu napona i Morovom krugu deformacija je </a:t>
            </a:r>
            <a:r>
              <a:rPr lang="sr-Latn-RS" sz="3200" b="1" dirty="0"/>
              <a:t>Morov krug inercije</a:t>
            </a:r>
            <a:r>
              <a:rPr lang="sr-Latn-RS" sz="3200" dirty="0"/>
              <a:t>.</a:t>
            </a:r>
          </a:p>
          <a:p>
            <a:pPr algn="just"/>
            <a:r>
              <a:rPr lang="sr-Latn-RS" sz="3200" dirty="0"/>
              <a:t>I postupak crtanja Morovog kruga inercije ima sličnosti sa postupkom crtanja Morovog kruga napona i Morovog kruga deformacija.</a:t>
            </a:r>
          </a:p>
        </p:txBody>
      </p:sp>
    </p:spTree>
    <p:extLst>
      <p:ext uri="{BB962C8B-B14F-4D97-AF65-F5344CB8AC3E}">
        <p14:creationId xmlns:p14="http://schemas.microsoft.com/office/powerpoint/2010/main" val="18075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579059" cy="5646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607689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5.17 Morov krug inercije konkretnog poprečnog preseka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594874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13.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Poluprečnici inercije i elipsa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inercije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533400" y="1524000"/>
            <a:ext cx="32766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Uopšteni poluprečnik inercije: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70361"/>
              </p:ext>
            </p:extLst>
          </p:nvPr>
        </p:nvGraphicFramePr>
        <p:xfrm>
          <a:off x="3124200" y="2133600"/>
          <a:ext cx="964782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8" name="Equation" r:id="rId3" imgW="482391" imgH="444307" progId="Equation.DSMT4">
                  <p:embed/>
                </p:oleObj>
              </mc:Choice>
              <mc:Fallback>
                <p:oleObj name="Equation" r:id="rId3" imgW="482391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964782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33400" y="3276600"/>
            <a:ext cx="3505200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Poluprečnici inercije za proizvoljnun težišnu osu x’: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191000" y="1524000"/>
            <a:ext cx="35814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Poluprečnici inercije za težišne ose inercije: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409786"/>
              </p:ext>
            </p:extLst>
          </p:nvPr>
        </p:nvGraphicFramePr>
        <p:xfrm>
          <a:off x="7239000" y="2133600"/>
          <a:ext cx="1143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9" name="Equation" r:id="rId5" imgW="571500" imgH="914400" progId="Equation.DSMT4">
                  <p:embed/>
                </p:oleObj>
              </mc:Choice>
              <mc:Fallback>
                <p:oleObj name="Equation" r:id="rId5" imgW="5715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133600"/>
                        <a:ext cx="11430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77579"/>
              </p:ext>
            </p:extLst>
          </p:nvPr>
        </p:nvGraphicFramePr>
        <p:xfrm>
          <a:off x="3429000" y="4217288"/>
          <a:ext cx="1218672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0" name="Equation" r:id="rId7" imgW="609336" imgH="444307" progId="Equation.DSMT4">
                  <p:embed/>
                </p:oleObj>
              </mc:Choice>
              <mc:Fallback>
                <p:oleObj name="Equation" r:id="rId7" imgW="609336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17288"/>
                        <a:ext cx="1218672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053261"/>
              </p:ext>
            </p:extLst>
          </p:nvPr>
        </p:nvGraphicFramePr>
        <p:xfrm>
          <a:off x="7391400" y="4495800"/>
          <a:ext cx="1117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1" name="Equation" r:id="rId9" imgW="558800" imgH="889000" progId="Equation.DSMT4">
                  <p:embed/>
                </p:oleObj>
              </mc:Choice>
              <mc:Fallback>
                <p:oleObj name="Equation" r:id="rId9" imgW="5588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95800"/>
                        <a:ext cx="1117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953000" y="4495800"/>
            <a:ext cx="2209800" cy="1815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Poluprečnici inercije za glavne težišne ose inercije: </a:t>
            </a:r>
            <a:endParaRPr lang="en-US" sz="2800" dirty="0"/>
          </a:p>
        </p:txBody>
      </p:sp>
      <p:cxnSp>
        <p:nvCxnSpPr>
          <p:cNvPr id="20" name="Elbow Connector 19"/>
          <p:cNvCxnSpPr>
            <a:stCxn id="19" idx="0"/>
            <a:endCxn id="18" idx="0"/>
          </p:cNvCxnSpPr>
          <p:nvPr/>
        </p:nvCxnSpPr>
        <p:spPr>
          <a:xfrm rot="5400000" flipH="1" flipV="1">
            <a:off x="7004050" y="3549650"/>
            <a:ext cx="12700" cy="1892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854821"/>
              </p:ext>
            </p:extLst>
          </p:nvPr>
        </p:nvGraphicFramePr>
        <p:xfrm>
          <a:off x="8128000" y="3352800"/>
          <a:ext cx="55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29" name="Equation" r:id="rId3" imgW="279360" imgH="215640" progId="Equation.DSMT4">
                  <p:embed/>
                </p:oleObj>
              </mc:Choice>
              <mc:Fallback>
                <p:oleObj name="Equation" r:id="rId3" imgW="27936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3352800"/>
                        <a:ext cx="558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2" y="457200"/>
            <a:ext cx="5248656" cy="518038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73013"/>
              </p:ext>
            </p:extLst>
          </p:nvPr>
        </p:nvGraphicFramePr>
        <p:xfrm>
          <a:off x="990596" y="5943600"/>
          <a:ext cx="6973128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0" name="Equation" r:id="rId6" imgW="4101840" imgH="253800" progId="Equation.DSMT4">
                  <p:embed/>
                </p:oleObj>
              </mc:Choice>
              <mc:Fallback>
                <p:oleObj name="Equation" r:id="rId6" imgW="41018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6" y="5943600"/>
                        <a:ext cx="6973128" cy="43146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17695"/>
              </p:ext>
            </p:extLst>
          </p:nvPr>
        </p:nvGraphicFramePr>
        <p:xfrm>
          <a:off x="5181600" y="3352800"/>
          <a:ext cx="2995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1" name="Equation" r:id="rId8" imgW="1497950" imgH="241195" progId="Equation.DSMT4">
                  <p:embed/>
                </p:oleObj>
              </mc:Choice>
              <mc:Fallback>
                <p:oleObj name="Equation" r:id="rId8" imgW="1497950" imgH="24119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29956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76519"/>
              </p:ext>
            </p:extLst>
          </p:nvPr>
        </p:nvGraphicFramePr>
        <p:xfrm>
          <a:off x="5181600" y="43942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2" name="Equation" r:id="rId10" imgW="1447800" imgH="241300" progId="Equation.DSMT4">
                  <p:embed/>
                </p:oleObj>
              </mc:Choice>
              <mc:Fallback>
                <p:oleObj name="Equation" r:id="rId10" imgW="14478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9420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86915"/>
              </p:ext>
            </p:extLst>
          </p:nvPr>
        </p:nvGraphicFramePr>
        <p:xfrm>
          <a:off x="5511800" y="3937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3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937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8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86"/>
            <a:ext cx="5248656" cy="518038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97473"/>
              </p:ext>
            </p:extLst>
          </p:nvPr>
        </p:nvGraphicFramePr>
        <p:xfrm>
          <a:off x="6898640" y="19812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25" name="Equation" r:id="rId4" imgW="749300" imgH="457200" progId="Equation.DSMT4">
                  <p:embed/>
                </p:oleObj>
              </mc:Choice>
              <mc:Fallback>
                <p:oleObj name="Equation" r:id="rId4" imgW="7493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1981200"/>
                        <a:ext cx="14986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549916"/>
              </p:ext>
            </p:extLst>
          </p:nvPr>
        </p:nvGraphicFramePr>
        <p:xfrm>
          <a:off x="6898640" y="838200"/>
          <a:ext cx="104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26" name="Equation" r:id="rId6" imgW="520474" imgH="431613" progId="Equation.DSMT4">
                  <p:embed/>
                </p:oleObj>
              </mc:Choice>
              <mc:Fallback>
                <p:oleObj name="Equation" r:id="rId6" imgW="520474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838200"/>
                        <a:ext cx="1041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18723"/>
              </p:ext>
            </p:extLst>
          </p:nvPr>
        </p:nvGraphicFramePr>
        <p:xfrm>
          <a:off x="6898640" y="3403600"/>
          <a:ext cx="13446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27" name="Equation" r:id="rId8" imgW="672840" imgH="888840" progId="Equation.DSMT4">
                  <p:embed/>
                </p:oleObj>
              </mc:Choice>
              <mc:Fallback>
                <p:oleObj name="Equation" r:id="rId8" imgW="67284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3403600"/>
                        <a:ext cx="1344613" cy="177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52378"/>
              </p:ext>
            </p:extLst>
          </p:nvPr>
        </p:nvGraphicFramePr>
        <p:xfrm>
          <a:off x="4968240" y="3403600"/>
          <a:ext cx="14716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28" name="Equation" r:id="rId10" imgW="736560" imgH="888840" progId="Equation.DSMT4">
                  <p:embed/>
                </p:oleObj>
              </mc:Choice>
              <mc:Fallback>
                <p:oleObj name="Equation" r:id="rId10" imgW="736560" imgH="88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240" y="3403600"/>
                        <a:ext cx="1471613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17631"/>
              </p:ext>
            </p:extLst>
          </p:nvPr>
        </p:nvGraphicFramePr>
        <p:xfrm>
          <a:off x="750824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29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24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8321040" y="4282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flipV="1">
            <a:off x="801624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0" idx="1"/>
            <a:endCxn id="11" idx="3"/>
          </p:cNvCxnSpPr>
          <p:nvPr/>
        </p:nvCxnSpPr>
        <p:spPr>
          <a:xfrm flipH="1" flipV="1">
            <a:off x="8382000" y="1226820"/>
            <a:ext cx="304800" cy="31242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863121"/>
              </p:ext>
            </p:extLst>
          </p:nvPr>
        </p:nvGraphicFramePr>
        <p:xfrm>
          <a:off x="6477000" y="415112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30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51121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31051"/>
              </p:ext>
            </p:extLst>
          </p:nvPr>
        </p:nvGraphicFramePr>
        <p:xfrm>
          <a:off x="5349240" y="57658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31" name="Equation" r:id="rId16" imgW="1447800" imgH="241300" progId="Equation.DSMT4">
                  <p:embed/>
                </p:oleObj>
              </mc:Choice>
              <mc:Fallback>
                <p:oleObj name="Equation" r:id="rId16" imgW="14478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240" y="5765800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 flipV="1">
            <a:off x="5615940" y="5387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381000" y="4989493"/>
            <a:ext cx="39624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Jednačina težišne (centra-lne) elipse inercije: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81751"/>
              </p:ext>
            </p:extLst>
          </p:nvPr>
        </p:nvGraphicFramePr>
        <p:xfrm>
          <a:off x="3403600" y="5562600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32" name="Equation" r:id="rId18" imgW="736600" imgH="457200" progId="Equation.DSMT4">
                  <p:embed/>
                </p:oleObj>
              </mc:Choice>
              <mc:Fallback>
                <p:oleObj name="Equation" r:id="rId18" imgW="73660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562600"/>
                        <a:ext cx="1473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30318"/>
              </p:ext>
            </p:extLst>
          </p:nvPr>
        </p:nvGraphicFramePr>
        <p:xfrm>
          <a:off x="489204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33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040" y="586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7" y="381000"/>
            <a:ext cx="5252923" cy="5180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477" y="5540514"/>
            <a:ext cx="5633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5.18 Težišna (centralna) elipsa inercije izabranog poprečnog preseka</a:t>
            </a:r>
            <a:endParaRPr lang="sr-Latn-R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25078"/>
              </p:ext>
            </p:extLst>
          </p:nvPr>
        </p:nvGraphicFramePr>
        <p:xfrm>
          <a:off x="5562600" y="33782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33" name="Equation" r:id="rId4" imgW="1447800" imgH="241300" progId="Equation.DSMT4">
                  <p:embed/>
                </p:oleObj>
              </mc:Choice>
              <mc:Fallback>
                <p:oleObj name="Equation" r:id="rId4" imgW="1447800" imgH="241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378200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471620"/>
              </p:ext>
            </p:extLst>
          </p:nvPr>
        </p:nvGraphicFramePr>
        <p:xfrm>
          <a:off x="5562600" y="4445000"/>
          <a:ext cx="312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34" name="Equation" r:id="rId6" imgW="1562100" imgH="292100" progId="Equation.DSMT4">
                  <p:embed/>
                </p:oleObj>
              </mc:Choice>
              <mc:Fallback>
                <p:oleObj name="Equation" r:id="rId6" imgW="15621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45000"/>
                        <a:ext cx="31242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6606"/>
              </p:ext>
            </p:extLst>
          </p:nvPr>
        </p:nvGraphicFramePr>
        <p:xfrm>
          <a:off x="58801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35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2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13.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Momenti otpora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10877"/>
              </p:ext>
            </p:extLst>
          </p:nvPr>
        </p:nvGraphicFramePr>
        <p:xfrm>
          <a:off x="7391400" y="3187700"/>
          <a:ext cx="13208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70" name="Equation" r:id="rId3" imgW="660240" imgH="1346040" progId="Equation.DSMT4">
                  <p:embed/>
                </p:oleObj>
              </mc:Choice>
              <mc:Fallback>
                <p:oleObj name="Equation" r:id="rId3" imgW="660240" imgH="1346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187700"/>
                        <a:ext cx="1320800" cy="269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4267200"/>
            <a:ext cx="6551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5.19 Skica uz definisanje aksijalnih momenata otpora (a) i polarnog momenta otpora (b)</a:t>
            </a:r>
            <a:endParaRPr lang="sr-Latn-R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4608"/>
            <a:ext cx="6551676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884932" cy="305409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211216"/>
              </p:ext>
            </p:extLst>
          </p:nvPr>
        </p:nvGraphicFramePr>
        <p:xfrm>
          <a:off x="5562600" y="22098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72" name="Equation" r:id="rId4" imgW="609480" imgH="419040" progId="Equation.DSMT4">
                  <p:embed/>
                </p:oleObj>
              </mc:Choice>
              <mc:Fallback>
                <p:oleObj name="Equation" r:id="rId4" imgW="6094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1219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11036"/>
              </p:ext>
            </p:extLst>
          </p:nvPr>
        </p:nvGraphicFramePr>
        <p:xfrm>
          <a:off x="7416800" y="8382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73" name="Equation" r:id="rId6" imgW="558800" imgH="419100" progId="Equation.DSMT4">
                  <p:embed/>
                </p:oleObj>
              </mc:Choice>
              <mc:Fallback>
                <p:oleObj name="Equation" r:id="rId6" imgW="558800" imgH="4191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8382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45545"/>
              </p:ext>
            </p:extLst>
          </p:nvPr>
        </p:nvGraphicFramePr>
        <p:xfrm>
          <a:off x="7239000" y="353568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74" name="Equation" r:id="rId8" imgW="558720" imgH="419040" progId="Equation.DSMT4">
                  <p:embed/>
                </p:oleObj>
              </mc:Choice>
              <mc:Fallback>
                <p:oleObj name="Equation" r:id="rId8" imgW="558720" imgH="419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3568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603203"/>
              </p:ext>
            </p:extLst>
          </p:nvPr>
        </p:nvGraphicFramePr>
        <p:xfrm>
          <a:off x="5486400" y="49530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75" name="Equation" r:id="rId10" imgW="609480" imgH="419040" progId="Equation.DSMT4">
                  <p:embed/>
                </p:oleObj>
              </mc:Choice>
              <mc:Fallback>
                <p:oleObj name="Equation" r:id="rId10" imgW="6094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53000"/>
                        <a:ext cx="1219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75697"/>
              </p:ext>
            </p:extLst>
          </p:nvPr>
        </p:nvGraphicFramePr>
        <p:xfrm>
          <a:off x="3886200" y="838200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76" name="Equation" r:id="rId12" imgW="558720" imgH="393480" progId="Equation.DSMT4">
                  <p:embed/>
                </p:oleObj>
              </mc:Choice>
              <mc:Fallback>
                <p:oleObj name="Equation" r:id="rId12" imgW="5587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838200"/>
                        <a:ext cx="1117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47808"/>
              </p:ext>
            </p:extLst>
          </p:nvPr>
        </p:nvGraphicFramePr>
        <p:xfrm>
          <a:off x="5562600" y="8382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77" name="Equation" r:id="rId14" imgW="647640" imgH="431640" progId="Equation.DSMT4">
                  <p:embed/>
                </p:oleObj>
              </mc:Choice>
              <mc:Fallback>
                <p:oleObj name="Equation" r:id="rId14" imgW="6476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382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52682"/>
              </p:ext>
            </p:extLst>
          </p:nvPr>
        </p:nvGraphicFramePr>
        <p:xfrm>
          <a:off x="5943600" y="180265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7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0265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V="1">
            <a:off x="5105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 flipV="1">
            <a:off x="69342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648596"/>
              </p:ext>
            </p:extLst>
          </p:nvPr>
        </p:nvGraphicFramePr>
        <p:xfrm>
          <a:off x="5892800" y="45306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79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53061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flipV="1">
            <a:off x="49530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ight Arrow 17"/>
          <p:cNvSpPr/>
          <p:nvPr/>
        </p:nvSpPr>
        <p:spPr>
          <a:xfrm flipH="1" flipV="1">
            <a:off x="67818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71514"/>
              </p:ext>
            </p:extLst>
          </p:nvPr>
        </p:nvGraphicFramePr>
        <p:xfrm>
          <a:off x="3733800" y="3560763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80" name="Equation" r:id="rId19" imgW="545760" imgH="393480" progId="Equation.DSMT4">
                  <p:embed/>
                </p:oleObj>
              </mc:Choice>
              <mc:Fallback>
                <p:oleObj name="Equation" r:id="rId19" imgW="545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60763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81883"/>
              </p:ext>
            </p:extLst>
          </p:nvPr>
        </p:nvGraphicFramePr>
        <p:xfrm>
          <a:off x="5410200" y="3530600"/>
          <a:ext cx="129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81" name="Equation" r:id="rId21" imgW="647640" imgH="457200" progId="Equation.DSMT4">
                  <p:embed/>
                </p:oleObj>
              </mc:Choice>
              <mc:Fallback>
                <p:oleObj name="Equation" r:id="rId21" imgW="64764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30600"/>
                        <a:ext cx="12954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55720"/>
            <a:ext cx="2514600" cy="2468880"/>
          </a:xfrm>
          <a:prstGeom prst="rect">
            <a:avLst/>
          </a:prstGeom>
        </p:spPr>
      </p:pic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50841"/>
              </p:ext>
            </p:extLst>
          </p:nvPr>
        </p:nvGraphicFramePr>
        <p:xfrm>
          <a:off x="2921750" y="5334000"/>
          <a:ext cx="1726450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82" name="Equation" r:id="rId24" imgW="863225" imgH="418918" progId="Equation.DSMT4">
                  <p:embed/>
                </p:oleObj>
              </mc:Choice>
              <mc:Fallback>
                <p:oleObj name="Equation" r:id="rId24" imgW="863225" imgH="418918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750" y="5334000"/>
                        <a:ext cx="1726450" cy="837836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4" idx="0"/>
          </p:cNvCxnSpPr>
          <p:nvPr/>
        </p:nvCxnSpPr>
        <p:spPr>
          <a:xfrm rot="16200000" flipV="1">
            <a:off x="3445755" y="4994780"/>
            <a:ext cx="243840" cy="434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5" y="380991"/>
            <a:ext cx="3149194" cy="309798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88113"/>
              </p:ext>
            </p:extLst>
          </p:nvPr>
        </p:nvGraphicFramePr>
        <p:xfrm>
          <a:off x="5537200" y="22098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22" name="Equation" r:id="rId4" imgW="965160" imgH="419040" progId="Equation.DSMT4">
                  <p:embed/>
                </p:oleObj>
              </mc:Choice>
              <mc:Fallback>
                <p:oleObj name="Equation" r:id="rId4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209800"/>
                        <a:ext cx="19304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705979"/>
              </p:ext>
            </p:extLst>
          </p:nvPr>
        </p:nvGraphicFramePr>
        <p:xfrm>
          <a:off x="7378700" y="8382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23" name="Equation" r:id="rId6" imgW="596880" imgH="419040" progId="Equation.DSMT4">
                  <p:embed/>
                </p:oleObj>
              </mc:Choice>
              <mc:Fallback>
                <p:oleObj name="Equation" r:id="rId6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838200"/>
                        <a:ext cx="1193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34184"/>
              </p:ext>
            </p:extLst>
          </p:nvPr>
        </p:nvGraphicFramePr>
        <p:xfrm>
          <a:off x="3873500" y="838200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24"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838200"/>
                        <a:ext cx="114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31818"/>
              </p:ext>
            </p:extLst>
          </p:nvPr>
        </p:nvGraphicFramePr>
        <p:xfrm>
          <a:off x="5562600" y="8382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25" name="Equation" r:id="rId10" imgW="647640" imgH="431640" progId="Equation.DSMT4">
                  <p:embed/>
                </p:oleObj>
              </mc:Choice>
              <mc:Fallback>
                <p:oleObj name="Equation" r:id="rId10" imgW="647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382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66371"/>
              </p:ext>
            </p:extLst>
          </p:nvPr>
        </p:nvGraphicFramePr>
        <p:xfrm>
          <a:off x="5943600" y="180265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2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0265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V="1">
            <a:off x="5105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flipH="1" flipV="1">
            <a:off x="69342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5025"/>
              </p:ext>
            </p:extLst>
          </p:nvPr>
        </p:nvGraphicFramePr>
        <p:xfrm>
          <a:off x="5564262" y="3478978"/>
          <a:ext cx="132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27" name="Equation" r:id="rId14" imgW="660240" imgH="431640" progId="Equation.DSMT4">
                  <p:embed/>
                </p:oleObj>
              </mc:Choice>
              <mc:Fallback>
                <p:oleObj name="Equation" r:id="rId14" imgW="6602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262" y="3478978"/>
                        <a:ext cx="1320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3628"/>
              </p:ext>
            </p:extLst>
          </p:nvPr>
        </p:nvGraphicFramePr>
        <p:xfrm>
          <a:off x="7416800" y="35052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28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505200"/>
                        <a:ext cx="1193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3249"/>
              </p:ext>
            </p:extLst>
          </p:nvPr>
        </p:nvGraphicFramePr>
        <p:xfrm>
          <a:off x="3873500" y="35052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29" name="Equation" r:id="rId18" imgW="583920" imgH="393480" progId="Equation.DSMT4">
                  <p:embed/>
                </p:oleObj>
              </mc:Choice>
              <mc:Fallback>
                <p:oleObj name="Equation" r:id="rId18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3505200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99466"/>
              </p:ext>
            </p:extLst>
          </p:nvPr>
        </p:nvGraphicFramePr>
        <p:xfrm>
          <a:off x="5956300" y="4470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0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4470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V="1">
            <a:off x="5118100" y="382599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flipH="1" flipV="1">
            <a:off x="6946900" y="382599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03323"/>
              </p:ext>
            </p:extLst>
          </p:nvPr>
        </p:nvGraphicFramePr>
        <p:xfrm>
          <a:off x="5588000" y="4940300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1" name="Equation" r:id="rId21" imgW="634680" imgH="419040" progId="Equation.DSMT4">
                  <p:embed/>
                </p:oleObj>
              </mc:Choice>
              <mc:Fallback>
                <p:oleObj name="Equation" r:id="rId21" imgW="63468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940300"/>
                        <a:ext cx="12700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4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10099"/>
              </p:ext>
            </p:extLst>
          </p:nvPr>
        </p:nvGraphicFramePr>
        <p:xfrm>
          <a:off x="4064000" y="1066800"/>
          <a:ext cx="294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3" name="Equation" r:id="rId3" imgW="1473200" imgH="838200" progId="Equation.DSMT4">
                  <p:embed/>
                </p:oleObj>
              </mc:Choice>
              <mc:Fallback>
                <p:oleObj name="Equation" r:id="rId3" imgW="14732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1066800"/>
                        <a:ext cx="2946400" cy="1676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" y="381000"/>
            <a:ext cx="3090672" cy="2720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923" y="3733800"/>
            <a:ext cx="70104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>
                <a:solidFill>
                  <a:srgbClr val="006600"/>
                </a:solidFill>
              </a:rPr>
              <a:t>NAPOMENA: </a:t>
            </a:r>
            <a:r>
              <a:rPr lang="sr-Latn-RS" sz="2800" dirty="0">
                <a:solidFill>
                  <a:srgbClr val="006600"/>
                </a:solidFill>
              </a:rPr>
              <a:t>Pravilo o sabiranju/oduzimanju momenata otpora, u opštem slučaju, ne može se primeniti.</a:t>
            </a:r>
          </a:p>
        </p:txBody>
      </p:sp>
    </p:spTree>
    <p:extLst>
      <p:ext uri="{BB962C8B-B14F-4D97-AF65-F5344CB8AC3E}">
        <p14:creationId xmlns:p14="http://schemas.microsoft.com/office/powerpoint/2010/main" val="13838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29854"/>
              </p:ext>
            </p:extLst>
          </p:nvPr>
        </p:nvGraphicFramePr>
        <p:xfrm>
          <a:off x="685800" y="4241800"/>
          <a:ext cx="635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4" name="Equation" r:id="rId3" imgW="3175000" imgH="457200" progId="Equation.DSMT4">
                  <p:embed/>
                </p:oleObj>
              </mc:Choice>
              <mc:Fallback>
                <p:oleObj name="Equation" r:id="rId3" imgW="31750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41800"/>
                        <a:ext cx="6350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84220"/>
              </p:ext>
            </p:extLst>
          </p:nvPr>
        </p:nvGraphicFramePr>
        <p:xfrm>
          <a:off x="685800" y="12192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5" name="Equation" r:id="rId5" imgW="2971800" imgH="444500" progId="Equation.DSMT4">
                  <p:embed/>
                </p:oleObj>
              </mc:Choice>
              <mc:Fallback>
                <p:oleObj name="Equation" r:id="rId5" imgW="29718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28044"/>
              </p:ext>
            </p:extLst>
          </p:nvPr>
        </p:nvGraphicFramePr>
        <p:xfrm>
          <a:off x="6578600" y="1346200"/>
          <a:ext cx="889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6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1346200"/>
                        <a:ext cx="889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31999"/>
              </p:ext>
            </p:extLst>
          </p:nvPr>
        </p:nvGraphicFramePr>
        <p:xfrm>
          <a:off x="685800" y="2730500"/>
          <a:ext cx="640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7" name="Equation" r:id="rId9" imgW="3200400" imgH="457200" progId="Equation.DSMT4">
                  <p:embed/>
                </p:oleObj>
              </mc:Choice>
              <mc:Fallback>
                <p:oleObj name="Equation" r:id="rId9" imgW="32004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30500"/>
                        <a:ext cx="6400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78484"/>
              </p:ext>
            </p:extLst>
          </p:nvPr>
        </p:nvGraphicFramePr>
        <p:xfrm>
          <a:off x="1371600" y="223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3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85349"/>
              </p:ext>
            </p:extLst>
          </p:nvPr>
        </p:nvGraphicFramePr>
        <p:xfrm>
          <a:off x="1371600" y="375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9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5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Arial Black" panose="020B0A04020102020204" pitchFamily="34" charset="0"/>
              </a:rPr>
              <a:t>Glavne težišne (centralne) ose inercije</a:t>
            </a:r>
          </a:p>
        </p:txBody>
      </p:sp>
    </p:spTree>
    <p:extLst>
      <p:ext uri="{BB962C8B-B14F-4D97-AF65-F5344CB8AC3E}">
        <p14:creationId xmlns:p14="http://schemas.microsoft.com/office/powerpoint/2010/main" val="23573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89828"/>
              </p:ext>
            </p:extLst>
          </p:nvPr>
        </p:nvGraphicFramePr>
        <p:xfrm>
          <a:off x="1422400" y="4140600"/>
          <a:ext cx="5841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89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140600"/>
                        <a:ext cx="5841360" cy="96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330"/>
              </p:ext>
            </p:extLst>
          </p:nvPr>
        </p:nvGraphicFramePr>
        <p:xfrm>
          <a:off x="5537200" y="10164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90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016400"/>
                        <a:ext cx="2209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570117"/>
              </p:ext>
            </p:extLst>
          </p:nvPr>
        </p:nvGraphicFramePr>
        <p:xfrm>
          <a:off x="1422400" y="2590800"/>
          <a:ext cx="635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91" name="Equation" r:id="rId7" imgW="3175000" imgH="457200" progId="Equation.DSMT4">
                  <p:embed/>
                </p:oleObj>
              </mc:Choice>
              <mc:Fallback>
                <p:oleObj name="Equation" r:id="rId7" imgW="31750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590800"/>
                        <a:ext cx="6350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605810"/>
              </p:ext>
            </p:extLst>
          </p:nvPr>
        </p:nvGraphicFramePr>
        <p:xfrm>
          <a:off x="2108200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9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65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7000240" y="2186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74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66876"/>
              </p:ext>
            </p:extLst>
          </p:nvPr>
        </p:nvGraphicFramePr>
        <p:xfrm>
          <a:off x="1066800" y="5334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17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74732"/>
              </p:ext>
            </p:extLst>
          </p:nvPr>
        </p:nvGraphicFramePr>
        <p:xfrm>
          <a:off x="6045200" y="19050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18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905000"/>
                        <a:ext cx="889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76400" y="3657600"/>
            <a:ext cx="49044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je ugao koji </a:t>
            </a:r>
            <a:r>
              <a:rPr lang="sr-Latn-RS" sz="2800" b="1" dirty="0"/>
              <a:t>glavna težišna osa</a:t>
            </a:r>
            <a:r>
              <a:rPr lang="sr-Latn-BA" sz="2800" b="1" dirty="0"/>
              <a:t> inercije</a:t>
            </a:r>
            <a:r>
              <a:rPr lang="sr-Latn-RS" sz="2800" b="1" dirty="0"/>
              <a:t> 1</a:t>
            </a:r>
            <a:r>
              <a:rPr lang="sr-Latn-RS" sz="2800" dirty="0"/>
              <a:t> zaklapa sa osom x, a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10668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Elbow Connector 8"/>
          <p:cNvCxnSpPr>
            <a:stCxn id="8" idx="3"/>
            <a:endCxn id="6" idx="3"/>
          </p:cNvCxnSpPr>
          <p:nvPr/>
        </p:nvCxnSpPr>
        <p:spPr>
          <a:xfrm flipH="1">
            <a:off x="6934200" y="1371600"/>
            <a:ext cx="152400" cy="774700"/>
          </a:xfrm>
          <a:prstGeom prst="bentConnector3">
            <a:avLst>
              <a:gd name="adj1" fmla="val -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24400" y="2663786"/>
            <a:ext cx="12192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onda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6" idx="1"/>
            <a:endCxn id="12" idx="1"/>
          </p:cNvCxnSpPr>
          <p:nvPr/>
        </p:nvCxnSpPr>
        <p:spPr>
          <a:xfrm rot="10800000" flipV="1">
            <a:off x="4724400" y="2146300"/>
            <a:ext cx="1320800" cy="779096"/>
          </a:xfrm>
          <a:prstGeom prst="bentConnector3">
            <a:avLst>
              <a:gd name="adj1" fmla="val 11730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11357"/>
              </p:ext>
            </p:extLst>
          </p:nvPr>
        </p:nvGraphicFramePr>
        <p:xfrm>
          <a:off x="5715000" y="2971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19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7" idx="3"/>
            <a:endCxn id="5" idx="3"/>
          </p:cNvCxnSpPr>
          <p:nvPr/>
        </p:nvCxnSpPr>
        <p:spPr>
          <a:xfrm flipH="1" flipV="1">
            <a:off x="6553200" y="3200400"/>
            <a:ext cx="27662" cy="934254"/>
          </a:xfrm>
          <a:prstGeom prst="bentConnector3">
            <a:avLst>
              <a:gd name="adj1" fmla="val -82640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22750"/>
              </p:ext>
            </p:extLst>
          </p:nvPr>
        </p:nvGraphicFramePr>
        <p:xfrm>
          <a:off x="1676400" y="4840307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20" name="Equation" r:id="rId9" imgW="901440" imgH="228600" progId="Equation.DSMT4">
                  <p:embed/>
                </p:oleObj>
              </mc:Choice>
              <mc:Fallback>
                <p:oleObj name="Equation" r:id="rId9" imgW="9014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40307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657600" y="5294293"/>
            <a:ext cx="48768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je ugao koji </a:t>
            </a:r>
            <a:r>
              <a:rPr lang="en-US" sz="2800" b="1" dirty="0"/>
              <a:t>g</a:t>
            </a:r>
            <a:r>
              <a:rPr lang="sr-Latn-RS" sz="2800" b="1" dirty="0"/>
              <a:t>lavna težišna osa inercije 2 </a:t>
            </a:r>
            <a:r>
              <a:rPr lang="sr-Latn-RS" sz="2800" dirty="0"/>
              <a:t>zaklapa sa osom x. 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23" idx="1"/>
            <a:endCxn id="7" idx="1"/>
          </p:cNvCxnSpPr>
          <p:nvPr/>
        </p:nvCxnSpPr>
        <p:spPr>
          <a:xfrm rot="10800000">
            <a:off x="1676400" y="4134655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4" idx="1"/>
            <a:endCxn id="23" idx="2"/>
          </p:cNvCxnSpPr>
          <p:nvPr/>
        </p:nvCxnSpPr>
        <p:spPr>
          <a:xfrm rot="10800000">
            <a:off x="2577840" y="5297507"/>
            <a:ext cx="1079760" cy="47384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274239"/>
              </p:ext>
            </p:extLst>
          </p:nvPr>
        </p:nvGraphicFramePr>
        <p:xfrm>
          <a:off x="1447800" y="6096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25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44110"/>
              </p:ext>
            </p:extLst>
          </p:nvPr>
        </p:nvGraphicFramePr>
        <p:xfrm>
          <a:off x="6273800" y="2045041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26" name="Equation" r:id="rId5" imgW="444240" imgH="457200" progId="Equation.DSMT4">
                  <p:embed/>
                </p:oleObj>
              </mc:Choice>
              <mc:Fallback>
                <p:oleObj name="Equation" r:id="rId5" imgW="444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045041"/>
                        <a:ext cx="889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24600" y="11430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Elbow Connector 6"/>
          <p:cNvCxnSpPr>
            <a:stCxn id="6" idx="3"/>
            <a:endCxn id="4" idx="3"/>
          </p:cNvCxnSpPr>
          <p:nvPr/>
        </p:nvCxnSpPr>
        <p:spPr>
          <a:xfrm flipH="1">
            <a:off x="7162800" y="1447800"/>
            <a:ext cx="304800" cy="1054441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5400" y="3669014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je ugao koji </a:t>
            </a:r>
            <a:r>
              <a:rPr lang="sr-Latn-RS" sz="2800" b="1" dirty="0"/>
              <a:t>glavna težišna osa 1</a:t>
            </a:r>
            <a:r>
              <a:rPr lang="sr-Latn-RS" sz="2800" dirty="0"/>
              <a:t> zaklapa sa osom x, a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74822"/>
              </p:ext>
            </p:extLst>
          </p:nvPr>
        </p:nvGraphicFramePr>
        <p:xfrm>
          <a:off x="1295400" y="4851721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27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51721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325138" y="5232721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je ugao koji </a:t>
            </a:r>
            <a:r>
              <a:rPr lang="sr-Latn-RS" sz="2800" b="1" dirty="0"/>
              <a:t>glavna težišna osa 2</a:t>
            </a:r>
            <a:r>
              <a:rPr lang="sr-Latn-RS" sz="2800" dirty="0"/>
              <a:t> zaklapa sa osom x. </a:t>
            </a:r>
            <a:endParaRPr lang="en-US" sz="2800" dirty="0"/>
          </a:p>
        </p:txBody>
      </p:sp>
      <p:cxnSp>
        <p:nvCxnSpPr>
          <p:cNvPr id="21" name="Elbow Connector 20"/>
          <p:cNvCxnSpPr>
            <a:stCxn id="19" idx="1"/>
            <a:endCxn id="16" idx="1"/>
          </p:cNvCxnSpPr>
          <p:nvPr/>
        </p:nvCxnSpPr>
        <p:spPr>
          <a:xfrm rot="10800000">
            <a:off x="1295400" y="4146069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0" idx="1"/>
            <a:endCxn id="19" idx="2"/>
          </p:cNvCxnSpPr>
          <p:nvPr/>
        </p:nvCxnSpPr>
        <p:spPr>
          <a:xfrm rot="10800000">
            <a:off x="2196840" y="5308921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48200" y="2768008"/>
            <a:ext cx="11430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onda </a:t>
            </a:r>
            <a:endParaRPr lang="en-US" sz="2800" dirty="0"/>
          </a:p>
        </p:txBody>
      </p:sp>
      <p:cxnSp>
        <p:nvCxnSpPr>
          <p:cNvPr id="24" name="Elbow Connector 23"/>
          <p:cNvCxnSpPr>
            <a:stCxn id="4" idx="1"/>
            <a:endCxn id="23" idx="1"/>
          </p:cNvCxnSpPr>
          <p:nvPr/>
        </p:nvCxnSpPr>
        <p:spPr>
          <a:xfrm rot="10800000" flipV="1">
            <a:off x="4648200" y="2502240"/>
            <a:ext cx="1625600" cy="527377"/>
          </a:xfrm>
          <a:prstGeom prst="bentConnector3">
            <a:avLst>
              <a:gd name="adj1" fmla="val 11406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72981"/>
              </p:ext>
            </p:extLst>
          </p:nvPr>
        </p:nvGraphicFramePr>
        <p:xfrm>
          <a:off x="5562600" y="3062628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28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62628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Elbow Connector 25"/>
          <p:cNvCxnSpPr>
            <a:stCxn id="16" idx="3"/>
            <a:endCxn id="15" idx="2"/>
          </p:cNvCxnSpPr>
          <p:nvPr/>
        </p:nvCxnSpPr>
        <p:spPr>
          <a:xfrm flipV="1">
            <a:off x="5590262" y="3519828"/>
            <a:ext cx="1001038" cy="62624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19853"/>
              </p:ext>
            </p:extLst>
          </p:nvPr>
        </p:nvGraphicFramePr>
        <p:xfrm>
          <a:off x="1447800" y="6096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43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03242"/>
              </p:ext>
            </p:extLst>
          </p:nvPr>
        </p:nvGraphicFramePr>
        <p:xfrm>
          <a:off x="6273800" y="1981200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44" name="Equation" r:id="rId5" imgW="444240" imgH="457200" progId="Equation.DSMT4">
                  <p:embed/>
                </p:oleObj>
              </mc:Choice>
              <mc:Fallback>
                <p:oleObj name="Equation" r:id="rId5" imgW="444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1981200"/>
                        <a:ext cx="889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324600" y="11430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 flipH="1">
            <a:off x="7162800" y="1447800"/>
            <a:ext cx="304800" cy="9906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5400" y="3806786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je ugao koji </a:t>
            </a:r>
            <a:r>
              <a:rPr lang="sr-Latn-RS" sz="2800" b="1" dirty="0"/>
              <a:t>glavna težišna osa 1 </a:t>
            </a:r>
            <a:r>
              <a:rPr lang="sr-Latn-RS" sz="2800" dirty="0"/>
              <a:t>zaklapa sa osom x, a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24789"/>
              </p:ext>
            </p:extLst>
          </p:nvPr>
        </p:nvGraphicFramePr>
        <p:xfrm>
          <a:off x="1295400" y="4989493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45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89493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325138" y="5370493"/>
            <a:ext cx="44472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je ugao koji </a:t>
            </a:r>
            <a:r>
              <a:rPr lang="en-US" sz="2800" b="1" dirty="0"/>
              <a:t>g</a:t>
            </a:r>
            <a:r>
              <a:rPr lang="sr-Latn-RS" sz="2800" b="1" dirty="0"/>
              <a:t>lavna težišna osa 2 </a:t>
            </a:r>
            <a:r>
              <a:rPr lang="sr-Latn-RS" sz="2800" dirty="0"/>
              <a:t>zaklapa sa osom x. 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8" idx="1"/>
            <a:endCxn id="7" idx="1"/>
          </p:cNvCxnSpPr>
          <p:nvPr/>
        </p:nvCxnSpPr>
        <p:spPr>
          <a:xfrm rot="10800000">
            <a:off x="1295400" y="4283841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1"/>
            <a:endCxn id="8" idx="2"/>
          </p:cNvCxnSpPr>
          <p:nvPr/>
        </p:nvCxnSpPr>
        <p:spPr>
          <a:xfrm rot="10800000">
            <a:off x="2196840" y="5446693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38231" y="2844208"/>
            <a:ext cx="1052969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onda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4" idx="1"/>
            <a:endCxn id="12" idx="1"/>
          </p:cNvCxnSpPr>
          <p:nvPr/>
        </p:nvCxnSpPr>
        <p:spPr>
          <a:xfrm rot="10800000" flipV="1">
            <a:off x="4738232" y="2438400"/>
            <a:ext cx="1535569" cy="667418"/>
          </a:xfrm>
          <a:prstGeom prst="bentConnector3">
            <a:avLst>
              <a:gd name="adj1" fmla="val 11488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17" idx="2"/>
          </p:cNvCxnSpPr>
          <p:nvPr/>
        </p:nvCxnSpPr>
        <p:spPr>
          <a:xfrm flipV="1">
            <a:off x="5590262" y="3657600"/>
            <a:ext cx="1070264" cy="62624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49461"/>
              </p:ext>
            </p:extLst>
          </p:nvPr>
        </p:nvGraphicFramePr>
        <p:xfrm>
          <a:off x="5631826" y="32004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46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826" y="3200400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9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24" y="1859208"/>
            <a:ext cx="3236976" cy="3630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5434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5.7 Proizvoljan poprečni presek sa dva težišna koordinatna sistema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554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.7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Drugi pristup određivanju glavnih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težišnih momenata inercije 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glavnih težišnih osa inercije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4756</TotalTime>
  <Words>558</Words>
  <Application>Microsoft Office PowerPoint</Application>
  <PresentationFormat>On-screen Show (4:3)</PresentationFormat>
  <Paragraphs>102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Times New Roman</vt:lpstr>
      <vt:lpstr>Wingdings 2</vt:lpstr>
      <vt:lpstr>Equity</vt:lpstr>
      <vt:lpstr>Equation</vt:lpstr>
      <vt:lpstr>OTPORNOST MATERIJALA</vt:lpstr>
      <vt:lpstr>5.6. Glavni težišni momenti        inercije i glavne težišne        ose inercije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5.12. Morov krug inercije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Milivoj</cp:lastModifiedBy>
  <cp:revision>580</cp:revision>
  <dcterms:created xsi:type="dcterms:W3CDTF">2015-02-23T09:28:50Z</dcterms:created>
  <dcterms:modified xsi:type="dcterms:W3CDTF">2023-03-23T22:14:36Z</dcterms:modified>
</cp:coreProperties>
</file>