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313" r:id="rId4"/>
    <p:sldId id="312" r:id="rId5"/>
    <p:sldId id="314" r:id="rId6"/>
    <p:sldId id="315" r:id="rId7"/>
    <p:sldId id="316" r:id="rId8"/>
    <p:sldId id="317" r:id="rId9"/>
    <p:sldId id="319" r:id="rId10"/>
    <p:sldId id="318" r:id="rId11"/>
    <p:sldId id="320" r:id="rId12"/>
    <p:sldId id="321" r:id="rId13"/>
    <p:sldId id="322" r:id="rId14"/>
    <p:sldId id="323" r:id="rId15"/>
    <p:sldId id="325" r:id="rId16"/>
    <p:sldId id="326" r:id="rId17"/>
    <p:sldId id="327" r:id="rId18"/>
    <p:sldId id="328" r:id="rId19"/>
    <p:sldId id="324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7" r:id="rId55"/>
    <p:sldId id="366" r:id="rId56"/>
    <p:sldId id="371" r:id="rId57"/>
    <p:sldId id="368" r:id="rId58"/>
    <p:sldId id="372" r:id="rId59"/>
    <p:sldId id="369" r:id="rId60"/>
    <p:sldId id="370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2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41.wmf"/><Relationship Id="rId2" Type="http://schemas.openxmlformats.org/officeDocument/2006/relationships/image" Target="../media/image32.wmf"/><Relationship Id="rId1" Type="http://schemas.openxmlformats.org/officeDocument/2006/relationships/image" Target="../media/image37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0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43.wmf"/><Relationship Id="rId5" Type="http://schemas.openxmlformats.org/officeDocument/2006/relationships/image" Target="../media/image63.wmf"/><Relationship Id="rId4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15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52.wmf"/><Relationship Id="rId4" Type="http://schemas.openxmlformats.org/officeDocument/2006/relationships/image" Target="../media/image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43.wmf"/><Relationship Id="rId7" Type="http://schemas.openxmlformats.org/officeDocument/2006/relationships/image" Target="../media/image85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4.wmf"/><Relationship Id="rId5" Type="http://schemas.openxmlformats.org/officeDocument/2006/relationships/image" Target="../media/image15.wmf"/><Relationship Id="rId4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1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4.wmf"/><Relationship Id="rId4" Type="http://schemas.openxmlformats.org/officeDocument/2006/relationships/image" Target="../media/image1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96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10" Type="http://schemas.openxmlformats.org/officeDocument/2006/relationships/image" Target="../media/image111.wmf"/><Relationship Id="rId4" Type="http://schemas.openxmlformats.org/officeDocument/2006/relationships/image" Target="../media/image107.wmf"/><Relationship Id="rId9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10" Type="http://schemas.openxmlformats.org/officeDocument/2006/relationships/image" Target="../media/image43.wmf"/><Relationship Id="rId4" Type="http://schemas.openxmlformats.org/officeDocument/2006/relationships/image" Target="../media/image15.wmf"/><Relationship Id="rId9" Type="http://schemas.openxmlformats.org/officeDocument/2006/relationships/image" Target="../media/image12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5.wmf"/><Relationship Id="rId5" Type="http://schemas.openxmlformats.org/officeDocument/2006/relationships/image" Target="../media/image43.wmf"/><Relationship Id="rId4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2.wmf"/><Relationship Id="rId5" Type="http://schemas.openxmlformats.org/officeDocument/2006/relationships/image" Target="../media/image138.wmf"/><Relationship Id="rId4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3.wmf"/><Relationship Id="rId5" Type="http://schemas.openxmlformats.org/officeDocument/2006/relationships/image" Target="../media/image43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7.wmf"/><Relationship Id="rId5" Type="http://schemas.openxmlformats.org/officeDocument/2006/relationships/image" Target="../media/image43.wmf"/><Relationship Id="rId4" Type="http://schemas.openxmlformats.org/officeDocument/2006/relationships/image" Target="../media/image14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1.wmf"/><Relationship Id="rId1" Type="http://schemas.openxmlformats.org/officeDocument/2006/relationships/image" Target="../media/image15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22.2.2023.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22.2.2023.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0.wmf"/><Relationship Id="rId10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59.jp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5.wmf"/><Relationship Id="rId5" Type="http://schemas.openxmlformats.org/officeDocument/2006/relationships/image" Target="../media/image60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9.wmf"/><Relationship Id="rId3" Type="http://schemas.openxmlformats.org/officeDocument/2006/relationships/image" Target="../media/image59.jp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3.wmf"/><Relationship Id="rId5" Type="http://schemas.openxmlformats.org/officeDocument/2006/relationships/image" Target="../media/image66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53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75.jp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5.wmf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83.wmf"/><Relationship Id="rId19" Type="http://schemas.openxmlformats.org/officeDocument/2006/relationships/image" Target="../media/image86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8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9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93.jp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43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5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5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123.bin"/><Relationship Id="rId26" Type="http://schemas.openxmlformats.org/officeDocument/2006/relationships/image" Target="../media/image111.wmf"/><Relationship Id="rId3" Type="http://schemas.openxmlformats.org/officeDocument/2006/relationships/image" Target="../media/image112.jpg"/><Relationship Id="rId21" Type="http://schemas.openxmlformats.org/officeDocument/2006/relationships/image" Target="../media/image43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10.wmf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96.wmf"/><Relationship Id="rId15" Type="http://schemas.openxmlformats.org/officeDocument/2006/relationships/image" Target="../media/image109.wmf"/><Relationship Id="rId23" Type="http://schemas.openxmlformats.org/officeDocument/2006/relationships/oleObject" Target="../embeddings/oleObject126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34.bin"/><Relationship Id="rId18" Type="http://schemas.openxmlformats.org/officeDocument/2006/relationships/oleObject" Target="../embeddings/oleObject137.bin"/><Relationship Id="rId3" Type="http://schemas.openxmlformats.org/officeDocument/2006/relationships/oleObject" Target="../embeddings/oleObject129.bin"/><Relationship Id="rId21" Type="http://schemas.openxmlformats.org/officeDocument/2006/relationships/image" Target="../media/image120.wmf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16.wmf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6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33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40.bin"/><Relationship Id="rId10" Type="http://schemas.openxmlformats.org/officeDocument/2006/relationships/image" Target="../media/image15.wmf"/><Relationship Id="rId19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17.wmf"/><Relationship Id="rId22" Type="http://schemas.openxmlformats.org/officeDocument/2006/relationships/oleObject" Target="../embeddings/oleObject13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5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4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29.wmf"/><Relationship Id="rId3" Type="http://schemas.openxmlformats.org/officeDocument/2006/relationships/image" Target="../media/image125.jpg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5.wmf"/><Relationship Id="rId5" Type="http://schemas.openxmlformats.org/officeDocument/2006/relationships/image" Target="../media/image126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5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3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43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6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43.wmf"/><Relationship Id="rId3" Type="http://schemas.openxmlformats.org/officeDocument/2006/relationships/image" Target="../media/image139.jpg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5.wmf"/><Relationship Id="rId5" Type="http://schemas.openxmlformats.org/officeDocument/2006/relationships/image" Target="../media/image140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6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74.bin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4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50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8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990600" y="5334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70198"/>
              </p:ext>
            </p:extLst>
          </p:nvPr>
        </p:nvGraphicFramePr>
        <p:xfrm>
          <a:off x="3606800" y="828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1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828000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9812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pritiska: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609"/>
              </p:ext>
            </p:extLst>
          </p:nvPr>
        </p:nvGraphicFramePr>
        <p:xfrm>
          <a:off x="3606800" y="2223337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23337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73376"/>
              </p:ext>
            </p:extLst>
          </p:nvPr>
        </p:nvGraphicFramePr>
        <p:xfrm>
          <a:off x="4597400" y="828000"/>
          <a:ext cx="81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3" name="Equation" r:id="rId7" imgW="406080" imgH="482400" progId="Equation.DSMT4">
                  <p:embed/>
                </p:oleObj>
              </mc:Choice>
              <mc:Fallback>
                <p:oleObj name="Equation" r:id="rId7" imgW="4060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828000"/>
                        <a:ext cx="812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69467"/>
              </p:ext>
            </p:extLst>
          </p:nvPr>
        </p:nvGraphicFramePr>
        <p:xfrm>
          <a:off x="4584700" y="2223337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4" name="Equation" r:id="rId9" imgW="419040" imgH="482400" progId="Equation.DSMT4">
                  <p:embed/>
                </p:oleObj>
              </mc:Choice>
              <mc:Fallback>
                <p:oleObj name="Equation" r:id="rId9" imgW="41904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223337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3515380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Veza između poprečnih i podužnih deformacija: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04134"/>
              </p:ext>
            </p:extLst>
          </p:nvPr>
        </p:nvGraphicFramePr>
        <p:xfrm>
          <a:off x="5105400" y="4242000"/>
          <a:ext cx="18028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5" name="Equation" r:id="rId11" imgW="901440" imgH="241200" progId="Equation.DSMT4">
                  <p:embed/>
                </p:oleObj>
              </mc:Choice>
              <mc:Fallback>
                <p:oleObj name="Equation" r:id="rId11" imgW="901440" imgH="24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42000"/>
                        <a:ext cx="1802880" cy="48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29200" y="5257800"/>
            <a:ext cx="3276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Poasonov koeficijent.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0800" y="4572000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lbow Connector 18"/>
          <p:cNvCxnSpPr>
            <a:stCxn id="17" idx="2"/>
            <a:endCxn id="16" idx="1"/>
          </p:cNvCxnSpPr>
          <p:nvPr/>
        </p:nvCxnSpPr>
        <p:spPr>
          <a:xfrm rot="5400000">
            <a:off x="5325295" y="4311905"/>
            <a:ext cx="911410" cy="1503600"/>
          </a:xfrm>
          <a:prstGeom prst="bentConnector4">
            <a:avLst>
              <a:gd name="adj1" fmla="val 35648"/>
              <a:gd name="adj2" fmla="val 11520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01327"/>
              </p:ext>
            </p:extLst>
          </p:nvPr>
        </p:nvGraphicFramePr>
        <p:xfrm>
          <a:off x="723900" y="1763693"/>
          <a:ext cx="401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7" name="Equation" r:id="rId3" imgW="2006280" imgH="419040" progId="Equation.DSMT4">
                  <p:embed/>
                </p:oleObj>
              </mc:Choice>
              <mc:Fallback>
                <p:oleObj name="Equation" r:id="rId3" imgW="20062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63693"/>
                        <a:ext cx="4013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55278"/>
              </p:ext>
            </p:extLst>
          </p:nvPr>
        </p:nvGraphicFramePr>
        <p:xfrm>
          <a:off x="2946400" y="773093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8" name="Equation" r:id="rId5" imgW="901440" imgH="241200" progId="Equation.DSMT4">
                  <p:embed/>
                </p:oleObj>
              </mc:Choice>
              <mc:Fallback>
                <p:oleObj name="Equation" r:id="rId5" imgW="90144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773093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624576"/>
              </p:ext>
            </p:extLst>
          </p:nvPr>
        </p:nvGraphicFramePr>
        <p:xfrm>
          <a:off x="2260600" y="267809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5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67809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327400" y="1458893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47110"/>
              </p:ext>
            </p:extLst>
          </p:nvPr>
        </p:nvGraphicFramePr>
        <p:xfrm>
          <a:off x="685800" y="3211493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0" name="Equation" r:id="rId9" imgW="1930320" imgH="419040" progId="Equation.DSMT4">
                  <p:embed/>
                </p:oleObj>
              </mc:Choice>
              <mc:Fallback>
                <p:oleObj name="Equation" r:id="rId9" imgW="19303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11493"/>
                        <a:ext cx="386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844800" y="4354493"/>
            <a:ext cx="3429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</a:t>
            </a:r>
            <a:r>
              <a:rPr lang="sr-Latn-RS" sz="2800" i="1" dirty="0" smtClean="0">
                <a:latin typeface="Symbol" pitchFamily="18" charset="2"/>
              </a:rPr>
              <a:t>e</a:t>
            </a:r>
            <a:r>
              <a:rPr lang="sr-Latn-RS" sz="2800" i="1" baseline="-25000" dirty="0" smtClean="0"/>
              <a:t>V</a:t>
            </a:r>
            <a:r>
              <a:rPr lang="sr-Latn-RS" sz="2800" dirty="0" smtClean="0"/>
              <a:t> </a:t>
            </a:r>
            <a:r>
              <a:rPr lang="sr-Latn-RS" sz="2800" dirty="0"/>
              <a:t>i </a:t>
            </a:r>
            <a:r>
              <a:rPr lang="sr-Latn-RS" sz="2800" i="1" dirty="0">
                <a:latin typeface="Symbol" pitchFamily="18" charset="2"/>
              </a:rPr>
              <a:t>e</a:t>
            </a:r>
            <a:r>
              <a:rPr lang="sr-Latn-RS" sz="2800" i="1" baseline="-25000" dirty="0"/>
              <a:t>z</a:t>
            </a:r>
            <a:r>
              <a:rPr lang="sr-Latn-RS" sz="2800" dirty="0" smtClean="0"/>
              <a:t> koji su istog znaka imamo da je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2339573" y="4326320"/>
            <a:ext cx="781854" cy="22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54127"/>
              </p:ext>
            </p:extLst>
          </p:nvPr>
        </p:nvGraphicFramePr>
        <p:xfrm>
          <a:off x="5740400" y="51308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1" name="Equation" r:id="rId11" imgW="609480" imgH="177480" progId="Equation.DSMT4">
                  <p:embed/>
                </p:oleObj>
              </mc:Choice>
              <mc:Fallback>
                <p:oleObj name="Equation" r:id="rId11" imgW="6094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130800"/>
                        <a:ext cx="1219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06914"/>
              </p:ext>
            </p:extLst>
          </p:nvPr>
        </p:nvGraphicFramePr>
        <p:xfrm>
          <a:off x="7010400" y="5105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05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27557"/>
              </p:ext>
            </p:extLst>
          </p:nvPr>
        </p:nvGraphicFramePr>
        <p:xfrm>
          <a:off x="7594600" y="50800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63" name="Equation" r:id="rId15" imgW="469800" imgH="203040" progId="Equation.DSMT4">
                  <p:embed/>
                </p:oleObj>
              </mc:Choice>
              <mc:Fallback>
                <p:oleObj name="Equation" r:id="rId15" imgW="4698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50800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3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64102"/>
              </p:ext>
            </p:extLst>
          </p:nvPr>
        </p:nvGraphicFramePr>
        <p:xfrm>
          <a:off x="609600" y="609600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5" name="Equation" r:id="rId3" imgW="1930320" imgH="419040" progId="Equation.DSMT4">
                  <p:embed/>
                </p:oleObj>
              </mc:Choice>
              <mc:Fallback>
                <p:oleObj name="Equation" r:id="rId3" imgW="1930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3860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71740"/>
              </p:ext>
            </p:extLst>
          </p:nvPr>
        </p:nvGraphicFramePr>
        <p:xfrm>
          <a:off x="5029200" y="889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6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89000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572000" y="999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1029"/>
              </p:ext>
            </p:extLst>
          </p:nvPr>
        </p:nvGraphicFramePr>
        <p:xfrm>
          <a:off x="2165350" y="161131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61131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8978"/>
              </p:ext>
            </p:extLst>
          </p:nvPr>
        </p:nvGraphicFramePr>
        <p:xfrm>
          <a:off x="1752600" y="2209800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8"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1397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1941493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većinu konstrukcionih materijala je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24874"/>
              </p:ext>
            </p:extLst>
          </p:nvPr>
        </p:nvGraphicFramePr>
        <p:xfrm>
          <a:off x="7518400" y="27432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9" name="Equation" r:id="rId11" imgW="469800" imgH="203040" progId="Equation.DSMT4">
                  <p:embed/>
                </p:oleObj>
              </mc:Choice>
              <mc:Fallback>
                <p:oleObj name="Equation" r:id="rId11" imgW="4698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27432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6576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01542"/>
              </p:ext>
            </p:extLst>
          </p:nvPr>
        </p:nvGraphicFramePr>
        <p:xfrm>
          <a:off x="6400800" y="391921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0" name="Equation" r:id="rId13" imgW="698400" imgH="431640" progId="Equation.DSMT4">
                  <p:embed/>
                </p:oleObj>
              </mc:Choice>
              <mc:Fallback>
                <p:oleObj name="Equation" r:id="rId13" imgW="6984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1921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2"/>
            <a:endCxn id="10" idx="0"/>
          </p:cNvCxnSpPr>
          <p:nvPr/>
        </p:nvCxnSpPr>
        <p:spPr>
          <a:xfrm rot="5400000">
            <a:off x="6369050" y="2038350"/>
            <a:ext cx="508000" cy="27305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497079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</a:t>
            </a:r>
            <a:r>
              <a:rPr lang="sr-Latn-BA" sz="2800" dirty="0" smtClean="0"/>
              <a:t>pritiska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28224"/>
              </p:ext>
            </p:extLst>
          </p:nvPr>
        </p:nvGraphicFramePr>
        <p:xfrm>
          <a:off x="6400800" y="523240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71" name="Equation" r:id="rId15" imgW="698400" imgH="431640" progId="Equation.DSMT4">
                  <p:embed/>
                </p:oleObj>
              </mc:Choice>
              <mc:Fallback>
                <p:oleObj name="Equation" r:id="rId15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23240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8" idx="1"/>
            <a:endCxn id="19" idx="1"/>
          </p:cNvCxnSpPr>
          <p:nvPr/>
        </p:nvCxnSpPr>
        <p:spPr>
          <a:xfrm rot="10800000" flipV="1">
            <a:off x="3810000" y="2418546"/>
            <a:ext cx="457200" cy="2813853"/>
          </a:xfrm>
          <a:prstGeom prst="bentConnector3">
            <a:avLst>
              <a:gd name="adj1" fmla="val 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8"/>
            <a:ext cx="5799125" cy="32388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10000"/>
            <a:ext cx="8229600" cy="23161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200" dirty="0"/>
              <a:t>Štap </a:t>
            </a:r>
            <a:r>
              <a:rPr lang="sr-Latn-BA" sz="3200" dirty="0" smtClean="0"/>
              <a:t>na</a:t>
            </a:r>
            <a:r>
              <a:rPr lang="en-US" sz="3200" dirty="0" smtClean="0"/>
              <a:t> </a:t>
            </a:r>
            <a:r>
              <a:rPr lang="sr-Latn-BA" sz="3200" dirty="0" smtClean="0"/>
              <a:t>gornjoj</a:t>
            </a:r>
            <a:r>
              <a:rPr lang="en-US" sz="3200" dirty="0" smtClean="0"/>
              <a:t> </a:t>
            </a:r>
            <a:r>
              <a:rPr lang="sr-Latn-BA" sz="3200" dirty="0" smtClean="0"/>
              <a:t>slici</a:t>
            </a:r>
            <a:r>
              <a:rPr lang="en-US" sz="3200" dirty="0" smtClean="0"/>
              <a:t> je u</a:t>
            </a:r>
            <a:r>
              <a:rPr lang="sr-Latn-RS" sz="3200" dirty="0" smtClean="0"/>
              <a:t>sled </a:t>
            </a:r>
            <a:r>
              <a:rPr lang="sr-Latn-RS" sz="3200" dirty="0"/>
              <a:t>zatezanja </a:t>
            </a:r>
            <a:r>
              <a:rPr lang="sr-Latn-RS" sz="3200" dirty="0" smtClean="0"/>
              <a:t>promenio dimenzije, </a:t>
            </a:r>
            <a:r>
              <a:rPr lang="sr-Latn-RS" sz="3200" dirty="0"/>
              <a:t>dok mu je oblik ostao pravilno prizmatičan</a:t>
            </a:r>
            <a:r>
              <a:rPr lang="sr-Latn-RS" sz="3200" dirty="0" smtClean="0"/>
              <a:t>.</a:t>
            </a:r>
            <a:endParaRPr lang="en-US" sz="3200" dirty="0" smtClean="0"/>
          </a:p>
          <a:p>
            <a:pPr algn="just"/>
            <a:r>
              <a:rPr lang="sr-Latn-RS" sz="3200" dirty="0" smtClean="0"/>
              <a:t>Zadržavanje </a:t>
            </a:r>
            <a:r>
              <a:rPr lang="sr-Latn-RS" sz="3200" dirty="0"/>
              <a:t>takvog oblika, upućuje nas na zaključak da kod štapova izloženih zatezanju/pritisku nema ugaonih deformacija (deformacija smicanja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73032"/>
              </p:ext>
            </p:extLst>
          </p:nvPr>
        </p:nvGraphicFramePr>
        <p:xfrm>
          <a:off x="6324600" y="5486400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4" imgW="1104900" imgH="241300" progId="Equation.DSMT4">
                  <p:embed/>
                </p:oleObj>
              </mc:Choice>
              <mc:Fallback>
                <p:oleObj name="Equation" r:id="rId4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486400"/>
                        <a:ext cx="22098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naponima – </a:t>
            </a:r>
            <a:r>
              <a:rPr lang="sr-Latn-RS" sz="3200" dirty="0"/>
              <a:t>Iz ničim neometenog poprečnog deformisanja, imajući u vidu osnovnu pretpostavku o izostajanju međusobnog poprečnog delovanja podužnih vlakana, </a:t>
            </a:r>
            <a:r>
              <a:rPr lang="sr-Latn-RS" sz="3200" dirty="0" smtClean="0"/>
              <a:t>za </a:t>
            </a:r>
            <a:r>
              <a:rPr lang="sr-Latn-RS" sz="3200" dirty="0"/>
              <a:t>napone u štapovima izloženim zatezanju/pritisku, vredi: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54602"/>
              </p:ext>
            </p:extLst>
          </p:nvPr>
        </p:nvGraphicFramePr>
        <p:xfrm>
          <a:off x="838200" y="3581400"/>
          <a:ext cx="2158064" cy="14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3" imgW="1079032" imgH="710891" progId="Equation.DSMT4">
                  <p:embed/>
                </p:oleObj>
              </mc:Choice>
              <mc:Fallback>
                <p:oleObj name="Equation" r:id="rId3" imgW="1079032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2158064" cy="142178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0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90600" y="659487"/>
            <a:ext cx="3962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 konstantnosti podužne deformacije </a:t>
            </a:r>
            <a:r>
              <a:rPr lang="sr-Latn-RS" sz="2800" i="1" dirty="0">
                <a:latin typeface="Symbol" pitchFamily="18" charset="2"/>
              </a:rPr>
              <a:t>e</a:t>
            </a:r>
            <a:r>
              <a:rPr lang="sr-Latn-RS" sz="2800" i="1" baseline="-25000" dirty="0"/>
              <a:t>z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86122"/>
              </p:ext>
            </p:extLst>
          </p:nvPr>
        </p:nvGraphicFramePr>
        <p:xfrm>
          <a:off x="4394200" y="1313673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8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313673"/>
                        <a:ext cx="1320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95600" y="2435662"/>
            <a:ext cx="3733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proističe i konstantnost normalnog napona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33219"/>
              </p:ext>
            </p:extLst>
          </p:nvPr>
        </p:nvGraphicFramePr>
        <p:xfrm>
          <a:off x="6324600" y="3161169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61169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4" idx="2"/>
            <a:endCxn id="13" idx="1"/>
          </p:cNvCxnSpPr>
          <p:nvPr/>
        </p:nvCxnSpPr>
        <p:spPr>
          <a:xfrm rot="5400000">
            <a:off x="3404179" y="1262294"/>
            <a:ext cx="1141843" cy="2159000"/>
          </a:xfrm>
          <a:prstGeom prst="bentConnector4">
            <a:avLst>
              <a:gd name="adj1" fmla="val 29110"/>
              <a:gd name="adj2" fmla="val 1105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3300" y="3896380"/>
            <a:ext cx="26670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Hukov zakon:</a:t>
            </a:r>
            <a:endParaRPr lang="en-US" sz="28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88276"/>
              </p:ext>
            </p:extLst>
          </p:nvPr>
        </p:nvGraphicFramePr>
        <p:xfrm>
          <a:off x="3403600" y="41910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0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1910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6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44196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Uslovi ravnoteže za poprečne preseke štapova izloženih zatezanju/pritisku: 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37515"/>
              </p:ext>
            </p:extLst>
          </p:nvPr>
        </p:nvGraphicFramePr>
        <p:xfrm>
          <a:off x="3657600" y="14478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Equation" r:id="rId3" imgW="2133600" imgH="2336800" progId="Equation.DSMT4">
                  <p:embed/>
                </p:oleObj>
              </mc:Choice>
              <mc:Fallback>
                <p:oleObj name="Equation" r:id="rId3" imgW="21336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4267200" cy="467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352800" y="2971800"/>
            <a:ext cx="4800600" cy="23622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981200"/>
            <a:ext cx="2743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 ovim uslovima imamo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86392"/>
              </p:ext>
            </p:extLst>
          </p:nvPr>
        </p:nvGraphicFramePr>
        <p:xfrm>
          <a:off x="1524000" y="472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0" idx="1"/>
          </p:cNvCxnSpPr>
          <p:nvPr/>
        </p:nvCxnSpPr>
        <p:spPr>
          <a:xfrm rot="16200000" flipH="1">
            <a:off x="2058204" y="2858303"/>
            <a:ext cx="1217593" cy="1371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1"/>
            <a:endCxn id="12" idx="1"/>
          </p:cNvCxnSpPr>
          <p:nvPr/>
        </p:nvCxnSpPr>
        <p:spPr>
          <a:xfrm rot="10800000" flipH="1" flipV="1">
            <a:off x="609600" y="2458254"/>
            <a:ext cx="914400" cy="2494746"/>
          </a:xfrm>
          <a:prstGeom prst="bentConnector3">
            <a:avLst>
              <a:gd name="adj1" fmla="val -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17323"/>
              </p:ext>
            </p:extLst>
          </p:nvPr>
        </p:nvGraphicFramePr>
        <p:xfrm>
          <a:off x="685800" y="381000"/>
          <a:ext cx="304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0" name="Equation" r:id="rId3" imgW="1523880" imgH="761760" progId="Equation.DSMT4">
                  <p:embed/>
                </p:oleObj>
              </mc:Choice>
              <mc:Fallback>
                <p:oleObj name="Equation" r:id="rId3" imgW="15238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3048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74367"/>
              </p:ext>
            </p:extLst>
          </p:nvPr>
        </p:nvGraphicFramePr>
        <p:xfrm>
          <a:off x="4267200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3866891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8839"/>
              </p:ext>
            </p:extLst>
          </p:nvPr>
        </p:nvGraphicFramePr>
        <p:xfrm>
          <a:off x="2774950" y="2006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006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53691"/>
              </p:ext>
            </p:extLst>
          </p:nvPr>
        </p:nvGraphicFramePr>
        <p:xfrm>
          <a:off x="1460500" y="2590800"/>
          <a:ext cx="2260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3" name="Equation" r:id="rId9" imgW="1130040" imgH="761760" progId="Equation.DSMT4">
                  <p:embed/>
                </p:oleObj>
              </mc:Choice>
              <mc:Fallback>
                <p:oleObj name="Equation" r:id="rId9" imgW="113004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590800"/>
                        <a:ext cx="2260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64946"/>
              </p:ext>
            </p:extLst>
          </p:nvPr>
        </p:nvGraphicFramePr>
        <p:xfrm>
          <a:off x="4343400" y="25908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4" name="Equation" r:id="rId11" imgW="685800" imgH="761760" progId="Equation.DSMT4">
                  <p:embed/>
                </p:oleObj>
              </mc:Choice>
              <mc:Fallback>
                <p:oleObj name="Equation" r:id="rId11" imgW="68580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908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828800" y="2438400"/>
            <a:ext cx="685800" cy="1828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/>
          <p:cNvCxnSpPr>
            <a:stCxn id="12" idx="2"/>
            <a:endCxn id="16" idx="2"/>
          </p:cNvCxnSpPr>
          <p:nvPr/>
        </p:nvCxnSpPr>
        <p:spPr>
          <a:xfrm rot="5400000">
            <a:off x="3524250" y="2762250"/>
            <a:ext cx="152400" cy="285750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11691" y="4724400"/>
            <a:ext cx="218875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važi za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20" idx="1"/>
            <a:endCxn id="7" idx="1"/>
          </p:cNvCxnSpPr>
          <p:nvPr/>
        </p:nvCxnSpPr>
        <p:spPr>
          <a:xfrm rot="10800000" flipH="1">
            <a:off x="1411690" y="3352800"/>
            <a:ext cx="48809" cy="1633210"/>
          </a:xfrm>
          <a:prstGeom prst="bentConnector3">
            <a:avLst>
              <a:gd name="adj1" fmla="val -46835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78033"/>
              </p:ext>
            </p:extLst>
          </p:nvPr>
        </p:nvGraphicFramePr>
        <p:xfrm>
          <a:off x="3352800" y="5193605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5" name="Equation" r:id="rId13" imgW="419040" imgH="482400" progId="Equation.DSMT4">
                  <p:embed/>
                </p:oleObj>
              </mc:Choice>
              <mc:Fallback>
                <p:oleObj name="Equation" r:id="rId13" imgW="41904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93605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572000" y="4787205"/>
            <a:ext cx="4191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tj. kada su ose x i y težišne, a opterećenje svedeno na podužnu osu </a:t>
            </a:r>
            <a:r>
              <a:rPr lang="sr-Latn-RS" sz="2800" i="1" dirty="0" smtClean="0"/>
              <a:t>z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30" idx="2"/>
            <a:endCxn id="28" idx="2"/>
          </p:cNvCxnSpPr>
          <p:nvPr/>
        </p:nvCxnSpPr>
        <p:spPr>
          <a:xfrm rot="5400000" flipH="1">
            <a:off x="5213002" y="4717703"/>
            <a:ext cx="13395" cy="2895600"/>
          </a:xfrm>
          <a:prstGeom prst="bentConnector3">
            <a:avLst>
              <a:gd name="adj1" fmla="val -17066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53044"/>
              </p:ext>
            </p:extLst>
          </p:nvPr>
        </p:nvGraphicFramePr>
        <p:xfrm>
          <a:off x="685800" y="762000"/>
          <a:ext cx="332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3" name="Equation" r:id="rId3" imgW="1663560" imgH="368280" progId="Equation.DSMT4">
                  <p:embed/>
                </p:oleObj>
              </mc:Choice>
              <mc:Fallback>
                <p:oleObj name="Equation" r:id="rId3" imgW="16635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33274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42226"/>
              </p:ext>
            </p:extLst>
          </p:nvPr>
        </p:nvGraphicFramePr>
        <p:xfrm>
          <a:off x="4515109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4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109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1148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6353"/>
              </p:ext>
            </p:extLst>
          </p:nvPr>
        </p:nvGraphicFramePr>
        <p:xfrm>
          <a:off x="228600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70916"/>
              </p:ext>
            </p:extLst>
          </p:nvPr>
        </p:nvGraphicFramePr>
        <p:xfrm>
          <a:off x="1447800" y="2133600"/>
          <a:ext cx="2590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6" name="Equation" r:id="rId9" imgW="1295280" imgH="368280" progId="Equation.DSMT4">
                  <p:embed/>
                </p:oleObj>
              </mc:Choice>
              <mc:Fallback>
                <p:oleObj name="Equation" r:id="rId9" imgW="129528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2590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09650"/>
              </p:ext>
            </p:extLst>
          </p:nvPr>
        </p:nvGraphicFramePr>
        <p:xfrm>
          <a:off x="2286000" y="292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2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85197"/>
              </p:ext>
            </p:extLst>
          </p:nvPr>
        </p:nvGraphicFramePr>
        <p:xfrm>
          <a:off x="1828800" y="3505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8" name="Equation" r:id="rId12" imgW="571320" imgH="228600" progId="Equation.DSMT4">
                  <p:embed/>
                </p:oleObj>
              </mc:Choice>
              <mc:Fallback>
                <p:oleObj name="Equation" r:id="rId12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1759"/>
              </p:ext>
            </p:extLst>
          </p:nvPr>
        </p:nvGraphicFramePr>
        <p:xfrm>
          <a:off x="3028950" y="3581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9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581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33361"/>
              </p:ext>
            </p:extLst>
          </p:nvPr>
        </p:nvGraphicFramePr>
        <p:xfrm>
          <a:off x="3606800" y="33401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0" name="Equation" r:id="rId16" imgW="507960" imgH="393480" progId="Equation.DSMT4">
                  <p:embed/>
                </p:oleObj>
              </mc:Choice>
              <mc:Fallback>
                <p:oleObj name="Equation" r:id="rId16" imgW="5079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340100"/>
                        <a:ext cx="1016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90800" y="4419600"/>
            <a:ext cx="6019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uvek pozitivnu površinu poprečnog preseka štapa </a:t>
            </a:r>
            <a:r>
              <a:rPr lang="sr-Latn-RS" sz="2800" i="1" dirty="0"/>
              <a:t>A</a:t>
            </a:r>
            <a:r>
              <a:rPr lang="sr-Latn-RS" sz="2800" dirty="0"/>
              <a:t>, normalni </a:t>
            </a:r>
            <a:r>
              <a:rPr lang="sr-Latn-RS" sz="2800" dirty="0" smtClean="0"/>
              <a:t>napon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 i presečna normalna sila </a:t>
            </a:r>
            <a:r>
              <a:rPr lang="sr-Latn-RS" sz="2800" i="1" dirty="0" smtClean="0"/>
              <a:t>N</a:t>
            </a:r>
            <a:r>
              <a:rPr lang="sr-Latn-RS" sz="2800" dirty="0" smtClean="0"/>
              <a:t> su istog znaka.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1" idx="3"/>
          </p:cNvCxnSpPr>
          <p:nvPr/>
        </p:nvCxnSpPr>
        <p:spPr>
          <a:xfrm rot="16200000" flipV="1">
            <a:off x="4768850" y="3587750"/>
            <a:ext cx="685800" cy="977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833872" cy="749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2187714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2.4 Predznak presečnih normalnih sila: slučaj zatezanja (levo) i slučaj pritiska (desno)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15887"/>
              </p:ext>
            </p:extLst>
          </p:nvPr>
        </p:nvGraphicFramePr>
        <p:xfrm>
          <a:off x="3810000" y="34798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5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98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92196"/>
              </p:ext>
            </p:extLst>
          </p:nvPr>
        </p:nvGraphicFramePr>
        <p:xfrm>
          <a:off x="2184400" y="37084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6"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708400"/>
                        <a:ext cx="1168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429000" y="386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3127"/>
              </p:ext>
            </p:extLst>
          </p:nvPr>
        </p:nvGraphicFramePr>
        <p:xfrm>
          <a:off x="4876800" y="3708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7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708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24273"/>
              </p:ext>
            </p:extLst>
          </p:nvPr>
        </p:nvGraphicFramePr>
        <p:xfrm>
          <a:off x="5384800" y="3479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8"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1092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ZATEZANJE I PRITISAK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slučaju </a:t>
            </a:r>
            <a:r>
              <a:rPr lang="sr-Latn-RS" sz="3200" b="1" dirty="0"/>
              <a:t>zatezanja</a:t>
            </a:r>
            <a:r>
              <a:rPr lang="sr-Latn-RS" sz="3200" dirty="0"/>
              <a:t> ili </a:t>
            </a:r>
            <a:r>
              <a:rPr lang="sr-Latn-RS" sz="3200" b="1" dirty="0"/>
              <a:t>pritiska</a:t>
            </a:r>
            <a:r>
              <a:rPr lang="sr-Latn-RS" sz="3200" dirty="0"/>
              <a:t>, sva spoljašnja opterećenja kod pravolinijskih elemenata konstrukcija (štapova), svode se na podužnu osu i u njihovim poprečnim presecima izazivaju samo </a:t>
            </a:r>
            <a:r>
              <a:rPr lang="sr-Latn-RS" sz="3200" b="1" dirty="0" smtClean="0"/>
              <a:t>presečne </a:t>
            </a:r>
            <a:r>
              <a:rPr lang="sr-Latn-RS" sz="3200" b="1" dirty="0"/>
              <a:t>normalne </a:t>
            </a:r>
            <a:r>
              <a:rPr lang="sr-Latn-RS" sz="3200" b="1" dirty="0" smtClean="0"/>
              <a:t>sile</a:t>
            </a:r>
            <a:r>
              <a:rPr lang="sr-Latn-RS" sz="3200" dirty="0" smtClean="0"/>
              <a:t>. 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.1. Uvod u zatezanje i pritisak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45009"/>
              </p:ext>
            </p:extLst>
          </p:nvPr>
        </p:nvGraphicFramePr>
        <p:xfrm>
          <a:off x="863600" y="4876800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876800"/>
                        <a:ext cx="8128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58538"/>
              </p:ext>
            </p:extLst>
          </p:nvPr>
        </p:nvGraphicFramePr>
        <p:xfrm>
          <a:off x="2743200" y="12700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8" name="Equation" r:id="rId3" imgW="507960" imgH="393480" progId="Equation.DSMT4">
                  <p:embed/>
                </p:oleObj>
              </mc:Choice>
              <mc:Fallback>
                <p:oleObj name="Equation" r:id="rId3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700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67102"/>
              </p:ext>
            </p:extLst>
          </p:nvPr>
        </p:nvGraphicFramePr>
        <p:xfrm>
          <a:off x="6223000" y="13462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9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3462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0320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40059"/>
              </p:ext>
            </p:extLst>
          </p:nvPr>
        </p:nvGraphicFramePr>
        <p:xfrm>
          <a:off x="914400" y="2300537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0" name="Equation" r:id="rId7" imgW="660240" imgH="507960" progId="Equation.DSMT4">
                  <p:embed/>
                </p:oleObj>
              </mc:Choice>
              <mc:Fallback>
                <p:oleObj name="Equation" r:id="rId7" imgW="660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00537"/>
                        <a:ext cx="1320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2565400"/>
            <a:ext cx="4572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Izrazi za sračunavanje napona i deformacija se uopštavaju i glase: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76005"/>
              </p:ext>
            </p:extLst>
          </p:nvPr>
        </p:nvGraphicFramePr>
        <p:xfrm>
          <a:off x="3810000" y="3632200"/>
          <a:ext cx="18540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1" name="Equation" r:id="rId9" imgW="927000" imgH="469800" progId="Equation.DSMT4">
                  <p:embed/>
                </p:oleObj>
              </mc:Choice>
              <mc:Fallback>
                <p:oleObj name="Equation" r:id="rId9" imgW="927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32200"/>
                        <a:ext cx="1854000" cy="93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32165"/>
              </p:ext>
            </p:extLst>
          </p:nvPr>
        </p:nvGraphicFramePr>
        <p:xfrm>
          <a:off x="5816600" y="3632200"/>
          <a:ext cx="299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2" name="Equation" r:id="rId11" imgW="1498320" imgH="469800" progId="Equation.DSMT4">
                  <p:embed/>
                </p:oleObj>
              </mc:Choice>
              <mc:Fallback>
                <p:oleObj name="Equation" r:id="rId11" imgW="1498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632200"/>
                        <a:ext cx="2997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3"/>
            <a:endCxn id="7" idx="0"/>
          </p:cNvCxnSpPr>
          <p:nvPr/>
        </p:nvCxnSpPr>
        <p:spPr>
          <a:xfrm>
            <a:off x="3759200" y="1663700"/>
            <a:ext cx="1270000" cy="901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3"/>
            <a:endCxn id="7" idx="3"/>
          </p:cNvCxnSpPr>
          <p:nvPr/>
        </p:nvCxnSpPr>
        <p:spPr>
          <a:xfrm>
            <a:off x="7315200" y="1739900"/>
            <a:ext cx="12700" cy="151799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1"/>
            <a:endCxn id="6" idx="3"/>
          </p:cNvCxnSpPr>
          <p:nvPr/>
        </p:nvCxnSpPr>
        <p:spPr>
          <a:xfrm rot="10800000">
            <a:off x="2235200" y="2808538"/>
            <a:ext cx="508000" cy="44936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lučaj aksijalno opterećenog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stepenastog štapa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Na izvesnom, aksijalno opterećenom </a:t>
            </a:r>
            <a:r>
              <a:rPr lang="sr-Latn-RS" sz="3200" dirty="0" smtClean="0"/>
              <a:t>stepenastom štapu</a:t>
            </a:r>
            <a:r>
              <a:rPr lang="sr-Latn-RS" sz="3200" dirty="0"/>
              <a:t>, vodeći računa o njegovoj geometriji i rasporedu opterećenja, pre svega </a:t>
            </a:r>
            <a:r>
              <a:rPr lang="sr-Latn-RS" sz="3200" b="1" dirty="0"/>
              <a:t>treba označiti polja </a:t>
            </a:r>
            <a:r>
              <a:rPr lang="sr-Latn-RS" sz="3200" dirty="0"/>
              <a:t>i nakon toga, </a:t>
            </a:r>
            <a:r>
              <a:rPr lang="sr-Latn-RS" sz="3200" b="1" dirty="0"/>
              <a:t>primenom metoda zamišljenog preseka</a:t>
            </a:r>
            <a:r>
              <a:rPr lang="sr-Latn-RS" sz="3200" dirty="0"/>
              <a:t>, u svakom od polja </a:t>
            </a:r>
            <a:r>
              <a:rPr lang="sr-Latn-RS" sz="3200" b="1" dirty="0"/>
              <a:t>odrediti  presečne normalne sile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2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72" y="1943100"/>
            <a:ext cx="4338828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4019490"/>
            <a:ext cx="578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2.5 Primer aksijalno opterećenog stepenastog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1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72" y="533396"/>
            <a:ext cx="4338828" cy="4649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2578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2.6 Aksijalno opterećen stepenasti štap sa naznačenim poljima i sa prikazom primene metoda zamišljenog preseka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09917"/>
              </p:ext>
            </p:extLst>
          </p:nvPr>
        </p:nvGraphicFramePr>
        <p:xfrm>
          <a:off x="5715360" y="2438400"/>
          <a:ext cx="29714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4" imgW="1485720" imgH="914400" progId="Equation.DSMT4">
                  <p:embed/>
                </p:oleObj>
              </mc:Choice>
              <mc:Fallback>
                <p:oleObj name="Equation" r:id="rId4" imgW="148572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360" y="2438400"/>
                        <a:ext cx="29714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" y="1143000"/>
            <a:ext cx="4933188" cy="3291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5212" y="44372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2.7 Dijagram presečnih normalnih sila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57019"/>
              </p:ext>
            </p:extLst>
          </p:nvPr>
        </p:nvGraphicFramePr>
        <p:xfrm>
          <a:off x="6565900" y="20574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20574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0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44600" y="7874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0373"/>
              </p:ext>
            </p:extLst>
          </p:nvPr>
        </p:nvGraphicFramePr>
        <p:xfrm>
          <a:off x="1854200" y="1014374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" name="Equation" r:id="rId3" imgW="634680" imgH="914400" progId="Equation.DSMT4">
                  <p:embed/>
                </p:oleObj>
              </mc:Choice>
              <mc:Fallback>
                <p:oleObj name="Equation" r:id="rId3" imgW="63468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014374"/>
                        <a:ext cx="1270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76600" y="18542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19000"/>
              </p:ext>
            </p:extLst>
          </p:nvPr>
        </p:nvGraphicFramePr>
        <p:xfrm>
          <a:off x="4495800" y="2463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1" name="Equation" r:id="rId5" imgW="1143000" imgH="1625600" progId="Equation.DSMT4">
                  <p:embed/>
                </p:oleObj>
              </mc:Choice>
              <mc:Fallback>
                <p:oleObj name="Equation" r:id="rId5" imgW="11430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63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4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937760" cy="325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090"/>
            <a:ext cx="3858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2.8 Dijagram normalnih napona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2626"/>
              </p:ext>
            </p:extLst>
          </p:nvPr>
        </p:nvGraphicFramePr>
        <p:xfrm>
          <a:off x="6324600" y="914400"/>
          <a:ext cx="1524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Equation" r:id="rId4" imgW="761760" imgH="1625400" progId="Equation.DSMT4">
                  <p:embed/>
                </p:oleObj>
              </mc:Choice>
              <mc:Fallback>
                <p:oleObj name="Equation" r:id="rId4" imgW="761760" imgH="1625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914400"/>
                        <a:ext cx="1524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00" y="4572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35400" y="6604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93986"/>
              </p:ext>
            </p:extLst>
          </p:nvPr>
        </p:nvGraphicFramePr>
        <p:xfrm>
          <a:off x="1368136" y="677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4" name="Equation" r:id="rId3" imgW="1143000" imgH="1625600" progId="Equation.DSMT4">
                  <p:embed/>
                </p:oleObj>
              </mc:Choice>
              <mc:Fallback>
                <p:oleObj name="Equation" r:id="rId3" imgW="1143000" imgH="162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136" y="677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46066"/>
              </p:ext>
            </p:extLst>
          </p:nvPr>
        </p:nvGraphicFramePr>
        <p:xfrm>
          <a:off x="4902200" y="1270000"/>
          <a:ext cx="3403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" name="Equation" r:id="rId5" imgW="1701720" imgH="1676160" progId="Equation.DSMT4">
                  <p:embed/>
                </p:oleObj>
              </mc:Choice>
              <mc:Fallback>
                <p:oleObj name="Equation" r:id="rId5" imgW="1701720" imgH="1676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270000"/>
                        <a:ext cx="3403600" cy="335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87400" y="4989493"/>
            <a:ext cx="7518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NAPOMENA: </a:t>
            </a:r>
            <a:r>
              <a:rPr lang="sr-Latn-RS" sz="2800" dirty="0" smtClean="0"/>
              <a:t>Sličan dijagramu napona bio bi dijagram deformacija.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1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5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2.4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Pomeranja i izduženja kod aksijalno</a:t>
            </a:r>
            <a:b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       opterećenih štapova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828794"/>
            <a:ext cx="6144768" cy="2670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0036" y="462611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2.9 Skica uz definisanje pomeranja kod aksijalno opterećenih štapova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37656"/>
              </p:ext>
            </p:extLst>
          </p:nvPr>
        </p:nvGraphicFramePr>
        <p:xfrm>
          <a:off x="762000" y="3657600"/>
          <a:ext cx="149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9" name="Equation" r:id="rId4" imgW="748975" imgH="253890" progId="Equation.DSMT4">
                  <p:embed/>
                </p:oleObj>
              </mc:Choice>
              <mc:Fallback>
                <p:oleObj name="Equation" r:id="rId4" imgW="74897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498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13373"/>
              </p:ext>
            </p:extLst>
          </p:nvPr>
        </p:nvGraphicFramePr>
        <p:xfrm>
          <a:off x="762000" y="47244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0" name="Equation" r:id="rId6" imgW="1066800" imgH="419100" progId="Equation.DSMT4">
                  <p:embed/>
                </p:oleObj>
              </mc:Choice>
              <mc:Fallback>
                <p:oleObj name="Equation" r:id="rId6" imgW="1066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2133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40265"/>
              </p:ext>
            </p:extLst>
          </p:nvPr>
        </p:nvGraphicFramePr>
        <p:xfrm>
          <a:off x="2514600" y="37211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1"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21100"/>
                        <a:ext cx="3810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362200" y="3602182"/>
            <a:ext cx="280416" cy="6096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4632"/>
              </p:ext>
            </p:extLst>
          </p:nvPr>
        </p:nvGraphicFramePr>
        <p:xfrm>
          <a:off x="15240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12837"/>
              </p:ext>
            </p:extLst>
          </p:nvPr>
        </p:nvGraphicFramePr>
        <p:xfrm>
          <a:off x="3505200" y="4724400"/>
          <a:ext cx="2361176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3" name="Equation" r:id="rId12" imgW="1180588" imgH="469696" progId="Equation.DSMT4">
                  <p:embed/>
                </p:oleObj>
              </mc:Choice>
              <mc:Fallback>
                <p:oleObj name="Equation" r:id="rId12" imgW="1180588" imgH="46969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2361176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78082"/>
              </p:ext>
            </p:extLst>
          </p:nvPr>
        </p:nvGraphicFramePr>
        <p:xfrm>
          <a:off x="297180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4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30138"/>
              </p:ext>
            </p:extLst>
          </p:nvPr>
        </p:nvGraphicFramePr>
        <p:xfrm>
          <a:off x="4800600" y="3438237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5" name="Equation" r:id="rId16" imgW="545760" imgH="393480" progId="Equation.DSMT4">
                  <p:embed/>
                </p:oleObj>
              </mc:Choice>
              <mc:Fallback>
                <p:oleObj name="Equation" r:id="rId16" imgW="545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38237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H="1">
            <a:off x="5194200" y="4415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6614"/>
              </p:ext>
            </p:extLst>
          </p:nvPr>
        </p:nvGraphicFramePr>
        <p:xfrm>
          <a:off x="59245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6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38004"/>
              </p:ext>
            </p:extLst>
          </p:nvPr>
        </p:nvGraphicFramePr>
        <p:xfrm>
          <a:off x="6477000" y="4800600"/>
          <a:ext cx="2081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7" name="Equation" r:id="rId19" imgW="1041120" imgH="393480" progId="Equation.DSMT4">
                  <p:embed/>
                </p:oleObj>
              </mc:Choice>
              <mc:Fallback>
                <p:oleObj name="Equation" r:id="rId19" imgW="10411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081212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5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3" y="439743"/>
            <a:ext cx="5343837" cy="4818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1" y="540127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 Primeri elemenata konstrukcija izloženih zatezanju/pritisku: deo zatege (a), stablo zavrtnja (b), stablo klipa hidraulične dizalice (c) i štapovi rešetke 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82737"/>
              </p:ext>
            </p:extLst>
          </p:nvPr>
        </p:nvGraphicFramePr>
        <p:xfrm>
          <a:off x="5362575" y="3527425"/>
          <a:ext cx="233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7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527425"/>
                        <a:ext cx="2333625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424836"/>
              </p:ext>
            </p:extLst>
          </p:nvPr>
        </p:nvGraphicFramePr>
        <p:xfrm>
          <a:off x="2637400" y="3502025"/>
          <a:ext cx="2081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8" name="Equation" r:id="rId6" imgW="1041120" imgH="393480" progId="Equation.DSMT4">
                  <p:embed/>
                </p:oleObj>
              </mc:Choice>
              <mc:Fallback>
                <p:oleObj name="Equation" r:id="rId6" imgW="10411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400" y="3502025"/>
                        <a:ext cx="2081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71938"/>
              </p:ext>
            </p:extLst>
          </p:nvPr>
        </p:nvGraphicFramePr>
        <p:xfrm>
          <a:off x="1574800" y="3756025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9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756025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7400" y="38788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97454"/>
              </p:ext>
            </p:extLst>
          </p:nvPr>
        </p:nvGraphicFramePr>
        <p:xfrm>
          <a:off x="4832350" y="3756025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756025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3485"/>
              </p:ext>
            </p:extLst>
          </p:nvPr>
        </p:nvGraphicFramePr>
        <p:xfrm>
          <a:off x="6781800" y="26670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1"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889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7302400" y="32226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914660"/>
              </p:ext>
            </p:extLst>
          </p:nvPr>
        </p:nvGraphicFramePr>
        <p:xfrm>
          <a:off x="5765800" y="4949825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2" name="Equation" r:id="rId14" imgW="965200" imgH="393700" progId="Equation.DSMT4">
                  <p:embed/>
                </p:oleObj>
              </mc:Choice>
              <mc:Fallback>
                <p:oleObj name="Equation" r:id="rId14" imgW="9652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949825"/>
                        <a:ext cx="1930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35495"/>
              </p:ext>
            </p:extLst>
          </p:nvPr>
        </p:nvGraphicFramePr>
        <p:xfrm>
          <a:off x="6908800" y="434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4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858000" y="4822825"/>
            <a:ext cx="516400" cy="1066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70000" y="4822825"/>
            <a:ext cx="391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aksijalna krutost </a:t>
            </a:r>
            <a:r>
              <a:rPr lang="sr-Latn-RS" sz="2800" dirty="0" smtClean="0"/>
              <a:t>posmatranog štapa.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2"/>
            <a:endCxn id="16" idx="2"/>
          </p:cNvCxnSpPr>
          <p:nvPr/>
        </p:nvCxnSpPr>
        <p:spPr>
          <a:xfrm rot="5400000" flipH="1">
            <a:off x="5114653" y="3888079"/>
            <a:ext cx="112693" cy="3890400"/>
          </a:xfrm>
          <a:prstGeom prst="bentConnector3">
            <a:avLst>
              <a:gd name="adj1" fmla="val -20285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914400" y="1155391"/>
            <a:ext cx="4876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stepenasti štap kod kojeg je na svakom i-tom delu presečna poprečna sila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65485"/>
              </p:ext>
            </p:extLst>
          </p:nvPr>
        </p:nvGraphicFramePr>
        <p:xfrm>
          <a:off x="5105400" y="2311786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11786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80506" y="2907991"/>
            <a:ext cx="2971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izduženje bi iznosilo: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86254"/>
              </p:ext>
            </p:extLst>
          </p:nvPr>
        </p:nvGraphicFramePr>
        <p:xfrm>
          <a:off x="5461000" y="3619500"/>
          <a:ext cx="162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0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619500"/>
                        <a:ext cx="162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9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"/>
            <a:ext cx="4933188" cy="32918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31125"/>
              </p:ext>
            </p:extLst>
          </p:nvPr>
        </p:nvGraphicFramePr>
        <p:xfrm>
          <a:off x="6350000" y="14478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14478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64599"/>
              </p:ext>
            </p:extLst>
          </p:nvPr>
        </p:nvGraphicFramePr>
        <p:xfrm>
          <a:off x="609600" y="3810000"/>
          <a:ext cx="797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" name="Equation" r:id="rId6" imgW="3987720" imgH="393480" progId="Equation.DSMT4">
                  <p:embed/>
                </p:oleObj>
              </mc:Choice>
              <mc:Fallback>
                <p:oleObj name="Equation" r:id="rId6" imgW="3987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7975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07507"/>
              </p:ext>
            </p:extLst>
          </p:nvPr>
        </p:nvGraphicFramePr>
        <p:xfrm>
          <a:off x="4165600" y="5156200"/>
          <a:ext cx="444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8" name="Equation" r:id="rId8" imgW="2222280" imgH="393480" progId="Equation.DSMT4">
                  <p:embed/>
                </p:oleObj>
              </mc:Choice>
              <mc:Fallback>
                <p:oleObj name="Equation" r:id="rId8" imgW="2222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5156200"/>
                        <a:ext cx="4445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6862200" y="35010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88119"/>
              </p:ext>
            </p:extLst>
          </p:nvPr>
        </p:nvGraphicFramePr>
        <p:xfrm>
          <a:off x="6858000" y="4648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648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0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2.5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Diferencijalna veza između presečnih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normalnih sila i raspodeljenog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podužnog opterećenja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4608576" cy="2930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833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2.10 Primer štapa podužno opterećenog koncentrisanom silom F i neravnomerno raspodeljenim opterećenjem q = q(z)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608576" cy="293065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16823"/>
              </p:ext>
            </p:extLst>
          </p:nvPr>
        </p:nvGraphicFramePr>
        <p:xfrm>
          <a:off x="2642280" y="3581400"/>
          <a:ext cx="576576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2" name="Equation" r:id="rId4" imgW="2882880" imgH="279360" progId="Equation.DSMT4">
                  <p:embed/>
                </p:oleObj>
              </mc:Choice>
              <mc:Fallback>
                <p:oleObj name="Equation" r:id="rId4" imgW="288288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280" y="3581400"/>
                        <a:ext cx="576576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46636"/>
              </p:ext>
            </p:extLst>
          </p:nvPr>
        </p:nvGraphicFramePr>
        <p:xfrm>
          <a:off x="6452280" y="4749720"/>
          <a:ext cx="200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3" name="Equation" r:id="rId6" imgW="1002960" imgH="419040" progId="Equation.DSMT4">
                  <p:embed/>
                </p:oleObj>
              </mc:Choice>
              <mc:Fallback>
                <p:oleObj name="Equation" r:id="rId6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280" y="4749720"/>
                        <a:ext cx="2005920" cy="838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12126"/>
              </p:ext>
            </p:extLst>
          </p:nvPr>
        </p:nvGraphicFramePr>
        <p:xfrm>
          <a:off x="7239000" y="419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4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9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8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2.6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 u homogenom temperaturnom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polju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Fizička karakteristika kojom se opisuje osetljivost materijala na promene temperature zove se </a:t>
            </a:r>
            <a:r>
              <a:rPr lang="sr-Latn-RS" sz="3200" b="1" dirty="0"/>
              <a:t>koeficijent linearnog širenja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koeficijent, označen sa </a:t>
            </a:r>
            <a:r>
              <a:rPr lang="sr-Latn-RS" sz="3200" i="1" dirty="0">
                <a:sym typeface="Symbol"/>
              </a:rPr>
              <a:t></a:t>
            </a:r>
            <a:r>
              <a:rPr lang="sr-Latn-RS" sz="3200" dirty="0"/>
              <a:t>, izražava se u  K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 ili u </a:t>
            </a:r>
            <a:r>
              <a:rPr lang="sr-Latn-RS" sz="3200" dirty="0">
                <a:sym typeface="Symbol"/>
              </a:rPr>
              <a:t></a:t>
            </a:r>
            <a:r>
              <a:rPr lang="sr-Latn-RS" sz="3200" dirty="0"/>
              <a:t>C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8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385419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2401669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2.11 Štap u homogenom temperaturnom polju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539328" y="2971800"/>
            <a:ext cx="3194472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Podužna deformacija štapa od </a:t>
            </a:r>
            <a:r>
              <a:rPr lang="sr-Latn-RS" sz="2800" dirty="0" smtClean="0">
                <a:latin typeface="Symbol" panose="05050102010706020507" pitchFamily="18" charset="2"/>
              </a:rPr>
              <a:t>D</a:t>
            </a:r>
            <a:r>
              <a:rPr lang="sr-Latn-RS" sz="2800" i="1" dirty="0" smtClean="0"/>
              <a:t>T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82777"/>
              </p:ext>
            </p:extLst>
          </p:nvPr>
        </p:nvGraphicFramePr>
        <p:xfrm>
          <a:off x="2946940" y="3657600"/>
          <a:ext cx="124406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1"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940" y="3657600"/>
                        <a:ext cx="1244060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379893"/>
            <a:ext cx="3810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bilo </a:t>
            </a:r>
            <a:r>
              <a:rPr lang="sr-Latn-RS" sz="2800" dirty="0" smtClean="0"/>
              <a:t>koje </a:t>
            </a:r>
            <a:r>
              <a:rPr lang="sr-Latn-RS" sz="2800" i="1" dirty="0"/>
              <a:t>z</a:t>
            </a:r>
            <a:r>
              <a:rPr lang="sr-Latn-RS" sz="2800" dirty="0"/>
              <a:t>, podužna </a:t>
            </a:r>
            <a:r>
              <a:rPr lang="sr-Latn-RS" sz="2800" dirty="0" smtClean="0"/>
              <a:t>deformacija iznosi:</a:t>
            </a:r>
            <a:endParaRPr lang="en-US" sz="2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15859"/>
              </p:ext>
            </p:extLst>
          </p:nvPr>
        </p:nvGraphicFramePr>
        <p:xfrm>
          <a:off x="3505200" y="4953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2" name="Equation" r:id="rId6" imgW="1676160" imgH="419040" progId="Equation.DSMT4">
                  <p:embed/>
                </p:oleObj>
              </mc:Choice>
              <mc:Fallback>
                <p:oleObj name="Equation" r:id="rId6" imgW="16761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4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59547"/>
              </p:ext>
            </p:extLst>
          </p:nvPr>
        </p:nvGraphicFramePr>
        <p:xfrm>
          <a:off x="762000" y="762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2" name="Equation" r:id="rId3" imgW="1676160" imgH="419040" progId="Equation.DSMT4">
                  <p:embed/>
                </p:oleObj>
              </mc:Choice>
              <mc:Fallback>
                <p:oleObj name="Equation" r:id="rId3" imgW="167616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32618"/>
              </p:ext>
            </p:extLst>
          </p:nvPr>
        </p:nvGraphicFramePr>
        <p:xfrm>
          <a:off x="4673600" y="9144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3" name="Equation" r:id="rId5" imgW="977760" imgH="253800" progId="Equation.DSMT4">
                  <p:embed/>
                </p:oleObj>
              </mc:Choice>
              <mc:Fallback>
                <p:oleObj name="Equation" r:id="rId5" imgW="97776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9144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92366"/>
              </p:ext>
            </p:extLst>
          </p:nvPr>
        </p:nvGraphicFramePr>
        <p:xfrm>
          <a:off x="4171950" y="990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4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990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27093"/>
              </p:ext>
            </p:extLst>
          </p:nvPr>
        </p:nvGraphicFramePr>
        <p:xfrm>
          <a:off x="4965700" y="2006600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5" name="Equation" r:id="rId9" imgW="685800" imgH="177480" progId="Equation.DSMT4">
                  <p:embed/>
                </p:oleObj>
              </mc:Choice>
              <mc:Fallback>
                <p:oleObj name="Equation" r:id="rId9" imgW="6858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2006600"/>
                        <a:ext cx="1371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22757"/>
              </p:ext>
            </p:extLst>
          </p:nvPr>
        </p:nvGraphicFramePr>
        <p:xfrm>
          <a:off x="5410200" y="1473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73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295981"/>
              </p:ext>
            </p:extLst>
          </p:nvPr>
        </p:nvGraphicFramePr>
        <p:xfrm>
          <a:off x="6781800" y="2006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7"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06600"/>
                        <a:ext cx="635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6400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75746"/>
              </p:ext>
            </p:extLst>
          </p:nvPr>
        </p:nvGraphicFramePr>
        <p:xfrm>
          <a:off x="5441950" y="2438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438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15528" y="2667000"/>
            <a:ext cx="4489872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izduženje/skraćenje: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48483"/>
              </p:ext>
            </p:extLst>
          </p:nvPr>
        </p:nvGraphicFramePr>
        <p:xfrm>
          <a:off x="4978400" y="2997200"/>
          <a:ext cx="132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9" name="Equation" r:id="rId16" imgW="660240" imgH="177480" progId="Equation.DSMT4">
                  <p:embed/>
                </p:oleObj>
              </mc:Choice>
              <mc:Fallback>
                <p:oleObj name="Equation" r:id="rId16" imgW="660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997200"/>
                        <a:ext cx="13208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3972580"/>
            <a:ext cx="2514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Hukov zakon: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77019"/>
              </p:ext>
            </p:extLst>
          </p:nvPr>
        </p:nvGraphicFramePr>
        <p:xfrm>
          <a:off x="2836251" y="426720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" name="Equation" r:id="rId18" imgW="812520" imgH="228600" progId="Equation.DSMT4">
                  <p:embed/>
                </p:oleObj>
              </mc:Choice>
              <mc:Fallback>
                <p:oleObj name="Equation" r:id="rId18" imgW="8125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251" y="4267200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819400" y="4913293"/>
            <a:ext cx="541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zbog slobodnog širenja/skupljanja štapa ne važi.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4" idx="3"/>
          </p:cNvCxnSpPr>
          <p:nvPr/>
        </p:nvCxnSpPr>
        <p:spPr>
          <a:xfrm rot="16200000" flipV="1">
            <a:off x="4784430" y="4173222"/>
            <a:ext cx="417493" cy="106264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60857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502432"/>
            <a:ext cx="460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2.12 Štap u homogenom temperaturnom polju opterećen zateznom silom F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26607"/>
              </p:ext>
            </p:extLst>
          </p:nvPr>
        </p:nvGraphicFramePr>
        <p:xfrm>
          <a:off x="4724400" y="2971800"/>
          <a:ext cx="3733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Equation" r:id="rId4" imgW="1866900" imgH="1625600" progId="Equation.DSMT4">
                  <p:embed/>
                </p:oleObj>
              </mc:Choice>
              <mc:Fallback>
                <p:oleObj name="Equation" r:id="rId4" imgW="18669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37338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5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608576" cy="293065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64668"/>
              </p:ext>
            </p:extLst>
          </p:nvPr>
        </p:nvGraphicFramePr>
        <p:xfrm>
          <a:off x="5183993" y="1752600"/>
          <a:ext cx="3276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Equation" r:id="rId4" imgW="1638300" imgH="1828800" progId="Equation.DSMT4">
                  <p:embed/>
                </p:oleObj>
              </mc:Choice>
              <mc:Fallback>
                <p:oleObj name="Equation" r:id="rId4" imgW="1638300" imgH="182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993" y="1752600"/>
                        <a:ext cx="3276600" cy="365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7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Deformacije i naponi štapova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izloženih zatezanju i pritisku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Analizu zatezanja i pritiska </a:t>
            </a:r>
            <a:r>
              <a:rPr lang="sr-Latn-RS" sz="3200" dirty="0" smtClean="0"/>
              <a:t>štapova, </a:t>
            </a:r>
            <a:r>
              <a:rPr lang="sr-Latn-RS" sz="3200" dirty="0"/>
              <a:t>izvršićemo na bazi </a:t>
            </a:r>
            <a:r>
              <a:rPr lang="sr-Latn-RS" sz="3200" b="1" dirty="0"/>
              <a:t>osnovnih pretpostavki </a:t>
            </a:r>
            <a:r>
              <a:rPr lang="sr-Latn-RS" sz="3200" dirty="0"/>
              <a:t>Otpornosti materijala, ali i na bazi </a:t>
            </a:r>
            <a:r>
              <a:rPr lang="sr-Latn-RS" sz="3200" b="1" dirty="0"/>
              <a:t>dodatnih pretpostavki </a:t>
            </a:r>
            <a:r>
              <a:rPr lang="sr-Latn-RS" sz="3200" dirty="0"/>
              <a:t>u vezi </a:t>
            </a:r>
            <a:r>
              <a:rPr lang="sr-Latn-RS" sz="3200" dirty="0" smtClean="0"/>
              <a:t>sa:</a:t>
            </a:r>
          </a:p>
          <a:p>
            <a:pPr lvl="1" algn="just"/>
            <a:r>
              <a:rPr lang="sr-Latn-RS" sz="3000" dirty="0" smtClean="0"/>
              <a:t>poprečnim </a:t>
            </a:r>
            <a:r>
              <a:rPr lang="sr-Latn-RS" sz="3000" dirty="0"/>
              <a:t>presecima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dirty="0" smtClean="0"/>
              <a:t>deformacijama i</a:t>
            </a:r>
          </a:p>
          <a:p>
            <a:pPr lvl="1" algn="just"/>
            <a:r>
              <a:rPr lang="sr-Latn-RS" sz="3000" dirty="0" smtClean="0"/>
              <a:t>naponima</a:t>
            </a:r>
            <a:r>
              <a:rPr lang="sr-Latn-RS" sz="3000" dirty="0"/>
              <a:t>.</a:t>
            </a:r>
            <a:endParaRPr lang="en-US" sz="3000" dirty="0"/>
          </a:p>
          <a:p>
            <a:pPr algn="just"/>
            <a:endParaRPr lang="sr-Latn-R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77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381000" y="341312"/>
            <a:ext cx="4648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U op</a:t>
            </a:r>
            <a:r>
              <a:rPr lang="sr-Latn-RS" sz="2800" dirty="0" smtClean="0"/>
              <a:t>štem slučaju kada su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63886"/>
              </p:ext>
            </p:extLst>
          </p:nvPr>
        </p:nvGraphicFramePr>
        <p:xfrm>
          <a:off x="4419600" y="533400"/>
          <a:ext cx="160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3" name="Equation" r:id="rId3" imgW="799920" imgH="761760" progId="Equation.DSMT4">
                  <p:embed/>
                </p:oleObj>
              </mc:Choice>
              <mc:Fallback>
                <p:oleObj name="Equation" r:id="rId3" imgW="79992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"/>
                        <a:ext cx="16002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1905000" y="1664084"/>
            <a:ext cx="1905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dirty="0" smtClean="0"/>
              <a:t>i</a:t>
            </a:r>
            <a:r>
              <a:rPr lang="sr-Latn-RS" sz="2800" dirty="0" smtClean="0"/>
              <a:t>maćemo da su: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49137"/>
              </p:ext>
            </p:extLst>
          </p:nvPr>
        </p:nvGraphicFramePr>
        <p:xfrm>
          <a:off x="2946400" y="2286000"/>
          <a:ext cx="5511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4" name="Equation" r:id="rId5" imgW="2755900" imgH="1981200" progId="Equation.DSMT4">
                  <p:embed/>
                </p:oleObj>
              </mc:Choice>
              <mc:Fallback>
                <p:oleObj name="Equation" r:id="rId5" imgW="2755900" imgH="198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286000"/>
                        <a:ext cx="5511800" cy="396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05000" y="4778514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2.13 Dovoljno (a) i nedovoljno udaljena prepreka (b) na pravcu podužnog širenja zagrejanog štapa</a:t>
            </a:r>
            <a:endParaRPr lang="sr-Latn-R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6377"/>
            <a:ext cx="4384548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Štapovi opterećeni sopstvenom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težinom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2" y="1688068"/>
            <a:ext cx="5801868" cy="39593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685800" y="57266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 dirty="0"/>
              <a:t>Sl. 2.14 Viseći štap promenljivog poprečnog preseka, opterećen sopstvenom težinom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65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5801868" cy="39593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95315"/>
              </p:ext>
            </p:extLst>
          </p:nvPr>
        </p:nvGraphicFramePr>
        <p:xfrm>
          <a:off x="5461000" y="4445000"/>
          <a:ext cx="314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7" name="Equation" r:id="rId4" imgW="1574800" imgH="254000" progId="Equation.DSMT4">
                  <p:embed/>
                </p:oleObj>
              </mc:Choice>
              <mc:Fallback>
                <p:oleObj name="Equation" r:id="rId4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445000"/>
                        <a:ext cx="3149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0" y="990600"/>
            <a:ext cx="1371600" cy="609601"/>
          </a:xfrm>
          <a:prstGeom prst="roundRect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6705600" y="1295401"/>
            <a:ext cx="330200" cy="314959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0492"/>
              </p:ext>
            </p:extLst>
          </p:nvPr>
        </p:nvGraphicFramePr>
        <p:xfrm>
          <a:off x="990600" y="5486400"/>
          <a:ext cx="3427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8" name="Equation" r:id="rId6" imgW="1714320" imgH="253800" progId="Equation.DSMT4">
                  <p:embed/>
                </p:oleObj>
              </mc:Choice>
              <mc:Fallback>
                <p:oleObj name="Equation" r:id="rId6" imgW="1714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86400"/>
                        <a:ext cx="3427413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71690"/>
              </p:ext>
            </p:extLst>
          </p:nvPr>
        </p:nvGraphicFramePr>
        <p:xfrm>
          <a:off x="5029200" y="52578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" name="Equation" r:id="rId8" imgW="1181100" imgH="457200" progId="Equation.DSMT4">
                  <p:embed/>
                </p:oleObj>
              </mc:Choice>
              <mc:Fallback>
                <p:oleObj name="Equation" r:id="rId8" imgW="1181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77513"/>
              </p:ext>
            </p:extLst>
          </p:nvPr>
        </p:nvGraphicFramePr>
        <p:xfrm>
          <a:off x="4495800" y="556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1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8633"/>
              </p:ext>
            </p:extLst>
          </p:nvPr>
        </p:nvGraphicFramePr>
        <p:xfrm>
          <a:off x="1244600" y="914400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7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914400"/>
                        <a:ext cx="1854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39674"/>
              </p:ext>
            </p:extLst>
          </p:nvPr>
        </p:nvGraphicFramePr>
        <p:xfrm>
          <a:off x="1244600" y="2438400"/>
          <a:ext cx="2463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8" name="Equation" r:id="rId5" imgW="1231560" imgH="698400" progId="Equation.DSMT4">
                  <p:embed/>
                </p:oleObj>
              </mc:Choice>
              <mc:Fallback>
                <p:oleObj name="Equation" r:id="rId5" imgW="123156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438400"/>
                        <a:ext cx="2463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48616"/>
              </p:ext>
            </p:extLst>
          </p:nvPr>
        </p:nvGraphicFramePr>
        <p:xfrm>
          <a:off x="3530600" y="9144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9" name="Equation" r:id="rId7" imgW="1181100" imgH="457200" progId="Equation.DSMT4">
                  <p:embed/>
                </p:oleObj>
              </mc:Choice>
              <mc:Fallback>
                <p:oleObj name="Equation" r:id="rId7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9144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166400" y="1295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4386"/>
              </p:ext>
            </p:extLst>
          </p:nvPr>
        </p:nvGraphicFramePr>
        <p:xfrm>
          <a:off x="2006600" y="1905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905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12695"/>
              </p:ext>
            </p:extLst>
          </p:nvPr>
        </p:nvGraphicFramePr>
        <p:xfrm>
          <a:off x="4140200" y="2743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1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43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8048"/>
              </p:ext>
            </p:extLst>
          </p:nvPr>
        </p:nvGraphicFramePr>
        <p:xfrm>
          <a:off x="4140200" y="41148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2" name="Equation" r:id="rId13" imgW="1282680" imgH="698400" progId="Equation.DSMT4">
                  <p:embed/>
                </p:oleObj>
              </mc:Choice>
              <mc:Fallback>
                <p:oleObj name="Equation" r:id="rId13" imgW="128268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14800"/>
                        <a:ext cx="25654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776000" y="312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11096"/>
              </p:ext>
            </p:extLst>
          </p:nvPr>
        </p:nvGraphicFramePr>
        <p:xfrm>
          <a:off x="4826000" y="3606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606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32900"/>
              </p:ext>
            </p:extLst>
          </p:nvPr>
        </p:nvGraphicFramePr>
        <p:xfrm>
          <a:off x="1625600" y="7620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6" name="Equation" r:id="rId3" imgW="977760" imgH="469800" progId="Equation.DSMT4">
                  <p:embed/>
                </p:oleObj>
              </mc:Choice>
              <mc:Fallback>
                <p:oleObj name="Equation" r:id="rId3" imgW="97776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762000"/>
                        <a:ext cx="1955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0176"/>
              </p:ext>
            </p:extLst>
          </p:nvPr>
        </p:nvGraphicFramePr>
        <p:xfrm>
          <a:off x="1625600" y="2260600"/>
          <a:ext cx="2743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7" name="Equation" r:id="rId5" imgW="1371600" imgH="698400" progId="Equation.DSMT4">
                  <p:embed/>
                </p:oleObj>
              </mc:Choice>
              <mc:Fallback>
                <p:oleObj name="Equation" r:id="rId5" imgW="13716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260600"/>
                        <a:ext cx="27432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35235"/>
              </p:ext>
            </p:extLst>
          </p:nvPr>
        </p:nvGraphicFramePr>
        <p:xfrm>
          <a:off x="4064000" y="5334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8" name="Equation" r:id="rId7" imgW="1282680" imgH="698400" progId="Equation.DSMT4">
                  <p:embed/>
                </p:oleObj>
              </mc:Choice>
              <mc:Fallback>
                <p:oleObj name="Equation" r:id="rId7" imgW="128268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533400"/>
                        <a:ext cx="2565400" cy="1397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83000" y="1143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8939"/>
              </p:ext>
            </p:extLst>
          </p:nvPr>
        </p:nvGraphicFramePr>
        <p:xfrm>
          <a:off x="2006600" y="1752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752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1625600" y="3886200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/>
              <a:t>z=l</a:t>
            </a:r>
            <a:r>
              <a:rPr lang="sr-Latn-RS" sz="2800" dirty="0"/>
              <a:t>, ukupno izduženje </a:t>
            </a:r>
            <a:r>
              <a:rPr lang="sr-Latn-RS" sz="2800" dirty="0">
                <a:sym typeface="Symbol"/>
              </a:rPr>
              <a:t></a:t>
            </a:r>
            <a:r>
              <a:rPr lang="sr-Latn-RS" sz="2800" i="1" dirty="0"/>
              <a:t>l</a:t>
            </a:r>
            <a:r>
              <a:rPr lang="sr-Latn-RS" sz="2800" dirty="0"/>
              <a:t>, bi </a:t>
            </a:r>
            <a:r>
              <a:rPr lang="sr-Latn-RS" sz="2800" dirty="0" smtClean="0"/>
              <a:t>iznosilo</a:t>
            </a:r>
            <a:r>
              <a:rPr lang="en-US" sz="2800" dirty="0"/>
              <a:t>: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4198"/>
              </p:ext>
            </p:extLst>
          </p:nvPr>
        </p:nvGraphicFramePr>
        <p:xfrm>
          <a:off x="3835400" y="4495800"/>
          <a:ext cx="2717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0" name="Equation" r:id="rId11" imgW="1358900" imgH="698500" progId="Equation.DSMT4">
                  <p:embed/>
                </p:oleObj>
              </mc:Choice>
              <mc:Fallback>
                <p:oleObj name="Equation" r:id="rId11" imgW="13589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717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1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408801"/>
            <a:ext cx="2066544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41067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2.15 Viseći štap konstantnog poprečnog preseka, opterećen sopstvenom težinom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33022"/>
              </p:ext>
            </p:extLst>
          </p:nvPr>
        </p:nvGraphicFramePr>
        <p:xfrm>
          <a:off x="3505200" y="3810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5" name="Equation" r:id="rId4" imgW="1181100" imgH="457200" progId="Equation.DSMT4">
                  <p:embed/>
                </p:oleObj>
              </mc:Choice>
              <mc:Fallback>
                <p:oleObj name="Equation" r:id="rId4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"/>
                        <a:ext cx="2362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56526"/>
              </p:ext>
            </p:extLst>
          </p:nvPr>
        </p:nvGraphicFramePr>
        <p:xfrm>
          <a:off x="6337300" y="5588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6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588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5943600" y="7462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13791"/>
              </p:ext>
            </p:extLst>
          </p:nvPr>
        </p:nvGraphicFramePr>
        <p:xfrm>
          <a:off x="3505200" y="19050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7" name="Equation" r:id="rId8" imgW="952200" imgH="457200" progId="Equation.DSMT4">
                  <p:embed/>
                </p:oleObj>
              </mc:Choice>
              <mc:Fallback>
                <p:oleObj name="Equation" r:id="rId8" imgW="952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905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60008"/>
              </p:ext>
            </p:extLst>
          </p:nvPr>
        </p:nvGraphicFramePr>
        <p:xfrm>
          <a:off x="5994400" y="2057400"/>
          <a:ext cx="177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8" name="Equation" r:id="rId10" imgW="888840" imgH="279360" progId="Equation.DSMT4">
                  <p:embed/>
                </p:oleObj>
              </mc:Choice>
              <mc:Fallback>
                <p:oleObj name="Equation" r:id="rId10" imgW="88884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057400"/>
                        <a:ext cx="1778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603719"/>
              </p:ext>
            </p:extLst>
          </p:nvPr>
        </p:nvGraphicFramePr>
        <p:xfrm>
          <a:off x="3352800" y="5461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9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62776"/>
              </p:ext>
            </p:extLst>
          </p:nvPr>
        </p:nvGraphicFramePr>
        <p:xfrm>
          <a:off x="5943600" y="3225800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0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25800"/>
                        <a:ext cx="2209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50935"/>
              </p:ext>
            </p:extLst>
          </p:nvPr>
        </p:nvGraphicFramePr>
        <p:xfrm>
          <a:off x="5913690" y="4318000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1" name="Equation" r:id="rId16" imgW="1218960" imgH="431640" progId="Equation.DSMT4">
                  <p:embed/>
                </p:oleObj>
              </mc:Choice>
              <mc:Fallback>
                <p:oleObj name="Equation" r:id="rId16" imgW="12189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690" y="4318000"/>
                        <a:ext cx="2438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9475"/>
              </p:ext>
            </p:extLst>
          </p:nvPr>
        </p:nvGraphicFramePr>
        <p:xfrm>
          <a:off x="4191000" y="1371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2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98282"/>
              </p:ext>
            </p:extLst>
          </p:nvPr>
        </p:nvGraphicFramePr>
        <p:xfrm>
          <a:off x="5467350" y="2159877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3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59877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97573"/>
              </p:ext>
            </p:extLst>
          </p:nvPr>
        </p:nvGraphicFramePr>
        <p:xfrm>
          <a:off x="6661150" y="266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4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266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8022"/>
              </p:ext>
            </p:extLst>
          </p:nvPr>
        </p:nvGraphicFramePr>
        <p:xfrm>
          <a:off x="6661150" y="3759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5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759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73515"/>
              </p:ext>
            </p:extLst>
          </p:nvPr>
        </p:nvGraphicFramePr>
        <p:xfrm>
          <a:off x="6629400" y="5257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6" name="Equation" r:id="rId24" imgW="139639" imgH="203112" progId="Equation.DSMT4">
                  <p:embed/>
                </p:oleObj>
              </mc:Choice>
              <mc:Fallback>
                <p:oleObj name="Equation" r:id="rId24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03348"/>
              </p:ext>
            </p:extLst>
          </p:nvPr>
        </p:nvGraphicFramePr>
        <p:xfrm>
          <a:off x="5585713" y="5715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7"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13" y="5715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2"/>
            <a:endCxn id="18" idx="3"/>
          </p:cNvCxnSpPr>
          <p:nvPr/>
        </p:nvCxnSpPr>
        <p:spPr>
          <a:xfrm rot="5400000">
            <a:off x="6363144" y="5464619"/>
            <a:ext cx="139700" cy="74206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8597"/>
              </p:ext>
            </p:extLst>
          </p:nvPr>
        </p:nvGraphicFramePr>
        <p:xfrm>
          <a:off x="1346200" y="711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9"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711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88367"/>
              </p:ext>
            </p:extLst>
          </p:nvPr>
        </p:nvGraphicFramePr>
        <p:xfrm>
          <a:off x="1371600" y="21082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0" name="Equation" r:id="rId5" imgW="1143000" imgH="431640" progId="Equation.DSMT4">
                  <p:embed/>
                </p:oleObj>
              </mc:Choice>
              <mc:Fallback>
                <p:oleObj name="Equation" r:id="rId5" imgW="11430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08200"/>
                        <a:ext cx="2286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01041"/>
              </p:ext>
            </p:extLst>
          </p:nvPr>
        </p:nvGraphicFramePr>
        <p:xfrm>
          <a:off x="3657600" y="6858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1" name="Equation" r:id="rId7" imgW="1091880" imgH="431640" progId="Equation.DSMT4">
                  <p:embed/>
                </p:oleObj>
              </mc:Choice>
              <mc:Fallback>
                <p:oleObj name="Equation" r:id="rId7" imgW="10918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2766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30502"/>
              </p:ext>
            </p:extLst>
          </p:nvPr>
        </p:nvGraphicFramePr>
        <p:xfrm>
          <a:off x="208915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733800" y="243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24552"/>
              </p:ext>
            </p:extLst>
          </p:nvPr>
        </p:nvGraphicFramePr>
        <p:xfrm>
          <a:off x="4114800" y="2108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3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08200"/>
                        <a:ext cx="1854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6595"/>
              </p:ext>
            </p:extLst>
          </p:nvPr>
        </p:nvGraphicFramePr>
        <p:xfrm>
          <a:off x="4114800" y="3479800"/>
          <a:ext cx="238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"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9800"/>
                        <a:ext cx="238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79626"/>
              </p:ext>
            </p:extLst>
          </p:nvPr>
        </p:nvGraphicFramePr>
        <p:xfrm>
          <a:off x="4832350" y="2971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5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971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67574"/>
              </p:ext>
            </p:extLst>
          </p:nvPr>
        </p:nvGraphicFramePr>
        <p:xfrm>
          <a:off x="1752600" y="34290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6" name="Equation" r:id="rId16" imgW="952200" imgH="469800" progId="Equation.DSMT4">
                  <p:embed/>
                </p:oleObj>
              </mc:Choice>
              <mc:Fallback>
                <p:oleObj name="Equation" r:id="rId16" imgW="9522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1905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04872"/>
              </p:ext>
            </p:extLst>
          </p:nvPr>
        </p:nvGraphicFramePr>
        <p:xfrm>
          <a:off x="1752600" y="4876800"/>
          <a:ext cx="254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7" name="Equation" r:id="rId18" imgW="1269720" imgH="469800" progId="Equation.DSMT4">
                  <p:embed/>
                </p:oleObj>
              </mc:Choice>
              <mc:Fallback>
                <p:oleObj name="Equation" r:id="rId18" imgW="126972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76800"/>
                        <a:ext cx="2540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3750600" y="381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553141"/>
              </p:ext>
            </p:extLst>
          </p:nvPr>
        </p:nvGraphicFramePr>
        <p:xfrm>
          <a:off x="4826000" y="49276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8" name="Equation" r:id="rId20" imgW="1244520" imgH="431640" progId="Equation.DSMT4">
                  <p:embed/>
                </p:oleObj>
              </mc:Choice>
              <mc:Fallback>
                <p:oleObj name="Equation" r:id="rId20" imgW="124452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9276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77132"/>
              </p:ext>
            </p:extLst>
          </p:nvPr>
        </p:nvGraphicFramePr>
        <p:xfrm>
          <a:off x="213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9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10920"/>
              </p:ext>
            </p:extLst>
          </p:nvPr>
        </p:nvGraphicFramePr>
        <p:xfrm>
          <a:off x="4333875" y="5181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0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181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25703"/>
              </p:ext>
            </p:extLst>
          </p:nvPr>
        </p:nvGraphicFramePr>
        <p:xfrm>
          <a:off x="2794000" y="2413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8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413000"/>
                        <a:ext cx="1346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72440"/>
              </p:ext>
            </p:extLst>
          </p:nvPr>
        </p:nvGraphicFramePr>
        <p:xfrm>
          <a:off x="2794000" y="10668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9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0668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97553"/>
              </p:ext>
            </p:extLst>
          </p:nvPr>
        </p:nvGraphicFramePr>
        <p:xfrm>
          <a:off x="5765800" y="1320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0" name="Equation" r:id="rId7" imgW="317160" imgH="177480" progId="Equation.DSMT4">
                  <p:embed/>
                </p:oleObj>
              </mc:Choice>
              <mc:Fallback>
                <p:oleObj name="Equation" r:id="rId7" imgW="31716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5384800" y="144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24977"/>
              </p:ext>
            </p:extLst>
          </p:nvPr>
        </p:nvGraphicFramePr>
        <p:xfrm>
          <a:off x="3175000" y="1930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1930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9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68" y="304800"/>
            <a:ext cx="6313932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343400"/>
            <a:ext cx="654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2.16 Stojeći štapovi promenljivog i konstantnog poprečnog preseka, opterećeni sopstvenom težinom 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5876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poprečnim presecima –</a:t>
            </a:r>
            <a:r>
              <a:rPr lang="sr-Latn-RS" sz="3200" dirty="0"/>
              <a:t> Poprečni preseci štapova koji su pre opterećenja ravni i normalni na podužnu osu, usled opterećenja na zatezanje ili pritisak, sa promenjenim rastojanjem i poprečno umanjeni ili uvećani, i dalje ostaju ravni i normalni na podužnu osu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Ovo </a:t>
            </a:r>
            <a:r>
              <a:rPr lang="sr-Latn-RS" sz="3200" dirty="0"/>
              <a:t>je Bernulijeva pretpostavka o ravnim poprečnim presecima (Jacob Bernoulli, 1645–1705, švajcarski matematičar i naučnik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07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Presečne normalne sile, normalni naponi, podužne deformacije i izduženja, kod visećih </a:t>
            </a:r>
            <a:r>
              <a:rPr lang="sr-Latn-RS" sz="3200" dirty="0" smtClean="0"/>
              <a:t>štapova, opterećenih </a:t>
            </a:r>
            <a:r>
              <a:rPr lang="sr-Latn-RS" sz="3200" dirty="0"/>
              <a:t>sopstvenom težinom, pozitivne su veličine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Izrazi </a:t>
            </a:r>
            <a:r>
              <a:rPr lang="sr-Latn-RS" sz="3200" dirty="0"/>
              <a:t>za sračunavanje tih veličina koriste se i kod stojećih </a:t>
            </a:r>
            <a:r>
              <a:rPr lang="sr-Latn-RS" sz="3200" dirty="0" smtClean="0"/>
              <a:t>štapova.</a:t>
            </a:r>
          </a:p>
          <a:p>
            <a:pPr algn="just"/>
            <a:r>
              <a:rPr lang="sr-Latn-RS" sz="3200" dirty="0" smtClean="0"/>
              <a:t>Samo </a:t>
            </a:r>
            <a:r>
              <a:rPr lang="sr-Latn-RS" sz="3200" dirty="0"/>
              <a:t>bi kod njih nabrojane veličine bile </a:t>
            </a:r>
            <a:r>
              <a:rPr lang="sr-Latn-RS" sz="3200" dirty="0" smtClean="0"/>
              <a:t>negativne.</a:t>
            </a:r>
            <a:endParaRPr lang="sr-Latn-R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2.8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Rotacioni štapovi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447800" y="50100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2.17 Rotacioni štap promenljivog poprečnog preseka</a:t>
            </a:r>
            <a:endParaRPr lang="sr-Latn-R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657290"/>
            <a:ext cx="6601968" cy="319582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6601968" cy="31958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42506"/>
              </p:ext>
            </p:extLst>
          </p:nvPr>
        </p:nvGraphicFramePr>
        <p:xfrm>
          <a:off x="1752600" y="3784064"/>
          <a:ext cx="281817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5" name="Equation" r:id="rId4" imgW="1409088" imgH="253890" progId="Equation.DSMT4">
                  <p:embed/>
                </p:oleObj>
              </mc:Choice>
              <mc:Fallback>
                <p:oleObj name="Equation" r:id="rId4" imgW="14090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84064"/>
                        <a:ext cx="281817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65783"/>
              </p:ext>
            </p:extLst>
          </p:nvPr>
        </p:nvGraphicFramePr>
        <p:xfrm>
          <a:off x="5029200" y="3787624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6" name="Equation" r:id="rId6" imgW="1143000" imgH="254000" progId="Equation.DSMT4">
                  <p:embed/>
                </p:oleObj>
              </mc:Choice>
              <mc:Fallback>
                <p:oleObj name="Equation" r:id="rId6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87624"/>
                        <a:ext cx="2286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97146"/>
              </p:ext>
            </p:extLst>
          </p:nvPr>
        </p:nvGraphicFramePr>
        <p:xfrm>
          <a:off x="5054600" y="4876800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7" name="Equation" r:id="rId8" imgW="1434960" imgH="253800" progId="Equation.DSMT4">
                  <p:embed/>
                </p:oleObj>
              </mc:Choice>
              <mc:Fallback>
                <p:oleObj name="Equation" r:id="rId8" imgW="14349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76800"/>
                        <a:ext cx="28702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648200" y="397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5791200" y="381000"/>
            <a:ext cx="2590800" cy="4001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rgbClr val="006600"/>
                </a:solidFill>
              </a:rPr>
              <a:t>Infinitezimalni element </a:t>
            </a:r>
            <a:endParaRPr lang="sr-Latn-RS" sz="2000" dirty="0">
              <a:solidFill>
                <a:srgbClr val="006600"/>
              </a:solidFill>
            </a:endParaRPr>
          </a:p>
        </p:txBody>
      </p:sp>
      <p:cxnSp>
        <p:nvCxnSpPr>
          <p:cNvPr id="16" name="Straight Connector 15"/>
          <p:cNvCxnSpPr>
            <a:endCxn id="10" idx="1"/>
          </p:cNvCxnSpPr>
          <p:nvPr/>
        </p:nvCxnSpPr>
        <p:spPr>
          <a:xfrm flipV="1">
            <a:off x="4572000" y="581055"/>
            <a:ext cx="1219200" cy="817604"/>
          </a:xfrm>
          <a:prstGeom prst="line">
            <a:avLst/>
          </a:prstGeom>
          <a:ln w="158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72579"/>
              </p:ext>
            </p:extLst>
          </p:nvPr>
        </p:nvGraphicFramePr>
        <p:xfrm>
          <a:off x="594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25611"/>
              </p:ext>
            </p:extLst>
          </p:nvPr>
        </p:nvGraphicFramePr>
        <p:xfrm>
          <a:off x="533400" y="46482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9" name="Equation" r:id="rId12" imgW="1968480" imgH="469800" progId="Equation.DSMT4">
                  <p:embed/>
                </p:oleObj>
              </mc:Choice>
              <mc:Fallback>
                <p:oleObj name="Equation" r:id="rId12" imgW="19684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3937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87944"/>
              </p:ext>
            </p:extLst>
          </p:nvPr>
        </p:nvGraphicFramePr>
        <p:xfrm>
          <a:off x="4495800" y="4953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0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9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05091"/>
              </p:ext>
            </p:extLst>
          </p:nvPr>
        </p:nvGraphicFramePr>
        <p:xfrm>
          <a:off x="3048000" y="2717800"/>
          <a:ext cx="312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8" name="Equation" r:id="rId3" imgW="1562040" imgH="482400" progId="Equation.DSMT4">
                  <p:embed/>
                </p:oleObj>
              </mc:Choice>
              <mc:Fallback>
                <p:oleObj name="Equation" r:id="rId3" imgW="1562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17800"/>
                        <a:ext cx="3124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279"/>
              </p:ext>
            </p:extLst>
          </p:nvPr>
        </p:nvGraphicFramePr>
        <p:xfrm>
          <a:off x="5283200" y="40640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9" name="Equation" r:id="rId5" imgW="1625400" imgH="482400" progId="Equation.DSMT4">
                  <p:embed/>
                </p:oleObj>
              </mc:Choice>
              <mc:Fallback>
                <p:oleObj name="Equation" r:id="rId5" imgW="162540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0640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23809"/>
              </p:ext>
            </p:extLst>
          </p:nvPr>
        </p:nvGraphicFramePr>
        <p:xfrm>
          <a:off x="609600" y="13208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0" name="Equation" r:id="rId7" imgW="1968480" imgH="469800" progId="Equation.DSMT4">
                  <p:embed/>
                </p:oleObj>
              </mc:Choice>
              <mc:Fallback>
                <p:oleObj name="Equation" r:id="rId7" imgW="1968480" imgH="469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0800"/>
                        <a:ext cx="39370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31358"/>
              </p:ext>
            </p:extLst>
          </p:nvPr>
        </p:nvGraphicFramePr>
        <p:xfrm>
          <a:off x="711200" y="26924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1" name="Equation" r:id="rId9" imgW="863280" imgH="469800" progId="Equation.DSMT4">
                  <p:embed/>
                </p:oleObj>
              </mc:Choice>
              <mc:Fallback>
                <p:oleObj name="Equation" r:id="rId9" imgW="8632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6924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4153"/>
              </p:ext>
            </p:extLst>
          </p:nvPr>
        </p:nvGraphicFramePr>
        <p:xfrm>
          <a:off x="2514600" y="302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2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1371600" y="2383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75131"/>
              </p:ext>
            </p:extLst>
          </p:nvPr>
        </p:nvGraphicFramePr>
        <p:xfrm>
          <a:off x="3098800" y="41402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3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140200"/>
                        <a:ext cx="1625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3746400" y="3848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0004"/>
              </p:ext>
            </p:extLst>
          </p:nvPr>
        </p:nvGraphicFramePr>
        <p:xfrm>
          <a:off x="4781550" y="43688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4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3688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23146"/>
              </p:ext>
            </p:extLst>
          </p:nvPr>
        </p:nvGraphicFramePr>
        <p:xfrm>
          <a:off x="1371600" y="6096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1" name="Equation" r:id="rId3" imgW="1625400" imgH="482400" progId="Equation.DSMT4">
                  <p:embed/>
                </p:oleObj>
              </mc:Choice>
              <mc:Fallback>
                <p:oleObj name="Equation" r:id="rId3" imgW="1625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9684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11326"/>
              </p:ext>
            </p:extLst>
          </p:nvPr>
        </p:nvGraphicFramePr>
        <p:xfrm>
          <a:off x="1346200" y="20574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2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0574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13422"/>
              </p:ext>
            </p:extLst>
          </p:nvPr>
        </p:nvGraphicFramePr>
        <p:xfrm>
          <a:off x="3759200" y="1831082"/>
          <a:ext cx="3403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3" name="Equation" r:id="rId7" imgW="1701720" imgH="723600" progId="Equation.DSMT4">
                  <p:embed/>
                </p:oleObj>
              </mc:Choice>
              <mc:Fallback>
                <p:oleObj name="Equation" r:id="rId7" imgW="170172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831082"/>
                        <a:ext cx="34036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7988"/>
              </p:ext>
            </p:extLst>
          </p:nvPr>
        </p:nvGraphicFramePr>
        <p:xfrm>
          <a:off x="3276600" y="2362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733800"/>
            <a:ext cx="4114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 smtClean="0"/>
              <a:t>r=R</a:t>
            </a:r>
            <a:r>
              <a:rPr lang="sr-Latn-RS" sz="2800" i="1" baseline="-25000" dirty="0" smtClean="0"/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ukupno izduženje </a:t>
            </a:r>
            <a:r>
              <a:rPr lang="sr-Latn-RS" sz="2800" dirty="0" smtClean="0">
                <a:sym typeface="Symbol"/>
              </a:rPr>
              <a:t></a:t>
            </a:r>
            <a:r>
              <a:rPr lang="sr-Latn-RS" sz="2800" i="1" dirty="0" smtClean="0">
                <a:sym typeface="Symbol"/>
              </a:rPr>
              <a:t>R</a:t>
            </a:r>
            <a:r>
              <a:rPr lang="sr-Latn-RS" sz="2800" i="1" baseline="-25000" dirty="0" smtClean="0">
                <a:sym typeface="Symbol"/>
              </a:rPr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bi </a:t>
            </a:r>
            <a:r>
              <a:rPr lang="sr-Latn-RS" sz="2800" dirty="0" smtClean="0"/>
              <a:t>iznosilo: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84749"/>
              </p:ext>
            </p:extLst>
          </p:nvPr>
        </p:nvGraphicFramePr>
        <p:xfrm>
          <a:off x="4114800" y="4343400"/>
          <a:ext cx="358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85" name="Equation" r:id="rId11" imgW="1790700" imgH="723900" progId="Equation.DSMT4">
                  <p:embed/>
                </p:oleObj>
              </mc:Choice>
              <mc:Fallback>
                <p:oleObj name="Equation" r:id="rId11" imgW="17907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35814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5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601968" cy="3182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01949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2.18 Rotacioni štap konstantnog poprečnog preseka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77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601968" cy="318211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40957"/>
              </p:ext>
            </p:extLst>
          </p:nvPr>
        </p:nvGraphicFramePr>
        <p:xfrm>
          <a:off x="533400" y="32766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8" name="Equation" r:id="rId4" imgW="1968480" imgH="469800" progId="Equation.DSMT4">
                  <p:embed/>
                </p:oleObj>
              </mc:Choice>
              <mc:Fallback>
                <p:oleObj name="Equation" r:id="rId4" imgW="1968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937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97626"/>
              </p:ext>
            </p:extLst>
          </p:nvPr>
        </p:nvGraphicFramePr>
        <p:xfrm>
          <a:off x="4978400" y="35052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9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5052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4572000" y="36926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35767"/>
              </p:ext>
            </p:extLst>
          </p:nvPr>
        </p:nvGraphicFramePr>
        <p:xfrm>
          <a:off x="533400" y="4699000"/>
          <a:ext cx="347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0" name="Equation" r:id="rId8" imgW="1739900" imgH="469900" progId="Equation.DSMT4">
                  <p:embed/>
                </p:oleObj>
              </mc:Choice>
              <mc:Fallback>
                <p:oleObj name="Equation" r:id="rId8" imgW="1739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99000"/>
                        <a:ext cx="347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95165"/>
              </p:ext>
            </p:extLst>
          </p:nvPr>
        </p:nvGraphicFramePr>
        <p:xfrm>
          <a:off x="12954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51131"/>
              </p:ext>
            </p:extLst>
          </p:nvPr>
        </p:nvGraphicFramePr>
        <p:xfrm>
          <a:off x="40957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2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78368"/>
              </p:ext>
            </p:extLst>
          </p:nvPr>
        </p:nvGraphicFramePr>
        <p:xfrm>
          <a:off x="4572000" y="45720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3" name="Equation" r:id="rId14" imgW="1841500" imgH="558800" progId="Equation.DSMT4">
                  <p:embed/>
                </p:oleObj>
              </mc:Choice>
              <mc:Fallback>
                <p:oleObj name="Equation" r:id="rId14" imgW="1841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0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36920"/>
              </p:ext>
            </p:extLst>
          </p:nvPr>
        </p:nvGraphicFramePr>
        <p:xfrm>
          <a:off x="609600" y="10922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7" name="Equation" r:id="rId3" imgW="1841500" imgH="558800" progId="Equation.DSMT4">
                  <p:embed/>
                </p:oleObj>
              </mc:Choice>
              <mc:Fallback>
                <p:oleObj name="Equation" r:id="rId3" imgW="1841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922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92436"/>
              </p:ext>
            </p:extLst>
          </p:nvPr>
        </p:nvGraphicFramePr>
        <p:xfrm>
          <a:off x="2971800" y="2641600"/>
          <a:ext cx="3454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8" name="Equation" r:id="rId5" imgW="1726920" imgH="558720" progId="Equation.DSMT4">
                  <p:embed/>
                </p:oleObj>
              </mc:Choice>
              <mc:Fallback>
                <p:oleObj name="Equation" r:id="rId5" imgW="172692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41600"/>
                        <a:ext cx="34544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90768"/>
              </p:ext>
            </p:extLst>
          </p:nvPr>
        </p:nvGraphicFramePr>
        <p:xfrm>
          <a:off x="3022600" y="42164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9" name="Equation" r:id="rId7" imgW="812520" imgH="419040" progId="Equation.DSMT4">
                  <p:embed/>
                </p:oleObj>
              </mc:Choice>
              <mc:Fallback>
                <p:oleObj name="Equation" r:id="rId7" imgW="8125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216400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25617"/>
              </p:ext>
            </p:extLst>
          </p:nvPr>
        </p:nvGraphicFramePr>
        <p:xfrm>
          <a:off x="635000" y="27686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0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7686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204622"/>
              </p:ext>
            </p:extLst>
          </p:nvPr>
        </p:nvGraphicFramePr>
        <p:xfrm>
          <a:off x="2438400" y="3073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1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73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15592"/>
              </p:ext>
            </p:extLst>
          </p:nvPr>
        </p:nvGraphicFramePr>
        <p:xfrm>
          <a:off x="5181600" y="40640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2" name="Equation" r:id="rId13" imgW="1701720" imgH="558720" progId="Equation.DSMT4">
                  <p:embed/>
                </p:oleObj>
              </mc:Choice>
              <mc:Fallback>
                <p:oleObj name="Equation" r:id="rId13" imgW="170172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640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3670200" y="3907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16541"/>
              </p:ext>
            </p:extLst>
          </p:nvPr>
        </p:nvGraphicFramePr>
        <p:xfrm>
          <a:off x="4705350" y="4521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3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521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1299600" y="243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15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67123"/>
              </p:ext>
            </p:extLst>
          </p:nvPr>
        </p:nvGraphicFramePr>
        <p:xfrm>
          <a:off x="533400" y="9144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4" name="Equation" r:id="rId3" imgW="1701720" imgH="558720" progId="Equation.DSMT4">
                  <p:embed/>
                </p:oleObj>
              </mc:Choice>
              <mc:Fallback>
                <p:oleObj name="Equation" r:id="rId3" imgW="170172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147200" y="2205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94131"/>
              </p:ext>
            </p:extLst>
          </p:nvPr>
        </p:nvGraphicFramePr>
        <p:xfrm>
          <a:off x="533400" y="25146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5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11281"/>
              </p:ext>
            </p:extLst>
          </p:nvPr>
        </p:nvGraphicFramePr>
        <p:xfrm>
          <a:off x="2495550" y="2819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6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819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32285"/>
              </p:ext>
            </p:extLst>
          </p:nvPr>
        </p:nvGraphicFramePr>
        <p:xfrm>
          <a:off x="2971800" y="2457920"/>
          <a:ext cx="370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7" name="Equation" r:id="rId9" imgW="1854000" imgH="558720" progId="Equation.DSMT4">
                  <p:embed/>
                </p:oleObj>
              </mc:Choice>
              <mc:Fallback>
                <p:oleObj name="Equation" r:id="rId9" imgW="18540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57920"/>
                        <a:ext cx="3708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81294"/>
              </p:ext>
            </p:extLst>
          </p:nvPr>
        </p:nvGraphicFramePr>
        <p:xfrm>
          <a:off x="2133600" y="4216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8" name="Equation" r:id="rId11" imgW="3238500" imgH="558800" progId="Equation.DSMT4">
                  <p:embed/>
                </p:oleObj>
              </mc:Choice>
              <mc:Fallback>
                <p:oleObj name="Equation" r:id="rId11" imgW="3238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16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65641"/>
              </p:ext>
            </p:extLst>
          </p:nvPr>
        </p:nvGraphicFramePr>
        <p:xfrm>
          <a:off x="33528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9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22586"/>
              </p:ext>
            </p:extLst>
          </p:nvPr>
        </p:nvGraphicFramePr>
        <p:xfrm>
          <a:off x="685800" y="3098800"/>
          <a:ext cx="5384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" name="Equation" r:id="rId3" imgW="2692400" imgH="584200" progId="Equation.DSMT4">
                  <p:embed/>
                </p:oleObj>
              </mc:Choice>
              <mc:Fallback>
                <p:oleObj name="Equation" r:id="rId3" imgW="2692400" imgH="584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98800"/>
                        <a:ext cx="5384800" cy="116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13702"/>
              </p:ext>
            </p:extLst>
          </p:nvPr>
        </p:nvGraphicFramePr>
        <p:xfrm>
          <a:off x="685800" y="1422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" name="Equation" r:id="rId5" imgW="3238500" imgH="558800" progId="Equation.DSMT4">
                  <p:embed/>
                </p:oleObj>
              </mc:Choice>
              <mc:Fallback>
                <p:oleObj name="Equation" r:id="rId5" imgW="3238500" imgH="55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2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817469"/>
              </p:ext>
            </p:extLst>
          </p:nvPr>
        </p:nvGraphicFramePr>
        <p:xfrm>
          <a:off x="7620000" y="1727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272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flipH="1">
            <a:off x="7239000" y="1905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32930"/>
              </p:ext>
            </p:extLst>
          </p:nvPr>
        </p:nvGraphicFramePr>
        <p:xfrm>
          <a:off x="1066800" y="2590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53440"/>
            <a:ext cx="3931920" cy="4175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105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 Gumeni pravolinijski element (gumeni štap) sa ucrtanom mrežom međusobno normalnih linija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7" y="381000"/>
            <a:ext cx="7656023" cy="4339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177" y="4800600"/>
            <a:ext cx="7656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2.19 Sklop od tri turbinske lopatice (a), sa jednom izdvojenom lopaticom (b), koja je svedena na rotacioni štap promenljivog poprečnog preseka u homogenom temperaturnom polju, na slobodnom kraju opterećena silom F (c)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88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84464" cy="4626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257800"/>
            <a:ext cx="8284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 Dvodimenzionalna projekcija gumenog štapa oslobođenog od opterećenja (a) i izloženog zatezanju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deformacijama – </a:t>
            </a:r>
            <a:r>
              <a:rPr lang="sr-Latn-RS" sz="3200" dirty="0"/>
              <a:t>Razmotrimo pravolinijski element </a:t>
            </a:r>
            <a:r>
              <a:rPr lang="sr-Latn-RS" sz="3200" dirty="0" smtClean="0"/>
              <a:t>sa prethodne slike </a:t>
            </a:r>
            <a:r>
              <a:rPr lang="sr-Latn-RS" sz="3200" dirty="0"/>
              <a:t>kao skup podužnih vlakana naznačene dužine 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Sva </a:t>
            </a:r>
            <a:r>
              <a:rPr lang="sr-Latn-RS" sz="3200" dirty="0"/>
              <a:t>ta vlakna bi se usled zatezanja/pritiska jednako izdužila/skratila za neko </a:t>
            </a:r>
            <a:r>
              <a:rPr lang="sr-Latn-RS" sz="3200" dirty="0">
                <a:sym typeface="Symbol"/>
              </a:rPr>
              <a:t>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Zato se može pretpostaviti da za podužne 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z</a:t>
            </a:r>
            <a:r>
              <a:rPr lang="sr-Latn-RS" sz="3200" dirty="0" smtClean="0"/>
              <a:t> vredi sledeći izraz: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74346"/>
              </p:ext>
            </p:extLst>
          </p:nvPr>
        </p:nvGraphicFramePr>
        <p:xfrm>
          <a:off x="863600" y="4648200"/>
          <a:ext cx="325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648200"/>
                        <a:ext cx="3251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podužnih  deformacija, u </a:t>
            </a:r>
            <a:r>
              <a:rPr lang="sr-Latn-RS" sz="3200" dirty="0" smtClean="0"/>
              <a:t>posmatranom pravolinijskom </a:t>
            </a:r>
            <a:r>
              <a:rPr lang="sr-Latn-RS" sz="3200" dirty="0"/>
              <a:t>elementu bi se zbog umanjenja/uvećanja poprečnih preseka, izazvanog zatezanjem/pritiskom, pojavile i poprečne </a:t>
            </a:r>
            <a:r>
              <a:rPr lang="sr-Latn-RS" sz="3200" dirty="0" smtClean="0"/>
              <a:t>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x</a:t>
            </a:r>
            <a:r>
              <a:rPr lang="sr-Latn-RS" sz="3200" dirty="0" smtClean="0"/>
              <a:t> i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y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73867"/>
              </p:ext>
            </p:extLst>
          </p:nvPr>
        </p:nvGraphicFramePr>
        <p:xfrm>
          <a:off x="838200" y="3098800"/>
          <a:ext cx="304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3" imgW="1524000" imgH="812800" progId="Equation.DSMT4">
                  <p:embed/>
                </p:oleObj>
              </mc:Choice>
              <mc:Fallback>
                <p:oleObj name="Equation" r:id="rId3" imgW="1524000" imgH="81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800"/>
                        <a:ext cx="30480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1383</TotalTime>
  <Words>1023</Words>
  <Application>Microsoft Office PowerPoint</Application>
  <PresentationFormat>On-screen Show (4:3)</PresentationFormat>
  <Paragraphs>147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ZATEZANJE I PRITISAK</vt:lpstr>
      <vt:lpstr>PowerPoint Presentation</vt:lpstr>
      <vt:lpstr>2.2. Deformacije i naponi štapova        izloženih zatezanju i pritisku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2.3. Slučaj aksijalno opterećenog        stepenastog štapa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2.6. Štap u homogenom temperaturnom        polju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165</cp:revision>
  <dcterms:created xsi:type="dcterms:W3CDTF">2015-02-23T09:28:50Z</dcterms:created>
  <dcterms:modified xsi:type="dcterms:W3CDTF">2023-02-22T14:36:27Z</dcterms:modified>
</cp:coreProperties>
</file>