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88"/>
  </p:notesMasterIdLst>
  <p:handoutMasterIdLst>
    <p:handoutMasterId r:id="rId89"/>
  </p:handoutMasterIdLst>
  <p:sldIdLst>
    <p:sldId id="256" r:id="rId2"/>
    <p:sldId id="693" r:id="rId3"/>
    <p:sldId id="695" r:id="rId4"/>
    <p:sldId id="696" r:id="rId5"/>
    <p:sldId id="697" r:id="rId6"/>
    <p:sldId id="698" r:id="rId7"/>
    <p:sldId id="699" r:id="rId8"/>
    <p:sldId id="700" r:id="rId9"/>
    <p:sldId id="701" r:id="rId10"/>
    <p:sldId id="703" r:id="rId11"/>
    <p:sldId id="702" r:id="rId12"/>
    <p:sldId id="704" r:id="rId13"/>
    <p:sldId id="705" r:id="rId14"/>
    <p:sldId id="707" r:id="rId15"/>
    <p:sldId id="708" r:id="rId16"/>
    <p:sldId id="709" r:id="rId17"/>
    <p:sldId id="706" r:id="rId18"/>
    <p:sldId id="710" r:id="rId19"/>
    <p:sldId id="711" r:id="rId20"/>
    <p:sldId id="712" r:id="rId21"/>
    <p:sldId id="713" r:id="rId22"/>
    <p:sldId id="714" r:id="rId23"/>
    <p:sldId id="715" r:id="rId24"/>
    <p:sldId id="716" r:id="rId25"/>
    <p:sldId id="717" r:id="rId26"/>
    <p:sldId id="718" r:id="rId27"/>
    <p:sldId id="719" r:id="rId28"/>
    <p:sldId id="721" r:id="rId29"/>
    <p:sldId id="720" r:id="rId30"/>
    <p:sldId id="756" r:id="rId31"/>
    <p:sldId id="757" r:id="rId32"/>
    <p:sldId id="759" r:id="rId33"/>
    <p:sldId id="760" r:id="rId34"/>
    <p:sldId id="761" r:id="rId35"/>
    <p:sldId id="769" r:id="rId36"/>
    <p:sldId id="770" r:id="rId37"/>
    <p:sldId id="763" r:id="rId38"/>
    <p:sldId id="764" r:id="rId39"/>
    <p:sldId id="765" r:id="rId40"/>
    <p:sldId id="766" r:id="rId41"/>
    <p:sldId id="767" r:id="rId42"/>
    <p:sldId id="768" r:id="rId43"/>
    <p:sldId id="722" r:id="rId44"/>
    <p:sldId id="723" r:id="rId45"/>
    <p:sldId id="724" r:id="rId46"/>
    <p:sldId id="725" r:id="rId47"/>
    <p:sldId id="728" r:id="rId48"/>
    <p:sldId id="727" r:id="rId49"/>
    <p:sldId id="729" r:id="rId50"/>
    <p:sldId id="730" r:id="rId51"/>
    <p:sldId id="731" r:id="rId52"/>
    <p:sldId id="734" r:id="rId53"/>
    <p:sldId id="733" r:id="rId54"/>
    <p:sldId id="782" r:id="rId55"/>
    <p:sldId id="771" r:id="rId56"/>
    <p:sldId id="772" r:id="rId57"/>
    <p:sldId id="773" r:id="rId58"/>
    <p:sldId id="774" r:id="rId59"/>
    <p:sldId id="775" r:id="rId60"/>
    <p:sldId id="776" r:id="rId61"/>
    <p:sldId id="777" r:id="rId62"/>
    <p:sldId id="735" r:id="rId63"/>
    <p:sldId id="736" r:id="rId64"/>
    <p:sldId id="737" r:id="rId65"/>
    <p:sldId id="738" r:id="rId66"/>
    <p:sldId id="739" r:id="rId67"/>
    <p:sldId id="740" r:id="rId68"/>
    <p:sldId id="741" r:id="rId69"/>
    <p:sldId id="743" r:id="rId70"/>
    <p:sldId id="742" r:id="rId71"/>
    <p:sldId id="744" r:id="rId72"/>
    <p:sldId id="745" r:id="rId73"/>
    <p:sldId id="746" r:id="rId74"/>
    <p:sldId id="747" r:id="rId75"/>
    <p:sldId id="748" r:id="rId76"/>
    <p:sldId id="749" r:id="rId77"/>
    <p:sldId id="750" r:id="rId78"/>
    <p:sldId id="751" r:id="rId79"/>
    <p:sldId id="752" r:id="rId80"/>
    <p:sldId id="753" r:id="rId81"/>
    <p:sldId id="754" r:id="rId82"/>
    <p:sldId id="755" r:id="rId83"/>
    <p:sldId id="778" r:id="rId84"/>
    <p:sldId id="779" r:id="rId85"/>
    <p:sldId id="780" r:id="rId86"/>
    <p:sldId id="781" r:id="rId87"/>
  </p:sldIdLst>
  <p:sldSz cx="9144000" cy="6858000" type="screen4x3"/>
  <p:notesSz cx="6858000" cy="9947275"/>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27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812CA201-A3A1-4767-B1FD-F901C2797AEE}" type="datetimeFigureOut">
              <a:rPr lang="sr-Latn-RS" smtClean="0"/>
              <a:t>24.5.2023.</a:t>
            </a:fld>
            <a:endParaRPr lang="sr-Latn-RS"/>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sr-Latn-RS"/>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C1F19932-5C6B-4467-B978-B565485F51F0}" type="slidenum">
              <a:rPr lang="sr-Latn-RS" smtClean="0"/>
              <a:t>‹#›</a:t>
            </a:fld>
            <a:endParaRPr lang="sr-Latn-RS"/>
          </a:p>
        </p:txBody>
      </p:sp>
    </p:spTree>
    <p:extLst>
      <p:ext uri="{BB962C8B-B14F-4D97-AF65-F5344CB8AC3E}">
        <p14:creationId xmlns:p14="http://schemas.microsoft.com/office/powerpoint/2010/main" val="3491347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7048BC20-DB99-41C6-8BF6-9C82D35F66B1}" type="datetimeFigureOut">
              <a:rPr lang="sr-Latn-RS" smtClean="0"/>
              <a:t>24.5.2023.</a:t>
            </a:fld>
            <a:endParaRPr lang="sr-Latn-R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818B9A49-EF46-4E8C-891F-EC54AAAC4EFA}" type="slidenum">
              <a:rPr lang="sr-Latn-RS" smtClean="0"/>
              <a:t>‹#›</a:t>
            </a:fld>
            <a:endParaRPr lang="sr-Latn-RS"/>
          </a:p>
        </p:txBody>
      </p:sp>
    </p:spTree>
    <p:extLst>
      <p:ext uri="{BB962C8B-B14F-4D97-AF65-F5344CB8AC3E}">
        <p14:creationId xmlns:p14="http://schemas.microsoft.com/office/powerpoint/2010/main" val="1312866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E5AF9C2-1459-473F-9108-DA294882D47C}" type="datetime1">
              <a:rPr lang="sr-Latn-RS" smtClean="0"/>
              <a:t>24.5.2023.</a:t>
            </a:fld>
            <a:endParaRPr lang="sr-Latn-RS"/>
          </a:p>
        </p:txBody>
      </p:sp>
      <p:sp>
        <p:nvSpPr>
          <p:cNvPr id="17" name="Footer Placeholder 16"/>
          <p:cNvSpPr>
            <a:spLocks noGrp="1"/>
          </p:cNvSpPr>
          <p:nvPr>
            <p:ph type="ftr" sz="quarter" idx="11"/>
          </p:nvPr>
        </p:nvSpPr>
        <p:spPr/>
        <p:txBody>
          <a:bodyPr/>
          <a:lstStyle/>
          <a:p>
            <a:endParaRPr lang="sr-Latn-R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9E7E3F2-0E2C-46C5-AED0-F79EAFDE57AA}" type="slidenum">
              <a:rPr lang="sr-Latn-RS" smtClean="0"/>
              <a:t>‹#›</a:t>
            </a:fld>
            <a:endParaRPr lang="sr-Latn-R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6E06EF-43B7-40B2-9896-BA27D4056C70}" type="datetime1">
              <a:rPr lang="sr-Latn-RS" smtClean="0"/>
              <a:t>24.5.2023.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9E7E3F2-0E2C-46C5-AED0-F79EAFDE57AA}" type="slidenum">
              <a:rPr lang="sr-Latn-RS" smtClean="0"/>
              <a:t>‹#›</a:t>
            </a:fld>
            <a:endParaRPr lang="sr-Latn-R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2D0423-D015-4E8A-9B14-5ABE1EA7C00F}" type="datetime1">
              <a:rPr lang="sr-Latn-RS" smtClean="0"/>
              <a:t>24.5.2023.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9E7E3F2-0E2C-46C5-AED0-F79EAFDE57AA}" type="slidenum">
              <a:rPr lang="sr-Latn-RS" smtClean="0"/>
              <a:t>‹#›</a:t>
            </a:fld>
            <a:endParaRPr lang="sr-Latn-R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1926FFF-26EC-4D02-A54E-2EA73E6A0828}" type="datetime1">
              <a:rPr lang="sr-Latn-RS" smtClean="0"/>
              <a:t>24.5.2023.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9E7E3F2-0E2C-46C5-AED0-F79EAFDE57AA}" type="slidenum">
              <a:rPr lang="sr-Latn-RS" smtClean="0"/>
              <a:t>‹#›</a:t>
            </a:fld>
            <a:endParaRPr lang="sr-Latn-R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2FC270C-8A4F-40B9-AA1F-5BE56721B0AC}" type="datetime1">
              <a:rPr lang="sr-Latn-RS" smtClean="0"/>
              <a:t>24.5.2023.</a:t>
            </a:fld>
            <a:endParaRPr lang="sr-Latn-RS"/>
          </a:p>
        </p:txBody>
      </p:sp>
      <p:sp>
        <p:nvSpPr>
          <p:cNvPr id="5" name="Footer Placeholder 4"/>
          <p:cNvSpPr>
            <a:spLocks noGrp="1"/>
          </p:cNvSpPr>
          <p:nvPr>
            <p:ph type="ftr" sz="quarter" idx="11"/>
          </p:nvPr>
        </p:nvSpPr>
        <p:spPr>
          <a:xfrm>
            <a:off x="800100" y="6172200"/>
            <a:ext cx="4000500" cy="457200"/>
          </a:xfrm>
        </p:spPr>
        <p:txBody>
          <a:bodyPr/>
          <a:lstStyle/>
          <a:p>
            <a:endParaRPr lang="sr-Latn-R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9E7E3F2-0E2C-46C5-AED0-F79EAFDE57AA}" type="slidenum">
              <a:rPr lang="sr-Latn-RS" smtClean="0"/>
              <a:t>‹#›</a:t>
            </a:fld>
            <a:endParaRPr lang="sr-Latn-R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5E64565-5286-4C09-8DAC-F1A08D433223}" type="datetime1">
              <a:rPr lang="sr-Latn-RS" smtClean="0"/>
              <a:t>24.5.2023.</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59E7E3F2-0E2C-46C5-AED0-F79EAFDE57AA}" type="slidenum">
              <a:rPr lang="sr-Latn-RS" smtClean="0"/>
              <a:t>‹#›</a:t>
            </a:fld>
            <a:endParaRPr lang="sr-Latn-R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0EC28C7-CA83-4EE5-9ADC-C997BFE09EDA}" type="datetime1">
              <a:rPr lang="sr-Latn-RS" smtClean="0"/>
              <a:t>24.5.2023.</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59E7E3F2-0E2C-46C5-AED0-F79EAFDE57AA}" type="slidenum">
              <a:rPr lang="sr-Latn-RS" smtClean="0"/>
              <a:t>‹#›</a:t>
            </a:fld>
            <a:endParaRPr lang="sr-Latn-R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FC4BF8-FE31-4276-BAF8-D5868D8FD214}" type="datetime1">
              <a:rPr lang="sr-Latn-RS" smtClean="0"/>
              <a:t>24.5.2023.</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59E7E3F2-0E2C-46C5-AED0-F79EAFDE57AA}" type="slidenum">
              <a:rPr lang="sr-Latn-RS" smtClean="0"/>
              <a:t>‹#›</a:t>
            </a:fld>
            <a:endParaRPr lang="sr-Latn-R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C8995-156B-4B68-9032-83F75FA7853E}" type="datetime1">
              <a:rPr lang="sr-Latn-RS" smtClean="0"/>
              <a:t>24.5.2023.</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59E7E3F2-0E2C-46C5-AED0-F79EAFDE57AA}" type="slidenum">
              <a:rPr lang="sr-Latn-RS" smtClean="0"/>
              <a:t>‹#›</a:t>
            </a:fld>
            <a:endParaRPr lang="sr-Latn-R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9EBAEF1-80B7-4E22-BB4B-190F572A02F3}" type="datetime1">
              <a:rPr lang="sr-Latn-RS" smtClean="0"/>
              <a:t>24.5.2023.</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59E7E3F2-0E2C-46C5-AED0-F79EAFDE57AA}" type="slidenum">
              <a:rPr lang="sr-Latn-RS" smtClean="0"/>
              <a:t>‹#›</a:t>
            </a:fld>
            <a:endParaRPr lang="sr-Latn-R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722A011-D96A-4E89-BF89-CF4BB6DA327D}" type="datetime1">
              <a:rPr lang="sr-Latn-RS" smtClean="0"/>
              <a:t>24.5.2023.</a:t>
            </a:fld>
            <a:endParaRPr lang="sr-Latn-RS"/>
          </a:p>
        </p:txBody>
      </p:sp>
      <p:sp>
        <p:nvSpPr>
          <p:cNvPr id="6" name="Footer Placeholder 5"/>
          <p:cNvSpPr>
            <a:spLocks noGrp="1"/>
          </p:cNvSpPr>
          <p:nvPr>
            <p:ph type="ftr" sz="quarter" idx="11"/>
          </p:nvPr>
        </p:nvSpPr>
        <p:spPr>
          <a:xfrm>
            <a:off x="914400" y="6172200"/>
            <a:ext cx="3886200" cy="457200"/>
          </a:xfrm>
        </p:spPr>
        <p:txBody>
          <a:bodyPr/>
          <a:lstStyle/>
          <a:p>
            <a:endParaRPr lang="sr-Latn-RS"/>
          </a:p>
        </p:txBody>
      </p:sp>
      <p:sp>
        <p:nvSpPr>
          <p:cNvPr id="7" name="Slide Number Placeholder 6"/>
          <p:cNvSpPr>
            <a:spLocks noGrp="1"/>
          </p:cNvSpPr>
          <p:nvPr>
            <p:ph type="sldNum" sz="quarter" idx="12"/>
          </p:nvPr>
        </p:nvSpPr>
        <p:spPr>
          <a:xfrm>
            <a:off x="146304" y="6208776"/>
            <a:ext cx="457200" cy="457200"/>
          </a:xfrm>
        </p:spPr>
        <p:txBody>
          <a:bodyPr/>
          <a:lstStyle/>
          <a:p>
            <a:fld id="{59E7E3F2-0E2C-46C5-AED0-F79EAFDE57AA}" type="slidenum">
              <a:rPr lang="sr-Latn-RS" smtClean="0"/>
              <a:t>‹#›</a:t>
            </a:fld>
            <a:endParaRPr lang="sr-Latn-R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C0408D9-32DF-4D58-B5E3-369E5E1FC4FC}" type="datetime1">
              <a:rPr lang="sr-Latn-RS" smtClean="0"/>
              <a:t>24.5.2023.</a:t>
            </a:fld>
            <a:endParaRPr lang="sr-Latn-R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sr-Latn-R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9E7E3F2-0E2C-46C5-AED0-F79EAFDE57AA}" type="slidenum">
              <a:rPr lang="sr-Latn-RS" smtClean="0"/>
              <a:t>‹#›</a:t>
            </a:fld>
            <a:endParaRPr lang="sr-Latn-R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28.wmf"/><Relationship Id="rId3" Type="http://schemas.openxmlformats.org/officeDocument/2006/relationships/image" Target="../media/image24.wmf"/><Relationship Id="rId7" Type="http://schemas.openxmlformats.org/officeDocument/2006/relationships/image" Target="../media/image16.wmf"/><Relationship Id="rId12" Type="http://schemas.openxmlformats.org/officeDocument/2006/relationships/oleObject" Target="../embeddings/oleObject31.bin"/><Relationship Id="rId2" Type="http://schemas.openxmlformats.org/officeDocument/2006/relationships/oleObject" Target="../embeddings/oleObject26.bin"/><Relationship Id="rId1" Type="http://schemas.openxmlformats.org/officeDocument/2006/relationships/slideLayout" Target="../slideLayouts/slideLayout7.xml"/><Relationship Id="rId6" Type="http://schemas.openxmlformats.org/officeDocument/2006/relationships/oleObject" Target="../embeddings/oleObject28.bin"/><Relationship Id="rId11" Type="http://schemas.openxmlformats.org/officeDocument/2006/relationships/image" Target="../media/image25.wmf"/><Relationship Id="rId5" Type="http://schemas.openxmlformats.org/officeDocument/2006/relationships/image" Target="../media/image26.wmf"/><Relationship Id="rId15" Type="http://schemas.openxmlformats.org/officeDocument/2006/relationships/image" Target="../media/image14.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27.wmf"/><Relationship Id="rId14" Type="http://schemas.openxmlformats.org/officeDocument/2006/relationships/oleObject" Target="../embeddings/oleObject3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30.wmf"/><Relationship Id="rId3" Type="http://schemas.openxmlformats.org/officeDocument/2006/relationships/image" Target="../media/image20.wmf"/><Relationship Id="rId7" Type="http://schemas.openxmlformats.org/officeDocument/2006/relationships/image" Target="../media/image28.wmf"/><Relationship Id="rId12" Type="http://schemas.openxmlformats.org/officeDocument/2006/relationships/oleObject" Target="../embeddings/oleObject38.bin"/><Relationship Id="rId2" Type="http://schemas.openxmlformats.org/officeDocument/2006/relationships/oleObject" Target="../embeddings/oleObject33.bin"/><Relationship Id="rId1" Type="http://schemas.openxmlformats.org/officeDocument/2006/relationships/slideLayout" Target="../slideLayouts/slideLayout7.xml"/><Relationship Id="rId6" Type="http://schemas.openxmlformats.org/officeDocument/2006/relationships/oleObject" Target="../embeddings/oleObject35.bin"/><Relationship Id="rId11" Type="http://schemas.openxmlformats.org/officeDocument/2006/relationships/image" Target="../media/image29.wmf"/><Relationship Id="rId5" Type="http://schemas.openxmlformats.org/officeDocument/2006/relationships/image" Target="../media/image27.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16.wmf"/><Relationship Id="rId14" Type="http://schemas.openxmlformats.org/officeDocument/2006/relationships/oleObject" Target="../embeddings/oleObject39.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image" Target="../media/image36.wmf"/><Relationship Id="rId7" Type="http://schemas.openxmlformats.org/officeDocument/2006/relationships/image" Target="../media/image32.wmf"/><Relationship Id="rId2" Type="http://schemas.openxmlformats.org/officeDocument/2006/relationships/oleObject" Target="../embeddings/oleObject42.bin"/><Relationship Id="rId1" Type="http://schemas.openxmlformats.org/officeDocument/2006/relationships/slideLayout" Target="../slideLayouts/slideLayout7.xml"/><Relationship Id="rId6" Type="http://schemas.openxmlformats.org/officeDocument/2006/relationships/oleObject" Target="../embeddings/oleObject40.bin"/><Relationship Id="rId11" Type="http://schemas.openxmlformats.org/officeDocument/2006/relationships/image" Target="../media/image39.wmf"/><Relationship Id="rId5" Type="http://schemas.openxmlformats.org/officeDocument/2006/relationships/image" Target="../media/image37.wmf"/><Relationship Id="rId10" Type="http://schemas.openxmlformats.org/officeDocument/2006/relationships/oleObject" Target="../embeddings/oleObject45.bin"/><Relationship Id="rId4" Type="http://schemas.openxmlformats.org/officeDocument/2006/relationships/oleObject" Target="../embeddings/oleObject43.bin"/><Relationship Id="rId9" Type="http://schemas.openxmlformats.org/officeDocument/2006/relationships/image" Target="../media/image38.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43.wmf"/><Relationship Id="rId3" Type="http://schemas.openxmlformats.org/officeDocument/2006/relationships/image" Target="../media/image40.wmf"/><Relationship Id="rId7" Type="http://schemas.openxmlformats.org/officeDocument/2006/relationships/image" Target="../media/image32.wmf"/><Relationship Id="rId12" Type="http://schemas.openxmlformats.org/officeDocument/2006/relationships/oleObject" Target="../embeddings/oleObject49.bin"/><Relationship Id="rId2" Type="http://schemas.openxmlformats.org/officeDocument/2006/relationships/oleObject" Target="../embeddings/oleObject46.bin"/><Relationship Id="rId1" Type="http://schemas.openxmlformats.org/officeDocument/2006/relationships/slideLayout" Target="../slideLayouts/slideLayout7.xml"/><Relationship Id="rId6" Type="http://schemas.openxmlformats.org/officeDocument/2006/relationships/oleObject" Target="../embeddings/oleObject40.bin"/><Relationship Id="rId11" Type="http://schemas.openxmlformats.org/officeDocument/2006/relationships/image" Target="../media/image42.wmf"/><Relationship Id="rId5" Type="http://schemas.openxmlformats.org/officeDocument/2006/relationships/image" Target="../media/image41.wmf"/><Relationship Id="rId10" Type="http://schemas.openxmlformats.org/officeDocument/2006/relationships/oleObject" Target="../embeddings/oleObject48.bin"/><Relationship Id="rId4" Type="http://schemas.openxmlformats.org/officeDocument/2006/relationships/oleObject" Target="../embeddings/oleObject47.bin"/><Relationship Id="rId9" Type="http://schemas.openxmlformats.org/officeDocument/2006/relationships/image" Target="../media/image16.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47.wmf"/><Relationship Id="rId3" Type="http://schemas.openxmlformats.org/officeDocument/2006/relationships/image" Target="../media/image32.wmf"/><Relationship Id="rId7" Type="http://schemas.openxmlformats.org/officeDocument/2006/relationships/image" Target="../media/image45.wmf"/><Relationship Id="rId12" Type="http://schemas.openxmlformats.org/officeDocument/2006/relationships/oleObject" Target="../embeddings/oleObject53.bin"/><Relationship Id="rId2" Type="http://schemas.openxmlformats.org/officeDocument/2006/relationships/oleObject" Target="../embeddings/oleObject40.bin"/><Relationship Id="rId1" Type="http://schemas.openxmlformats.org/officeDocument/2006/relationships/slideLayout" Target="../slideLayouts/slideLayout7.xml"/><Relationship Id="rId6" Type="http://schemas.openxmlformats.org/officeDocument/2006/relationships/oleObject" Target="../embeddings/oleObject51.bin"/><Relationship Id="rId11" Type="http://schemas.openxmlformats.org/officeDocument/2006/relationships/image" Target="../media/image16.wmf"/><Relationship Id="rId5" Type="http://schemas.openxmlformats.org/officeDocument/2006/relationships/image" Target="../media/image44.wmf"/><Relationship Id="rId10" Type="http://schemas.openxmlformats.org/officeDocument/2006/relationships/oleObject" Target="../embeddings/oleObject36.bin"/><Relationship Id="rId4" Type="http://schemas.openxmlformats.org/officeDocument/2006/relationships/oleObject" Target="../embeddings/oleObject50.bin"/><Relationship Id="rId9" Type="http://schemas.openxmlformats.org/officeDocument/2006/relationships/image" Target="../media/image46.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47.wmf"/><Relationship Id="rId18" Type="http://schemas.openxmlformats.org/officeDocument/2006/relationships/oleObject" Target="../embeddings/oleObject62.bin"/><Relationship Id="rId26" Type="http://schemas.openxmlformats.org/officeDocument/2006/relationships/image" Target="../media/image57.wmf"/><Relationship Id="rId3" Type="http://schemas.openxmlformats.org/officeDocument/2006/relationships/image" Target="../media/image48.wmf"/><Relationship Id="rId21" Type="http://schemas.openxmlformats.org/officeDocument/2006/relationships/image" Target="../media/image56.wmf"/><Relationship Id="rId7" Type="http://schemas.openxmlformats.org/officeDocument/2006/relationships/image" Target="../media/image50.wmf"/><Relationship Id="rId12" Type="http://schemas.openxmlformats.org/officeDocument/2006/relationships/oleObject" Target="../embeddings/oleObject59.bin"/><Relationship Id="rId17" Type="http://schemas.openxmlformats.org/officeDocument/2006/relationships/image" Target="../media/image54.wmf"/><Relationship Id="rId25" Type="http://schemas.openxmlformats.org/officeDocument/2006/relationships/oleObject" Target="../embeddings/oleObject66.bin"/><Relationship Id="rId2" Type="http://schemas.openxmlformats.org/officeDocument/2006/relationships/oleObject" Target="../embeddings/oleObject54.bin"/><Relationship Id="rId16" Type="http://schemas.openxmlformats.org/officeDocument/2006/relationships/oleObject" Target="../embeddings/oleObject61.bin"/><Relationship Id="rId20" Type="http://schemas.openxmlformats.org/officeDocument/2006/relationships/oleObject" Target="../embeddings/oleObject63.bin"/><Relationship Id="rId1" Type="http://schemas.openxmlformats.org/officeDocument/2006/relationships/slideLayout" Target="../slideLayouts/slideLayout7.xml"/><Relationship Id="rId6" Type="http://schemas.openxmlformats.org/officeDocument/2006/relationships/oleObject" Target="../embeddings/oleObject56.bin"/><Relationship Id="rId11" Type="http://schemas.openxmlformats.org/officeDocument/2006/relationships/image" Target="../media/image52.wmf"/><Relationship Id="rId24" Type="http://schemas.openxmlformats.org/officeDocument/2006/relationships/oleObject" Target="../embeddings/oleObject65.bin"/><Relationship Id="rId5" Type="http://schemas.openxmlformats.org/officeDocument/2006/relationships/image" Target="../media/image49.wmf"/><Relationship Id="rId15" Type="http://schemas.openxmlformats.org/officeDocument/2006/relationships/image" Target="../media/image53.wmf"/><Relationship Id="rId23" Type="http://schemas.openxmlformats.org/officeDocument/2006/relationships/image" Target="../media/image43.wmf"/><Relationship Id="rId10" Type="http://schemas.openxmlformats.org/officeDocument/2006/relationships/oleObject" Target="../embeddings/oleObject58.bin"/><Relationship Id="rId19" Type="http://schemas.openxmlformats.org/officeDocument/2006/relationships/image" Target="../media/image55.wmf"/><Relationship Id="rId4" Type="http://schemas.openxmlformats.org/officeDocument/2006/relationships/oleObject" Target="../embeddings/oleObject55.bin"/><Relationship Id="rId9" Type="http://schemas.openxmlformats.org/officeDocument/2006/relationships/image" Target="../media/image51.wmf"/><Relationship Id="rId14" Type="http://schemas.openxmlformats.org/officeDocument/2006/relationships/oleObject" Target="../embeddings/oleObject60.bin"/><Relationship Id="rId22" Type="http://schemas.openxmlformats.org/officeDocument/2006/relationships/oleObject" Target="../embeddings/oleObject64.bin"/><Relationship Id="rId27" Type="http://schemas.openxmlformats.org/officeDocument/2006/relationships/oleObject" Target="../embeddings/oleObject67.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68.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image" Target="../media/image60.wmf"/><Relationship Id="rId7" Type="http://schemas.openxmlformats.org/officeDocument/2006/relationships/image" Target="../media/image62.wmf"/><Relationship Id="rId2" Type="http://schemas.openxmlformats.org/officeDocument/2006/relationships/oleObject" Target="../embeddings/oleObject69.bin"/><Relationship Id="rId1" Type="http://schemas.openxmlformats.org/officeDocument/2006/relationships/slideLayout" Target="../slideLayouts/slideLayout7.xml"/><Relationship Id="rId6" Type="http://schemas.openxmlformats.org/officeDocument/2006/relationships/oleObject" Target="../embeddings/oleObject71.bin"/><Relationship Id="rId5" Type="http://schemas.openxmlformats.org/officeDocument/2006/relationships/image" Target="../media/image61.wmf"/><Relationship Id="rId4" Type="http://schemas.openxmlformats.org/officeDocument/2006/relationships/oleObject" Target="../embeddings/oleObject70.bin"/><Relationship Id="rId9" Type="http://schemas.openxmlformats.org/officeDocument/2006/relationships/image" Target="../media/image63.wmf"/></Relationships>
</file>

<file path=ppt/slides/_rels/slide2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73.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65.wmf"/><Relationship Id="rId3" Type="http://schemas.openxmlformats.org/officeDocument/2006/relationships/image" Target="../media/image66.wmf"/><Relationship Id="rId7" Type="http://schemas.openxmlformats.org/officeDocument/2006/relationships/image" Target="../media/image67.wmf"/><Relationship Id="rId12" Type="http://schemas.openxmlformats.org/officeDocument/2006/relationships/oleObject" Target="../embeddings/oleObject73.bin"/><Relationship Id="rId2" Type="http://schemas.openxmlformats.org/officeDocument/2006/relationships/oleObject" Target="../embeddings/oleObject74.bin"/><Relationship Id="rId1" Type="http://schemas.openxmlformats.org/officeDocument/2006/relationships/slideLayout" Target="../slideLayouts/slideLayout7.xml"/><Relationship Id="rId6" Type="http://schemas.openxmlformats.org/officeDocument/2006/relationships/oleObject" Target="../embeddings/oleObject75.bin"/><Relationship Id="rId11" Type="http://schemas.openxmlformats.org/officeDocument/2006/relationships/image" Target="../media/image69.wmf"/><Relationship Id="rId5" Type="http://schemas.openxmlformats.org/officeDocument/2006/relationships/image" Target="../media/image16.wmf"/><Relationship Id="rId10" Type="http://schemas.openxmlformats.org/officeDocument/2006/relationships/oleObject" Target="../embeddings/oleObject77.bin"/><Relationship Id="rId4" Type="http://schemas.openxmlformats.org/officeDocument/2006/relationships/oleObject" Target="../embeddings/oleObject36.bin"/><Relationship Id="rId9" Type="http://schemas.openxmlformats.org/officeDocument/2006/relationships/image" Target="../media/image68.w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78.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image" Target="../media/image71.wmf"/><Relationship Id="rId7" Type="http://schemas.openxmlformats.org/officeDocument/2006/relationships/image" Target="../media/image16.wmf"/><Relationship Id="rId2" Type="http://schemas.openxmlformats.org/officeDocument/2006/relationships/oleObject" Target="../embeddings/oleObject79.bin"/><Relationship Id="rId1" Type="http://schemas.openxmlformats.org/officeDocument/2006/relationships/slideLayout" Target="../slideLayouts/slideLayout7.xml"/><Relationship Id="rId6" Type="http://schemas.openxmlformats.org/officeDocument/2006/relationships/oleObject" Target="../embeddings/oleObject36.bin"/><Relationship Id="rId11" Type="http://schemas.openxmlformats.org/officeDocument/2006/relationships/image" Target="../media/image74.wmf"/><Relationship Id="rId5" Type="http://schemas.openxmlformats.org/officeDocument/2006/relationships/image" Target="../media/image72.wmf"/><Relationship Id="rId10" Type="http://schemas.openxmlformats.org/officeDocument/2006/relationships/oleObject" Target="../embeddings/oleObject82.bin"/><Relationship Id="rId4" Type="http://schemas.openxmlformats.org/officeDocument/2006/relationships/oleObject" Target="../embeddings/oleObject80.bin"/><Relationship Id="rId9" Type="http://schemas.openxmlformats.org/officeDocument/2006/relationships/image" Target="../media/image73.wmf"/></Relationships>
</file>

<file path=ppt/slides/_rels/slide3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image" Target="../media/image76.wmf"/><Relationship Id="rId7" Type="http://schemas.openxmlformats.org/officeDocument/2006/relationships/image" Target="../media/image78.wmf"/><Relationship Id="rId2" Type="http://schemas.openxmlformats.org/officeDocument/2006/relationships/oleObject" Target="../embeddings/oleObject83.bin"/><Relationship Id="rId1" Type="http://schemas.openxmlformats.org/officeDocument/2006/relationships/slideLayout" Target="../slideLayouts/slideLayout7.xml"/><Relationship Id="rId6" Type="http://schemas.openxmlformats.org/officeDocument/2006/relationships/oleObject" Target="../embeddings/oleObject85.bin"/><Relationship Id="rId5" Type="http://schemas.openxmlformats.org/officeDocument/2006/relationships/image" Target="../media/image77.wmf"/><Relationship Id="rId4" Type="http://schemas.openxmlformats.org/officeDocument/2006/relationships/oleObject" Target="../embeddings/oleObject84.bin"/><Relationship Id="rId9" Type="http://schemas.openxmlformats.org/officeDocument/2006/relationships/image" Target="../media/image16.wmf"/></Relationships>
</file>

<file path=ppt/slides/_rels/slide3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3.wmf"/><Relationship Id="rId7"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Layout" Target="../slideLayouts/slideLayout7.xml"/><Relationship Id="rId6" Type="http://schemas.openxmlformats.org/officeDocument/2006/relationships/oleObject" Target="../embeddings/oleObject6.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6.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image" Target="../media/image81.wmf"/><Relationship Id="rId7" Type="http://schemas.openxmlformats.org/officeDocument/2006/relationships/image" Target="../media/image83.wmf"/><Relationship Id="rId2" Type="http://schemas.openxmlformats.org/officeDocument/2006/relationships/oleObject" Target="../embeddings/oleObject86.bin"/><Relationship Id="rId1" Type="http://schemas.openxmlformats.org/officeDocument/2006/relationships/slideLayout" Target="../slideLayouts/slideLayout7.xml"/><Relationship Id="rId6" Type="http://schemas.openxmlformats.org/officeDocument/2006/relationships/oleObject" Target="../embeddings/oleObject88.bin"/><Relationship Id="rId5" Type="http://schemas.openxmlformats.org/officeDocument/2006/relationships/image" Target="../media/image82.wmf"/><Relationship Id="rId10" Type="http://schemas.openxmlformats.org/officeDocument/2006/relationships/image" Target="../media/image80.jpeg"/><Relationship Id="rId4" Type="http://schemas.openxmlformats.org/officeDocument/2006/relationships/oleObject" Target="../embeddings/oleObject87.bin"/><Relationship Id="rId9" Type="http://schemas.openxmlformats.org/officeDocument/2006/relationships/image" Target="../media/image84.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92.bin"/><Relationship Id="rId13" Type="http://schemas.openxmlformats.org/officeDocument/2006/relationships/image" Target="../media/image87.wmf"/><Relationship Id="rId18" Type="http://schemas.openxmlformats.org/officeDocument/2006/relationships/oleObject" Target="../embeddings/oleObject97.bin"/><Relationship Id="rId3" Type="http://schemas.openxmlformats.org/officeDocument/2006/relationships/image" Target="../media/image84.wmf"/><Relationship Id="rId21" Type="http://schemas.openxmlformats.org/officeDocument/2006/relationships/image" Target="../media/image91.wmf"/><Relationship Id="rId7" Type="http://schemas.openxmlformats.org/officeDocument/2006/relationships/image" Target="../media/image43.wmf"/><Relationship Id="rId12" Type="http://schemas.openxmlformats.org/officeDocument/2006/relationships/oleObject" Target="../embeddings/oleObject94.bin"/><Relationship Id="rId17" Type="http://schemas.openxmlformats.org/officeDocument/2006/relationships/image" Target="../media/image89.wmf"/><Relationship Id="rId2" Type="http://schemas.openxmlformats.org/officeDocument/2006/relationships/oleObject" Target="../embeddings/oleObject90.bin"/><Relationship Id="rId16" Type="http://schemas.openxmlformats.org/officeDocument/2006/relationships/oleObject" Target="../embeddings/oleObject96.bin"/><Relationship Id="rId20" Type="http://schemas.openxmlformats.org/officeDocument/2006/relationships/oleObject" Target="../embeddings/oleObject98.bin"/><Relationship Id="rId1" Type="http://schemas.openxmlformats.org/officeDocument/2006/relationships/slideLayout" Target="../slideLayouts/slideLayout7.xml"/><Relationship Id="rId6" Type="http://schemas.openxmlformats.org/officeDocument/2006/relationships/oleObject" Target="../embeddings/oleObject64.bin"/><Relationship Id="rId11" Type="http://schemas.openxmlformats.org/officeDocument/2006/relationships/image" Target="../media/image86.wmf"/><Relationship Id="rId5" Type="http://schemas.openxmlformats.org/officeDocument/2006/relationships/image" Target="../media/image85.wmf"/><Relationship Id="rId15" Type="http://schemas.openxmlformats.org/officeDocument/2006/relationships/image" Target="../media/image88.wmf"/><Relationship Id="rId10" Type="http://schemas.openxmlformats.org/officeDocument/2006/relationships/oleObject" Target="../embeddings/oleObject93.bin"/><Relationship Id="rId19" Type="http://schemas.openxmlformats.org/officeDocument/2006/relationships/image" Target="../media/image90.wmf"/><Relationship Id="rId4" Type="http://schemas.openxmlformats.org/officeDocument/2006/relationships/oleObject" Target="../embeddings/oleObject91.bin"/><Relationship Id="rId9" Type="http://schemas.openxmlformats.org/officeDocument/2006/relationships/image" Target="../media/image83.wmf"/><Relationship Id="rId14" Type="http://schemas.openxmlformats.org/officeDocument/2006/relationships/oleObject" Target="../embeddings/oleObject95.bin"/></Relationships>
</file>

<file path=ppt/slides/_rels/slide42.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oleObject" Target="../embeddings/oleObject99.bin"/><Relationship Id="rId1" Type="http://schemas.openxmlformats.org/officeDocument/2006/relationships/slideLayout" Target="../slideLayouts/slideLayout7.xml"/><Relationship Id="rId4" Type="http://schemas.openxmlformats.org/officeDocument/2006/relationships/image" Target="../media/image9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image" Target="../media/image94.jpeg"/><Relationship Id="rId1" Type="http://schemas.openxmlformats.org/officeDocument/2006/relationships/slideLayout" Target="../slideLayouts/slideLayout7.xml"/><Relationship Id="rId6" Type="http://schemas.openxmlformats.org/officeDocument/2006/relationships/image" Target="../media/image96.wmf"/><Relationship Id="rId5" Type="http://schemas.openxmlformats.org/officeDocument/2006/relationships/oleObject" Target="../embeddings/oleObject101.bin"/><Relationship Id="rId4" Type="http://schemas.openxmlformats.org/officeDocument/2006/relationships/image" Target="../media/image95.wmf"/></Relationships>
</file>

<file path=ppt/slides/_rels/slide46.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97.wmf"/><Relationship Id="rId7" Type="http://schemas.openxmlformats.org/officeDocument/2006/relationships/image" Target="../media/image98.wmf"/><Relationship Id="rId12" Type="http://schemas.openxmlformats.org/officeDocument/2006/relationships/image" Target="../media/image100.wmf"/><Relationship Id="rId2" Type="http://schemas.openxmlformats.org/officeDocument/2006/relationships/oleObject" Target="../embeddings/oleObject102.bin"/><Relationship Id="rId1" Type="http://schemas.openxmlformats.org/officeDocument/2006/relationships/slideLayout" Target="../slideLayouts/slideLayout7.xml"/><Relationship Id="rId6" Type="http://schemas.openxmlformats.org/officeDocument/2006/relationships/oleObject" Target="../embeddings/oleObject103.bin"/><Relationship Id="rId11" Type="http://schemas.openxmlformats.org/officeDocument/2006/relationships/oleObject" Target="../embeddings/oleObject105.bin"/><Relationship Id="rId5" Type="http://schemas.openxmlformats.org/officeDocument/2006/relationships/image" Target="../media/image96.wmf"/><Relationship Id="rId10" Type="http://schemas.openxmlformats.org/officeDocument/2006/relationships/image" Target="../media/image99.wmf"/><Relationship Id="rId4" Type="http://schemas.openxmlformats.org/officeDocument/2006/relationships/oleObject" Target="../embeddings/oleObject101.bin"/><Relationship Id="rId9" Type="http://schemas.openxmlformats.org/officeDocument/2006/relationships/oleObject" Target="../embeddings/oleObject104.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09.bin"/><Relationship Id="rId3" Type="http://schemas.openxmlformats.org/officeDocument/2006/relationships/image" Target="../media/image98.wmf"/><Relationship Id="rId7" Type="http://schemas.openxmlformats.org/officeDocument/2006/relationships/image" Target="../media/image102.wmf"/><Relationship Id="rId12" Type="http://schemas.openxmlformats.org/officeDocument/2006/relationships/image" Target="../media/image104.wmf"/><Relationship Id="rId2" Type="http://schemas.openxmlformats.org/officeDocument/2006/relationships/oleObject" Target="../embeddings/oleObject106.bin"/><Relationship Id="rId1" Type="http://schemas.openxmlformats.org/officeDocument/2006/relationships/slideLayout" Target="../slideLayouts/slideLayout7.xml"/><Relationship Id="rId6" Type="http://schemas.openxmlformats.org/officeDocument/2006/relationships/oleObject" Target="../embeddings/oleObject108.bin"/><Relationship Id="rId11" Type="http://schemas.openxmlformats.org/officeDocument/2006/relationships/oleObject" Target="../embeddings/oleObject110.bin"/><Relationship Id="rId5" Type="http://schemas.openxmlformats.org/officeDocument/2006/relationships/image" Target="../media/image101.wmf"/><Relationship Id="rId10" Type="http://schemas.openxmlformats.org/officeDocument/2006/relationships/image" Target="../media/image94.jpeg"/><Relationship Id="rId4" Type="http://schemas.openxmlformats.org/officeDocument/2006/relationships/oleObject" Target="../embeddings/oleObject107.bin"/><Relationship Id="rId9" Type="http://schemas.openxmlformats.org/officeDocument/2006/relationships/image" Target="../media/image103.wmf"/></Relationships>
</file>

<file path=ppt/slides/_rels/slide48.xml.rels><?xml version="1.0" encoding="UTF-8" standalone="yes"?>
<Relationships xmlns="http://schemas.openxmlformats.org/package/2006/relationships"><Relationship Id="rId8" Type="http://schemas.openxmlformats.org/officeDocument/2006/relationships/image" Target="../media/image94.jpeg"/><Relationship Id="rId13" Type="http://schemas.openxmlformats.org/officeDocument/2006/relationships/oleObject" Target="../embeddings/oleObject114.bin"/><Relationship Id="rId3" Type="http://schemas.openxmlformats.org/officeDocument/2006/relationships/image" Target="../media/image105.wmf"/><Relationship Id="rId7" Type="http://schemas.openxmlformats.org/officeDocument/2006/relationships/image" Target="../media/image43.wmf"/><Relationship Id="rId12" Type="http://schemas.openxmlformats.org/officeDocument/2006/relationships/image" Target="../media/image99.wmf"/><Relationship Id="rId2" Type="http://schemas.openxmlformats.org/officeDocument/2006/relationships/oleObject" Target="../embeddings/oleObject111.bin"/><Relationship Id="rId1" Type="http://schemas.openxmlformats.org/officeDocument/2006/relationships/slideLayout" Target="../slideLayouts/slideLayout7.xml"/><Relationship Id="rId6" Type="http://schemas.openxmlformats.org/officeDocument/2006/relationships/oleObject" Target="../embeddings/oleObject67.bin"/><Relationship Id="rId11" Type="http://schemas.openxmlformats.org/officeDocument/2006/relationships/oleObject" Target="../embeddings/oleObject104.bin"/><Relationship Id="rId5" Type="http://schemas.openxmlformats.org/officeDocument/2006/relationships/image" Target="../media/image106.wmf"/><Relationship Id="rId10" Type="http://schemas.openxmlformats.org/officeDocument/2006/relationships/image" Target="../media/image107.wmf"/><Relationship Id="rId4" Type="http://schemas.openxmlformats.org/officeDocument/2006/relationships/oleObject" Target="../embeddings/oleObject112.bin"/><Relationship Id="rId9" Type="http://schemas.openxmlformats.org/officeDocument/2006/relationships/oleObject" Target="../embeddings/oleObject113.bin"/><Relationship Id="rId14" Type="http://schemas.openxmlformats.org/officeDocument/2006/relationships/image" Target="../media/image98.wmf"/></Relationships>
</file>

<file path=ppt/slides/_rels/slide4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15.bin"/><Relationship Id="rId7" Type="http://schemas.openxmlformats.org/officeDocument/2006/relationships/oleObject" Target="../embeddings/oleObject36.bin"/><Relationship Id="rId2" Type="http://schemas.openxmlformats.org/officeDocument/2006/relationships/image" Target="../media/image94.jpeg"/><Relationship Id="rId1" Type="http://schemas.openxmlformats.org/officeDocument/2006/relationships/slideLayout" Target="../slideLayouts/slideLayout7.xml"/><Relationship Id="rId6" Type="http://schemas.openxmlformats.org/officeDocument/2006/relationships/image" Target="../media/image106.wmf"/><Relationship Id="rId5" Type="http://schemas.openxmlformats.org/officeDocument/2006/relationships/oleObject" Target="../embeddings/oleObject112.bin"/><Relationship Id="rId4" Type="http://schemas.openxmlformats.org/officeDocument/2006/relationships/image" Target="../media/image108.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3.wmf"/><Relationship Id="rId18" Type="http://schemas.openxmlformats.org/officeDocument/2006/relationships/oleObject" Target="../embeddings/oleObject17.bin"/><Relationship Id="rId3" Type="http://schemas.openxmlformats.org/officeDocument/2006/relationships/image" Target="../media/image8.wmf"/><Relationship Id="rId7" Type="http://schemas.openxmlformats.org/officeDocument/2006/relationships/image" Target="../media/image10.wmf"/><Relationship Id="rId12" Type="http://schemas.openxmlformats.org/officeDocument/2006/relationships/oleObject" Target="../embeddings/oleObject14.bin"/><Relationship Id="rId17" Type="http://schemas.openxmlformats.org/officeDocument/2006/relationships/image" Target="../media/image15.wmf"/><Relationship Id="rId2" Type="http://schemas.openxmlformats.org/officeDocument/2006/relationships/oleObject" Target="../embeddings/oleObject9.bin"/><Relationship Id="rId16" Type="http://schemas.openxmlformats.org/officeDocument/2006/relationships/oleObject" Target="../embeddings/oleObject16.bin"/><Relationship Id="rId1" Type="http://schemas.openxmlformats.org/officeDocument/2006/relationships/slideLayout" Target="../slideLayouts/slideLayout7.xml"/><Relationship Id="rId6" Type="http://schemas.openxmlformats.org/officeDocument/2006/relationships/oleObject" Target="../embeddings/oleObject11.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13.bin"/><Relationship Id="rId19" Type="http://schemas.openxmlformats.org/officeDocument/2006/relationships/image" Target="../media/image16.wmf"/><Relationship Id="rId4" Type="http://schemas.openxmlformats.org/officeDocument/2006/relationships/oleObject" Target="../embeddings/oleObject10.bin"/><Relationship Id="rId9" Type="http://schemas.openxmlformats.org/officeDocument/2006/relationships/image" Target="../media/image11.wmf"/><Relationship Id="rId14" Type="http://schemas.openxmlformats.org/officeDocument/2006/relationships/oleObject" Target="../embeddings/oleObject15.bin"/></Relationships>
</file>

<file path=ppt/slides/_rels/slide50.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18.bin"/><Relationship Id="rId13" Type="http://schemas.openxmlformats.org/officeDocument/2006/relationships/image" Target="../media/image16.wmf"/><Relationship Id="rId3" Type="http://schemas.openxmlformats.org/officeDocument/2006/relationships/image" Target="../media/image112.jpeg"/><Relationship Id="rId7" Type="http://schemas.openxmlformats.org/officeDocument/2006/relationships/image" Target="../media/image114.wmf"/><Relationship Id="rId12" Type="http://schemas.openxmlformats.org/officeDocument/2006/relationships/oleObject" Target="../embeddings/oleObject36.bin"/><Relationship Id="rId2" Type="http://schemas.openxmlformats.org/officeDocument/2006/relationships/image" Target="../media/image111.jpeg"/><Relationship Id="rId1" Type="http://schemas.openxmlformats.org/officeDocument/2006/relationships/slideLayout" Target="../slideLayouts/slideLayout7.xml"/><Relationship Id="rId6" Type="http://schemas.openxmlformats.org/officeDocument/2006/relationships/oleObject" Target="../embeddings/oleObject117.bin"/><Relationship Id="rId11" Type="http://schemas.openxmlformats.org/officeDocument/2006/relationships/image" Target="../media/image116.wmf"/><Relationship Id="rId5" Type="http://schemas.openxmlformats.org/officeDocument/2006/relationships/image" Target="../media/image113.wmf"/><Relationship Id="rId10" Type="http://schemas.openxmlformats.org/officeDocument/2006/relationships/oleObject" Target="../embeddings/oleObject119.bin"/><Relationship Id="rId4" Type="http://schemas.openxmlformats.org/officeDocument/2006/relationships/oleObject" Target="../embeddings/oleObject116.bin"/><Relationship Id="rId9" Type="http://schemas.openxmlformats.org/officeDocument/2006/relationships/image" Target="../media/image115.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22.bin"/><Relationship Id="rId3" Type="http://schemas.openxmlformats.org/officeDocument/2006/relationships/image" Target="../media/image117.wmf"/><Relationship Id="rId7" Type="http://schemas.openxmlformats.org/officeDocument/2006/relationships/image" Target="../media/image118.wmf"/><Relationship Id="rId2" Type="http://schemas.openxmlformats.org/officeDocument/2006/relationships/oleObject" Target="../embeddings/oleObject120.bin"/><Relationship Id="rId1" Type="http://schemas.openxmlformats.org/officeDocument/2006/relationships/slideLayout" Target="../slideLayouts/slideLayout7.xml"/><Relationship Id="rId6" Type="http://schemas.openxmlformats.org/officeDocument/2006/relationships/oleObject" Target="../embeddings/oleObject121.bin"/><Relationship Id="rId5" Type="http://schemas.openxmlformats.org/officeDocument/2006/relationships/image" Target="../media/image16.wmf"/><Relationship Id="rId4" Type="http://schemas.openxmlformats.org/officeDocument/2006/relationships/oleObject" Target="../embeddings/oleObject36.bin"/><Relationship Id="rId9" Type="http://schemas.openxmlformats.org/officeDocument/2006/relationships/image" Target="../media/image119.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26.bin"/><Relationship Id="rId3" Type="http://schemas.openxmlformats.org/officeDocument/2006/relationships/image" Target="../media/image120.wmf"/><Relationship Id="rId7" Type="http://schemas.openxmlformats.org/officeDocument/2006/relationships/image" Target="../media/image122.wmf"/><Relationship Id="rId2" Type="http://schemas.openxmlformats.org/officeDocument/2006/relationships/oleObject" Target="../embeddings/oleObject123.bin"/><Relationship Id="rId1" Type="http://schemas.openxmlformats.org/officeDocument/2006/relationships/slideLayout" Target="../slideLayouts/slideLayout7.xml"/><Relationship Id="rId6" Type="http://schemas.openxmlformats.org/officeDocument/2006/relationships/oleObject" Target="../embeddings/oleObject125.bin"/><Relationship Id="rId5" Type="http://schemas.openxmlformats.org/officeDocument/2006/relationships/image" Target="../media/image121.wmf"/><Relationship Id="rId4" Type="http://schemas.openxmlformats.org/officeDocument/2006/relationships/oleObject" Target="../embeddings/oleObject124.bin"/><Relationship Id="rId9" Type="http://schemas.openxmlformats.org/officeDocument/2006/relationships/image" Target="../media/image123.wmf"/></Relationships>
</file>

<file path=ppt/slides/_rels/slide55.x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oleObject" Target="../embeddings/oleObject127.bin"/><Relationship Id="rId7" Type="http://schemas.openxmlformats.org/officeDocument/2006/relationships/oleObject" Target="../embeddings/oleObject129.bin"/><Relationship Id="rId2" Type="http://schemas.openxmlformats.org/officeDocument/2006/relationships/image" Target="../media/image124.jpeg"/><Relationship Id="rId1" Type="http://schemas.openxmlformats.org/officeDocument/2006/relationships/slideLayout" Target="../slideLayouts/slideLayout7.xml"/><Relationship Id="rId6" Type="http://schemas.openxmlformats.org/officeDocument/2006/relationships/image" Target="../media/image126.wmf"/><Relationship Id="rId5" Type="http://schemas.openxmlformats.org/officeDocument/2006/relationships/oleObject" Target="../embeddings/oleObject128.bin"/><Relationship Id="rId10" Type="http://schemas.openxmlformats.org/officeDocument/2006/relationships/image" Target="../media/image128.wmf"/><Relationship Id="rId4" Type="http://schemas.openxmlformats.org/officeDocument/2006/relationships/image" Target="../media/image125.wmf"/><Relationship Id="rId9" Type="http://schemas.openxmlformats.org/officeDocument/2006/relationships/oleObject" Target="../embeddings/oleObject130.bin"/></Relationships>
</file>

<file path=ppt/slides/_rels/slide56.x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oleObject" Target="../embeddings/oleObject127.bin"/><Relationship Id="rId7" Type="http://schemas.openxmlformats.org/officeDocument/2006/relationships/oleObject" Target="../embeddings/oleObject129.bin"/><Relationship Id="rId2" Type="http://schemas.openxmlformats.org/officeDocument/2006/relationships/image" Target="../media/image129.jpeg"/><Relationship Id="rId1" Type="http://schemas.openxmlformats.org/officeDocument/2006/relationships/slideLayout" Target="../slideLayouts/slideLayout7.xml"/><Relationship Id="rId6" Type="http://schemas.openxmlformats.org/officeDocument/2006/relationships/image" Target="../media/image126.wmf"/><Relationship Id="rId5" Type="http://schemas.openxmlformats.org/officeDocument/2006/relationships/oleObject" Target="../embeddings/oleObject128.bin"/><Relationship Id="rId10" Type="http://schemas.openxmlformats.org/officeDocument/2006/relationships/image" Target="../media/image128.wmf"/><Relationship Id="rId4" Type="http://schemas.openxmlformats.org/officeDocument/2006/relationships/image" Target="../media/image125.wmf"/><Relationship Id="rId9" Type="http://schemas.openxmlformats.org/officeDocument/2006/relationships/oleObject" Target="../embeddings/oleObject130.bin"/></Relationships>
</file>

<file path=ppt/slides/_rels/slide57.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oleObject" Target="../embeddings/oleObject131.bin"/><Relationship Id="rId7" Type="http://schemas.openxmlformats.org/officeDocument/2006/relationships/oleObject" Target="../embeddings/oleObject133.bin"/><Relationship Id="rId2" Type="http://schemas.openxmlformats.org/officeDocument/2006/relationships/image" Target="../media/image130.jpeg"/><Relationship Id="rId1" Type="http://schemas.openxmlformats.org/officeDocument/2006/relationships/slideLayout" Target="../slideLayouts/slideLayout7.xml"/><Relationship Id="rId6" Type="http://schemas.openxmlformats.org/officeDocument/2006/relationships/image" Target="../media/image132.wmf"/><Relationship Id="rId5" Type="http://schemas.openxmlformats.org/officeDocument/2006/relationships/oleObject" Target="../embeddings/oleObject132.bin"/><Relationship Id="rId10" Type="http://schemas.openxmlformats.org/officeDocument/2006/relationships/image" Target="../media/image134.wmf"/><Relationship Id="rId4" Type="http://schemas.openxmlformats.org/officeDocument/2006/relationships/image" Target="../media/image131.wmf"/><Relationship Id="rId9" Type="http://schemas.openxmlformats.org/officeDocument/2006/relationships/oleObject" Target="../embeddings/oleObject134.bin"/></Relationships>
</file>

<file path=ppt/slides/_rels/slide58.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15.wmf"/><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oleObject" Target="../embeddings/oleObject19.bin"/><Relationship Id="rId5" Type="http://schemas.openxmlformats.org/officeDocument/2006/relationships/image" Target="../media/image17.wmf"/><Relationship Id="rId4" Type="http://schemas.openxmlformats.org/officeDocument/2006/relationships/oleObject" Target="../embeddings/oleObject18.bin"/></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28.bin"/><Relationship Id="rId13" Type="http://schemas.openxmlformats.org/officeDocument/2006/relationships/image" Target="../media/image128.wmf"/><Relationship Id="rId3" Type="http://schemas.openxmlformats.org/officeDocument/2006/relationships/image" Target="../media/image136.wmf"/><Relationship Id="rId7" Type="http://schemas.openxmlformats.org/officeDocument/2006/relationships/image" Target="../media/image125.wmf"/><Relationship Id="rId12" Type="http://schemas.openxmlformats.org/officeDocument/2006/relationships/oleObject" Target="../embeddings/oleObject130.bin"/><Relationship Id="rId2" Type="http://schemas.openxmlformats.org/officeDocument/2006/relationships/oleObject" Target="../embeddings/oleObject135.bin"/><Relationship Id="rId1" Type="http://schemas.openxmlformats.org/officeDocument/2006/relationships/slideLayout" Target="../slideLayouts/slideLayout7.xml"/><Relationship Id="rId6" Type="http://schemas.openxmlformats.org/officeDocument/2006/relationships/oleObject" Target="../embeddings/oleObject127.bin"/><Relationship Id="rId11" Type="http://schemas.openxmlformats.org/officeDocument/2006/relationships/image" Target="../media/image127.wmf"/><Relationship Id="rId5" Type="http://schemas.openxmlformats.org/officeDocument/2006/relationships/image" Target="../media/image137.wmf"/><Relationship Id="rId10" Type="http://schemas.openxmlformats.org/officeDocument/2006/relationships/oleObject" Target="../embeddings/oleObject129.bin"/><Relationship Id="rId4" Type="http://schemas.openxmlformats.org/officeDocument/2006/relationships/oleObject" Target="../embeddings/oleObject136.bin"/><Relationship Id="rId9" Type="http://schemas.openxmlformats.org/officeDocument/2006/relationships/image" Target="../media/image126.wmf"/></Relationships>
</file>

<file path=ppt/slides/_rels/slide61.x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oleObject" Target="../embeddings/oleObject137.bin"/><Relationship Id="rId1" Type="http://schemas.openxmlformats.org/officeDocument/2006/relationships/slideLayout" Target="../slideLayouts/slideLayout7.xml"/><Relationship Id="rId5" Type="http://schemas.openxmlformats.org/officeDocument/2006/relationships/image" Target="../media/image139.wmf"/><Relationship Id="rId4" Type="http://schemas.openxmlformats.org/officeDocument/2006/relationships/oleObject" Target="../embeddings/oleObject138.bin"/></Relationships>
</file>

<file path=ppt/slides/_rels/slide62.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image" Target="../media/image141.jpeg"/><Relationship Id="rId1" Type="http://schemas.openxmlformats.org/officeDocument/2006/relationships/slideLayout" Target="../slideLayouts/slideLayout7.xml"/><Relationship Id="rId6" Type="http://schemas.openxmlformats.org/officeDocument/2006/relationships/image" Target="../media/image143.wmf"/><Relationship Id="rId5" Type="http://schemas.openxmlformats.org/officeDocument/2006/relationships/oleObject" Target="../embeddings/oleObject140.bin"/><Relationship Id="rId4" Type="http://schemas.openxmlformats.org/officeDocument/2006/relationships/image" Target="../media/image142.wmf"/></Relationships>
</file>

<file path=ppt/slides/_rels/slide64.xml.rels><?xml version="1.0" encoding="UTF-8" standalone="yes"?>
<Relationships xmlns="http://schemas.openxmlformats.org/package/2006/relationships"><Relationship Id="rId2" Type="http://schemas.openxmlformats.org/officeDocument/2006/relationships/image" Target="../media/image14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oleObject" Target="../embeddings/oleObject141.bin"/><Relationship Id="rId7" Type="http://schemas.openxmlformats.org/officeDocument/2006/relationships/oleObject" Target="../embeddings/oleObject143.bin"/><Relationship Id="rId12" Type="http://schemas.openxmlformats.org/officeDocument/2006/relationships/image" Target="../media/image147.wmf"/><Relationship Id="rId2" Type="http://schemas.openxmlformats.org/officeDocument/2006/relationships/image" Target="../media/image144.jpeg"/><Relationship Id="rId1" Type="http://schemas.openxmlformats.org/officeDocument/2006/relationships/slideLayout" Target="../slideLayouts/slideLayout7.xml"/><Relationship Id="rId6" Type="http://schemas.openxmlformats.org/officeDocument/2006/relationships/image" Target="../media/image146.wmf"/><Relationship Id="rId11" Type="http://schemas.openxmlformats.org/officeDocument/2006/relationships/oleObject" Target="../embeddings/oleObject144.bin"/><Relationship Id="rId5" Type="http://schemas.openxmlformats.org/officeDocument/2006/relationships/oleObject" Target="../embeddings/oleObject142.bin"/><Relationship Id="rId10" Type="http://schemas.openxmlformats.org/officeDocument/2006/relationships/image" Target="../media/image16.wmf"/><Relationship Id="rId4" Type="http://schemas.openxmlformats.org/officeDocument/2006/relationships/image" Target="../media/image145.wmf"/><Relationship Id="rId9" Type="http://schemas.openxmlformats.org/officeDocument/2006/relationships/oleObject" Target="../embeddings/oleObject36.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48.bin"/><Relationship Id="rId13" Type="http://schemas.openxmlformats.org/officeDocument/2006/relationships/image" Target="../media/image150.wmf"/><Relationship Id="rId3" Type="http://schemas.openxmlformats.org/officeDocument/2006/relationships/image" Target="../media/image145.wmf"/><Relationship Id="rId7" Type="http://schemas.openxmlformats.org/officeDocument/2006/relationships/image" Target="../media/image148.wmf"/><Relationship Id="rId12" Type="http://schemas.openxmlformats.org/officeDocument/2006/relationships/oleObject" Target="../embeddings/oleObject149.bin"/><Relationship Id="rId2" Type="http://schemas.openxmlformats.org/officeDocument/2006/relationships/oleObject" Target="../embeddings/oleObject145.bin"/><Relationship Id="rId1" Type="http://schemas.openxmlformats.org/officeDocument/2006/relationships/slideLayout" Target="../slideLayouts/slideLayout7.xml"/><Relationship Id="rId6" Type="http://schemas.openxmlformats.org/officeDocument/2006/relationships/oleObject" Target="../embeddings/oleObject147.bin"/><Relationship Id="rId11" Type="http://schemas.openxmlformats.org/officeDocument/2006/relationships/image" Target="../media/image16.wmf"/><Relationship Id="rId5" Type="http://schemas.openxmlformats.org/officeDocument/2006/relationships/image" Target="../media/image146.wmf"/><Relationship Id="rId15" Type="http://schemas.openxmlformats.org/officeDocument/2006/relationships/image" Target="../media/image151.wmf"/><Relationship Id="rId10" Type="http://schemas.openxmlformats.org/officeDocument/2006/relationships/oleObject" Target="../embeddings/oleObject36.bin"/><Relationship Id="rId4" Type="http://schemas.openxmlformats.org/officeDocument/2006/relationships/oleObject" Target="../embeddings/oleObject146.bin"/><Relationship Id="rId9" Type="http://schemas.openxmlformats.org/officeDocument/2006/relationships/image" Target="../media/image149.wmf"/><Relationship Id="rId14" Type="http://schemas.openxmlformats.org/officeDocument/2006/relationships/oleObject" Target="../embeddings/oleObject150.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54.bin"/><Relationship Id="rId3" Type="http://schemas.openxmlformats.org/officeDocument/2006/relationships/image" Target="../media/image152.wmf"/><Relationship Id="rId7" Type="http://schemas.openxmlformats.org/officeDocument/2006/relationships/image" Target="../media/image154.wmf"/><Relationship Id="rId2" Type="http://schemas.openxmlformats.org/officeDocument/2006/relationships/oleObject" Target="../embeddings/oleObject151.bin"/><Relationship Id="rId1" Type="http://schemas.openxmlformats.org/officeDocument/2006/relationships/slideLayout" Target="../slideLayouts/slideLayout7.xml"/><Relationship Id="rId6" Type="http://schemas.openxmlformats.org/officeDocument/2006/relationships/oleObject" Target="../embeddings/oleObject153.bin"/><Relationship Id="rId5" Type="http://schemas.openxmlformats.org/officeDocument/2006/relationships/image" Target="../media/image153.wmf"/><Relationship Id="rId4" Type="http://schemas.openxmlformats.org/officeDocument/2006/relationships/oleObject" Target="../embeddings/oleObject152.bin"/><Relationship Id="rId9" Type="http://schemas.openxmlformats.org/officeDocument/2006/relationships/image" Target="../media/image155.wmf"/></Relationships>
</file>

<file path=ppt/slides/_rels/slide68.x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oleObject" Target="../embeddings/oleObject155.bin"/><Relationship Id="rId1" Type="http://schemas.openxmlformats.org/officeDocument/2006/relationships/slideLayout" Target="../slideLayouts/slideLayout7.xml"/><Relationship Id="rId5" Type="http://schemas.openxmlformats.org/officeDocument/2006/relationships/image" Target="../media/image157.wmf"/><Relationship Id="rId4" Type="http://schemas.openxmlformats.org/officeDocument/2006/relationships/oleObject" Target="../embeddings/oleObject156.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5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5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5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130.bin"/><Relationship Id="rId3" Type="http://schemas.openxmlformats.org/officeDocument/2006/relationships/image" Target="../media/image125.wmf"/><Relationship Id="rId7" Type="http://schemas.openxmlformats.org/officeDocument/2006/relationships/image" Target="../media/image127.wmf"/><Relationship Id="rId2" Type="http://schemas.openxmlformats.org/officeDocument/2006/relationships/oleObject" Target="../embeddings/oleObject127.bin"/><Relationship Id="rId1" Type="http://schemas.openxmlformats.org/officeDocument/2006/relationships/slideLayout" Target="../slideLayouts/slideLayout7.xml"/><Relationship Id="rId6" Type="http://schemas.openxmlformats.org/officeDocument/2006/relationships/oleObject" Target="../embeddings/oleObject129.bin"/><Relationship Id="rId5" Type="http://schemas.openxmlformats.org/officeDocument/2006/relationships/image" Target="../media/image126.wmf"/><Relationship Id="rId4" Type="http://schemas.openxmlformats.org/officeDocument/2006/relationships/oleObject" Target="../embeddings/oleObject128.bin"/><Relationship Id="rId9" Type="http://schemas.openxmlformats.org/officeDocument/2006/relationships/image" Target="../media/image128.wmf"/></Relationships>
</file>

<file path=ppt/slides/_rels/slide74.x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oleObject" Target="../embeddings/oleObject157.bin"/><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image" Target="../media/image16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oleObject" Target="../embeddings/oleObject158.bin"/><Relationship Id="rId1" Type="http://schemas.openxmlformats.org/officeDocument/2006/relationships/slideLayout" Target="../slideLayouts/slideLayout7.xml"/><Relationship Id="rId5" Type="http://schemas.openxmlformats.org/officeDocument/2006/relationships/image" Target="../media/image164.wmf"/><Relationship Id="rId4" Type="http://schemas.openxmlformats.org/officeDocument/2006/relationships/oleObject" Target="../embeddings/oleObject159.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163.bin"/><Relationship Id="rId13" Type="http://schemas.openxmlformats.org/officeDocument/2006/relationships/image" Target="../media/image170.wmf"/><Relationship Id="rId3" Type="http://schemas.openxmlformats.org/officeDocument/2006/relationships/image" Target="../media/image165.wmf"/><Relationship Id="rId7" Type="http://schemas.openxmlformats.org/officeDocument/2006/relationships/image" Target="../media/image167.wmf"/><Relationship Id="rId12" Type="http://schemas.openxmlformats.org/officeDocument/2006/relationships/oleObject" Target="../embeddings/oleObject165.bin"/><Relationship Id="rId2" Type="http://schemas.openxmlformats.org/officeDocument/2006/relationships/oleObject" Target="../embeddings/oleObject160.bin"/><Relationship Id="rId1" Type="http://schemas.openxmlformats.org/officeDocument/2006/relationships/slideLayout" Target="../slideLayouts/slideLayout7.xml"/><Relationship Id="rId6" Type="http://schemas.openxmlformats.org/officeDocument/2006/relationships/oleObject" Target="../embeddings/oleObject162.bin"/><Relationship Id="rId11" Type="http://schemas.openxmlformats.org/officeDocument/2006/relationships/image" Target="../media/image169.wmf"/><Relationship Id="rId5" Type="http://schemas.openxmlformats.org/officeDocument/2006/relationships/image" Target="../media/image166.wmf"/><Relationship Id="rId10" Type="http://schemas.openxmlformats.org/officeDocument/2006/relationships/oleObject" Target="../embeddings/oleObject164.bin"/><Relationship Id="rId4" Type="http://schemas.openxmlformats.org/officeDocument/2006/relationships/oleObject" Target="../embeddings/oleObject161.bin"/><Relationship Id="rId9" Type="http://schemas.openxmlformats.org/officeDocument/2006/relationships/image" Target="../media/image168.wmf"/></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169.bin"/><Relationship Id="rId13" Type="http://schemas.openxmlformats.org/officeDocument/2006/relationships/image" Target="../media/image173.wmf"/><Relationship Id="rId18" Type="http://schemas.openxmlformats.org/officeDocument/2006/relationships/image" Target="../media/image175.wmf"/><Relationship Id="rId3" Type="http://schemas.openxmlformats.org/officeDocument/2006/relationships/image" Target="../media/image171.wmf"/><Relationship Id="rId7" Type="http://schemas.openxmlformats.org/officeDocument/2006/relationships/image" Target="../media/image168.wmf"/><Relationship Id="rId12" Type="http://schemas.openxmlformats.org/officeDocument/2006/relationships/oleObject" Target="../embeddings/oleObject171.bin"/><Relationship Id="rId17" Type="http://schemas.openxmlformats.org/officeDocument/2006/relationships/oleObject" Target="../embeddings/oleObject174.bin"/><Relationship Id="rId2" Type="http://schemas.openxmlformats.org/officeDocument/2006/relationships/oleObject" Target="../embeddings/oleObject166.bin"/><Relationship Id="rId16" Type="http://schemas.openxmlformats.org/officeDocument/2006/relationships/oleObject" Target="../embeddings/oleObject173.bin"/><Relationship Id="rId1" Type="http://schemas.openxmlformats.org/officeDocument/2006/relationships/slideLayout" Target="../slideLayouts/slideLayout7.xml"/><Relationship Id="rId6" Type="http://schemas.openxmlformats.org/officeDocument/2006/relationships/oleObject" Target="../embeddings/oleObject168.bin"/><Relationship Id="rId11" Type="http://schemas.openxmlformats.org/officeDocument/2006/relationships/image" Target="../media/image172.wmf"/><Relationship Id="rId5" Type="http://schemas.openxmlformats.org/officeDocument/2006/relationships/image" Target="../media/image166.wmf"/><Relationship Id="rId15" Type="http://schemas.openxmlformats.org/officeDocument/2006/relationships/image" Target="../media/image174.wmf"/><Relationship Id="rId10" Type="http://schemas.openxmlformats.org/officeDocument/2006/relationships/oleObject" Target="../embeddings/oleObject170.bin"/><Relationship Id="rId4" Type="http://schemas.openxmlformats.org/officeDocument/2006/relationships/oleObject" Target="../embeddings/oleObject167.bin"/><Relationship Id="rId9" Type="http://schemas.openxmlformats.org/officeDocument/2006/relationships/image" Target="../media/image169.wmf"/><Relationship Id="rId14" Type="http://schemas.openxmlformats.org/officeDocument/2006/relationships/oleObject" Target="../embeddings/oleObject172.bin"/></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oleObject" Target="../embeddings/oleObject21.bin"/><Relationship Id="rId4" Type="http://schemas.openxmlformats.org/officeDocument/2006/relationships/image" Target="../media/image20.wmf"/></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178.bin"/><Relationship Id="rId13" Type="http://schemas.openxmlformats.org/officeDocument/2006/relationships/image" Target="../media/image178.wmf"/><Relationship Id="rId3" Type="http://schemas.openxmlformats.org/officeDocument/2006/relationships/image" Target="../media/image176.wmf"/><Relationship Id="rId7" Type="http://schemas.openxmlformats.org/officeDocument/2006/relationships/image" Target="../media/image168.wmf"/><Relationship Id="rId12" Type="http://schemas.openxmlformats.org/officeDocument/2006/relationships/oleObject" Target="../embeddings/oleObject180.bin"/><Relationship Id="rId2" Type="http://schemas.openxmlformats.org/officeDocument/2006/relationships/oleObject" Target="../embeddings/oleObject175.bin"/><Relationship Id="rId1" Type="http://schemas.openxmlformats.org/officeDocument/2006/relationships/slideLayout" Target="../slideLayouts/slideLayout7.xml"/><Relationship Id="rId6" Type="http://schemas.openxmlformats.org/officeDocument/2006/relationships/oleObject" Target="../embeddings/oleObject177.bin"/><Relationship Id="rId11" Type="http://schemas.openxmlformats.org/officeDocument/2006/relationships/image" Target="../media/image177.wmf"/><Relationship Id="rId5" Type="http://schemas.openxmlformats.org/officeDocument/2006/relationships/image" Target="../media/image166.wmf"/><Relationship Id="rId10" Type="http://schemas.openxmlformats.org/officeDocument/2006/relationships/oleObject" Target="../embeddings/oleObject179.bin"/><Relationship Id="rId4" Type="http://schemas.openxmlformats.org/officeDocument/2006/relationships/oleObject" Target="../embeddings/oleObject176.bin"/><Relationship Id="rId9" Type="http://schemas.openxmlformats.org/officeDocument/2006/relationships/image" Target="../media/image169.wmf"/></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184.bin"/><Relationship Id="rId13" Type="http://schemas.openxmlformats.org/officeDocument/2006/relationships/image" Target="../media/image181.wmf"/><Relationship Id="rId18" Type="http://schemas.openxmlformats.org/officeDocument/2006/relationships/image" Target="../media/image183.wmf"/><Relationship Id="rId3" Type="http://schemas.openxmlformats.org/officeDocument/2006/relationships/image" Target="../media/image179.wmf"/><Relationship Id="rId7" Type="http://schemas.openxmlformats.org/officeDocument/2006/relationships/image" Target="../media/image168.wmf"/><Relationship Id="rId12" Type="http://schemas.openxmlformats.org/officeDocument/2006/relationships/oleObject" Target="../embeddings/oleObject186.bin"/><Relationship Id="rId17" Type="http://schemas.openxmlformats.org/officeDocument/2006/relationships/oleObject" Target="../embeddings/oleObject189.bin"/><Relationship Id="rId2" Type="http://schemas.openxmlformats.org/officeDocument/2006/relationships/oleObject" Target="../embeddings/oleObject181.bin"/><Relationship Id="rId16" Type="http://schemas.openxmlformats.org/officeDocument/2006/relationships/image" Target="../media/image182.wmf"/><Relationship Id="rId1" Type="http://schemas.openxmlformats.org/officeDocument/2006/relationships/slideLayout" Target="../slideLayouts/slideLayout7.xml"/><Relationship Id="rId6" Type="http://schemas.openxmlformats.org/officeDocument/2006/relationships/oleObject" Target="../embeddings/oleObject183.bin"/><Relationship Id="rId11" Type="http://schemas.openxmlformats.org/officeDocument/2006/relationships/image" Target="../media/image166.wmf"/><Relationship Id="rId5" Type="http://schemas.openxmlformats.org/officeDocument/2006/relationships/image" Target="../media/image180.wmf"/><Relationship Id="rId15" Type="http://schemas.openxmlformats.org/officeDocument/2006/relationships/oleObject" Target="../embeddings/oleObject188.bin"/><Relationship Id="rId10" Type="http://schemas.openxmlformats.org/officeDocument/2006/relationships/oleObject" Target="../embeddings/oleObject185.bin"/><Relationship Id="rId4" Type="http://schemas.openxmlformats.org/officeDocument/2006/relationships/oleObject" Target="../embeddings/oleObject182.bin"/><Relationship Id="rId9" Type="http://schemas.openxmlformats.org/officeDocument/2006/relationships/image" Target="../media/image169.wmf"/><Relationship Id="rId14" Type="http://schemas.openxmlformats.org/officeDocument/2006/relationships/oleObject" Target="../embeddings/oleObject187.bin"/></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193.bin"/><Relationship Id="rId3" Type="http://schemas.openxmlformats.org/officeDocument/2006/relationships/image" Target="../media/image184.wmf"/><Relationship Id="rId7" Type="http://schemas.openxmlformats.org/officeDocument/2006/relationships/image" Target="../media/image186.wmf"/><Relationship Id="rId2" Type="http://schemas.openxmlformats.org/officeDocument/2006/relationships/oleObject" Target="../embeddings/oleObject190.bin"/><Relationship Id="rId1" Type="http://schemas.openxmlformats.org/officeDocument/2006/relationships/slideLayout" Target="../slideLayouts/slideLayout7.xml"/><Relationship Id="rId6" Type="http://schemas.openxmlformats.org/officeDocument/2006/relationships/oleObject" Target="../embeddings/oleObject192.bin"/><Relationship Id="rId5" Type="http://schemas.openxmlformats.org/officeDocument/2006/relationships/image" Target="../media/image185.wmf"/><Relationship Id="rId4" Type="http://schemas.openxmlformats.org/officeDocument/2006/relationships/oleObject" Target="../embeddings/oleObject191.bin"/><Relationship Id="rId9" Type="http://schemas.openxmlformats.org/officeDocument/2006/relationships/image" Target="../media/image187.wmf"/></Relationships>
</file>

<file path=ppt/slides/_rels/slide83.xml.rels><?xml version="1.0" encoding="UTF-8" standalone="yes"?>
<Relationships xmlns="http://schemas.openxmlformats.org/package/2006/relationships"><Relationship Id="rId3" Type="http://schemas.openxmlformats.org/officeDocument/2006/relationships/image" Target="../media/image188.wmf"/><Relationship Id="rId2" Type="http://schemas.openxmlformats.org/officeDocument/2006/relationships/oleObject" Target="../embeddings/oleObject194.bin"/><Relationship Id="rId1" Type="http://schemas.openxmlformats.org/officeDocument/2006/relationships/slideLayout" Target="../slideLayouts/slideLayout7.xml"/><Relationship Id="rId5" Type="http://schemas.openxmlformats.org/officeDocument/2006/relationships/image" Target="../media/image189.wmf"/><Relationship Id="rId4" Type="http://schemas.openxmlformats.org/officeDocument/2006/relationships/oleObject" Target="../embeddings/oleObject195.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90.wmf"/><Relationship Id="rId2" Type="http://schemas.openxmlformats.org/officeDocument/2006/relationships/oleObject" Target="../embeddings/oleObject196.bin"/><Relationship Id="rId1" Type="http://schemas.openxmlformats.org/officeDocument/2006/relationships/slideLayout" Target="../slideLayouts/slideLayout7.xml"/><Relationship Id="rId5" Type="http://schemas.openxmlformats.org/officeDocument/2006/relationships/image" Target="../media/image189.wmf"/><Relationship Id="rId4" Type="http://schemas.openxmlformats.org/officeDocument/2006/relationships/oleObject" Target="../embeddings/oleObject197.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oleObject" Target="../embeddings/oleObject24.bin"/><Relationship Id="rId4"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4038600"/>
            <a:ext cx="6400800" cy="762000"/>
          </a:xfrm>
        </p:spPr>
        <p:txBody>
          <a:bodyPr>
            <a:normAutofit/>
          </a:bodyPr>
          <a:lstStyle/>
          <a:p>
            <a:r>
              <a:rPr lang="sr-Latn-RS" sz="4000" b="1" dirty="0">
                <a:solidFill>
                  <a:schemeClr val="tx2">
                    <a:lumMod val="50000"/>
                  </a:schemeClr>
                </a:solidFill>
                <a:latin typeface="+mj-lt"/>
              </a:rPr>
              <a:t>OM2</a:t>
            </a:r>
            <a:r>
              <a:rPr lang="sr-Cyrl-BA" sz="4000" b="1" dirty="0">
                <a:solidFill>
                  <a:schemeClr val="tx2">
                    <a:lumMod val="50000"/>
                  </a:schemeClr>
                </a:solidFill>
                <a:latin typeface="+mj-lt"/>
              </a:rPr>
              <a:t>3</a:t>
            </a:r>
            <a:r>
              <a:rPr lang="sr-Latn-RS" sz="4000" b="1" dirty="0">
                <a:solidFill>
                  <a:schemeClr val="tx2">
                    <a:lumMod val="50000"/>
                  </a:schemeClr>
                </a:solidFill>
                <a:latin typeface="+mj-lt"/>
              </a:rPr>
              <a:t>-P</a:t>
            </a:r>
            <a:r>
              <a:rPr lang="en-US" sz="4000" b="1" dirty="0">
                <a:solidFill>
                  <a:schemeClr val="tx2">
                    <a:lumMod val="50000"/>
                  </a:schemeClr>
                </a:solidFill>
                <a:latin typeface="+mj-lt"/>
              </a:rPr>
              <a:t>1</a:t>
            </a:r>
            <a:r>
              <a:rPr lang="sr-Latn-BA" sz="4000" b="1" dirty="0">
                <a:solidFill>
                  <a:schemeClr val="tx2">
                    <a:lumMod val="50000"/>
                  </a:schemeClr>
                </a:solidFill>
                <a:latin typeface="+mj-lt"/>
              </a:rPr>
              <a:t>5</a:t>
            </a:r>
            <a:endParaRPr lang="sr-Latn-RS" sz="4000" b="1" dirty="0">
              <a:solidFill>
                <a:schemeClr val="tx2">
                  <a:lumMod val="50000"/>
                </a:schemeClr>
              </a:solidFill>
              <a:latin typeface="+mj-lt"/>
            </a:endParaRPr>
          </a:p>
        </p:txBody>
      </p:sp>
      <p:sp>
        <p:nvSpPr>
          <p:cNvPr id="2" name="Title 1"/>
          <p:cNvSpPr>
            <a:spLocks noGrp="1"/>
          </p:cNvSpPr>
          <p:nvPr>
            <p:ph type="ctrTitle"/>
          </p:nvPr>
        </p:nvSpPr>
        <p:spPr/>
        <p:txBody>
          <a:bodyPr>
            <a:normAutofit/>
          </a:bodyPr>
          <a:lstStyle/>
          <a:p>
            <a:r>
              <a:rPr lang="sr-Latn-RS" sz="4000" dirty="0">
                <a:solidFill>
                  <a:schemeClr val="tx2">
                    <a:lumMod val="50000"/>
                  </a:schemeClr>
                </a:solidFill>
                <a:latin typeface="Arial Black" panose="020B0A04020102020204" pitchFamily="34" charset="0"/>
              </a:rPr>
              <a:t>OTPORNOST MATERIJALA</a:t>
            </a:r>
            <a:br>
              <a:rPr lang="sr-Latn-RS" sz="4000" dirty="0">
                <a:solidFill>
                  <a:schemeClr val="tx2">
                    <a:lumMod val="50000"/>
                  </a:schemeClr>
                </a:solidFill>
                <a:latin typeface="Arial Black" panose="020B0A04020102020204" pitchFamily="34" charset="0"/>
              </a:rPr>
            </a:br>
            <a:r>
              <a:rPr lang="sr-Latn-RS" dirty="0">
                <a:solidFill>
                  <a:schemeClr val="tx2">
                    <a:lumMod val="50000"/>
                  </a:schemeClr>
                </a:solidFill>
                <a:latin typeface="Arial Black" panose="020B0A04020102020204" pitchFamily="34" charset="0"/>
              </a:rPr>
              <a:t>II</a:t>
            </a:r>
            <a:endParaRPr lang="sr-Latn-RS" sz="4000" dirty="0">
              <a:solidFill>
                <a:schemeClr val="tx2">
                  <a:lumMod val="50000"/>
                </a:schemeClr>
              </a:solidFill>
              <a:latin typeface="Arial Black" panose="020B0A04020102020204" pitchFamily="34" charset="0"/>
            </a:endParaRPr>
          </a:p>
        </p:txBody>
      </p:sp>
      <p:sp>
        <p:nvSpPr>
          <p:cNvPr id="4" name="Subtitle 2"/>
          <p:cNvSpPr txBox="1">
            <a:spLocks/>
          </p:cNvSpPr>
          <p:nvPr/>
        </p:nvSpPr>
        <p:spPr>
          <a:xfrm>
            <a:off x="1295400" y="457200"/>
            <a:ext cx="6400800" cy="762000"/>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sz="3600" dirty="0">
                <a:solidFill>
                  <a:schemeClr val="tx2">
                    <a:lumMod val="50000"/>
                  </a:schemeClr>
                </a:solidFill>
                <a:latin typeface="+mj-lt"/>
              </a:rPr>
              <a:t>Strain I. </a:t>
            </a:r>
            <a:r>
              <a:rPr lang="sr-Latn-BA" sz="3600" dirty="0">
                <a:solidFill>
                  <a:schemeClr val="tx2">
                    <a:lumMod val="50000"/>
                  </a:schemeClr>
                </a:solidFill>
                <a:latin typeface="+mj-lt"/>
              </a:rPr>
              <a:t>Posavljak</a:t>
            </a:r>
            <a:endParaRPr lang="sr-Latn-RS" sz="3600" dirty="0">
              <a:solidFill>
                <a:schemeClr val="tx2">
                  <a:lumMod val="50000"/>
                </a:schemeClr>
              </a:solidFill>
              <a:latin typeface="+mj-lt"/>
            </a:endParaRPr>
          </a:p>
        </p:txBody>
      </p:sp>
      <p:sp>
        <p:nvSpPr>
          <p:cNvPr id="5" name="Slide Number Placeholder 4"/>
          <p:cNvSpPr>
            <a:spLocks noGrp="1"/>
          </p:cNvSpPr>
          <p:nvPr>
            <p:ph type="sldNum" sz="quarter" idx="12"/>
          </p:nvPr>
        </p:nvSpPr>
        <p:spPr/>
        <p:txBody>
          <a:bodyPr/>
          <a:lstStyle/>
          <a:p>
            <a:fld id="{59E7E3F2-0E2C-46C5-AED0-F79EAFDE57AA}" type="slidenum">
              <a:rPr lang="sr-Latn-RS" smtClean="0"/>
              <a:t>1</a:t>
            </a:fld>
            <a:endParaRPr lang="sr-Latn-RS"/>
          </a:p>
        </p:txBody>
      </p:sp>
    </p:spTree>
    <p:extLst>
      <p:ext uri="{BB962C8B-B14F-4D97-AF65-F5344CB8AC3E}">
        <p14:creationId xmlns:p14="http://schemas.microsoft.com/office/powerpoint/2010/main" val="1851226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10</a:t>
            </a:fld>
            <a:endParaRPr lang="sr-Latn-RS"/>
          </a:p>
        </p:txBody>
      </p:sp>
      <p:graphicFrame>
        <p:nvGraphicFramePr>
          <p:cNvPr id="3" name="Object 2"/>
          <p:cNvGraphicFramePr>
            <a:graphicFrameLocks noChangeAspect="1"/>
          </p:cNvGraphicFramePr>
          <p:nvPr>
            <p:extLst>
              <p:ext uri="{D42A27DB-BD31-4B8C-83A1-F6EECF244321}">
                <p14:modId xmlns:p14="http://schemas.microsoft.com/office/powerpoint/2010/main" val="3906642075"/>
              </p:ext>
            </p:extLst>
          </p:nvPr>
        </p:nvGraphicFramePr>
        <p:xfrm>
          <a:off x="603504" y="611187"/>
          <a:ext cx="4612608" cy="2397312"/>
        </p:xfrm>
        <a:graphic>
          <a:graphicData uri="http://schemas.openxmlformats.org/presentationml/2006/ole">
            <mc:AlternateContent xmlns:mc="http://schemas.openxmlformats.org/markup-compatibility/2006">
              <mc:Choice xmlns:v="urn:schemas-microsoft-com:vml" Requires="v">
                <p:oleObj name="Equation" r:id="rId2" imgW="2882880" imgH="1498320" progId="Equation.DSMT4">
                  <p:embed/>
                </p:oleObj>
              </mc:Choice>
              <mc:Fallback>
                <p:oleObj name="Equation" r:id="rId2" imgW="2882880" imgH="1498320" progId="Equation.DSMT4">
                  <p:embed/>
                  <p:pic>
                    <p:nvPicPr>
                      <p:cNvPr id="4" name="Object 3"/>
                      <p:cNvPicPr>
                        <a:picLocks noChangeAspect="1" noChangeArrowheads="1"/>
                      </p:cNvPicPr>
                      <p:nvPr/>
                    </p:nvPicPr>
                    <p:blipFill>
                      <a:blip r:embed="rId3"/>
                      <a:srcRect/>
                      <a:stretch>
                        <a:fillRect/>
                      </a:stretch>
                    </p:blipFill>
                    <p:spPr bwMode="auto">
                      <a:xfrm>
                        <a:off x="603504" y="611187"/>
                        <a:ext cx="4612608" cy="2397312"/>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182879476"/>
              </p:ext>
            </p:extLst>
          </p:nvPr>
        </p:nvGraphicFramePr>
        <p:xfrm>
          <a:off x="5715000" y="834675"/>
          <a:ext cx="3067776" cy="1950336"/>
        </p:xfrm>
        <a:graphic>
          <a:graphicData uri="http://schemas.openxmlformats.org/presentationml/2006/ole">
            <mc:AlternateContent xmlns:mc="http://schemas.openxmlformats.org/markup-compatibility/2006">
              <mc:Choice xmlns:v="urn:schemas-microsoft-com:vml" Requires="v">
                <p:oleObj name="Equation" r:id="rId4" imgW="1917360" imgH="1218960" progId="Equation.DSMT4">
                  <p:embed/>
                </p:oleObj>
              </mc:Choice>
              <mc:Fallback>
                <p:oleObj name="Equation" r:id="rId4" imgW="1917360" imgH="1218960" progId="Equation.DSMT4">
                  <p:embed/>
                  <p:pic>
                    <p:nvPicPr>
                      <p:cNvPr id="7" name="Object 6"/>
                      <p:cNvPicPr>
                        <a:picLocks noChangeAspect="1" noChangeArrowheads="1"/>
                      </p:cNvPicPr>
                      <p:nvPr/>
                    </p:nvPicPr>
                    <p:blipFill>
                      <a:blip r:embed="rId5"/>
                      <a:srcRect/>
                      <a:stretch>
                        <a:fillRect/>
                      </a:stretch>
                    </p:blipFill>
                    <p:spPr bwMode="auto">
                      <a:xfrm>
                        <a:off x="5715000" y="834675"/>
                        <a:ext cx="3067776" cy="1950336"/>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5" name="Right Arrow 4"/>
          <p:cNvSpPr/>
          <p:nvPr/>
        </p:nvSpPr>
        <p:spPr>
          <a:xfrm rot="10800000">
            <a:off x="5328396" y="1809843"/>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aphicFrame>
        <p:nvGraphicFramePr>
          <p:cNvPr id="6" name="Object 5"/>
          <p:cNvGraphicFramePr>
            <a:graphicFrameLocks noChangeAspect="1"/>
          </p:cNvGraphicFramePr>
          <p:nvPr>
            <p:extLst>
              <p:ext uri="{D42A27DB-BD31-4B8C-83A1-F6EECF244321}">
                <p14:modId xmlns:p14="http://schemas.microsoft.com/office/powerpoint/2010/main" val="3684175868"/>
              </p:ext>
            </p:extLst>
          </p:nvPr>
        </p:nvGraphicFramePr>
        <p:xfrm>
          <a:off x="990600" y="3049587"/>
          <a:ext cx="279400" cy="406400"/>
        </p:xfrm>
        <a:graphic>
          <a:graphicData uri="http://schemas.openxmlformats.org/presentationml/2006/ole">
            <mc:AlternateContent xmlns:mc="http://schemas.openxmlformats.org/markup-compatibility/2006">
              <mc:Choice xmlns:v="urn:schemas-microsoft-com:vml" Requires="v">
                <p:oleObj name="Equation" r:id="rId6" imgW="139680" imgH="203040" progId="Equation.DSMT4">
                  <p:embed/>
                </p:oleObj>
              </mc:Choice>
              <mc:Fallback>
                <p:oleObj name="Equation" r:id="rId6" imgW="139680" imgH="203040" progId="Equation.DSMT4">
                  <p:embed/>
                  <p:pic>
                    <p:nvPicPr>
                      <p:cNvPr id="20" name="Object 19"/>
                      <p:cNvPicPr>
                        <a:picLocks noChangeAspect="1" noChangeArrowheads="1"/>
                      </p:cNvPicPr>
                      <p:nvPr/>
                    </p:nvPicPr>
                    <p:blipFill>
                      <a:blip r:embed="rId7"/>
                      <a:srcRect/>
                      <a:stretch>
                        <a:fillRect/>
                      </a:stretch>
                    </p:blipFill>
                    <p:spPr bwMode="auto">
                      <a:xfrm>
                        <a:off x="990600" y="3049587"/>
                        <a:ext cx="279400" cy="406400"/>
                      </a:xfrm>
                      <a:prstGeom prst="rect">
                        <a:avLst/>
                      </a:prstGeom>
                      <a:solidFill>
                        <a:schemeClr val="bg1"/>
                      </a:solid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27608225"/>
              </p:ext>
            </p:extLst>
          </p:nvPr>
        </p:nvGraphicFramePr>
        <p:xfrm>
          <a:off x="603504" y="3506787"/>
          <a:ext cx="1849438" cy="2132013"/>
        </p:xfrm>
        <a:graphic>
          <a:graphicData uri="http://schemas.openxmlformats.org/presentationml/2006/ole">
            <mc:AlternateContent xmlns:mc="http://schemas.openxmlformats.org/markup-compatibility/2006">
              <mc:Choice xmlns:v="urn:schemas-microsoft-com:vml" Requires="v">
                <p:oleObj name="Equation" r:id="rId8" imgW="1155600" imgH="1333440" progId="Equation.DSMT4">
                  <p:embed/>
                </p:oleObj>
              </mc:Choice>
              <mc:Fallback>
                <p:oleObj name="Equation" r:id="rId8" imgW="1155600" imgH="1333440" progId="Equation.DSMT4">
                  <p:embed/>
                  <p:pic>
                    <p:nvPicPr>
                      <p:cNvPr id="6" name="Object 5"/>
                      <p:cNvPicPr>
                        <a:picLocks noChangeAspect="1" noChangeArrowheads="1"/>
                      </p:cNvPicPr>
                      <p:nvPr/>
                    </p:nvPicPr>
                    <p:blipFill>
                      <a:blip r:embed="rId9"/>
                      <a:srcRect/>
                      <a:stretch>
                        <a:fillRect/>
                      </a:stretch>
                    </p:blipFill>
                    <p:spPr bwMode="auto">
                      <a:xfrm>
                        <a:off x="603504" y="3506787"/>
                        <a:ext cx="1849438" cy="2132013"/>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76935683"/>
              </p:ext>
            </p:extLst>
          </p:nvPr>
        </p:nvGraphicFramePr>
        <p:xfrm>
          <a:off x="4393656" y="3252787"/>
          <a:ext cx="4389120" cy="1584576"/>
        </p:xfrm>
        <a:graphic>
          <a:graphicData uri="http://schemas.openxmlformats.org/presentationml/2006/ole">
            <mc:AlternateContent xmlns:mc="http://schemas.openxmlformats.org/markup-compatibility/2006">
              <mc:Choice xmlns:v="urn:schemas-microsoft-com:vml" Requires="v">
                <p:oleObj name="Equation" r:id="rId10" imgW="2743200" imgH="990360" progId="Equation.DSMT4">
                  <p:embed/>
                </p:oleObj>
              </mc:Choice>
              <mc:Fallback>
                <p:oleObj name="Equation" r:id="rId10" imgW="2743200" imgH="990360" progId="Equation.DSMT4">
                  <p:embed/>
                  <p:pic>
                    <p:nvPicPr>
                      <p:cNvPr id="6" name="Object 5"/>
                      <p:cNvPicPr>
                        <a:picLocks noChangeAspect="1" noChangeArrowheads="1"/>
                      </p:cNvPicPr>
                      <p:nvPr/>
                    </p:nvPicPr>
                    <p:blipFill>
                      <a:blip r:embed="rId11"/>
                      <a:srcRect/>
                      <a:stretch>
                        <a:fillRect/>
                      </a:stretch>
                    </p:blipFill>
                    <p:spPr bwMode="auto">
                      <a:xfrm>
                        <a:off x="4393656" y="3252787"/>
                        <a:ext cx="4389120" cy="1584576"/>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43366776"/>
              </p:ext>
            </p:extLst>
          </p:nvPr>
        </p:nvGraphicFramePr>
        <p:xfrm>
          <a:off x="2667000" y="3506787"/>
          <a:ext cx="1260475" cy="1055688"/>
        </p:xfrm>
        <a:graphic>
          <a:graphicData uri="http://schemas.openxmlformats.org/presentationml/2006/ole">
            <mc:AlternateContent xmlns:mc="http://schemas.openxmlformats.org/markup-compatibility/2006">
              <mc:Choice xmlns:v="urn:schemas-microsoft-com:vml" Requires="v">
                <p:oleObj name="Equation" r:id="rId12" imgW="787320" imgH="660240" progId="Equation.DSMT4">
                  <p:embed/>
                </p:oleObj>
              </mc:Choice>
              <mc:Fallback>
                <p:oleObj name="Equation" r:id="rId12" imgW="787320" imgH="660240" progId="Equation.DSMT4">
                  <p:embed/>
                  <p:pic>
                    <p:nvPicPr>
                      <p:cNvPr id="7" name="Object 6"/>
                      <p:cNvPicPr>
                        <a:picLocks noChangeAspect="1" noChangeArrowheads="1"/>
                      </p:cNvPicPr>
                      <p:nvPr/>
                    </p:nvPicPr>
                    <p:blipFill>
                      <a:blip r:embed="rId13"/>
                      <a:srcRect/>
                      <a:stretch>
                        <a:fillRect/>
                      </a:stretch>
                    </p:blipFill>
                    <p:spPr bwMode="auto">
                      <a:xfrm>
                        <a:off x="2667000" y="3506787"/>
                        <a:ext cx="1260475" cy="1055688"/>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11" name="Right Arrow 10"/>
          <p:cNvSpPr/>
          <p:nvPr/>
        </p:nvSpPr>
        <p:spPr>
          <a:xfrm rot="5400000">
            <a:off x="7026729" y="2950319"/>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aphicFrame>
        <p:nvGraphicFramePr>
          <p:cNvPr id="12" name="Object 11"/>
          <p:cNvGraphicFramePr>
            <a:graphicFrameLocks noChangeAspect="1"/>
          </p:cNvGraphicFramePr>
          <p:nvPr>
            <p:extLst>
              <p:ext uri="{D42A27DB-BD31-4B8C-83A1-F6EECF244321}">
                <p14:modId xmlns:p14="http://schemas.microsoft.com/office/powerpoint/2010/main" val="85520093"/>
              </p:ext>
            </p:extLst>
          </p:nvPr>
        </p:nvGraphicFramePr>
        <p:xfrm>
          <a:off x="3970065" y="3892675"/>
          <a:ext cx="381000" cy="304800"/>
        </p:xfrm>
        <a:graphic>
          <a:graphicData uri="http://schemas.openxmlformats.org/presentationml/2006/ole">
            <mc:AlternateContent xmlns:mc="http://schemas.openxmlformats.org/markup-compatibility/2006">
              <mc:Choice xmlns:v="urn:schemas-microsoft-com:vml" Requires="v">
                <p:oleObj name="Equation" r:id="rId14" imgW="190440" imgH="152280" progId="Equation.DSMT4">
                  <p:embed/>
                </p:oleObj>
              </mc:Choice>
              <mc:Fallback>
                <p:oleObj name="Equation" r:id="rId14" imgW="190440" imgH="152280" progId="Equation.DSMT4">
                  <p:embed/>
                  <p:pic>
                    <p:nvPicPr>
                      <p:cNvPr id="15" name="Object 14"/>
                      <p:cNvPicPr>
                        <a:picLocks noChangeAspect="1" noChangeArrowheads="1"/>
                      </p:cNvPicPr>
                      <p:nvPr/>
                    </p:nvPicPr>
                    <p:blipFill>
                      <a:blip r:embed="rId15"/>
                      <a:srcRect/>
                      <a:stretch>
                        <a:fillRect/>
                      </a:stretch>
                    </p:blipFill>
                    <p:spPr bwMode="auto">
                      <a:xfrm>
                        <a:off x="3970065" y="3892675"/>
                        <a:ext cx="381000" cy="304800"/>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43252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11</a:t>
            </a:fld>
            <a:endParaRPr lang="sr-Latn-RS"/>
          </a:p>
        </p:txBody>
      </p:sp>
      <p:graphicFrame>
        <p:nvGraphicFramePr>
          <p:cNvPr id="7" name="Object 6"/>
          <p:cNvGraphicFramePr>
            <a:graphicFrameLocks noChangeAspect="1"/>
          </p:cNvGraphicFramePr>
          <p:nvPr>
            <p:extLst>
              <p:ext uri="{D42A27DB-BD31-4B8C-83A1-F6EECF244321}">
                <p14:modId xmlns:p14="http://schemas.microsoft.com/office/powerpoint/2010/main" val="1752696033"/>
              </p:ext>
            </p:extLst>
          </p:nvPr>
        </p:nvGraphicFramePr>
        <p:xfrm>
          <a:off x="3048000" y="1066800"/>
          <a:ext cx="2717800" cy="914400"/>
        </p:xfrm>
        <a:graphic>
          <a:graphicData uri="http://schemas.openxmlformats.org/presentationml/2006/ole">
            <mc:AlternateContent xmlns:mc="http://schemas.openxmlformats.org/markup-compatibility/2006">
              <mc:Choice xmlns:v="urn:schemas-microsoft-com:vml" Requires="v">
                <p:oleObj name="Equation" r:id="rId2" imgW="1358640" imgH="457200" progId="Equation.DSMT4">
                  <p:embed/>
                </p:oleObj>
              </mc:Choice>
              <mc:Fallback>
                <p:oleObj name="Equation" r:id="rId2" imgW="1358640" imgH="457200" progId="Equation.DSMT4">
                  <p:embed/>
                  <p:pic>
                    <p:nvPicPr>
                      <p:cNvPr id="14" name="Object 13"/>
                      <p:cNvPicPr>
                        <a:picLocks noChangeAspect="1" noChangeArrowheads="1"/>
                      </p:cNvPicPr>
                      <p:nvPr/>
                    </p:nvPicPr>
                    <p:blipFill>
                      <a:blip r:embed="rId3"/>
                      <a:srcRect/>
                      <a:stretch>
                        <a:fillRect/>
                      </a:stretch>
                    </p:blipFill>
                    <p:spPr bwMode="auto">
                      <a:xfrm>
                        <a:off x="3048000" y="1066800"/>
                        <a:ext cx="2717800" cy="9144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71439519"/>
              </p:ext>
            </p:extLst>
          </p:nvPr>
        </p:nvGraphicFramePr>
        <p:xfrm>
          <a:off x="685800" y="457993"/>
          <a:ext cx="1849438" cy="2132013"/>
        </p:xfrm>
        <a:graphic>
          <a:graphicData uri="http://schemas.openxmlformats.org/presentationml/2006/ole">
            <mc:AlternateContent xmlns:mc="http://schemas.openxmlformats.org/markup-compatibility/2006">
              <mc:Choice xmlns:v="urn:schemas-microsoft-com:vml" Requires="v">
                <p:oleObj name="Equation" r:id="rId4" imgW="1155600" imgH="1333440" progId="Equation.DSMT4">
                  <p:embed/>
                </p:oleObj>
              </mc:Choice>
              <mc:Fallback>
                <p:oleObj name="Equation" r:id="rId4" imgW="1155600" imgH="1333440" progId="Equation.DSMT4">
                  <p:embed/>
                  <p:pic>
                    <p:nvPicPr>
                      <p:cNvPr id="7" name="Object 6"/>
                      <p:cNvPicPr>
                        <a:picLocks noChangeAspect="1" noChangeArrowheads="1"/>
                      </p:cNvPicPr>
                      <p:nvPr/>
                    </p:nvPicPr>
                    <p:blipFill>
                      <a:blip r:embed="rId5"/>
                      <a:srcRect/>
                      <a:stretch>
                        <a:fillRect/>
                      </a:stretch>
                    </p:blipFill>
                    <p:spPr bwMode="auto">
                      <a:xfrm>
                        <a:off x="685800" y="457993"/>
                        <a:ext cx="1849438" cy="2132013"/>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1200018"/>
              </p:ext>
            </p:extLst>
          </p:nvPr>
        </p:nvGraphicFramePr>
        <p:xfrm>
          <a:off x="6248400" y="996156"/>
          <a:ext cx="1260475" cy="1055688"/>
        </p:xfrm>
        <a:graphic>
          <a:graphicData uri="http://schemas.openxmlformats.org/presentationml/2006/ole">
            <mc:AlternateContent xmlns:mc="http://schemas.openxmlformats.org/markup-compatibility/2006">
              <mc:Choice xmlns:v="urn:schemas-microsoft-com:vml" Requires="v">
                <p:oleObj name="Equation" r:id="rId6" imgW="787320" imgH="660240" progId="Equation.DSMT4">
                  <p:embed/>
                </p:oleObj>
              </mc:Choice>
              <mc:Fallback>
                <p:oleObj name="Equation" r:id="rId6" imgW="787320" imgH="660240" progId="Equation.DSMT4">
                  <p:embed/>
                  <p:pic>
                    <p:nvPicPr>
                      <p:cNvPr id="9" name="Object 8"/>
                      <p:cNvPicPr>
                        <a:picLocks noChangeAspect="1" noChangeArrowheads="1"/>
                      </p:cNvPicPr>
                      <p:nvPr/>
                    </p:nvPicPr>
                    <p:blipFill>
                      <a:blip r:embed="rId7"/>
                      <a:srcRect/>
                      <a:stretch>
                        <a:fillRect/>
                      </a:stretch>
                    </p:blipFill>
                    <p:spPr bwMode="auto">
                      <a:xfrm>
                        <a:off x="6248400" y="996156"/>
                        <a:ext cx="1260475" cy="1055688"/>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10" name="Right Arrow 9"/>
          <p:cNvSpPr/>
          <p:nvPr/>
        </p:nvSpPr>
        <p:spPr>
          <a:xfrm rot="10800000">
            <a:off x="5869940" y="1455419"/>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1" name="Right Arrow 10"/>
          <p:cNvSpPr/>
          <p:nvPr/>
        </p:nvSpPr>
        <p:spPr>
          <a:xfrm rot="10800000" flipH="1">
            <a:off x="2639378" y="1455419"/>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aphicFrame>
        <p:nvGraphicFramePr>
          <p:cNvPr id="12" name="Object 11"/>
          <p:cNvGraphicFramePr>
            <a:graphicFrameLocks noChangeAspect="1"/>
          </p:cNvGraphicFramePr>
          <p:nvPr>
            <p:extLst>
              <p:ext uri="{D42A27DB-BD31-4B8C-83A1-F6EECF244321}">
                <p14:modId xmlns:p14="http://schemas.microsoft.com/office/powerpoint/2010/main" val="775308788"/>
              </p:ext>
            </p:extLst>
          </p:nvPr>
        </p:nvGraphicFramePr>
        <p:xfrm>
          <a:off x="4252119" y="2051844"/>
          <a:ext cx="279400" cy="406400"/>
        </p:xfrm>
        <a:graphic>
          <a:graphicData uri="http://schemas.openxmlformats.org/presentationml/2006/ole">
            <mc:AlternateContent xmlns:mc="http://schemas.openxmlformats.org/markup-compatibility/2006">
              <mc:Choice xmlns:v="urn:schemas-microsoft-com:vml" Requires="v">
                <p:oleObj name="Equation" r:id="rId8" imgW="139680" imgH="203040" progId="Equation.DSMT4">
                  <p:embed/>
                </p:oleObj>
              </mc:Choice>
              <mc:Fallback>
                <p:oleObj name="Equation" r:id="rId8" imgW="139680" imgH="203040" progId="Equation.DSMT4">
                  <p:embed/>
                  <p:pic>
                    <p:nvPicPr>
                      <p:cNvPr id="6" name="Object 5"/>
                      <p:cNvPicPr>
                        <a:picLocks noChangeAspect="1" noChangeArrowheads="1"/>
                      </p:cNvPicPr>
                      <p:nvPr/>
                    </p:nvPicPr>
                    <p:blipFill>
                      <a:blip r:embed="rId9"/>
                      <a:srcRect/>
                      <a:stretch>
                        <a:fillRect/>
                      </a:stretch>
                    </p:blipFill>
                    <p:spPr bwMode="auto">
                      <a:xfrm>
                        <a:off x="4252119" y="2051844"/>
                        <a:ext cx="279400" cy="406400"/>
                      </a:xfrm>
                      <a:prstGeom prst="rect">
                        <a:avLst/>
                      </a:prstGeom>
                      <a:solidFill>
                        <a:schemeClr val="bg1"/>
                      </a:solid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264791245"/>
              </p:ext>
            </p:extLst>
          </p:nvPr>
        </p:nvGraphicFramePr>
        <p:xfrm>
          <a:off x="3479800" y="2514600"/>
          <a:ext cx="1854200" cy="914400"/>
        </p:xfrm>
        <a:graphic>
          <a:graphicData uri="http://schemas.openxmlformats.org/presentationml/2006/ole">
            <mc:AlternateContent xmlns:mc="http://schemas.openxmlformats.org/markup-compatibility/2006">
              <mc:Choice xmlns:v="urn:schemas-microsoft-com:vml" Requires="v">
                <p:oleObj name="Equation" r:id="rId10" imgW="927000" imgH="457200" progId="Equation.DSMT4">
                  <p:embed/>
                </p:oleObj>
              </mc:Choice>
              <mc:Fallback>
                <p:oleObj name="Equation" r:id="rId10" imgW="927000" imgH="457200" progId="Equation.DSMT4">
                  <p:embed/>
                  <p:pic>
                    <p:nvPicPr>
                      <p:cNvPr id="7" name="Object 6"/>
                      <p:cNvPicPr>
                        <a:picLocks noChangeAspect="1" noChangeArrowheads="1"/>
                      </p:cNvPicPr>
                      <p:nvPr/>
                    </p:nvPicPr>
                    <p:blipFill>
                      <a:blip r:embed="rId11"/>
                      <a:srcRect/>
                      <a:stretch>
                        <a:fillRect/>
                      </a:stretch>
                    </p:blipFill>
                    <p:spPr bwMode="auto">
                      <a:xfrm>
                        <a:off x="3479800" y="2514600"/>
                        <a:ext cx="1854200" cy="9144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492551271"/>
              </p:ext>
            </p:extLst>
          </p:nvPr>
        </p:nvGraphicFramePr>
        <p:xfrm>
          <a:off x="3479800" y="3910781"/>
          <a:ext cx="1955800" cy="1625600"/>
        </p:xfrm>
        <a:graphic>
          <a:graphicData uri="http://schemas.openxmlformats.org/presentationml/2006/ole">
            <mc:AlternateContent xmlns:mc="http://schemas.openxmlformats.org/markup-compatibility/2006">
              <mc:Choice xmlns:v="urn:schemas-microsoft-com:vml" Requires="v">
                <p:oleObj name="Equation" r:id="rId12" imgW="977760" imgH="812520" progId="Equation.DSMT4">
                  <p:embed/>
                </p:oleObj>
              </mc:Choice>
              <mc:Fallback>
                <p:oleObj name="Equation" r:id="rId12" imgW="977760" imgH="812520" progId="Equation.DSMT4">
                  <p:embed/>
                  <p:pic>
                    <p:nvPicPr>
                      <p:cNvPr id="13" name="Object 12"/>
                      <p:cNvPicPr>
                        <a:picLocks noChangeAspect="1" noChangeArrowheads="1"/>
                      </p:cNvPicPr>
                      <p:nvPr/>
                    </p:nvPicPr>
                    <p:blipFill>
                      <a:blip r:embed="rId13"/>
                      <a:srcRect/>
                      <a:stretch>
                        <a:fillRect/>
                      </a:stretch>
                    </p:blipFill>
                    <p:spPr bwMode="auto">
                      <a:xfrm>
                        <a:off x="3479800" y="3910781"/>
                        <a:ext cx="1955800" cy="16256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678240859"/>
              </p:ext>
            </p:extLst>
          </p:nvPr>
        </p:nvGraphicFramePr>
        <p:xfrm>
          <a:off x="4267200" y="3479800"/>
          <a:ext cx="279400" cy="406400"/>
        </p:xfrm>
        <a:graphic>
          <a:graphicData uri="http://schemas.openxmlformats.org/presentationml/2006/ole">
            <mc:AlternateContent xmlns:mc="http://schemas.openxmlformats.org/markup-compatibility/2006">
              <mc:Choice xmlns:v="urn:schemas-microsoft-com:vml" Requires="v">
                <p:oleObj name="Equation" r:id="rId14" imgW="139680" imgH="203040" progId="Equation.DSMT4">
                  <p:embed/>
                </p:oleObj>
              </mc:Choice>
              <mc:Fallback>
                <p:oleObj name="Equation" r:id="rId14" imgW="139680" imgH="203040" progId="Equation.DSMT4">
                  <p:embed/>
                  <p:pic>
                    <p:nvPicPr>
                      <p:cNvPr id="12" name="Object 11"/>
                      <p:cNvPicPr>
                        <a:picLocks noChangeAspect="1" noChangeArrowheads="1"/>
                      </p:cNvPicPr>
                      <p:nvPr/>
                    </p:nvPicPr>
                    <p:blipFill>
                      <a:blip r:embed="rId9"/>
                      <a:srcRect/>
                      <a:stretch>
                        <a:fillRect/>
                      </a:stretch>
                    </p:blipFill>
                    <p:spPr bwMode="auto">
                      <a:xfrm>
                        <a:off x="4267200" y="3479800"/>
                        <a:ext cx="279400" cy="406400"/>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53383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12</a:t>
            </a:fld>
            <a:endParaRPr lang="sr-Latn-RS"/>
          </a:p>
        </p:txBody>
      </p:sp>
      <p:sp>
        <p:nvSpPr>
          <p:cNvPr id="3" name="TextBox 2"/>
          <p:cNvSpPr txBox="1"/>
          <p:nvPr/>
        </p:nvSpPr>
        <p:spPr>
          <a:xfrm>
            <a:off x="603504" y="228600"/>
            <a:ext cx="7702296" cy="461665"/>
          </a:xfrm>
          <a:prstGeom prst="rect">
            <a:avLst/>
          </a:prstGeom>
          <a:noFill/>
        </p:spPr>
        <p:txBody>
          <a:bodyPr wrap="square" rtlCol="0">
            <a:spAutoFit/>
          </a:bodyPr>
          <a:lstStyle/>
          <a:p>
            <a:r>
              <a:rPr lang="sr-Latn-BA" sz="2400" b="1" dirty="0"/>
              <a:t>Jedan statički neodređen ram</a:t>
            </a:r>
            <a:endParaRPr lang="sr-Latn-RS" sz="2400" b="1" dirty="0"/>
          </a:p>
        </p:txBody>
      </p:sp>
      <p:pic>
        <p:nvPicPr>
          <p:cNvPr id="4" name="Picture 3"/>
          <p:cNvPicPr/>
          <p:nvPr/>
        </p:nvPicPr>
        <p:blipFill>
          <a:blip r:embed="rId2" cstate="print">
            <a:extLst>
              <a:ext uri="{28A0092B-C50C-407E-A947-70E740481C1C}">
                <a14:useLocalDpi xmlns:a14="http://schemas.microsoft.com/office/drawing/2010/main"/>
              </a:ext>
            </a:extLst>
          </a:blip>
          <a:stretch>
            <a:fillRect/>
          </a:stretch>
        </p:blipFill>
        <p:spPr>
          <a:xfrm>
            <a:off x="640374" y="914400"/>
            <a:ext cx="6583680" cy="2774373"/>
          </a:xfrm>
          <a:prstGeom prst="rect">
            <a:avLst/>
          </a:prstGeom>
        </p:spPr>
      </p:pic>
      <p:sp>
        <p:nvSpPr>
          <p:cNvPr id="5" name="Rectangle 4"/>
          <p:cNvSpPr/>
          <p:nvPr/>
        </p:nvSpPr>
        <p:spPr>
          <a:xfrm>
            <a:off x="603504" y="3886200"/>
            <a:ext cx="6620550" cy="830997"/>
          </a:xfrm>
          <a:prstGeom prst="rect">
            <a:avLst/>
          </a:prstGeom>
        </p:spPr>
        <p:txBody>
          <a:bodyPr wrap="square">
            <a:spAutoFit/>
          </a:bodyPr>
          <a:lstStyle/>
          <a:p>
            <a:r>
              <a:rPr lang="sr-Latn-RS" sz="2400" i="1" dirty="0">
                <a:latin typeface="Times New Roman" panose="02020603050405020304" pitchFamily="18" charset="0"/>
                <a:ea typeface="Calibri" panose="020F0502020204030204" pitchFamily="34" charset="0"/>
              </a:rPr>
              <a:t>Sl. 5.38 Statički neodređen ram </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a</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 sa jednim uklonjenim ukleštenjem </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b</a:t>
            </a:r>
            <a:r>
              <a:rPr lang="sr-Latn-RS" sz="2400" dirty="0">
                <a:latin typeface="Times New Roman" panose="02020603050405020304" pitchFamily="18" charset="0"/>
                <a:ea typeface="Calibri" panose="020F0502020204030204" pitchFamily="34" charset="0"/>
              </a:rPr>
              <a:t>)</a:t>
            </a:r>
            <a:endParaRPr lang="sr-Latn-RS" sz="2400" dirty="0"/>
          </a:p>
        </p:txBody>
      </p:sp>
      <p:sp>
        <p:nvSpPr>
          <p:cNvPr id="6" name="TextBox 5"/>
          <p:cNvSpPr txBox="1"/>
          <p:nvPr/>
        </p:nvSpPr>
        <p:spPr>
          <a:xfrm>
            <a:off x="6019800" y="2598003"/>
            <a:ext cx="281763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Stepen statičke neodređenosti: </a:t>
            </a:r>
            <a:r>
              <a:rPr lang="sr-Latn-BA" sz="2400" b="1" dirty="0"/>
              <a:t>k = 3</a:t>
            </a:r>
            <a:endParaRPr lang="sr-Latn-RS" sz="2400" b="1" dirty="0"/>
          </a:p>
        </p:txBody>
      </p:sp>
      <p:graphicFrame>
        <p:nvGraphicFramePr>
          <p:cNvPr id="7" name="Object 6"/>
          <p:cNvGraphicFramePr>
            <a:graphicFrameLocks noChangeAspect="1"/>
          </p:cNvGraphicFramePr>
          <p:nvPr>
            <p:extLst>
              <p:ext uri="{D42A27DB-BD31-4B8C-83A1-F6EECF244321}">
                <p14:modId xmlns:p14="http://schemas.microsoft.com/office/powerpoint/2010/main" val="3014564997"/>
              </p:ext>
            </p:extLst>
          </p:nvPr>
        </p:nvGraphicFramePr>
        <p:xfrm>
          <a:off x="5105400" y="4999037"/>
          <a:ext cx="2906712" cy="1096963"/>
        </p:xfrm>
        <a:graphic>
          <a:graphicData uri="http://schemas.openxmlformats.org/presentationml/2006/ole">
            <mc:AlternateContent xmlns:mc="http://schemas.openxmlformats.org/markup-compatibility/2006">
              <mc:Choice xmlns:v="urn:schemas-microsoft-com:vml" Requires="v">
                <p:oleObj name="Equation" r:id="rId3" imgW="1815840" imgH="685800" progId="Equation.DSMT4">
                  <p:embed/>
                </p:oleObj>
              </mc:Choice>
              <mc:Fallback>
                <p:oleObj name="Equation" r:id="rId3" imgW="1815840" imgH="685800" progId="Equation.DSMT4">
                  <p:embed/>
                  <p:pic>
                    <p:nvPicPr>
                      <p:cNvPr id="17" name="Object 16"/>
                      <p:cNvPicPr>
                        <a:picLocks noChangeAspect="1" noChangeArrowheads="1"/>
                      </p:cNvPicPr>
                      <p:nvPr/>
                    </p:nvPicPr>
                    <p:blipFill>
                      <a:blip r:embed="rId4"/>
                      <a:srcRect/>
                      <a:stretch>
                        <a:fillRect/>
                      </a:stretch>
                    </p:blipFill>
                    <p:spPr bwMode="auto">
                      <a:xfrm>
                        <a:off x="5105400" y="4999037"/>
                        <a:ext cx="2906712" cy="1096963"/>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8" name="TextBox 7"/>
          <p:cNvSpPr txBox="1"/>
          <p:nvPr/>
        </p:nvSpPr>
        <p:spPr>
          <a:xfrm>
            <a:off x="457200" y="4999037"/>
            <a:ext cx="44196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Kanonske jednačine metoda sila.</a:t>
            </a:r>
            <a:endParaRPr lang="sr-Latn-RS" sz="2400" b="1" dirty="0"/>
          </a:p>
        </p:txBody>
      </p:sp>
      <p:cxnSp>
        <p:nvCxnSpPr>
          <p:cNvPr id="10" name="Elbow Connector 9"/>
          <p:cNvCxnSpPr>
            <a:stCxn id="8" idx="0"/>
            <a:endCxn id="7" idx="0"/>
          </p:cNvCxnSpPr>
          <p:nvPr/>
        </p:nvCxnSpPr>
        <p:spPr>
          <a:xfrm rot="5400000" flipH="1" flipV="1">
            <a:off x="4612878" y="3053159"/>
            <a:ext cx="12700" cy="3891756"/>
          </a:xfrm>
          <a:prstGeom prst="bentConnector3">
            <a:avLst>
              <a:gd name="adj1" fmla="val 1800000"/>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4724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13</a:t>
            </a:fld>
            <a:endParaRPr lang="sr-Latn-RS"/>
          </a:p>
        </p:txBody>
      </p:sp>
      <p:sp>
        <p:nvSpPr>
          <p:cNvPr id="4" name="Rectangle 3"/>
          <p:cNvSpPr/>
          <p:nvPr/>
        </p:nvSpPr>
        <p:spPr>
          <a:xfrm>
            <a:off x="838201" y="5105400"/>
            <a:ext cx="7924800" cy="1200329"/>
          </a:xfrm>
          <a:prstGeom prst="rect">
            <a:avLst/>
          </a:prstGeom>
        </p:spPr>
        <p:txBody>
          <a:bodyPr wrap="square">
            <a:spAutoFit/>
          </a:bodyPr>
          <a:lstStyle/>
          <a:p>
            <a:pPr marR="179705" algn="just">
              <a:spcBef>
                <a:spcPts val="600"/>
              </a:spcBef>
              <a:spcAft>
                <a:spcPts val="0"/>
              </a:spcAft>
            </a:pPr>
            <a:r>
              <a:rPr lang="sr-Latn-RS" sz="2400" i="1" dirty="0">
                <a:latin typeface="Times New Roman" panose="02020603050405020304" pitchFamily="18" charset="0"/>
                <a:ea typeface="Calibri" panose="020F0502020204030204" pitchFamily="34" charset="0"/>
              </a:rPr>
              <a:t>Sl. 5.39 Uz primenu kanonskih jednačina metoda sila kod statički neodređenog rama izloženog spoljašnjem opterećenju </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a</a:t>
            </a:r>
            <a:r>
              <a:rPr lang="sr-Latn-RS" sz="2400" dirty="0">
                <a:latin typeface="Times New Roman" panose="02020603050405020304" pitchFamily="18" charset="0"/>
                <a:ea typeface="Calibri" panose="020F0502020204030204" pitchFamily="34" charset="0"/>
              </a:rPr>
              <a:t>) </a:t>
            </a:r>
            <a:r>
              <a:rPr lang="sr-Latn-RS" sz="2400" i="1" dirty="0">
                <a:latin typeface="Times New Roman" panose="02020603050405020304" pitchFamily="18" charset="0"/>
                <a:ea typeface="Calibri" panose="020F0502020204030204" pitchFamily="34" charset="0"/>
              </a:rPr>
              <a:t>i jediničnim koncentrisanim opterećenjima </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b</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 </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c</a:t>
            </a:r>
            <a:r>
              <a:rPr lang="sr-Latn-RS" sz="2400" dirty="0">
                <a:latin typeface="Times New Roman" panose="02020603050405020304" pitchFamily="18" charset="0"/>
                <a:ea typeface="Calibri" panose="020F0502020204030204" pitchFamily="34" charset="0"/>
              </a:rPr>
              <a:t>) </a:t>
            </a:r>
            <a:r>
              <a:rPr lang="sr-Latn-RS" sz="2400" i="1" dirty="0">
                <a:latin typeface="Times New Roman" panose="02020603050405020304" pitchFamily="18" charset="0"/>
                <a:ea typeface="Calibri" panose="020F0502020204030204" pitchFamily="34" charset="0"/>
              </a:rPr>
              <a:t>i </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d</a:t>
            </a:r>
            <a:r>
              <a:rPr lang="sr-Latn-RS" sz="2400" dirty="0">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p:txBody>
      </p:sp>
      <p:pic>
        <p:nvPicPr>
          <p:cNvPr id="6" name="Picture 5"/>
          <p:cNvPicPr/>
          <p:nvPr/>
        </p:nvPicPr>
        <p:blipFill>
          <a:blip r:embed="rId2" cstate="screen">
            <a:extLst>
              <a:ext uri="{28A0092B-C50C-407E-A947-70E740481C1C}">
                <a14:useLocalDpi xmlns:a14="http://schemas.microsoft.com/office/drawing/2010/main"/>
              </a:ext>
            </a:extLst>
          </a:blip>
          <a:stretch>
            <a:fillRect/>
          </a:stretch>
        </p:blipFill>
        <p:spPr>
          <a:xfrm>
            <a:off x="1905000" y="228600"/>
            <a:ext cx="5491595" cy="4826578"/>
          </a:xfrm>
          <a:prstGeom prst="rect">
            <a:avLst/>
          </a:prstGeom>
        </p:spPr>
      </p:pic>
    </p:spTree>
    <p:extLst>
      <p:ext uri="{BB962C8B-B14F-4D97-AF65-F5344CB8AC3E}">
        <p14:creationId xmlns:p14="http://schemas.microsoft.com/office/powerpoint/2010/main" val="1039245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14</a:t>
            </a:fld>
            <a:endParaRPr lang="sr-Latn-RS"/>
          </a:p>
        </p:txBody>
      </p:sp>
      <p:pic>
        <p:nvPicPr>
          <p:cNvPr id="4" name="Picture 3"/>
          <p:cNvPicPr/>
          <p:nvPr/>
        </p:nvPicPr>
        <p:blipFill>
          <a:blip r:embed="rId2" cstate="print">
            <a:extLst>
              <a:ext uri="{28A0092B-C50C-407E-A947-70E740481C1C}">
                <a14:useLocalDpi xmlns:a14="http://schemas.microsoft.com/office/drawing/2010/main"/>
              </a:ext>
            </a:extLst>
          </a:blip>
          <a:stretch>
            <a:fillRect/>
          </a:stretch>
        </p:blipFill>
        <p:spPr>
          <a:xfrm>
            <a:off x="533390" y="304107"/>
            <a:ext cx="6589914" cy="5791893"/>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521353746"/>
              </p:ext>
            </p:extLst>
          </p:nvPr>
        </p:nvGraphicFramePr>
        <p:xfrm>
          <a:off x="7386638" y="1239838"/>
          <a:ext cx="1401762" cy="4017962"/>
        </p:xfrm>
        <a:graphic>
          <a:graphicData uri="http://schemas.openxmlformats.org/presentationml/2006/ole">
            <mc:AlternateContent xmlns:mc="http://schemas.openxmlformats.org/markup-compatibility/2006">
              <mc:Choice xmlns:v="urn:schemas-microsoft-com:vml" Requires="v">
                <p:oleObj name="Equation" r:id="rId3" imgW="876240" imgH="2514600" progId="Equation.DSMT4">
                  <p:embed/>
                </p:oleObj>
              </mc:Choice>
              <mc:Fallback>
                <p:oleObj name="Equation" r:id="rId3" imgW="876240" imgH="2514600" progId="Equation.DSMT4">
                  <p:embed/>
                  <p:pic>
                    <p:nvPicPr>
                      <p:cNvPr id="5" name="Object 4"/>
                      <p:cNvPicPr>
                        <a:picLocks noChangeAspect="1" noChangeArrowheads="1"/>
                      </p:cNvPicPr>
                      <p:nvPr/>
                    </p:nvPicPr>
                    <p:blipFill>
                      <a:blip r:embed="rId4"/>
                      <a:srcRect/>
                      <a:stretch>
                        <a:fillRect/>
                      </a:stretch>
                    </p:blipFill>
                    <p:spPr bwMode="auto">
                      <a:xfrm>
                        <a:off x="7386638" y="1239838"/>
                        <a:ext cx="1401762" cy="4017962"/>
                      </a:xfrm>
                      <a:prstGeom prst="rect">
                        <a:avLst/>
                      </a:prstGeom>
                      <a:solidFill>
                        <a:schemeClr val="bg1"/>
                      </a:solidFill>
                      <a:ln>
                        <a:solidFill>
                          <a:schemeClr val="dk1">
                            <a:shade val="60000"/>
                            <a:satMod val="110000"/>
                          </a:schemeClr>
                        </a:solidFill>
                      </a:ln>
                    </p:spPr>
                  </p:pic>
                </p:oleObj>
              </mc:Fallback>
            </mc:AlternateContent>
          </a:graphicData>
        </a:graphic>
      </p:graphicFrame>
    </p:spTree>
    <p:extLst>
      <p:ext uri="{BB962C8B-B14F-4D97-AF65-F5344CB8AC3E}">
        <p14:creationId xmlns:p14="http://schemas.microsoft.com/office/powerpoint/2010/main" val="410748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15</a:t>
            </a:fld>
            <a:endParaRPr lang="sr-Latn-RS"/>
          </a:p>
        </p:txBody>
      </p:sp>
      <p:graphicFrame>
        <p:nvGraphicFramePr>
          <p:cNvPr id="3" name="Object 2"/>
          <p:cNvGraphicFramePr>
            <a:graphicFrameLocks noChangeAspect="1"/>
          </p:cNvGraphicFramePr>
          <p:nvPr>
            <p:extLst>
              <p:ext uri="{D42A27DB-BD31-4B8C-83A1-F6EECF244321}">
                <p14:modId xmlns:p14="http://schemas.microsoft.com/office/powerpoint/2010/main" val="1507193458"/>
              </p:ext>
            </p:extLst>
          </p:nvPr>
        </p:nvGraphicFramePr>
        <p:xfrm>
          <a:off x="2758159" y="1638360"/>
          <a:ext cx="4324320" cy="4533840"/>
        </p:xfrm>
        <a:graphic>
          <a:graphicData uri="http://schemas.openxmlformats.org/presentationml/2006/ole">
            <mc:AlternateContent xmlns:mc="http://schemas.openxmlformats.org/markup-compatibility/2006">
              <mc:Choice xmlns:v="urn:schemas-microsoft-com:vml" Requires="v">
                <p:oleObj name="Equation" r:id="rId2" imgW="2882880" imgH="3022560" progId="Equation.DSMT4">
                  <p:embed/>
                </p:oleObj>
              </mc:Choice>
              <mc:Fallback>
                <p:oleObj name="Equation" r:id="rId2" imgW="2882880" imgH="3022560" progId="Equation.DSMT4">
                  <p:embed/>
                  <p:pic>
                    <p:nvPicPr>
                      <p:cNvPr id="17" name="Object 16"/>
                      <p:cNvPicPr>
                        <a:picLocks noChangeAspect="1" noChangeArrowheads="1"/>
                      </p:cNvPicPr>
                      <p:nvPr/>
                    </p:nvPicPr>
                    <p:blipFill>
                      <a:blip r:embed="rId3"/>
                      <a:srcRect/>
                      <a:stretch>
                        <a:fillRect/>
                      </a:stretch>
                    </p:blipFill>
                    <p:spPr bwMode="auto">
                      <a:xfrm>
                        <a:off x="2758159" y="1638360"/>
                        <a:ext cx="4324320" cy="453384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804310348"/>
              </p:ext>
            </p:extLst>
          </p:nvPr>
        </p:nvGraphicFramePr>
        <p:xfrm>
          <a:off x="7524750" y="2016125"/>
          <a:ext cx="1314450" cy="3771900"/>
        </p:xfrm>
        <a:graphic>
          <a:graphicData uri="http://schemas.openxmlformats.org/presentationml/2006/ole">
            <mc:AlternateContent xmlns:mc="http://schemas.openxmlformats.org/markup-compatibility/2006">
              <mc:Choice xmlns:v="urn:schemas-microsoft-com:vml" Requires="v">
                <p:oleObj name="Equation" r:id="rId4" imgW="876240" imgH="2514600" progId="Equation.DSMT4">
                  <p:embed/>
                </p:oleObj>
              </mc:Choice>
              <mc:Fallback>
                <p:oleObj name="Equation" r:id="rId4" imgW="876240" imgH="2514600" progId="Equation.DSMT4">
                  <p:embed/>
                  <p:pic>
                    <p:nvPicPr>
                      <p:cNvPr id="4" name="Object 3"/>
                      <p:cNvPicPr>
                        <a:picLocks noChangeAspect="1" noChangeArrowheads="1"/>
                      </p:cNvPicPr>
                      <p:nvPr/>
                    </p:nvPicPr>
                    <p:blipFill>
                      <a:blip r:embed="rId5"/>
                      <a:srcRect/>
                      <a:stretch>
                        <a:fillRect/>
                      </a:stretch>
                    </p:blipFill>
                    <p:spPr bwMode="auto">
                      <a:xfrm>
                        <a:off x="7524750" y="2016125"/>
                        <a:ext cx="1314450" cy="37719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54768155"/>
              </p:ext>
            </p:extLst>
          </p:nvPr>
        </p:nvGraphicFramePr>
        <p:xfrm>
          <a:off x="5983358" y="342900"/>
          <a:ext cx="2723760" cy="1028700"/>
        </p:xfrm>
        <a:graphic>
          <a:graphicData uri="http://schemas.openxmlformats.org/presentationml/2006/ole">
            <mc:AlternateContent xmlns:mc="http://schemas.openxmlformats.org/markup-compatibility/2006">
              <mc:Choice xmlns:v="urn:schemas-microsoft-com:vml" Requires="v">
                <p:oleObj name="Equation" r:id="rId6" imgW="1815840" imgH="685800" progId="Equation.DSMT4">
                  <p:embed/>
                </p:oleObj>
              </mc:Choice>
              <mc:Fallback>
                <p:oleObj name="Equation" r:id="rId6" imgW="1815840" imgH="685800" progId="Equation.DSMT4">
                  <p:embed/>
                  <p:pic>
                    <p:nvPicPr>
                      <p:cNvPr id="7" name="Object 6"/>
                      <p:cNvPicPr>
                        <a:picLocks noChangeAspect="1" noChangeArrowheads="1"/>
                      </p:cNvPicPr>
                      <p:nvPr/>
                    </p:nvPicPr>
                    <p:blipFill>
                      <a:blip r:embed="rId7"/>
                      <a:srcRect/>
                      <a:stretch>
                        <a:fillRect/>
                      </a:stretch>
                    </p:blipFill>
                    <p:spPr bwMode="auto">
                      <a:xfrm>
                        <a:off x="5983358" y="342900"/>
                        <a:ext cx="2723760" cy="10287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11" name="Right Arrow 10"/>
          <p:cNvSpPr/>
          <p:nvPr/>
        </p:nvSpPr>
        <p:spPr>
          <a:xfrm rot="10800000">
            <a:off x="7162801" y="3834124"/>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aphicFrame>
        <p:nvGraphicFramePr>
          <p:cNvPr id="13" name="Object 12"/>
          <p:cNvGraphicFramePr>
            <a:graphicFrameLocks noChangeAspect="1"/>
          </p:cNvGraphicFramePr>
          <p:nvPr>
            <p:extLst>
              <p:ext uri="{D42A27DB-BD31-4B8C-83A1-F6EECF244321}">
                <p14:modId xmlns:p14="http://schemas.microsoft.com/office/powerpoint/2010/main" val="3411228206"/>
              </p:ext>
            </p:extLst>
          </p:nvPr>
        </p:nvGraphicFramePr>
        <p:xfrm>
          <a:off x="457200" y="1825625"/>
          <a:ext cx="1752600" cy="4152900"/>
        </p:xfrm>
        <a:graphic>
          <a:graphicData uri="http://schemas.openxmlformats.org/presentationml/2006/ole">
            <mc:AlternateContent xmlns:mc="http://schemas.openxmlformats.org/markup-compatibility/2006">
              <mc:Choice xmlns:v="urn:schemas-microsoft-com:vml" Requires="v">
                <p:oleObj name="Equation" r:id="rId8" imgW="1168200" imgH="2768400" progId="Equation.DSMT4">
                  <p:embed/>
                </p:oleObj>
              </mc:Choice>
              <mc:Fallback>
                <p:oleObj name="Equation" r:id="rId8" imgW="1168200" imgH="2768400" progId="Equation.DSMT4">
                  <p:embed/>
                  <p:pic>
                    <p:nvPicPr>
                      <p:cNvPr id="4" name="Object 3"/>
                      <p:cNvPicPr>
                        <a:picLocks noChangeAspect="1" noChangeArrowheads="1"/>
                      </p:cNvPicPr>
                      <p:nvPr/>
                    </p:nvPicPr>
                    <p:blipFill>
                      <a:blip r:embed="rId9"/>
                      <a:srcRect/>
                      <a:stretch>
                        <a:fillRect/>
                      </a:stretch>
                    </p:blipFill>
                    <p:spPr bwMode="auto">
                      <a:xfrm>
                        <a:off x="457200" y="1825625"/>
                        <a:ext cx="1752600" cy="41529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392114414"/>
              </p:ext>
            </p:extLst>
          </p:nvPr>
        </p:nvGraphicFramePr>
        <p:xfrm>
          <a:off x="2286000" y="3750304"/>
          <a:ext cx="381000" cy="304800"/>
        </p:xfrm>
        <a:graphic>
          <a:graphicData uri="http://schemas.openxmlformats.org/presentationml/2006/ole">
            <mc:AlternateContent xmlns:mc="http://schemas.openxmlformats.org/markup-compatibility/2006">
              <mc:Choice xmlns:v="urn:schemas-microsoft-com:vml" Requires="v">
                <p:oleObj name="Equation" r:id="rId10" imgW="190440" imgH="152280" progId="Equation.DSMT4">
                  <p:embed/>
                </p:oleObj>
              </mc:Choice>
              <mc:Fallback>
                <p:oleObj name="Equation" r:id="rId10" imgW="190440" imgH="152280" progId="Equation.DSMT4">
                  <p:embed/>
                  <p:pic>
                    <p:nvPicPr>
                      <p:cNvPr id="16" name="Object 15"/>
                      <p:cNvPicPr>
                        <a:picLocks noChangeAspect="1" noChangeArrowheads="1"/>
                      </p:cNvPicPr>
                      <p:nvPr/>
                    </p:nvPicPr>
                    <p:blipFill>
                      <a:blip r:embed="rId11"/>
                      <a:srcRect/>
                      <a:stretch>
                        <a:fillRect/>
                      </a:stretch>
                    </p:blipFill>
                    <p:spPr bwMode="auto">
                      <a:xfrm>
                        <a:off x="2286000" y="3750304"/>
                        <a:ext cx="381000" cy="304800"/>
                      </a:xfrm>
                      <a:prstGeom prst="rect">
                        <a:avLst/>
                      </a:prstGeom>
                      <a:solidFill>
                        <a:schemeClr val="bg1"/>
                      </a:solidFill>
                      <a:ln>
                        <a:noFill/>
                      </a:ln>
                    </p:spPr>
                  </p:pic>
                </p:oleObj>
              </mc:Fallback>
            </mc:AlternateContent>
          </a:graphicData>
        </a:graphic>
      </p:graphicFrame>
      <p:cxnSp>
        <p:nvCxnSpPr>
          <p:cNvPr id="16" name="Elbow Connector 15"/>
          <p:cNvCxnSpPr>
            <a:stCxn id="6" idx="1"/>
            <a:endCxn id="3" idx="0"/>
          </p:cNvCxnSpPr>
          <p:nvPr/>
        </p:nvCxnSpPr>
        <p:spPr>
          <a:xfrm rot="10800000" flipV="1">
            <a:off x="4920320" y="857250"/>
            <a:ext cx="1063039" cy="781110"/>
          </a:xfrm>
          <a:prstGeom prst="bentConnector2">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874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16</a:t>
            </a:fld>
            <a:endParaRPr lang="sr-Latn-RS"/>
          </a:p>
        </p:txBody>
      </p:sp>
      <p:graphicFrame>
        <p:nvGraphicFramePr>
          <p:cNvPr id="3" name="Object 2"/>
          <p:cNvGraphicFramePr>
            <a:graphicFrameLocks noChangeAspect="1"/>
          </p:cNvGraphicFramePr>
          <p:nvPr>
            <p:extLst>
              <p:ext uri="{D42A27DB-BD31-4B8C-83A1-F6EECF244321}">
                <p14:modId xmlns:p14="http://schemas.microsoft.com/office/powerpoint/2010/main" val="2052484377"/>
              </p:ext>
            </p:extLst>
          </p:nvPr>
        </p:nvGraphicFramePr>
        <p:xfrm>
          <a:off x="1963431" y="1683830"/>
          <a:ext cx="4114800" cy="2247480"/>
        </p:xfrm>
        <a:graphic>
          <a:graphicData uri="http://schemas.openxmlformats.org/presentationml/2006/ole">
            <mc:AlternateContent xmlns:mc="http://schemas.openxmlformats.org/markup-compatibility/2006">
              <mc:Choice xmlns:v="urn:schemas-microsoft-com:vml" Requires="v">
                <p:oleObj name="Equation" r:id="rId2" imgW="2743200" imgH="1498320" progId="Equation.DSMT4">
                  <p:embed/>
                </p:oleObj>
              </mc:Choice>
              <mc:Fallback>
                <p:oleObj name="Equation" r:id="rId2" imgW="2743200" imgH="1498320" progId="Equation.DSMT4">
                  <p:embed/>
                  <p:pic>
                    <p:nvPicPr>
                      <p:cNvPr id="4" name="Object 3"/>
                      <p:cNvPicPr>
                        <a:picLocks noChangeAspect="1" noChangeArrowheads="1"/>
                      </p:cNvPicPr>
                      <p:nvPr/>
                    </p:nvPicPr>
                    <p:blipFill>
                      <a:blip r:embed="rId3"/>
                      <a:srcRect/>
                      <a:stretch>
                        <a:fillRect/>
                      </a:stretch>
                    </p:blipFill>
                    <p:spPr bwMode="auto">
                      <a:xfrm>
                        <a:off x="1963431" y="1683830"/>
                        <a:ext cx="4114800" cy="224748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4010621"/>
              </p:ext>
            </p:extLst>
          </p:nvPr>
        </p:nvGraphicFramePr>
        <p:xfrm>
          <a:off x="6527800" y="762000"/>
          <a:ext cx="1401763" cy="4017963"/>
        </p:xfrm>
        <a:graphic>
          <a:graphicData uri="http://schemas.openxmlformats.org/presentationml/2006/ole">
            <mc:AlternateContent xmlns:mc="http://schemas.openxmlformats.org/markup-compatibility/2006">
              <mc:Choice xmlns:v="urn:schemas-microsoft-com:vml" Requires="v">
                <p:oleObj name="Equation" r:id="rId4" imgW="876240" imgH="2514600" progId="Equation.DSMT4">
                  <p:embed/>
                </p:oleObj>
              </mc:Choice>
              <mc:Fallback>
                <p:oleObj name="Equation" r:id="rId4" imgW="876240" imgH="2514600" progId="Equation.DSMT4">
                  <p:embed/>
                  <p:pic>
                    <p:nvPicPr>
                      <p:cNvPr id="5" name="Object 4"/>
                      <p:cNvPicPr>
                        <a:picLocks noChangeAspect="1" noChangeArrowheads="1"/>
                      </p:cNvPicPr>
                      <p:nvPr/>
                    </p:nvPicPr>
                    <p:blipFill>
                      <a:blip r:embed="rId5"/>
                      <a:srcRect/>
                      <a:stretch>
                        <a:fillRect/>
                      </a:stretch>
                    </p:blipFill>
                    <p:spPr bwMode="auto">
                      <a:xfrm>
                        <a:off x="6527800" y="762000"/>
                        <a:ext cx="1401763" cy="4017963"/>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18632915"/>
              </p:ext>
            </p:extLst>
          </p:nvPr>
        </p:nvGraphicFramePr>
        <p:xfrm>
          <a:off x="1986733" y="427037"/>
          <a:ext cx="2906712" cy="1096963"/>
        </p:xfrm>
        <a:graphic>
          <a:graphicData uri="http://schemas.openxmlformats.org/presentationml/2006/ole">
            <mc:AlternateContent xmlns:mc="http://schemas.openxmlformats.org/markup-compatibility/2006">
              <mc:Choice xmlns:v="urn:schemas-microsoft-com:vml" Requires="v">
                <p:oleObj name="Equation" r:id="rId6" imgW="1815840" imgH="685800" progId="Equation.DSMT4">
                  <p:embed/>
                </p:oleObj>
              </mc:Choice>
              <mc:Fallback>
                <p:oleObj name="Equation" r:id="rId6" imgW="1815840" imgH="685800" progId="Equation.DSMT4">
                  <p:embed/>
                  <p:pic>
                    <p:nvPicPr>
                      <p:cNvPr id="6" name="Object 5"/>
                      <p:cNvPicPr>
                        <a:picLocks noChangeAspect="1" noChangeArrowheads="1"/>
                      </p:cNvPicPr>
                      <p:nvPr/>
                    </p:nvPicPr>
                    <p:blipFill>
                      <a:blip r:embed="rId7"/>
                      <a:srcRect/>
                      <a:stretch>
                        <a:fillRect/>
                      </a:stretch>
                    </p:blipFill>
                    <p:spPr bwMode="auto">
                      <a:xfrm>
                        <a:off x="1986733" y="427037"/>
                        <a:ext cx="2906712" cy="1096963"/>
                      </a:xfrm>
                      <a:prstGeom prst="rect">
                        <a:avLst/>
                      </a:prstGeom>
                      <a:solidFill>
                        <a:schemeClr val="bg1"/>
                      </a:solidFill>
                      <a:ln>
                        <a:solidFill>
                          <a:schemeClr val="dk1">
                            <a:shade val="60000"/>
                            <a:satMod val="110000"/>
                          </a:schemeClr>
                        </a:solidFill>
                      </a:ln>
                    </p:spPr>
                  </p:pic>
                </p:oleObj>
              </mc:Fallback>
            </mc:AlternateContent>
          </a:graphicData>
        </a:graphic>
      </p:graphicFrame>
      <p:cxnSp>
        <p:nvCxnSpPr>
          <p:cNvPr id="7" name="Elbow Connector 6"/>
          <p:cNvCxnSpPr>
            <a:stCxn id="6" idx="1"/>
            <a:endCxn id="3" idx="1"/>
          </p:cNvCxnSpPr>
          <p:nvPr/>
        </p:nvCxnSpPr>
        <p:spPr>
          <a:xfrm rot="10800000" flipV="1">
            <a:off x="1963431" y="975518"/>
            <a:ext cx="23302" cy="1832052"/>
          </a:xfrm>
          <a:prstGeom prst="bentConnector3">
            <a:avLst>
              <a:gd name="adj1" fmla="val 1081032"/>
            </a:avLst>
          </a:prstGeom>
        </p:spPr>
        <p:style>
          <a:lnRef idx="1">
            <a:schemeClr val="dk1"/>
          </a:lnRef>
          <a:fillRef idx="0">
            <a:schemeClr val="dk1"/>
          </a:fillRef>
          <a:effectRef idx="0">
            <a:schemeClr val="dk1"/>
          </a:effectRef>
          <a:fontRef idx="minor">
            <a:schemeClr val="tx1"/>
          </a:fontRef>
        </p:style>
      </p:cxnSp>
      <p:sp>
        <p:nvSpPr>
          <p:cNvPr id="8" name="Right Arrow 7"/>
          <p:cNvSpPr/>
          <p:nvPr/>
        </p:nvSpPr>
        <p:spPr>
          <a:xfrm rot="10800000">
            <a:off x="6198370" y="2702402"/>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aphicFrame>
        <p:nvGraphicFramePr>
          <p:cNvPr id="16" name="Object 15"/>
          <p:cNvGraphicFramePr>
            <a:graphicFrameLocks noChangeAspect="1"/>
          </p:cNvGraphicFramePr>
          <p:nvPr>
            <p:extLst>
              <p:ext uri="{D42A27DB-BD31-4B8C-83A1-F6EECF244321}">
                <p14:modId xmlns:p14="http://schemas.microsoft.com/office/powerpoint/2010/main" val="4135306630"/>
              </p:ext>
            </p:extLst>
          </p:nvPr>
        </p:nvGraphicFramePr>
        <p:xfrm>
          <a:off x="3531370" y="4038600"/>
          <a:ext cx="279400" cy="406400"/>
        </p:xfrm>
        <a:graphic>
          <a:graphicData uri="http://schemas.openxmlformats.org/presentationml/2006/ole">
            <mc:AlternateContent xmlns:mc="http://schemas.openxmlformats.org/markup-compatibility/2006">
              <mc:Choice xmlns:v="urn:schemas-microsoft-com:vml" Requires="v">
                <p:oleObj name="Equation" r:id="rId8" imgW="139680" imgH="203040" progId="Equation.DSMT4">
                  <p:embed/>
                </p:oleObj>
              </mc:Choice>
              <mc:Fallback>
                <p:oleObj name="Equation" r:id="rId8" imgW="139680" imgH="203040" progId="Equation.DSMT4">
                  <p:embed/>
                  <p:pic>
                    <p:nvPicPr>
                      <p:cNvPr id="12" name="Object 11"/>
                      <p:cNvPicPr>
                        <a:picLocks noChangeAspect="1" noChangeArrowheads="1"/>
                      </p:cNvPicPr>
                      <p:nvPr/>
                    </p:nvPicPr>
                    <p:blipFill>
                      <a:blip r:embed="rId9"/>
                      <a:srcRect/>
                      <a:stretch>
                        <a:fillRect/>
                      </a:stretch>
                    </p:blipFill>
                    <p:spPr bwMode="auto">
                      <a:xfrm>
                        <a:off x="3531370" y="4038600"/>
                        <a:ext cx="279400" cy="406400"/>
                      </a:xfrm>
                      <a:prstGeom prst="rect">
                        <a:avLst/>
                      </a:prstGeom>
                      <a:solidFill>
                        <a:schemeClr val="bg1"/>
                      </a:solid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826517302"/>
              </p:ext>
            </p:extLst>
          </p:nvPr>
        </p:nvGraphicFramePr>
        <p:xfrm>
          <a:off x="4852988" y="4114800"/>
          <a:ext cx="1243012" cy="2209800"/>
        </p:xfrm>
        <a:graphic>
          <a:graphicData uri="http://schemas.openxmlformats.org/presentationml/2006/ole">
            <mc:AlternateContent xmlns:mc="http://schemas.openxmlformats.org/markup-compatibility/2006">
              <mc:Choice xmlns:v="urn:schemas-microsoft-com:vml" Requires="v">
                <p:oleObj name="Equation" r:id="rId10" imgW="774360" imgH="1384200" progId="Equation.DSMT4">
                  <p:embed/>
                </p:oleObj>
              </mc:Choice>
              <mc:Fallback>
                <p:oleObj name="Equation" r:id="rId10" imgW="774360" imgH="1384200" progId="Equation.DSMT4">
                  <p:embed/>
                  <p:pic>
                    <p:nvPicPr>
                      <p:cNvPr id="9" name="Object 8"/>
                      <p:cNvPicPr>
                        <a:picLocks noChangeAspect="1" noChangeArrowheads="1"/>
                      </p:cNvPicPr>
                      <p:nvPr/>
                    </p:nvPicPr>
                    <p:blipFill>
                      <a:blip r:embed="rId11"/>
                      <a:srcRect/>
                      <a:stretch>
                        <a:fillRect/>
                      </a:stretch>
                    </p:blipFill>
                    <p:spPr bwMode="auto">
                      <a:xfrm>
                        <a:off x="4852988" y="4114800"/>
                        <a:ext cx="1243012" cy="22098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600482567"/>
              </p:ext>
            </p:extLst>
          </p:nvPr>
        </p:nvGraphicFramePr>
        <p:xfrm>
          <a:off x="4369570" y="5067300"/>
          <a:ext cx="381000" cy="304800"/>
        </p:xfrm>
        <a:graphic>
          <a:graphicData uri="http://schemas.openxmlformats.org/presentationml/2006/ole">
            <mc:AlternateContent xmlns:mc="http://schemas.openxmlformats.org/markup-compatibility/2006">
              <mc:Choice xmlns:v="urn:schemas-microsoft-com:vml" Requires="v">
                <p:oleObj name="Equation" r:id="rId12" imgW="190440" imgH="152280" progId="Equation.DSMT4">
                  <p:embed/>
                </p:oleObj>
              </mc:Choice>
              <mc:Fallback>
                <p:oleObj name="Equation" r:id="rId12" imgW="190440" imgH="152280" progId="Equation.DSMT4">
                  <p:embed/>
                  <p:pic>
                    <p:nvPicPr>
                      <p:cNvPr id="16" name="Object 15"/>
                      <p:cNvPicPr>
                        <a:picLocks noChangeAspect="1" noChangeArrowheads="1"/>
                      </p:cNvPicPr>
                      <p:nvPr/>
                    </p:nvPicPr>
                    <p:blipFill>
                      <a:blip r:embed="rId13"/>
                      <a:srcRect/>
                      <a:stretch>
                        <a:fillRect/>
                      </a:stretch>
                    </p:blipFill>
                    <p:spPr bwMode="auto">
                      <a:xfrm>
                        <a:off x="4369570" y="5067300"/>
                        <a:ext cx="381000" cy="304800"/>
                      </a:xfrm>
                      <a:prstGeom prst="rect">
                        <a:avLst/>
                      </a:prstGeom>
                      <a:solidFill>
                        <a:schemeClr val="bg1"/>
                      </a:solidFill>
                      <a:ln>
                        <a:noFill/>
                      </a:ln>
                    </p:spPr>
                  </p:pic>
                </p:oleObj>
              </mc:Fallback>
            </mc:AlternateContent>
          </a:graphicData>
        </a:graphic>
      </p:graphicFrame>
      <p:cxnSp>
        <p:nvCxnSpPr>
          <p:cNvPr id="20" name="Elbow Connector 19"/>
          <p:cNvCxnSpPr>
            <a:stCxn id="16" idx="2"/>
            <a:endCxn id="18" idx="1"/>
          </p:cNvCxnSpPr>
          <p:nvPr/>
        </p:nvCxnSpPr>
        <p:spPr>
          <a:xfrm rot="16200000" flipH="1">
            <a:off x="3632970" y="4483100"/>
            <a:ext cx="774700" cy="698500"/>
          </a:xfrm>
          <a:prstGeom prst="bentConnector2">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0229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17</a:t>
            </a:fld>
            <a:endParaRPr lang="sr-Latn-RS"/>
          </a:p>
        </p:txBody>
      </p:sp>
      <p:graphicFrame>
        <p:nvGraphicFramePr>
          <p:cNvPr id="5" name="Object 4"/>
          <p:cNvGraphicFramePr>
            <a:graphicFrameLocks noChangeAspect="1"/>
          </p:cNvGraphicFramePr>
          <p:nvPr>
            <p:extLst>
              <p:ext uri="{D42A27DB-BD31-4B8C-83A1-F6EECF244321}">
                <p14:modId xmlns:p14="http://schemas.microsoft.com/office/powerpoint/2010/main" val="1076243510"/>
              </p:ext>
            </p:extLst>
          </p:nvPr>
        </p:nvGraphicFramePr>
        <p:xfrm>
          <a:off x="3086100" y="2019150"/>
          <a:ext cx="2723760" cy="1028700"/>
        </p:xfrm>
        <a:graphic>
          <a:graphicData uri="http://schemas.openxmlformats.org/presentationml/2006/ole">
            <mc:AlternateContent xmlns:mc="http://schemas.openxmlformats.org/markup-compatibility/2006">
              <mc:Choice xmlns:v="urn:schemas-microsoft-com:vml" Requires="v">
                <p:oleObj name="Equation" r:id="rId2" imgW="1815840" imgH="685800" progId="Equation.DSMT4">
                  <p:embed/>
                </p:oleObj>
              </mc:Choice>
              <mc:Fallback>
                <p:oleObj name="Equation" r:id="rId2" imgW="1815840" imgH="685800" progId="Equation.DSMT4">
                  <p:embed/>
                  <p:pic>
                    <p:nvPicPr>
                      <p:cNvPr id="6" name="Object 5"/>
                      <p:cNvPicPr>
                        <a:picLocks noChangeAspect="1" noChangeArrowheads="1"/>
                      </p:cNvPicPr>
                      <p:nvPr/>
                    </p:nvPicPr>
                    <p:blipFill>
                      <a:blip r:embed="rId3"/>
                      <a:srcRect/>
                      <a:stretch>
                        <a:fillRect/>
                      </a:stretch>
                    </p:blipFill>
                    <p:spPr bwMode="auto">
                      <a:xfrm>
                        <a:off x="3086100" y="2019150"/>
                        <a:ext cx="2723760" cy="10287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93598152"/>
              </p:ext>
            </p:extLst>
          </p:nvPr>
        </p:nvGraphicFramePr>
        <p:xfrm>
          <a:off x="866775" y="571500"/>
          <a:ext cx="1752600" cy="4152900"/>
        </p:xfrm>
        <a:graphic>
          <a:graphicData uri="http://schemas.openxmlformats.org/presentationml/2006/ole">
            <mc:AlternateContent xmlns:mc="http://schemas.openxmlformats.org/markup-compatibility/2006">
              <mc:Choice xmlns:v="urn:schemas-microsoft-com:vml" Requires="v">
                <p:oleObj name="Equation" r:id="rId4" imgW="1168200" imgH="2768400" progId="Equation.DSMT4">
                  <p:embed/>
                </p:oleObj>
              </mc:Choice>
              <mc:Fallback>
                <p:oleObj name="Equation" r:id="rId4" imgW="1168200" imgH="2768400" progId="Equation.DSMT4">
                  <p:embed/>
                  <p:pic>
                    <p:nvPicPr>
                      <p:cNvPr id="13" name="Object 12"/>
                      <p:cNvPicPr>
                        <a:picLocks noChangeAspect="1" noChangeArrowheads="1"/>
                      </p:cNvPicPr>
                      <p:nvPr/>
                    </p:nvPicPr>
                    <p:blipFill>
                      <a:blip r:embed="rId5"/>
                      <a:srcRect/>
                      <a:stretch>
                        <a:fillRect/>
                      </a:stretch>
                    </p:blipFill>
                    <p:spPr bwMode="auto">
                      <a:xfrm>
                        <a:off x="866775" y="571500"/>
                        <a:ext cx="1752600" cy="41529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36910305"/>
              </p:ext>
            </p:extLst>
          </p:nvPr>
        </p:nvGraphicFramePr>
        <p:xfrm>
          <a:off x="6376987" y="1428750"/>
          <a:ext cx="1243013" cy="2209800"/>
        </p:xfrm>
        <a:graphic>
          <a:graphicData uri="http://schemas.openxmlformats.org/presentationml/2006/ole">
            <mc:AlternateContent xmlns:mc="http://schemas.openxmlformats.org/markup-compatibility/2006">
              <mc:Choice xmlns:v="urn:schemas-microsoft-com:vml" Requires="v">
                <p:oleObj name="Equation" r:id="rId6" imgW="774360" imgH="1384200" progId="Equation.DSMT4">
                  <p:embed/>
                </p:oleObj>
              </mc:Choice>
              <mc:Fallback>
                <p:oleObj name="Equation" r:id="rId6" imgW="774360" imgH="1384200" progId="Equation.DSMT4">
                  <p:embed/>
                  <p:pic>
                    <p:nvPicPr>
                      <p:cNvPr id="17" name="Object 16"/>
                      <p:cNvPicPr>
                        <a:picLocks noChangeAspect="1" noChangeArrowheads="1"/>
                      </p:cNvPicPr>
                      <p:nvPr/>
                    </p:nvPicPr>
                    <p:blipFill>
                      <a:blip r:embed="rId7"/>
                      <a:srcRect/>
                      <a:stretch>
                        <a:fillRect/>
                      </a:stretch>
                    </p:blipFill>
                    <p:spPr bwMode="auto">
                      <a:xfrm>
                        <a:off x="6376987" y="1428750"/>
                        <a:ext cx="1243013" cy="22098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75392332"/>
              </p:ext>
            </p:extLst>
          </p:nvPr>
        </p:nvGraphicFramePr>
        <p:xfrm>
          <a:off x="3067050" y="3524250"/>
          <a:ext cx="2724150" cy="1123950"/>
        </p:xfrm>
        <a:graphic>
          <a:graphicData uri="http://schemas.openxmlformats.org/presentationml/2006/ole">
            <mc:AlternateContent xmlns:mc="http://schemas.openxmlformats.org/markup-compatibility/2006">
              <mc:Choice xmlns:v="urn:schemas-microsoft-com:vml" Requires="v">
                <p:oleObj name="Equation" r:id="rId8" imgW="1815840" imgH="749160" progId="Equation.DSMT4">
                  <p:embed/>
                </p:oleObj>
              </mc:Choice>
              <mc:Fallback>
                <p:oleObj name="Equation" r:id="rId8" imgW="1815840" imgH="749160" progId="Equation.DSMT4">
                  <p:embed/>
                  <p:pic>
                    <p:nvPicPr>
                      <p:cNvPr id="5" name="Object 4"/>
                      <p:cNvPicPr>
                        <a:picLocks noChangeAspect="1" noChangeArrowheads="1"/>
                      </p:cNvPicPr>
                      <p:nvPr/>
                    </p:nvPicPr>
                    <p:blipFill>
                      <a:blip r:embed="rId9"/>
                      <a:srcRect/>
                      <a:stretch>
                        <a:fillRect/>
                      </a:stretch>
                    </p:blipFill>
                    <p:spPr bwMode="auto">
                      <a:xfrm>
                        <a:off x="3067050" y="3524250"/>
                        <a:ext cx="2724150" cy="112395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9" name="Right Arrow 8"/>
          <p:cNvSpPr/>
          <p:nvPr/>
        </p:nvSpPr>
        <p:spPr>
          <a:xfrm rot="10800000">
            <a:off x="5943600" y="2471926"/>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0" name="Right Arrow 9"/>
          <p:cNvSpPr/>
          <p:nvPr/>
        </p:nvSpPr>
        <p:spPr>
          <a:xfrm rot="10800000" flipH="1">
            <a:off x="2711377" y="2471925"/>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aphicFrame>
        <p:nvGraphicFramePr>
          <p:cNvPr id="11" name="Object 10"/>
          <p:cNvGraphicFramePr>
            <a:graphicFrameLocks noChangeAspect="1"/>
          </p:cNvGraphicFramePr>
          <p:nvPr>
            <p:extLst>
              <p:ext uri="{D42A27DB-BD31-4B8C-83A1-F6EECF244321}">
                <p14:modId xmlns:p14="http://schemas.microsoft.com/office/powerpoint/2010/main" val="716895170"/>
              </p:ext>
            </p:extLst>
          </p:nvPr>
        </p:nvGraphicFramePr>
        <p:xfrm>
          <a:off x="4295989" y="3079600"/>
          <a:ext cx="279400" cy="406400"/>
        </p:xfrm>
        <a:graphic>
          <a:graphicData uri="http://schemas.openxmlformats.org/presentationml/2006/ole">
            <mc:AlternateContent xmlns:mc="http://schemas.openxmlformats.org/markup-compatibility/2006">
              <mc:Choice xmlns:v="urn:schemas-microsoft-com:vml" Requires="v">
                <p:oleObj name="Equation" r:id="rId10" imgW="139680" imgH="203040" progId="Equation.DSMT4">
                  <p:embed/>
                </p:oleObj>
              </mc:Choice>
              <mc:Fallback>
                <p:oleObj name="Equation" r:id="rId10" imgW="139680" imgH="203040" progId="Equation.DSMT4">
                  <p:embed/>
                  <p:pic>
                    <p:nvPicPr>
                      <p:cNvPr id="16" name="Object 15"/>
                      <p:cNvPicPr>
                        <a:picLocks noChangeAspect="1" noChangeArrowheads="1"/>
                      </p:cNvPicPr>
                      <p:nvPr/>
                    </p:nvPicPr>
                    <p:blipFill>
                      <a:blip r:embed="rId11"/>
                      <a:srcRect/>
                      <a:stretch>
                        <a:fillRect/>
                      </a:stretch>
                    </p:blipFill>
                    <p:spPr bwMode="auto">
                      <a:xfrm>
                        <a:off x="4295989" y="3079600"/>
                        <a:ext cx="279400" cy="406400"/>
                      </a:xfrm>
                      <a:prstGeom prst="rect">
                        <a:avLst/>
                      </a:prstGeom>
                      <a:solidFill>
                        <a:schemeClr val="bg1"/>
                      </a:solid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03433763"/>
              </p:ext>
            </p:extLst>
          </p:nvPr>
        </p:nvGraphicFramePr>
        <p:xfrm>
          <a:off x="7277100" y="4038600"/>
          <a:ext cx="800100" cy="1809750"/>
        </p:xfrm>
        <a:graphic>
          <a:graphicData uri="http://schemas.openxmlformats.org/presentationml/2006/ole">
            <mc:AlternateContent xmlns:mc="http://schemas.openxmlformats.org/markup-compatibility/2006">
              <mc:Choice xmlns:v="urn:schemas-microsoft-com:vml" Requires="v">
                <p:oleObj name="Equation" r:id="rId12" imgW="533160" imgH="1206360" progId="Equation.DSMT4">
                  <p:embed/>
                </p:oleObj>
              </mc:Choice>
              <mc:Fallback>
                <p:oleObj name="Equation" r:id="rId12" imgW="533160" imgH="1206360" progId="Equation.DSMT4">
                  <p:embed/>
                  <p:pic>
                    <p:nvPicPr>
                      <p:cNvPr id="8" name="Object 7"/>
                      <p:cNvPicPr>
                        <a:picLocks noChangeAspect="1" noChangeArrowheads="1"/>
                      </p:cNvPicPr>
                      <p:nvPr/>
                    </p:nvPicPr>
                    <p:blipFill>
                      <a:blip r:embed="rId13"/>
                      <a:srcRect/>
                      <a:stretch>
                        <a:fillRect/>
                      </a:stretch>
                    </p:blipFill>
                    <p:spPr bwMode="auto">
                      <a:xfrm>
                        <a:off x="7277100" y="4038600"/>
                        <a:ext cx="800100" cy="180975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17" name="TextBox 16"/>
          <p:cNvSpPr txBox="1"/>
          <p:nvPr/>
        </p:nvSpPr>
        <p:spPr>
          <a:xfrm>
            <a:off x="3467100" y="5339127"/>
            <a:ext cx="3297695"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Primena determinanti.</a:t>
            </a:r>
            <a:endParaRPr lang="sr-Latn-RS" sz="2400" dirty="0"/>
          </a:p>
        </p:txBody>
      </p:sp>
      <p:cxnSp>
        <p:nvCxnSpPr>
          <p:cNvPr id="19" name="Elbow Connector 18"/>
          <p:cNvCxnSpPr>
            <a:stCxn id="17" idx="0"/>
            <a:endCxn id="8" idx="2"/>
          </p:cNvCxnSpPr>
          <p:nvPr/>
        </p:nvCxnSpPr>
        <p:spPr>
          <a:xfrm rot="16200000" flipV="1">
            <a:off x="4427074" y="4650252"/>
            <a:ext cx="690927" cy="686823"/>
          </a:xfrm>
          <a:prstGeom prst="bentConnector3">
            <a:avLst/>
          </a:prstGeom>
        </p:spPr>
        <p:style>
          <a:lnRef idx="1">
            <a:schemeClr val="dk1"/>
          </a:lnRef>
          <a:fillRef idx="0">
            <a:schemeClr val="dk1"/>
          </a:fillRef>
          <a:effectRef idx="0">
            <a:schemeClr val="dk1"/>
          </a:effectRef>
          <a:fontRef idx="minor">
            <a:schemeClr val="tx1"/>
          </a:fontRef>
        </p:style>
      </p:cxnSp>
      <p:cxnSp>
        <p:nvCxnSpPr>
          <p:cNvPr id="22" name="Elbow Connector 21"/>
          <p:cNvCxnSpPr>
            <a:stCxn id="17" idx="3"/>
            <a:endCxn id="12" idx="1"/>
          </p:cNvCxnSpPr>
          <p:nvPr/>
        </p:nvCxnSpPr>
        <p:spPr>
          <a:xfrm flipV="1">
            <a:off x="6764795" y="4943475"/>
            <a:ext cx="512305" cy="626485"/>
          </a:xfrm>
          <a:prstGeom prst="bentConnector3">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689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18</a:t>
            </a:fld>
            <a:endParaRPr lang="sr-Latn-RS"/>
          </a:p>
        </p:txBody>
      </p:sp>
      <p:graphicFrame>
        <p:nvGraphicFramePr>
          <p:cNvPr id="3" name="Object 2"/>
          <p:cNvGraphicFramePr>
            <a:graphicFrameLocks noChangeAspect="1"/>
          </p:cNvGraphicFramePr>
          <p:nvPr>
            <p:extLst>
              <p:ext uri="{D42A27DB-BD31-4B8C-83A1-F6EECF244321}">
                <p14:modId xmlns:p14="http://schemas.microsoft.com/office/powerpoint/2010/main" val="2483692152"/>
              </p:ext>
            </p:extLst>
          </p:nvPr>
        </p:nvGraphicFramePr>
        <p:xfrm>
          <a:off x="704850" y="711200"/>
          <a:ext cx="2724150" cy="1123950"/>
        </p:xfrm>
        <a:graphic>
          <a:graphicData uri="http://schemas.openxmlformats.org/presentationml/2006/ole">
            <mc:AlternateContent xmlns:mc="http://schemas.openxmlformats.org/markup-compatibility/2006">
              <mc:Choice xmlns:v="urn:schemas-microsoft-com:vml" Requires="v">
                <p:oleObj name="Equation" r:id="rId2" imgW="1815840" imgH="749160" progId="Equation.DSMT4">
                  <p:embed/>
                </p:oleObj>
              </mc:Choice>
              <mc:Fallback>
                <p:oleObj name="Equation" r:id="rId2" imgW="1815840" imgH="749160" progId="Equation.DSMT4">
                  <p:embed/>
                  <p:pic>
                    <p:nvPicPr>
                      <p:cNvPr id="8" name="Object 7"/>
                      <p:cNvPicPr>
                        <a:picLocks noChangeAspect="1" noChangeArrowheads="1"/>
                      </p:cNvPicPr>
                      <p:nvPr/>
                    </p:nvPicPr>
                    <p:blipFill>
                      <a:blip r:embed="rId3"/>
                      <a:srcRect/>
                      <a:stretch>
                        <a:fillRect/>
                      </a:stretch>
                    </p:blipFill>
                    <p:spPr bwMode="auto">
                      <a:xfrm>
                        <a:off x="704850" y="711200"/>
                        <a:ext cx="2724150" cy="112395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157772576"/>
              </p:ext>
            </p:extLst>
          </p:nvPr>
        </p:nvGraphicFramePr>
        <p:xfrm>
          <a:off x="3743325" y="739775"/>
          <a:ext cx="2076450" cy="1066800"/>
        </p:xfrm>
        <a:graphic>
          <a:graphicData uri="http://schemas.openxmlformats.org/presentationml/2006/ole">
            <mc:AlternateContent xmlns:mc="http://schemas.openxmlformats.org/markup-compatibility/2006">
              <mc:Choice xmlns:v="urn:schemas-microsoft-com:vml" Requires="v">
                <p:oleObj name="Equation" r:id="rId4" imgW="1384200" imgH="711000" progId="Equation.DSMT4">
                  <p:embed/>
                </p:oleObj>
              </mc:Choice>
              <mc:Fallback>
                <p:oleObj name="Equation" r:id="rId4" imgW="1384200" imgH="711000" progId="Equation.DSMT4">
                  <p:embed/>
                  <p:pic>
                    <p:nvPicPr>
                      <p:cNvPr id="8" name="Object 7"/>
                      <p:cNvPicPr>
                        <a:picLocks noChangeAspect="1" noChangeArrowheads="1"/>
                      </p:cNvPicPr>
                      <p:nvPr/>
                    </p:nvPicPr>
                    <p:blipFill>
                      <a:blip r:embed="rId5"/>
                      <a:srcRect/>
                      <a:stretch>
                        <a:fillRect/>
                      </a:stretch>
                    </p:blipFill>
                    <p:spPr bwMode="auto">
                      <a:xfrm>
                        <a:off x="3743325" y="739775"/>
                        <a:ext cx="2076450" cy="10668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41119282"/>
              </p:ext>
            </p:extLst>
          </p:nvPr>
        </p:nvGraphicFramePr>
        <p:xfrm>
          <a:off x="742950" y="2171700"/>
          <a:ext cx="2228850" cy="1104900"/>
        </p:xfrm>
        <a:graphic>
          <a:graphicData uri="http://schemas.openxmlformats.org/presentationml/2006/ole">
            <mc:AlternateContent xmlns:mc="http://schemas.openxmlformats.org/markup-compatibility/2006">
              <mc:Choice xmlns:v="urn:schemas-microsoft-com:vml" Requires="v">
                <p:oleObj name="Equation" r:id="rId6" imgW="1485720" imgH="736560" progId="Equation.DSMT4">
                  <p:embed/>
                </p:oleObj>
              </mc:Choice>
              <mc:Fallback>
                <p:oleObj name="Equation" r:id="rId6" imgW="1485720" imgH="736560" progId="Equation.DSMT4">
                  <p:embed/>
                  <p:pic>
                    <p:nvPicPr>
                      <p:cNvPr id="4" name="Object 3"/>
                      <p:cNvPicPr>
                        <a:picLocks noChangeAspect="1" noChangeArrowheads="1"/>
                      </p:cNvPicPr>
                      <p:nvPr/>
                    </p:nvPicPr>
                    <p:blipFill>
                      <a:blip r:embed="rId7"/>
                      <a:srcRect/>
                      <a:stretch>
                        <a:fillRect/>
                      </a:stretch>
                    </p:blipFill>
                    <p:spPr bwMode="auto">
                      <a:xfrm>
                        <a:off x="742950" y="2171700"/>
                        <a:ext cx="2228850" cy="11049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1846734"/>
              </p:ext>
            </p:extLst>
          </p:nvPr>
        </p:nvGraphicFramePr>
        <p:xfrm>
          <a:off x="742950" y="3419475"/>
          <a:ext cx="2247900" cy="1104900"/>
        </p:xfrm>
        <a:graphic>
          <a:graphicData uri="http://schemas.openxmlformats.org/presentationml/2006/ole">
            <mc:AlternateContent xmlns:mc="http://schemas.openxmlformats.org/markup-compatibility/2006">
              <mc:Choice xmlns:v="urn:schemas-microsoft-com:vml" Requires="v">
                <p:oleObj name="Equation" r:id="rId8" imgW="1498320" imgH="736560" progId="Equation.DSMT4">
                  <p:embed/>
                </p:oleObj>
              </mc:Choice>
              <mc:Fallback>
                <p:oleObj name="Equation" r:id="rId8" imgW="1498320" imgH="736560" progId="Equation.DSMT4">
                  <p:embed/>
                  <p:pic>
                    <p:nvPicPr>
                      <p:cNvPr id="5" name="Object 4"/>
                      <p:cNvPicPr>
                        <a:picLocks noChangeAspect="1" noChangeArrowheads="1"/>
                      </p:cNvPicPr>
                      <p:nvPr/>
                    </p:nvPicPr>
                    <p:blipFill>
                      <a:blip r:embed="rId9"/>
                      <a:srcRect/>
                      <a:stretch>
                        <a:fillRect/>
                      </a:stretch>
                    </p:blipFill>
                    <p:spPr bwMode="auto">
                      <a:xfrm>
                        <a:off x="742950" y="3419475"/>
                        <a:ext cx="2247900" cy="11049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55387981"/>
              </p:ext>
            </p:extLst>
          </p:nvPr>
        </p:nvGraphicFramePr>
        <p:xfrm>
          <a:off x="788988" y="4710113"/>
          <a:ext cx="2324100" cy="1104900"/>
        </p:xfrm>
        <a:graphic>
          <a:graphicData uri="http://schemas.openxmlformats.org/presentationml/2006/ole">
            <mc:AlternateContent xmlns:mc="http://schemas.openxmlformats.org/markup-compatibility/2006">
              <mc:Choice xmlns:v="urn:schemas-microsoft-com:vml" Requires="v">
                <p:oleObj name="Equation" r:id="rId10" imgW="1549080" imgH="736560" progId="Equation.DSMT4">
                  <p:embed/>
                </p:oleObj>
              </mc:Choice>
              <mc:Fallback>
                <p:oleObj name="Equation" r:id="rId10" imgW="1549080" imgH="736560" progId="Equation.DSMT4">
                  <p:embed/>
                  <p:pic>
                    <p:nvPicPr>
                      <p:cNvPr id="6" name="Object 5"/>
                      <p:cNvPicPr>
                        <a:picLocks noChangeAspect="1" noChangeArrowheads="1"/>
                      </p:cNvPicPr>
                      <p:nvPr/>
                    </p:nvPicPr>
                    <p:blipFill>
                      <a:blip r:embed="rId11"/>
                      <a:srcRect/>
                      <a:stretch>
                        <a:fillRect/>
                      </a:stretch>
                    </p:blipFill>
                    <p:spPr bwMode="auto">
                      <a:xfrm>
                        <a:off x="788988" y="4710113"/>
                        <a:ext cx="2324100" cy="11049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28633810"/>
              </p:ext>
            </p:extLst>
          </p:nvPr>
        </p:nvGraphicFramePr>
        <p:xfrm>
          <a:off x="5753100" y="3067052"/>
          <a:ext cx="800100" cy="1809750"/>
        </p:xfrm>
        <a:graphic>
          <a:graphicData uri="http://schemas.openxmlformats.org/presentationml/2006/ole">
            <mc:AlternateContent xmlns:mc="http://schemas.openxmlformats.org/markup-compatibility/2006">
              <mc:Choice xmlns:v="urn:schemas-microsoft-com:vml" Requires="v">
                <p:oleObj name="Equation" r:id="rId12" imgW="533160" imgH="1206360" progId="Equation.DSMT4">
                  <p:embed/>
                </p:oleObj>
              </mc:Choice>
              <mc:Fallback>
                <p:oleObj name="Equation" r:id="rId12" imgW="533160" imgH="1206360" progId="Equation.DSMT4">
                  <p:embed/>
                  <p:pic>
                    <p:nvPicPr>
                      <p:cNvPr id="12" name="Object 11"/>
                      <p:cNvPicPr>
                        <a:picLocks noChangeAspect="1" noChangeArrowheads="1"/>
                      </p:cNvPicPr>
                      <p:nvPr/>
                    </p:nvPicPr>
                    <p:blipFill>
                      <a:blip r:embed="rId13"/>
                      <a:srcRect/>
                      <a:stretch>
                        <a:fillRect/>
                      </a:stretch>
                    </p:blipFill>
                    <p:spPr bwMode="auto">
                      <a:xfrm>
                        <a:off x="5753100" y="3067052"/>
                        <a:ext cx="800100" cy="180975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10" name="Rectangle 9"/>
          <p:cNvSpPr/>
          <p:nvPr/>
        </p:nvSpPr>
        <p:spPr>
          <a:xfrm>
            <a:off x="533400" y="2133600"/>
            <a:ext cx="45719" cy="365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12" name="Elbow Connector 11"/>
          <p:cNvCxnSpPr>
            <a:stCxn id="4" idx="0"/>
            <a:endCxn id="3" idx="0"/>
          </p:cNvCxnSpPr>
          <p:nvPr/>
        </p:nvCxnSpPr>
        <p:spPr>
          <a:xfrm rot="16200000" flipV="1">
            <a:off x="3409951" y="-631825"/>
            <a:ext cx="28575" cy="2714625"/>
          </a:xfrm>
          <a:prstGeom prst="bentConnector3">
            <a:avLst>
              <a:gd name="adj1" fmla="val 900000"/>
            </a:avLst>
          </a:prstGeom>
        </p:spPr>
        <p:style>
          <a:lnRef idx="1">
            <a:schemeClr val="dk1"/>
          </a:lnRef>
          <a:fillRef idx="0">
            <a:schemeClr val="dk1"/>
          </a:fillRef>
          <a:effectRef idx="0">
            <a:schemeClr val="dk1"/>
          </a:effectRef>
          <a:fontRef idx="minor">
            <a:schemeClr val="tx1"/>
          </a:fontRef>
        </p:style>
      </p:cxnSp>
      <p:cxnSp>
        <p:nvCxnSpPr>
          <p:cNvPr id="16" name="Elbow Connector 15"/>
          <p:cNvCxnSpPr>
            <a:stCxn id="10" idx="1"/>
            <a:endCxn id="3" idx="1"/>
          </p:cNvCxnSpPr>
          <p:nvPr/>
        </p:nvCxnSpPr>
        <p:spPr>
          <a:xfrm rot="10800000" flipH="1">
            <a:off x="533400" y="1273176"/>
            <a:ext cx="171450" cy="2689225"/>
          </a:xfrm>
          <a:prstGeom prst="bentConnector3">
            <a:avLst>
              <a:gd name="adj1" fmla="val -133333"/>
            </a:avLst>
          </a:prstGeom>
        </p:spPr>
        <p:style>
          <a:lnRef idx="1">
            <a:schemeClr val="dk1"/>
          </a:lnRef>
          <a:fillRef idx="0">
            <a:schemeClr val="dk1"/>
          </a:fillRef>
          <a:effectRef idx="0">
            <a:schemeClr val="dk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469224237"/>
              </p:ext>
            </p:extLst>
          </p:nvPr>
        </p:nvGraphicFramePr>
        <p:xfrm>
          <a:off x="6362700" y="1120033"/>
          <a:ext cx="857250" cy="304800"/>
        </p:xfrm>
        <a:graphic>
          <a:graphicData uri="http://schemas.openxmlformats.org/presentationml/2006/ole">
            <mc:AlternateContent xmlns:mc="http://schemas.openxmlformats.org/markup-compatibility/2006">
              <mc:Choice xmlns:v="urn:schemas-microsoft-com:vml" Requires="v">
                <p:oleObj name="Equation" r:id="rId14" imgW="571320" imgH="203040" progId="Equation.DSMT4">
                  <p:embed/>
                </p:oleObj>
              </mc:Choice>
              <mc:Fallback>
                <p:oleObj name="Equation" r:id="rId14" imgW="571320" imgH="203040" progId="Equation.DSMT4">
                  <p:embed/>
                  <p:pic>
                    <p:nvPicPr>
                      <p:cNvPr id="4" name="Object 3"/>
                      <p:cNvPicPr>
                        <a:picLocks noChangeAspect="1" noChangeArrowheads="1"/>
                      </p:cNvPicPr>
                      <p:nvPr/>
                    </p:nvPicPr>
                    <p:blipFill>
                      <a:blip r:embed="rId15"/>
                      <a:srcRect/>
                      <a:stretch>
                        <a:fillRect/>
                      </a:stretch>
                    </p:blipFill>
                    <p:spPr bwMode="auto">
                      <a:xfrm>
                        <a:off x="6362700" y="1120033"/>
                        <a:ext cx="857250" cy="3048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559080365"/>
              </p:ext>
            </p:extLst>
          </p:nvPr>
        </p:nvGraphicFramePr>
        <p:xfrm>
          <a:off x="3944938" y="3186113"/>
          <a:ext cx="1028700" cy="361950"/>
        </p:xfrm>
        <a:graphic>
          <a:graphicData uri="http://schemas.openxmlformats.org/presentationml/2006/ole">
            <mc:AlternateContent xmlns:mc="http://schemas.openxmlformats.org/markup-compatibility/2006">
              <mc:Choice xmlns:v="urn:schemas-microsoft-com:vml" Requires="v">
                <p:oleObj name="Equation" r:id="rId16" imgW="685800" imgH="241200" progId="Equation.DSMT4">
                  <p:embed/>
                </p:oleObj>
              </mc:Choice>
              <mc:Fallback>
                <p:oleObj name="Equation" r:id="rId16" imgW="685800" imgH="241200" progId="Equation.DSMT4">
                  <p:embed/>
                  <p:pic>
                    <p:nvPicPr>
                      <p:cNvPr id="5" name="Object 4"/>
                      <p:cNvPicPr>
                        <a:picLocks noChangeAspect="1" noChangeArrowheads="1"/>
                      </p:cNvPicPr>
                      <p:nvPr/>
                    </p:nvPicPr>
                    <p:blipFill>
                      <a:blip r:embed="rId17"/>
                      <a:srcRect/>
                      <a:stretch>
                        <a:fillRect/>
                      </a:stretch>
                    </p:blipFill>
                    <p:spPr bwMode="auto">
                      <a:xfrm>
                        <a:off x="3944938" y="3186113"/>
                        <a:ext cx="1028700" cy="36195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327666453"/>
              </p:ext>
            </p:extLst>
          </p:nvPr>
        </p:nvGraphicFramePr>
        <p:xfrm>
          <a:off x="3954437" y="3767906"/>
          <a:ext cx="1047750" cy="361950"/>
        </p:xfrm>
        <a:graphic>
          <a:graphicData uri="http://schemas.openxmlformats.org/presentationml/2006/ole">
            <mc:AlternateContent xmlns:mc="http://schemas.openxmlformats.org/markup-compatibility/2006">
              <mc:Choice xmlns:v="urn:schemas-microsoft-com:vml" Requires="v">
                <p:oleObj name="Equation" r:id="rId18" imgW="698400" imgH="241200" progId="Equation.DSMT4">
                  <p:embed/>
                </p:oleObj>
              </mc:Choice>
              <mc:Fallback>
                <p:oleObj name="Equation" r:id="rId18" imgW="698400" imgH="241200" progId="Equation.DSMT4">
                  <p:embed/>
                  <p:pic>
                    <p:nvPicPr>
                      <p:cNvPr id="6" name="Object 5"/>
                      <p:cNvPicPr>
                        <a:picLocks noChangeAspect="1" noChangeArrowheads="1"/>
                      </p:cNvPicPr>
                      <p:nvPr/>
                    </p:nvPicPr>
                    <p:blipFill>
                      <a:blip r:embed="rId19"/>
                      <a:srcRect/>
                      <a:stretch>
                        <a:fillRect/>
                      </a:stretch>
                    </p:blipFill>
                    <p:spPr bwMode="auto">
                      <a:xfrm>
                        <a:off x="3954437" y="3767906"/>
                        <a:ext cx="1047750" cy="36195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870059869"/>
              </p:ext>
            </p:extLst>
          </p:nvPr>
        </p:nvGraphicFramePr>
        <p:xfrm>
          <a:off x="4014788" y="4329113"/>
          <a:ext cx="1028700" cy="361950"/>
        </p:xfrm>
        <a:graphic>
          <a:graphicData uri="http://schemas.openxmlformats.org/presentationml/2006/ole">
            <mc:AlternateContent xmlns:mc="http://schemas.openxmlformats.org/markup-compatibility/2006">
              <mc:Choice xmlns:v="urn:schemas-microsoft-com:vml" Requires="v">
                <p:oleObj name="Equation" r:id="rId20" imgW="685800" imgH="241200" progId="Equation.DSMT4">
                  <p:embed/>
                </p:oleObj>
              </mc:Choice>
              <mc:Fallback>
                <p:oleObj name="Equation" r:id="rId20" imgW="685800" imgH="241200" progId="Equation.DSMT4">
                  <p:embed/>
                  <p:pic>
                    <p:nvPicPr>
                      <p:cNvPr id="7" name="Object 6"/>
                      <p:cNvPicPr>
                        <a:picLocks noChangeAspect="1" noChangeArrowheads="1"/>
                      </p:cNvPicPr>
                      <p:nvPr/>
                    </p:nvPicPr>
                    <p:blipFill>
                      <a:blip r:embed="rId21"/>
                      <a:srcRect/>
                      <a:stretch>
                        <a:fillRect/>
                      </a:stretch>
                    </p:blipFill>
                    <p:spPr bwMode="auto">
                      <a:xfrm>
                        <a:off x="4014788" y="4329113"/>
                        <a:ext cx="1028700" cy="36195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876987484"/>
              </p:ext>
            </p:extLst>
          </p:nvPr>
        </p:nvGraphicFramePr>
        <p:xfrm>
          <a:off x="3337757" y="3810000"/>
          <a:ext cx="381000" cy="304800"/>
        </p:xfrm>
        <a:graphic>
          <a:graphicData uri="http://schemas.openxmlformats.org/presentationml/2006/ole">
            <mc:AlternateContent xmlns:mc="http://schemas.openxmlformats.org/markup-compatibility/2006">
              <mc:Choice xmlns:v="urn:schemas-microsoft-com:vml" Requires="v">
                <p:oleObj name="Equation" r:id="rId22" imgW="190440" imgH="152280" progId="Equation.DSMT4">
                  <p:embed/>
                </p:oleObj>
              </mc:Choice>
              <mc:Fallback>
                <p:oleObj name="Equation" r:id="rId22" imgW="190440" imgH="152280" progId="Equation.DSMT4">
                  <p:embed/>
                  <p:pic>
                    <p:nvPicPr>
                      <p:cNvPr id="18" name="Object 17"/>
                      <p:cNvPicPr>
                        <a:picLocks noChangeAspect="1" noChangeArrowheads="1"/>
                      </p:cNvPicPr>
                      <p:nvPr/>
                    </p:nvPicPr>
                    <p:blipFill>
                      <a:blip r:embed="rId23"/>
                      <a:srcRect/>
                      <a:stretch>
                        <a:fillRect/>
                      </a:stretch>
                    </p:blipFill>
                    <p:spPr bwMode="auto">
                      <a:xfrm>
                        <a:off x="3337757" y="3810000"/>
                        <a:ext cx="381000" cy="304800"/>
                      </a:xfrm>
                      <a:prstGeom prst="rect">
                        <a:avLst/>
                      </a:prstGeom>
                      <a:solidFill>
                        <a:schemeClr val="bg1"/>
                      </a:solidFill>
                      <a:ln>
                        <a:noFill/>
                      </a:ln>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002720247"/>
              </p:ext>
            </p:extLst>
          </p:nvPr>
        </p:nvGraphicFramePr>
        <p:xfrm>
          <a:off x="5867400" y="1120033"/>
          <a:ext cx="381000" cy="304800"/>
        </p:xfrm>
        <a:graphic>
          <a:graphicData uri="http://schemas.openxmlformats.org/presentationml/2006/ole">
            <mc:AlternateContent xmlns:mc="http://schemas.openxmlformats.org/markup-compatibility/2006">
              <mc:Choice xmlns:v="urn:schemas-microsoft-com:vml" Requires="v">
                <p:oleObj name="Equation" r:id="rId24" imgW="190440" imgH="152280" progId="Equation.DSMT4">
                  <p:embed/>
                </p:oleObj>
              </mc:Choice>
              <mc:Fallback>
                <p:oleObj name="Equation" r:id="rId24" imgW="190440" imgH="152280" progId="Equation.DSMT4">
                  <p:embed/>
                  <p:pic>
                    <p:nvPicPr>
                      <p:cNvPr id="24" name="Object 23"/>
                      <p:cNvPicPr>
                        <a:picLocks noChangeAspect="1" noChangeArrowheads="1"/>
                      </p:cNvPicPr>
                      <p:nvPr/>
                    </p:nvPicPr>
                    <p:blipFill>
                      <a:blip r:embed="rId23"/>
                      <a:srcRect/>
                      <a:stretch>
                        <a:fillRect/>
                      </a:stretch>
                    </p:blipFill>
                    <p:spPr bwMode="auto">
                      <a:xfrm>
                        <a:off x="5867400" y="1120033"/>
                        <a:ext cx="381000" cy="304800"/>
                      </a:xfrm>
                      <a:prstGeom prst="rect">
                        <a:avLst/>
                      </a:prstGeom>
                      <a:solidFill>
                        <a:schemeClr val="bg1"/>
                      </a:solidFill>
                      <a:ln>
                        <a:noFill/>
                      </a:ln>
                    </p:spPr>
                  </p:pic>
                </p:oleObj>
              </mc:Fallback>
            </mc:AlternateContent>
          </a:graphicData>
        </a:graphic>
      </p:graphicFrame>
      <p:sp>
        <p:nvSpPr>
          <p:cNvPr id="28" name="Rectangle 27"/>
          <p:cNvSpPr/>
          <p:nvPr/>
        </p:nvSpPr>
        <p:spPr>
          <a:xfrm>
            <a:off x="3261557" y="2133600"/>
            <a:ext cx="45719" cy="365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9" name="Rectangle 28"/>
          <p:cNvSpPr/>
          <p:nvPr/>
        </p:nvSpPr>
        <p:spPr>
          <a:xfrm>
            <a:off x="3741864" y="3156401"/>
            <a:ext cx="45719" cy="15544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0" name="Rectangle 29"/>
          <p:cNvSpPr/>
          <p:nvPr/>
        </p:nvSpPr>
        <p:spPr>
          <a:xfrm>
            <a:off x="5273238" y="3124200"/>
            <a:ext cx="45719" cy="15544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1" name="Right Arrow 30"/>
          <p:cNvSpPr/>
          <p:nvPr/>
        </p:nvSpPr>
        <p:spPr>
          <a:xfrm rot="10800000" flipH="1">
            <a:off x="5410399" y="3880301"/>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2" name="Right Arrow 31"/>
          <p:cNvSpPr/>
          <p:nvPr/>
        </p:nvSpPr>
        <p:spPr>
          <a:xfrm rot="5400000">
            <a:off x="6545777" y="1592580"/>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3" name="Right Arrow 32"/>
          <p:cNvSpPr/>
          <p:nvPr/>
        </p:nvSpPr>
        <p:spPr>
          <a:xfrm rot="5400000">
            <a:off x="5951220" y="2766060"/>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35" name="Elbow Connector 34"/>
          <p:cNvCxnSpPr>
            <a:stCxn id="32" idx="3"/>
            <a:endCxn id="33" idx="1"/>
          </p:cNvCxnSpPr>
          <p:nvPr/>
        </p:nvCxnSpPr>
        <p:spPr>
          <a:xfrm rot="5400000">
            <a:off x="5936079" y="1950622"/>
            <a:ext cx="899160" cy="594557"/>
          </a:xfrm>
          <a:prstGeom prst="bentConnector3">
            <a:avLst/>
          </a:prstGeom>
        </p:spPr>
        <p:style>
          <a:lnRef idx="1">
            <a:schemeClr val="dk1"/>
          </a:lnRef>
          <a:fillRef idx="0">
            <a:schemeClr val="dk1"/>
          </a:fillRef>
          <a:effectRef idx="0">
            <a:schemeClr val="dk1"/>
          </a:effectRef>
          <a:fontRef idx="minor">
            <a:schemeClr val="tx1"/>
          </a:fontRef>
        </p:style>
      </p:cxnSp>
      <p:graphicFrame>
        <p:nvGraphicFramePr>
          <p:cNvPr id="37" name="Object 36"/>
          <p:cNvGraphicFramePr>
            <a:graphicFrameLocks noChangeAspect="1"/>
          </p:cNvGraphicFramePr>
          <p:nvPr>
            <p:extLst>
              <p:ext uri="{D42A27DB-BD31-4B8C-83A1-F6EECF244321}">
                <p14:modId xmlns:p14="http://schemas.microsoft.com/office/powerpoint/2010/main" val="2527741395"/>
              </p:ext>
            </p:extLst>
          </p:nvPr>
        </p:nvGraphicFramePr>
        <p:xfrm>
          <a:off x="7086600" y="2971800"/>
          <a:ext cx="1504950" cy="1866900"/>
        </p:xfrm>
        <a:graphic>
          <a:graphicData uri="http://schemas.openxmlformats.org/presentationml/2006/ole">
            <mc:AlternateContent xmlns:mc="http://schemas.openxmlformats.org/markup-compatibility/2006">
              <mc:Choice xmlns:v="urn:schemas-microsoft-com:vml" Requires="v">
                <p:oleObj name="Equation" r:id="rId25" imgW="1002960" imgH="1244520" progId="Equation.DSMT4">
                  <p:embed/>
                </p:oleObj>
              </mc:Choice>
              <mc:Fallback>
                <p:oleObj name="Equation" r:id="rId25" imgW="1002960" imgH="1244520" progId="Equation.DSMT4">
                  <p:embed/>
                  <p:pic>
                    <p:nvPicPr>
                      <p:cNvPr id="8" name="Object 7"/>
                      <p:cNvPicPr>
                        <a:picLocks noChangeAspect="1" noChangeArrowheads="1"/>
                      </p:cNvPicPr>
                      <p:nvPr/>
                    </p:nvPicPr>
                    <p:blipFill>
                      <a:blip r:embed="rId26"/>
                      <a:srcRect/>
                      <a:stretch>
                        <a:fillRect/>
                      </a:stretch>
                    </p:blipFill>
                    <p:spPr bwMode="auto">
                      <a:xfrm>
                        <a:off x="7086600" y="2971800"/>
                        <a:ext cx="1504950" cy="18669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731326571"/>
              </p:ext>
            </p:extLst>
          </p:nvPr>
        </p:nvGraphicFramePr>
        <p:xfrm>
          <a:off x="6629400" y="3796481"/>
          <a:ext cx="381000" cy="304800"/>
        </p:xfrm>
        <a:graphic>
          <a:graphicData uri="http://schemas.openxmlformats.org/presentationml/2006/ole">
            <mc:AlternateContent xmlns:mc="http://schemas.openxmlformats.org/markup-compatibility/2006">
              <mc:Choice xmlns:v="urn:schemas-microsoft-com:vml" Requires="v">
                <p:oleObj name="Equation" r:id="rId27" imgW="190440" imgH="152280" progId="Equation.DSMT4">
                  <p:embed/>
                </p:oleObj>
              </mc:Choice>
              <mc:Fallback>
                <p:oleObj name="Equation" r:id="rId27" imgW="190440" imgH="152280" progId="Equation.DSMT4">
                  <p:embed/>
                  <p:pic>
                    <p:nvPicPr>
                      <p:cNvPr id="25" name="Object 24"/>
                      <p:cNvPicPr>
                        <a:picLocks noChangeAspect="1" noChangeArrowheads="1"/>
                      </p:cNvPicPr>
                      <p:nvPr/>
                    </p:nvPicPr>
                    <p:blipFill>
                      <a:blip r:embed="rId23"/>
                      <a:srcRect/>
                      <a:stretch>
                        <a:fillRect/>
                      </a:stretch>
                    </p:blipFill>
                    <p:spPr bwMode="auto">
                      <a:xfrm>
                        <a:off x="6629400" y="3796481"/>
                        <a:ext cx="381000" cy="304800"/>
                      </a:xfrm>
                      <a:prstGeom prst="rect">
                        <a:avLst/>
                      </a:prstGeom>
                      <a:solidFill>
                        <a:schemeClr val="bg1"/>
                      </a:solidFill>
                      <a:ln>
                        <a:noFill/>
                      </a:ln>
                    </p:spPr>
                  </p:pic>
                </p:oleObj>
              </mc:Fallback>
            </mc:AlternateContent>
          </a:graphicData>
        </a:graphic>
      </p:graphicFrame>
      <p:sp>
        <p:nvSpPr>
          <p:cNvPr id="40" name="TextBox 39"/>
          <p:cNvSpPr txBox="1"/>
          <p:nvPr/>
        </p:nvSpPr>
        <p:spPr>
          <a:xfrm>
            <a:off x="4138797" y="5181600"/>
            <a:ext cx="3328803"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Pogrešno pretpostavljen smer za S</a:t>
            </a:r>
            <a:r>
              <a:rPr lang="sr-Latn-BA" sz="2400" baseline="-25000" dirty="0"/>
              <a:t>1</a:t>
            </a:r>
            <a:r>
              <a:rPr lang="sr-Latn-BA" sz="2400" dirty="0"/>
              <a:t>.</a:t>
            </a:r>
            <a:endParaRPr lang="sr-Latn-RS" sz="2400" dirty="0"/>
          </a:p>
        </p:txBody>
      </p:sp>
      <p:cxnSp>
        <p:nvCxnSpPr>
          <p:cNvPr id="17" name="Elbow Connector 16"/>
          <p:cNvCxnSpPr>
            <a:stCxn id="40" idx="3"/>
            <a:endCxn id="37" idx="2"/>
          </p:cNvCxnSpPr>
          <p:nvPr/>
        </p:nvCxnSpPr>
        <p:spPr>
          <a:xfrm flipV="1">
            <a:off x="7467600" y="4838700"/>
            <a:ext cx="371475" cy="758399"/>
          </a:xfrm>
          <a:prstGeom prst="bentConnector2">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1145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29" grpId="0" animBg="1"/>
      <p:bldP spid="30" grpId="0" animBg="1"/>
      <p:bldP spid="31" grpId="0" animBg="1"/>
      <p:bldP spid="32" grpId="0" animBg="1"/>
      <p:bldP spid="33"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r>
              <a:rPr lang="sr-Latn-RS" sz="3200" dirty="0">
                <a:solidFill>
                  <a:schemeClr val="tx1"/>
                </a:solidFill>
                <a:latin typeface="Arial Black" panose="020B0A04020102020204" pitchFamily="34" charset="0"/>
              </a:rPr>
              <a:t>6. TEORIJE ČVRSTOĆE</a:t>
            </a:r>
          </a:p>
        </p:txBody>
      </p:sp>
      <p:sp>
        <p:nvSpPr>
          <p:cNvPr id="3" name="Slide Number Placeholder 2"/>
          <p:cNvSpPr>
            <a:spLocks noGrp="1"/>
          </p:cNvSpPr>
          <p:nvPr>
            <p:ph type="sldNum" sz="quarter" idx="12"/>
          </p:nvPr>
        </p:nvSpPr>
        <p:spPr/>
        <p:txBody>
          <a:bodyPr/>
          <a:lstStyle/>
          <a:p>
            <a:fld id="{59E7E3F2-0E2C-46C5-AED0-F79EAFDE57AA}" type="slidenum">
              <a:rPr lang="sr-Latn-RS" smtClean="0"/>
              <a:t>19</a:t>
            </a:fld>
            <a:endParaRPr lang="sr-Latn-RS"/>
          </a:p>
        </p:txBody>
      </p:sp>
      <p:sp>
        <p:nvSpPr>
          <p:cNvPr id="4" name="Content Placeholder 3"/>
          <p:cNvSpPr>
            <a:spLocks noGrp="1"/>
          </p:cNvSpPr>
          <p:nvPr>
            <p:ph sz="quarter" idx="1"/>
          </p:nvPr>
        </p:nvSpPr>
        <p:spPr>
          <a:xfrm>
            <a:off x="914400" y="1798638"/>
            <a:ext cx="7772400" cy="4221162"/>
          </a:xfrm>
        </p:spPr>
        <p:txBody>
          <a:bodyPr>
            <a:normAutofit/>
          </a:bodyPr>
          <a:lstStyle/>
          <a:p>
            <a:r>
              <a:rPr lang="sr-Latn-RS" sz="2800" dirty="0"/>
              <a:t>U opterećenim elementima konstrukcija, </a:t>
            </a:r>
            <a:r>
              <a:rPr lang="sr-Latn-RS" sz="2800" b="1" dirty="0"/>
              <a:t>stanje</a:t>
            </a:r>
            <a:r>
              <a:rPr lang="sr-Latn-RS" sz="2800" dirty="0"/>
              <a:t> </a:t>
            </a:r>
            <a:r>
              <a:rPr lang="sr-Latn-RS" sz="2800" b="1" dirty="0"/>
              <a:t>napona</a:t>
            </a:r>
            <a:r>
              <a:rPr lang="sr-Latn-RS" sz="2800" dirty="0"/>
              <a:t> u pojedinim njihovim tačkama, u opštem slučaju je </a:t>
            </a:r>
            <a:r>
              <a:rPr lang="sr-Latn-RS" sz="2800" b="1" dirty="0"/>
              <a:t>prostorno</a:t>
            </a:r>
            <a:r>
              <a:rPr lang="sr-Latn-RS" sz="2800" dirty="0"/>
              <a:t> ili </a:t>
            </a:r>
            <a:r>
              <a:rPr lang="sr-Latn-RS" sz="2800" b="1" dirty="0"/>
              <a:t>ravno</a:t>
            </a:r>
            <a:r>
              <a:rPr lang="sr-Latn-RS" sz="2800" dirty="0"/>
              <a:t>.</a:t>
            </a:r>
          </a:p>
          <a:p>
            <a:r>
              <a:rPr lang="sr-Latn-RS" sz="2800" dirty="0"/>
              <a:t>Ova dva stanja napona moguće je svesti na </a:t>
            </a:r>
            <a:r>
              <a:rPr lang="sr-Latn-RS" sz="2800" b="1" dirty="0"/>
              <a:t>troosno</a:t>
            </a:r>
            <a:r>
              <a:rPr lang="sr-Latn-RS" sz="2800" dirty="0"/>
              <a:t>, odnosno </a:t>
            </a:r>
            <a:r>
              <a:rPr lang="sr-Latn-RS" sz="2800" b="1" dirty="0"/>
              <a:t>dvoosno</a:t>
            </a:r>
            <a:r>
              <a:rPr lang="sr-Latn-RS" sz="2800" dirty="0"/>
              <a:t> stanje.</a:t>
            </a:r>
            <a:endParaRPr lang="en-US" sz="2800" dirty="0"/>
          </a:p>
        </p:txBody>
      </p:sp>
      <p:sp>
        <p:nvSpPr>
          <p:cNvPr id="5" name="Title 1"/>
          <p:cNvSpPr txBox="1">
            <a:spLocks/>
          </p:cNvSpPr>
          <p:nvPr/>
        </p:nvSpPr>
        <p:spPr>
          <a:xfrm>
            <a:off x="914400" y="1112838"/>
            <a:ext cx="7772400" cy="639762"/>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sr-Latn-RS" sz="2800" dirty="0">
                <a:solidFill>
                  <a:schemeClr val="tx1"/>
                </a:solidFill>
                <a:latin typeface="Arial Black" panose="020B0A04020102020204" pitchFamily="34" charset="0"/>
              </a:rPr>
              <a:t>6.1. Uvodna razmatranja</a:t>
            </a:r>
          </a:p>
        </p:txBody>
      </p:sp>
    </p:spTree>
    <p:extLst>
      <p:ext uri="{BB962C8B-B14F-4D97-AF65-F5344CB8AC3E}">
        <p14:creationId xmlns:p14="http://schemas.microsoft.com/office/powerpoint/2010/main" val="338249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163762"/>
          </a:xfrm>
        </p:spPr>
        <p:txBody>
          <a:bodyPr>
            <a:normAutofit/>
          </a:bodyPr>
          <a:lstStyle/>
          <a:p>
            <a:r>
              <a:rPr lang="en-US" sz="3200" dirty="0">
                <a:solidFill>
                  <a:schemeClr val="tx1"/>
                </a:solidFill>
                <a:latin typeface="Arial Black" panose="020B0A04020102020204" pitchFamily="34" charset="0"/>
              </a:rPr>
              <a:t>5</a:t>
            </a:r>
            <a:r>
              <a:rPr lang="sr-Latn-RS" sz="3200" dirty="0">
                <a:solidFill>
                  <a:schemeClr val="tx1"/>
                </a:solidFill>
                <a:latin typeface="Arial Black" panose="020B0A04020102020204" pitchFamily="34" charset="0"/>
              </a:rPr>
              <a:t>.</a:t>
            </a:r>
            <a:r>
              <a:rPr lang="en-US" sz="3200" dirty="0">
                <a:solidFill>
                  <a:schemeClr val="tx1"/>
                </a:solidFill>
                <a:latin typeface="Arial Black" panose="020B0A04020102020204" pitchFamily="34" charset="0"/>
              </a:rPr>
              <a:t>14</a:t>
            </a:r>
            <a:r>
              <a:rPr lang="sr-Latn-RS" sz="3200" dirty="0">
                <a:solidFill>
                  <a:schemeClr val="tx1"/>
                </a:solidFill>
                <a:latin typeface="Arial Black" panose="020B0A04020102020204" pitchFamily="34" charset="0"/>
              </a:rPr>
              <a:t>. </a:t>
            </a:r>
            <a:r>
              <a:rPr lang="sr-Latn-BA" sz="3200" dirty="0">
                <a:solidFill>
                  <a:schemeClr val="tx1"/>
                </a:solidFill>
                <a:latin typeface="Arial Black" panose="020B0A04020102020204" pitchFamily="34" charset="0"/>
              </a:rPr>
              <a:t>Statički neodređene   </a:t>
            </a:r>
            <a:br>
              <a:rPr lang="sr-Latn-BA" sz="3200" dirty="0">
                <a:solidFill>
                  <a:schemeClr val="tx1"/>
                </a:solidFill>
                <a:latin typeface="Arial Black" panose="020B0A04020102020204" pitchFamily="34" charset="0"/>
              </a:rPr>
            </a:br>
            <a:r>
              <a:rPr lang="sr-Latn-BA" sz="3200" dirty="0">
                <a:solidFill>
                  <a:schemeClr val="tx1"/>
                </a:solidFill>
                <a:latin typeface="Arial Black" panose="020B0A04020102020204" pitchFamily="34" charset="0"/>
              </a:rPr>
              <a:t>         konstrukcije.</a:t>
            </a:r>
            <a:br>
              <a:rPr lang="sr-Latn-BA" sz="3200" dirty="0">
                <a:solidFill>
                  <a:schemeClr val="tx1"/>
                </a:solidFill>
                <a:latin typeface="Arial Black" panose="020B0A04020102020204" pitchFamily="34" charset="0"/>
              </a:rPr>
            </a:br>
            <a:r>
              <a:rPr lang="sr-Latn-BA" sz="3200" dirty="0">
                <a:solidFill>
                  <a:schemeClr val="tx1"/>
                </a:solidFill>
                <a:latin typeface="Arial Black" panose="020B0A04020102020204" pitchFamily="34" charset="0"/>
              </a:rPr>
              <a:t>         Kanonske jednačine metoda </a:t>
            </a:r>
            <a:br>
              <a:rPr lang="sr-Latn-BA" sz="3200" dirty="0">
                <a:solidFill>
                  <a:schemeClr val="tx1"/>
                </a:solidFill>
                <a:latin typeface="Arial Black" panose="020B0A04020102020204" pitchFamily="34" charset="0"/>
              </a:rPr>
            </a:br>
            <a:r>
              <a:rPr lang="sr-Latn-BA" sz="3200" dirty="0">
                <a:solidFill>
                  <a:schemeClr val="tx1"/>
                </a:solidFill>
                <a:latin typeface="Arial Black" panose="020B0A04020102020204" pitchFamily="34" charset="0"/>
              </a:rPr>
              <a:t>         sila</a:t>
            </a:r>
            <a:endParaRPr lang="sr-Latn-RS" sz="3200" dirty="0">
              <a:solidFill>
                <a:schemeClr val="tx1"/>
              </a:solidFill>
              <a:latin typeface="Arial Black" panose="020B0A04020102020204" pitchFamily="34" charset="0"/>
            </a:endParaRPr>
          </a:p>
        </p:txBody>
      </p:sp>
      <p:sp>
        <p:nvSpPr>
          <p:cNvPr id="3" name="Slide Number Placeholder 2"/>
          <p:cNvSpPr>
            <a:spLocks noGrp="1"/>
          </p:cNvSpPr>
          <p:nvPr>
            <p:ph type="sldNum" sz="quarter" idx="12"/>
          </p:nvPr>
        </p:nvSpPr>
        <p:spPr/>
        <p:txBody>
          <a:bodyPr/>
          <a:lstStyle/>
          <a:p>
            <a:fld id="{59E7E3F2-0E2C-46C5-AED0-F79EAFDE57AA}" type="slidenum">
              <a:rPr lang="sr-Latn-RS" smtClean="0"/>
              <a:t>2</a:t>
            </a:fld>
            <a:endParaRPr lang="sr-Latn-RS"/>
          </a:p>
        </p:txBody>
      </p:sp>
      <p:sp>
        <p:nvSpPr>
          <p:cNvPr id="4" name="Content Placeholder 3"/>
          <p:cNvSpPr>
            <a:spLocks noGrp="1"/>
          </p:cNvSpPr>
          <p:nvPr>
            <p:ph sz="quarter" idx="1"/>
          </p:nvPr>
        </p:nvSpPr>
        <p:spPr>
          <a:xfrm>
            <a:off x="914400" y="2438400"/>
            <a:ext cx="7772400" cy="2743200"/>
          </a:xfrm>
        </p:spPr>
        <p:txBody>
          <a:bodyPr>
            <a:normAutofit/>
          </a:bodyPr>
          <a:lstStyle/>
          <a:p>
            <a:pPr lvl="1"/>
            <a:r>
              <a:rPr lang="sr-Latn-RS" sz="2800" dirty="0"/>
              <a:t>Uopšteno govoreći, kod statički neodređenih konstrukcija (ovde statički neodređenih greda i ramova), uvek imamo prekobrojne reakcije veza.</a:t>
            </a:r>
            <a:endParaRPr lang="en-US" sz="2800" dirty="0"/>
          </a:p>
          <a:p>
            <a:pPr lvl="1"/>
            <a:r>
              <a:rPr lang="sr-Latn-RS" sz="2800" dirty="0"/>
              <a:t>Dopunske uslove povezane sa pomeranjima, potrebne za određivanje </a:t>
            </a:r>
            <a:r>
              <a:rPr lang="sr-Latn-RS" sz="2800" b="1" i="1" dirty="0"/>
              <a:t>p</a:t>
            </a:r>
            <a:r>
              <a:rPr lang="sr-Latn-RS" sz="2800" i="1" dirty="0"/>
              <a:t> </a:t>
            </a:r>
            <a:r>
              <a:rPr lang="sr-Latn-RS" sz="2800" dirty="0"/>
              <a:t>prekobrojnih reakcija veza</a:t>
            </a:r>
            <a:r>
              <a:rPr lang="sr-Cyrl-BA" sz="2800" dirty="0"/>
              <a:t>,</a:t>
            </a:r>
            <a:r>
              <a:rPr lang="sr-Latn-RS" sz="2800" dirty="0"/>
              <a:t> mogli bismo predstaviti izrazom </a:t>
            </a:r>
          </a:p>
        </p:txBody>
      </p:sp>
      <p:graphicFrame>
        <p:nvGraphicFramePr>
          <p:cNvPr id="5" name="Object 4"/>
          <p:cNvGraphicFramePr>
            <a:graphicFrameLocks noChangeAspect="1"/>
          </p:cNvGraphicFramePr>
          <p:nvPr>
            <p:extLst>
              <p:ext uri="{D42A27DB-BD31-4B8C-83A1-F6EECF244321}">
                <p14:modId xmlns:p14="http://schemas.microsoft.com/office/powerpoint/2010/main" val="2002836380"/>
              </p:ext>
            </p:extLst>
          </p:nvPr>
        </p:nvGraphicFramePr>
        <p:xfrm>
          <a:off x="3581400" y="5321300"/>
          <a:ext cx="5105400" cy="889000"/>
        </p:xfrm>
        <a:graphic>
          <a:graphicData uri="http://schemas.openxmlformats.org/presentationml/2006/ole">
            <mc:AlternateContent xmlns:mc="http://schemas.openxmlformats.org/markup-compatibility/2006">
              <mc:Choice xmlns:v="urn:schemas-microsoft-com:vml" Requires="v">
                <p:oleObj name="Equation" r:id="rId2" imgW="2552400" imgH="444240" progId="Equation.DSMT4">
                  <p:embed/>
                </p:oleObj>
              </mc:Choice>
              <mc:Fallback>
                <p:oleObj name="Equation" r:id="rId2" imgW="2552400" imgH="444240" progId="Equation.DSMT4">
                  <p:embed/>
                  <p:pic>
                    <p:nvPicPr>
                      <p:cNvPr id="9" name="Object 8"/>
                      <p:cNvPicPr>
                        <a:picLocks noChangeAspect="1" noChangeArrowheads="1"/>
                      </p:cNvPicPr>
                      <p:nvPr/>
                    </p:nvPicPr>
                    <p:blipFill>
                      <a:blip r:embed="rId3"/>
                      <a:srcRect/>
                      <a:stretch>
                        <a:fillRect/>
                      </a:stretch>
                    </p:blipFill>
                    <p:spPr bwMode="auto">
                      <a:xfrm>
                        <a:off x="3581400" y="5321300"/>
                        <a:ext cx="5105400" cy="889000"/>
                      </a:xfrm>
                      <a:prstGeom prst="rect">
                        <a:avLst/>
                      </a:prstGeom>
                      <a:solidFill>
                        <a:schemeClr val="bg1"/>
                      </a:solidFill>
                      <a:ln>
                        <a:solidFill>
                          <a:schemeClr val="dk1">
                            <a:shade val="60000"/>
                            <a:satMod val="110000"/>
                          </a:schemeClr>
                        </a:solidFill>
                      </a:ln>
                    </p:spPr>
                  </p:pic>
                </p:oleObj>
              </mc:Fallback>
            </mc:AlternateContent>
          </a:graphicData>
        </a:graphic>
      </p:graphicFrame>
    </p:spTree>
    <p:extLst>
      <p:ext uri="{BB962C8B-B14F-4D97-AF65-F5344CB8AC3E}">
        <p14:creationId xmlns:p14="http://schemas.microsoft.com/office/powerpoint/2010/main" val="15650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20</a:t>
            </a:fld>
            <a:endParaRPr lang="sr-Latn-RS"/>
          </a:p>
        </p:txBody>
      </p:sp>
      <p:sp>
        <p:nvSpPr>
          <p:cNvPr id="4" name="Rectangle 3"/>
          <p:cNvSpPr/>
          <p:nvPr/>
        </p:nvSpPr>
        <p:spPr>
          <a:xfrm>
            <a:off x="603504" y="3588603"/>
            <a:ext cx="5391715" cy="830997"/>
          </a:xfrm>
          <a:prstGeom prst="rect">
            <a:avLst/>
          </a:prstGeom>
        </p:spPr>
        <p:txBody>
          <a:bodyPr wrap="square">
            <a:spAutoFit/>
          </a:bodyPr>
          <a:lstStyle/>
          <a:p>
            <a:pPr algn="just"/>
            <a:r>
              <a:rPr lang="sr-Latn-RS" sz="2400" i="1" dirty="0">
                <a:latin typeface="Times New Roman" panose="02020603050405020304" pitchFamily="18" charset="0"/>
                <a:ea typeface="Calibri" panose="020F0502020204030204" pitchFamily="34" charset="0"/>
              </a:rPr>
              <a:t>Sl. 6.1 Plinska boca i naponski element povezan sa njenom površinskom tačkom P</a:t>
            </a:r>
            <a:endParaRPr lang="sr-Latn-RS" sz="2400" dirty="0"/>
          </a:p>
        </p:txBody>
      </p:sp>
      <p:sp>
        <p:nvSpPr>
          <p:cNvPr id="5" name="TextBox 4"/>
          <p:cNvSpPr txBox="1"/>
          <p:nvPr/>
        </p:nvSpPr>
        <p:spPr>
          <a:xfrm>
            <a:off x="5715000" y="814009"/>
            <a:ext cx="28956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RS" sz="2400" dirty="0"/>
              <a:t>Dvoosno stanje napona u površinskoj tački </a:t>
            </a:r>
            <a:r>
              <a:rPr lang="sr-Latn-RS" sz="2400" b="1" dirty="0"/>
              <a:t>P</a:t>
            </a:r>
            <a:r>
              <a:rPr lang="sr-Latn-RS" sz="2400" dirty="0"/>
              <a:t> plinske boce.</a:t>
            </a:r>
          </a:p>
        </p:txBody>
      </p:sp>
      <p:pic>
        <p:nvPicPr>
          <p:cNvPr id="7" name="Picture 6">
            <a:extLst>
              <a:ext uri="{FF2B5EF4-FFF2-40B4-BE49-F238E27FC236}">
                <a16:creationId xmlns:a16="http://schemas.microsoft.com/office/drawing/2014/main" id="{452E5FE0-FD94-3870-3A22-E0EF4B21A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05920"/>
            <a:ext cx="3848100" cy="3076575"/>
          </a:xfrm>
          <a:prstGeom prst="rect">
            <a:avLst/>
          </a:prstGeom>
        </p:spPr>
      </p:pic>
    </p:spTree>
    <p:extLst>
      <p:ext uri="{BB962C8B-B14F-4D97-AF65-F5344CB8AC3E}">
        <p14:creationId xmlns:p14="http://schemas.microsoft.com/office/powerpoint/2010/main" val="425854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E7E3F2-0E2C-46C5-AED0-F79EAFDE57AA}" type="slidenum">
              <a:rPr lang="sr-Latn-RS" smtClean="0"/>
              <a:t>21</a:t>
            </a:fld>
            <a:endParaRPr lang="sr-Latn-RS"/>
          </a:p>
        </p:txBody>
      </p:sp>
      <p:sp>
        <p:nvSpPr>
          <p:cNvPr id="4" name="Content Placeholder 3"/>
          <p:cNvSpPr>
            <a:spLocks noGrp="1"/>
          </p:cNvSpPr>
          <p:nvPr>
            <p:ph sz="quarter" idx="1"/>
          </p:nvPr>
        </p:nvSpPr>
        <p:spPr>
          <a:xfrm>
            <a:off x="914400" y="533400"/>
            <a:ext cx="7772400" cy="5486400"/>
          </a:xfrm>
        </p:spPr>
        <p:txBody>
          <a:bodyPr>
            <a:normAutofit/>
          </a:bodyPr>
          <a:lstStyle/>
          <a:p>
            <a:r>
              <a:rPr lang="sr-Latn-RS" sz="2800" dirty="0"/>
              <a:t>Problemi čvrstoće u uslovima </a:t>
            </a:r>
            <a:r>
              <a:rPr lang="sr-Latn-RS" sz="2800" b="1" dirty="0"/>
              <a:t>troosnog</a:t>
            </a:r>
            <a:r>
              <a:rPr lang="sr-Latn-RS" sz="2800" dirty="0"/>
              <a:t> ili </a:t>
            </a:r>
            <a:r>
              <a:rPr lang="sr-Latn-RS" sz="2800" b="1" dirty="0"/>
              <a:t>dvoosnog</a:t>
            </a:r>
            <a:r>
              <a:rPr lang="sr-Latn-RS" sz="2800" dirty="0"/>
              <a:t> stanja napona, rešavaju se tako što se ta stanja napona </a:t>
            </a:r>
            <a:r>
              <a:rPr lang="sr-Latn-RS" sz="2800" b="1" dirty="0"/>
              <a:t>zamene</a:t>
            </a:r>
            <a:r>
              <a:rPr lang="sr-Latn-RS" sz="2800" dirty="0"/>
              <a:t> </a:t>
            </a:r>
            <a:r>
              <a:rPr lang="sr-Latn-RS" sz="2800" b="1" dirty="0"/>
              <a:t>sa</a:t>
            </a:r>
            <a:r>
              <a:rPr lang="sr-Latn-RS" sz="2800" dirty="0"/>
              <a:t> </a:t>
            </a:r>
            <a:r>
              <a:rPr lang="sr-Latn-RS" sz="2800" b="1" dirty="0"/>
              <a:t>jednoosnim</a:t>
            </a:r>
            <a:r>
              <a:rPr lang="sr-Latn-RS" sz="2800" dirty="0"/>
              <a:t> </a:t>
            </a:r>
            <a:r>
              <a:rPr lang="sr-Latn-RS" sz="2800" b="1" dirty="0"/>
              <a:t>ekvivalentnim</a:t>
            </a:r>
            <a:r>
              <a:rPr lang="sr-Latn-RS" sz="2800" dirty="0"/>
              <a:t> </a:t>
            </a:r>
            <a:r>
              <a:rPr lang="sr-Latn-RS" sz="2800" b="1" dirty="0"/>
              <a:t>naponom</a:t>
            </a:r>
            <a:r>
              <a:rPr lang="sr-Latn-RS" sz="2800" dirty="0"/>
              <a:t> </a:t>
            </a:r>
            <a:r>
              <a:rPr lang="sr-Latn-RS" sz="2800" b="1" dirty="0">
                <a:sym typeface="Symbol" panose="05050102010706020507" pitchFamily="18" charset="2"/>
              </a:rPr>
              <a:t></a:t>
            </a:r>
            <a:r>
              <a:rPr lang="sr-Latn-RS" sz="2800" b="1" baseline="-25000" dirty="0"/>
              <a:t>ekv</a:t>
            </a:r>
            <a:r>
              <a:rPr lang="sr-Latn-RS" sz="2800" b="1" dirty="0"/>
              <a:t> </a:t>
            </a:r>
            <a:r>
              <a:rPr lang="sr-Latn-RS" sz="2800" dirty="0"/>
              <a:t>koji se onda upoređuje sa jednoosnim graničnim naponom </a:t>
            </a:r>
            <a:r>
              <a:rPr lang="sr-Latn-RS" sz="2800" b="1" dirty="0">
                <a:sym typeface="Symbol" panose="05050102010706020507" pitchFamily="18" charset="2"/>
              </a:rPr>
              <a:t></a:t>
            </a:r>
            <a:r>
              <a:rPr lang="sr-Latn-RS" sz="2800" b="1" baseline="-25000" dirty="0"/>
              <a:t>gr</a:t>
            </a:r>
            <a:r>
              <a:rPr lang="sr-Latn-RS" sz="2800" b="1" dirty="0"/>
              <a:t> </a:t>
            </a:r>
            <a:r>
              <a:rPr lang="sr-Latn-RS" sz="2800" dirty="0"/>
              <a:t>povezanim sa graničnim stanjem u materijalu.</a:t>
            </a:r>
          </a:p>
          <a:p>
            <a:r>
              <a:rPr lang="sr-Latn-BA" sz="2800" dirty="0"/>
              <a:t>Zavisno od strogosti, granični napon se izjednačava za granicom tečenja/gnječenja ili sa zateznom/pritisnom čvrstoćom.</a:t>
            </a:r>
          </a:p>
          <a:p>
            <a:r>
              <a:rPr lang="sr-Latn-RS" sz="2800" dirty="0"/>
              <a:t>U elementarnoj teoriji otpornosti materijala </a:t>
            </a:r>
            <a:r>
              <a:rPr lang="sr-Latn-RS" sz="2800" b="1" dirty="0"/>
              <a:t>granični napon se izjednačava </a:t>
            </a:r>
            <a:r>
              <a:rPr lang="sr-Latn-RS" sz="2800" dirty="0"/>
              <a:t>sa dozvoljenim naponom </a:t>
            </a:r>
            <a:r>
              <a:rPr lang="sr-Latn-RS" sz="2800" b="1" dirty="0">
                <a:sym typeface="Symbol" panose="05050102010706020507" pitchFamily="18" charset="2"/>
              </a:rPr>
              <a:t></a:t>
            </a:r>
            <a:r>
              <a:rPr lang="sr-Latn-RS" sz="2800" b="1" baseline="-25000" dirty="0"/>
              <a:t>d</a:t>
            </a:r>
            <a:r>
              <a:rPr lang="sr-Latn-RS" sz="2800" b="1" dirty="0"/>
              <a:t> </a:t>
            </a:r>
            <a:r>
              <a:rPr lang="sr-Latn-RS" sz="2800" dirty="0"/>
              <a:t>pri aksijalnom opterećenju.</a:t>
            </a:r>
            <a:endParaRPr lang="en-US" sz="2800" dirty="0"/>
          </a:p>
        </p:txBody>
      </p:sp>
    </p:spTree>
    <p:extLst>
      <p:ext uri="{BB962C8B-B14F-4D97-AF65-F5344CB8AC3E}">
        <p14:creationId xmlns:p14="http://schemas.microsoft.com/office/powerpoint/2010/main" val="286432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E7E3F2-0E2C-46C5-AED0-F79EAFDE57AA}" type="slidenum">
              <a:rPr lang="sr-Latn-RS" smtClean="0"/>
              <a:t>22</a:t>
            </a:fld>
            <a:endParaRPr lang="sr-Latn-RS"/>
          </a:p>
        </p:txBody>
      </p:sp>
      <p:sp>
        <p:nvSpPr>
          <p:cNvPr id="4" name="Content Placeholder 3"/>
          <p:cNvSpPr>
            <a:spLocks noGrp="1"/>
          </p:cNvSpPr>
          <p:nvPr>
            <p:ph sz="quarter" idx="1"/>
          </p:nvPr>
        </p:nvSpPr>
        <p:spPr>
          <a:xfrm>
            <a:off x="914400" y="533400"/>
            <a:ext cx="7772400" cy="5486400"/>
          </a:xfrm>
        </p:spPr>
        <p:txBody>
          <a:bodyPr>
            <a:noAutofit/>
          </a:bodyPr>
          <a:lstStyle/>
          <a:p>
            <a:r>
              <a:rPr lang="sr-Latn-RS" sz="2800" dirty="0"/>
              <a:t>U slučaju zatezanja, dozvoljeni napon može da ima jednu vrednost (</a:t>
            </a:r>
            <a:r>
              <a:rPr lang="sr-Latn-RS" sz="2800" b="1" dirty="0">
                <a:sym typeface="Symbol" panose="05050102010706020507" pitchFamily="18" charset="2"/>
              </a:rPr>
              <a:t></a:t>
            </a:r>
            <a:r>
              <a:rPr lang="sr-Latn-RS" sz="2800" b="1" baseline="-25000" dirty="0"/>
              <a:t>de</a:t>
            </a:r>
            <a:r>
              <a:rPr lang="sr-Latn-RS" sz="2800" dirty="0"/>
              <a:t>), a u slučaju pritiska, drugu (</a:t>
            </a:r>
            <a:r>
              <a:rPr lang="sr-Latn-RS" sz="2800" b="1" dirty="0">
                <a:sym typeface="Symbol" panose="05050102010706020507" pitchFamily="18" charset="2"/>
              </a:rPr>
              <a:t></a:t>
            </a:r>
            <a:r>
              <a:rPr lang="sr-Latn-RS" sz="2800" b="1" baseline="-25000" dirty="0"/>
              <a:t>dc</a:t>
            </a:r>
            <a:r>
              <a:rPr lang="sr-Latn-RS" sz="2800" dirty="0"/>
              <a:t>)</a:t>
            </a:r>
            <a:r>
              <a:rPr lang="sr-Latn-BA" sz="2800" dirty="0"/>
              <a:t>.</a:t>
            </a:r>
          </a:p>
          <a:p>
            <a:r>
              <a:rPr lang="sr-Latn-RS" sz="2800" dirty="0"/>
              <a:t>Kod duktilnih materijal ove dve vrednosti su približno iste (</a:t>
            </a:r>
            <a:r>
              <a:rPr lang="sr-Latn-RS" sz="2800" b="1" dirty="0">
                <a:sym typeface="Symbol" panose="05050102010706020507" pitchFamily="18" charset="2"/>
              </a:rPr>
              <a:t></a:t>
            </a:r>
            <a:r>
              <a:rPr lang="sr-Latn-RS" sz="2800" b="1" baseline="-25000" dirty="0"/>
              <a:t>de</a:t>
            </a:r>
            <a:r>
              <a:rPr lang="sr-Latn-RS" sz="2800" b="1" dirty="0"/>
              <a:t> =</a:t>
            </a:r>
            <a:r>
              <a:rPr lang="sr-Latn-RS" sz="2800" b="1" dirty="0">
                <a:sym typeface="Symbol" panose="05050102010706020507" pitchFamily="18" charset="2"/>
              </a:rPr>
              <a:t> </a:t>
            </a:r>
            <a:r>
              <a:rPr lang="sr-Latn-RS" sz="2800" b="1" baseline="-25000" dirty="0"/>
              <a:t>de</a:t>
            </a:r>
            <a:r>
              <a:rPr lang="sr-Latn-RS" sz="2800" b="1" dirty="0"/>
              <a:t> =</a:t>
            </a:r>
            <a:r>
              <a:rPr lang="sr-Latn-RS" sz="2800" b="1" dirty="0">
                <a:sym typeface="Symbol" panose="05050102010706020507" pitchFamily="18" charset="2"/>
              </a:rPr>
              <a:t> </a:t>
            </a:r>
            <a:r>
              <a:rPr lang="sr-Latn-RS" sz="2800" b="1" baseline="-25000" dirty="0"/>
              <a:t>d</a:t>
            </a:r>
            <a:r>
              <a:rPr lang="sr-Latn-RS" sz="2800" dirty="0"/>
              <a:t>), dok kod </a:t>
            </a:r>
            <a:r>
              <a:rPr lang="sr-Latn-BA" sz="2800" dirty="0"/>
              <a:t>nekih </a:t>
            </a:r>
            <a:r>
              <a:rPr lang="sr-Latn-RS" sz="2800" dirty="0"/>
              <a:t>srednje duktilnih i posebno krtih materijala, to nije slučaj.</a:t>
            </a:r>
          </a:p>
          <a:p>
            <a:r>
              <a:rPr lang="sr-Latn-RS" sz="2800" dirty="0"/>
              <a:t>Za određivanje ekvivalentnih napona koriste se teorije čvrstoće, među kojima su:</a:t>
            </a:r>
          </a:p>
          <a:p>
            <a:pPr lvl="1"/>
            <a:r>
              <a:rPr lang="sr-Latn-RS" sz="2800" dirty="0"/>
              <a:t>Teorija najvećeg normalnog napona,</a:t>
            </a:r>
          </a:p>
          <a:p>
            <a:pPr lvl="1"/>
            <a:r>
              <a:rPr lang="sr-Latn-RS" sz="2800" dirty="0"/>
              <a:t>Teorija najveće dužinske deformacije, </a:t>
            </a:r>
          </a:p>
          <a:p>
            <a:pPr lvl="1"/>
            <a:r>
              <a:rPr lang="sr-Latn-RS" sz="2800" dirty="0"/>
              <a:t>Teorija najvećeg napona smicanja,</a:t>
            </a:r>
          </a:p>
        </p:txBody>
      </p:sp>
    </p:spTree>
    <p:extLst>
      <p:ext uri="{BB962C8B-B14F-4D97-AF65-F5344CB8AC3E}">
        <p14:creationId xmlns:p14="http://schemas.microsoft.com/office/powerpoint/2010/main" val="206580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E7E3F2-0E2C-46C5-AED0-F79EAFDE57AA}" type="slidenum">
              <a:rPr lang="sr-Latn-RS" smtClean="0"/>
              <a:t>23</a:t>
            </a:fld>
            <a:endParaRPr lang="sr-Latn-RS"/>
          </a:p>
        </p:txBody>
      </p:sp>
      <p:sp>
        <p:nvSpPr>
          <p:cNvPr id="4" name="Content Placeholder 3"/>
          <p:cNvSpPr>
            <a:spLocks noGrp="1"/>
          </p:cNvSpPr>
          <p:nvPr>
            <p:ph sz="quarter" idx="1"/>
          </p:nvPr>
        </p:nvSpPr>
        <p:spPr>
          <a:xfrm>
            <a:off x="914400" y="533400"/>
            <a:ext cx="7772400" cy="4724400"/>
          </a:xfrm>
        </p:spPr>
        <p:txBody>
          <a:bodyPr>
            <a:normAutofit/>
          </a:bodyPr>
          <a:lstStyle/>
          <a:p>
            <a:pPr lvl="1"/>
            <a:r>
              <a:rPr lang="sr-Latn-RS" sz="2800" dirty="0"/>
              <a:t>Teorija najvećeg specifičnog deformacijskog rada utrošenog na promenu oblika i</a:t>
            </a:r>
          </a:p>
          <a:p>
            <a:pPr lvl="1"/>
            <a:r>
              <a:rPr lang="sr-Latn-RS" sz="2800" dirty="0"/>
              <a:t>Morova teorija čvrstoće.</a:t>
            </a:r>
            <a:endParaRPr lang="sr-Latn-BA" sz="2800" dirty="0"/>
          </a:p>
          <a:p>
            <a:r>
              <a:rPr lang="sr-Latn-RS" sz="2800" dirty="0"/>
              <a:t>Ponegde se pominje i terija najvećeg deformacijskog rada koja se u poslednje vreme izbegava jer nije eksperimentalno potvrđena.</a:t>
            </a:r>
            <a:endParaRPr lang="en-US" sz="2800" dirty="0"/>
          </a:p>
          <a:p>
            <a:r>
              <a:rPr lang="sr-Latn-RS" sz="2800" dirty="0"/>
              <a:t>U jednom delu literature umesto pojma „</a:t>
            </a:r>
            <a:r>
              <a:rPr lang="sr-Latn-RS" sz="2800" b="1" dirty="0"/>
              <a:t>teorije</a:t>
            </a:r>
            <a:r>
              <a:rPr lang="sr-Latn-RS" sz="2800" dirty="0"/>
              <a:t> </a:t>
            </a:r>
            <a:r>
              <a:rPr lang="sr-Latn-RS" sz="2800" b="1" dirty="0"/>
              <a:t>čvrstoće</a:t>
            </a:r>
            <a:r>
              <a:rPr lang="sr-Latn-RS" sz="2800" dirty="0"/>
              <a:t>“ sreće se i pojam „</a:t>
            </a:r>
            <a:r>
              <a:rPr lang="sr-Latn-RS" sz="2800" b="1" dirty="0"/>
              <a:t>hipoteze</a:t>
            </a:r>
            <a:r>
              <a:rPr lang="sr-Latn-RS" sz="2800" dirty="0"/>
              <a:t> </a:t>
            </a:r>
            <a:r>
              <a:rPr lang="sr-Latn-RS" sz="2800" b="1" dirty="0"/>
              <a:t>o razaranju (slomu) materijala</a:t>
            </a:r>
            <a:r>
              <a:rPr lang="sr-Latn-RS" sz="2800" dirty="0"/>
              <a:t>“.</a:t>
            </a:r>
          </a:p>
          <a:p>
            <a:r>
              <a:rPr lang="sr-Latn-RS" sz="2800" dirty="0"/>
              <a:t>Mi ćemo se zadržati na pojmu „</a:t>
            </a:r>
            <a:r>
              <a:rPr lang="sr-Latn-RS" sz="2800" b="1" dirty="0"/>
              <a:t>teorije</a:t>
            </a:r>
            <a:r>
              <a:rPr lang="sr-Latn-RS" sz="2800" dirty="0"/>
              <a:t> </a:t>
            </a:r>
            <a:r>
              <a:rPr lang="sr-Latn-RS" sz="2800" b="1" dirty="0"/>
              <a:t>čvrstoće</a:t>
            </a:r>
            <a:r>
              <a:rPr lang="sr-Latn-RS" sz="2800" dirty="0"/>
              <a:t>“.</a:t>
            </a:r>
            <a:endParaRPr lang="en-US" sz="2800" dirty="0"/>
          </a:p>
          <a:p>
            <a:endParaRPr lang="sr-Latn-RS" sz="2800" dirty="0"/>
          </a:p>
        </p:txBody>
      </p:sp>
      <p:sp>
        <p:nvSpPr>
          <p:cNvPr id="2" name="TextBox 1"/>
          <p:cNvSpPr txBox="1"/>
          <p:nvPr/>
        </p:nvSpPr>
        <p:spPr>
          <a:xfrm>
            <a:off x="5054880" y="5391150"/>
            <a:ext cx="27432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RS" sz="2400" dirty="0"/>
              <a:t>Uslov čvrstoće</a:t>
            </a:r>
          </a:p>
        </p:txBody>
      </p:sp>
      <p:graphicFrame>
        <p:nvGraphicFramePr>
          <p:cNvPr id="5" name="Object 4"/>
          <p:cNvGraphicFramePr>
            <a:graphicFrameLocks noChangeAspect="1"/>
          </p:cNvGraphicFramePr>
          <p:nvPr>
            <p:extLst>
              <p:ext uri="{D42A27DB-BD31-4B8C-83A1-F6EECF244321}">
                <p14:modId xmlns:p14="http://schemas.microsoft.com/office/powerpoint/2010/main" val="1925549973"/>
              </p:ext>
            </p:extLst>
          </p:nvPr>
        </p:nvGraphicFramePr>
        <p:xfrm>
          <a:off x="7214160" y="5624215"/>
          <a:ext cx="1167840" cy="457200"/>
        </p:xfrm>
        <a:graphic>
          <a:graphicData uri="http://schemas.openxmlformats.org/presentationml/2006/ole">
            <mc:AlternateContent xmlns:mc="http://schemas.openxmlformats.org/markup-compatibility/2006">
              <mc:Choice xmlns:v="urn:schemas-microsoft-com:vml" Requires="v">
                <p:oleObj name="Equation" r:id="rId2" imgW="583920" imgH="228600" progId="Equation.DSMT4">
                  <p:embed/>
                </p:oleObj>
              </mc:Choice>
              <mc:Fallback>
                <p:oleObj name="Equation" r:id="rId2" imgW="583920" imgH="228600" progId="Equation.DSMT4">
                  <p:embed/>
                  <p:pic>
                    <p:nvPicPr>
                      <p:cNvPr id="20" name="Object 19"/>
                      <p:cNvPicPr>
                        <a:picLocks noChangeAspect="1" noChangeArrowheads="1"/>
                      </p:cNvPicPr>
                      <p:nvPr/>
                    </p:nvPicPr>
                    <p:blipFill>
                      <a:blip r:embed="rId3"/>
                      <a:srcRect/>
                      <a:stretch>
                        <a:fillRect/>
                      </a:stretch>
                    </p:blipFill>
                    <p:spPr bwMode="auto">
                      <a:xfrm>
                        <a:off x="7214160" y="5624215"/>
                        <a:ext cx="1167840" cy="457200"/>
                      </a:xfrm>
                      <a:prstGeom prst="rect">
                        <a:avLst/>
                      </a:prstGeom>
                      <a:solidFill>
                        <a:schemeClr val="bg1"/>
                      </a:solidFill>
                      <a:ln>
                        <a:solidFill>
                          <a:schemeClr val="dk1">
                            <a:shade val="60000"/>
                            <a:satMod val="110000"/>
                          </a:schemeClr>
                        </a:solidFill>
                      </a:ln>
                    </p:spPr>
                  </p:pic>
                </p:oleObj>
              </mc:Fallback>
            </mc:AlternateContent>
          </a:graphicData>
        </a:graphic>
      </p:graphicFrame>
    </p:spTree>
    <p:extLst>
      <p:ext uri="{BB962C8B-B14F-4D97-AF65-F5344CB8AC3E}">
        <p14:creationId xmlns:p14="http://schemas.microsoft.com/office/powerpoint/2010/main" val="146947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96962"/>
          </a:xfrm>
        </p:spPr>
        <p:txBody>
          <a:bodyPr>
            <a:normAutofit/>
          </a:bodyPr>
          <a:lstStyle/>
          <a:p>
            <a:r>
              <a:rPr lang="sr-Latn-RS" sz="2800" dirty="0">
                <a:solidFill>
                  <a:schemeClr val="tx1"/>
                </a:solidFill>
                <a:latin typeface="Arial Black" panose="020B0A04020102020204" pitchFamily="34" charset="0"/>
              </a:rPr>
              <a:t>6.2. Teorija najvećeg normalnog </a:t>
            </a:r>
            <a:br>
              <a:rPr lang="sr-Latn-RS" sz="2800" dirty="0">
                <a:solidFill>
                  <a:schemeClr val="tx1"/>
                </a:solidFill>
                <a:latin typeface="Arial Black" panose="020B0A04020102020204" pitchFamily="34" charset="0"/>
              </a:rPr>
            </a:br>
            <a:r>
              <a:rPr lang="sr-Latn-RS" sz="2800" dirty="0">
                <a:solidFill>
                  <a:schemeClr val="tx1"/>
                </a:solidFill>
                <a:latin typeface="Arial Black" panose="020B0A04020102020204" pitchFamily="34" charset="0"/>
              </a:rPr>
              <a:t>       napona</a:t>
            </a:r>
          </a:p>
        </p:txBody>
      </p:sp>
      <p:sp>
        <p:nvSpPr>
          <p:cNvPr id="3" name="Slide Number Placeholder 2"/>
          <p:cNvSpPr>
            <a:spLocks noGrp="1"/>
          </p:cNvSpPr>
          <p:nvPr>
            <p:ph type="sldNum" sz="quarter" idx="12"/>
          </p:nvPr>
        </p:nvSpPr>
        <p:spPr/>
        <p:txBody>
          <a:bodyPr/>
          <a:lstStyle/>
          <a:p>
            <a:fld id="{59E7E3F2-0E2C-46C5-AED0-F79EAFDE57AA}" type="slidenum">
              <a:rPr lang="sr-Latn-RS" smtClean="0"/>
              <a:t>24</a:t>
            </a:fld>
            <a:endParaRPr lang="sr-Latn-RS"/>
          </a:p>
        </p:txBody>
      </p:sp>
      <p:sp>
        <p:nvSpPr>
          <p:cNvPr id="4" name="Content Placeholder 3"/>
          <p:cNvSpPr>
            <a:spLocks noGrp="1"/>
          </p:cNvSpPr>
          <p:nvPr>
            <p:ph sz="quarter" idx="1"/>
          </p:nvPr>
        </p:nvSpPr>
        <p:spPr>
          <a:xfrm>
            <a:off x="914400" y="1371600"/>
            <a:ext cx="7772400" cy="4648200"/>
          </a:xfrm>
        </p:spPr>
        <p:txBody>
          <a:bodyPr>
            <a:normAutofit/>
          </a:bodyPr>
          <a:lstStyle/>
          <a:p>
            <a:r>
              <a:rPr lang="sr-Latn-RS" dirty="0"/>
              <a:t>Teoriju najvećeg normalnog napona potiče od Galileja, a dopunili su je Lame, Navije i Rankin.</a:t>
            </a:r>
          </a:p>
          <a:p>
            <a:r>
              <a:rPr lang="sr-Latn-RS" i="1" dirty="0"/>
              <a:t>Prema ovoj teoriji, granično stanje u materijalu posmatranog elementa konstrukcije nastupa kada u apsolutnom smislu najveći normalni napon dostigne vrednost dozvoljenog napona pri aksijalnom opterećenju epruvete izrađene od materijala od kojeg je izrađen i sam element</a:t>
            </a:r>
            <a:r>
              <a:rPr lang="sr-Latn-RS" dirty="0"/>
              <a:t>. </a:t>
            </a:r>
            <a:endParaRPr lang="en-US" sz="2800" dirty="0"/>
          </a:p>
        </p:txBody>
      </p:sp>
    </p:spTree>
    <p:extLst>
      <p:ext uri="{BB962C8B-B14F-4D97-AF65-F5344CB8AC3E}">
        <p14:creationId xmlns:p14="http://schemas.microsoft.com/office/powerpoint/2010/main" val="358510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25</a:t>
            </a:fld>
            <a:endParaRPr lang="sr-Latn-RS"/>
          </a:p>
        </p:txBody>
      </p:sp>
      <p:sp>
        <p:nvSpPr>
          <p:cNvPr id="3" name="TextBox 2"/>
          <p:cNvSpPr txBox="1"/>
          <p:nvPr/>
        </p:nvSpPr>
        <p:spPr>
          <a:xfrm>
            <a:off x="1537110" y="1788875"/>
            <a:ext cx="3193565"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RS" sz="2400" dirty="0"/>
              <a:t>Uslov čvrstoće</a:t>
            </a:r>
          </a:p>
        </p:txBody>
      </p:sp>
      <p:graphicFrame>
        <p:nvGraphicFramePr>
          <p:cNvPr id="4" name="Object 3"/>
          <p:cNvGraphicFramePr>
            <a:graphicFrameLocks noChangeAspect="1"/>
          </p:cNvGraphicFramePr>
          <p:nvPr>
            <p:extLst>
              <p:ext uri="{D42A27DB-BD31-4B8C-83A1-F6EECF244321}">
                <p14:modId xmlns:p14="http://schemas.microsoft.com/office/powerpoint/2010/main" val="3803290876"/>
              </p:ext>
            </p:extLst>
          </p:nvPr>
        </p:nvGraphicFramePr>
        <p:xfrm>
          <a:off x="3835400" y="1955800"/>
          <a:ext cx="4165600" cy="1016000"/>
        </p:xfrm>
        <a:graphic>
          <a:graphicData uri="http://schemas.openxmlformats.org/presentationml/2006/ole">
            <mc:AlternateContent xmlns:mc="http://schemas.openxmlformats.org/markup-compatibility/2006">
              <mc:Choice xmlns:v="urn:schemas-microsoft-com:vml" Requires="v">
                <p:oleObj name="Equation" r:id="rId2" imgW="2082600" imgH="507960" progId="Equation.DSMT4">
                  <p:embed/>
                </p:oleObj>
              </mc:Choice>
              <mc:Fallback>
                <p:oleObj name="Equation" r:id="rId2" imgW="2082600" imgH="507960" progId="Equation.DSMT4">
                  <p:embed/>
                  <p:pic>
                    <p:nvPicPr>
                      <p:cNvPr id="5" name="Object 4"/>
                      <p:cNvPicPr>
                        <a:picLocks noChangeAspect="1" noChangeArrowheads="1"/>
                      </p:cNvPicPr>
                      <p:nvPr/>
                    </p:nvPicPr>
                    <p:blipFill>
                      <a:blip r:embed="rId3"/>
                      <a:srcRect/>
                      <a:stretch>
                        <a:fillRect/>
                      </a:stretch>
                    </p:blipFill>
                    <p:spPr bwMode="auto">
                      <a:xfrm>
                        <a:off x="3835400" y="1955800"/>
                        <a:ext cx="4165600" cy="10160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5" name="Rectangle 4"/>
          <p:cNvSpPr/>
          <p:nvPr/>
        </p:nvSpPr>
        <p:spPr>
          <a:xfrm>
            <a:off x="1550220" y="722075"/>
            <a:ext cx="379661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sr-Latn-RS" sz="2400" dirty="0">
                <a:latin typeface="Times New Roman" panose="02020603050405020304" pitchFamily="18" charset="0"/>
                <a:ea typeface="Calibri" panose="020F0502020204030204" pitchFamily="34" charset="0"/>
              </a:rPr>
              <a:t>Troosnog stanja napona</a:t>
            </a:r>
            <a:endParaRPr lang="sr-Latn-R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962702473"/>
              </p:ext>
            </p:extLst>
          </p:nvPr>
        </p:nvGraphicFramePr>
        <p:xfrm>
          <a:off x="4743785" y="967930"/>
          <a:ext cx="1574800" cy="457200"/>
        </p:xfrm>
        <a:graphic>
          <a:graphicData uri="http://schemas.openxmlformats.org/presentationml/2006/ole">
            <mc:AlternateContent xmlns:mc="http://schemas.openxmlformats.org/markup-compatibility/2006">
              <mc:Choice xmlns:v="urn:schemas-microsoft-com:vml" Requires="v">
                <p:oleObj name="Equation" r:id="rId4" imgW="787320" imgH="228600" progId="Equation.DSMT4">
                  <p:embed/>
                </p:oleObj>
              </mc:Choice>
              <mc:Fallback>
                <p:oleObj name="Equation" r:id="rId4" imgW="787320" imgH="228600" progId="Equation.DSMT4">
                  <p:embed/>
                  <p:pic>
                    <p:nvPicPr>
                      <p:cNvPr id="4" name="Object 3"/>
                      <p:cNvPicPr>
                        <a:picLocks noChangeAspect="1" noChangeArrowheads="1"/>
                      </p:cNvPicPr>
                      <p:nvPr/>
                    </p:nvPicPr>
                    <p:blipFill>
                      <a:blip r:embed="rId5"/>
                      <a:srcRect/>
                      <a:stretch>
                        <a:fillRect/>
                      </a:stretch>
                    </p:blipFill>
                    <p:spPr bwMode="auto">
                      <a:xfrm>
                        <a:off x="4743785" y="967930"/>
                        <a:ext cx="1574800" cy="4572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9" name="Rectangle 8"/>
          <p:cNvSpPr/>
          <p:nvPr/>
        </p:nvSpPr>
        <p:spPr>
          <a:xfrm>
            <a:off x="1576180" y="3617675"/>
            <a:ext cx="379661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sr-Latn-RS" sz="2400" dirty="0">
                <a:latin typeface="Times New Roman" panose="02020603050405020304" pitchFamily="18" charset="0"/>
                <a:ea typeface="Calibri" panose="020F0502020204030204" pitchFamily="34" charset="0"/>
              </a:rPr>
              <a:t>Dvoosno stanje napona </a:t>
            </a:r>
            <a:endParaRPr lang="sr-Latn-RS" sz="2400" dirty="0"/>
          </a:p>
        </p:txBody>
      </p:sp>
      <p:graphicFrame>
        <p:nvGraphicFramePr>
          <p:cNvPr id="10" name="Object 9"/>
          <p:cNvGraphicFramePr>
            <a:graphicFrameLocks noChangeAspect="1"/>
          </p:cNvGraphicFramePr>
          <p:nvPr>
            <p:extLst>
              <p:ext uri="{D42A27DB-BD31-4B8C-83A1-F6EECF244321}">
                <p14:modId xmlns:p14="http://schemas.microsoft.com/office/powerpoint/2010/main" val="3602059035"/>
              </p:ext>
            </p:extLst>
          </p:nvPr>
        </p:nvGraphicFramePr>
        <p:xfrm>
          <a:off x="4686710" y="3850740"/>
          <a:ext cx="965200" cy="457200"/>
        </p:xfrm>
        <a:graphic>
          <a:graphicData uri="http://schemas.openxmlformats.org/presentationml/2006/ole">
            <mc:AlternateContent xmlns:mc="http://schemas.openxmlformats.org/markup-compatibility/2006">
              <mc:Choice xmlns:v="urn:schemas-microsoft-com:vml" Requires="v">
                <p:oleObj name="Equation" r:id="rId6" imgW="482400" imgH="228600" progId="Equation.DSMT4">
                  <p:embed/>
                </p:oleObj>
              </mc:Choice>
              <mc:Fallback>
                <p:oleObj name="Equation" r:id="rId6" imgW="482400" imgH="228600" progId="Equation.DSMT4">
                  <p:embed/>
                  <p:pic>
                    <p:nvPicPr>
                      <p:cNvPr id="6" name="Object 5"/>
                      <p:cNvPicPr>
                        <a:picLocks noChangeAspect="1" noChangeArrowheads="1"/>
                      </p:cNvPicPr>
                      <p:nvPr/>
                    </p:nvPicPr>
                    <p:blipFill>
                      <a:blip r:embed="rId7"/>
                      <a:srcRect/>
                      <a:stretch>
                        <a:fillRect/>
                      </a:stretch>
                    </p:blipFill>
                    <p:spPr bwMode="auto">
                      <a:xfrm>
                        <a:off x="4686710" y="3850740"/>
                        <a:ext cx="965200" cy="457200"/>
                      </a:xfrm>
                      <a:prstGeom prst="rect">
                        <a:avLst/>
                      </a:prstGeom>
                      <a:solidFill>
                        <a:schemeClr val="bg1"/>
                      </a:solidFill>
                      <a:ln>
                        <a:solidFill>
                          <a:schemeClr val="dk1">
                            <a:shade val="60000"/>
                            <a:satMod val="110000"/>
                          </a:schemeClr>
                        </a:solidFill>
                      </a:ln>
                    </p:spPr>
                  </p:pic>
                </p:oleObj>
              </mc:Fallback>
            </mc:AlternateContent>
          </a:graphicData>
        </a:graphic>
      </p:graphicFrame>
      <p:cxnSp>
        <p:nvCxnSpPr>
          <p:cNvPr id="12" name="Elbow Connector 11"/>
          <p:cNvCxnSpPr>
            <a:stCxn id="5" idx="1"/>
            <a:endCxn id="3" idx="1"/>
          </p:cNvCxnSpPr>
          <p:nvPr/>
        </p:nvCxnSpPr>
        <p:spPr>
          <a:xfrm rot="10800000" flipV="1">
            <a:off x="1537110" y="952908"/>
            <a:ext cx="13110" cy="1066800"/>
          </a:xfrm>
          <a:prstGeom prst="bentConnector3">
            <a:avLst>
              <a:gd name="adj1" fmla="val 1843707"/>
            </a:avLst>
          </a:prstGeom>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524000" y="4608275"/>
            <a:ext cx="31496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RS" sz="2400" dirty="0"/>
              <a:t>Uslov čvrstoće</a:t>
            </a:r>
          </a:p>
        </p:txBody>
      </p:sp>
      <p:graphicFrame>
        <p:nvGraphicFramePr>
          <p:cNvPr id="15" name="Object 14"/>
          <p:cNvGraphicFramePr>
            <a:graphicFrameLocks noChangeAspect="1"/>
          </p:cNvGraphicFramePr>
          <p:nvPr>
            <p:extLst>
              <p:ext uri="{D42A27DB-BD31-4B8C-83A1-F6EECF244321}">
                <p14:modId xmlns:p14="http://schemas.microsoft.com/office/powerpoint/2010/main" val="3548898378"/>
              </p:ext>
            </p:extLst>
          </p:nvPr>
        </p:nvGraphicFramePr>
        <p:xfrm>
          <a:off x="3733800" y="4775200"/>
          <a:ext cx="4191000" cy="1016000"/>
        </p:xfrm>
        <a:graphic>
          <a:graphicData uri="http://schemas.openxmlformats.org/presentationml/2006/ole">
            <mc:AlternateContent xmlns:mc="http://schemas.openxmlformats.org/markup-compatibility/2006">
              <mc:Choice xmlns:v="urn:schemas-microsoft-com:vml" Requires="v">
                <p:oleObj name="Equation" r:id="rId8" imgW="2095200" imgH="507960" progId="Equation.DSMT4">
                  <p:embed/>
                </p:oleObj>
              </mc:Choice>
              <mc:Fallback>
                <p:oleObj name="Equation" r:id="rId8" imgW="2095200" imgH="507960" progId="Equation.DSMT4">
                  <p:embed/>
                  <p:pic>
                    <p:nvPicPr>
                      <p:cNvPr id="4" name="Object 3"/>
                      <p:cNvPicPr>
                        <a:picLocks noChangeAspect="1" noChangeArrowheads="1"/>
                      </p:cNvPicPr>
                      <p:nvPr/>
                    </p:nvPicPr>
                    <p:blipFill>
                      <a:blip r:embed="rId9"/>
                      <a:srcRect/>
                      <a:stretch>
                        <a:fillRect/>
                      </a:stretch>
                    </p:blipFill>
                    <p:spPr bwMode="auto">
                      <a:xfrm>
                        <a:off x="3733800" y="4775200"/>
                        <a:ext cx="4191000" cy="1016000"/>
                      </a:xfrm>
                      <a:prstGeom prst="rect">
                        <a:avLst/>
                      </a:prstGeom>
                      <a:solidFill>
                        <a:schemeClr val="bg1"/>
                      </a:solidFill>
                      <a:ln>
                        <a:solidFill>
                          <a:schemeClr val="dk1">
                            <a:shade val="60000"/>
                            <a:satMod val="110000"/>
                          </a:schemeClr>
                        </a:solidFill>
                      </a:ln>
                    </p:spPr>
                  </p:pic>
                </p:oleObj>
              </mc:Fallback>
            </mc:AlternateContent>
          </a:graphicData>
        </a:graphic>
      </p:graphicFrame>
      <p:cxnSp>
        <p:nvCxnSpPr>
          <p:cNvPr id="18" name="Elbow Connector 17"/>
          <p:cNvCxnSpPr>
            <a:stCxn id="9" idx="1"/>
            <a:endCxn id="14" idx="1"/>
          </p:cNvCxnSpPr>
          <p:nvPr/>
        </p:nvCxnSpPr>
        <p:spPr>
          <a:xfrm rot="10800000" flipV="1">
            <a:off x="1524000" y="3848508"/>
            <a:ext cx="52180" cy="990600"/>
          </a:xfrm>
          <a:prstGeom prst="bentConnector3">
            <a:avLst>
              <a:gd name="adj1" fmla="val 538099"/>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634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26</a:t>
            </a:fld>
            <a:endParaRPr lang="sr-Latn-RS"/>
          </a:p>
        </p:txBody>
      </p:sp>
      <p:pic>
        <p:nvPicPr>
          <p:cNvPr id="3" name="Picture 2"/>
          <p:cNvPicPr/>
          <p:nvPr/>
        </p:nvPicPr>
        <p:blipFill>
          <a:blip r:embed="rId2" cstate="print">
            <a:extLst>
              <a:ext uri="{28A0092B-C50C-407E-A947-70E740481C1C}">
                <a14:useLocalDpi xmlns:a14="http://schemas.microsoft.com/office/drawing/2010/main"/>
              </a:ext>
            </a:extLst>
          </a:blip>
          <a:stretch>
            <a:fillRect/>
          </a:stretch>
        </p:blipFill>
        <p:spPr>
          <a:xfrm>
            <a:off x="2933700" y="381000"/>
            <a:ext cx="3086100" cy="2562398"/>
          </a:xfrm>
          <a:prstGeom prst="rect">
            <a:avLst/>
          </a:prstGeom>
        </p:spPr>
      </p:pic>
      <p:sp>
        <p:nvSpPr>
          <p:cNvPr id="4" name="Rectangle 3"/>
          <p:cNvSpPr/>
          <p:nvPr/>
        </p:nvSpPr>
        <p:spPr>
          <a:xfrm>
            <a:off x="685800" y="2967335"/>
            <a:ext cx="7772400" cy="830997"/>
          </a:xfrm>
          <a:prstGeom prst="rect">
            <a:avLst/>
          </a:prstGeom>
        </p:spPr>
        <p:txBody>
          <a:bodyPr wrap="square">
            <a:spAutoFit/>
          </a:bodyPr>
          <a:lstStyle/>
          <a:p>
            <a:pPr marR="179705" algn="just">
              <a:spcAft>
                <a:spcPts val="0"/>
              </a:spcAft>
              <a:tabLst>
                <a:tab pos="4716780" algn="r"/>
              </a:tabLst>
            </a:pPr>
            <a:r>
              <a:rPr lang="sr-Latn-BA" sz="2400" i="1" dirty="0">
                <a:latin typeface="Times New Roman" panose="02020603050405020304" pitchFamily="18" charset="0"/>
                <a:ea typeface="Calibri" panose="020F0502020204030204" pitchFamily="34" charset="0"/>
              </a:rPr>
              <a:t>Sl. 6.2 Kvadratna oblast čvrstoće prema teoriji najvećeg normalnog napona </a:t>
            </a:r>
            <a:r>
              <a:rPr lang="sr-Latn-BA" sz="2400" dirty="0">
                <a:latin typeface="Times New Roman" panose="02020603050405020304" pitchFamily="18" charset="0"/>
                <a:ea typeface="Calibri" panose="020F0502020204030204" pitchFamily="34" charset="0"/>
              </a:rPr>
              <a:t>(</a:t>
            </a:r>
            <a:r>
              <a:rPr lang="sr-Latn-BA" sz="2400" i="1" dirty="0">
                <a:latin typeface="Times New Roman" panose="02020603050405020304" pitchFamily="18" charset="0"/>
                <a:ea typeface="Calibri" panose="020F0502020204030204" pitchFamily="34" charset="0"/>
              </a:rPr>
              <a:t>slučaj dvoosnog stanja napona</a:t>
            </a:r>
            <a:r>
              <a:rPr lang="sr-Latn-BA" sz="2400" dirty="0">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p:txBody>
      </p:sp>
      <p:sp>
        <p:nvSpPr>
          <p:cNvPr id="5" name="Rectangle 4"/>
          <p:cNvSpPr/>
          <p:nvPr/>
        </p:nvSpPr>
        <p:spPr>
          <a:xfrm>
            <a:off x="1219200" y="4114800"/>
            <a:ext cx="7010399"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Aft>
                <a:spcPts val="0"/>
              </a:spcAft>
              <a:tabLst>
                <a:tab pos="4716780" algn="r"/>
              </a:tabLst>
            </a:pPr>
            <a:r>
              <a:rPr lang="sr-Latn-RS" sz="2400" dirty="0">
                <a:latin typeface="Times New Roman" panose="02020603050405020304" pitchFamily="18" charset="0"/>
                <a:ea typeface="Calibri" panose="020F0502020204030204" pitchFamily="34" charset="0"/>
              </a:rPr>
              <a:t>Teorija najvećeg normalnog napona se pokazala dobrom kod elemenata konstrukcija izrađenih od </a:t>
            </a:r>
            <a:r>
              <a:rPr lang="sr-Latn-RS" sz="2400" b="1" dirty="0">
                <a:latin typeface="Times New Roman" panose="02020603050405020304" pitchFamily="18" charset="0"/>
                <a:ea typeface="Calibri" panose="020F0502020204030204" pitchFamily="34" charset="0"/>
              </a:rPr>
              <a:t>krtih</a:t>
            </a:r>
            <a:r>
              <a:rPr lang="sr-Latn-RS" sz="2400" dirty="0">
                <a:latin typeface="Times New Roman" panose="02020603050405020304" pitchFamily="18" charset="0"/>
                <a:ea typeface="Calibri" panose="020F0502020204030204" pitchFamily="34" charset="0"/>
              </a:rPr>
              <a:t> </a:t>
            </a:r>
            <a:r>
              <a:rPr lang="sr-Latn-RS" sz="2400" b="1" dirty="0">
                <a:latin typeface="Times New Roman" panose="02020603050405020304" pitchFamily="18" charset="0"/>
                <a:ea typeface="Calibri" panose="020F0502020204030204" pitchFamily="34" charset="0"/>
              </a:rPr>
              <a:t>materijala</a:t>
            </a:r>
            <a:r>
              <a:rPr lang="sr-Latn-RS" sz="2400" dirty="0">
                <a:latin typeface="Times New Roman" panose="02020603050405020304" pitchFamily="18" charset="0"/>
                <a:ea typeface="Calibri" panose="020F0502020204030204" pitchFamily="34" charset="0"/>
              </a:rPr>
              <a:t>, </a:t>
            </a:r>
            <a:r>
              <a:rPr lang="sr-Latn-BA" sz="2400" dirty="0">
                <a:latin typeface="Times New Roman" panose="02020603050405020304" pitchFamily="18" charset="0"/>
                <a:ea typeface="Calibri" panose="020F0502020204030204" pitchFamily="34" charset="0"/>
              </a:rPr>
              <a:t>i</a:t>
            </a:r>
            <a:r>
              <a:rPr lang="en-US" sz="2400" dirty="0">
                <a:latin typeface="Times New Roman" panose="02020603050405020304" pitchFamily="18" charset="0"/>
                <a:ea typeface="Calibri" panose="020F0502020204030204" pitchFamily="34" charset="0"/>
              </a:rPr>
              <a:t> </a:t>
            </a:r>
            <a:r>
              <a:rPr lang="sr-Latn-RS" sz="2400" dirty="0">
                <a:latin typeface="Times New Roman" panose="02020603050405020304" pitchFamily="18" charset="0"/>
                <a:ea typeface="Calibri" panose="020F0502020204030204" pitchFamily="34" charset="0"/>
              </a:rPr>
              <a:t>to kad je jedan od glavni napon po apsolutnoj vrednosti znatno veći od druga dva.</a:t>
            </a:r>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8949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274638"/>
            <a:ext cx="8083296" cy="1096962"/>
          </a:xfrm>
        </p:spPr>
        <p:txBody>
          <a:bodyPr>
            <a:normAutofit/>
          </a:bodyPr>
          <a:lstStyle/>
          <a:p>
            <a:r>
              <a:rPr lang="sr-Latn-RS" sz="2800" dirty="0">
                <a:solidFill>
                  <a:schemeClr val="tx1"/>
                </a:solidFill>
                <a:latin typeface="Arial Black" panose="020B0A04020102020204" pitchFamily="34" charset="0"/>
              </a:rPr>
              <a:t>6.2. Teorija najveće dužinske</a:t>
            </a:r>
            <a:br>
              <a:rPr lang="sr-Latn-RS" sz="2800" dirty="0">
                <a:solidFill>
                  <a:schemeClr val="tx1"/>
                </a:solidFill>
                <a:latin typeface="Arial Black" panose="020B0A04020102020204" pitchFamily="34" charset="0"/>
              </a:rPr>
            </a:br>
            <a:r>
              <a:rPr lang="sr-Latn-RS" sz="2800" dirty="0">
                <a:solidFill>
                  <a:schemeClr val="tx1"/>
                </a:solidFill>
                <a:latin typeface="Arial Black" panose="020B0A04020102020204" pitchFamily="34" charset="0"/>
              </a:rPr>
              <a:t>       deformacije</a:t>
            </a:r>
          </a:p>
        </p:txBody>
      </p:sp>
      <p:sp>
        <p:nvSpPr>
          <p:cNvPr id="3" name="Slide Number Placeholder 2"/>
          <p:cNvSpPr>
            <a:spLocks noGrp="1"/>
          </p:cNvSpPr>
          <p:nvPr>
            <p:ph type="sldNum" sz="quarter" idx="12"/>
          </p:nvPr>
        </p:nvSpPr>
        <p:spPr/>
        <p:txBody>
          <a:bodyPr/>
          <a:lstStyle/>
          <a:p>
            <a:fld id="{59E7E3F2-0E2C-46C5-AED0-F79EAFDE57AA}" type="slidenum">
              <a:rPr lang="sr-Latn-RS" smtClean="0"/>
              <a:t>27</a:t>
            </a:fld>
            <a:endParaRPr lang="sr-Latn-RS"/>
          </a:p>
        </p:txBody>
      </p:sp>
      <p:sp>
        <p:nvSpPr>
          <p:cNvPr id="4" name="Content Placeholder 3"/>
          <p:cNvSpPr>
            <a:spLocks noGrp="1"/>
          </p:cNvSpPr>
          <p:nvPr>
            <p:ph sz="quarter" idx="1"/>
          </p:nvPr>
        </p:nvSpPr>
        <p:spPr>
          <a:xfrm>
            <a:off x="603504" y="1371600"/>
            <a:ext cx="8083296" cy="4648200"/>
          </a:xfrm>
        </p:spPr>
        <p:txBody>
          <a:bodyPr>
            <a:normAutofit/>
          </a:bodyPr>
          <a:lstStyle/>
          <a:p>
            <a:r>
              <a:rPr lang="sr-Latn-RS" sz="2800" dirty="0"/>
              <a:t>Teoriju najveće dužinske deformacije postavio je Mariot, a dopunili su je Sen Venan, Ponsle i Grashof.</a:t>
            </a:r>
          </a:p>
          <a:p>
            <a:r>
              <a:rPr lang="sr-Latn-RS" i="1" dirty="0"/>
              <a:t>Prema ovoj teoriji, granično stanje u materijalu posmatranog elementa konstrukcije nastupa kada u apsolutnom smislu najveća dužinska deformacija </a:t>
            </a:r>
            <a:r>
              <a:rPr lang="en-US" i="1" dirty="0"/>
              <a:t>|</a:t>
            </a:r>
            <a:r>
              <a:rPr lang="en-US" i="1" dirty="0">
                <a:sym typeface="Symbol" panose="05050102010706020507" pitchFamily="18" charset="2"/>
              </a:rPr>
              <a:t>|</a:t>
            </a:r>
            <a:r>
              <a:rPr lang="en-US" baseline="-25000" dirty="0">
                <a:sym typeface="Symbol" panose="05050102010706020507" pitchFamily="18" charset="2"/>
              </a:rPr>
              <a:t>max</a:t>
            </a:r>
            <a:r>
              <a:rPr lang="en-US" i="1" dirty="0">
                <a:sym typeface="Symbol" panose="05050102010706020507" pitchFamily="18" charset="2"/>
              </a:rPr>
              <a:t>  </a:t>
            </a:r>
            <a:r>
              <a:rPr lang="sr-Latn-RS" i="1" dirty="0"/>
              <a:t>dostigne vrednost dozvoljene dužinske deformacije pri aksijalnom opterećenju epruvete izrađene od materijala od kojeg je izrađen i sam element</a:t>
            </a:r>
            <a:r>
              <a:rPr lang="sr-Latn-RS" dirty="0"/>
              <a:t>.</a:t>
            </a:r>
            <a:endParaRPr lang="en-US" dirty="0"/>
          </a:p>
        </p:txBody>
      </p:sp>
    </p:spTree>
    <p:extLst>
      <p:ext uri="{BB962C8B-B14F-4D97-AF65-F5344CB8AC3E}">
        <p14:creationId xmlns:p14="http://schemas.microsoft.com/office/powerpoint/2010/main" val="77270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E7E3F2-0E2C-46C5-AED0-F79EAFDE57AA}" type="slidenum">
              <a:rPr lang="sr-Latn-RS" smtClean="0"/>
              <a:t>28</a:t>
            </a:fld>
            <a:endParaRPr lang="sr-Latn-RS"/>
          </a:p>
        </p:txBody>
      </p:sp>
      <p:sp>
        <p:nvSpPr>
          <p:cNvPr id="4" name="Content Placeholder 3"/>
          <p:cNvSpPr>
            <a:spLocks noGrp="1"/>
          </p:cNvSpPr>
          <p:nvPr>
            <p:ph sz="quarter" idx="1"/>
          </p:nvPr>
        </p:nvSpPr>
        <p:spPr>
          <a:xfrm>
            <a:off x="990600" y="609600"/>
            <a:ext cx="7772400" cy="2438400"/>
          </a:xfrm>
        </p:spPr>
        <p:txBody>
          <a:bodyPr>
            <a:normAutofit/>
          </a:bodyPr>
          <a:lstStyle/>
          <a:p>
            <a:r>
              <a:rPr lang="sr-Latn-RS" sz="2800" dirty="0"/>
              <a:t>U ovom slučaju možemo govoriti i o ekvivalentnoj dužinskoj deformaciji </a:t>
            </a:r>
            <a:r>
              <a:rPr lang="en-US" sz="2800" b="1" i="1" dirty="0">
                <a:sym typeface="Symbol" panose="05050102010706020507" pitchFamily="18" charset="2"/>
              </a:rPr>
              <a:t></a:t>
            </a:r>
            <a:r>
              <a:rPr lang="sr-Latn-BA" sz="2800" b="1" baseline="-25000" dirty="0">
                <a:sym typeface="Symbol" panose="05050102010706020507" pitchFamily="18" charset="2"/>
              </a:rPr>
              <a:t>ekv</a:t>
            </a:r>
            <a:r>
              <a:rPr lang="sr-Latn-RS" sz="2800" dirty="0"/>
              <a:t> kao i o dozvoljenoj dužinskoj deformaciji </a:t>
            </a:r>
            <a:r>
              <a:rPr lang="en-US" sz="2800" b="1" i="1" dirty="0">
                <a:sym typeface="Symbol" panose="05050102010706020507" pitchFamily="18" charset="2"/>
              </a:rPr>
              <a:t></a:t>
            </a:r>
            <a:r>
              <a:rPr lang="sr-Latn-BA" sz="2800" b="1" baseline="-25000" dirty="0">
                <a:sym typeface="Symbol" panose="05050102010706020507" pitchFamily="18" charset="2"/>
              </a:rPr>
              <a:t>d</a:t>
            </a:r>
            <a:r>
              <a:rPr lang="sr-Latn-RS" sz="2800" dirty="0"/>
              <a:t> koja, kao i u slučaju dozvoljenog napona može da ima vrednost </a:t>
            </a:r>
            <a:r>
              <a:rPr lang="en-US" sz="2800" b="1" i="1" dirty="0">
                <a:sym typeface="Symbol" panose="05050102010706020507" pitchFamily="18" charset="2"/>
              </a:rPr>
              <a:t></a:t>
            </a:r>
            <a:r>
              <a:rPr lang="sr-Latn-BA" sz="2800" b="1" baseline="-25000" dirty="0">
                <a:sym typeface="Symbol" panose="05050102010706020507" pitchFamily="18" charset="2"/>
              </a:rPr>
              <a:t>de</a:t>
            </a:r>
            <a:r>
              <a:rPr lang="sr-Latn-RS" sz="2800" dirty="0"/>
              <a:t> pri zatezanju i </a:t>
            </a:r>
            <a:r>
              <a:rPr lang="en-US" sz="2800" b="1" i="1" dirty="0">
                <a:sym typeface="Symbol" panose="05050102010706020507" pitchFamily="18" charset="2"/>
              </a:rPr>
              <a:t></a:t>
            </a:r>
            <a:r>
              <a:rPr lang="sr-Latn-BA" sz="2800" b="1" baseline="-25000" dirty="0">
                <a:sym typeface="Symbol" panose="05050102010706020507" pitchFamily="18" charset="2"/>
              </a:rPr>
              <a:t>dc</a:t>
            </a:r>
            <a:r>
              <a:rPr lang="sr-Latn-RS" sz="2800" dirty="0"/>
              <a:t> pri pritisku. </a:t>
            </a:r>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617499772"/>
              </p:ext>
            </p:extLst>
          </p:nvPr>
        </p:nvGraphicFramePr>
        <p:xfrm>
          <a:off x="5486400" y="3048000"/>
          <a:ext cx="1320800" cy="2438400"/>
        </p:xfrm>
        <a:graphic>
          <a:graphicData uri="http://schemas.openxmlformats.org/presentationml/2006/ole">
            <mc:AlternateContent xmlns:mc="http://schemas.openxmlformats.org/markup-compatibility/2006">
              <mc:Choice xmlns:v="urn:schemas-microsoft-com:vml" Requires="v">
                <p:oleObj name="Equation" r:id="rId2" imgW="660240" imgH="1218960" progId="Equation.DSMT4">
                  <p:embed/>
                </p:oleObj>
              </mc:Choice>
              <mc:Fallback>
                <p:oleObj name="Equation" r:id="rId2" imgW="660240" imgH="1218960" progId="Equation.DSMT4">
                  <p:embed/>
                  <p:pic>
                    <p:nvPicPr>
                      <p:cNvPr id="10" name="Object 9"/>
                      <p:cNvPicPr>
                        <a:picLocks noChangeAspect="1" noChangeArrowheads="1"/>
                      </p:cNvPicPr>
                      <p:nvPr/>
                    </p:nvPicPr>
                    <p:blipFill>
                      <a:blip r:embed="rId3"/>
                      <a:srcRect/>
                      <a:stretch>
                        <a:fillRect/>
                      </a:stretch>
                    </p:blipFill>
                    <p:spPr bwMode="auto">
                      <a:xfrm>
                        <a:off x="5486400" y="3048000"/>
                        <a:ext cx="1320800" cy="2438400"/>
                      </a:xfrm>
                      <a:prstGeom prst="rect">
                        <a:avLst/>
                      </a:prstGeom>
                      <a:solidFill>
                        <a:schemeClr val="bg1"/>
                      </a:solidFill>
                      <a:ln>
                        <a:solidFill>
                          <a:schemeClr val="dk1">
                            <a:shade val="60000"/>
                            <a:satMod val="110000"/>
                          </a:schemeClr>
                        </a:solidFill>
                      </a:ln>
                    </p:spPr>
                  </p:pic>
                </p:oleObj>
              </mc:Fallback>
            </mc:AlternateContent>
          </a:graphicData>
        </a:graphic>
      </p:graphicFrame>
    </p:spTree>
    <p:extLst>
      <p:ext uri="{BB962C8B-B14F-4D97-AF65-F5344CB8AC3E}">
        <p14:creationId xmlns:p14="http://schemas.microsoft.com/office/powerpoint/2010/main" val="215133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29</a:t>
            </a:fld>
            <a:endParaRPr lang="sr-Latn-RS"/>
          </a:p>
        </p:txBody>
      </p:sp>
      <p:graphicFrame>
        <p:nvGraphicFramePr>
          <p:cNvPr id="14" name="Object 13"/>
          <p:cNvGraphicFramePr>
            <a:graphicFrameLocks noChangeAspect="1"/>
          </p:cNvGraphicFramePr>
          <p:nvPr>
            <p:extLst>
              <p:ext uri="{D42A27DB-BD31-4B8C-83A1-F6EECF244321}">
                <p14:modId xmlns:p14="http://schemas.microsoft.com/office/powerpoint/2010/main" val="826896074"/>
              </p:ext>
            </p:extLst>
          </p:nvPr>
        </p:nvGraphicFramePr>
        <p:xfrm>
          <a:off x="1295400" y="685800"/>
          <a:ext cx="3937000" cy="1016000"/>
        </p:xfrm>
        <a:graphic>
          <a:graphicData uri="http://schemas.openxmlformats.org/presentationml/2006/ole">
            <mc:AlternateContent xmlns:mc="http://schemas.openxmlformats.org/markup-compatibility/2006">
              <mc:Choice xmlns:v="urn:schemas-microsoft-com:vml" Requires="v">
                <p:oleObj name="Equation" r:id="rId2" imgW="1968480" imgH="507960" progId="Equation.DSMT4">
                  <p:embed/>
                </p:oleObj>
              </mc:Choice>
              <mc:Fallback>
                <p:oleObj name="Equation" r:id="rId2" imgW="1968480" imgH="507960" progId="Equation.DSMT4">
                  <p:embed/>
                  <p:pic>
                    <p:nvPicPr>
                      <p:cNvPr id="4" name="Object 3"/>
                      <p:cNvPicPr>
                        <a:picLocks noChangeAspect="1" noChangeArrowheads="1"/>
                      </p:cNvPicPr>
                      <p:nvPr/>
                    </p:nvPicPr>
                    <p:blipFill>
                      <a:blip r:embed="rId3"/>
                      <a:srcRect/>
                      <a:stretch>
                        <a:fillRect/>
                      </a:stretch>
                    </p:blipFill>
                    <p:spPr bwMode="auto">
                      <a:xfrm>
                        <a:off x="1295400" y="685800"/>
                        <a:ext cx="3937000" cy="10160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11" name="Right Arrow 10"/>
          <p:cNvSpPr/>
          <p:nvPr/>
        </p:nvSpPr>
        <p:spPr>
          <a:xfrm rot="10800000">
            <a:off x="5334000" y="1125220"/>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aphicFrame>
        <p:nvGraphicFramePr>
          <p:cNvPr id="12" name="Object 11"/>
          <p:cNvGraphicFramePr>
            <a:graphicFrameLocks noChangeAspect="1"/>
          </p:cNvGraphicFramePr>
          <p:nvPr>
            <p:extLst>
              <p:ext uri="{D42A27DB-BD31-4B8C-83A1-F6EECF244321}">
                <p14:modId xmlns:p14="http://schemas.microsoft.com/office/powerpoint/2010/main" val="2077681213"/>
              </p:ext>
            </p:extLst>
          </p:nvPr>
        </p:nvGraphicFramePr>
        <p:xfrm>
          <a:off x="3352800" y="1739900"/>
          <a:ext cx="279400" cy="406400"/>
        </p:xfrm>
        <a:graphic>
          <a:graphicData uri="http://schemas.openxmlformats.org/presentationml/2006/ole">
            <mc:AlternateContent xmlns:mc="http://schemas.openxmlformats.org/markup-compatibility/2006">
              <mc:Choice xmlns:v="urn:schemas-microsoft-com:vml" Requires="v">
                <p:oleObj name="Equation" r:id="rId4" imgW="139680" imgH="203040" progId="Equation.DSMT4">
                  <p:embed/>
                </p:oleObj>
              </mc:Choice>
              <mc:Fallback>
                <p:oleObj name="Equation" r:id="rId4" imgW="139680" imgH="203040" progId="Equation.DSMT4">
                  <p:embed/>
                  <p:pic>
                    <p:nvPicPr>
                      <p:cNvPr id="16" name="Object 15"/>
                      <p:cNvPicPr>
                        <a:picLocks noChangeAspect="1" noChangeArrowheads="1"/>
                      </p:cNvPicPr>
                      <p:nvPr/>
                    </p:nvPicPr>
                    <p:blipFill>
                      <a:blip r:embed="rId5"/>
                      <a:srcRect/>
                      <a:stretch>
                        <a:fillRect/>
                      </a:stretch>
                    </p:blipFill>
                    <p:spPr bwMode="auto">
                      <a:xfrm>
                        <a:off x="3352800" y="1739900"/>
                        <a:ext cx="279400" cy="406400"/>
                      </a:xfrm>
                      <a:prstGeom prst="rect">
                        <a:avLst/>
                      </a:prstGeom>
                      <a:solidFill>
                        <a:schemeClr val="bg1"/>
                      </a:solid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223261128"/>
              </p:ext>
            </p:extLst>
          </p:nvPr>
        </p:nvGraphicFramePr>
        <p:xfrm>
          <a:off x="2895600" y="2184400"/>
          <a:ext cx="5638800" cy="1016000"/>
        </p:xfrm>
        <a:graphic>
          <a:graphicData uri="http://schemas.openxmlformats.org/presentationml/2006/ole">
            <mc:AlternateContent xmlns:mc="http://schemas.openxmlformats.org/markup-compatibility/2006">
              <mc:Choice xmlns:v="urn:schemas-microsoft-com:vml" Requires="v">
                <p:oleObj name="Equation" r:id="rId6" imgW="2819160" imgH="507960" progId="Equation.DSMT4">
                  <p:embed/>
                </p:oleObj>
              </mc:Choice>
              <mc:Fallback>
                <p:oleObj name="Equation" r:id="rId6" imgW="2819160" imgH="507960" progId="Equation.DSMT4">
                  <p:embed/>
                  <p:pic>
                    <p:nvPicPr>
                      <p:cNvPr id="14" name="Object 13"/>
                      <p:cNvPicPr>
                        <a:picLocks noChangeAspect="1" noChangeArrowheads="1"/>
                      </p:cNvPicPr>
                      <p:nvPr/>
                    </p:nvPicPr>
                    <p:blipFill>
                      <a:blip r:embed="rId7"/>
                      <a:srcRect/>
                      <a:stretch>
                        <a:fillRect/>
                      </a:stretch>
                    </p:blipFill>
                    <p:spPr bwMode="auto">
                      <a:xfrm>
                        <a:off x="2895600" y="2184400"/>
                        <a:ext cx="5638800" cy="10160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757619198"/>
              </p:ext>
            </p:extLst>
          </p:nvPr>
        </p:nvGraphicFramePr>
        <p:xfrm>
          <a:off x="5740400" y="381000"/>
          <a:ext cx="3098800" cy="1625600"/>
        </p:xfrm>
        <a:graphic>
          <a:graphicData uri="http://schemas.openxmlformats.org/presentationml/2006/ole">
            <mc:AlternateContent xmlns:mc="http://schemas.openxmlformats.org/markup-compatibility/2006">
              <mc:Choice xmlns:v="urn:schemas-microsoft-com:vml" Requires="v">
                <p:oleObj name="Equation" r:id="rId8" imgW="1549080" imgH="812520" progId="Equation.DSMT4">
                  <p:embed/>
                </p:oleObj>
              </mc:Choice>
              <mc:Fallback>
                <p:oleObj name="Equation" r:id="rId8" imgW="1549080" imgH="812520" progId="Equation.DSMT4">
                  <p:embed/>
                  <p:pic>
                    <p:nvPicPr>
                      <p:cNvPr id="16" name="Object 15"/>
                      <p:cNvPicPr>
                        <a:picLocks noChangeAspect="1" noChangeArrowheads="1"/>
                      </p:cNvPicPr>
                      <p:nvPr/>
                    </p:nvPicPr>
                    <p:blipFill>
                      <a:blip r:embed="rId9"/>
                      <a:srcRect/>
                      <a:stretch>
                        <a:fillRect/>
                      </a:stretch>
                    </p:blipFill>
                    <p:spPr bwMode="auto">
                      <a:xfrm>
                        <a:off x="5740400" y="381000"/>
                        <a:ext cx="3098800" cy="16256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18" name="TextBox 17"/>
          <p:cNvSpPr txBox="1"/>
          <p:nvPr/>
        </p:nvSpPr>
        <p:spPr>
          <a:xfrm>
            <a:off x="3421216" y="3452167"/>
            <a:ext cx="511318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RS" sz="2400" dirty="0"/>
              <a:t>Teorija najveće dužinske deformacije: Uslov čvrstoće</a:t>
            </a:r>
            <a:r>
              <a:rPr lang="en-US" sz="2400" dirty="0"/>
              <a:t> (</a:t>
            </a:r>
            <a:r>
              <a:rPr lang="sr-Latn-BA" sz="2400" dirty="0"/>
              <a:t>troosno stanje napona).</a:t>
            </a:r>
            <a:endParaRPr lang="sr-Latn-RS" sz="2400" dirty="0"/>
          </a:p>
        </p:txBody>
      </p:sp>
      <p:graphicFrame>
        <p:nvGraphicFramePr>
          <p:cNvPr id="22" name="Object 21"/>
          <p:cNvGraphicFramePr>
            <a:graphicFrameLocks noChangeAspect="1"/>
          </p:cNvGraphicFramePr>
          <p:nvPr>
            <p:extLst>
              <p:ext uri="{D42A27DB-BD31-4B8C-83A1-F6EECF244321}">
                <p14:modId xmlns:p14="http://schemas.microsoft.com/office/powerpoint/2010/main" val="1314392166"/>
              </p:ext>
            </p:extLst>
          </p:nvPr>
        </p:nvGraphicFramePr>
        <p:xfrm>
          <a:off x="3733800" y="4419600"/>
          <a:ext cx="4775200" cy="1016000"/>
        </p:xfrm>
        <a:graphic>
          <a:graphicData uri="http://schemas.openxmlformats.org/presentationml/2006/ole">
            <mc:AlternateContent xmlns:mc="http://schemas.openxmlformats.org/markup-compatibility/2006">
              <mc:Choice xmlns:v="urn:schemas-microsoft-com:vml" Requires="v">
                <p:oleObj name="Equation" r:id="rId10" imgW="2387520" imgH="507960" progId="Equation.DSMT4">
                  <p:embed/>
                </p:oleObj>
              </mc:Choice>
              <mc:Fallback>
                <p:oleObj name="Equation" r:id="rId10" imgW="2387520" imgH="507960" progId="Equation.DSMT4">
                  <p:embed/>
                  <p:pic>
                    <p:nvPicPr>
                      <p:cNvPr id="16" name="Object 15"/>
                      <p:cNvPicPr>
                        <a:picLocks noChangeAspect="1" noChangeArrowheads="1"/>
                      </p:cNvPicPr>
                      <p:nvPr/>
                    </p:nvPicPr>
                    <p:blipFill>
                      <a:blip r:embed="rId11"/>
                      <a:srcRect/>
                      <a:stretch>
                        <a:fillRect/>
                      </a:stretch>
                    </p:blipFill>
                    <p:spPr bwMode="auto">
                      <a:xfrm>
                        <a:off x="3733800" y="4419600"/>
                        <a:ext cx="4775200" cy="1016000"/>
                      </a:xfrm>
                      <a:prstGeom prst="rect">
                        <a:avLst/>
                      </a:prstGeom>
                      <a:solidFill>
                        <a:schemeClr val="bg1"/>
                      </a:solidFill>
                      <a:ln>
                        <a:solidFill>
                          <a:schemeClr val="dk1">
                            <a:shade val="60000"/>
                            <a:satMod val="110000"/>
                          </a:schemeClr>
                        </a:solidFill>
                      </a:ln>
                    </p:spPr>
                  </p:pic>
                </p:oleObj>
              </mc:Fallback>
            </mc:AlternateContent>
          </a:graphicData>
        </a:graphic>
      </p:graphicFrame>
      <p:cxnSp>
        <p:nvCxnSpPr>
          <p:cNvPr id="24" name="Elbow Connector 23"/>
          <p:cNvCxnSpPr>
            <a:stCxn id="18" idx="3"/>
            <a:endCxn id="16" idx="3"/>
          </p:cNvCxnSpPr>
          <p:nvPr/>
        </p:nvCxnSpPr>
        <p:spPr>
          <a:xfrm flipV="1">
            <a:off x="8534400" y="2692400"/>
            <a:ext cx="12700" cy="1175266"/>
          </a:xfrm>
          <a:prstGeom prst="bentConnector3">
            <a:avLst>
              <a:gd name="adj1" fmla="val 1800000"/>
            </a:avLst>
          </a:prstGeom>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3304458" y="5608935"/>
            <a:ext cx="522994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RS" sz="2400" dirty="0"/>
              <a:t>Teorija najveće dužinske deformacije: Uslov čvrstoće</a:t>
            </a:r>
            <a:r>
              <a:rPr lang="en-US" sz="2400" dirty="0"/>
              <a:t> (</a:t>
            </a:r>
            <a:r>
              <a:rPr lang="sr-Latn-BA" sz="2400" dirty="0"/>
              <a:t>dvoosno stanje napona).</a:t>
            </a:r>
            <a:endParaRPr lang="sr-Latn-RS" sz="2400" dirty="0"/>
          </a:p>
        </p:txBody>
      </p:sp>
      <p:cxnSp>
        <p:nvCxnSpPr>
          <p:cNvPr id="29" name="Elbow Connector 28"/>
          <p:cNvCxnSpPr>
            <a:stCxn id="27" idx="3"/>
            <a:endCxn id="22" idx="3"/>
          </p:cNvCxnSpPr>
          <p:nvPr/>
        </p:nvCxnSpPr>
        <p:spPr>
          <a:xfrm flipH="1" flipV="1">
            <a:off x="8509000" y="4927600"/>
            <a:ext cx="25400" cy="1096834"/>
          </a:xfrm>
          <a:prstGeom prst="bentConnector3">
            <a:avLst>
              <a:gd name="adj1" fmla="val -900000"/>
            </a:avLst>
          </a:prstGeom>
        </p:spPr>
        <p:style>
          <a:lnRef idx="1">
            <a:schemeClr val="dk1"/>
          </a:lnRef>
          <a:fillRef idx="0">
            <a:schemeClr val="dk1"/>
          </a:fillRef>
          <a:effectRef idx="0">
            <a:schemeClr val="dk1"/>
          </a:effectRef>
          <a:fontRef idx="minor">
            <a:schemeClr val="tx1"/>
          </a:fontRef>
        </p:style>
      </p:cxnSp>
      <p:graphicFrame>
        <p:nvGraphicFramePr>
          <p:cNvPr id="31" name="Object 30"/>
          <p:cNvGraphicFramePr>
            <a:graphicFrameLocks noChangeAspect="1"/>
          </p:cNvGraphicFramePr>
          <p:nvPr>
            <p:extLst>
              <p:ext uri="{D42A27DB-BD31-4B8C-83A1-F6EECF244321}">
                <p14:modId xmlns:p14="http://schemas.microsoft.com/office/powerpoint/2010/main" val="2206374066"/>
              </p:ext>
            </p:extLst>
          </p:nvPr>
        </p:nvGraphicFramePr>
        <p:xfrm>
          <a:off x="1290484" y="1968500"/>
          <a:ext cx="1320800" cy="2438400"/>
        </p:xfrm>
        <a:graphic>
          <a:graphicData uri="http://schemas.openxmlformats.org/presentationml/2006/ole">
            <mc:AlternateContent xmlns:mc="http://schemas.openxmlformats.org/markup-compatibility/2006">
              <mc:Choice xmlns:v="urn:schemas-microsoft-com:vml" Requires="v">
                <p:oleObj name="Equation" r:id="rId12" imgW="660240" imgH="1218960" progId="Equation.DSMT4">
                  <p:embed/>
                </p:oleObj>
              </mc:Choice>
              <mc:Fallback>
                <p:oleObj name="Equation" r:id="rId12" imgW="660240" imgH="1218960" progId="Equation.DSMT4">
                  <p:embed/>
                  <p:pic>
                    <p:nvPicPr>
                      <p:cNvPr id="6" name="Object 5"/>
                      <p:cNvPicPr>
                        <a:picLocks noChangeAspect="1" noChangeArrowheads="1"/>
                      </p:cNvPicPr>
                      <p:nvPr/>
                    </p:nvPicPr>
                    <p:blipFill>
                      <a:blip r:embed="rId13"/>
                      <a:srcRect/>
                      <a:stretch>
                        <a:fillRect/>
                      </a:stretch>
                    </p:blipFill>
                    <p:spPr bwMode="auto">
                      <a:xfrm>
                        <a:off x="1290484" y="1968500"/>
                        <a:ext cx="1320800" cy="24384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32" name="Right Arrow 31"/>
          <p:cNvSpPr/>
          <p:nvPr/>
        </p:nvSpPr>
        <p:spPr>
          <a:xfrm rot="10800000" flipH="1">
            <a:off x="919480" y="1193799"/>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3" name="Right Arrow 32"/>
          <p:cNvSpPr/>
          <p:nvPr/>
        </p:nvSpPr>
        <p:spPr>
          <a:xfrm rot="10800000">
            <a:off x="923413" y="3119120"/>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35" name="Elbow Connector 34"/>
          <p:cNvCxnSpPr>
            <a:stCxn id="32" idx="1"/>
            <a:endCxn id="33" idx="3"/>
          </p:cNvCxnSpPr>
          <p:nvPr/>
        </p:nvCxnSpPr>
        <p:spPr>
          <a:xfrm rot="10800000" flipH="1" flipV="1">
            <a:off x="919479" y="1262378"/>
            <a:ext cx="3933" cy="1925321"/>
          </a:xfrm>
          <a:prstGeom prst="bentConnector3">
            <a:avLst>
              <a:gd name="adj1" fmla="val -5812357"/>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729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27" grpId="0" animBg="1"/>
      <p:bldP spid="32"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3</a:t>
            </a:fld>
            <a:endParaRPr lang="sr-Latn-RS"/>
          </a:p>
        </p:txBody>
      </p:sp>
      <p:graphicFrame>
        <p:nvGraphicFramePr>
          <p:cNvPr id="3" name="Object 2"/>
          <p:cNvGraphicFramePr>
            <a:graphicFrameLocks noChangeAspect="1"/>
          </p:cNvGraphicFramePr>
          <p:nvPr>
            <p:extLst>
              <p:ext uri="{D42A27DB-BD31-4B8C-83A1-F6EECF244321}">
                <p14:modId xmlns:p14="http://schemas.microsoft.com/office/powerpoint/2010/main" val="2856224989"/>
              </p:ext>
            </p:extLst>
          </p:nvPr>
        </p:nvGraphicFramePr>
        <p:xfrm>
          <a:off x="603504" y="728008"/>
          <a:ext cx="5105400" cy="889000"/>
        </p:xfrm>
        <a:graphic>
          <a:graphicData uri="http://schemas.openxmlformats.org/presentationml/2006/ole">
            <mc:AlternateContent xmlns:mc="http://schemas.openxmlformats.org/markup-compatibility/2006">
              <mc:Choice xmlns:v="urn:schemas-microsoft-com:vml" Requires="v">
                <p:oleObj name="Equation" r:id="rId2" imgW="2552400" imgH="444240" progId="Equation.DSMT4">
                  <p:embed/>
                </p:oleObj>
              </mc:Choice>
              <mc:Fallback>
                <p:oleObj name="Equation" r:id="rId2" imgW="2552400" imgH="444240" progId="Equation.DSMT4">
                  <p:embed/>
                  <p:pic>
                    <p:nvPicPr>
                      <p:cNvPr id="5" name="Object 4"/>
                      <p:cNvPicPr>
                        <a:picLocks noChangeAspect="1" noChangeArrowheads="1"/>
                      </p:cNvPicPr>
                      <p:nvPr/>
                    </p:nvPicPr>
                    <p:blipFill>
                      <a:blip r:embed="rId3"/>
                      <a:srcRect/>
                      <a:stretch>
                        <a:fillRect/>
                      </a:stretch>
                    </p:blipFill>
                    <p:spPr bwMode="auto">
                      <a:xfrm>
                        <a:off x="603504" y="728008"/>
                        <a:ext cx="5105400" cy="8890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576296449"/>
              </p:ext>
            </p:extLst>
          </p:nvPr>
        </p:nvGraphicFramePr>
        <p:xfrm>
          <a:off x="628085" y="2895600"/>
          <a:ext cx="6426200" cy="3048000"/>
        </p:xfrm>
        <a:graphic>
          <a:graphicData uri="http://schemas.openxmlformats.org/presentationml/2006/ole">
            <mc:AlternateContent xmlns:mc="http://schemas.openxmlformats.org/markup-compatibility/2006">
              <mc:Choice xmlns:v="urn:schemas-microsoft-com:vml" Requires="v">
                <p:oleObj name="Equation" r:id="rId4" imgW="3213000" imgH="1523880" progId="Equation.DSMT4">
                  <p:embed/>
                </p:oleObj>
              </mc:Choice>
              <mc:Fallback>
                <p:oleObj name="Equation" r:id="rId4" imgW="3213000" imgH="1523880" progId="Equation.DSMT4">
                  <p:embed/>
                  <p:pic>
                    <p:nvPicPr>
                      <p:cNvPr id="3" name="Object 2"/>
                      <p:cNvPicPr>
                        <a:picLocks noChangeAspect="1" noChangeArrowheads="1"/>
                      </p:cNvPicPr>
                      <p:nvPr/>
                    </p:nvPicPr>
                    <p:blipFill>
                      <a:blip r:embed="rId5"/>
                      <a:srcRect/>
                      <a:stretch>
                        <a:fillRect/>
                      </a:stretch>
                    </p:blipFill>
                    <p:spPr bwMode="auto">
                      <a:xfrm>
                        <a:off x="628085" y="2895600"/>
                        <a:ext cx="6426200" cy="30480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5" name="Rectangle 4"/>
          <p:cNvSpPr/>
          <p:nvPr/>
        </p:nvSpPr>
        <p:spPr>
          <a:xfrm>
            <a:off x="5943600" y="728008"/>
            <a:ext cx="2438400"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sr-Latn-RS" sz="2400" dirty="0">
                <a:latin typeface="Times New Roman" panose="02020603050405020304" pitchFamily="18" charset="0"/>
                <a:ea typeface="Calibri" panose="020F0502020204030204" pitchFamily="34" charset="0"/>
              </a:rPr>
              <a:t>Ovaj izraz predstavlja sistem od </a:t>
            </a:r>
            <a:r>
              <a:rPr lang="sr-Latn-RS" sz="2400" b="1" i="1" dirty="0">
                <a:latin typeface="Times New Roman" panose="02020603050405020304" pitchFamily="18" charset="0"/>
                <a:ea typeface="Calibri" panose="020F0502020204030204" pitchFamily="34" charset="0"/>
              </a:rPr>
              <a:t>p</a:t>
            </a:r>
            <a:r>
              <a:rPr lang="sr-Latn-RS" sz="2400" dirty="0">
                <a:latin typeface="Times New Roman" panose="02020603050405020304" pitchFamily="18" charset="0"/>
                <a:ea typeface="Calibri" panose="020F0502020204030204" pitchFamily="34" charset="0"/>
              </a:rPr>
              <a:t> kanonskih jednačina metoda sila.</a:t>
            </a:r>
            <a:endParaRPr lang="sr-Latn-RS" sz="2400" dirty="0"/>
          </a:p>
        </p:txBody>
      </p:sp>
      <p:cxnSp>
        <p:nvCxnSpPr>
          <p:cNvPr id="7" name="Elbow Connector 6"/>
          <p:cNvCxnSpPr>
            <a:stCxn id="5" idx="0"/>
            <a:endCxn id="3" idx="0"/>
          </p:cNvCxnSpPr>
          <p:nvPr/>
        </p:nvCxnSpPr>
        <p:spPr>
          <a:xfrm rot="16200000" flipV="1">
            <a:off x="5159502" y="-1275290"/>
            <a:ext cx="12700" cy="4006596"/>
          </a:xfrm>
          <a:prstGeom prst="bentConnector3">
            <a:avLst>
              <a:gd name="adj1" fmla="val 1800000"/>
            </a:avLst>
          </a:prstGeom>
        </p:spPr>
        <p:style>
          <a:lnRef idx="2">
            <a:schemeClr val="dk1"/>
          </a:lnRef>
          <a:fillRef idx="1">
            <a:schemeClr val="lt1"/>
          </a:fillRef>
          <a:effectRef idx="0">
            <a:schemeClr val="dk1"/>
          </a:effectRef>
          <a:fontRef idx="minor">
            <a:schemeClr val="dk1"/>
          </a:fontRef>
        </p:style>
      </p:cxnSp>
      <p:cxnSp>
        <p:nvCxnSpPr>
          <p:cNvPr id="11" name="Elbow Connector 10"/>
          <p:cNvCxnSpPr>
            <a:stCxn id="5" idx="3"/>
            <a:endCxn id="4" idx="3"/>
          </p:cNvCxnSpPr>
          <p:nvPr/>
        </p:nvCxnSpPr>
        <p:spPr>
          <a:xfrm flipH="1">
            <a:off x="7054285" y="1697504"/>
            <a:ext cx="1327715" cy="2722096"/>
          </a:xfrm>
          <a:prstGeom prst="bentConnector3">
            <a:avLst>
              <a:gd name="adj1" fmla="val -17218"/>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4134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30</a:t>
            </a:fld>
            <a:endParaRPr lang="sr-Latn-RS"/>
          </a:p>
        </p:txBody>
      </p:sp>
      <p:sp>
        <p:nvSpPr>
          <p:cNvPr id="4" name="Rectangle 3"/>
          <p:cNvSpPr/>
          <p:nvPr/>
        </p:nvSpPr>
        <p:spPr>
          <a:xfrm>
            <a:off x="1500447" y="3810000"/>
            <a:ext cx="6424353" cy="1200329"/>
          </a:xfrm>
          <a:prstGeom prst="rect">
            <a:avLst/>
          </a:prstGeom>
        </p:spPr>
        <p:txBody>
          <a:bodyPr wrap="square">
            <a:spAutoFit/>
          </a:bodyPr>
          <a:lstStyle/>
          <a:p>
            <a:pPr marR="179705" algn="just">
              <a:spcBef>
                <a:spcPts val="600"/>
              </a:spcBef>
              <a:spcAft>
                <a:spcPts val="0"/>
              </a:spcAft>
            </a:pPr>
            <a:r>
              <a:rPr lang="sr-Latn-RS" sz="2400" i="1" dirty="0">
                <a:latin typeface="Times New Roman" panose="02020603050405020304" pitchFamily="18" charset="0"/>
                <a:ea typeface="Calibri" panose="020F0502020204030204" pitchFamily="34" charset="0"/>
              </a:rPr>
              <a:t>Sl. 6.3 Rombična oblast čvrstoće prema teoriji najveće dužinske deformacije </a:t>
            </a:r>
            <a:r>
              <a:rPr lang="sr-Latn-BA" sz="2400" dirty="0">
                <a:latin typeface="Times New Roman" panose="02020603050405020304" pitchFamily="18" charset="0"/>
                <a:ea typeface="Calibri" panose="020F0502020204030204" pitchFamily="34" charset="0"/>
              </a:rPr>
              <a:t>(</a:t>
            </a:r>
            <a:r>
              <a:rPr lang="sr-Latn-BA" sz="2400" i="1" dirty="0">
                <a:latin typeface="Times New Roman" panose="02020603050405020304" pitchFamily="18" charset="0"/>
                <a:ea typeface="Calibri" panose="020F0502020204030204" pitchFamily="34" charset="0"/>
              </a:rPr>
              <a:t>slučaj dvoosnog stanja napona</a:t>
            </a:r>
            <a:r>
              <a:rPr lang="sr-Latn-BA" sz="2400" dirty="0">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05247" y="626226"/>
            <a:ext cx="5586153" cy="2955174"/>
          </a:xfrm>
          <a:prstGeom prst="rect">
            <a:avLst/>
          </a:prstGeom>
        </p:spPr>
      </p:pic>
    </p:spTree>
    <p:extLst>
      <p:ext uri="{BB962C8B-B14F-4D97-AF65-F5344CB8AC3E}">
        <p14:creationId xmlns:p14="http://schemas.microsoft.com/office/powerpoint/2010/main" val="1266341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772400" cy="792162"/>
          </a:xfrm>
        </p:spPr>
        <p:txBody>
          <a:bodyPr>
            <a:normAutofit/>
          </a:bodyPr>
          <a:lstStyle/>
          <a:p>
            <a:r>
              <a:rPr lang="sr-Latn-RS" sz="2800" dirty="0">
                <a:solidFill>
                  <a:schemeClr val="tx1"/>
                </a:solidFill>
                <a:latin typeface="Arial Black" panose="020B0A04020102020204" pitchFamily="34" charset="0"/>
              </a:rPr>
              <a:t>6.3. Teorija najvećeg napona smicanja</a:t>
            </a:r>
          </a:p>
        </p:txBody>
      </p:sp>
      <p:sp>
        <p:nvSpPr>
          <p:cNvPr id="3" name="Slide Number Placeholder 2"/>
          <p:cNvSpPr>
            <a:spLocks noGrp="1"/>
          </p:cNvSpPr>
          <p:nvPr>
            <p:ph type="sldNum" sz="quarter" idx="12"/>
          </p:nvPr>
        </p:nvSpPr>
        <p:spPr/>
        <p:txBody>
          <a:bodyPr/>
          <a:lstStyle/>
          <a:p>
            <a:fld id="{59E7E3F2-0E2C-46C5-AED0-F79EAFDE57AA}" type="slidenum">
              <a:rPr lang="sr-Latn-RS" smtClean="0"/>
              <a:t>31</a:t>
            </a:fld>
            <a:endParaRPr lang="sr-Latn-RS"/>
          </a:p>
        </p:txBody>
      </p:sp>
      <p:sp>
        <p:nvSpPr>
          <p:cNvPr id="4" name="Content Placeholder 3"/>
          <p:cNvSpPr>
            <a:spLocks noGrp="1"/>
          </p:cNvSpPr>
          <p:nvPr>
            <p:ph sz="quarter" idx="1"/>
          </p:nvPr>
        </p:nvSpPr>
        <p:spPr>
          <a:xfrm>
            <a:off x="603504" y="1371600"/>
            <a:ext cx="8083296" cy="3048000"/>
          </a:xfrm>
        </p:spPr>
        <p:txBody>
          <a:bodyPr>
            <a:normAutofit/>
          </a:bodyPr>
          <a:lstStyle/>
          <a:p>
            <a:r>
              <a:rPr lang="sr-Latn-RS" dirty="0"/>
              <a:t>Teorija najvećeg napona smicanja definisao je Kulon.</a:t>
            </a:r>
          </a:p>
          <a:p>
            <a:r>
              <a:rPr lang="sr-Latn-RS" i="1" dirty="0"/>
              <a:t>Prema ovoj teoriji, granično stanje u materijalu posmatranog elementa konstrukcije nastupa, kada najveći napon smicanja </a:t>
            </a:r>
            <a:r>
              <a:rPr lang="sr-Latn-RS" b="1" i="1" dirty="0">
                <a:sym typeface="Symbol" panose="05050102010706020507" pitchFamily="18" charset="2"/>
              </a:rPr>
              <a:t></a:t>
            </a:r>
            <a:r>
              <a:rPr lang="sr-Latn-RS" b="1" baseline="-25000" dirty="0">
                <a:sym typeface="Symbol" panose="05050102010706020507" pitchFamily="18" charset="2"/>
              </a:rPr>
              <a:t>max</a:t>
            </a:r>
            <a:r>
              <a:rPr lang="sr-Latn-RS" b="1" i="1" dirty="0">
                <a:sym typeface="Symbol" panose="05050102010706020507" pitchFamily="18" charset="2"/>
              </a:rPr>
              <a:t> </a:t>
            </a:r>
            <a:r>
              <a:rPr lang="sr-Latn-RS" i="1" dirty="0"/>
              <a:t>(tangencijalni napon) dostigne vrednost dozvoljenog napona smicanja </a:t>
            </a:r>
            <a:r>
              <a:rPr lang="sr-Latn-RS" b="1" i="1" dirty="0">
                <a:sym typeface="Symbol" panose="05050102010706020507" pitchFamily="18" charset="2"/>
              </a:rPr>
              <a:t></a:t>
            </a:r>
            <a:r>
              <a:rPr lang="sr-Latn-RS" b="1" baseline="-25000" dirty="0">
                <a:sym typeface="Symbol" panose="05050102010706020507" pitchFamily="18" charset="2"/>
              </a:rPr>
              <a:t>d</a:t>
            </a:r>
            <a:r>
              <a:rPr lang="sr-Latn-RS" b="1" i="1" dirty="0">
                <a:sym typeface="Symbol" panose="05050102010706020507" pitchFamily="18" charset="2"/>
              </a:rPr>
              <a:t>  </a:t>
            </a:r>
            <a:r>
              <a:rPr lang="sr-Latn-RS" i="1" dirty="0"/>
              <a:t>pri aksijalnom opterećenju epruvete izrađene od  materijala od kojeg je izrađen i sam element.</a:t>
            </a:r>
            <a:endParaRPr lang="en-US" dirty="0"/>
          </a:p>
        </p:txBody>
      </p:sp>
      <p:sp>
        <p:nvSpPr>
          <p:cNvPr id="12" name="TextBox 11"/>
          <p:cNvSpPr txBox="1"/>
          <p:nvPr/>
        </p:nvSpPr>
        <p:spPr>
          <a:xfrm>
            <a:off x="990600" y="4643735"/>
            <a:ext cx="522994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RS" sz="2400" dirty="0"/>
              <a:t>Teorija najvećeg napona smicanja:</a:t>
            </a:r>
          </a:p>
        </p:txBody>
      </p:sp>
      <p:graphicFrame>
        <p:nvGraphicFramePr>
          <p:cNvPr id="11" name="Object 10"/>
          <p:cNvGraphicFramePr>
            <a:graphicFrameLocks noChangeAspect="1"/>
          </p:cNvGraphicFramePr>
          <p:nvPr>
            <p:extLst>
              <p:ext uri="{D42A27DB-BD31-4B8C-83A1-F6EECF244321}">
                <p14:modId xmlns:p14="http://schemas.microsoft.com/office/powerpoint/2010/main" val="476700249"/>
              </p:ext>
            </p:extLst>
          </p:nvPr>
        </p:nvGraphicFramePr>
        <p:xfrm>
          <a:off x="5410200" y="4876800"/>
          <a:ext cx="1828800" cy="457200"/>
        </p:xfrm>
        <a:graphic>
          <a:graphicData uri="http://schemas.openxmlformats.org/presentationml/2006/ole">
            <mc:AlternateContent xmlns:mc="http://schemas.openxmlformats.org/markup-compatibility/2006">
              <mc:Choice xmlns:v="urn:schemas-microsoft-com:vml" Requires="v">
                <p:oleObj name="Equation" r:id="rId2" imgW="914400" imgH="228600" progId="Equation.DSMT4">
                  <p:embed/>
                </p:oleObj>
              </mc:Choice>
              <mc:Fallback>
                <p:oleObj name="Equation" r:id="rId2" imgW="914400" imgH="228600" progId="Equation.DSMT4">
                  <p:embed/>
                  <p:pic>
                    <p:nvPicPr>
                      <p:cNvPr id="10" name="Object 9"/>
                      <p:cNvPicPr>
                        <a:picLocks noChangeAspect="1" noChangeArrowheads="1"/>
                      </p:cNvPicPr>
                      <p:nvPr/>
                    </p:nvPicPr>
                    <p:blipFill>
                      <a:blip r:embed="rId3"/>
                      <a:srcRect/>
                      <a:stretch>
                        <a:fillRect/>
                      </a:stretch>
                    </p:blipFill>
                    <p:spPr bwMode="auto">
                      <a:xfrm>
                        <a:off x="5410200" y="4876800"/>
                        <a:ext cx="1828800" cy="457200"/>
                      </a:xfrm>
                      <a:prstGeom prst="rect">
                        <a:avLst/>
                      </a:prstGeom>
                      <a:solidFill>
                        <a:schemeClr val="bg1"/>
                      </a:solidFill>
                      <a:ln>
                        <a:solidFill>
                          <a:schemeClr val="dk1">
                            <a:shade val="60000"/>
                            <a:satMod val="110000"/>
                          </a:schemeClr>
                        </a:solidFill>
                      </a:ln>
                    </p:spPr>
                  </p:pic>
                </p:oleObj>
              </mc:Fallback>
            </mc:AlternateContent>
          </a:graphicData>
        </a:graphic>
      </p:graphicFrame>
    </p:spTree>
    <p:extLst>
      <p:ext uri="{BB962C8B-B14F-4D97-AF65-F5344CB8AC3E}">
        <p14:creationId xmlns:p14="http://schemas.microsoft.com/office/powerpoint/2010/main" val="129661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32</a:t>
            </a:fld>
            <a:endParaRPr lang="sr-Latn-RS"/>
          </a:p>
        </p:txBody>
      </p:sp>
      <p:graphicFrame>
        <p:nvGraphicFramePr>
          <p:cNvPr id="3" name="Object 2"/>
          <p:cNvGraphicFramePr>
            <a:graphicFrameLocks noChangeAspect="1"/>
          </p:cNvGraphicFramePr>
          <p:nvPr>
            <p:extLst>
              <p:ext uri="{D42A27DB-BD31-4B8C-83A1-F6EECF244321}">
                <p14:modId xmlns:p14="http://schemas.microsoft.com/office/powerpoint/2010/main" val="1154990446"/>
              </p:ext>
            </p:extLst>
          </p:nvPr>
        </p:nvGraphicFramePr>
        <p:xfrm>
          <a:off x="1854200" y="1569720"/>
          <a:ext cx="1828800" cy="457200"/>
        </p:xfrm>
        <a:graphic>
          <a:graphicData uri="http://schemas.openxmlformats.org/presentationml/2006/ole">
            <mc:AlternateContent xmlns:mc="http://schemas.openxmlformats.org/markup-compatibility/2006">
              <mc:Choice xmlns:v="urn:schemas-microsoft-com:vml" Requires="v">
                <p:oleObj name="Equation" r:id="rId2" imgW="914400" imgH="228600" progId="Equation.DSMT4">
                  <p:embed/>
                </p:oleObj>
              </mc:Choice>
              <mc:Fallback>
                <p:oleObj name="Equation" r:id="rId2" imgW="914400" imgH="228600" progId="Equation.DSMT4">
                  <p:embed/>
                  <p:pic>
                    <p:nvPicPr>
                      <p:cNvPr id="11" name="Object 10"/>
                      <p:cNvPicPr>
                        <a:picLocks noChangeAspect="1" noChangeArrowheads="1"/>
                      </p:cNvPicPr>
                      <p:nvPr/>
                    </p:nvPicPr>
                    <p:blipFill>
                      <a:blip r:embed="rId3"/>
                      <a:srcRect/>
                      <a:stretch>
                        <a:fillRect/>
                      </a:stretch>
                    </p:blipFill>
                    <p:spPr bwMode="auto">
                      <a:xfrm>
                        <a:off x="1854200" y="1569720"/>
                        <a:ext cx="1828800" cy="4572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47004709"/>
              </p:ext>
            </p:extLst>
          </p:nvPr>
        </p:nvGraphicFramePr>
        <p:xfrm>
          <a:off x="4140200" y="579120"/>
          <a:ext cx="1778000" cy="2438400"/>
        </p:xfrm>
        <a:graphic>
          <a:graphicData uri="http://schemas.openxmlformats.org/presentationml/2006/ole">
            <mc:AlternateContent xmlns:mc="http://schemas.openxmlformats.org/markup-compatibility/2006">
              <mc:Choice xmlns:v="urn:schemas-microsoft-com:vml" Requires="v">
                <p:oleObj name="Equation" r:id="rId4" imgW="888840" imgH="1218960" progId="Equation.DSMT4">
                  <p:embed/>
                </p:oleObj>
              </mc:Choice>
              <mc:Fallback>
                <p:oleObj name="Equation" r:id="rId4" imgW="888840" imgH="1218960" progId="Equation.DSMT4">
                  <p:embed/>
                  <p:pic>
                    <p:nvPicPr>
                      <p:cNvPr id="3" name="Object 2"/>
                      <p:cNvPicPr>
                        <a:picLocks noChangeAspect="1" noChangeArrowheads="1"/>
                      </p:cNvPicPr>
                      <p:nvPr/>
                    </p:nvPicPr>
                    <p:blipFill>
                      <a:blip r:embed="rId5"/>
                      <a:srcRect/>
                      <a:stretch>
                        <a:fillRect/>
                      </a:stretch>
                    </p:blipFill>
                    <p:spPr bwMode="auto">
                      <a:xfrm>
                        <a:off x="4140200" y="579120"/>
                        <a:ext cx="1778000" cy="24384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5" name="Right Arrow 4"/>
          <p:cNvSpPr/>
          <p:nvPr/>
        </p:nvSpPr>
        <p:spPr>
          <a:xfrm rot="10800000">
            <a:off x="3774440" y="1729740"/>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aphicFrame>
        <p:nvGraphicFramePr>
          <p:cNvPr id="6" name="Object 5"/>
          <p:cNvGraphicFramePr>
            <a:graphicFrameLocks noChangeAspect="1"/>
          </p:cNvGraphicFramePr>
          <p:nvPr>
            <p:extLst>
              <p:ext uri="{D42A27DB-BD31-4B8C-83A1-F6EECF244321}">
                <p14:modId xmlns:p14="http://schemas.microsoft.com/office/powerpoint/2010/main" val="451042447"/>
              </p:ext>
            </p:extLst>
          </p:nvPr>
        </p:nvGraphicFramePr>
        <p:xfrm>
          <a:off x="2387600" y="2179320"/>
          <a:ext cx="279400" cy="406400"/>
        </p:xfrm>
        <a:graphic>
          <a:graphicData uri="http://schemas.openxmlformats.org/presentationml/2006/ole">
            <mc:AlternateContent xmlns:mc="http://schemas.openxmlformats.org/markup-compatibility/2006">
              <mc:Choice xmlns:v="urn:schemas-microsoft-com:vml" Requires="v">
                <p:oleObj name="Equation" r:id="rId6" imgW="139680" imgH="203040" progId="Equation.DSMT4">
                  <p:embed/>
                </p:oleObj>
              </mc:Choice>
              <mc:Fallback>
                <p:oleObj name="Equation" r:id="rId6" imgW="139680" imgH="203040" progId="Equation.DSMT4">
                  <p:embed/>
                  <p:pic>
                    <p:nvPicPr>
                      <p:cNvPr id="12" name="Object 11"/>
                      <p:cNvPicPr>
                        <a:picLocks noChangeAspect="1" noChangeArrowheads="1"/>
                      </p:cNvPicPr>
                      <p:nvPr/>
                    </p:nvPicPr>
                    <p:blipFill>
                      <a:blip r:embed="rId7"/>
                      <a:srcRect/>
                      <a:stretch>
                        <a:fillRect/>
                      </a:stretch>
                    </p:blipFill>
                    <p:spPr bwMode="auto">
                      <a:xfrm>
                        <a:off x="2387600" y="2179320"/>
                        <a:ext cx="279400" cy="406400"/>
                      </a:xfrm>
                      <a:prstGeom prst="rect">
                        <a:avLst/>
                      </a:prstGeom>
                      <a:solidFill>
                        <a:schemeClr val="bg1"/>
                      </a:solid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89318172"/>
              </p:ext>
            </p:extLst>
          </p:nvPr>
        </p:nvGraphicFramePr>
        <p:xfrm>
          <a:off x="1371600" y="2667000"/>
          <a:ext cx="2311400" cy="457200"/>
        </p:xfrm>
        <a:graphic>
          <a:graphicData uri="http://schemas.openxmlformats.org/presentationml/2006/ole">
            <mc:AlternateContent xmlns:mc="http://schemas.openxmlformats.org/markup-compatibility/2006">
              <mc:Choice xmlns:v="urn:schemas-microsoft-com:vml" Requires="v">
                <p:oleObj name="Equation" r:id="rId8" imgW="1155600" imgH="228600" progId="Equation.DSMT4">
                  <p:embed/>
                </p:oleObj>
              </mc:Choice>
              <mc:Fallback>
                <p:oleObj name="Equation" r:id="rId8" imgW="1155600" imgH="228600" progId="Equation.DSMT4">
                  <p:embed/>
                  <p:pic>
                    <p:nvPicPr>
                      <p:cNvPr id="3" name="Object 2"/>
                      <p:cNvPicPr>
                        <a:picLocks noChangeAspect="1" noChangeArrowheads="1"/>
                      </p:cNvPicPr>
                      <p:nvPr/>
                    </p:nvPicPr>
                    <p:blipFill>
                      <a:blip r:embed="rId9"/>
                      <a:srcRect/>
                      <a:stretch>
                        <a:fillRect/>
                      </a:stretch>
                    </p:blipFill>
                    <p:spPr bwMode="auto">
                      <a:xfrm>
                        <a:off x="1371600" y="2667000"/>
                        <a:ext cx="2311400" cy="4572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8" name="TextBox 7"/>
          <p:cNvSpPr txBox="1"/>
          <p:nvPr/>
        </p:nvSpPr>
        <p:spPr>
          <a:xfrm>
            <a:off x="3048000" y="3348781"/>
            <a:ext cx="522994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RS" sz="2400" dirty="0"/>
              <a:t>Teorija najvećeg napona smicanja: Uslov čvrstoće</a:t>
            </a:r>
            <a:r>
              <a:rPr lang="en-US" sz="2400" dirty="0"/>
              <a:t> (</a:t>
            </a:r>
            <a:r>
              <a:rPr lang="sr-Latn-BA" sz="2400" dirty="0"/>
              <a:t>troosno stanje napona).</a:t>
            </a:r>
            <a:endParaRPr lang="sr-Latn-RS" sz="2400" dirty="0"/>
          </a:p>
        </p:txBody>
      </p:sp>
      <p:cxnSp>
        <p:nvCxnSpPr>
          <p:cNvPr id="10" name="Elbow Connector 9"/>
          <p:cNvCxnSpPr>
            <a:stCxn id="8" idx="1"/>
            <a:endCxn id="7" idx="2"/>
          </p:cNvCxnSpPr>
          <p:nvPr/>
        </p:nvCxnSpPr>
        <p:spPr>
          <a:xfrm rot="10800000">
            <a:off x="2527300" y="3124200"/>
            <a:ext cx="520700" cy="640080"/>
          </a:xfrm>
          <a:prstGeom prst="bentConnector2">
            <a:avLst/>
          </a:prstGeom>
        </p:spPr>
        <p:style>
          <a:lnRef idx="1">
            <a:schemeClr val="dk1"/>
          </a:lnRef>
          <a:fillRef idx="0">
            <a:schemeClr val="dk1"/>
          </a:fillRef>
          <a:effectRef idx="0">
            <a:schemeClr val="dk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416453957"/>
              </p:ext>
            </p:extLst>
          </p:nvPr>
        </p:nvGraphicFramePr>
        <p:xfrm>
          <a:off x="1511300" y="4506913"/>
          <a:ext cx="2336800" cy="457200"/>
        </p:xfrm>
        <a:graphic>
          <a:graphicData uri="http://schemas.openxmlformats.org/presentationml/2006/ole">
            <mc:AlternateContent xmlns:mc="http://schemas.openxmlformats.org/markup-compatibility/2006">
              <mc:Choice xmlns:v="urn:schemas-microsoft-com:vml" Requires="v">
                <p:oleObj name="Equation" r:id="rId10" imgW="1168200" imgH="228600" progId="Equation.DSMT4">
                  <p:embed/>
                </p:oleObj>
              </mc:Choice>
              <mc:Fallback>
                <p:oleObj name="Equation" r:id="rId10" imgW="1168200" imgH="228600" progId="Equation.DSMT4">
                  <p:embed/>
                  <p:pic>
                    <p:nvPicPr>
                      <p:cNvPr id="7" name="Object 6"/>
                      <p:cNvPicPr>
                        <a:picLocks noChangeAspect="1" noChangeArrowheads="1"/>
                      </p:cNvPicPr>
                      <p:nvPr/>
                    </p:nvPicPr>
                    <p:blipFill>
                      <a:blip r:embed="rId11"/>
                      <a:srcRect/>
                      <a:stretch>
                        <a:fillRect/>
                      </a:stretch>
                    </p:blipFill>
                    <p:spPr bwMode="auto">
                      <a:xfrm>
                        <a:off x="1511300" y="4506913"/>
                        <a:ext cx="2336800" cy="4572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13" name="TextBox 12"/>
          <p:cNvSpPr txBox="1"/>
          <p:nvPr/>
        </p:nvSpPr>
        <p:spPr>
          <a:xfrm>
            <a:off x="3200400" y="5188803"/>
            <a:ext cx="522994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RS" sz="2400" dirty="0"/>
              <a:t>Teorija najvećeg napona smicanja: Uslov čvrstoće</a:t>
            </a:r>
            <a:r>
              <a:rPr lang="en-US" sz="2400" dirty="0"/>
              <a:t> (</a:t>
            </a:r>
            <a:r>
              <a:rPr lang="sr-Latn-BA" sz="2400" dirty="0"/>
              <a:t>dvoosno stanje napona).</a:t>
            </a:r>
            <a:endParaRPr lang="sr-Latn-RS" sz="2400" dirty="0"/>
          </a:p>
        </p:txBody>
      </p:sp>
      <p:cxnSp>
        <p:nvCxnSpPr>
          <p:cNvPr id="14" name="Elbow Connector 13"/>
          <p:cNvCxnSpPr>
            <a:stCxn id="13" idx="1"/>
            <a:endCxn id="12" idx="2"/>
          </p:cNvCxnSpPr>
          <p:nvPr/>
        </p:nvCxnSpPr>
        <p:spPr>
          <a:xfrm rot="10800000">
            <a:off x="2679700" y="4964222"/>
            <a:ext cx="520700" cy="640080"/>
          </a:xfrm>
          <a:prstGeom prst="bentConnector2">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882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33</a:t>
            </a:fld>
            <a:endParaRPr lang="sr-Latn-RS"/>
          </a:p>
        </p:txBody>
      </p:sp>
      <p:pic>
        <p:nvPicPr>
          <p:cNvPr id="3" name="Picture 2"/>
          <p:cNvPicPr/>
          <p:nvPr/>
        </p:nvPicPr>
        <p:blipFill>
          <a:blip r:embed="rId2" cstate="print">
            <a:extLst>
              <a:ext uri="{28A0092B-C50C-407E-A947-70E740481C1C}">
                <a14:useLocalDpi xmlns:a14="http://schemas.microsoft.com/office/drawing/2010/main"/>
              </a:ext>
            </a:extLst>
          </a:blip>
          <a:stretch>
            <a:fillRect/>
          </a:stretch>
        </p:blipFill>
        <p:spPr>
          <a:xfrm>
            <a:off x="3067050" y="404937"/>
            <a:ext cx="3086100" cy="2562398"/>
          </a:xfrm>
          <a:prstGeom prst="rect">
            <a:avLst/>
          </a:prstGeom>
        </p:spPr>
      </p:pic>
      <p:sp>
        <p:nvSpPr>
          <p:cNvPr id="4" name="Rectangle 3"/>
          <p:cNvSpPr/>
          <p:nvPr/>
        </p:nvSpPr>
        <p:spPr>
          <a:xfrm>
            <a:off x="1981200" y="3143071"/>
            <a:ext cx="5257800" cy="1200329"/>
          </a:xfrm>
          <a:prstGeom prst="rect">
            <a:avLst/>
          </a:prstGeom>
        </p:spPr>
        <p:txBody>
          <a:bodyPr wrap="square">
            <a:spAutoFit/>
          </a:bodyPr>
          <a:lstStyle/>
          <a:p>
            <a:pPr algn="just"/>
            <a:r>
              <a:rPr lang="sr-Latn-RS" sz="2400" i="1" dirty="0">
                <a:latin typeface="Times New Roman" panose="02020603050405020304" pitchFamily="18" charset="0"/>
                <a:ea typeface="Calibri" panose="020F0502020204030204" pitchFamily="34" charset="0"/>
              </a:rPr>
              <a:t>Sl. 6.4 Šestougaona oblast čvrstoće prema teoriji najvećeg napona smicanja </a:t>
            </a:r>
            <a:r>
              <a:rPr lang="sr-Latn-BA" sz="2400" dirty="0">
                <a:latin typeface="Times New Roman" panose="02020603050405020304" pitchFamily="18" charset="0"/>
                <a:ea typeface="Calibri" panose="020F0502020204030204" pitchFamily="34" charset="0"/>
              </a:rPr>
              <a:t>(</a:t>
            </a:r>
            <a:r>
              <a:rPr lang="sr-Latn-BA" sz="2400" i="1" dirty="0">
                <a:latin typeface="Times New Roman" panose="02020603050405020304" pitchFamily="18" charset="0"/>
                <a:ea typeface="Calibri" panose="020F0502020204030204" pitchFamily="34" charset="0"/>
              </a:rPr>
              <a:t>slučaj dvoosnog stanja napona</a:t>
            </a:r>
            <a:r>
              <a:rPr lang="sr-Latn-BA" sz="2400" dirty="0">
                <a:latin typeface="Times New Roman" panose="02020603050405020304" pitchFamily="18" charset="0"/>
                <a:ea typeface="Calibri" panose="020F0502020204030204" pitchFamily="34" charset="0"/>
              </a:rPr>
              <a:t>)</a:t>
            </a:r>
            <a:endParaRPr lang="sr-Latn-RS" sz="2400" dirty="0"/>
          </a:p>
        </p:txBody>
      </p:sp>
    </p:spTree>
    <p:extLst>
      <p:ext uri="{BB962C8B-B14F-4D97-AF65-F5344CB8AC3E}">
        <p14:creationId xmlns:p14="http://schemas.microsoft.com/office/powerpoint/2010/main" val="3425473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772400" cy="1554162"/>
          </a:xfrm>
        </p:spPr>
        <p:txBody>
          <a:bodyPr>
            <a:normAutofit/>
          </a:bodyPr>
          <a:lstStyle/>
          <a:p>
            <a:r>
              <a:rPr lang="sr-Latn-RS" sz="2800" dirty="0">
                <a:solidFill>
                  <a:schemeClr val="tx1"/>
                </a:solidFill>
                <a:latin typeface="Arial Black" panose="020B0A04020102020204" pitchFamily="34" charset="0"/>
              </a:rPr>
              <a:t>6.4. Teorija najvećeg specifičnog </a:t>
            </a:r>
            <a:br>
              <a:rPr lang="sr-Latn-RS" sz="2800" dirty="0">
                <a:solidFill>
                  <a:schemeClr val="tx1"/>
                </a:solidFill>
                <a:latin typeface="Arial Black" panose="020B0A04020102020204" pitchFamily="34" charset="0"/>
              </a:rPr>
            </a:br>
            <a:r>
              <a:rPr lang="sr-Latn-RS" sz="2800" dirty="0">
                <a:solidFill>
                  <a:schemeClr val="tx1"/>
                </a:solidFill>
                <a:latin typeface="Arial Black" panose="020B0A04020102020204" pitchFamily="34" charset="0"/>
              </a:rPr>
              <a:t>       deformacijskog </a:t>
            </a:r>
            <a:r>
              <a:rPr lang="en-US" sz="2800" dirty="0">
                <a:solidFill>
                  <a:schemeClr val="tx1"/>
                </a:solidFill>
                <a:latin typeface="Arial Black" panose="020B0A04020102020204" pitchFamily="34" charset="0"/>
              </a:rPr>
              <a:t>r</a:t>
            </a:r>
            <a:r>
              <a:rPr lang="sr-Latn-RS" sz="2800" dirty="0">
                <a:solidFill>
                  <a:schemeClr val="tx1"/>
                </a:solidFill>
                <a:latin typeface="Arial Black" panose="020B0A04020102020204" pitchFamily="34" charset="0"/>
              </a:rPr>
              <a:t>ada utrošenog na </a:t>
            </a:r>
            <a:br>
              <a:rPr lang="sr-Latn-RS" sz="2800" dirty="0">
                <a:solidFill>
                  <a:schemeClr val="tx1"/>
                </a:solidFill>
                <a:latin typeface="Arial Black" panose="020B0A04020102020204" pitchFamily="34" charset="0"/>
              </a:rPr>
            </a:br>
            <a:r>
              <a:rPr lang="sr-Latn-RS" sz="2800" dirty="0">
                <a:solidFill>
                  <a:schemeClr val="tx1"/>
                </a:solidFill>
                <a:latin typeface="Arial Black" panose="020B0A04020102020204" pitchFamily="34" charset="0"/>
              </a:rPr>
              <a:t>       promenu oblika</a:t>
            </a:r>
          </a:p>
        </p:txBody>
      </p:sp>
      <p:sp>
        <p:nvSpPr>
          <p:cNvPr id="3" name="Slide Number Placeholder 2"/>
          <p:cNvSpPr>
            <a:spLocks noGrp="1"/>
          </p:cNvSpPr>
          <p:nvPr>
            <p:ph type="sldNum" sz="quarter" idx="12"/>
          </p:nvPr>
        </p:nvSpPr>
        <p:spPr/>
        <p:txBody>
          <a:bodyPr/>
          <a:lstStyle/>
          <a:p>
            <a:fld id="{59E7E3F2-0E2C-46C5-AED0-F79EAFDE57AA}" type="slidenum">
              <a:rPr lang="sr-Latn-RS" smtClean="0"/>
              <a:t>34</a:t>
            </a:fld>
            <a:endParaRPr lang="sr-Latn-RS"/>
          </a:p>
        </p:txBody>
      </p:sp>
      <p:sp>
        <p:nvSpPr>
          <p:cNvPr id="4" name="Content Placeholder 3"/>
          <p:cNvSpPr>
            <a:spLocks noGrp="1"/>
          </p:cNvSpPr>
          <p:nvPr>
            <p:ph sz="quarter" idx="1"/>
          </p:nvPr>
        </p:nvSpPr>
        <p:spPr>
          <a:xfrm>
            <a:off x="603504" y="1828800"/>
            <a:ext cx="8083296" cy="4381500"/>
          </a:xfrm>
        </p:spPr>
        <p:txBody>
          <a:bodyPr>
            <a:noAutofit/>
          </a:bodyPr>
          <a:lstStyle/>
          <a:p>
            <a:r>
              <a:rPr lang="sr-Latn-RS" sz="2800" dirty="0"/>
              <a:t>Doprinos i razvoju i postavljanju teorije najvećeg specifičnog deformacijskog rada utrošenog na promenu oblika dali su Huber, Mizes</a:t>
            </a:r>
            <a:r>
              <a:rPr lang="sr-Latn-BA" sz="2800" dirty="0"/>
              <a:t> </a:t>
            </a:r>
            <a:r>
              <a:rPr lang="sr-Latn-RS" sz="2800" dirty="0"/>
              <a:t>i Henki.</a:t>
            </a:r>
          </a:p>
          <a:p>
            <a:r>
              <a:rPr lang="sr-Latn-RS" sz="2800" i="1" dirty="0"/>
              <a:t>Prema ovoj toriji, granično stanje u materijalu posmatranog elementa konstrukcije nastupa kada specifični deformacijski rad utrošen na promenu oblika dostigne vrednost specifičnog deformacijskog rada utrošenog na promenu oblika pri aksijalnom opterećenju epruvete izrađene od  materijala od kojeg je izrađen i sam element.</a:t>
            </a:r>
            <a:r>
              <a:rPr lang="sr-Latn-RS" sz="2800" dirty="0"/>
              <a:t> </a:t>
            </a:r>
            <a:endParaRPr lang="en-US" sz="2800" dirty="0"/>
          </a:p>
          <a:p>
            <a:endParaRPr lang="en-US" sz="2800" dirty="0"/>
          </a:p>
        </p:txBody>
      </p:sp>
    </p:spTree>
    <p:extLst>
      <p:ext uri="{BB962C8B-B14F-4D97-AF65-F5344CB8AC3E}">
        <p14:creationId xmlns:p14="http://schemas.microsoft.com/office/powerpoint/2010/main" val="307906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35</a:t>
            </a:fld>
            <a:endParaRPr lang="sr-Latn-RS"/>
          </a:p>
        </p:txBody>
      </p:sp>
      <p:graphicFrame>
        <p:nvGraphicFramePr>
          <p:cNvPr id="3" name="Object 2"/>
          <p:cNvGraphicFramePr>
            <a:graphicFrameLocks noChangeAspect="1"/>
          </p:cNvGraphicFramePr>
          <p:nvPr>
            <p:extLst>
              <p:ext uri="{D42A27DB-BD31-4B8C-83A1-F6EECF244321}">
                <p14:modId xmlns:p14="http://schemas.microsoft.com/office/powerpoint/2010/main" val="3450371154"/>
              </p:ext>
            </p:extLst>
          </p:nvPr>
        </p:nvGraphicFramePr>
        <p:xfrm>
          <a:off x="566633" y="609600"/>
          <a:ext cx="7797800" cy="787400"/>
        </p:xfrm>
        <a:graphic>
          <a:graphicData uri="http://schemas.openxmlformats.org/presentationml/2006/ole">
            <mc:AlternateContent xmlns:mc="http://schemas.openxmlformats.org/markup-compatibility/2006">
              <mc:Choice xmlns:v="urn:schemas-microsoft-com:vml" Requires="v">
                <p:oleObj name="Equation" r:id="rId2" imgW="3898800" imgH="393480" progId="Equation.DSMT4">
                  <p:embed/>
                </p:oleObj>
              </mc:Choice>
              <mc:Fallback>
                <p:oleObj name="Equation" r:id="rId2" imgW="3898800" imgH="393480" progId="Equation.DSMT4">
                  <p:embed/>
                  <p:pic>
                    <p:nvPicPr>
                      <p:cNvPr id="5" name="Object 4"/>
                      <p:cNvPicPr>
                        <a:picLocks noChangeAspect="1" noChangeArrowheads="1"/>
                      </p:cNvPicPr>
                      <p:nvPr/>
                    </p:nvPicPr>
                    <p:blipFill>
                      <a:blip r:embed="rId3"/>
                      <a:srcRect/>
                      <a:stretch>
                        <a:fillRect/>
                      </a:stretch>
                    </p:blipFill>
                    <p:spPr bwMode="auto">
                      <a:xfrm>
                        <a:off x="566633" y="609600"/>
                        <a:ext cx="7797800" cy="7874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444364433"/>
              </p:ext>
            </p:extLst>
          </p:nvPr>
        </p:nvGraphicFramePr>
        <p:xfrm>
          <a:off x="1254125" y="1866900"/>
          <a:ext cx="6400800" cy="863600"/>
        </p:xfrm>
        <a:graphic>
          <a:graphicData uri="http://schemas.openxmlformats.org/presentationml/2006/ole">
            <mc:AlternateContent xmlns:mc="http://schemas.openxmlformats.org/markup-compatibility/2006">
              <mc:Choice xmlns:v="urn:schemas-microsoft-com:vml" Requires="v">
                <p:oleObj name="Equation" r:id="rId4" imgW="3200400" imgH="431640" progId="Equation.DSMT4">
                  <p:embed/>
                </p:oleObj>
              </mc:Choice>
              <mc:Fallback>
                <p:oleObj name="Equation" r:id="rId4" imgW="3200400" imgH="431640" progId="Equation.DSMT4">
                  <p:embed/>
                  <p:pic>
                    <p:nvPicPr>
                      <p:cNvPr id="3" name="Object 2"/>
                      <p:cNvPicPr>
                        <a:picLocks noChangeAspect="1" noChangeArrowheads="1"/>
                      </p:cNvPicPr>
                      <p:nvPr/>
                    </p:nvPicPr>
                    <p:blipFill>
                      <a:blip r:embed="rId5"/>
                      <a:srcRect/>
                      <a:stretch>
                        <a:fillRect/>
                      </a:stretch>
                    </p:blipFill>
                    <p:spPr bwMode="auto">
                      <a:xfrm>
                        <a:off x="1254125" y="1866900"/>
                        <a:ext cx="6400800" cy="8636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98178853"/>
              </p:ext>
            </p:extLst>
          </p:nvPr>
        </p:nvGraphicFramePr>
        <p:xfrm>
          <a:off x="1254125" y="4064000"/>
          <a:ext cx="3606800" cy="584200"/>
        </p:xfrm>
        <a:graphic>
          <a:graphicData uri="http://schemas.openxmlformats.org/presentationml/2006/ole">
            <mc:AlternateContent xmlns:mc="http://schemas.openxmlformats.org/markup-compatibility/2006">
              <mc:Choice xmlns:v="urn:schemas-microsoft-com:vml" Requires="v">
                <p:oleObj name="Equation" r:id="rId6" imgW="1803240" imgH="291960" progId="Equation.DSMT4">
                  <p:embed/>
                </p:oleObj>
              </mc:Choice>
              <mc:Fallback>
                <p:oleObj name="Equation" r:id="rId6" imgW="1803240" imgH="291960" progId="Equation.DSMT4">
                  <p:embed/>
                  <p:pic>
                    <p:nvPicPr>
                      <p:cNvPr id="4" name="Object 3"/>
                      <p:cNvPicPr>
                        <a:picLocks noChangeAspect="1" noChangeArrowheads="1"/>
                      </p:cNvPicPr>
                      <p:nvPr/>
                    </p:nvPicPr>
                    <p:blipFill>
                      <a:blip r:embed="rId7"/>
                      <a:srcRect/>
                      <a:stretch>
                        <a:fillRect/>
                      </a:stretch>
                    </p:blipFill>
                    <p:spPr bwMode="auto">
                      <a:xfrm>
                        <a:off x="1254125" y="4064000"/>
                        <a:ext cx="3606800" cy="5842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21080522"/>
              </p:ext>
            </p:extLst>
          </p:nvPr>
        </p:nvGraphicFramePr>
        <p:xfrm>
          <a:off x="4186133" y="1428750"/>
          <a:ext cx="279400" cy="406400"/>
        </p:xfrm>
        <a:graphic>
          <a:graphicData uri="http://schemas.openxmlformats.org/presentationml/2006/ole">
            <mc:AlternateContent xmlns:mc="http://schemas.openxmlformats.org/markup-compatibility/2006">
              <mc:Choice xmlns:v="urn:schemas-microsoft-com:vml" Requires="v">
                <p:oleObj name="Equation" r:id="rId8" imgW="139680" imgH="203040" progId="Equation.DSMT4">
                  <p:embed/>
                </p:oleObj>
              </mc:Choice>
              <mc:Fallback>
                <p:oleObj name="Equation" r:id="rId8" imgW="139680" imgH="203040" progId="Equation.DSMT4">
                  <p:embed/>
                  <p:pic>
                    <p:nvPicPr>
                      <p:cNvPr id="6" name="Object 5"/>
                      <p:cNvPicPr>
                        <a:picLocks noChangeAspect="1" noChangeArrowheads="1"/>
                      </p:cNvPicPr>
                      <p:nvPr/>
                    </p:nvPicPr>
                    <p:blipFill>
                      <a:blip r:embed="rId9"/>
                      <a:srcRect/>
                      <a:stretch>
                        <a:fillRect/>
                      </a:stretch>
                    </p:blipFill>
                    <p:spPr bwMode="auto">
                      <a:xfrm>
                        <a:off x="4186133" y="1428750"/>
                        <a:ext cx="279400" cy="406400"/>
                      </a:xfrm>
                      <a:prstGeom prst="rect">
                        <a:avLst/>
                      </a:prstGeom>
                      <a:solidFill>
                        <a:schemeClr val="bg1"/>
                      </a:solidFill>
                      <a:ln>
                        <a:noFill/>
                      </a:ln>
                    </p:spPr>
                  </p:pic>
                </p:oleObj>
              </mc:Fallback>
            </mc:AlternateContent>
          </a:graphicData>
        </a:graphic>
      </p:graphicFrame>
      <p:sp>
        <p:nvSpPr>
          <p:cNvPr id="7" name="TextBox 6"/>
          <p:cNvSpPr txBox="1"/>
          <p:nvPr/>
        </p:nvSpPr>
        <p:spPr>
          <a:xfrm>
            <a:off x="5122967" y="4064000"/>
            <a:ext cx="333523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Dvoosno stanje napona.</a:t>
            </a:r>
            <a:endParaRPr lang="sr-Latn-RS" sz="2400" dirty="0"/>
          </a:p>
        </p:txBody>
      </p:sp>
      <p:sp>
        <p:nvSpPr>
          <p:cNvPr id="8" name="TextBox 7"/>
          <p:cNvSpPr txBox="1"/>
          <p:nvPr/>
        </p:nvSpPr>
        <p:spPr>
          <a:xfrm>
            <a:off x="4315824" y="2962521"/>
            <a:ext cx="333523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Troosno stanje napona.</a:t>
            </a:r>
            <a:endParaRPr lang="sr-Latn-RS" sz="2400" dirty="0"/>
          </a:p>
        </p:txBody>
      </p:sp>
      <p:cxnSp>
        <p:nvCxnSpPr>
          <p:cNvPr id="10" name="Elbow Connector 9"/>
          <p:cNvCxnSpPr>
            <a:stCxn id="8" idx="3"/>
            <a:endCxn id="4" idx="3"/>
          </p:cNvCxnSpPr>
          <p:nvPr/>
        </p:nvCxnSpPr>
        <p:spPr>
          <a:xfrm flipV="1">
            <a:off x="7651057" y="2298700"/>
            <a:ext cx="3868" cy="894654"/>
          </a:xfrm>
          <a:prstGeom prst="bentConnector3">
            <a:avLst>
              <a:gd name="adj1" fmla="val 6010031"/>
            </a:avLst>
          </a:prstGeom>
        </p:spPr>
        <p:style>
          <a:lnRef idx="1">
            <a:schemeClr val="dk1"/>
          </a:lnRef>
          <a:fillRef idx="0">
            <a:schemeClr val="dk1"/>
          </a:fillRef>
          <a:effectRef idx="0">
            <a:schemeClr val="dk1"/>
          </a:effectRef>
          <a:fontRef idx="minor">
            <a:schemeClr val="tx1"/>
          </a:fontRef>
        </p:style>
      </p:cxnSp>
      <p:cxnSp>
        <p:nvCxnSpPr>
          <p:cNvPr id="13" name="Elbow Connector 12"/>
          <p:cNvCxnSpPr>
            <a:stCxn id="7" idx="0"/>
            <a:endCxn id="5" idx="0"/>
          </p:cNvCxnSpPr>
          <p:nvPr/>
        </p:nvCxnSpPr>
        <p:spPr>
          <a:xfrm rot="16200000" flipV="1">
            <a:off x="4924055" y="2197470"/>
            <a:ext cx="12700" cy="3733059"/>
          </a:xfrm>
          <a:prstGeom prst="bentConnector3">
            <a:avLst>
              <a:gd name="adj1" fmla="val 1800000"/>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458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36</a:t>
            </a:fld>
            <a:endParaRPr lang="sr-Latn-RS"/>
          </a:p>
        </p:txBody>
      </p:sp>
      <p:pic>
        <p:nvPicPr>
          <p:cNvPr id="3" name="Picture 2"/>
          <p:cNvPicPr/>
          <p:nvPr/>
        </p:nvPicPr>
        <p:blipFill>
          <a:blip r:embed="rId2" cstate="print">
            <a:extLst>
              <a:ext uri="{28A0092B-C50C-407E-A947-70E740481C1C}">
                <a14:useLocalDpi xmlns:a14="http://schemas.microsoft.com/office/drawing/2010/main"/>
              </a:ext>
            </a:extLst>
          </a:blip>
          <a:stretch>
            <a:fillRect/>
          </a:stretch>
        </p:blipFill>
        <p:spPr>
          <a:xfrm>
            <a:off x="3130781" y="381000"/>
            <a:ext cx="3111038" cy="2562398"/>
          </a:xfrm>
          <a:prstGeom prst="rect">
            <a:avLst/>
          </a:prstGeom>
        </p:spPr>
      </p:pic>
      <p:sp>
        <p:nvSpPr>
          <p:cNvPr id="4" name="Rectangle 3"/>
          <p:cNvSpPr/>
          <p:nvPr/>
        </p:nvSpPr>
        <p:spPr>
          <a:xfrm>
            <a:off x="838200" y="3066871"/>
            <a:ext cx="7696200" cy="1200329"/>
          </a:xfrm>
          <a:prstGeom prst="rect">
            <a:avLst/>
          </a:prstGeom>
        </p:spPr>
        <p:txBody>
          <a:bodyPr wrap="square">
            <a:spAutoFit/>
          </a:bodyPr>
          <a:lstStyle/>
          <a:p>
            <a:pPr marR="179705" algn="just">
              <a:spcAft>
                <a:spcPts val="0"/>
              </a:spcAft>
            </a:pPr>
            <a:r>
              <a:rPr lang="sr-Latn-RS" sz="2400" i="1" dirty="0">
                <a:latin typeface="Times New Roman" panose="02020603050405020304" pitchFamily="18" charset="0"/>
                <a:ea typeface="Calibri" panose="020F0502020204030204" pitchFamily="34" charset="0"/>
              </a:rPr>
              <a:t>Sl. 6.5 Eliptična oblast čvrstoće prema teoriji najvećeg specifičnog deformacijskog rada utrošenog na promenu oblika </a:t>
            </a:r>
            <a:r>
              <a:rPr lang="sr-Latn-BA" sz="2400" dirty="0">
                <a:latin typeface="Times New Roman" panose="02020603050405020304" pitchFamily="18" charset="0"/>
                <a:ea typeface="Calibri" panose="020F0502020204030204" pitchFamily="34" charset="0"/>
              </a:rPr>
              <a:t>(</a:t>
            </a:r>
            <a:r>
              <a:rPr lang="sr-Latn-BA" sz="2400" i="1" dirty="0">
                <a:latin typeface="Times New Roman" panose="02020603050405020304" pitchFamily="18" charset="0"/>
                <a:ea typeface="Calibri" panose="020F0502020204030204" pitchFamily="34" charset="0"/>
              </a:rPr>
              <a:t>slučaj dvoosnog stanja napona</a:t>
            </a:r>
            <a:r>
              <a:rPr lang="sr-Latn-BA" sz="2400" dirty="0">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p:txBody>
      </p:sp>
      <p:sp>
        <p:nvSpPr>
          <p:cNvPr id="5" name="TextBox 4"/>
          <p:cNvSpPr txBox="1"/>
          <p:nvPr/>
        </p:nvSpPr>
        <p:spPr>
          <a:xfrm>
            <a:off x="1066800" y="4572000"/>
            <a:ext cx="76200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NAPOMENA: Teorija najvećeg specifičnog deformacijskog rada utrošenog na promenu oblika, eksperimentalno je potvrđena i implementirana u sve poznate softverske paketa za proračun čvrstoće.</a:t>
            </a:r>
            <a:endParaRPr lang="sr-Latn-RS" sz="2400" dirty="0"/>
          </a:p>
        </p:txBody>
      </p:sp>
    </p:spTree>
    <p:extLst>
      <p:ext uri="{BB962C8B-B14F-4D97-AF65-F5344CB8AC3E}">
        <p14:creationId xmlns:p14="http://schemas.microsoft.com/office/powerpoint/2010/main" val="9989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772400" cy="715962"/>
          </a:xfrm>
        </p:spPr>
        <p:txBody>
          <a:bodyPr>
            <a:normAutofit/>
          </a:bodyPr>
          <a:lstStyle/>
          <a:p>
            <a:r>
              <a:rPr lang="sr-Latn-RS" sz="2800" dirty="0">
                <a:solidFill>
                  <a:schemeClr val="tx1"/>
                </a:solidFill>
                <a:latin typeface="Arial Black" panose="020B0A04020102020204" pitchFamily="34" charset="0"/>
              </a:rPr>
              <a:t>6.</a:t>
            </a:r>
            <a:r>
              <a:rPr lang="en-US" sz="2800" dirty="0">
                <a:solidFill>
                  <a:schemeClr val="tx1"/>
                </a:solidFill>
                <a:latin typeface="Arial Black" panose="020B0A04020102020204" pitchFamily="34" charset="0"/>
              </a:rPr>
              <a:t>5</a:t>
            </a:r>
            <a:r>
              <a:rPr lang="sr-Latn-RS" sz="2800" dirty="0">
                <a:solidFill>
                  <a:schemeClr val="tx1"/>
                </a:solidFill>
                <a:latin typeface="Arial Black" panose="020B0A04020102020204" pitchFamily="34" charset="0"/>
              </a:rPr>
              <a:t>. </a:t>
            </a:r>
            <a:r>
              <a:rPr lang="sr-Latn-BA" sz="2800" dirty="0">
                <a:solidFill>
                  <a:schemeClr val="tx1"/>
                </a:solidFill>
                <a:latin typeface="Arial Black" panose="020B0A04020102020204" pitchFamily="34" charset="0"/>
              </a:rPr>
              <a:t>Morova teorija čvrstoće</a:t>
            </a:r>
            <a:endParaRPr lang="sr-Latn-RS" sz="2800" dirty="0">
              <a:solidFill>
                <a:schemeClr val="tx1"/>
              </a:solidFill>
              <a:latin typeface="Arial Black" panose="020B0A04020102020204" pitchFamily="34" charset="0"/>
            </a:endParaRPr>
          </a:p>
        </p:txBody>
      </p:sp>
      <p:sp>
        <p:nvSpPr>
          <p:cNvPr id="3" name="Slide Number Placeholder 2"/>
          <p:cNvSpPr>
            <a:spLocks noGrp="1"/>
          </p:cNvSpPr>
          <p:nvPr>
            <p:ph type="sldNum" sz="quarter" idx="12"/>
          </p:nvPr>
        </p:nvSpPr>
        <p:spPr/>
        <p:txBody>
          <a:bodyPr/>
          <a:lstStyle/>
          <a:p>
            <a:fld id="{59E7E3F2-0E2C-46C5-AED0-F79EAFDE57AA}" type="slidenum">
              <a:rPr lang="sr-Latn-RS" smtClean="0"/>
              <a:t>37</a:t>
            </a:fld>
            <a:endParaRPr lang="sr-Latn-RS"/>
          </a:p>
        </p:txBody>
      </p:sp>
      <p:sp>
        <p:nvSpPr>
          <p:cNvPr id="4" name="Content Placeholder 3"/>
          <p:cNvSpPr>
            <a:spLocks noGrp="1"/>
          </p:cNvSpPr>
          <p:nvPr>
            <p:ph sz="quarter" idx="1"/>
          </p:nvPr>
        </p:nvSpPr>
        <p:spPr>
          <a:xfrm>
            <a:off x="603504" y="990600"/>
            <a:ext cx="8083296" cy="5219700"/>
          </a:xfrm>
        </p:spPr>
        <p:txBody>
          <a:bodyPr>
            <a:noAutofit/>
          </a:bodyPr>
          <a:lstStyle/>
          <a:p>
            <a:r>
              <a:rPr lang="sr-Latn-RS" sz="2800" dirty="0"/>
              <a:t>Morova teorija čvrstoće prvenstveno je namenjena elementima konstrukcija izrađenim od materijala koji se različito ponašaju u slučaju zatezanja i pritiska (imaju bolju otpornost na pritisak).</a:t>
            </a:r>
          </a:p>
          <a:p>
            <a:pPr marL="0" indent="0">
              <a:buNone/>
            </a:pPr>
            <a:endParaRPr lang="en-US" sz="2800" dirty="0"/>
          </a:p>
        </p:txBody>
      </p:sp>
    </p:spTree>
    <p:extLst>
      <p:ext uri="{BB962C8B-B14F-4D97-AF65-F5344CB8AC3E}">
        <p14:creationId xmlns:p14="http://schemas.microsoft.com/office/powerpoint/2010/main" val="310154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38</a:t>
            </a:fld>
            <a:endParaRPr lang="sr-Latn-RS"/>
          </a:p>
        </p:txBody>
      </p:sp>
      <p:sp>
        <p:nvSpPr>
          <p:cNvPr id="4" name="Rectangle 3"/>
          <p:cNvSpPr/>
          <p:nvPr/>
        </p:nvSpPr>
        <p:spPr>
          <a:xfrm>
            <a:off x="457200" y="3566249"/>
            <a:ext cx="4463934" cy="830997"/>
          </a:xfrm>
          <a:prstGeom prst="rect">
            <a:avLst/>
          </a:prstGeom>
        </p:spPr>
        <p:txBody>
          <a:bodyPr wrap="square">
            <a:spAutoFit/>
          </a:bodyPr>
          <a:lstStyle/>
          <a:p>
            <a:pPr algn="just">
              <a:spcBef>
                <a:spcPts val="600"/>
              </a:spcBef>
              <a:spcAft>
                <a:spcPts val="0"/>
              </a:spcAft>
            </a:pPr>
            <a:r>
              <a:rPr lang="sr-Latn-BA" sz="2400" i="1" dirty="0">
                <a:latin typeface="Times New Roman" panose="02020603050405020304" pitchFamily="18" charset="0"/>
                <a:ea typeface="Calibri" panose="020F0502020204030204" pitchFamily="34" charset="0"/>
              </a:rPr>
              <a:t>Sl. 6.6 Morova oblast čvrstoće </a:t>
            </a:r>
            <a:r>
              <a:rPr lang="sr-Latn-BA" sz="2400" dirty="0">
                <a:latin typeface="Times New Roman" panose="02020603050405020304" pitchFamily="18" charset="0"/>
                <a:ea typeface="Calibri" panose="020F0502020204030204" pitchFamily="34" charset="0"/>
              </a:rPr>
              <a:t>(</a:t>
            </a:r>
            <a:r>
              <a:rPr lang="sr-Latn-BA" sz="2400" i="1" dirty="0">
                <a:latin typeface="Times New Roman" panose="02020603050405020304" pitchFamily="18" charset="0"/>
                <a:ea typeface="Calibri" panose="020F0502020204030204" pitchFamily="34" charset="0"/>
              </a:rPr>
              <a:t>slučaj troosnog stanja napona</a:t>
            </a:r>
            <a:r>
              <a:rPr lang="sr-Latn-BA" sz="2400" dirty="0">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p:txBody>
      </p:sp>
      <p:sp>
        <p:nvSpPr>
          <p:cNvPr id="5" name="Rectangle 4"/>
          <p:cNvSpPr/>
          <p:nvPr/>
        </p:nvSpPr>
        <p:spPr>
          <a:xfrm>
            <a:off x="5105400" y="609600"/>
            <a:ext cx="3505200"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sr-Latn-RS" sz="2400" dirty="0">
                <a:latin typeface="Times New Roman" panose="02020603050405020304" pitchFamily="18" charset="0"/>
                <a:ea typeface="Calibri" panose="020F0502020204030204" pitchFamily="34" charset="0"/>
              </a:rPr>
              <a:t>Oblast čvrstoće (Sl. 6.6) za slučaj troosnog stanja napona, prema Morovoj teoriji čvrstoće, određena  sa dva Morova kruga kojima su centri C</a:t>
            </a:r>
            <a:r>
              <a:rPr lang="sr-Latn-RS" sz="2400" baseline="-25000" dirty="0">
                <a:latin typeface="Times New Roman" panose="02020603050405020304" pitchFamily="18" charset="0"/>
                <a:ea typeface="Calibri" panose="020F0502020204030204" pitchFamily="34" charset="0"/>
              </a:rPr>
              <a:t>1</a:t>
            </a:r>
            <a:r>
              <a:rPr lang="sr-Latn-RS" sz="2400" dirty="0">
                <a:latin typeface="Times New Roman" panose="02020603050405020304" pitchFamily="18" charset="0"/>
                <a:ea typeface="Calibri" panose="020F0502020204030204" pitchFamily="34" charset="0"/>
              </a:rPr>
              <a:t> i C</a:t>
            </a:r>
            <a:r>
              <a:rPr lang="sr-Latn-RS" sz="2400" baseline="-25000" dirty="0">
                <a:latin typeface="Times New Roman" panose="02020603050405020304" pitchFamily="18" charset="0"/>
                <a:ea typeface="Calibri" panose="020F0502020204030204" pitchFamily="34" charset="0"/>
              </a:rPr>
              <a:t>3</a:t>
            </a:r>
            <a:r>
              <a:rPr lang="sr-Latn-RS" sz="2400" dirty="0">
                <a:latin typeface="Times New Roman" panose="02020603050405020304" pitchFamily="18" charset="0"/>
                <a:ea typeface="Calibri" panose="020F0502020204030204" pitchFamily="34" charset="0"/>
              </a:rPr>
              <a:t> i sa dve tangente tih krugova. </a:t>
            </a:r>
            <a:endParaRPr lang="sr-Latn-RS" sz="2400" dirty="0"/>
          </a:p>
        </p:txBody>
      </p:sp>
      <p:sp>
        <p:nvSpPr>
          <p:cNvPr id="6" name="TextBox 5"/>
          <p:cNvSpPr txBox="1"/>
          <p:nvPr/>
        </p:nvSpPr>
        <p:spPr>
          <a:xfrm>
            <a:off x="1187334" y="4495800"/>
            <a:ext cx="74676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Morov krug sa centrom C</a:t>
            </a:r>
            <a:r>
              <a:rPr lang="sr-Latn-BA" sz="2400" baseline="-25000" dirty="0"/>
              <a:t>1</a:t>
            </a:r>
            <a:r>
              <a:rPr lang="sr-Latn-BA" sz="2400" dirty="0"/>
              <a:t> i poluprečnikom </a:t>
            </a:r>
            <a:r>
              <a:rPr lang="sr-Latn-BA" sz="2400" dirty="0">
                <a:sym typeface="Symbol" panose="05050102010706020507" pitchFamily="18" charset="2"/>
              </a:rPr>
              <a:t></a:t>
            </a:r>
            <a:r>
              <a:rPr lang="sr-Latn-BA" sz="2400" baseline="-25000" dirty="0"/>
              <a:t>de</a:t>
            </a:r>
            <a:r>
              <a:rPr lang="sr-Latn-BA" sz="2400" dirty="0"/>
              <a:t>/2, u vezi je sa zatezanjem.</a:t>
            </a:r>
            <a:endParaRPr lang="sr-Latn-RS" sz="2400" dirty="0"/>
          </a:p>
        </p:txBody>
      </p:sp>
      <p:sp>
        <p:nvSpPr>
          <p:cNvPr id="7" name="TextBox 6"/>
          <p:cNvSpPr txBox="1"/>
          <p:nvPr/>
        </p:nvSpPr>
        <p:spPr>
          <a:xfrm>
            <a:off x="1219200" y="5410200"/>
            <a:ext cx="74676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Morov krug sa centrom C</a:t>
            </a:r>
            <a:r>
              <a:rPr lang="sr-Latn-BA" sz="2400" baseline="-25000" dirty="0"/>
              <a:t>3</a:t>
            </a:r>
            <a:r>
              <a:rPr lang="sr-Latn-BA" sz="2400" dirty="0"/>
              <a:t> i poluprečnikom </a:t>
            </a:r>
            <a:r>
              <a:rPr lang="sr-Latn-BA" sz="2400" dirty="0">
                <a:sym typeface="Symbol" panose="05050102010706020507" pitchFamily="18" charset="2"/>
              </a:rPr>
              <a:t></a:t>
            </a:r>
            <a:r>
              <a:rPr lang="sr-Latn-BA" sz="2400" baseline="-25000" dirty="0"/>
              <a:t>dc</a:t>
            </a:r>
            <a:r>
              <a:rPr lang="sr-Latn-BA" sz="2400" dirty="0"/>
              <a:t>/2, u vezi je sa pritiskom.</a:t>
            </a:r>
            <a:endParaRPr lang="sr-Latn-RS" sz="24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 y="320778"/>
            <a:ext cx="4463934" cy="3229494"/>
          </a:xfrm>
          <a:prstGeom prst="rect">
            <a:avLst/>
          </a:prstGeom>
        </p:spPr>
      </p:pic>
    </p:spTree>
    <p:extLst>
      <p:ext uri="{BB962C8B-B14F-4D97-AF65-F5344CB8AC3E}">
        <p14:creationId xmlns:p14="http://schemas.microsoft.com/office/powerpoint/2010/main" val="66036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39</a:t>
            </a:fld>
            <a:endParaRPr lang="sr-Latn-RS"/>
          </a:p>
        </p:txBody>
      </p:sp>
      <p:sp>
        <p:nvSpPr>
          <p:cNvPr id="4" name="Rectangle 3"/>
          <p:cNvSpPr/>
          <p:nvPr/>
        </p:nvSpPr>
        <p:spPr>
          <a:xfrm>
            <a:off x="5105400" y="533400"/>
            <a:ext cx="3581400"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sr-Latn-RS" sz="2400" dirty="0">
                <a:latin typeface="Times New Roman" panose="02020603050405020304" pitchFamily="18" charset="0"/>
                <a:ea typeface="Calibri" panose="020F0502020204030204" pitchFamily="34" charset="0"/>
              </a:rPr>
              <a:t>U Morovoj oblasti čvrstoće zapažamo Morov krug sa centrom C</a:t>
            </a:r>
            <a:r>
              <a:rPr lang="sr-Latn-RS" sz="2400" baseline="-25000" dirty="0">
                <a:latin typeface="Times New Roman" panose="02020603050405020304" pitchFamily="18" charset="0"/>
                <a:ea typeface="Calibri" panose="020F0502020204030204" pitchFamily="34" charset="0"/>
              </a:rPr>
              <a:t>2</a:t>
            </a:r>
            <a:r>
              <a:rPr lang="sr-Latn-RS" sz="2400" dirty="0">
                <a:latin typeface="Times New Roman" panose="02020603050405020304" pitchFamily="18" charset="0"/>
                <a:ea typeface="Calibri" panose="020F0502020204030204" pitchFamily="34" charset="0"/>
              </a:rPr>
              <a:t> i poluprečnikom (</a:t>
            </a:r>
            <a:r>
              <a:rPr lang="sr-Latn-RS" sz="2400" dirty="0">
                <a:latin typeface="Times New Roman" panose="02020603050405020304" pitchFamily="18" charset="0"/>
                <a:ea typeface="Calibri" panose="020F0502020204030204" pitchFamily="34" charset="0"/>
                <a:sym typeface="Symbol" panose="05050102010706020507" pitchFamily="18" charset="2"/>
              </a:rPr>
              <a:t></a:t>
            </a:r>
            <a:r>
              <a:rPr lang="sr-Latn-RS" sz="2400" baseline="-25000" dirty="0">
                <a:latin typeface="Times New Roman" panose="02020603050405020304" pitchFamily="18" charset="0"/>
                <a:ea typeface="Calibri" panose="020F0502020204030204" pitchFamily="34" charset="0"/>
              </a:rPr>
              <a:t>1</a:t>
            </a:r>
            <a:r>
              <a:rPr lang="sr-Latn-RS" sz="2400" dirty="0">
                <a:latin typeface="Times New Roman" panose="02020603050405020304" pitchFamily="18" charset="0"/>
                <a:ea typeface="Calibri" panose="020F0502020204030204" pitchFamily="34" charset="0"/>
                <a:sym typeface="Symbol" panose="05050102010706020507" pitchFamily="18" charset="2"/>
              </a:rPr>
              <a:t></a:t>
            </a:r>
            <a:r>
              <a:rPr lang="sr-Latn-RS" sz="2400" baseline="-25000" dirty="0">
                <a:latin typeface="Times New Roman" panose="02020603050405020304" pitchFamily="18" charset="0"/>
                <a:ea typeface="Calibri" panose="020F0502020204030204" pitchFamily="34" charset="0"/>
                <a:sym typeface="Symbol" panose="05050102010706020507" pitchFamily="18" charset="2"/>
              </a:rPr>
              <a:t>3</a:t>
            </a:r>
            <a:r>
              <a:rPr lang="sr-Latn-RS" sz="2400" dirty="0">
                <a:latin typeface="Times New Roman" panose="02020603050405020304" pitchFamily="18" charset="0"/>
                <a:ea typeface="Calibri" panose="020F0502020204030204" pitchFamily="34" charset="0"/>
                <a:sym typeface="Symbol" panose="05050102010706020507" pitchFamily="18" charset="2"/>
              </a:rPr>
              <a:t>)/2.</a:t>
            </a:r>
            <a:r>
              <a:rPr lang="sr-Latn-RS" sz="2400" dirty="0">
                <a:latin typeface="Times New Roman" panose="02020603050405020304" pitchFamily="18" charset="0"/>
                <a:ea typeface="Calibri" panose="020F0502020204030204" pitchFamily="34" charset="0"/>
              </a:rPr>
              <a:t> </a:t>
            </a:r>
            <a:endParaRPr lang="sr-Latn-RS" sz="2400" dirty="0"/>
          </a:p>
        </p:txBody>
      </p:sp>
      <p:sp>
        <p:nvSpPr>
          <p:cNvPr id="5" name="Rectangle 4"/>
          <p:cNvSpPr/>
          <p:nvPr/>
        </p:nvSpPr>
        <p:spPr>
          <a:xfrm>
            <a:off x="603504" y="3902801"/>
            <a:ext cx="7626096"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sr-Latn-RS" sz="2400" i="1" dirty="0">
                <a:latin typeface="Times New Roman" panose="02020603050405020304" pitchFamily="18" charset="0"/>
                <a:ea typeface="Calibri" panose="020F0502020204030204" pitchFamily="34" charset="0"/>
              </a:rPr>
              <a:t>Prema Morovoj teoriji čvrstoće, granično stanje u materijalu posmatranog elementa konstrukcije, nastupa, kada Morov krug poluprečnika </a:t>
            </a:r>
            <a:r>
              <a:rPr lang="sr-Latn-RS" sz="2400" dirty="0">
                <a:latin typeface="Times New Roman" panose="02020603050405020304" pitchFamily="18" charset="0"/>
                <a:ea typeface="Calibri" panose="020F0502020204030204" pitchFamily="34" charset="0"/>
              </a:rPr>
              <a:t>(</a:t>
            </a:r>
            <a:r>
              <a:rPr lang="sr-Latn-RS" sz="2400" dirty="0">
                <a:latin typeface="Times New Roman" panose="02020603050405020304" pitchFamily="18" charset="0"/>
                <a:ea typeface="Calibri" panose="020F0502020204030204" pitchFamily="34" charset="0"/>
                <a:sym typeface="Symbol" panose="05050102010706020507" pitchFamily="18" charset="2"/>
              </a:rPr>
              <a:t></a:t>
            </a:r>
            <a:r>
              <a:rPr lang="sr-Latn-RS" sz="2400" baseline="-25000" dirty="0">
                <a:latin typeface="Times New Roman" panose="02020603050405020304" pitchFamily="18" charset="0"/>
                <a:ea typeface="Calibri" panose="020F0502020204030204" pitchFamily="34" charset="0"/>
              </a:rPr>
              <a:t>1</a:t>
            </a:r>
            <a:r>
              <a:rPr lang="sr-Latn-RS" sz="2400" dirty="0">
                <a:latin typeface="Times New Roman" panose="02020603050405020304" pitchFamily="18" charset="0"/>
                <a:ea typeface="Calibri" panose="020F0502020204030204" pitchFamily="34" charset="0"/>
                <a:sym typeface="Symbol" panose="05050102010706020507" pitchFamily="18" charset="2"/>
              </a:rPr>
              <a:t></a:t>
            </a:r>
            <a:r>
              <a:rPr lang="sr-Latn-RS" sz="2400" baseline="-25000" dirty="0">
                <a:latin typeface="Times New Roman" panose="02020603050405020304" pitchFamily="18" charset="0"/>
                <a:ea typeface="Calibri" panose="020F0502020204030204" pitchFamily="34" charset="0"/>
                <a:sym typeface="Symbol" panose="05050102010706020507" pitchFamily="18" charset="2"/>
              </a:rPr>
              <a:t>3</a:t>
            </a:r>
            <a:r>
              <a:rPr lang="sr-Latn-RS" sz="2400" dirty="0">
                <a:latin typeface="Times New Roman" panose="02020603050405020304" pitchFamily="18" charset="0"/>
                <a:ea typeface="Calibri" panose="020F0502020204030204" pitchFamily="34" charset="0"/>
                <a:sym typeface="Symbol" panose="05050102010706020507" pitchFamily="18" charset="2"/>
              </a:rPr>
              <a:t>)/2 </a:t>
            </a:r>
            <a:r>
              <a:rPr lang="sr-Latn-RS" sz="2400" i="1" dirty="0">
                <a:latin typeface="Times New Roman" panose="02020603050405020304" pitchFamily="18" charset="0"/>
                <a:ea typeface="Calibri" panose="020F0502020204030204" pitchFamily="34" charset="0"/>
                <a:sym typeface="Symbol" panose="05050102010706020507" pitchFamily="18" charset="2"/>
              </a:rPr>
              <a:t>dodirne tangente krugova poluprečnika </a:t>
            </a:r>
            <a:r>
              <a:rPr lang="sr-Latn-BA" sz="2400" dirty="0">
                <a:sym typeface="Symbol" panose="05050102010706020507" pitchFamily="18" charset="2"/>
              </a:rPr>
              <a:t></a:t>
            </a:r>
            <a:r>
              <a:rPr lang="sr-Latn-BA" sz="2400" baseline="-25000" dirty="0"/>
              <a:t>de</a:t>
            </a:r>
            <a:r>
              <a:rPr lang="sr-Latn-BA" sz="2400" dirty="0"/>
              <a:t>/2 i </a:t>
            </a:r>
            <a:r>
              <a:rPr lang="sr-Latn-BA" sz="2400" dirty="0">
                <a:sym typeface="Symbol" panose="05050102010706020507" pitchFamily="18" charset="2"/>
              </a:rPr>
              <a:t></a:t>
            </a:r>
            <a:r>
              <a:rPr lang="sr-Latn-BA" sz="2400" baseline="-25000" dirty="0"/>
              <a:t>dc</a:t>
            </a:r>
            <a:r>
              <a:rPr lang="sr-Latn-BA" sz="2400" dirty="0"/>
              <a:t>/2.</a:t>
            </a:r>
            <a:r>
              <a:rPr lang="sr-Latn-RS" sz="2400" dirty="0">
                <a:latin typeface="Times New Roman" panose="02020603050405020304" pitchFamily="18" charset="0"/>
                <a:ea typeface="Calibri" panose="020F0502020204030204" pitchFamily="34" charset="0"/>
                <a:sym typeface="Symbol" panose="05050102010706020507" pitchFamily="18" charset="2"/>
              </a:rPr>
              <a:t> </a:t>
            </a:r>
            <a:endParaRPr lang="sr-Latn-R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 y="428106"/>
            <a:ext cx="4463934" cy="3229494"/>
          </a:xfrm>
          <a:prstGeom prst="rect">
            <a:avLst/>
          </a:prstGeom>
        </p:spPr>
      </p:pic>
    </p:spTree>
    <p:extLst>
      <p:ext uri="{BB962C8B-B14F-4D97-AF65-F5344CB8AC3E}">
        <p14:creationId xmlns:p14="http://schemas.microsoft.com/office/powerpoint/2010/main" val="424877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4</a:t>
            </a:fld>
            <a:endParaRPr lang="sr-Latn-RS"/>
          </a:p>
        </p:txBody>
      </p:sp>
      <p:graphicFrame>
        <p:nvGraphicFramePr>
          <p:cNvPr id="3" name="Object 2"/>
          <p:cNvGraphicFramePr>
            <a:graphicFrameLocks noChangeAspect="1"/>
          </p:cNvGraphicFramePr>
          <p:nvPr>
            <p:extLst>
              <p:ext uri="{D42A27DB-BD31-4B8C-83A1-F6EECF244321}">
                <p14:modId xmlns:p14="http://schemas.microsoft.com/office/powerpoint/2010/main" val="1695035703"/>
              </p:ext>
            </p:extLst>
          </p:nvPr>
        </p:nvGraphicFramePr>
        <p:xfrm>
          <a:off x="1213104" y="533416"/>
          <a:ext cx="5140800" cy="2438208"/>
        </p:xfrm>
        <a:graphic>
          <a:graphicData uri="http://schemas.openxmlformats.org/presentationml/2006/ole">
            <mc:AlternateContent xmlns:mc="http://schemas.openxmlformats.org/markup-compatibility/2006">
              <mc:Choice xmlns:v="urn:schemas-microsoft-com:vml" Requires="v">
                <p:oleObj name="Equation" r:id="rId2" imgW="3213000" imgH="1523880" progId="Equation.DSMT4">
                  <p:embed/>
                </p:oleObj>
              </mc:Choice>
              <mc:Fallback>
                <p:oleObj name="Equation" r:id="rId2" imgW="3213000" imgH="1523880" progId="Equation.DSMT4">
                  <p:embed/>
                  <p:pic>
                    <p:nvPicPr>
                      <p:cNvPr id="4" name="Object 3"/>
                      <p:cNvPicPr>
                        <a:picLocks noChangeAspect="1" noChangeArrowheads="1"/>
                      </p:cNvPicPr>
                      <p:nvPr/>
                    </p:nvPicPr>
                    <p:blipFill>
                      <a:blip r:embed="rId3"/>
                      <a:srcRect/>
                      <a:stretch>
                        <a:fillRect/>
                      </a:stretch>
                    </p:blipFill>
                    <p:spPr bwMode="auto">
                      <a:xfrm>
                        <a:off x="1213104" y="533416"/>
                        <a:ext cx="5140800" cy="2438208"/>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4" name="TextBox 3"/>
          <p:cNvSpPr txBox="1"/>
          <p:nvPr/>
        </p:nvSpPr>
        <p:spPr>
          <a:xfrm>
            <a:off x="1213104" y="3200400"/>
            <a:ext cx="51408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Uticajni koeficijenti elastičnosti.</a:t>
            </a:r>
            <a:endParaRPr lang="sr-Latn-RS" sz="2400" dirty="0"/>
          </a:p>
        </p:txBody>
      </p:sp>
      <p:graphicFrame>
        <p:nvGraphicFramePr>
          <p:cNvPr id="5" name="Object 4"/>
          <p:cNvGraphicFramePr>
            <a:graphicFrameLocks noChangeAspect="1"/>
          </p:cNvGraphicFramePr>
          <p:nvPr>
            <p:extLst>
              <p:ext uri="{D42A27DB-BD31-4B8C-83A1-F6EECF244321}">
                <p14:modId xmlns:p14="http://schemas.microsoft.com/office/powerpoint/2010/main" val="4030204734"/>
              </p:ext>
            </p:extLst>
          </p:nvPr>
        </p:nvGraphicFramePr>
        <p:xfrm>
          <a:off x="5581650" y="3443932"/>
          <a:ext cx="2286000" cy="482600"/>
        </p:xfrm>
        <a:graphic>
          <a:graphicData uri="http://schemas.openxmlformats.org/presentationml/2006/ole">
            <mc:AlternateContent xmlns:mc="http://schemas.openxmlformats.org/markup-compatibility/2006">
              <mc:Choice xmlns:v="urn:schemas-microsoft-com:vml" Requires="v">
                <p:oleObj name="Equation" r:id="rId4" imgW="1143000" imgH="241200" progId="Equation.DSMT4">
                  <p:embed/>
                </p:oleObj>
              </mc:Choice>
              <mc:Fallback>
                <p:oleObj name="Equation" r:id="rId4" imgW="1143000" imgH="241200" progId="Equation.DSMT4">
                  <p:embed/>
                  <p:pic>
                    <p:nvPicPr>
                      <p:cNvPr id="9" name="Object 8"/>
                      <p:cNvPicPr>
                        <a:picLocks noChangeAspect="1" noChangeArrowheads="1"/>
                      </p:cNvPicPr>
                      <p:nvPr/>
                    </p:nvPicPr>
                    <p:blipFill>
                      <a:blip r:embed="rId5"/>
                      <a:srcRect/>
                      <a:stretch>
                        <a:fillRect/>
                      </a:stretch>
                    </p:blipFill>
                    <p:spPr bwMode="auto">
                      <a:xfrm>
                        <a:off x="5581650" y="3443932"/>
                        <a:ext cx="2286000" cy="4826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9" name="TextBox 8"/>
          <p:cNvSpPr txBox="1"/>
          <p:nvPr/>
        </p:nvSpPr>
        <p:spPr>
          <a:xfrm>
            <a:off x="1221658" y="3886200"/>
            <a:ext cx="403614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Prekobrojne reakcije veza.</a:t>
            </a:r>
            <a:endParaRPr lang="sr-Latn-RS" sz="2400" dirty="0"/>
          </a:p>
        </p:txBody>
      </p:sp>
      <p:sp>
        <p:nvSpPr>
          <p:cNvPr id="10" name="TextBox 9"/>
          <p:cNvSpPr txBox="1"/>
          <p:nvPr/>
        </p:nvSpPr>
        <p:spPr>
          <a:xfrm>
            <a:off x="1219200" y="4800600"/>
            <a:ext cx="5334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Pomeranja od spoljašnjih opterećenja.</a:t>
            </a:r>
            <a:endParaRPr lang="sr-Latn-RS" sz="2400" dirty="0"/>
          </a:p>
        </p:txBody>
      </p:sp>
      <p:sp>
        <p:nvSpPr>
          <p:cNvPr id="11" name="TextBox 10"/>
          <p:cNvSpPr txBox="1"/>
          <p:nvPr/>
        </p:nvSpPr>
        <p:spPr>
          <a:xfrm>
            <a:off x="1221658" y="5618793"/>
            <a:ext cx="623959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Zadato pomeranje (slučaj elastičnih oslonaca).</a:t>
            </a:r>
            <a:endParaRPr lang="sr-Latn-R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1949080267"/>
              </p:ext>
            </p:extLst>
          </p:nvPr>
        </p:nvGraphicFramePr>
        <p:xfrm>
          <a:off x="4800600" y="4119265"/>
          <a:ext cx="1930400" cy="457200"/>
        </p:xfrm>
        <a:graphic>
          <a:graphicData uri="http://schemas.openxmlformats.org/presentationml/2006/ole">
            <mc:AlternateContent xmlns:mc="http://schemas.openxmlformats.org/markup-compatibility/2006">
              <mc:Choice xmlns:v="urn:schemas-microsoft-com:vml" Requires="v">
                <p:oleObj name="Equation" r:id="rId6" imgW="965160" imgH="228600" progId="Equation.DSMT4">
                  <p:embed/>
                </p:oleObj>
              </mc:Choice>
              <mc:Fallback>
                <p:oleObj name="Equation" r:id="rId6" imgW="965160" imgH="228600" progId="Equation.DSMT4">
                  <p:embed/>
                  <p:pic>
                    <p:nvPicPr>
                      <p:cNvPr id="5" name="Object 4"/>
                      <p:cNvPicPr>
                        <a:picLocks noChangeAspect="1" noChangeArrowheads="1"/>
                      </p:cNvPicPr>
                      <p:nvPr/>
                    </p:nvPicPr>
                    <p:blipFill>
                      <a:blip r:embed="rId7"/>
                      <a:srcRect/>
                      <a:stretch>
                        <a:fillRect/>
                      </a:stretch>
                    </p:blipFill>
                    <p:spPr bwMode="auto">
                      <a:xfrm>
                        <a:off x="4800600" y="4119265"/>
                        <a:ext cx="1930400" cy="4572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57899626"/>
              </p:ext>
            </p:extLst>
          </p:nvPr>
        </p:nvGraphicFramePr>
        <p:xfrm>
          <a:off x="6096000" y="4984382"/>
          <a:ext cx="1981200" cy="457200"/>
        </p:xfrm>
        <a:graphic>
          <a:graphicData uri="http://schemas.openxmlformats.org/presentationml/2006/ole">
            <mc:AlternateContent xmlns:mc="http://schemas.openxmlformats.org/markup-compatibility/2006">
              <mc:Choice xmlns:v="urn:schemas-microsoft-com:vml" Requires="v">
                <p:oleObj name="Equation" r:id="rId8" imgW="990360" imgH="228600" progId="Equation.DSMT4">
                  <p:embed/>
                </p:oleObj>
              </mc:Choice>
              <mc:Fallback>
                <p:oleObj name="Equation" r:id="rId8" imgW="990360" imgH="228600" progId="Equation.DSMT4">
                  <p:embed/>
                  <p:pic>
                    <p:nvPicPr>
                      <p:cNvPr id="6" name="Object 5"/>
                      <p:cNvPicPr>
                        <a:picLocks noChangeAspect="1" noChangeArrowheads="1"/>
                      </p:cNvPicPr>
                      <p:nvPr/>
                    </p:nvPicPr>
                    <p:blipFill>
                      <a:blip r:embed="rId9"/>
                      <a:srcRect/>
                      <a:stretch>
                        <a:fillRect/>
                      </a:stretch>
                    </p:blipFill>
                    <p:spPr bwMode="auto">
                      <a:xfrm>
                        <a:off x="6096000" y="4984382"/>
                        <a:ext cx="1981200" cy="4572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42662201"/>
              </p:ext>
            </p:extLst>
          </p:nvPr>
        </p:nvGraphicFramePr>
        <p:xfrm>
          <a:off x="7162800" y="5851858"/>
          <a:ext cx="406400" cy="457200"/>
        </p:xfrm>
        <a:graphic>
          <a:graphicData uri="http://schemas.openxmlformats.org/presentationml/2006/ole">
            <mc:AlternateContent xmlns:mc="http://schemas.openxmlformats.org/markup-compatibility/2006">
              <mc:Choice xmlns:v="urn:schemas-microsoft-com:vml" Requires="v">
                <p:oleObj name="Equation" r:id="rId10" imgW="203040" imgH="228600" progId="Equation.DSMT4">
                  <p:embed/>
                </p:oleObj>
              </mc:Choice>
              <mc:Fallback>
                <p:oleObj name="Equation" r:id="rId10" imgW="203040" imgH="228600" progId="Equation.DSMT4">
                  <p:embed/>
                  <p:pic>
                    <p:nvPicPr>
                      <p:cNvPr id="7" name="Object 6"/>
                      <p:cNvPicPr>
                        <a:picLocks noChangeAspect="1" noChangeArrowheads="1"/>
                      </p:cNvPicPr>
                      <p:nvPr/>
                    </p:nvPicPr>
                    <p:blipFill>
                      <a:blip r:embed="rId11"/>
                      <a:srcRect/>
                      <a:stretch>
                        <a:fillRect/>
                      </a:stretch>
                    </p:blipFill>
                    <p:spPr bwMode="auto">
                      <a:xfrm>
                        <a:off x="7162800" y="5851858"/>
                        <a:ext cx="406400" cy="4572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15" name="Rectangle 14"/>
          <p:cNvSpPr/>
          <p:nvPr/>
        </p:nvSpPr>
        <p:spPr>
          <a:xfrm>
            <a:off x="1021081" y="3124200"/>
            <a:ext cx="45719" cy="3017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17" name="Elbow Connector 16"/>
          <p:cNvCxnSpPr>
            <a:stCxn id="15" idx="1"/>
            <a:endCxn id="3" idx="1"/>
          </p:cNvCxnSpPr>
          <p:nvPr/>
        </p:nvCxnSpPr>
        <p:spPr>
          <a:xfrm rot="10800000" flipH="1">
            <a:off x="1021080" y="1752520"/>
            <a:ext cx="192023" cy="2880440"/>
          </a:xfrm>
          <a:prstGeom prst="bentConnector3">
            <a:avLst>
              <a:gd name="adj1" fmla="val -119048"/>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510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40</a:t>
            </a:fld>
            <a:endParaRPr lang="sr-Latn-RS"/>
          </a:p>
        </p:txBody>
      </p:sp>
      <p:sp>
        <p:nvSpPr>
          <p:cNvPr id="4" name="TextBox 3"/>
          <p:cNvSpPr txBox="1"/>
          <p:nvPr/>
        </p:nvSpPr>
        <p:spPr>
          <a:xfrm>
            <a:off x="5410200" y="609600"/>
            <a:ext cx="19050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Iz sličnosti trouglova</a:t>
            </a:r>
            <a:endParaRPr lang="sr-Latn-RS" sz="2400" dirty="0"/>
          </a:p>
        </p:txBody>
      </p:sp>
      <p:graphicFrame>
        <p:nvGraphicFramePr>
          <p:cNvPr id="5" name="Object 4"/>
          <p:cNvGraphicFramePr>
            <a:graphicFrameLocks noChangeAspect="1"/>
          </p:cNvGraphicFramePr>
          <p:nvPr>
            <p:extLst>
              <p:ext uri="{D42A27DB-BD31-4B8C-83A1-F6EECF244321}">
                <p14:modId xmlns:p14="http://schemas.microsoft.com/office/powerpoint/2010/main" val="535315521"/>
              </p:ext>
            </p:extLst>
          </p:nvPr>
        </p:nvGraphicFramePr>
        <p:xfrm>
          <a:off x="6946900" y="1752600"/>
          <a:ext cx="1117600" cy="457200"/>
        </p:xfrm>
        <a:graphic>
          <a:graphicData uri="http://schemas.openxmlformats.org/presentationml/2006/ole">
            <mc:AlternateContent xmlns:mc="http://schemas.openxmlformats.org/markup-compatibility/2006">
              <mc:Choice xmlns:v="urn:schemas-microsoft-com:vml" Requires="v">
                <p:oleObj name="Equation" r:id="rId2" imgW="558720" imgH="228600" progId="Equation.DSMT4">
                  <p:embed/>
                </p:oleObj>
              </mc:Choice>
              <mc:Fallback>
                <p:oleObj name="Equation" r:id="rId2" imgW="558720" imgH="228600" progId="Equation.DSMT4">
                  <p:embed/>
                  <p:pic>
                    <p:nvPicPr>
                      <p:cNvPr id="5" name="Object 4"/>
                      <p:cNvPicPr>
                        <a:picLocks noChangeAspect="1" noChangeArrowheads="1"/>
                      </p:cNvPicPr>
                      <p:nvPr/>
                    </p:nvPicPr>
                    <p:blipFill>
                      <a:blip r:embed="rId3"/>
                      <a:srcRect/>
                      <a:stretch>
                        <a:fillRect/>
                      </a:stretch>
                    </p:blipFill>
                    <p:spPr bwMode="auto">
                      <a:xfrm>
                        <a:off x="6946900" y="1752600"/>
                        <a:ext cx="1117600" cy="4572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5288418"/>
              </p:ext>
            </p:extLst>
          </p:nvPr>
        </p:nvGraphicFramePr>
        <p:xfrm>
          <a:off x="6946900" y="1143000"/>
          <a:ext cx="1143000" cy="457200"/>
        </p:xfrm>
        <a:graphic>
          <a:graphicData uri="http://schemas.openxmlformats.org/presentationml/2006/ole">
            <mc:AlternateContent xmlns:mc="http://schemas.openxmlformats.org/markup-compatibility/2006">
              <mc:Choice xmlns:v="urn:schemas-microsoft-com:vml" Requires="v">
                <p:oleObj name="Equation" r:id="rId4" imgW="571320" imgH="228600" progId="Equation.DSMT4">
                  <p:embed/>
                </p:oleObj>
              </mc:Choice>
              <mc:Fallback>
                <p:oleObj name="Equation" r:id="rId4" imgW="571320" imgH="228600" progId="Equation.DSMT4">
                  <p:embed/>
                  <p:pic>
                    <p:nvPicPr>
                      <p:cNvPr id="5" name="Object 4"/>
                      <p:cNvPicPr>
                        <a:picLocks noChangeAspect="1" noChangeArrowheads="1"/>
                      </p:cNvPicPr>
                      <p:nvPr/>
                    </p:nvPicPr>
                    <p:blipFill>
                      <a:blip r:embed="rId5"/>
                      <a:srcRect/>
                      <a:stretch>
                        <a:fillRect/>
                      </a:stretch>
                    </p:blipFill>
                    <p:spPr bwMode="auto">
                      <a:xfrm>
                        <a:off x="6946900" y="1143000"/>
                        <a:ext cx="1143000" cy="457200"/>
                      </a:xfrm>
                      <a:prstGeom prst="rect">
                        <a:avLst/>
                      </a:prstGeom>
                      <a:solidFill>
                        <a:schemeClr val="bg1"/>
                      </a:solidFill>
                      <a:ln>
                        <a:solidFill>
                          <a:schemeClr val="dk1">
                            <a:shade val="60000"/>
                            <a:satMod val="110000"/>
                          </a:schemeClr>
                        </a:solidFill>
                      </a:ln>
                    </p:spPr>
                  </p:pic>
                </p:oleObj>
              </mc:Fallback>
            </mc:AlternateContent>
          </a:graphicData>
        </a:graphic>
      </p:graphicFrame>
      <p:cxnSp>
        <p:nvCxnSpPr>
          <p:cNvPr id="8" name="Elbow Connector 7"/>
          <p:cNvCxnSpPr>
            <a:stCxn id="5" idx="3"/>
            <a:endCxn id="6" idx="3"/>
          </p:cNvCxnSpPr>
          <p:nvPr/>
        </p:nvCxnSpPr>
        <p:spPr>
          <a:xfrm flipV="1">
            <a:off x="8064500" y="1371600"/>
            <a:ext cx="25400" cy="609600"/>
          </a:xfrm>
          <a:prstGeom prst="bentConnector3">
            <a:avLst>
              <a:gd name="adj1" fmla="val 1000000"/>
            </a:avLst>
          </a:prstGeom>
        </p:spPr>
        <p:style>
          <a:lnRef idx="1">
            <a:schemeClr val="dk1"/>
          </a:lnRef>
          <a:fillRef idx="0">
            <a:schemeClr val="dk1"/>
          </a:fillRef>
          <a:effectRef idx="0">
            <a:schemeClr val="dk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591187890"/>
              </p:ext>
            </p:extLst>
          </p:nvPr>
        </p:nvGraphicFramePr>
        <p:xfrm>
          <a:off x="6413500" y="2463800"/>
          <a:ext cx="1676400" cy="965200"/>
        </p:xfrm>
        <a:graphic>
          <a:graphicData uri="http://schemas.openxmlformats.org/presentationml/2006/ole">
            <mc:AlternateContent xmlns:mc="http://schemas.openxmlformats.org/markup-compatibility/2006">
              <mc:Choice xmlns:v="urn:schemas-microsoft-com:vml" Requires="v">
                <p:oleObj name="Equation" r:id="rId6" imgW="838080" imgH="482400" progId="Equation.DSMT4">
                  <p:embed/>
                </p:oleObj>
              </mc:Choice>
              <mc:Fallback>
                <p:oleObj name="Equation" r:id="rId6" imgW="838080" imgH="482400" progId="Equation.DSMT4">
                  <p:embed/>
                  <p:pic>
                    <p:nvPicPr>
                      <p:cNvPr id="6" name="Object 5"/>
                      <p:cNvPicPr>
                        <a:picLocks noChangeAspect="1" noChangeArrowheads="1"/>
                      </p:cNvPicPr>
                      <p:nvPr/>
                    </p:nvPicPr>
                    <p:blipFill>
                      <a:blip r:embed="rId7"/>
                      <a:srcRect/>
                      <a:stretch>
                        <a:fillRect/>
                      </a:stretch>
                    </p:blipFill>
                    <p:spPr bwMode="auto">
                      <a:xfrm>
                        <a:off x="6413500" y="2463800"/>
                        <a:ext cx="1676400" cy="965200"/>
                      </a:xfrm>
                      <a:prstGeom prst="rect">
                        <a:avLst/>
                      </a:prstGeom>
                      <a:solidFill>
                        <a:schemeClr val="bg1"/>
                      </a:solidFill>
                      <a:ln>
                        <a:solidFill>
                          <a:schemeClr val="dk1">
                            <a:shade val="60000"/>
                            <a:satMod val="110000"/>
                          </a:schemeClr>
                        </a:solidFill>
                      </a:ln>
                    </p:spPr>
                  </p:pic>
                </p:oleObj>
              </mc:Fallback>
            </mc:AlternateContent>
          </a:graphicData>
        </a:graphic>
      </p:graphicFrame>
      <p:cxnSp>
        <p:nvCxnSpPr>
          <p:cNvPr id="14" name="Elbow Connector 13"/>
          <p:cNvCxnSpPr>
            <a:stCxn id="4" idx="1"/>
            <a:endCxn id="12" idx="1"/>
          </p:cNvCxnSpPr>
          <p:nvPr/>
        </p:nvCxnSpPr>
        <p:spPr>
          <a:xfrm rot="10800000" flipH="1" flipV="1">
            <a:off x="5410200" y="1025098"/>
            <a:ext cx="1003300" cy="1921301"/>
          </a:xfrm>
          <a:prstGeom prst="bentConnector3">
            <a:avLst>
              <a:gd name="adj1" fmla="val -22785"/>
            </a:avLst>
          </a:prstGeom>
        </p:spPr>
        <p:style>
          <a:lnRef idx="1">
            <a:schemeClr val="dk1"/>
          </a:lnRef>
          <a:fillRef idx="0">
            <a:schemeClr val="dk1"/>
          </a:fillRef>
          <a:effectRef idx="0">
            <a:schemeClr val="dk1"/>
          </a:effectRef>
          <a:fontRef idx="minor">
            <a:schemeClr val="tx1"/>
          </a:fontRef>
        </p:style>
      </p:cxnSp>
      <p:graphicFrame>
        <p:nvGraphicFramePr>
          <p:cNvPr id="16" name="Object 15"/>
          <p:cNvGraphicFramePr>
            <a:graphicFrameLocks noChangeAspect="1"/>
          </p:cNvGraphicFramePr>
          <p:nvPr>
            <p:extLst>
              <p:ext uri="{D42A27DB-BD31-4B8C-83A1-F6EECF244321}">
                <p14:modId xmlns:p14="http://schemas.microsoft.com/office/powerpoint/2010/main" val="61372149"/>
              </p:ext>
            </p:extLst>
          </p:nvPr>
        </p:nvGraphicFramePr>
        <p:xfrm>
          <a:off x="3586618" y="3678891"/>
          <a:ext cx="4510656" cy="2641536"/>
        </p:xfrm>
        <a:graphic>
          <a:graphicData uri="http://schemas.openxmlformats.org/presentationml/2006/ole">
            <mc:AlternateContent xmlns:mc="http://schemas.openxmlformats.org/markup-compatibility/2006">
              <mc:Choice xmlns:v="urn:schemas-microsoft-com:vml" Requires="v">
                <p:oleObj name="Equation" r:id="rId8" imgW="2819160" imgH="1650960" progId="Equation.DSMT4">
                  <p:embed/>
                </p:oleObj>
              </mc:Choice>
              <mc:Fallback>
                <p:oleObj name="Equation" r:id="rId8" imgW="2819160" imgH="1650960" progId="Equation.DSMT4">
                  <p:embed/>
                  <p:pic>
                    <p:nvPicPr>
                      <p:cNvPr id="6" name="Object 5"/>
                      <p:cNvPicPr>
                        <a:picLocks noChangeAspect="1" noChangeArrowheads="1"/>
                      </p:cNvPicPr>
                      <p:nvPr/>
                    </p:nvPicPr>
                    <p:blipFill>
                      <a:blip r:embed="rId9"/>
                      <a:srcRect/>
                      <a:stretch>
                        <a:fillRect/>
                      </a:stretch>
                    </p:blipFill>
                    <p:spPr bwMode="auto">
                      <a:xfrm>
                        <a:off x="3586618" y="3678891"/>
                        <a:ext cx="4510656" cy="2641536"/>
                      </a:xfrm>
                      <a:prstGeom prst="rect">
                        <a:avLst/>
                      </a:prstGeom>
                      <a:solidFill>
                        <a:schemeClr val="bg1"/>
                      </a:solidFill>
                      <a:ln>
                        <a:solidFill>
                          <a:schemeClr val="dk1">
                            <a:shade val="60000"/>
                            <a:satMod val="110000"/>
                          </a:schemeClr>
                        </a:solidFill>
                      </a:ln>
                    </p:spPr>
                  </p:pic>
                </p:oleObj>
              </mc:Fallback>
            </mc:AlternateContent>
          </a:graphicData>
        </a:graphic>
      </p:graphicFrame>
      <p:pic>
        <p:nvPicPr>
          <p:cNvPr id="11" name="Picture 10"/>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57200" y="320778"/>
            <a:ext cx="4463934" cy="3229494"/>
          </a:xfrm>
          <a:prstGeom prst="rect">
            <a:avLst/>
          </a:prstGeom>
        </p:spPr>
      </p:pic>
    </p:spTree>
    <p:extLst>
      <p:ext uri="{BB962C8B-B14F-4D97-AF65-F5344CB8AC3E}">
        <p14:creationId xmlns:p14="http://schemas.microsoft.com/office/powerpoint/2010/main" val="121231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41</a:t>
            </a:fld>
            <a:endParaRPr lang="sr-Latn-RS"/>
          </a:p>
        </p:txBody>
      </p:sp>
      <p:graphicFrame>
        <p:nvGraphicFramePr>
          <p:cNvPr id="3" name="Object 2"/>
          <p:cNvGraphicFramePr>
            <a:graphicFrameLocks noChangeAspect="1"/>
          </p:cNvGraphicFramePr>
          <p:nvPr>
            <p:extLst>
              <p:ext uri="{D42A27DB-BD31-4B8C-83A1-F6EECF244321}">
                <p14:modId xmlns:p14="http://schemas.microsoft.com/office/powerpoint/2010/main" val="849797761"/>
              </p:ext>
            </p:extLst>
          </p:nvPr>
        </p:nvGraphicFramePr>
        <p:xfrm>
          <a:off x="605962" y="609600"/>
          <a:ext cx="4510656" cy="2641536"/>
        </p:xfrm>
        <a:graphic>
          <a:graphicData uri="http://schemas.openxmlformats.org/presentationml/2006/ole">
            <mc:AlternateContent xmlns:mc="http://schemas.openxmlformats.org/markup-compatibility/2006">
              <mc:Choice xmlns:v="urn:schemas-microsoft-com:vml" Requires="v">
                <p:oleObj name="Equation" r:id="rId2" imgW="2819160" imgH="1650960" progId="Equation.DSMT4">
                  <p:embed/>
                </p:oleObj>
              </mc:Choice>
              <mc:Fallback>
                <p:oleObj name="Equation" r:id="rId2" imgW="2819160" imgH="1650960" progId="Equation.DSMT4">
                  <p:embed/>
                  <p:pic>
                    <p:nvPicPr>
                      <p:cNvPr id="16" name="Object 15"/>
                      <p:cNvPicPr>
                        <a:picLocks noChangeAspect="1" noChangeArrowheads="1"/>
                      </p:cNvPicPr>
                      <p:nvPr/>
                    </p:nvPicPr>
                    <p:blipFill>
                      <a:blip r:embed="rId3"/>
                      <a:srcRect/>
                      <a:stretch>
                        <a:fillRect/>
                      </a:stretch>
                    </p:blipFill>
                    <p:spPr bwMode="auto">
                      <a:xfrm>
                        <a:off x="605962" y="609600"/>
                        <a:ext cx="4510656" cy="2641536"/>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35803960"/>
              </p:ext>
            </p:extLst>
          </p:nvPr>
        </p:nvGraphicFramePr>
        <p:xfrm>
          <a:off x="5638800" y="630048"/>
          <a:ext cx="2397312" cy="2600640"/>
        </p:xfrm>
        <a:graphic>
          <a:graphicData uri="http://schemas.openxmlformats.org/presentationml/2006/ole">
            <mc:AlternateContent xmlns:mc="http://schemas.openxmlformats.org/markup-compatibility/2006">
              <mc:Choice xmlns:v="urn:schemas-microsoft-com:vml" Requires="v">
                <p:oleObj name="Equation" r:id="rId4" imgW="1498320" imgH="1625400" progId="Equation.DSMT4">
                  <p:embed/>
                </p:oleObj>
              </mc:Choice>
              <mc:Fallback>
                <p:oleObj name="Equation" r:id="rId4" imgW="1498320" imgH="1625400" progId="Equation.DSMT4">
                  <p:embed/>
                  <p:pic>
                    <p:nvPicPr>
                      <p:cNvPr id="6" name="Object 5"/>
                      <p:cNvPicPr>
                        <a:picLocks noChangeAspect="1" noChangeArrowheads="1"/>
                      </p:cNvPicPr>
                      <p:nvPr/>
                    </p:nvPicPr>
                    <p:blipFill>
                      <a:blip r:embed="rId5"/>
                      <a:srcRect/>
                      <a:stretch>
                        <a:fillRect/>
                      </a:stretch>
                    </p:blipFill>
                    <p:spPr bwMode="auto">
                      <a:xfrm>
                        <a:off x="5638800" y="630048"/>
                        <a:ext cx="2397312" cy="260064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61209198"/>
              </p:ext>
            </p:extLst>
          </p:nvPr>
        </p:nvGraphicFramePr>
        <p:xfrm>
          <a:off x="5181600" y="1777968"/>
          <a:ext cx="381000" cy="304800"/>
        </p:xfrm>
        <a:graphic>
          <a:graphicData uri="http://schemas.openxmlformats.org/presentationml/2006/ole">
            <mc:AlternateContent xmlns:mc="http://schemas.openxmlformats.org/markup-compatibility/2006">
              <mc:Choice xmlns:v="urn:schemas-microsoft-com:vml" Requires="v">
                <p:oleObj name="Equation" r:id="rId6" imgW="190440" imgH="152280" progId="Equation.DSMT4">
                  <p:embed/>
                </p:oleObj>
              </mc:Choice>
              <mc:Fallback>
                <p:oleObj name="Equation" r:id="rId6" imgW="190440" imgH="152280" progId="Equation.DSMT4">
                  <p:embed/>
                  <p:pic>
                    <p:nvPicPr>
                      <p:cNvPr id="25" name="Object 24"/>
                      <p:cNvPicPr>
                        <a:picLocks noChangeAspect="1" noChangeArrowheads="1"/>
                      </p:cNvPicPr>
                      <p:nvPr/>
                    </p:nvPicPr>
                    <p:blipFill>
                      <a:blip r:embed="rId7"/>
                      <a:srcRect/>
                      <a:stretch>
                        <a:fillRect/>
                      </a:stretch>
                    </p:blipFill>
                    <p:spPr bwMode="auto">
                      <a:xfrm>
                        <a:off x="5181600" y="1777968"/>
                        <a:ext cx="381000" cy="304800"/>
                      </a:xfrm>
                      <a:prstGeom prst="rect">
                        <a:avLst/>
                      </a:prstGeom>
                      <a:solidFill>
                        <a:schemeClr val="bg1"/>
                      </a:solidFill>
                      <a:ln>
                        <a:noFill/>
                      </a:ln>
                    </p:spPr>
                  </p:pic>
                </p:oleObj>
              </mc:Fallback>
            </mc:AlternateContent>
          </a:graphicData>
        </a:graphic>
      </p:graphicFrame>
      <p:sp>
        <p:nvSpPr>
          <p:cNvPr id="6" name="Right Arrow 5"/>
          <p:cNvSpPr/>
          <p:nvPr/>
        </p:nvSpPr>
        <p:spPr>
          <a:xfrm rot="16200000" flipH="1">
            <a:off x="6631716" y="3388264"/>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aphicFrame>
        <p:nvGraphicFramePr>
          <p:cNvPr id="7" name="Object 6"/>
          <p:cNvGraphicFramePr>
            <a:graphicFrameLocks noChangeAspect="1"/>
          </p:cNvGraphicFramePr>
          <p:nvPr>
            <p:extLst>
              <p:ext uri="{D42A27DB-BD31-4B8C-83A1-F6EECF244321}">
                <p14:modId xmlns:p14="http://schemas.microsoft.com/office/powerpoint/2010/main" val="2353943708"/>
              </p:ext>
            </p:extLst>
          </p:nvPr>
        </p:nvGraphicFramePr>
        <p:xfrm>
          <a:off x="5999256" y="3683000"/>
          <a:ext cx="1676400" cy="965200"/>
        </p:xfrm>
        <a:graphic>
          <a:graphicData uri="http://schemas.openxmlformats.org/presentationml/2006/ole">
            <mc:AlternateContent xmlns:mc="http://schemas.openxmlformats.org/markup-compatibility/2006">
              <mc:Choice xmlns:v="urn:schemas-microsoft-com:vml" Requires="v">
                <p:oleObj name="Equation" r:id="rId8" imgW="838080" imgH="482400" progId="Equation.DSMT4">
                  <p:embed/>
                </p:oleObj>
              </mc:Choice>
              <mc:Fallback>
                <p:oleObj name="Equation" r:id="rId8" imgW="838080" imgH="482400" progId="Equation.DSMT4">
                  <p:embed/>
                  <p:pic>
                    <p:nvPicPr>
                      <p:cNvPr id="12" name="Object 11"/>
                      <p:cNvPicPr>
                        <a:picLocks noChangeAspect="1" noChangeArrowheads="1"/>
                      </p:cNvPicPr>
                      <p:nvPr/>
                    </p:nvPicPr>
                    <p:blipFill>
                      <a:blip r:embed="rId9"/>
                      <a:srcRect/>
                      <a:stretch>
                        <a:fillRect/>
                      </a:stretch>
                    </p:blipFill>
                    <p:spPr bwMode="auto">
                      <a:xfrm>
                        <a:off x="5999256" y="3683000"/>
                        <a:ext cx="1676400" cy="9652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85005612"/>
              </p:ext>
            </p:extLst>
          </p:nvPr>
        </p:nvGraphicFramePr>
        <p:xfrm>
          <a:off x="2354356" y="3733800"/>
          <a:ext cx="3073400" cy="863600"/>
        </p:xfrm>
        <a:graphic>
          <a:graphicData uri="http://schemas.openxmlformats.org/presentationml/2006/ole">
            <mc:AlternateContent xmlns:mc="http://schemas.openxmlformats.org/markup-compatibility/2006">
              <mc:Choice xmlns:v="urn:schemas-microsoft-com:vml" Requires="v">
                <p:oleObj name="Equation" r:id="rId10" imgW="1536480" imgH="431640" progId="Equation.DSMT4">
                  <p:embed/>
                </p:oleObj>
              </mc:Choice>
              <mc:Fallback>
                <p:oleObj name="Equation" r:id="rId10" imgW="1536480" imgH="431640" progId="Equation.DSMT4">
                  <p:embed/>
                  <p:pic>
                    <p:nvPicPr>
                      <p:cNvPr id="7" name="Object 6"/>
                      <p:cNvPicPr>
                        <a:picLocks noChangeAspect="1" noChangeArrowheads="1"/>
                      </p:cNvPicPr>
                      <p:nvPr/>
                    </p:nvPicPr>
                    <p:blipFill>
                      <a:blip r:embed="rId11"/>
                      <a:srcRect/>
                      <a:stretch>
                        <a:fillRect/>
                      </a:stretch>
                    </p:blipFill>
                    <p:spPr bwMode="auto">
                      <a:xfrm>
                        <a:off x="2354356" y="3733800"/>
                        <a:ext cx="3073400" cy="8636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17448037"/>
              </p:ext>
            </p:extLst>
          </p:nvPr>
        </p:nvGraphicFramePr>
        <p:xfrm>
          <a:off x="5523006" y="4013200"/>
          <a:ext cx="381000" cy="304800"/>
        </p:xfrm>
        <a:graphic>
          <a:graphicData uri="http://schemas.openxmlformats.org/presentationml/2006/ole">
            <mc:AlternateContent xmlns:mc="http://schemas.openxmlformats.org/markup-compatibility/2006">
              <mc:Choice xmlns:v="urn:schemas-microsoft-com:vml" Requires="v">
                <p:oleObj name="Equation" r:id="rId12" imgW="190440" imgH="152280" progId="Equation.DSMT4">
                  <p:embed/>
                </p:oleObj>
              </mc:Choice>
              <mc:Fallback>
                <p:oleObj name="Equation" r:id="rId12" imgW="190440" imgH="152280" progId="Equation.DSMT4">
                  <p:embed/>
                  <p:pic>
                    <p:nvPicPr>
                      <p:cNvPr id="5" name="Object 4"/>
                      <p:cNvPicPr>
                        <a:picLocks noChangeAspect="1" noChangeArrowheads="1"/>
                      </p:cNvPicPr>
                      <p:nvPr/>
                    </p:nvPicPr>
                    <p:blipFill>
                      <a:blip r:embed="rId13"/>
                      <a:srcRect/>
                      <a:stretch>
                        <a:fillRect/>
                      </a:stretch>
                    </p:blipFill>
                    <p:spPr bwMode="auto">
                      <a:xfrm>
                        <a:off x="5523006" y="4013200"/>
                        <a:ext cx="381000" cy="304800"/>
                      </a:xfrm>
                      <a:prstGeom prst="rect">
                        <a:avLst/>
                      </a:prstGeom>
                      <a:solidFill>
                        <a:schemeClr val="bg1"/>
                      </a:solid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762534536"/>
              </p:ext>
            </p:extLst>
          </p:nvPr>
        </p:nvGraphicFramePr>
        <p:xfrm>
          <a:off x="2354356" y="5105400"/>
          <a:ext cx="1778000" cy="457200"/>
        </p:xfrm>
        <a:graphic>
          <a:graphicData uri="http://schemas.openxmlformats.org/presentationml/2006/ole">
            <mc:AlternateContent xmlns:mc="http://schemas.openxmlformats.org/markup-compatibility/2006">
              <mc:Choice xmlns:v="urn:schemas-microsoft-com:vml" Requires="v">
                <p:oleObj name="Equation" r:id="rId14" imgW="888840" imgH="228600" progId="Equation.DSMT4">
                  <p:embed/>
                </p:oleObj>
              </mc:Choice>
              <mc:Fallback>
                <p:oleObj name="Equation" r:id="rId14" imgW="888840" imgH="228600" progId="Equation.DSMT4">
                  <p:embed/>
                  <p:pic>
                    <p:nvPicPr>
                      <p:cNvPr id="8" name="Object 7"/>
                      <p:cNvPicPr>
                        <a:picLocks noChangeAspect="1" noChangeArrowheads="1"/>
                      </p:cNvPicPr>
                      <p:nvPr/>
                    </p:nvPicPr>
                    <p:blipFill>
                      <a:blip r:embed="rId15"/>
                      <a:srcRect/>
                      <a:stretch>
                        <a:fillRect/>
                      </a:stretch>
                    </p:blipFill>
                    <p:spPr bwMode="auto">
                      <a:xfrm>
                        <a:off x="2354356" y="5105400"/>
                        <a:ext cx="1778000" cy="4572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495606581"/>
              </p:ext>
            </p:extLst>
          </p:nvPr>
        </p:nvGraphicFramePr>
        <p:xfrm>
          <a:off x="4554444" y="5638800"/>
          <a:ext cx="2540000" cy="457200"/>
        </p:xfrm>
        <a:graphic>
          <a:graphicData uri="http://schemas.openxmlformats.org/presentationml/2006/ole">
            <mc:AlternateContent xmlns:mc="http://schemas.openxmlformats.org/markup-compatibility/2006">
              <mc:Choice xmlns:v="urn:schemas-microsoft-com:vml" Requires="v">
                <p:oleObj name="Equation" r:id="rId16" imgW="1269720" imgH="228600" progId="Equation.DSMT4">
                  <p:embed/>
                </p:oleObj>
              </mc:Choice>
              <mc:Fallback>
                <p:oleObj name="Equation" r:id="rId16" imgW="1269720" imgH="228600" progId="Equation.DSMT4">
                  <p:embed/>
                  <p:pic>
                    <p:nvPicPr>
                      <p:cNvPr id="12" name="Object 11"/>
                      <p:cNvPicPr>
                        <a:picLocks noChangeAspect="1" noChangeArrowheads="1"/>
                      </p:cNvPicPr>
                      <p:nvPr/>
                    </p:nvPicPr>
                    <p:blipFill>
                      <a:blip r:embed="rId17"/>
                      <a:srcRect/>
                      <a:stretch>
                        <a:fillRect/>
                      </a:stretch>
                    </p:blipFill>
                    <p:spPr bwMode="auto">
                      <a:xfrm>
                        <a:off x="4554444" y="5638800"/>
                        <a:ext cx="2540000" cy="4572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09191101"/>
              </p:ext>
            </p:extLst>
          </p:nvPr>
        </p:nvGraphicFramePr>
        <p:xfrm>
          <a:off x="2861290" y="4658442"/>
          <a:ext cx="279400" cy="406400"/>
        </p:xfrm>
        <a:graphic>
          <a:graphicData uri="http://schemas.openxmlformats.org/presentationml/2006/ole">
            <mc:AlternateContent xmlns:mc="http://schemas.openxmlformats.org/markup-compatibility/2006">
              <mc:Choice xmlns:v="urn:schemas-microsoft-com:vml" Requires="v">
                <p:oleObj name="Equation" r:id="rId18" imgW="139680" imgH="203040" progId="Equation.DSMT4">
                  <p:embed/>
                </p:oleObj>
              </mc:Choice>
              <mc:Fallback>
                <p:oleObj name="Equation" r:id="rId18" imgW="139680" imgH="203040" progId="Equation.DSMT4">
                  <p:embed/>
                  <p:pic>
                    <p:nvPicPr>
                      <p:cNvPr id="5" name="Object 4"/>
                      <p:cNvPicPr>
                        <a:picLocks noChangeAspect="1" noChangeArrowheads="1"/>
                      </p:cNvPicPr>
                      <p:nvPr/>
                    </p:nvPicPr>
                    <p:blipFill>
                      <a:blip r:embed="rId19"/>
                      <a:srcRect/>
                      <a:stretch>
                        <a:fillRect/>
                      </a:stretch>
                    </p:blipFill>
                    <p:spPr bwMode="auto">
                      <a:xfrm>
                        <a:off x="2861290" y="4658442"/>
                        <a:ext cx="279400" cy="406400"/>
                      </a:xfrm>
                      <a:prstGeom prst="rect">
                        <a:avLst/>
                      </a:prstGeom>
                      <a:solidFill>
                        <a:schemeClr val="bg1"/>
                      </a:solidFill>
                      <a:ln>
                        <a:noFill/>
                      </a:ln>
                    </p:spPr>
                  </p:pic>
                </p:oleObj>
              </mc:Fallback>
            </mc:AlternateContent>
          </a:graphicData>
        </a:graphic>
      </p:graphicFrame>
      <p:cxnSp>
        <p:nvCxnSpPr>
          <p:cNvPr id="16" name="Elbow Connector 15"/>
          <p:cNvCxnSpPr>
            <a:stCxn id="12" idx="3"/>
            <a:endCxn id="13" idx="0"/>
          </p:cNvCxnSpPr>
          <p:nvPr/>
        </p:nvCxnSpPr>
        <p:spPr>
          <a:xfrm>
            <a:off x="4132356" y="5334000"/>
            <a:ext cx="1692088" cy="304800"/>
          </a:xfrm>
          <a:prstGeom prst="bentConnector2">
            <a:avLst/>
          </a:prstGeom>
        </p:spPr>
        <p:style>
          <a:lnRef idx="1">
            <a:schemeClr val="dk1"/>
          </a:lnRef>
          <a:fillRef idx="0">
            <a:schemeClr val="dk1"/>
          </a:fillRef>
          <a:effectRef idx="0">
            <a:schemeClr val="dk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74956722"/>
              </p:ext>
            </p:extLst>
          </p:nvPr>
        </p:nvGraphicFramePr>
        <p:xfrm>
          <a:off x="7297644" y="5232400"/>
          <a:ext cx="1016000" cy="863600"/>
        </p:xfrm>
        <a:graphic>
          <a:graphicData uri="http://schemas.openxmlformats.org/presentationml/2006/ole">
            <mc:AlternateContent xmlns:mc="http://schemas.openxmlformats.org/markup-compatibility/2006">
              <mc:Choice xmlns:v="urn:schemas-microsoft-com:vml" Requires="v">
                <p:oleObj name="Equation" r:id="rId20" imgW="507960" imgH="431640" progId="Equation.DSMT4">
                  <p:embed/>
                </p:oleObj>
              </mc:Choice>
              <mc:Fallback>
                <p:oleObj name="Equation" r:id="rId20" imgW="507960" imgH="431640" progId="Equation.DSMT4">
                  <p:embed/>
                  <p:pic>
                    <p:nvPicPr>
                      <p:cNvPr id="13" name="Object 12"/>
                      <p:cNvPicPr>
                        <a:picLocks noChangeAspect="1" noChangeArrowheads="1"/>
                      </p:cNvPicPr>
                      <p:nvPr/>
                    </p:nvPicPr>
                    <p:blipFill>
                      <a:blip r:embed="rId21"/>
                      <a:srcRect/>
                      <a:stretch>
                        <a:fillRect/>
                      </a:stretch>
                    </p:blipFill>
                    <p:spPr bwMode="auto">
                      <a:xfrm>
                        <a:off x="7297644" y="5232400"/>
                        <a:ext cx="1016000" cy="863600"/>
                      </a:xfrm>
                      <a:prstGeom prst="rect">
                        <a:avLst/>
                      </a:prstGeom>
                      <a:solidFill>
                        <a:schemeClr val="bg1"/>
                      </a:solidFill>
                      <a:ln>
                        <a:solidFill>
                          <a:schemeClr val="dk1">
                            <a:shade val="60000"/>
                            <a:satMod val="110000"/>
                          </a:schemeClr>
                        </a:solidFill>
                      </a:ln>
                    </p:spPr>
                  </p:pic>
                </p:oleObj>
              </mc:Fallback>
            </mc:AlternateContent>
          </a:graphicData>
        </a:graphic>
      </p:graphicFrame>
      <p:cxnSp>
        <p:nvCxnSpPr>
          <p:cNvPr id="21" name="Elbow Connector 20"/>
          <p:cNvCxnSpPr>
            <a:stCxn id="13" idx="2"/>
            <a:endCxn id="19" idx="2"/>
          </p:cNvCxnSpPr>
          <p:nvPr/>
        </p:nvCxnSpPr>
        <p:spPr>
          <a:xfrm rot="16200000" flipH="1">
            <a:off x="6815044" y="5105400"/>
            <a:ext cx="12700" cy="1981200"/>
          </a:xfrm>
          <a:prstGeom prst="bentConnector3">
            <a:avLst>
              <a:gd name="adj1" fmla="val 1800000"/>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9555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42</a:t>
            </a:fld>
            <a:endParaRPr lang="sr-Latn-RS"/>
          </a:p>
        </p:txBody>
      </p:sp>
      <p:graphicFrame>
        <p:nvGraphicFramePr>
          <p:cNvPr id="4" name="Object 3"/>
          <p:cNvGraphicFramePr>
            <a:graphicFrameLocks noChangeAspect="1"/>
          </p:cNvGraphicFramePr>
          <p:nvPr>
            <p:extLst>
              <p:ext uri="{D42A27DB-BD31-4B8C-83A1-F6EECF244321}">
                <p14:modId xmlns:p14="http://schemas.microsoft.com/office/powerpoint/2010/main" val="1453195406"/>
              </p:ext>
            </p:extLst>
          </p:nvPr>
        </p:nvGraphicFramePr>
        <p:xfrm>
          <a:off x="838200" y="745245"/>
          <a:ext cx="2540000" cy="457200"/>
        </p:xfrm>
        <a:graphic>
          <a:graphicData uri="http://schemas.openxmlformats.org/presentationml/2006/ole">
            <mc:AlternateContent xmlns:mc="http://schemas.openxmlformats.org/markup-compatibility/2006">
              <mc:Choice xmlns:v="urn:schemas-microsoft-com:vml" Requires="v">
                <p:oleObj name="Equation" r:id="rId2" imgW="1269720" imgH="228600" progId="Equation.DSMT4">
                  <p:embed/>
                </p:oleObj>
              </mc:Choice>
              <mc:Fallback>
                <p:oleObj name="Equation" r:id="rId2" imgW="1269720" imgH="228600" progId="Equation.DSMT4">
                  <p:embed/>
                  <p:pic>
                    <p:nvPicPr>
                      <p:cNvPr id="13" name="Object 12"/>
                      <p:cNvPicPr>
                        <a:picLocks noChangeAspect="1" noChangeArrowheads="1"/>
                      </p:cNvPicPr>
                      <p:nvPr/>
                    </p:nvPicPr>
                    <p:blipFill>
                      <a:blip r:embed="rId3"/>
                      <a:srcRect/>
                      <a:stretch>
                        <a:fillRect/>
                      </a:stretch>
                    </p:blipFill>
                    <p:spPr bwMode="auto">
                      <a:xfrm>
                        <a:off x="838200" y="745245"/>
                        <a:ext cx="2540000" cy="4572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5" name="TextBox 4"/>
          <p:cNvSpPr txBox="1"/>
          <p:nvPr/>
        </p:nvSpPr>
        <p:spPr>
          <a:xfrm>
            <a:off x="3733800" y="757535"/>
            <a:ext cx="32766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Dvoosno stanje napona.</a:t>
            </a:r>
            <a:endParaRPr lang="sr-Latn-RS" sz="2400" dirty="0"/>
          </a:p>
        </p:txBody>
      </p:sp>
      <p:cxnSp>
        <p:nvCxnSpPr>
          <p:cNvPr id="7" name="Elbow Connector 6"/>
          <p:cNvCxnSpPr>
            <a:stCxn id="5" idx="0"/>
            <a:endCxn id="4" idx="0"/>
          </p:cNvCxnSpPr>
          <p:nvPr/>
        </p:nvCxnSpPr>
        <p:spPr>
          <a:xfrm rot="16200000" flipV="1">
            <a:off x="3734005" y="-880560"/>
            <a:ext cx="12290" cy="3263900"/>
          </a:xfrm>
          <a:prstGeom prst="bentConnector3">
            <a:avLst>
              <a:gd name="adj1" fmla="val 1960049"/>
            </a:avLst>
          </a:prstGeom>
        </p:spPr>
        <p:style>
          <a:lnRef idx="1">
            <a:schemeClr val="dk1"/>
          </a:lnRef>
          <a:fillRef idx="0">
            <a:schemeClr val="dk1"/>
          </a:fillRef>
          <a:effectRef idx="0">
            <a:schemeClr val="dk1"/>
          </a:effectRef>
          <a:fontRef idx="minor">
            <a:schemeClr val="tx1"/>
          </a:fontRef>
        </p:style>
      </p:cxnSp>
      <p:sp>
        <p:nvSpPr>
          <p:cNvPr id="10" name="Rectangle 9"/>
          <p:cNvSpPr/>
          <p:nvPr/>
        </p:nvSpPr>
        <p:spPr>
          <a:xfrm>
            <a:off x="838200" y="4655403"/>
            <a:ext cx="4724400" cy="830997"/>
          </a:xfrm>
          <a:prstGeom prst="rect">
            <a:avLst/>
          </a:prstGeom>
        </p:spPr>
        <p:txBody>
          <a:bodyPr wrap="square">
            <a:spAutoFit/>
          </a:bodyPr>
          <a:lstStyle/>
          <a:p>
            <a:pPr marR="179705" algn="just">
              <a:spcBef>
                <a:spcPts val="600"/>
              </a:spcBef>
              <a:spcAft>
                <a:spcPts val="0"/>
              </a:spcAft>
            </a:pPr>
            <a:r>
              <a:rPr lang="sr-Latn-RS" sz="2400" i="1" dirty="0">
                <a:latin typeface="Times New Roman" panose="02020603050405020304" pitchFamily="18" charset="0"/>
                <a:ea typeface="Calibri" panose="020F0502020204030204" pitchFamily="34" charset="0"/>
              </a:rPr>
              <a:t>Sl. 6.7 Morova oblast čvrstoće </a:t>
            </a:r>
            <a:r>
              <a:rPr lang="sr-Latn-BA" sz="2400" dirty="0">
                <a:latin typeface="Times New Roman" panose="02020603050405020304" pitchFamily="18" charset="0"/>
                <a:ea typeface="Calibri" panose="020F0502020204030204" pitchFamily="34" charset="0"/>
              </a:rPr>
              <a:t>(</a:t>
            </a:r>
            <a:r>
              <a:rPr lang="sr-Latn-BA" sz="2400" i="1" dirty="0">
                <a:latin typeface="Times New Roman" panose="02020603050405020304" pitchFamily="18" charset="0"/>
                <a:ea typeface="Calibri" panose="020F0502020204030204" pitchFamily="34" charset="0"/>
              </a:rPr>
              <a:t>slučaj dvoosnog stanja napona</a:t>
            </a:r>
            <a:r>
              <a:rPr lang="sr-Latn-BA" sz="2400" dirty="0">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5400" y="1676400"/>
            <a:ext cx="3709554" cy="2830484"/>
          </a:xfrm>
          <a:prstGeom prst="rect">
            <a:avLst/>
          </a:prstGeom>
        </p:spPr>
      </p:pic>
    </p:spTree>
    <p:extLst>
      <p:ext uri="{BB962C8B-B14F-4D97-AF65-F5344CB8AC3E}">
        <p14:creationId xmlns:p14="http://schemas.microsoft.com/office/powerpoint/2010/main" val="428127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r>
              <a:rPr lang="sr-Latn-RS" sz="3200" dirty="0">
                <a:solidFill>
                  <a:schemeClr val="tx1"/>
                </a:solidFill>
                <a:latin typeface="Arial Black" panose="020B0A04020102020204" pitchFamily="34" charset="0"/>
              </a:rPr>
              <a:t>7. SLOŽENA OPTEREĆENJA</a:t>
            </a:r>
          </a:p>
        </p:txBody>
      </p:sp>
      <p:sp>
        <p:nvSpPr>
          <p:cNvPr id="3" name="Slide Number Placeholder 2"/>
          <p:cNvSpPr>
            <a:spLocks noGrp="1"/>
          </p:cNvSpPr>
          <p:nvPr>
            <p:ph type="sldNum" sz="quarter" idx="12"/>
          </p:nvPr>
        </p:nvSpPr>
        <p:spPr/>
        <p:txBody>
          <a:bodyPr/>
          <a:lstStyle/>
          <a:p>
            <a:fld id="{59E7E3F2-0E2C-46C5-AED0-F79EAFDE57AA}" type="slidenum">
              <a:rPr lang="sr-Latn-RS" smtClean="0"/>
              <a:t>43</a:t>
            </a:fld>
            <a:endParaRPr lang="sr-Latn-RS"/>
          </a:p>
        </p:txBody>
      </p:sp>
      <p:sp>
        <p:nvSpPr>
          <p:cNvPr id="4" name="Content Placeholder 3"/>
          <p:cNvSpPr>
            <a:spLocks noGrp="1"/>
          </p:cNvSpPr>
          <p:nvPr>
            <p:ph sz="quarter" idx="1"/>
          </p:nvPr>
        </p:nvSpPr>
        <p:spPr>
          <a:xfrm>
            <a:off x="914400" y="1798638"/>
            <a:ext cx="7772400" cy="4221162"/>
          </a:xfrm>
        </p:spPr>
        <p:txBody>
          <a:bodyPr>
            <a:normAutofit lnSpcReduction="10000"/>
          </a:bodyPr>
          <a:lstStyle/>
          <a:p>
            <a:r>
              <a:rPr lang="sr-Latn-RS" dirty="0"/>
              <a:t>Kad govorimo o složenim opterećenjima ovde pre svega mislimo na složena opterećenja linijskih elemanata konstrukcija kod kojih se u poprečnim presecima pojavljuje od dve do šest uopštenih presečnih sila.</a:t>
            </a:r>
            <a:endParaRPr lang="en-US" dirty="0"/>
          </a:p>
          <a:p>
            <a:r>
              <a:rPr lang="sr-Latn-RS" dirty="0"/>
              <a:t>Sa jednim vidom složenog opterećenja, već smo se upoznali, a reč je o poprečnom savijanju greda simetričnih poprečnih preseka kojima je osa </a:t>
            </a:r>
            <a:r>
              <a:rPr lang="sr-Latn-RS" i="1" dirty="0"/>
              <a:t>y</a:t>
            </a:r>
            <a:r>
              <a:rPr lang="sr-Latn-RS" dirty="0"/>
              <a:t> bila jedna od glavnih težišnih osa inercije, a savijala se oko ose </a:t>
            </a:r>
            <a:r>
              <a:rPr lang="sr-Latn-RS" i="1" dirty="0"/>
              <a:t>x</a:t>
            </a:r>
            <a:r>
              <a:rPr lang="sr-Latn-RS" dirty="0"/>
              <a:t> poprečnih preseka). Ravan opterećenja je bila simetralna </a:t>
            </a:r>
            <a:r>
              <a:rPr lang="sr-Latn-RS" i="1" dirty="0"/>
              <a:t>yz</a:t>
            </a:r>
            <a:r>
              <a:rPr lang="sr-Latn-RS" dirty="0"/>
              <a:t> ravan.</a:t>
            </a:r>
            <a:endParaRPr lang="en-US" dirty="0"/>
          </a:p>
        </p:txBody>
      </p:sp>
      <p:sp>
        <p:nvSpPr>
          <p:cNvPr id="5" name="Title 1"/>
          <p:cNvSpPr txBox="1">
            <a:spLocks/>
          </p:cNvSpPr>
          <p:nvPr/>
        </p:nvSpPr>
        <p:spPr>
          <a:xfrm>
            <a:off x="914400" y="1112838"/>
            <a:ext cx="7772400" cy="639762"/>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sr-Latn-RS" sz="2800" dirty="0">
                <a:solidFill>
                  <a:schemeClr val="tx1"/>
                </a:solidFill>
                <a:latin typeface="Arial Black" panose="020B0A04020102020204" pitchFamily="34" charset="0"/>
              </a:rPr>
              <a:t>7.1. Uvodna razmatranja</a:t>
            </a:r>
          </a:p>
        </p:txBody>
      </p:sp>
    </p:spTree>
    <p:extLst>
      <p:ext uri="{BB962C8B-B14F-4D97-AF65-F5344CB8AC3E}">
        <p14:creationId xmlns:p14="http://schemas.microsoft.com/office/powerpoint/2010/main" val="20982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E7E3F2-0E2C-46C5-AED0-F79EAFDE57AA}" type="slidenum">
              <a:rPr lang="sr-Latn-RS" smtClean="0"/>
              <a:t>44</a:t>
            </a:fld>
            <a:endParaRPr lang="sr-Latn-RS"/>
          </a:p>
        </p:txBody>
      </p:sp>
      <p:sp>
        <p:nvSpPr>
          <p:cNvPr id="4" name="Content Placeholder 3"/>
          <p:cNvSpPr>
            <a:spLocks noGrp="1"/>
          </p:cNvSpPr>
          <p:nvPr>
            <p:ph sz="quarter" idx="1"/>
          </p:nvPr>
        </p:nvSpPr>
        <p:spPr>
          <a:xfrm>
            <a:off x="914400" y="381000"/>
            <a:ext cx="7772400" cy="5638800"/>
          </a:xfrm>
        </p:spPr>
        <p:txBody>
          <a:bodyPr>
            <a:noAutofit/>
          </a:bodyPr>
          <a:lstStyle/>
          <a:p>
            <a:r>
              <a:rPr lang="sr-Latn-RS" sz="2800" dirty="0"/>
              <a:t>Sada nam ostaje da vidimo šta je sa ostalim vidovima složeno opterećenih linijskih elemenata konstrukcija i kako kod njih rešavati probleme čvrstoće i u manjoj meri probleme deformisanja.</a:t>
            </a:r>
          </a:p>
          <a:p>
            <a:r>
              <a:rPr lang="sr-Latn-RS" sz="2800" dirty="0"/>
              <a:t>Ono što ćemo ovde obraditi odnosi se na:</a:t>
            </a:r>
          </a:p>
          <a:p>
            <a:pPr lvl="1"/>
            <a:r>
              <a:rPr lang="sr-Latn-RS" sz="2600" dirty="0"/>
              <a:t>Rravno savijanje praćeno aksijalnim opterećenjem,</a:t>
            </a:r>
          </a:p>
          <a:p>
            <a:pPr lvl="1"/>
            <a:r>
              <a:rPr lang="sr-Latn-RS" sz="2600" dirty="0"/>
              <a:t>Koso savijanje (čisto, poprečno i prostorno),</a:t>
            </a:r>
          </a:p>
          <a:p>
            <a:pPr lvl="1"/>
            <a:r>
              <a:rPr lang="sr-Latn-RS" sz="2600" dirty="0"/>
              <a:t>Eekscentrično zatezanje i pritisak,</a:t>
            </a:r>
          </a:p>
          <a:p>
            <a:pPr lvl="1"/>
            <a:r>
              <a:rPr lang="sr-Latn-RS" sz="2600" dirty="0"/>
              <a:t>Savijanje praćeno uvijanjem,</a:t>
            </a:r>
          </a:p>
          <a:p>
            <a:pPr lvl="1"/>
            <a:r>
              <a:rPr lang="sr-Latn-RS" sz="2600" dirty="0"/>
              <a:t>Uvijanje praćeno aksijalnim opterećenjem i</a:t>
            </a:r>
          </a:p>
          <a:p>
            <a:pPr lvl="1"/>
            <a:r>
              <a:rPr lang="sr-Latn-RS" sz="2600" dirty="0"/>
              <a:t>Savijanje praćeno aksijalnim opterećenjem i uvijanjem.</a:t>
            </a:r>
            <a:endParaRPr lang="en-US" sz="2600" dirty="0"/>
          </a:p>
          <a:p>
            <a:endParaRPr lang="en-US" sz="2800" dirty="0"/>
          </a:p>
        </p:txBody>
      </p:sp>
    </p:spTree>
    <p:extLst>
      <p:ext uri="{BB962C8B-B14F-4D97-AF65-F5344CB8AC3E}">
        <p14:creationId xmlns:p14="http://schemas.microsoft.com/office/powerpoint/2010/main" val="97753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45</a:t>
            </a:fld>
            <a:endParaRPr lang="sr-Latn-RS"/>
          </a:p>
        </p:txBody>
      </p:sp>
      <p:sp>
        <p:nvSpPr>
          <p:cNvPr id="3" name="Title 1"/>
          <p:cNvSpPr txBox="1">
            <a:spLocks/>
          </p:cNvSpPr>
          <p:nvPr/>
        </p:nvSpPr>
        <p:spPr>
          <a:xfrm>
            <a:off x="914400" y="457200"/>
            <a:ext cx="7772400" cy="1066800"/>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sr-Latn-RS" sz="2800" dirty="0">
                <a:solidFill>
                  <a:schemeClr val="tx1"/>
                </a:solidFill>
                <a:latin typeface="Arial Black" panose="020B0A04020102020204" pitchFamily="34" charset="0"/>
              </a:rPr>
              <a:t>7.2. Ravno savijanje praćeno </a:t>
            </a:r>
          </a:p>
          <a:p>
            <a:r>
              <a:rPr lang="sr-Latn-RS" sz="2800" dirty="0">
                <a:solidFill>
                  <a:schemeClr val="tx1"/>
                </a:solidFill>
                <a:latin typeface="Arial Black" panose="020B0A04020102020204" pitchFamily="34" charset="0"/>
              </a:rPr>
              <a:t>       aksijalnim opterećenjem</a:t>
            </a:r>
          </a:p>
        </p:txBody>
      </p:sp>
      <p:sp>
        <p:nvSpPr>
          <p:cNvPr id="5" name="Rectangle 4"/>
          <p:cNvSpPr/>
          <p:nvPr/>
        </p:nvSpPr>
        <p:spPr>
          <a:xfrm>
            <a:off x="762000" y="5791200"/>
            <a:ext cx="7010400" cy="461665"/>
          </a:xfrm>
          <a:prstGeom prst="rect">
            <a:avLst/>
          </a:prstGeom>
        </p:spPr>
        <p:txBody>
          <a:bodyPr wrap="square">
            <a:spAutoFit/>
          </a:bodyPr>
          <a:lstStyle/>
          <a:p>
            <a:pPr marL="179705" marR="179705" indent="-288290" algn="ctr">
              <a:spcAft>
                <a:spcPts val="0"/>
              </a:spcAft>
            </a:pPr>
            <a:r>
              <a:rPr lang="sr-Latn-RS" sz="2400" i="1" dirty="0">
                <a:latin typeface="Times New Roman" panose="02020603050405020304" pitchFamily="18" charset="0"/>
                <a:ea typeface="Calibri" panose="020F0502020204030204" pitchFamily="34" charset="0"/>
              </a:rPr>
              <a:t>Sl. 7.1 Savijanje proste grede praćeno zatezanjem</a:t>
            </a:r>
            <a:endParaRPr lang="en-US" sz="2400" dirty="0">
              <a:latin typeface="Times New Roman" panose="02020603050405020304" pitchFamily="18" charset="0"/>
              <a:ea typeface="Calibri" panose="020F0502020204030204" pitchFamily="34" charset="0"/>
            </a:endParaRPr>
          </a:p>
        </p:txBody>
      </p:sp>
      <p:pic>
        <p:nvPicPr>
          <p:cNvPr id="6" name="Picture 5"/>
          <p:cNvPicPr/>
          <p:nvPr/>
        </p:nvPicPr>
        <p:blipFill>
          <a:blip r:embed="rId2" cstate="print">
            <a:extLst>
              <a:ext uri="{28A0092B-C50C-407E-A947-70E740481C1C}">
                <a14:useLocalDpi xmlns:a14="http://schemas.microsoft.com/office/drawing/2010/main"/>
              </a:ext>
            </a:extLst>
          </a:blip>
          <a:stretch>
            <a:fillRect/>
          </a:stretch>
        </p:blipFill>
        <p:spPr>
          <a:xfrm>
            <a:off x="1171402" y="1752600"/>
            <a:ext cx="5991398" cy="3971406"/>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087798788"/>
              </p:ext>
            </p:extLst>
          </p:nvPr>
        </p:nvGraphicFramePr>
        <p:xfrm>
          <a:off x="5549900" y="1981200"/>
          <a:ext cx="3225800" cy="838200"/>
        </p:xfrm>
        <a:graphic>
          <a:graphicData uri="http://schemas.openxmlformats.org/presentationml/2006/ole">
            <mc:AlternateContent xmlns:mc="http://schemas.openxmlformats.org/markup-compatibility/2006">
              <mc:Choice xmlns:v="urn:schemas-microsoft-com:vml" Requires="v">
                <p:oleObj name="Equation" r:id="rId3" imgW="1612800" imgH="419040" progId="Equation.DSMT4">
                  <p:embed/>
                </p:oleObj>
              </mc:Choice>
              <mc:Fallback>
                <p:oleObj name="Equation" r:id="rId3" imgW="1612800" imgH="419040" progId="Equation.DSMT4">
                  <p:embed/>
                  <p:pic>
                    <p:nvPicPr>
                      <p:cNvPr id="4" name="Object 3"/>
                      <p:cNvPicPr>
                        <a:picLocks noChangeAspect="1" noChangeArrowheads="1"/>
                      </p:cNvPicPr>
                      <p:nvPr/>
                    </p:nvPicPr>
                    <p:blipFill>
                      <a:blip r:embed="rId4"/>
                      <a:srcRect/>
                      <a:stretch>
                        <a:fillRect/>
                      </a:stretch>
                    </p:blipFill>
                    <p:spPr bwMode="auto">
                      <a:xfrm>
                        <a:off x="5549900" y="1981200"/>
                        <a:ext cx="3225800" cy="8382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54059053"/>
              </p:ext>
            </p:extLst>
          </p:nvPr>
        </p:nvGraphicFramePr>
        <p:xfrm>
          <a:off x="7529461" y="3048000"/>
          <a:ext cx="1219200" cy="838200"/>
        </p:xfrm>
        <a:graphic>
          <a:graphicData uri="http://schemas.openxmlformats.org/presentationml/2006/ole">
            <mc:AlternateContent xmlns:mc="http://schemas.openxmlformats.org/markup-compatibility/2006">
              <mc:Choice xmlns:v="urn:schemas-microsoft-com:vml" Requires="v">
                <p:oleObj name="Equation" r:id="rId5" imgW="609480" imgH="419040" progId="Equation.DSMT4">
                  <p:embed/>
                </p:oleObj>
              </mc:Choice>
              <mc:Fallback>
                <p:oleObj name="Equation" r:id="rId5" imgW="609480" imgH="419040" progId="Equation.DSMT4">
                  <p:embed/>
                  <p:pic>
                    <p:nvPicPr>
                      <p:cNvPr id="6" name="Object 5"/>
                      <p:cNvPicPr>
                        <a:picLocks noChangeAspect="1" noChangeArrowheads="1"/>
                      </p:cNvPicPr>
                      <p:nvPr/>
                    </p:nvPicPr>
                    <p:blipFill>
                      <a:blip r:embed="rId6"/>
                      <a:srcRect/>
                      <a:stretch>
                        <a:fillRect/>
                      </a:stretch>
                    </p:blipFill>
                    <p:spPr bwMode="auto">
                      <a:xfrm>
                        <a:off x="7529461" y="3048000"/>
                        <a:ext cx="1219200" cy="838200"/>
                      </a:xfrm>
                      <a:prstGeom prst="rect">
                        <a:avLst/>
                      </a:prstGeom>
                      <a:solidFill>
                        <a:schemeClr val="bg1"/>
                      </a:solidFill>
                      <a:ln>
                        <a:solidFill>
                          <a:schemeClr val="dk1">
                            <a:shade val="60000"/>
                            <a:satMod val="110000"/>
                          </a:schemeClr>
                        </a:solidFill>
                      </a:ln>
                    </p:spPr>
                  </p:pic>
                </p:oleObj>
              </mc:Fallback>
            </mc:AlternateContent>
          </a:graphicData>
        </a:graphic>
      </p:graphicFrame>
    </p:spTree>
    <p:extLst>
      <p:ext uri="{BB962C8B-B14F-4D97-AF65-F5344CB8AC3E}">
        <p14:creationId xmlns:p14="http://schemas.microsoft.com/office/powerpoint/2010/main" val="35561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46</a:t>
            </a:fld>
            <a:endParaRPr lang="sr-Latn-RS"/>
          </a:p>
        </p:txBody>
      </p:sp>
      <p:graphicFrame>
        <p:nvGraphicFramePr>
          <p:cNvPr id="8" name="Object 7"/>
          <p:cNvGraphicFramePr>
            <a:graphicFrameLocks noChangeAspect="1"/>
          </p:cNvGraphicFramePr>
          <p:nvPr>
            <p:extLst>
              <p:ext uri="{D42A27DB-BD31-4B8C-83A1-F6EECF244321}">
                <p14:modId xmlns:p14="http://schemas.microsoft.com/office/powerpoint/2010/main" val="3335789613"/>
              </p:ext>
            </p:extLst>
          </p:nvPr>
        </p:nvGraphicFramePr>
        <p:xfrm>
          <a:off x="7116767" y="2743200"/>
          <a:ext cx="1625600" cy="838200"/>
        </p:xfrm>
        <a:graphic>
          <a:graphicData uri="http://schemas.openxmlformats.org/presentationml/2006/ole">
            <mc:AlternateContent xmlns:mc="http://schemas.openxmlformats.org/markup-compatibility/2006">
              <mc:Choice xmlns:v="urn:schemas-microsoft-com:vml" Requires="v">
                <p:oleObj name="Equation" r:id="rId2" imgW="812520" imgH="419040" progId="Equation.DSMT4">
                  <p:embed/>
                </p:oleObj>
              </mc:Choice>
              <mc:Fallback>
                <p:oleObj name="Equation" r:id="rId2" imgW="812520" imgH="419040" progId="Equation.DSMT4">
                  <p:embed/>
                  <p:pic>
                    <p:nvPicPr>
                      <p:cNvPr id="7" name="Object 6"/>
                      <p:cNvPicPr>
                        <a:picLocks noChangeAspect="1" noChangeArrowheads="1"/>
                      </p:cNvPicPr>
                      <p:nvPr/>
                    </p:nvPicPr>
                    <p:blipFill>
                      <a:blip r:embed="rId3"/>
                      <a:srcRect/>
                      <a:stretch>
                        <a:fillRect/>
                      </a:stretch>
                    </p:blipFill>
                    <p:spPr bwMode="auto">
                      <a:xfrm>
                        <a:off x="7116767" y="2743200"/>
                        <a:ext cx="1625600" cy="8382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38428261"/>
              </p:ext>
            </p:extLst>
          </p:nvPr>
        </p:nvGraphicFramePr>
        <p:xfrm>
          <a:off x="7523167" y="5486400"/>
          <a:ext cx="1219200" cy="838200"/>
        </p:xfrm>
        <a:graphic>
          <a:graphicData uri="http://schemas.openxmlformats.org/presentationml/2006/ole">
            <mc:AlternateContent xmlns:mc="http://schemas.openxmlformats.org/markup-compatibility/2006">
              <mc:Choice xmlns:v="urn:schemas-microsoft-com:vml" Requires="v">
                <p:oleObj name="Equation" r:id="rId4" imgW="609480" imgH="419040" progId="Equation.DSMT4">
                  <p:embed/>
                </p:oleObj>
              </mc:Choice>
              <mc:Fallback>
                <p:oleObj name="Equation" r:id="rId4" imgW="609480" imgH="419040" progId="Equation.DSMT4">
                  <p:embed/>
                  <p:pic>
                    <p:nvPicPr>
                      <p:cNvPr id="8" name="Object 7"/>
                      <p:cNvPicPr>
                        <a:picLocks noChangeAspect="1" noChangeArrowheads="1"/>
                      </p:cNvPicPr>
                      <p:nvPr/>
                    </p:nvPicPr>
                    <p:blipFill>
                      <a:blip r:embed="rId5"/>
                      <a:srcRect/>
                      <a:stretch>
                        <a:fillRect/>
                      </a:stretch>
                    </p:blipFill>
                    <p:spPr bwMode="auto">
                      <a:xfrm>
                        <a:off x="7523167" y="5486400"/>
                        <a:ext cx="1219200" cy="8382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10" name="Right Arrow 9"/>
          <p:cNvSpPr/>
          <p:nvPr/>
        </p:nvSpPr>
        <p:spPr>
          <a:xfrm rot="5400000">
            <a:off x="7995607" y="3774768"/>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aphicFrame>
        <p:nvGraphicFramePr>
          <p:cNvPr id="12" name="Object 11"/>
          <p:cNvGraphicFramePr>
            <a:graphicFrameLocks noChangeAspect="1"/>
          </p:cNvGraphicFramePr>
          <p:nvPr>
            <p:extLst>
              <p:ext uri="{D42A27DB-BD31-4B8C-83A1-F6EECF244321}">
                <p14:modId xmlns:p14="http://schemas.microsoft.com/office/powerpoint/2010/main" val="1945375441"/>
              </p:ext>
            </p:extLst>
          </p:nvPr>
        </p:nvGraphicFramePr>
        <p:xfrm>
          <a:off x="5627025" y="4443354"/>
          <a:ext cx="381000" cy="304800"/>
        </p:xfrm>
        <a:graphic>
          <a:graphicData uri="http://schemas.openxmlformats.org/presentationml/2006/ole">
            <mc:AlternateContent xmlns:mc="http://schemas.openxmlformats.org/markup-compatibility/2006">
              <mc:Choice xmlns:v="urn:schemas-microsoft-com:vml" Requires="v">
                <p:oleObj name="Equation" r:id="rId6" imgW="190440" imgH="152280" progId="Equation.DSMT4">
                  <p:embed/>
                </p:oleObj>
              </mc:Choice>
              <mc:Fallback>
                <p:oleObj name="Equation" r:id="rId6" imgW="190440" imgH="152280" progId="Equation.DSMT4">
                  <p:embed/>
                  <p:pic>
                    <p:nvPicPr>
                      <p:cNvPr id="18" name="Object 17"/>
                      <p:cNvPicPr>
                        <a:picLocks noChangeAspect="1" noChangeArrowheads="1"/>
                      </p:cNvPicPr>
                      <p:nvPr/>
                    </p:nvPicPr>
                    <p:blipFill>
                      <a:blip r:embed="rId7"/>
                      <a:srcRect/>
                      <a:stretch>
                        <a:fillRect/>
                      </a:stretch>
                    </p:blipFill>
                    <p:spPr bwMode="auto">
                      <a:xfrm>
                        <a:off x="5627025" y="4443354"/>
                        <a:ext cx="381000" cy="304800"/>
                      </a:xfrm>
                      <a:prstGeom prst="rect">
                        <a:avLst/>
                      </a:prstGeom>
                      <a:solidFill>
                        <a:schemeClr val="bg1"/>
                      </a:solidFill>
                      <a:ln>
                        <a:noFill/>
                      </a:ln>
                    </p:spPr>
                  </p:pic>
                </p:oleObj>
              </mc:Fallback>
            </mc:AlternateContent>
          </a:graphicData>
        </a:graphic>
      </p:graphicFrame>
      <p:sp>
        <p:nvSpPr>
          <p:cNvPr id="13" name="Right Arrow 12"/>
          <p:cNvSpPr/>
          <p:nvPr/>
        </p:nvSpPr>
        <p:spPr>
          <a:xfrm rot="16200000">
            <a:off x="8064187" y="5201504"/>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17" name="Picture 16"/>
          <p:cNvPicPr/>
          <p:nvPr/>
        </p:nvPicPr>
        <p:blipFill>
          <a:blip r:embed="rId8" cstate="print">
            <a:extLst>
              <a:ext uri="{28A0092B-C50C-407E-A947-70E740481C1C}">
                <a14:useLocalDpi xmlns:a14="http://schemas.microsoft.com/office/drawing/2010/main"/>
              </a:ext>
            </a:extLst>
          </a:blip>
          <a:stretch>
            <a:fillRect/>
          </a:stretch>
        </p:blipFill>
        <p:spPr>
          <a:xfrm>
            <a:off x="533400" y="381000"/>
            <a:ext cx="5991398" cy="3971406"/>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2794773093"/>
              </p:ext>
            </p:extLst>
          </p:nvPr>
        </p:nvGraphicFramePr>
        <p:xfrm>
          <a:off x="2956593" y="4165600"/>
          <a:ext cx="2616200" cy="838200"/>
        </p:xfrm>
        <a:graphic>
          <a:graphicData uri="http://schemas.openxmlformats.org/presentationml/2006/ole">
            <mc:AlternateContent xmlns:mc="http://schemas.openxmlformats.org/markup-compatibility/2006">
              <mc:Choice xmlns:v="urn:schemas-microsoft-com:vml" Requires="v">
                <p:oleObj name="Equation" r:id="rId9" imgW="1307880" imgH="419040" progId="Equation.DSMT4">
                  <p:embed/>
                </p:oleObj>
              </mc:Choice>
              <mc:Fallback>
                <p:oleObj name="Equation" r:id="rId9" imgW="1307880" imgH="419040" progId="Equation.DSMT4">
                  <p:embed/>
                  <p:pic>
                    <p:nvPicPr>
                      <p:cNvPr id="6" name="Object 5"/>
                      <p:cNvPicPr>
                        <a:picLocks noChangeAspect="1" noChangeArrowheads="1"/>
                      </p:cNvPicPr>
                      <p:nvPr/>
                    </p:nvPicPr>
                    <p:blipFill>
                      <a:blip r:embed="rId10"/>
                      <a:srcRect/>
                      <a:stretch>
                        <a:fillRect/>
                      </a:stretch>
                    </p:blipFill>
                    <p:spPr bwMode="auto">
                      <a:xfrm>
                        <a:off x="2956593" y="4165600"/>
                        <a:ext cx="2616200" cy="8382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17028251"/>
              </p:ext>
            </p:extLst>
          </p:nvPr>
        </p:nvGraphicFramePr>
        <p:xfrm>
          <a:off x="6126167" y="4114800"/>
          <a:ext cx="2616200" cy="889000"/>
        </p:xfrm>
        <a:graphic>
          <a:graphicData uri="http://schemas.openxmlformats.org/presentationml/2006/ole">
            <mc:AlternateContent xmlns:mc="http://schemas.openxmlformats.org/markup-compatibility/2006">
              <mc:Choice xmlns:v="urn:schemas-microsoft-com:vml" Requires="v">
                <p:oleObj name="Equation" r:id="rId11" imgW="1307880" imgH="444240" progId="Equation.DSMT4">
                  <p:embed/>
                </p:oleObj>
              </mc:Choice>
              <mc:Fallback>
                <p:oleObj name="Equation" r:id="rId11" imgW="1307880" imgH="444240" progId="Equation.DSMT4">
                  <p:embed/>
                  <p:pic>
                    <p:nvPicPr>
                      <p:cNvPr id="4" name="Object 3"/>
                      <p:cNvPicPr>
                        <a:picLocks noChangeAspect="1" noChangeArrowheads="1"/>
                      </p:cNvPicPr>
                      <p:nvPr/>
                    </p:nvPicPr>
                    <p:blipFill>
                      <a:blip r:embed="rId12"/>
                      <a:srcRect/>
                      <a:stretch>
                        <a:fillRect/>
                      </a:stretch>
                    </p:blipFill>
                    <p:spPr bwMode="auto">
                      <a:xfrm>
                        <a:off x="6126167" y="4114800"/>
                        <a:ext cx="2616200" cy="889000"/>
                      </a:xfrm>
                      <a:prstGeom prst="rect">
                        <a:avLst/>
                      </a:prstGeom>
                      <a:solidFill>
                        <a:schemeClr val="bg1"/>
                      </a:solidFill>
                      <a:ln>
                        <a:solidFill>
                          <a:schemeClr val="dk1">
                            <a:shade val="60000"/>
                            <a:satMod val="110000"/>
                          </a:schemeClr>
                        </a:solidFill>
                      </a:ln>
                    </p:spPr>
                  </p:pic>
                </p:oleObj>
              </mc:Fallback>
            </mc:AlternateContent>
          </a:graphicData>
        </a:graphic>
      </p:graphicFrame>
    </p:spTree>
    <p:extLst>
      <p:ext uri="{BB962C8B-B14F-4D97-AF65-F5344CB8AC3E}">
        <p14:creationId xmlns:p14="http://schemas.microsoft.com/office/powerpoint/2010/main" val="159920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47</a:t>
            </a:fld>
            <a:endParaRPr lang="sr-Latn-RS"/>
          </a:p>
        </p:txBody>
      </p:sp>
      <p:graphicFrame>
        <p:nvGraphicFramePr>
          <p:cNvPr id="9" name="Object 8"/>
          <p:cNvGraphicFramePr>
            <a:graphicFrameLocks noChangeAspect="1"/>
          </p:cNvGraphicFramePr>
          <p:nvPr>
            <p:extLst>
              <p:ext uri="{D42A27DB-BD31-4B8C-83A1-F6EECF244321}">
                <p14:modId xmlns:p14="http://schemas.microsoft.com/office/powerpoint/2010/main" val="1295425419"/>
              </p:ext>
            </p:extLst>
          </p:nvPr>
        </p:nvGraphicFramePr>
        <p:xfrm>
          <a:off x="6491547" y="4432300"/>
          <a:ext cx="381000" cy="304800"/>
        </p:xfrm>
        <a:graphic>
          <a:graphicData uri="http://schemas.openxmlformats.org/presentationml/2006/ole">
            <mc:AlternateContent xmlns:mc="http://schemas.openxmlformats.org/markup-compatibility/2006">
              <mc:Choice xmlns:v="urn:schemas-microsoft-com:vml" Requires="v">
                <p:oleObj name="Equation" r:id="rId2" imgW="190440" imgH="152280" progId="Equation.DSMT4">
                  <p:embed/>
                </p:oleObj>
              </mc:Choice>
              <mc:Fallback>
                <p:oleObj name="Equation" r:id="rId2" imgW="190440" imgH="152280" progId="Equation.DSMT4">
                  <p:embed/>
                  <p:pic>
                    <p:nvPicPr>
                      <p:cNvPr id="12" name="Object 11"/>
                      <p:cNvPicPr>
                        <a:picLocks noChangeAspect="1" noChangeArrowheads="1"/>
                      </p:cNvPicPr>
                      <p:nvPr/>
                    </p:nvPicPr>
                    <p:blipFill>
                      <a:blip r:embed="rId3"/>
                      <a:srcRect/>
                      <a:stretch>
                        <a:fillRect/>
                      </a:stretch>
                    </p:blipFill>
                    <p:spPr bwMode="auto">
                      <a:xfrm>
                        <a:off x="6491547" y="4432300"/>
                        <a:ext cx="381000" cy="304800"/>
                      </a:xfrm>
                      <a:prstGeom prst="rect">
                        <a:avLst/>
                      </a:prstGeom>
                      <a:solidFill>
                        <a:schemeClr val="bg1"/>
                      </a:solid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83983596"/>
              </p:ext>
            </p:extLst>
          </p:nvPr>
        </p:nvGraphicFramePr>
        <p:xfrm>
          <a:off x="7010400" y="3344197"/>
          <a:ext cx="1447800" cy="406400"/>
        </p:xfrm>
        <a:graphic>
          <a:graphicData uri="http://schemas.openxmlformats.org/presentationml/2006/ole">
            <mc:AlternateContent xmlns:mc="http://schemas.openxmlformats.org/markup-compatibility/2006">
              <mc:Choice xmlns:v="urn:schemas-microsoft-com:vml" Requires="v">
                <p:oleObj name="Equation" r:id="rId4" imgW="723600" imgH="203040" progId="Equation.DSMT4">
                  <p:embed/>
                </p:oleObj>
              </mc:Choice>
              <mc:Fallback>
                <p:oleObj name="Equation" r:id="rId4" imgW="723600" imgH="203040" progId="Equation.DSMT4">
                  <p:embed/>
                  <p:pic>
                    <p:nvPicPr>
                      <p:cNvPr id="3" name="Object 2"/>
                      <p:cNvPicPr>
                        <a:picLocks noChangeAspect="1" noChangeArrowheads="1"/>
                      </p:cNvPicPr>
                      <p:nvPr/>
                    </p:nvPicPr>
                    <p:blipFill>
                      <a:blip r:embed="rId5"/>
                      <a:srcRect/>
                      <a:stretch>
                        <a:fillRect/>
                      </a:stretch>
                    </p:blipFill>
                    <p:spPr bwMode="auto">
                      <a:xfrm>
                        <a:off x="7010400" y="3344197"/>
                        <a:ext cx="1447800" cy="4064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763996048"/>
              </p:ext>
            </p:extLst>
          </p:nvPr>
        </p:nvGraphicFramePr>
        <p:xfrm>
          <a:off x="6934200" y="4216400"/>
          <a:ext cx="1524000" cy="787400"/>
        </p:xfrm>
        <a:graphic>
          <a:graphicData uri="http://schemas.openxmlformats.org/presentationml/2006/ole">
            <mc:AlternateContent xmlns:mc="http://schemas.openxmlformats.org/markup-compatibility/2006">
              <mc:Choice xmlns:v="urn:schemas-microsoft-com:vml" Requires="v">
                <p:oleObj name="Equation" r:id="rId6" imgW="761760" imgH="393480" progId="Equation.DSMT4">
                  <p:embed/>
                </p:oleObj>
              </mc:Choice>
              <mc:Fallback>
                <p:oleObj name="Equation" r:id="rId6" imgW="761760" imgH="393480" progId="Equation.DSMT4">
                  <p:embed/>
                  <p:pic>
                    <p:nvPicPr>
                      <p:cNvPr id="5" name="Object 4"/>
                      <p:cNvPicPr>
                        <a:picLocks noChangeAspect="1" noChangeArrowheads="1"/>
                      </p:cNvPicPr>
                      <p:nvPr/>
                    </p:nvPicPr>
                    <p:blipFill>
                      <a:blip r:embed="rId7"/>
                      <a:srcRect/>
                      <a:stretch>
                        <a:fillRect/>
                      </a:stretch>
                    </p:blipFill>
                    <p:spPr bwMode="auto">
                      <a:xfrm>
                        <a:off x="6934200" y="4216400"/>
                        <a:ext cx="1524000" cy="7874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041940289"/>
              </p:ext>
            </p:extLst>
          </p:nvPr>
        </p:nvGraphicFramePr>
        <p:xfrm>
          <a:off x="7561006" y="5469603"/>
          <a:ext cx="914400" cy="355600"/>
        </p:xfrm>
        <a:graphic>
          <a:graphicData uri="http://schemas.openxmlformats.org/presentationml/2006/ole">
            <mc:AlternateContent xmlns:mc="http://schemas.openxmlformats.org/markup-compatibility/2006">
              <mc:Choice xmlns:v="urn:schemas-microsoft-com:vml" Requires="v">
                <p:oleObj name="Equation" r:id="rId8" imgW="457200" imgH="177480" progId="Equation.DSMT4">
                  <p:embed/>
                </p:oleObj>
              </mc:Choice>
              <mc:Fallback>
                <p:oleObj name="Equation" r:id="rId8" imgW="457200" imgH="177480" progId="Equation.DSMT4">
                  <p:embed/>
                  <p:pic>
                    <p:nvPicPr>
                      <p:cNvPr id="6" name="Object 5"/>
                      <p:cNvPicPr>
                        <a:picLocks noChangeAspect="1" noChangeArrowheads="1"/>
                      </p:cNvPicPr>
                      <p:nvPr/>
                    </p:nvPicPr>
                    <p:blipFill>
                      <a:blip r:embed="rId9"/>
                      <a:srcRect/>
                      <a:stretch>
                        <a:fillRect/>
                      </a:stretch>
                    </p:blipFill>
                    <p:spPr bwMode="auto">
                      <a:xfrm>
                        <a:off x="7561006" y="5469603"/>
                        <a:ext cx="914400" cy="3556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14" name="Right Arrow 13"/>
          <p:cNvSpPr/>
          <p:nvPr/>
        </p:nvSpPr>
        <p:spPr>
          <a:xfrm rot="5400000">
            <a:off x="7881046" y="3951789"/>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5" name="Right Arrow 14"/>
          <p:cNvSpPr/>
          <p:nvPr/>
        </p:nvSpPr>
        <p:spPr>
          <a:xfrm rot="16200000">
            <a:off x="7843207" y="5168121"/>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17" name="Picture 16"/>
          <p:cNvPicPr/>
          <p:nvPr/>
        </p:nvPicPr>
        <p:blipFill>
          <a:blip r:embed="rId10" cstate="print">
            <a:extLst>
              <a:ext uri="{28A0092B-C50C-407E-A947-70E740481C1C}">
                <a14:useLocalDpi xmlns:a14="http://schemas.microsoft.com/office/drawing/2010/main"/>
              </a:ext>
            </a:extLst>
          </a:blip>
          <a:stretch>
            <a:fillRect/>
          </a:stretch>
        </p:blipFill>
        <p:spPr>
          <a:xfrm>
            <a:off x="533400" y="381000"/>
            <a:ext cx="5991398" cy="3971406"/>
          </a:xfrm>
          <a:prstGeom prst="rect">
            <a:avLst/>
          </a:prstGeom>
        </p:spPr>
      </p:pic>
      <p:graphicFrame>
        <p:nvGraphicFramePr>
          <p:cNvPr id="16" name="Object 15"/>
          <p:cNvGraphicFramePr>
            <a:graphicFrameLocks noChangeAspect="1"/>
          </p:cNvGraphicFramePr>
          <p:nvPr>
            <p:extLst>
              <p:ext uri="{D42A27DB-BD31-4B8C-83A1-F6EECF244321}">
                <p14:modId xmlns:p14="http://schemas.microsoft.com/office/powerpoint/2010/main" val="3237164749"/>
              </p:ext>
            </p:extLst>
          </p:nvPr>
        </p:nvGraphicFramePr>
        <p:xfrm>
          <a:off x="4855094" y="4191000"/>
          <a:ext cx="1574800" cy="787400"/>
        </p:xfrm>
        <a:graphic>
          <a:graphicData uri="http://schemas.openxmlformats.org/presentationml/2006/ole">
            <mc:AlternateContent xmlns:mc="http://schemas.openxmlformats.org/markup-compatibility/2006">
              <mc:Choice xmlns:v="urn:schemas-microsoft-com:vml" Requires="v">
                <p:oleObj name="Equation" r:id="rId11" imgW="787320" imgH="393480" progId="Equation.DSMT4">
                  <p:embed/>
                </p:oleObj>
              </mc:Choice>
              <mc:Fallback>
                <p:oleObj name="Equation" r:id="rId11" imgW="787320" imgH="393480" progId="Equation.DSMT4">
                  <p:embed/>
                  <p:pic>
                    <p:nvPicPr>
                      <p:cNvPr id="4" name="Object 3"/>
                      <p:cNvPicPr>
                        <a:picLocks noChangeAspect="1" noChangeArrowheads="1"/>
                      </p:cNvPicPr>
                      <p:nvPr/>
                    </p:nvPicPr>
                    <p:blipFill>
                      <a:blip r:embed="rId12"/>
                      <a:srcRect/>
                      <a:stretch>
                        <a:fillRect/>
                      </a:stretch>
                    </p:blipFill>
                    <p:spPr bwMode="auto">
                      <a:xfrm>
                        <a:off x="4855094" y="4191000"/>
                        <a:ext cx="1574800" cy="787400"/>
                      </a:xfrm>
                      <a:prstGeom prst="rect">
                        <a:avLst/>
                      </a:prstGeom>
                      <a:solidFill>
                        <a:schemeClr val="bg1"/>
                      </a:solidFill>
                      <a:ln>
                        <a:solidFill>
                          <a:schemeClr val="dk1">
                            <a:shade val="60000"/>
                            <a:satMod val="110000"/>
                          </a:schemeClr>
                        </a:solidFill>
                      </a:ln>
                    </p:spPr>
                  </p:pic>
                </p:oleObj>
              </mc:Fallback>
            </mc:AlternateContent>
          </a:graphicData>
        </a:graphic>
      </p:graphicFrame>
    </p:spTree>
    <p:extLst>
      <p:ext uri="{BB962C8B-B14F-4D97-AF65-F5344CB8AC3E}">
        <p14:creationId xmlns:p14="http://schemas.microsoft.com/office/powerpoint/2010/main" val="47373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48</a:t>
            </a:fld>
            <a:endParaRPr lang="sr-Latn-RS"/>
          </a:p>
        </p:txBody>
      </p:sp>
      <p:graphicFrame>
        <p:nvGraphicFramePr>
          <p:cNvPr id="10" name="Object 9"/>
          <p:cNvGraphicFramePr>
            <a:graphicFrameLocks noChangeAspect="1"/>
          </p:cNvGraphicFramePr>
          <p:nvPr>
            <p:extLst>
              <p:ext uri="{D42A27DB-BD31-4B8C-83A1-F6EECF244321}">
                <p14:modId xmlns:p14="http://schemas.microsoft.com/office/powerpoint/2010/main" val="3941088750"/>
              </p:ext>
            </p:extLst>
          </p:nvPr>
        </p:nvGraphicFramePr>
        <p:xfrm>
          <a:off x="7289800" y="5080000"/>
          <a:ext cx="1574800" cy="787400"/>
        </p:xfrm>
        <a:graphic>
          <a:graphicData uri="http://schemas.openxmlformats.org/presentationml/2006/ole">
            <mc:AlternateContent xmlns:mc="http://schemas.openxmlformats.org/markup-compatibility/2006">
              <mc:Choice xmlns:v="urn:schemas-microsoft-com:vml" Requires="v">
                <p:oleObj name="Equation" r:id="rId2" imgW="787320" imgH="393480" progId="Equation.DSMT4">
                  <p:embed/>
                </p:oleObj>
              </mc:Choice>
              <mc:Fallback>
                <p:oleObj name="Equation" r:id="rId2" imgW="787320" imgH="393480" progId="Equation.DSMT4">
                  <p:embed/>
                  <p:pic>
                    <p:nvPicPr>
                      <p:cNvPr id="3" name="Object 2"/>
                      <p:cNvPicPr>
                        <a:picLocks noChangeAspect="1" noChangeArrowheads="1"/>
                      </p:cNvPicPr>
                      <p:nvPr/>
                    </p:nvPicPr>
                    <p:blipFill>
                      <a:blip r:embed="rId3"/>
                      <a:srcRect/>
                      <a:stretch>
                        <a:fillRect/>
                      </a:stretch>
                    </p:blipFill>
                    <p:spPr bwMode="auto">
                      <a:xfrm>
                        <a:off x="7289800" y="5080000"/>
                        <a:ext cx="1574800" cy="7874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13" name="Right Arrow 12"/>
          <p:cNvSpPr/>
          <p:nvPr/>
        </p:nvSpPr>
        <p:spPr>
          <a:xfrm rot="5400000">
            <a:off x="6821375" y="3751047"/>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4" name="Right Arrow 13"/>
          <p:cNvSpPr/>
          <p:nvPr/>
        </p:nvSpPr>
        <p:spPr>
          <a:xfrm rot="16200000">
            <a:off x="8269175" y="4730380"/>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aphicFrame>
        <p:nvGraphicFramePr>
          <p:cNvPr id="15" name="Object 14"/>
          <p:cNvGraphicFramePr>
            <a:graphicFrameLocks noChangeAspect="1"/>
          </p:cNvGraphicFramePr>
          <p:nvPr>
            <p:extLst>
              <p:ext uri="{D42A27DB-BD31-4B8C-83A1-F6EECF244321}">
                <p14:modId xmlns:p14="http://schemas.microsoft.com/office/powerpoint/2010/main" val="1251824739"/>
              </p:ext>
            </p:extLst>
          </p:nvPr>
        </p:nvGraphicFramePr>
        <p:xfrm>
          <a:off x="3124200" y="4978400"/>
          <a:ext cx="3581400" cy="838200"/>
        </p:xfrm>
        <a:graphic>
          <a:graphicData uri="http://schemas.openxmlformats.org/presentationml/2006/ole">
            <mc:AlternateContent xmlns:mc="http://schemas.openxmlformats.org/markup-compatibility/2006">
              <mc:Choice xmlns:v="urn:schemas-microsoft-com:vml" Requires="v">
                <p:oleObj name="Equation" r:id="rId4" imgW="1790640" imgH="419040" progId="Equation.DSMT4">
                  <p:embed/>
                </p:oleObj>
              </mc:Choice>
              <mc:Fallback>
                <p:oleObj name="Equation" r:id="rId4" imgW="1790640" imgH="419040" progId="Equation.DSMT4">
                  <p:embed/>
                  <p:pic>
                    <p:nvPicPr>
                      <p:cNvPr id="4" name="Object 3"/>
                      <p:cNvPicPr>
                        <a:picLocks noChangeAspect="1" noChangeArrowheads="1"/>
                      </p:cNvPicPr>
                      <p:nvPr/>
                    </p:nvPicPr>
                    <p:blipFill>
                      <a:blip r:embed="rId5"/>
                      <a:srcRect/>
                      <a:stretch>
                        <a:fillRect/>
                      </a:stretch>
                    </p:blipFill>
                    <p:spPr bwMode="auto">
                      <a:xfrm>
                        <a:off x="3124200" y="4978400"/>
                        <a:ext cx="3581400" cy="8382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995663977"/>
              </p:ext>
            </p:extLst>
          </p:nvPr>
        </p:nvGraphicFramePr>
        <p:xfrm>
          <a:off x="2667000" y="5245100"/>
          <a:ext cx="381000" cy="304800"/>
        </p:xfrm>
        <a:graphic>
          <a:graphicData uri="http://schemas.openxmlformats.org/presentationml/2006/ole">
            <mc:AlternateContent xmlns:mc="http://schemas.openxmlformats.org/markup-compatibility/2006">
              <mc:Choice xmlns:v="urn:schemas-microsoft-com:vml" Requires="v">
                <p:oleObj name="Equation" r:id="rId6" imgW="190440" imgH="152280" progId="Equation.DSMT4">
                  <p:embed/>
                </p:oleObj>
              </mc:Choice>
              <mc:Fallback>
                <p:oleObj name="Equation" r:id="rId6" imgW="190440" imgH="152280" progId="Equation.DSMT4">
                  <p:embed/>
                  <p:pic>
                    <p:nvPicPr>
                      <p:cNvPr id="38" name="Object 37"/>
                      <p:cNvPicPr>
                        <a:picLocks noChangeAspect="1" noChangeArrowheads="1"/>
                      </p:cNvPicPr>
                      <p:nvPr/>
                    </p:nvPicPr>
                    <p:blipFill>
                      <a:blip r:embed="rId7"/>
                      <a:srcRect/>
                      <a:stretch>
                        <a:fillRect/>
                      </a:stretch>
                    </p:blipFill>
                    <p:spPr bwMode="auto">
                      <a:xfrm>
                        <a:off x="2667000" y="5245100"/>
                        <a:ext cx="381000" cy="304800"/>
                      </a:xfrm>
                      <a:prstGeom prst="rect">
                        <a:avLst/>
                      </a:prstGeom>
                      <a:solidFill>
                        <a:schemeClr val="bg1"/>
                      </a:solidFill>
                      <a:ln>
                        <a:noFill/>
                      </a:ln>
                    </p:spPr>
                  </p:pic>
                </p:oleObj>
              </mc:Fallback>
            </mc:AlternateContent>
          </a:graphicData>
        </a:graphic>
      </p:graphicFrame>
      <p:pic>
        <p:nvPicPr>
          <p:cNvPr id="23" name="Picture 22"/>
          <p:cNvPicPr/>
          <p:nvPr/>
        </p:nvPicPr>
        <p:blipFill>
          <a:blip r:embed="rId8" cstate="print">
            <a:extLst>
              <a:ext uri="{28A0092B-C50C-407E-A947-70E740481C1C}">
                <a14:useLocalDpi xmlns:a14="http://schemas.microsoft.com/office/drawing/2010/main"/>
              </a:ext>
            </a:extLst>
          </a:blip>
          <a:stretch>
            <a:fillRect/>
          </a:stretch>
        </p:blipFill>
        <p:spPr>
          <a:xfrm>
            <a:off x="533400" y="381000"/>
            <a:ext cx="5991398" cy="3971406"/>
          </a:xfrm>
          <a:prstGeom prst="rect">
            <a:avLst/>
          </a:prstGeom>
        </p:spPr>
      </p:pic>
      <p:graphicFrame>
        <p:nvGraphicFramePr>
          <p:cNvPr id="11" name="Object 10"/>
          <p:cNvGraphicFramePr>
            <a:graphicFrameLocks noChangeAspect="1"/>
          </p:cNvGraphicFramePr>
          <p:nvPr>
            <p:extLst>
              <p:ext uri="{D42A27DB-BD31-4B8C-83A1-F6EECF244321}">
                <p14:modId xmlns:p14="http://schemas.microsoft.com/office/powerpoint/2010/main" val="3739193197"/>
              </p:ext>
            </p:extLst>
          </p:nvPr>
        </p:nvGraphicFramePr>
        <p:xfrm>
          <a:off x="4267200" y="4051300"/>
          <a:ext cx="4597400" cy="508000"/>
        </p:xfrm>
        <a:graphic>
          <a:graphicData uri="http://schemas.openxmlformats.org/presentationml/2006/ole">
            <mc:AlternateContent xmlns:mc="http://schemas.openxmlformats.org/markup-compatibility/2006">
              <mc:Choice xmlns:v="urn:schemas-microsoft-com:vml" Requires="v">
                <p:oleObj name="Equation" r:id="rId9" imgW="2298600" imgH="253800" progId="Equation.DSMT4">
                  <p:embed/>
                </p:oleObj>
              </mc:Choice>
              <mc:Fallback>
                <p:oleObj name="Equation" r:id="rId9" imgW="2298600" imgH="253800" progId="Equation.DSMT4">
                  <p:embed/>
                  <p:pic>
                    <p:nvPicPr>
                      <p:cNvPr id="6" name="Object 5"/>
                      <p:cNvPicPr>
                        <a:picLocks noChangeAspect="1" noChangeArrowheads="1"/>
                      </p:cNvPicPr>
                      <p:nvPr/>
                    </p:nvPicPr>
                    <p:blipFill>
                      <a:blip r:embed="rId10"/>
                      <a:srcRect/>
                      <a:stretch>
                        <a:fillRect/>
                      </a:stretch>
                    </p:blipFill>
                    <p:spPr bwMode="auto">
                      <a:xfrm>
                        <a:off x="4267200" y="4051300"/>
                        <a:ext cx="4597400" cy="5080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96323201"/>
              </p:ext>
            </p:extLst>
          </p:nvPr>
        </p:nvGraphicFramePr>
        <p:xfrm>
          <a:off x="6229555" y="2667000"/>
          <a:ext cx="2616200" cy="838200"/>
        </p:xfrm>
        <a:graphic>
          <a:graphicData uri="http://schemas.openxmlformats.org/presentationml/2006/ole">
            <mc:AlternateContent xmlns:mc="http://schemas.openxmlformats.org/markup-compatibility/2006">
              <mc:Choice xmlns:v="urn:schemas-microsoft-com:vml" Requires="v">
                <p:oleObj name="Equation" r:id="rId11" imgW="1307880" imgH="419040" progId="Equation.DSMT4">
                  <p:embed/>
                </p:oleObj>
              </mc:Choice>
              <mc:Fallback>
                <p:oleObj name="Equation" r:id="rId11" imgW="1307880" imgH="419040" progId="Equation.DSMT4">
                  <p:embed/>
                  <p:pic>
                    <p:nvPicPr>
                      <p:cNvPr id="7" name="Object 6"/>
                      <p:cNvPicPr>
                        <a:picLocks noChangeAspect="1" noChangeArrowheads="1"/>
                      </p:cNvPicPr>
                      <p:nvPr/>
                    </p:nvPicPr>
                    <p:blipFill>
                      <a:blip r:embed="rId12"/>
                      <a:srcRect/>
                      <a:stretch>
                        <a:fillRect/>
                      </a:stretch>
                    </p:blipFill>
                    <p:spPr bwMode="auto">
                      <a:xfrm>
                        <a:off x="6229555" y="2667000"/>
                        <a:ext cx="2616200" cy="8382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63698614"/>
              </p:ext>
            </p:extLst>
          </p:nvPr>
        </p:nvGraphicFramePr>
        <p:xfrm>
          <a:off x="3854245" y="4170103"/>
          <a:ext cx="381000" cy="304800"/>
        </p:xfrm>
        <a:graphic>
          <a:graphicData uri="http://schemas.openxmlformats.org/presentationml/2006/ole">
            <mc:AlternateContent xmlns:mc="http://schemas.openxmlformats.org/markup-compatibility/2006">
              <mc:Choice xmlns:v="urn:schemas-microsoft-com:vml" Requires="v">
                <p:oleObj name="Equation" r:id="rId13" imgW="190440" imgH="152280" progId="Equation.DSMT4">
                  <p:embed/>
                </p:oleObj>
              </mc:Choice>
              <mc:Fallback>
                <p:oleObj name="Equation" r:id="rId13" imgW="190440" imgH="152280" progId="Equation.DSMT4">
                  <p:embed/>
                  <p:pic>
                    <p:nvPicPr>
                      <p:cNvPr id="9" name="Object 8"/>
                      <p:cNvPicPr>
                        <a:picLocks noChangeAspect="1" noChangeArrowheads="1"/>
                      </p:cNvPicPr>
                      <p:nvPr/>
                    </p:nvPicPr>
                    <p:blipFill>
                      <a:blip r:embed="rId14"/>
                      <a:srcRect/>
                      <a:stretch>
                        <a:fillRect/>
                      </a:stretch>
                    </p:blipFill>
                    <p:spPr bwMode="auto">
                      <a:xfrm>
                        <a:off x="3854245" y="4170103"/>
                        <a:ext cx="381000" cy="304800"/>
                      </a:xfrm>
                      <a:prstGeom prst="rect">
                        <a:avLst/>
                      </a:prstGeom>
                      <a:solidFill>
                        <a:schemeClr val="bg1"/>
                      </a:solidFill>
                      <a:ln>
                        <a:noFill/>
                      </a:ln>
                    </p:spPr>
                  </p:pic>
                </p:oleObj>
              </mc:Fallback>
            </mc:AlternateContent>
          </a:graphicData>
        </a:graphic>
      </p:graphicFrame>
      <p:cxnSp>
        <p:nvCxnSpPr>
          <p:cNvPr id="19" name="Elbow Connector 18"/>
          <p:cNvCxnSpPr>
            <a:stCxn id="16" idx="1"/>
            <a:endCxn id="17" idx="1"/>
          </p:cNvCxnSpPr>
          <p:nvPr/>
        </p:nvCxnSpPr>
        <p:spPr>
          <a:xfrm rot="10800000" flipV="1">
            <a:off x="2667001" y="4322502"/>
            <a:ext cx="1187245" cy="1074997"/>
          </a:xfrm>
          <a:prstGeom prst="bentConnector3">
            <a:avLst>
              <a:gd name="adj1" fmla="val 119255"/>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5039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49</a:t>
            </a:fld>
            <a:endParaRPr lang="sr-Latn-RS"/>
          </a:p>
        </p:txBody>
      </p:sp>
      <p:pic>
        <p:nvPicPr>
          <p:cNvPr id="3" name="Picture 2"/>
          <p:cNvPicPr/>
          <p:nvPr/>
        </p:nvPicPr>
        <p:blipFill>
          <a:blip r:embed="rId2" cstate="print">
            <a:extLst>
              <a:ext uri="{28A0092B-C50C-407E-A947-70E740481C1C}">
                <a14:useLocalDpi xmlns:a14="http://schemas.microsoft.com/office/drawing/2010/main"/>
              </a:ext>
            </a:extLst>
          </a:blip>
          <a:stretch>
            <a:fillRect/>
          </a:stretch>
        </p:blipFill>
        <p:spPr>
          <a:xfrm>
            <a:off x="533400" y="381000"/>
            <a:ext cx="5991398" cy="3971406"/>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2492465616"/>
              </p:ext>
            </p:extLst>
          </p:nvPr>
        </p:nvGraphicFramePr>
        <p:xfrm>
          <a:off x="5821516" y="1869157"/>
          <a:ext cx="2946400" cy="838200"/>
        </p:xfrm>
        <a:graphic>
          <a:graphicData uri="http://schemas.openxmlformats.org/presentationml/2006/ole">
            <mc:AlternateContent xmlns:mc="http://schemas.openxmlformats.org/markup-compatibility/2006">
              <mc:Choice xmlns:v="urn:schemas-microsoft-com:vml" Requires="v">
                <p:oleObj name="Equation" r:id="rId3" imgW="1473120" imgH="419040" progId="Equation.DSMT4">
                  <p:embed/>
                </p:oleObj>
              </mc:Choice>
              <mc:Fallback>
                <p:oleObj name="Equation" r:id="rId3" imgW="1473120" imgH="419040" progId="Equation.DSMT4">
                  <p:embed/>
                  <p:pic>
                    <p:nvPicPr>
                      <p:cNvPr id="5" name="Object 4"/>
                      <p:cNvPicPr>
                        <a:picLocks noChangeAspect="1" noChangeArrowheads="1"/>
                      </p:cNvPicPr>
                      <p:nvPr/>
                    </p:nvPicPr>
                    <p:blipFill>
                      <a:blip r:embed="rId4"/>
                      <a:srcRect/>
                      <a:stretch>
                        <a:fillRect/>
                      </a:stretch>
                    </p:blipFill>
                    <p:spPr bwMode="auto">
                      <a:xfrm>
                        <a:off x="5821516" y="1869157"/>
                        <a:ext cx="2946400" cy="8382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70210338"/>
              </p:ext>
            </p:extLst>
          </p:nvPr>
        </p:nvGraphicFramePr>
        <p:xfrm>
          <a:off x="5181600" y="457200"/>
          <a:ext cx="3581400" cy="838200"/>
        </p:xfrm>
        <a:graphic>
          <a:graphicData uri="http://schemas.openxmlformats.org/presentationml/2006/ole">
            <mc:AlternateContent xmlns:mc="http://schemas.openxmlformats.org/markup-compatibility/2006">
              <mc:Choice xmlns:v="urn:schemas-microsoft-com:vml" Requires="v">
                <p:oleObj name="Equation" r:id="rId5" imgW="1790640" imgH="419040" progId="Equation.DSMT4">
                  <p:embed/>
                </p:oleObj>
              </mc:Choice>
              <mc:Fallback>
                <p:oleObj name="Equation" r:id="rId5" imgW="1790640" imgH="419040" progId="Equation.DSMT4">
                  <p:embed/>
                  <p:pic>
                    <p:nvPicPr>
                      <p:cNvPr id="15" name="Object 14"/>
                      <p:cNvPicPr>
                        <a:picLocks noChangeAspect="1" noChangeArrowheads="1"/>
                      </p:cNvPicPr>
                      <p:nvPr/>
                    </p:nvPicPr>
                    <p:blipFill>
                      <a:blip r:embed="rId6"/>
                      <a:srcRect/>
                      <a:stretch>
                        <a:fillRect/>
                      </a:stretch>
                    </p:blipFill>
                    <p:spPr bwMode="auto">
                      <a:xfrm>
                        <a:off x="5181600" y="457200"/>
                        <a:ext cx="3581400" cy="8382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6603286"/>
              </p:ext>
            </p:extLst>
          </p:nvPr>
        </p:nvGraphicFramePr>
        <p:xfrm>
          <a:off x="7015316" y="1375391"/>
          <a:ext cx="279400" cy="406400"/>
        </p:xfrm>
        <a:graphic>
          <a:graphicData uri="http://schemas.openxmlformats.org/presentationml/2006/ole">
            <mc:AlternateContent xmlns:mc="http://schemas.openxmlformats.org/markup-compatibility/2006">
              <mc:Choice xmlns:v="urn:schemas-microsoft-com:vml" Requires="v">
                <p:oleObj name="Equation" r:id="rId7" imgW="139680" imgH="203040" progId="Equation.DSMT4">
                  <p:embed/>
                </p:oleObj>
              </mc:Choice>
              <mc:Fallback>
                <p:oleObj name="Equation" r:id="rId7" imgW="139680" imgH="203040" progId="Equation.DSMT4">
                  <p:embed/>
                  <p:pic>
                    <p:nvPicPr>
                      <p:cNvPr id="16" name="Object 15"/>
                      <p:cNvPicPr>
                        <a:picLocks noChangeAspect="1" noChangeArrowheads="1"/>
                      </p:cNvPicPr>
                      <p:nvPr/>
                    </p:nvPicPr>
                    <p:blipFill>
                      <a:blip r:embed="rId8"/>
                      <a:srcRect/>
                      <a:stretch>
                        <a:fillRect/>
                      </a:stretch>
                    </p:blipFill>
                    <p:spPr bwMode="auto">
                      <a:xfrm>
                        <a:off x="7015316" y="1375391"/>
                        <a:ext cx="279400" cy="406400"/>
                      </a:xfrm>
                      <a:prstGeom prst="rect">
                        <a:avLst/>
                      </a:prstGeom>
                      <a:solidFill>
                        <a:schemeClr val="bg1"/>
                      </a:solidFill>
                      <a:ln>
                        <a:noFill/>
                      </a:ln>
                    </p:spPr>
                  </p:pic>
                </p:oleObj>
              </mc:Fallback>
            </mc:AlternateContent>
          </a:graphicData>
        </a:graphic>
      </p:graphicFrame>
      <p:sp>
        <p:nvSpPr>
          <p:cNvPr id="9" name="Rectangle 8"/>
          <p:cNvSpPr/>
          <p:nvPr/>
        </p:nvSpPr>
        <p:spPr>
          <a:xfrm>
            <a:off x="1524000" y="4461808"/>
            <a:ext cx="7086600"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Aft>
                <a:spcPts val="0"/>
              </a:spcAft>
              <a:tabLst>
                <a:tab pos="4716780" algn="r"/>
              </a:tabLst>
            </a:pPr>
            <a:r>
              <a:rPr lang="sr-Latn-RS" sz="2400" b="1" dirty="0">
                <a:latin typeface="Times New Roman" panose="02020603050405020304" pitchFamily="18" charset="0"/>
                <a:ea typeface="Calibri" panose="020F0502020204030204" pitchFamily="34" charset="0"/>
              </a:rPr>
              <a:t>Deformisanje – </a:t>
            </a:r>
            <a:r>
              <a:rPr lang="sr-Latn-RS" sz="2400" dirty="0">
                <a:latin typeface="Times New Roman" panose="02020603050405020304" pitchFamily="18" charset="0"/>
                <a:ea typeface="Calibri" panose="020F0502020204030204" pitchFamily="34" charset="0"/>
              </a:rPr>
              <a:t>U slučaju ravnog savijanja praćenog zatezanjem ili pritiskom, zatezna sila F ublažava nagibe i ugibe elastične linije grede, dok ih pritisna sila pojačava. Ublažavanja ili pojačavanja nagiba i ugiba su neznatna, te ih možemo zanemariti. </a:t>
            </a:r>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1293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5</a:t>
            </a:fld>
            <a:endParaRPr lang="sr-Latn-RS"/>
          </a:p>
        </p:txBody>
      </p:sp>
      <p:graphicFrame>
        <p:nvGraphicFramePr>
          <p:cNvPr id="3" name="Object 2"/>
          <p:cNvGraphicFramePr>
            <a:graphicFrameLocks noChangeAspect="1"/>
          </p:cNvGraphicFramePr>
          <p:nvPr>
            <p:extLst>
              <p:ext uri="{D42A27DB-BD31-4B8C-83A1-F6EECF244321}">
                <p14:modId xmlns:p14="http://schemas.microsoft.com/office/powerpoint/2010/main" val="2310206864"/>
              </p:ext>
            </p:extLst>
          </p:nvPr>
        </p:nvGraphicFramePr>
        <p:xfrm>
          <a:off x="533400" y="1071265"/>
          <a:ext cx="1193800" cy="889000"/>
        </p:xfrm>
        <a:graphic>
          <a:graphicData uri="http://schemas.openxmlformats.org/presentationml/2006/ole">
            <mc:AlternateContent xmlns:mc="http://schemas.openxmlformats.org/markup-compatibility/2006">
              <mc:Choice xmlns:v="urn:schemas-microsoft-com:vml" Requires="v">
                <p:oleObj name="Equation" r:id="rId2" imgW="596880" imgH="444240" progId="Equation.DSMT4">
                  <p:embed/>
                </p:oleObj>
              </mc:Choice>
              <mc:Fallback>
                <p:oleObj name="Equation" r:id="rId2" imgW="596880" imgH="444240" progId="Equation.DSMT4">
                  <p:embed/>
                  <p:pic>
                    <p:nvPicPr>
                      <p:cNvPr id="8" name="Object 7"/>
                      <p:cNvPicPr>
                        <a:picLocks noChangeAspect="1" noChangeArrowheads="1"/>
                      </p:cNvPicPr>
                      <p:nvPr/>
                    </p:nvPicPr>
                    <p:blipFill>
                      <a:blip r:embed="rId3"/>
                      <a:srcRect/>
                      <a:stretch>
                        <a:fillRect/>
                      </a:stretch>
                    </p:blipFill>
                    <p:spPr bwMode="auto">
                      <a:xfrm>
                        <a:off x="533400" y="1071265"/>
                        <a:ext cx="1193800" cy="8890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217071859"/>
              </p:ext>
            </p:extLst>
          </p:nvPr>
        </p:nvGraphicFramePr>
        <p:xfrm>
          <a:off x="1981200" y="1071265"/>
          <a:ext cx="4089400" cy="990600"/>
        </p:xfrm>
        <a:graphic>
          <a:graphicData uri="http://schemas.openxmlformats.org/presentationml/2006/ole">
            <mc:AlternateContent xmlns:mc="http://schemas.openxmlformats.org/markup-compatibility/2006">
              <mc:Choice xmlns:v="urn:schemas-microsoft-com:vml" Requires="v">
                <p:oleObj name="Equation" r:id="rId4" imgW="2044440" imgH="495000" progId="Equation.DSMT4">
                  <p:embed/>
                </p:oleObj>
              </mc:Choice>
              <mc:Fallback>
                <p:oleObj name="Equation" r:id="rId4" imgW="2044440" imgH="495000" progId="Equation.DSMT4">
                  <p:embed/>
                  <p:pic>
                    <p:nvPicPr>
                      <p:cNvPr id="3" name="Object 2"/>
                      <p:cNvPicPr>
                        <a:picLocks noChangeAspect="1" noChangeArrowheads="1"/>
                      </p:cNvPicPr>
                      <p:nvPr/>
                    </p:nvPicPr>
                    <p:blipFill>
                      <a:blip r:embed="rId5"/>
                      <a:srcRect/>
                      <a:stretch>
                        <a:fillRect/>
                      </a:stretch>
                    </p:blipFill>
                    <p:spPr bwMode="auto">
                      <a:xfrm>
                        <a:off x="1981200" y="1071265"/>
                        <a:ext cx="4089400" cy="9906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11114813"/>
              </p:ext>
            </p:extLst>
          </p:nvPr>
        </p:nvGraphicFramePr>
        <p:xfrm>
          <a:off x="6172200" y="1160165"/>
          <a:ext cx="584200" cy="889000"/>
        </p:xfrm>
        <a:graphic>
          <a:graphicData uri="http://schemas.openxmlformats.org/presentationml/2006/ole">
            <mc:AlternateContent xmlns:mc="http://schemas.openxmlformats.org/markup-compatibility/2006">
              <mc:Choice xmlns:v="urn:schemas-microsoft-com:vml" Requires="v">
                <p:oleObj name="Equation" r:id="rId6" imgW="291960" imgH="444240" progId="Equation.DSMT4">
                  <p:embed/>
                </p:oleObj>
              </mc:Choice>
              <mc:Fallback>
                <p:oleObj name="Equation" r:id="rId6" imgW="291960" imgH="444240" progId="Equation.DSMT4">
                  <p:embed/>
                  <p:pic>
                    <p:nvPicPr>
                      <p:cNvPr id="3" name="Object 2"/>
                      <p:cNvPicPr>
                        <a:picLocks noChangeAspect="1" noChangeArrowheads="1"/>
                      </p:cNvPicPr>
                      <p:nvPr/>
                    </p:nvPicPr>
                    <p:blipFill>
                      <a:blip r:embed="rId7"/>
                      <a:srcRect/>
                      <a:stretch>
                        <a:fillRect/>
                      </a:stretch>
                    </p:blipFill>
                    <p:spPr bwMode="auto">
                      <a:xfrm>
                        <a:off x="6172200" y="1160165"/>
                        <a:ext cx="584200" cy="889000"/>
                      </a:xfrm>
                      <a:prstGeom prst="rect">
                        <a:avLst/>
                      </a:prstGeom>
                      <a:solidFill>
                        <a:schemeClr val="bg1"/>
                      </a:solid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64083424"/>
              </p:ext>
            </p:extLst>
          </p:nvPr>
        </p:nvGraphicFramePr>
        <p:xfrm>
          <a:off x="1981200" y="2616200"/>
          <a:ext cx="4343400" cy="990600"/>
        </p:xfrm>
        <a:graphic>
          <a:graphicData uri="http://schemas.openxmlformats.org/presentationml/2006/ole">
            <mc:AlternateContent xmlns:mc="http://schemas.openxmlformats.org/markup-compatibility/2006">
              <mc:Choice xmlns:v="urn:schemas-microsoft-com:vml" Requires="v">
                <p:oleObj name="Equation" r:id="rId8" imgW="2171520" imgH="495000" progId="Equation.DSMT4">
                  <p:embed/>
                </p:oleObj>
              </mc:Choice>
              <mc:Fallback>
                <p:oleObj name="Equation" r:id="rId8" imgW="2171520" imgH="495000" progId="Equation.DSMT4">
                  <p:embed/>
                  <p:pic>
                    <p:nvPicPr>
                      <p:cNvPr id="4" name="Object 3"/>
                      <p:cNvPicPr>
                        <a:picLocks noChangeAspect="1" noChangeArrowheads="1"/>
                      </p:cNvPicPr>
                      <p:nvPr/>
                    </p:nvPicPr>
                    <p:blipFill>
                      <a:blip r:embed="rId9"/>
                      <a:srcRect/>
                      <a:stretch>
                        <a:fillRect/>
                      </a:stretch>
                    </p:blipFill>
                    <p:spPr bwMode="auto">
                      <a:xfrm>
                        <a:off x="1981200" y="2616200"/>
                        <a:ext cx="4343400" cy="9906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12327407"/>
              </p:ext>
            </p:extLst>
          </p:nvPr>
        </p:nvGraphicFramePr>
        <p:xfrm>
          <a:off x="3759200" y="4089400"/>
          <a:ext cx="2565400" cy="939800"/>
        </p:xfrm>
        <a:graphic>
          <a:graphicData uri="http://schemas.openxmlformats.org/presentationml/2006/ole">
            <mc:AlternateContent xmlns:mc="http://schemas.openxmlformats.org/markup-compatibility/2006">
              <mc:Choice xmlns:v="urn:schemas-microsoft-com:vml" Requires="v">
                <p:oleObj name="Equation" r:id="rId10" imgW="1282680" imgH="469800" progId="Equation.DSMT4">
                  <p:embed/>
                </p:oleObj>
              </mc:Choice>
              <mc:Fallback>
                <p:oleObj name="Equation" r:id="rId10" imgW="1282680" imgH="469800" progId="Equation.DSMT4">
                  <p:embed/>
                  <p:pic>
                    <p:nvPicPr>
                      <p:cNvPr id="6" name="Object 5"/>
                      <p:cNvPicPr>
                        <a:picLocks noChangeAspect="1" noChangeArrowheads="1"/>
                      </p:cNvPicPr>
                      <p:nvPr/>
                    </p:nvPicPr>
                    <p:blipFill>
                      <a:blip r:embed="rId11"/>
                      <a:srcRect/>
                      <a:stretch>
                        <a:fillRect/>
                      </a:stretch>
                    </p:blipFill>
                    <p:spPr bwMode="auto">
                      <a:xfrm>
                        <a:off x="3759200" y="4089400"/>
                        <a:ext cx="2565400" cy="9398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9" name="TextBox 8"/>
          <p:cNvSpPr txBox="1"/>
          <p:nvPr/>
        </p:nvSpPr>
        <p:spPr>
          <a:xfrm>
            <a:off x="4363802" y="457200"/>
            <a:ext cx="417059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Metod jediničnog opterećenja !</a:t>
            </a:r>
            <a:endParaRPr lang="sr-Latn-RS" sz="2400" dirty="0"/>
          </a:p>
        </p:txBody>
      </p:sp>
      <p:cxnSp>
        <p:nvCxnSpPr>
          <p:cNvPr id="11" name="Elbow Connector 10"/>
          <p:cNvCxnSpPr>
            <a:stCxn id="9" idx="1"/>
            <a:endCxn id="4" idx="0"/>
          </p:cNvCxnSpPr>
          <p:nvPr/>
        </p:nvCxnSpPr>
        <p:spPr>
          <a:xfrm rot="10800000" flipV="1">
            <a:off x="4025900" y="688033"/>
            <a:ext cx="337902" cy="383232"/>
          </a:xfrm>
          <a:prstGeom prst="bentConnector2">
            <a:avLst/>
          </a:prstGeom>
        </p:spPr>
        <p:style>
          <a:lnRef idx="1">
            <a:schemeClr val="dk1"/>
          </a:lnRef>
          <a:fillRef idx="0">
            <a:schemeClr val="dk1"/>
          </a:fillRef>
          <a:effectRef idx="0">
            <a:schemeClr val="dk1"/>
          </a:effectRef>
          <a:fontRef idx="minor">
            <a:schemeClr val="tx1"/>
          </a:fontRef>
        </p:style>
      </p:cxnSp>
      <p:sp>
        <p:nvSpPr>
          <p:cNvPr id="13" name="Right Arrow 12"/>
          <p:cNvSpPr/>
          <p:nvPr/>
        </p:nvSpPr>
        <p:spPr>
          <a:xfrm rot="16200000">
            <a:off x="4112342" y="3802380"/>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aphicFrame>
        <p:nvGraphicFramePr>
          <p:cNvPr id="14" name="Object 13"/>
          <p:cNvGraphicFramePr>
            <a:graphicFrameLocks noChangeAspect="1"/>
          </p:cNvGraphicFramePr>
          <p:nvPr>
            <p:extLst>
              <p:ext uri="{D42A27DB-BD31-4B8C-83A1-F6EECF244321}">
                <p14:modId xmlns:p14="http://schemas.microsoft.com/office/powerpoint/2010/main" val="836767507"/>
              </p:ext>
            </p:extLst>
          </p:nvPr>
        </p:nvGraphicFramePr>
        <p:xfrm>
          <a:off x="6375400" y="2959100"/>
          <a:ext cx="381000" cy="304800"/>
        </p:xfrm>
        <a:graphic>
          <a:graphicData uri="http://schemas.openxmlformats.org/presentationml/2006/ole">
            <mc:AlternateContent xmlns:mc="http://schemas.openxmlformats.org/markup-compatibility/2006">
              <mc:Choice xmlns:v="urn:schemas-microsoft-com:vml" Requires="v">
                <p:oleObj name="Equation" r:id="rId12" imgW="190440" imgH="152280" progId="Equation.DSMT4">
                  <p:embed/>
                </p:oleObj>
              </mc:Choice>
              <mc:Fallback>
                <p:oleObj name="Equation" r:id="rId12" imgW="190440" imgH="152280" progId="Equation.DSMT4">
                  <p:embed/>
                  <p:pic>
                    <p:nvPicPr>
                      <p:cNvPr id="5" name="Object 4"/>
                      <p:cNvPicPr>
                        <a:picLocks noChangeAspect="1" noChangeArrowheads="1"/>
                      </p:cNvPicPr>
                      <p:nvPr/>
                    </p:nvPicPr>
                    <p:blipFill>
                      <a:blip r:embed="rId13"/>
                      <a:srcRect/>
                      <a:stretch>
                        <a:fillRect/>
                      </a:stretch>
                    </p:blipFill>
                    <p:spPr bwMode="auto">
                      <a:xfrm>
                        <a:off x="6375400" y="2959100"/>
                        <a:ext cx="381000" cy="304800"/>
                      </a:xfrm>
                      <a:prstGeom prst="rect">
                        <a:avLst/>
                      </a:prstGeom>
                      <a:solidFill>
                        <a:schemeClr val="bg1"/>
                      </a:solid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067064464"/>
              </p:ext>
            </p:extLst>
          </p:nvPr>
        </p:nvGraphicFramePr>
        <p:xfrm>
          <a:off x="6324600" y="5600700"/>
          <a:ext cx="381000" cy="304800"/>
        </p:xfrm>
        <a:graphic>
          <a:graphicData uri="http://schemas.openxmlformats.org/presentationml/2006/ole">
            <mc:AlternateContent xmlns:mc="http://schemas.openxmlformats.org/markup-compatibility/2006">
              <mc:Choice xmlns:v="urn:schemas-microsoft-com:vml" Requires="v">
                <p:oleObj name="Equation" r:id="rId14" imgW="190440" imgH="152280" progId="Equation.DSMT4">
                  <p:embed/>
                </p:oleObj>
              </mc:Choice>
              <mc:Fallback>
                <p:oleObj name="Equation" r:id="rId14" imgW="190440" imgH="152280" progId="Equation.DSMT4">
                  <p:embed/>
                  <p:pic>
                    <p:nvPicPr>
                      <p:cNvPr id="14" name="Object 13"/>
                      <p:cNvPicPr>
                        <a:picLocks noChangeAspect="1" noChangeArrowheads="1"/>
                      </p:cNvPicPr>
                      <p:nvPr/>
                    </p:nvPicPr>
                    <p:blipFill>
                      <a:blip r:embed="rId15"/>
                      <a:srcRect/>
                      <a:stretch>
                        <a:fillRect/>
                      </a:stretch>
                    </p:blipFill>
                    <p:spPr bwMode="auto">
                      <a:xfrm>
                        <a:off x="6324600" y="5600700"/>
                        <a:ext cx="381000" cy="304800"/>
                      </a:xfrm>
                      <a:prstGeom prst="rect">
                        <a:avLst/>
                      </a:prstGeom>
                      <a:solidFill>
                        <a:schemeClr val="bg1"/>
                      </a:solid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110233150"/>
              </p:ext>
            </p:extLst>
          </p:nvPr>
        </p:nvGraphicFramePr>
        <p:xfrm>
          <a:off x="2133600" y="5257800"/>
          <a:ext cx="4165600" cy="990600"/>
        </p:xfrm>
        <a:graphic>
          <a:graphicData uri="http://schemas.openxmlformats.org/presentationml/2006/ole">
            <mc:AlternateContent xmlns:mc="http://schemas.openxmlformats.org/markup-compatibility/2006">
              <mc:Choice xmlns:v="urn:schemas-microsoft-com:vml" Requires="v">
                <p:oleObj name="Equation" r:id="rId16" imgW="2082600" imgH="495000" progId="Equation.DSMT4">
                  <p:embed/>
                </p:oleObj>
              </mc:Choice>
              <mc:Fallback>
                <p:oleObj name="Equation" r:id="rId16" imgW="2082600" imgH="495000" progId="Equation.DSMT4">
                  <p:embed/>
                  <p:pic>
                    <p:nvPicPr>
                      <p:cNvPr id="6" name="Object 5"/>
                      <p:cNvPicPr>
                        <a:picLocks noChangeAspect="1" noChangeArrowheads="1"/>
                      </p:cNvPicPr>
                      <p:nvPr/>
                    </p:nvPicPr>
                    <p:blipFill>
                      <a:blip r:embed="rId17"/>
                      <a:srcRect/>
                      <a:stretch>
                        <a:fillRect/>
                      </a:stretch>
                    </p:blipFill>
                    <p:spPr bwMode="auto">
                      <a:xfrm>
                        <a:off x="2133600" y="5257800"/>
                        <a:ext cx="4165600" cy="990600"/>
                      </a:xfrm>
                      <a:prstGeom prst="rect">
                        <a:avLst/>
                      </a:prstGeom>
                      <a:solidFill>
                        <a:schemeClr val="bg1"/>
                      </a:solidFill>
                      <a:ln>
                        <a:solidFill>
                          <a:schemeClr val="dk1">
                            <a:shade val="60000"/>
                            <a:satMod val="110000"/>
                          </a:schemeClr>
                        </a:solidFill>
                      </a:ln>
                    </p:spPr>
                  </p:pic>
                </p:oleObj>
              </mc:Fallback>
            </mc:AlternateContent>
          </a:graphicData>
        </a:graphic>
      </p:graphicFrame>
      <p:cxnSp>
        <p:nvCxnSpPr>
          <p:cNvPr id="17" name="Elbow Connector 16"/>
          <p:cNvCxnSpPr>
            <a:stCxn id="14" idx="3"/>
            <a:endCxn id="15" idx="3"/>
          </p:cNvCxnSpPr>
          <p:nvPr/>
        </p:nvCxnSpPr>
        <p:spPr>
          <a:xfrm flipH="1">
            <a:off x="6705600" y="3111500"/>
            <a:ext cx="50800" cy="2641600"/>
          </a:xfrm>
          <a:prstGeom prst="bentConnector3">
            <a:avLst>
              <a:gd name="adj1" fmla="val -450000"/>
            </a:avLst>
          </a:prstGeom>
        </p:spPr>
        <p:style>
          <a:lnRef idx="1">
            <a:schemeClr val="dk1"/>
          </a:lnRef>
          <a:fillRef idx="0">
            <a:schemeClr val="dk1"/>
          </a:fillRef>
          <a:effectRef idx="0">
            <a:schemeClr val="dk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3835583125"/>
              </p:ext>
            </p:extLst>
          </p:nvPr>
        </p:nvGraphicFramePr>
        <p:xfrm>
          <a:off x="2311400" y="2184400"/>
          <a:ext cx="279400" cy="406400"/>
        </p:xfrm>
        <a:graphic>
          <a:graphicData uri="http://schemas.openxmlformats.org/presentationml/2006/ole">
            <mc:AlternateContent xmlns:mc="http://schemas.openxmlformats.org/markup-compatibility/2006">
              <mc:Choice xmlns:v="urn:schemas-microsoft-com:vml" Requires="v">
                <p:oleObj name="Equation" r:id="rId18" imgW="139680" imgH="203040" progId="Equation.DSMT4">
                  <p:embed/>
                </p:oleObj>
              </mc:Choice>
              <mc:Fallback>
                <p:oleObj name="Equation" r:id="rId18" imgW="139680" imgH="203040" progId="Equation.DSMT4">
                  <p:embed/>
                  <p:pic>
                    <p:nvPicPr>
                      <p:cNvPr id="14" name="Object 13"/>
                      <p:cNvPicPr>
                        <a:picLocks noChangeAspect="1" noChangeArrowheads="1"/>
                      </p:cNvPicPr>
                      <p:nvPr/>
                    </p:nvPicPr>
                    <p:blipFill>
                      <a:blip r:embed="rId19"/>
                      <a:srcRect/>
                      <a:stretch>
                        <a:fillRect/>
                      </a:stretch>
                    </p:blipFill>
                    <p:spPr bwMode="auto">
                      <a:xfrm>
                        <a:off x="2311400" y="2184400"/>
                        <a:ext cx="279400" cy="406400"/>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73214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50</a:t>
            </a:fld>
            <a:endParaRPr lang="sr-Latn-RS"/>
          </a:p>
        </p:txBody>
      </p:sp>
      <p:sp>
        <p:nvSpPr>
          <p:cNvPr id="3" name="Title 1"/>
          <p:cNvSpPr txBox="1">
            <a:spLocks/>
          </p:cNvSpPr>
          <p:nvPr/>
        </p:nvSpPr>
        <p:spPr>
          <a:xfrm>
            <a:off x="533400" y="457200"/>
            <a:ext cx="7772400" cy="609600"/>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sr-Latn-RS" sz="2800" dirty="0">
                <a:solidFill>
                  <a:schemeClr val="tx1"/>
                </a:solidFill>
                <a:latin typeface="Arial Black" panose="020B0A04020102020204" pitchFamily="34" charset="0"/>
              </a:rPr>
              <a:t>7.</a:t>
            </a:r>
            <a:r>
              <a:rPr lang="en-US" sz="2800" dirty="0">
                <a:solidFill>
                  <a:schemeClr val="tx1"/>
                </a:solidFill>
                <a:latin typeface="Arial Black" panose="020B0A04020102020204" pitchFamily="34" charset="0"/>
              </a:rPr>
              <a:t>3</a:t>
            </a:r>
            <a:r>
              <a:rPr lang="sr-Latn-RS" sz="2800" dirty="0">
                <a:solidFill>
                  <a:schemeClr val="tx1"/>
                </a:solidFill>
                <a:latin typeface="Arial Black" panose="020B0A04020102020204" pitchFamily="34" charset="0"/>
              </a:rPr>
              <a:t>. </a:t>
            </a:r>
            <a:r>
              <a:rPr lang="sr-Latn-BA" sz="2800" dirty="0">
                <a:solidFill>
                  <a:schemeClr val="tx1"/>
                </a:solidFill>
                <a:latin typeface="Arial Black" panose="020B0A04020102020204" pitchFamily="34" charset="0"/>
              </a:rPr>
              <a:t>Koso savijanje</a:t>
            </a:r>
            <a:endParaRPr lang="sr-Latn-RS" sz="2800" dirty="0">
              <a:solidFill>
                <a:schemeClr val="tx1"/>
              </a:solidFill>
              <a:latin typeface="Arial Black" panose="020B0A04020102020204" pitchFamily="34" charset="0"/>
            </a:endParaRPr>
          </a:p>
        </p:txBody>
      </p:sp>
      <p:sp>
        <p:nvSpPr>
          <p:cNvPr id="4" name="Title 1"/>
          <p:cNvSpPr txBox="1">
            <a:spLocks/>
          </p:cNvSpPr>
          <p:nvPr/>
        </p:nvSpPr>
        <p:spPr>
          <a:xfrm>
            <a:off x="540774" y="1143000"/>
            <a:ext cx="7772400" cy="609600"/>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sr-Latn-RS" sz="2600" b="1" dirty="0">
                <a:solidFill>
                  <a:schemeClr val="tx1"/>
                </a:solidFill>
                <a:latin typeface="Arial" panose="020B0604020202020204" pitchFamily="34" charset="0"/>
                <a:cs typeface="Arial" panose="020B0604020202020204" pitchFamily="34" charset="0"/>
              </a:rPr>
              <a:t>7.</a:t>
            </a:r>
            <a:r>
              <a:rPr lang="en-US" sz="2600" b="1" dirty="0">
                <a:solidFill>
                  <a:schemeClr val="tx1"/>
                </a:solidFill>
                <a:latin typeface="Arial" panose="020B0604020202020204" pitchFamily="34" charset="0"/>
                <a:cs typeface="Arial" panose="020B0604020202020204" pitchFamily="34" charset="0"/>
              </a:rPr>
              <a:t>3</a:t>
            </a:r>
            <a:r>
              <a:rPr lang="sr-Latn-RS" sz="2600" b="1" dirty="0">
                <a:solidFill>
                  <a:schemeClr val="tx1"/>
                </a:solidFill>
                <a:latin typeface="Arial" panose="020B0604020202020204" pitchFamily="34" charset="0"/>
                <a:cs typeface="Arial" panose="020B0604020202020204" pitchFamily="34" charset="0"/>
              </a:rPr>
              <a:t>.1. Čisto k</a:t>
            </a:r>
            <a:r>
              <a:rPr lang="sr-Latn-BA" sz="2600" b="1" dirty="0">
                <a:solidFill>
                  <a:schemeClr val="tx1"/>
                </a:solidFill>
                <a:latin typeface="Arial" panose="020B0604020202020204" pitchFamily="34" charset="0"/>
                <a:cs typeface="Arial" panose="020B0604020202020204" pitchFamily="34" charset="0"/>
              </a:rPr>
              <a:t>oso savijanje</a:t>
            </a:r>
            <a:endParaRPr lang="sr-Latn-RS" sz="2600" b="1" dirty="0">
              <a:solidFill>
                <a:schemeClr val="tx1"/>
              </a:solidFill>
              <a:latin typeface="Arial" panose="020B0604020202020204" pitchFamily="34" charset="0"/>
              <a:cs typeface="Arial" panose="020B0604020202020204" pitchFamily="34" charset="0"/>
            </a:endParaRPr>
          </a:p>
        </p:txBody>
      </p:sp>
      <p:pic>
        <p:nvPicPr>
          <p:cNvPr id="5" name="Picture 4"/>
          <p:cNvPicPr/>
          <p:nvPr/>
        </p:nvPicPr>
        <p:blipFill>
          <a:blip r:embed="rId2" cstate="print">
            <a:extLst>
              <a:ext uri="{28A0092B-C50C-407E-A947-70E740481C1C}">
                <a14:useLocalDpi xmlns:a14="http://schemas.microsoft.com/office/drawing/2010/main"/>
              </a:ext>
            </a:extLst>
          </a:blip>
          <a:stretch>
            <a:fillRect/>
          </a:stretch>
        </p:blipFill>
        <p:spPr>
          <a:xfrm>
            <a:off x="1328650" y="1905000"/>
            <a:ext cx="6596150" cy="3154680"/>
          </a:xfrm>
          <a:prstGeom prst="rect">
            <a:avLst/>
          </a:prstGeom>
        </p:spPr>
      </p:pic>
      <p:sp>
        <p:nvSpPr>
          <p:cNvPr id="6" name="Rectangle 5"/>
          <p:cNvSpPr/>
          <p:nvPr/>
        </p:nvSpPr>
        <p:spPr>
          <a:xfrm>
            <a:off x="717755" y="5124271"/>
            <a:ext cx="7892845" cy="1200329"/>
          </a:xfrm>
          <a:prstGeom prst="rect">
            <a:avLst/>
          </a:prstGeom>
        </p:spPr>
        <p:txBody>
          <a:bodyPr wrap="square">
            <a:spAutoFit/>
          </a:bodyPr>
          <a:lstStyle/>
          <a:p>
            <a:pPr algn="just"/>
            <a:r>
              <a:rPr lang="sr-Latn-RS" sz="2400" i="1" dirty="0">
                <a:latin typeface="Times New Roman" panose="02020603050405020304" pitchFamily="18" charset="0"/>
                <a:ea typeface="Calibri" panose="020F0502020204030204" pitchFamily="34" charset="0"/>
              </a:rPr>
              <a:t>Sl. 7.2 Prvi slučaj čistog kosog savijanja </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a</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 sa istaknutim presečnim momentom savijanja M</a:t>
            </a:r>
            <a:r>
              <a:rPr lang="sr-Latn-RS" sz="2400" i="1" baseline="-25000" dirty="0">
                <a:latin typeface="Times New Roman" panose="02020603050405020304" pitchFamily="18" charset="0"/>
                <a:ea typeface="Calibri" panose="020F0502020204030204" pitchFamily="34" charset="0"/>
              </a:rPr>
              <a:t>f</a:t>
            </a:r>
            <a:r>
              <a:rPr lang="sr-Latn-RS" sz="2400" i="1" dirty="0">
                <a:latin typeface="Times New Roman" panose="02020603050405020304" pitchFamily="18" charset="0"/>
                <a:ea typeface="Calibri" panose="020F0502020204030204" pitchFamily="34" charset="0"/>
              </a:rPr>
              <a:t> i njegovim komponentama M</a:t>
            </a:r>
            <a:r>
              <a:rPr lang="sr-Latn-RS" sz="2400" i="1" baseline="-25000" dirty="0">
                <a:latin typeface="Times New Roman" panose="02020603050405020304" pitchFamily="18" charset="0"/>
                <a:ea typeface="Calibri" panose="020F0502020204030204" pitchFamily="34" charset="0"/>
              </a:rPr>
              <a:t>x</a:t>
            </a:r>
            <a:r>
              <a:rPr lang="sr-Latn-RS" sz="2400" i="1" dirty="0">
                <a:latin typeface="Times New Roman" panose="02020603050405020304" pitchFamily="18" charset="0"/>
                <a:ea typeface="Calibri" panose="020F0502020204030204" pitchFamily="34" charset="0"/>
              </a:rPr>
              <a:t> i M</a:t>
            </a:r>
            <a:r>
              <a:rPr lang="sr-Latn-RS" sz="2400" i="1" baseline="-25000" dirty="0">
                <a:latin typeface="Times New Roman" panose="02020603050405020304" pitchFamily="18" charset="0"/>
                <a:ea typeface="Calibri" panose="020F0502020204030204" pitchFamily="34" charset="0"/>
              </a:rPr>
              <a:t>y</a:t>
            </a:r>
            <a:r>
              <a:rPr lang="sr-Latn-RS" sz="2400" i="1" dirty="0">
                <a:latin typeface="Times New Roman" panose="02020603050405020304" pitchFamily="18" charset="0"/>
                <a:ea typeface="Calibri" panose="020F0502020204030204" pitchFamily="34" charset="0"/>
              </a:rPr>
              <a:t> </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b</a:t>
            </a:r>
            <a:r>
              <a:rPr lang="sr-Latn-RS" sz="2400" dirty="0">
                <a:latin typeface="Times New Roman" panose="02020603050405020304" pitchFamily="18" charset="0"/>
                <a:ea typeface="Calibri" panose="020F0502020204030204" pitchFamily="34" charset="0"/>
              </a:rPr>
              <a:t>)</a:t>
            </a:r>
            <a:endParaRPr lang="sr-Latn-RS" sz="2400" dirty="0"/>
          </a:p>
        </p:txBody>
      </p:sp>
    </p:spTree>
    <p:extLst>
      <p:ext uri="{BB962C8B-B14F-4D97-AF65-F5344CB8AC3E}">
        <p14:creationId xmlns:p14="http://schemas.microsoft.com/office/powerpoint/2010/main" val="101351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51</a:t>
            </a:fld>
            <a:endParaRPr lang="sr-Latn-RS"/>
          </a:p>
        </p:txBody>
      </p:sp>
      <p:pic>
        <p:nvPicPr>
          <p:cNvPr id="3" name="Picture 2"/>
          <p:cNvPicPr/>
          <p:nvPr/>
        </p:nvPicPr>
        <p:blipFill>
          <a:blip r:embed="rId2" cstate="print">
            <a:extLst>
              <a:ext uri="{28A0092B-C50C-407E-A947-70E740481C1C}">
                <a14:useLocalDpi xmlns:a14="http://schemas.microsoft.com/office/drawing/2010/main"/>
              </a:ext>
            </a:extLst>
          </a:blip>
          <a:stretch>
            <a:fillRect/>
          </a:stretch>
        </p:blipFill>
        <p:spPr>
          <a:xfrm>
            <a:off x="1143000" y="381000"/>
            <a:ext cx="6814358" cy="3098570"/>
          </a:xfrm>
          <a:prstGeom prst="rect">
            <a:avLst/>
          </a:prstGeom>
        </p:spPr>
      </p:pic>
      <p:sp>
        <p:nvSpPr>
          <p:cNvPr id="4" name="Rectangle 3"/>
          <p:cNvSpPr/>
          <p:nvPr/>
        </p:nvSpPr>
        <p:spPr>
          <a:xfrm>
            <a:off x="838200" y="3708170"/>
            <a:ext cx="7803077" cy="1200329"/>
          </a:xfrm>
          <a:prstGeom prst="rect">
            <a:avLst/>
          </a:prstGeom>
        </p:spPr>
        <p:txBody>
          <a:bodyPr wrap="square">
            <a:spAutoFit/>
          </a:bodyPr>
          <a:lstStyle/>
          <a:p>
            <a:pPr algn="just"/>
            <a:r>
              <a:rPr lang="sr-Latn-RS" sz="2400" i="1" dirty="0">
                <a:latin typeface="Times New Roman" panose="02020603050405020304" pitchFamily="18" charset="0"/>
                <a:ea typeface="Calibri" panose="020F0502020204030204" pitchFamily="34" charset="0"/>
              </a:rPr>
              <a:t>Sl. 7.2 Drugi slučaj čistog kosog savijanja </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a</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 sa istaknutim presečnim momentom savijanja M</a:t>
            </a:r>
            <a:r>
              <a:rPr lang="sr-Latn-RS" sz="2400" i="1" baseline="-25000" dirty="0">
                <a:latin typeface="Times New Roman" panose="02020603050405020304" pitchFamily="18" charset="0"/>
                <a:ea typeface="Calibri" panose="020F0502020204030204" pitchFamily="34" charset="0"/>
              </a:rPr>
              <a:t>f</a:t>
            </a:r>
            <a:r>
              <a:rPr lang="sr-Latn-RS" sz="2400" i="1" dirty="0">
                <a:latin typeface="Times New Roman" panose="02020603050405020304" pitchFamily="18" charset="0"/>
                <a:ea typeface="Calibri" panose="020F0502020204030204" pitchFamily="34" charset="0"/>
              </a:rPr>
              <a:t> i njegovim komponentama M</a:t>
            </a:r>
            <a:r>
              <a:rPr lang="sr-Latn-RS" sz="2400" i="1" baseline="-25000" dirty="0">
                <a:latin typeface="Times New Roman" panose="02020603050405020304" pitchFamily="18" charset="0"/>
                <a:ea typeface="Calibri" panose="020F0502020204030204" pitchFamily="34" charset="0"/>
              </a:rPr>
              <a:t>x</a:t>
            </a:r>
            <a:r>
              <a:rPr lang="sr-Latn-RS" sz="2400" i="1" dirty="0">
                <a:latin typeface="Times New Roman" panose="02020603050405020304" pitchFamily="18" charset="0"/>
                <a:ea typeface="Calibri" panose="020F0502020204030204" pitchFamily="34" charset="0"/>
              </a:rPr>
              <a:t> i M</a:t>
            </a:r>
            <a:r>
              <a:rPr lang="sr-Latn-RS" sz="2400" i="1" baseline="-25000" dirty="0">
                <a:latin typeface="Times New Roman" panose="02020603050405020304" pitchFamily="18" charset="0"/>
                <a:ea typeface="Calibri" panose="020F0502020204030204" pitchFamily="34" charset="0"/>
              </a:rPr>
              <a:t>y</a:t>
            </a:r>
            <a:r>
              <a:rPr lang="sr-Latn-RS" sz="2400" i="1" dirty="0">
                <a:latin typeface="Times New Roman" panose="02020603050405020304" pitchFamily="18" charset="0"/>
                <a:ea typeface="Calibri" panose="020F0502020204030204" pitchFamily="34" charset="0"/>
              </a:rPr>
              <a:t> </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b</a:t>
            </a:r>
            <a:r>
              <a:rPr lang="sr-Latn-RS" sz="2400" dirty="0">
                <a:latin typeface="Times New Roman" panose="02020603050405020304" pitchFamily="18" charset="0"/>
                <a:ea typeface="Calibri" panose="020F0502020204030204" pitchFamily="34" charset="0"/>
              </a:rPr>
              <a:t>)</a:t>
            </a:r>
            <a:endParaRPr lang="sr-Latn-RS" sz="2400" dirty="0"/>
          </a:p>
        </p:txBody>
      </p:sp>
      <p:sp>
        <p:nvSpPr>
          <p:cNvPr id="5" name="TextBox 4"/>
          <p:cNvSpPr txBox="1"/>
          <p:nvPr/>
        </p:nvSpPr>
        <p:spPr>
          <a:xfrm>
            <a:off x="3124200" y="5017345"/>
            <a:ext cx="53340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b="1" dirty="0">
                <a:sym typeface="Symbol" panose="05050102010706020507" pitchFamily="18" charset="2"/>
              </a:rPr>
              <a:t></a:t>
            </a:r>
            <a:r>
              <a:rPr lang="sr-Latn-BA" sz="2400" dirty="0">
                <a:sym typeface="Symbol" panose="05050102010706020507" pitchFamily="18" charset="2"/>
              </a:rPr>
              <a:t> je r</a:t>
            </a:r>
            <a:r>
              <a:rPr lang="sr-Latn-BA" sz="2400" dirty="0"/>
              <a:t>avan opterećenja, a </a:t>
            </a:r>
            <a:r>
              <a:rPr lang="sr-Latn-BA" sz="2400" b="1" dirty="0"/>
              <a:t>s</a:t>
            </a:r>
            <a:r>
              <a:rPr lang="sr-Latn-BA" sz="2400" b="1" dirty="0">
                <a:sym typeface="Symbol" panose="05050102010706020507" pitchFamily="18" charset="2"/>
              </a:rPr>
              <a:t>s</a:t>
            </a:r>
            <a:r>
              <a:rPr lang="sr-Latn-BA" sz="2400" dirty="0">
                <a:sym typeface="Symbol" panose="05050102010706020507" pitchFamily="18" charset="2"/>
              </a:rPr>
              <a:t> je njen trag u ravni </a:t>
            </a:r>
            <a:r>
              <a:rPr lang="sr-Latn-BA" sz="2400" i="1" dirty="0">
                <a:sym typeface="Symbol" panose="05050102010706020507" pitchFamily="18" charset="2"/>
              </a:rPr>
              <a:t>xy</a:t>
            </a:r>
            <a:r>
              <a:rPr lang="sr-Latn-BA" sz="2400" dirty="0">
                <a:sym typeface="Symbol" panose="05050102010706020507" pitchFamily="18" charset="2"/>
              </a:rPr>
              <a:t> !</a:t>
            </a:r>
            <a:endParaRPr lang="sr-Latn-RS" sz="2400" dirty="0"/>
          </a:p>
        </p:txBody>
      </p:sp>
    </p:spTree>
    <p:extLst>
      <p:ext uri="{BB962C8B-B14F-4D97-AF65-F5344CB8AC3E}">
        <p14:creationId xmlns:p14="http://schemas.microsoft.com/office/powerpoint/2010/main" val="117999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52</a:t>
            </a:fld>
            <a:endParaRPr lang="sr-Latn-RS"/>
          </a:p>
        </p:txBody>
      </p:sp>
      <p:pic>
        <p:nvPicPr>
          <p:cNvPr id="5" name="Picture 4"/>
          <p:cNvPicPr/>
          <p:nvPr/>
        </p:nvPicPr>
        <p:blipFill>
          <a:blip r:embed="rId2" cstate="screen">
            <a:extLst>
              <a:ext uri="{28A0092B-C50C-407E-A947-70E740481C1C}">
                <a14:useLocalDpi xmlns:a14="http://schemas.microsoft.com/office/drawing/2010/main"/>
              </a:ext>
            </a:extLst>
          </a:blip>
          <a:stretch>
            <a:fillRect/>
          </a:stretch>
        </p:blipFill>
        <p:spPr>
          <a:xfrm>
            <a:off x="533400" y="694459"/>
            <a:ext cx="5496791" cy="2628900"/>
          </a:xfrm>
          <a:prstGeom prst="rect">
            <a:avLst/>
          </a:prstGeom>
        </p:spPr>
      </p:pic>
      <p:pic>
        <p:nvPicPr>
          <p:cNvPr id="6" name="Picture 5"/>
          <p:cNvPicPr/>
          <p:nvPr/>
        </p:nvPicPr>
        <p:blipFill>
          <a:blip r:embed="rId3" cstate="screen">
            <a:extLst>
              <a:ext uri="{28A0092B-C50C-407E-A947-70E740481C1C}">
                <a14:useLocalDpi xmlns:a14="http://schemas.microsoft.com/office/drawing/2010/main"/>
              </a:ext>
            </a:extLst>
          </a:blip>
          <a:stretch>
            <a:fillRect/>
          </a:stretch>
        </p:blipFill>
        <p:spPr>
          <a:xfrm>
            <a:off x="533400" y="3513859"/>
            <a:ext cx="5678631" cy="2582141"/>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233034227"/>
              </p:ext>
            </p:extLst>
          </p:nvPr>
        </p:nvGraphicFramePr>
        <p:xfrm>
          <a:off x="6517192" y="914400"/>
          <a:ext cx="2235200" cy="609600"/>
        </p:xfrm>
        <a:graphic>
          <a:graphicData uri="http://schemas.openxmlformats.org/presentationml/2006/ole">
            <mc:AlternateContent xmlns:mc="http://schemas.openxmlformats.org/markup-compatibility/2006">
              <mc:Choice xmlns:v="urn:schemas-microsoft-com:vml" Requires="v">
                <p:oleObj name="Equation" r:id="rId4" imgW="1117440" imgH="304560" progId="Equation.DSMT4">
                  <p:embed/>
                </p:oleObj>
              </mc:Choice>
              <mc:Fallback>
                <p:oleObj name="Equation" r:id="rId4" imgW="1117440" imgH="304560" progId="Equation.DSMT4">
                  <p:embed/>
                  <p:pic>
                    <p:nvPicPr>
                      <p:cNvPr id="3" name="Object 2"/>
                      <p:cNvPicPr>
                        <a:picLocks noChangeAspect="1" noChangeArrowheads="1"/>
                      </p:cNvPicPr>
                      <p:nvPr/>
                    </p:nvPicPr>
                    <p:blipFill>
                      <a:blip r:embed="rId5"/>
                      <a:srcRect/>
                      <a:stretch>
                        <a:fillRect/>
                      </a:stretch>
                    </p:blipFill>
                    <p:spPr bwMode="auto">
                      <a:xfrm>
                        <a:off x="6517192" y="914400"/>
                        <a:ext cx="2235200" cy="6096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3030147"/>
              </p:ext>
            </p:extLst>
          </p:nvPr>
        </p:nvGraphicFramePr>
        <p:xfrm>
          <a:off x="7112044" y="1828800"/>
          <a:ext cx="1625600" cy="482600"/>
        </p:xfrm>
        <a:graphic>
          <a:graphicData uri="http://schemas.openxmlformats.org/presentationml/2006/ole">
            <mc:AlternateContent xmlns:mc="http://schemas.openxmlformats.org/markup-compatibility/2006">
              <mc:Choice xmlns:v="urn:schemas-microsoft-com:vml" Requires="v">
                <p:oleObj name="Equation" r:id="rId6" imgW="812520" imgH="241200" progId="Equation.DSMT4">
                  <p:embed/>
                </p:oleObj>
              </mc:Choice>
              <mc:Fallback>
                <p:oleObj name="Equation" r:id="rId6" imgW="812520" imgH="241200" progId="Equation.DSMT4">
                  <p:embed/>
                  <p:pic>
                    <p:nvPicPr>
                      <p:cNvPr id="4" name="Object 3"/>
                      <p:cNvPicPr>
                        <a:picLocks noChangeAspect="1" noChangeArrowheads="1"/>
                      </p:cNvPicPr>
                      <p:nvPr/>
                    </p:nvPicPr>
                    <p:blipFill>
                      <a:blip r:embed="rId7"/>
                      <a:srcRect/>
                      <a:stretch>
                        <a:fillRect/>
                      </a:stretch>
                    </p:blipFill>
                    <p:spPr bwMode="auto">
                      <a:xfrm>
                        <a:off x="7112044" y="1828800"/>
                        <a:ext cx="1625600" cy="4826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36457920"/>
              </p:ext>
            </p:extLst>
          </p:nvPr>
        </p:nvGraphicFramePr>
        <p:xfrm>
          <a:off x="6618792" y="2743200"/>
          <a:ext cx="2133600" cy="965200"/>
        </p:xfrm>
        <a:graphic>
          <a:graphicData uri="http://schemas.openxmlformats.org/presentationml/2006/ole">
            <mc:AlternateContent xmlns:mc="http://schemas.openxmlformats.org/markup-compatibility/2006">
              <mc:Choice xmlns:v="urn:schemas-microsoft-com:vml" Requires="v">
                <p:oleObj name="Equation" r:id="rId8" imgW="1066680" imgH="482400" progId="Equation.DSMT4">
                  <p:embed/>
                </p:oleObj>
              </mc:Choice>
              <mc:Fallback>
                <p:oleObj name="Equation" r:id="rId8" imgW="1066680" imgH="482400" progId="Equation.DSMT4">
                  <p:embed/>
                  <p:pic>
                    <p:nvPicPr>
                      <p:cNvPr id="8" name="Object 7"/>
                      <p:cNvPicPr>
                        <a:picLocks noChangeAspect="1" noChangeArrowheads="1"/>
                      </p:cNvPicPr>
                      <p:nvPr/>
                    </p:nvPicPr>
                    <p:blipFill>
                      <a:blip r:embed="rId9"/>
                      <a:srcRect/>
                      <a:stretch>
                        <a:fillRect/>
                      </a:stretch>
                    </p:blipFill>
                    <p:spPr bwMode="auto">
                      <a:xfrm>
                        <a:off x="6618792" y="2743200"/>
                        <a:ext cx="2133600" cy="9652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16310823"/>
              </p:ext>
            </p:extLst>
          </p:nvPr>
        </p:nvGraphicFramePr>
        <p:xfrm>
          <a:off x="6578600" y="4216400"/>
          <a:ext cx="2184400" cy="1828800"/>
        </p:xfrm>
        <a:graphic>
          <a:graphicData uri="http://schemas.openxmlformats.org/presentationml/2006/ole">
            <mc:AlternateContent xmlns:mc="http://schemas.openxmlformats.org/markup-compatibility/2006">
              <mc:Choice xmlns:v="urn:schemas-microsoft-com:vml" Requires="v">
                <p:oleObj name="Equation" r:id="rId10" imgW="1091880" imgH="914400" progId="Equation.DSMT4">
                  <p:embed/>
                </p:oleObj>
              </mc:Choice>
              <mc:Fallback>
                <p:oleObj name="Equation" r:id="rId10" imgW="1091880" imgH="914400" progId="Equation.DSMT4">
                  <p:embed/>
                  <p:pic>
                    <p:nvPicPr>
                      <p:cNvPr id="8" name="Object 7"/>
                      <p:cNvPicPr>
                        <a:picLocks noChangeAspect="1" noChangeArrowheads="1"/>
                      </p:cNvPicPr>
                      <p:nvPr/>
                    </p:nvPicPr>
                    <p:blipFill>
                      <a:blip r:embed="rId11"/>
                      <a:srcRect/>
                      <a:stretch>
                        <a:fillRect/>
                      </a:stretch>
                    </p:blipFill>
                    <p:spPr bwMode="auto">
                      <a:xfrm>
                        <a:off x="6578600" y="4216400"/>
                        <a:ext cx="2184400" cy="18288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12" name="Right Arrow 11"/>
          <p:cNvSpPr/>
          <p:nvPr/>
        </p:nvSpPr>
        <p:spPr>
          <a:xfrm rot="5400000">
            <a:off x="7795260" y="3893820"/>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aphicFrame>
        <p:nvGraphicFramePr>
          <p:cNvPr id="13" name="Object 12"/>
          <p:cNvGraphicFramePr>
            <a:graphicFrameLocks noChangeAspect="1"/>
          </p:cNvGraphicFramePr>
          <p:nvPr>
            <p:extLst>
              <p:ext uri="{D42A27DB-BD31-4B8C-83A1-F6EECF244321}">
                <p14:modId xmlns:p14="http://schemas.microsoft.com/office/powerpoint/2010/main" val="498071952"/>
              </p:ext>
            </p:extLst>
          </p:nvPr>
        </p:nvGraphicFramePr>
        <p:xfrm>
          <a:off x="7569200" y="6096000"/>
          <a:ext cx="279400" cy="406400"/>
        </p:xfrm>
        <a:graphic>
          <a:graphicData uri="http://schemas.openxmlformats.org/presentationml/2006/ole">
            <mc:AlternateContent xmlns:mc="http://schemas.openxmlformats.org/markup-compatibility/2006">
              <mc:Choice xmlns:v="urn:schemas-microsoft-com:vml" Requires="v">
                <p:oleObj name="Equation" r:id="rId12" imgW="139680" imgH="203040" progId="Equation.DSMT4">
                  <p:embed/>
                </p:oleObj>
              </mc:Choice>
              <mc:Fallback>
                <p:oleObj name="Equation" r:id="rId12" imgW="139680" imgH="203040" progId="Equation.DSMT4">
                  <p:embed/>
                  <p:pic>
                    <p:nvPicPr>
                      <p:cNvPr id="8" name="Object 7"/>
                      <p:cNvPicPr>
                        <a:picLocks noChangeAspect="1" noChangeArrowheads="1"/>
                      </p:cNvPicPr>
                      <p:nvPr/>
                    </p:nvPicPr>
                    <p:blipFill>
                      <a:blip r:embed="rId13"/>
                      <a:srcRect/>
                      <a:stretch>
                        <a:fillRect/>
                      </a:stretch>
                    </p:blipFill>
                    <p:spPr bwMode="auto">
                      <a:xfrm>
                        <a:off x="7569200" y="6096000"/>
                        <a:ext cx="279400" cy="406400"/>
                      </a:xfrm>
                      <a:prstGeom prst="rect">
                        <a:avLst/>
                      </a:prstGeom>
                      <a:solidFill>
                        <a:schemeClr val="bg1"/>
                      </a:solidFill>
                      <a:ln>
                        <a:noFill/>
                      </a:ln>
                    </p:spPr>
                  </p:pic>
                </p:oleObj>
              </mc:Fallback>
            </mc:AlternateContent>
          </a:graphicData>
        </a:graphic>
      </p:graphicFrame>
      <p:sp>
        <p:nvSpPr>
          <p:cNvPr id="3" name="TextBox 2"/>
          <p:cNvSpPr txBox="1"/>
          <p:nvPr/>
        </p:nvSpPr>
        <p:spPr>
          <a:xfrm>
            <a:off x="606825" y="84033"/>
            <a:ext cx="2322369" cy="523220"/>
          </a:xfrm>
          <a:prstGeom prst="rect">
            <a:avLst/>
          </a:prstGeom>
          <a:noFill/>
        </p:spPr>
        <p:txBody>
          <a:bodyPr wrap="square" rtlCol="0">
            <a:spAutoFit/>
          </a:bodyPr>
          <a:lstStyle/>
          <a:p>
            <a:r>
              <a:rPr lang="sr-Latn-BA" sz="2800" b="1" dirty="0"/>
              <a:t>Naponi</a:t>
            </a:r>
            <a:endParaRPr lang="sr-Latn-RS" sz="2800" b="1" dirty="0"/>
          </a:p>
        </p:txBody>
      </p:sp>
    </p:spTree>
    <p:extLst>
      <p:ext uri="{BB962C8B-B14F-4D97-AF65-F5344CB8AC3E}">
        <p14:creationId xmlns:p14="http://schemas.microsoft.com/office/powerpoint/2010/main" val="108168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53</a:t>
            </a:fld>
            <a:endParaRPr lang="sr-Latn-RS"/>
          </a:p>
        </p:txBody>
      </p:sp>
      <p:graphicFrame>
        <p:nvGraphicFramePr>
          <p:cNvPr id="5" name="Object 4"/>
          <p:cNvGraphicFramePr>
            <a:graphicFrameLocks noChangeAspect="1"/>
          </p:cNvGraphicFramePr>
          <p:nvPr>
            <p:extLst>
              <p:ext uri="{D42A27DB-BD31-4B8C-83A1-F6EECF244321}">
                <p14:modId xmlns:p14="http://schemas.microsoft.com/office/powerpoint/2010/main" val="1570464703"/>
              </p:ext>
            </p:extLst>
          </p:nvPr>
        </p:nvGraphicFramePr>
        <p:xfrm>
          <a:off x="711200" y="756265"/>
          <a:ext cx="2870200" cy="1879600"/>
        </p:xfrm>
        <a:graphic>
          <a:graphicData uri="http://schemas.openxmlformats.org/presentationml/2006/ole">
            <mc:AlternateContent xmlns:mc="http://schemas.openxmlformats.org/markup-compatibility/2006">
              <mc:Choice xmlns:v="urn:schemas-microsoft-com:vml" Requires="v">
                <p:oleObj name="Equation" r:id="rId2" imgW="1434960" imgH="939600" progId="Equation.DSMT4">
                  <p:embed/>
                </p:oleObj>
              </mc:Choice>
              <mc:Fallback>
                <p:oleObj name="Equation" r:id="rId2" imgW="1434960" imgH="939600" progId="Equation.DSMT4">
                  <p:embed/>
                  <p:pic>
                    <p:nvPicPr>
                      <p:cNvPr id="11" name="Object 10"/>
                      <p:cNvPicPr>
                        <a:picLocks noChangeAspect="1" noChangeArrowheads="1"/>
                      </p:cNvPicPr>
                      <p:nvPr/>
                    </p:nvPicPr>
                    <p:blipFill>
                      <a:blip r:embed="rId3"/>
                      <a:srcRect/>
                      <a:stretch>
                        <a:fillRect/>
                      </a:stretch>
                    </p:blipFill>
                    <p:spPr bwMode="auto">
                      <a:xfrm>
                        <a:off x="711200" y="756265"/>
                        <a:ext cx="2870200" cy="18796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78561422"/>
              </p:ext>
            </p:extLst>
          </p:nvPr>
        </p:nvGraphicFramePr>
        <p:xfrm>
          <a:off x="1628517" y="304800"/>
          <a:ext cx="279400" cy="406400"/>
        </p:xfrm>
        <a:graphic>
          <a:graphicData uri="http://schemas.openxmlformats.org/presentationml/2006/ole">
            <mc:AlternateContent xmlns:mc="http://schemas.openxmlformats.org/markup-compatibility/2006">
              <mc:Choice xmlns:v="urn:schemas-microsoft-com:vml" Requires="v">
                <p:oleObj name="Equation" r:id="rId4" imgW="139680" imgH="203040" progId="Equation.DSMT4">
                  <p:embed/>
                </p:oleObj>
              </mc:Choice>
              <mc:Fallback>
                <p:oleObj name="Equation" r:id="rId4" imgW="139680" imgH="203040" progId="Equation.DSMT4">
                  <p:embed/>
                  <p:pic>
                    <p:nvPicPr>
                      <p:cNvPr id="13" name="Object 12"/>
                      <p:cNvPicPr>
                        <a:picLocks noChangeAspect="1" noChangeArrowheads="1"/>
                      </p:cNvPicPr>
                      <p:nvPr/>
                    </p:nvPicPr>
                    <p:blipFill>
                      <a:blip r:embed="rId5"/>
                      <a:srcRect/>
                      <a:stretch>
                        <a:fillRect/>
                      </a:stretch>
                    </p:blipFill>
                    <p:spPr bwMode="auto">
                      <a:xfrm>
                        <a:off x="1628517" y="304800"/>
                        <a:ext cx="279400" cy="406400"/>
                      </a:xfrm>
                      <a:prstGeom prst="rect">
                        <a:avLst/>
                      </a:prstGeom>
                      <a:solidFill>
                        <a:schemeClr val="bg1"/>
                      </a:solid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42263932"/>
              </p:ext>
            </p:extLst>
          </p:nvPr>
        </p:nvGraphicFramePr>
        <p:xfrm>
          <a:off x="711200" y="3048000"/>
          <a:ext cx="5130800" cy="558800"/>
        </p:xfrm>
        <a:graphic>
          <a:graphicData uri="http://schemas.openxmlformats.org/presentationml/2006/ole">
            <mc:AlternateContent xmlns:mc="http://schemas.openxmlformats.org/markup-compatibility/2006">
              <mc:Choice xmlns:v="urn:schemas-microsoft-com:vml" Requires="v">
                <p:oleObj name="Equation" r:id="rId6" imgW="2565360" imgH="279360" progId="Equation.DSMT4">
                  <p:embed/>
                </p:oleObj>
              </mc:Choice>
              <mc:Fallback>
                <p:oleObj name="Equation" r:id="rId6" imgW="2565360" imgH="279360" progId="Equation.DSMT4">
                  <p:embed/>
                  <p:pic>
                    <p:nvPicPr>
                      <p:cNvPr id="8" name="Object 7"/>
                      <p:cNvPicPr>
                        <a:picLocks noChangeAspect="1" noChangeArrowheads="1"/>
                      </p:cNvPicPr>
                      <p:nvPr/>
                    </p:nvPicPr>
                    <p:blipFill>
                      <a:blip r:embed="rId7"/>
                      <a:srcRect/>
                      <a:stretch>
                        <a:fillRect/>
                      </a:stretch>
                    </p:blipFill>
                    <p:spPr bwMode="auto">
                      <a:xfrm>
                        <a:off x="711200" y="3048000"/>
                        <a:ext cx="5130800" cy="5588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15406902"/>
              </p:ext>
            </p:extLst>
          </p:nvPr>
        </p:nvGraphicFramePr>
        <p:xfrm>
          <a:off x="685800" y="4127500"/>
          <a:ext cx="4292600" cy="1016000"/>
        </p:xfrm>
        <a:graphic>
          <a:graphicData uri="http://schemas.openxmlformats.org/presentationml/2006/ole">
            <mc:AlternateContent xmlns:mc="http://schemas.openxmlformats.org/markup-compatibility/2006">
              <mc:Choice xmlns:v="urn:schemas-microsoft-com:vml" Requires="v">
                <p:oleObj name="Equation" r:id="rId8" imgW="2145960" imgH="507960" progId="Equation.DSMT4">
                  <p:embed/>
                </p:oleObj>
              </mc:Choice>
              <mc:Fallback>
                <p:oleObj name="Equation" r:id="rId8" imgW="2145960" imgH="507960" progId="Equation.DSMT4">
                  <p:embed/>
                  <p:pic>
                    <p:nvPicPr>
                      <p:cNvPr id="7" name="Object 6"/>
                      <p:cNvPicPr>
                        <a:picLocks noChangeAspect="1" noChangeArrowheads="1"/>
                      </p:cNvPicPr>
                      <p:nvPr/>
                    </p:nvPicPr>
                    <p:blipFill>
                      <a:blip r:embed="rId9"/>
                      <a:srcRect/>
                      <a:stretch>
                        <a:fillRect/>
                      </a:stretch>
                    </p:blipFill>
                    <p:spPr bwMode="auto">
                      <a:xfrm>
                        <a:off x="685800" y="4127500"/>
                        <a:ext cx="4292600" cy="10160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9" name="Right Arrow 8"/>
          <p:cNvSpPr/>
          <p:nvPr/>
        </p:nvSpPr>
        <p:spPr>
          <a:xfrm rot="5400000">
            <a:off x="1631057" y="2773352"/>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aphicFrame>
        <p:nvGraphicFramePr>
          <p:cNvPr id="10" name="Object 9"/>
          <p:cNvGraphicFramePr>
            <a:graphicFrameLocks noChangeAspect="1"/>
          </p:cNvGraphicFramePr>
          <p:nvPr>
            <p:extLst>
              <p:ext uri="{D42A27DB-BD31-4B8C-83A1-F6EECF244321}">
                <p14:modId xmlns:p14="http://schemas.microsoft.com/office/powerpoint/2010/main" val="3832445272"/>
              </p:ext>
            </p:extLst>
          </p:nvPr>
        </p:nvGraphicFramePr>
        <p:xfrm>
          <a:off x="1711927" y="3675708"/>
          <a:ext cx="279400" cy="406400"/>
        </p:xfrm>
        <a:graphic>
          <a:graphicData uri="http://schemas.openxmlformats.org/presentationml/2006/ole">
            <mc:AlternateContent xmlns:mc="http://schemas.openxmlformats.org/markup-compatibility/2006">
              <mc:Choice xmlns:v="urn:schemas-microsoft-com:vml" Requires="v">
                <p:oleObj name="Equation" r:id="rId4" imgW="139680" imgH="203040" progId="Equation.DSMT4">
                  <p:embed/>
                </p:oleObj>
              </mc:Choice>
              <mc:Fallback>
                <p:oleObj name="Equation" r:id="rId4" imgW="139680" imgH="203040" progId="Equation.DSMT4">
                  <p:embed/>
                  <p:pic>
                    <p:nvPicPr>
                      <p:cNvPr id="13" name="Object 12"/>
                      <p:cNvPicPr>
                        <a:picLocks noChangeAspect="1" noChangeArrowheads="1"/>
                      </p:cNvPicPr>
                      <p:nvPr/>
                    </p:nvPicPr>
                    <p:blipFill>
                      <a:blip r:embed="rId5"/>
                      <a:srcRect/>
                      <a:stretch>
                        <a:fillRect/>
                      </a:stretch>
                    </p:blipFill>
                    <p:spPr bwMode="auto">
                      <a:xfrm>
                        <a:off x="1711927" y="3675708"/>
                        <a:ext cx="279400" cy="406400"/>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50799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54</a:t>
            </a:fld>
            <a:endParaRPr lang="sr-Latn-RS"/>
          </a:p>
        </p:txBody>
      </p:sp>
      <p:sp>
        <p:nvSpPr>
          <p:cNvPr id="3" name="TextBox 2"/>
          <p:cNvSpPr txBox="1"/>
          <p:nvPr/>
        </p:nvSpPr>
        <p:spPr>
          <a:xfrm>
            <a:off x="603504" y="457200"/>
            <a:ext cx="2825496" cy="523220"/>
          </a:xfrm>
          <a:prstGeom prst="rect">
            <a:avLst/>
          </a:prstGeom>
          <a:noFill/>
        </p:spPr>
        <p:txBody>
          <a:bodyPr wrap="square" rtlCol="0">
            <a:spAutoFit/>
          </a:bodyPr>
          <a:lstStyle/>
          <a:p>
            <a:r>
              <a:rPr lang="sr-Latn-BA" sz="2800" b="1" dirty="0"/>
              <a:t>Neutralna osa</a:t>
            </a:r>
            <a:endParaRPr lang="sr-Latn-RS" sz="2800" b="1" dirty="0"/>
          </a:p>
        </p:txBody>
      </p:sp>
      <p:sp>
        <p:nvSpPr>
          <p:cNvPr id="5" name="Rectangle 4"/>
          <p:cNvSpPr/>
          <p:nvPr/>
        </p:nvSpPr>
        <p:spPr>
          <a:xfrm>
            <a:off x="762000" y="1252764"/>
            <a:ext cx="6019800"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Aft>
                <a:spcPts val="0"/>
              </a:spcAft>
            </a:pPr>
            <a:r>
              <a:rPr lang="sr-Latn-RS" sz="2400" dirty="0">
                <a:latin typeface="Times New Roman" panose="02020603050405020304" pitchFamily="18" charset="0"/>
                <a:ea typeface="Calibri" panose="020F0502020204030204" pitchFamily="34" charset="0"/>
              </a:rPr>
              <a:t>Neutralna osa (neutralna linija) je prava na kojoj se nalaze tačke poprečnog preseka grede izložene čistom kosom savijanju, u kojima je napon jednak nuli.</a:t>
            </a:r>
            <a:endParaRPr lang="en-US" sz="2400" dirty="0">
              <a:latin typeface="Times New Roman" panose="02020603050405020304" pitchFamily="18" charset="0"/>
              <a:ea typeface="Calibri" panose="020F050202020403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925235855"/>
              </p:ext>
            </p:extLst>
          </p:nvPr>
        </p:nvGraphicFramePr>
        <p:xfrm>
          <a:off x="3213100" y="2579688"/>
          <a:ext cx="4724400" cy="1016000"/>
        </p:xfrm>
        <a:graphic>
          <a:graphicData uri="http://schemas.openxmlformats.org/presentationml/2006/ole">
            <mc:AlternateContent xmlns:mc="http://schemas.openxmlformats.org/markup-compatibility/2006">
              <mc:Choice xmlns:v="urn:schemas-microsoft-com:vml" Requires="v">
                <p:oleObj name="Equation" r:id="rId2" imgW="2361960" imgH="507960" progId="Equation.DSMT4">
                  <p:embed/>
                </p:oleObj>
              </mc:Choice>
              <mc:Fallback>
                <p:oleObj name="Equation" r:id="rId2" imgW="2361960" imgH="507960" progId="Equation.DSMT4">
                  <p:embed/>
                  <p:pic>
                    <p:nvPicPr>
                      <p:cNvPr id="8" name="Object 7"/>
                      <p:cNvPicPr>
                        <a:picLocks noChangeAspect="1" noChangeArrowheads="1"/>
                      </p:cNvPicPr>
                      <p:nvPr/>
                    </p:nvPicPr>
                    <p:blipFill>
                      <a:blip r:embed="rId3"/>
                      <a:srcRect/>
                      <a:stretch>
                        <a:fillRect/>
                      </a:stretch>
                    </p:blipFill>
                    <p:spPr bwMode="auto">
                      <a:xfrm>
                        <a:off x="3213100" y="2579688"/>
                        <a:ext cx="4724400" cy="10160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07784912"/>
              </p:ext>
            </p:extLst>
          </p:nvPr>
        </p:nvGraphicFramePr>
        <p:xfrm>
          <a:off x="5689600" y="3886200"/>
          <a:ext cx="2540000" cy="889000"/>
        </p:xfrm>
        <a:graphic>
          <a:graphicData uri="http://schemas.openxmlformats.org/presentationml/2006/ole">
            <mc:AlternateContent xmlns:mc="http://schemas.openxmlformats.org/markup-compatibility/2006">
              <mc:Choice xmlns:v="urn:schemas-microsoft-com:vml" Requires="v">
                <p:oleObj name="Equation" r:id="rId4" imgW="1269720" imgH="444240" progId="Equation.DSMT4">
                  <p:embed/>
                </p:oleObj>
              </mc:Choice>
              <mc:Fallback>
                <p:oleObj name="Equation" r:id="rId4" imgW="1269720" imgH="444240" progId="Equation.DSMT4">
                  <p:embed/>
                  <p:pic>
                    <p:nvPicPr>
                      <p:cNvPr id="6" name="Object 5"/>
                      <p:cNvPicPr>
                        <a:picLocks noChangeAspect="1" noChangeArrowheads="1"/>
                      </p:cNvPicPr>
                      <p:nvPr/>
                    </p:nvPicPr>
                    <p:blipFill>
                      <a:blip r:embed="rId5"/>
                      <a:srcRect/>
                      <a:stretch>
                        <a:fillRect/>
                      </a:stretch>
                    </p:blipFill>
                    <p:spPr bwMode="auto">
                      <a:xfrm>
                        <a:off x="5689600" y="3886200"/>
                        <a:ext cx="2540000" cy="8890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51441550"/>
              </p:ext>
            </p:extLst>
          </p:nvPr>
        </p:nvGraphicFramePr>
        <p:xfrm>
          <a:off x="7356168" y="5701890"/>
          <a:ext cx="863600" cy="406400"/>
        </p:xfrm>
        <a:graphic>
          <a:graphicData uri="http://schemas.openxmlformats.org/presentationml/2006/ole">
            <mc:AlternateContent xmlns:mc="http://schemas.openxmlformats.org/markup-compatibility/2006">
              <mc:Choice xmlns:v="urn:schemas-microsoft-com:vml" Requires="v">
                <p:oleObj name="Equation" r:id="rId6" imgW="431640" imgH="203040" progId="Equation.DSMT4">
                  <p:embed/>
                </p:oleObj>
              </mc:Choice>
              <mc:Fallback>
                <p:oleObj name="Equation" r:id="rId6" imgW="431640" imgH="203040" progId="Equation.DSMT4">
                  <p:embed/>
                  <p:pic>
                    <p:nvPicPr>
                      <p:cNvPr id="7" name="Object 6"/>
                      <p:cNvPicPr>
                        <a:picLocks noChangeAspect="1" noChangeArrowheads="1"/>
                      </p:cNvPicPr>
                      <p:nvPr/>
                    </p:nvPicPr>
                    <p:blipFill>
                      <a:blip r:embed="rId7"/>
                      <a:srcRect/>
                      <a:stretch>
                        <a:fillRect/>
                      </a:stretch>
                    </p:blipFill>
                    <p:spPr bwMode="auto">
                      <a:xfrm>
                        <a:off x="7356168" y="5701890"/>
                        <a:ext cx="863600" cy="4064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28402753"/>
              </p:ext>
            </p:extLst>
          </p:nvPr>
        </p:nvGraphicFramePr>
        <p:xfrm>
          <a:off x="1516216" y="4992361"/>
          <a:ext cx="2667000" cy="889000"/>
        </p:xfrm>
        <a:graphic>
          <a:graphicData uri="http://schemas.openxmlformats.org/presentationml/2006/ole">
            <mc:AlternateContent xmlns:mc="http://schemas.openxmlformats.org/markup-compatibility/2006">
              <mc:Choice xmlns:v="urn:schemas-microsoft-com:vml" Requires="v">
                <p:oleObj name="Equation" r:id="rId8" imgW="1333440" imgH="444240" progId="Equation.DSMT4">
                  <p:embed/>
                </p:oleObj>
              </mc:Choice>
              <mc:Fallback>
                <p:oleObj name="Equation" r:id="rId8" imgW="1333440" imgH="444240" progId="Equation.DSMT4">
                  <p:embed/>
                  <p:pic>
                    <p:nvPicPr>
                      <p:cNvPr id="8" name="Object 7"/>
                      <p:cNvPicPr>
                        <a:picLocks noChangeAspect="1" noChangeArrowheads="1"/>
                      </p:cNvPicPr>
                      <p:nvPr/>
                    </p:nvPicPr>
                    <p:blipFill>
                      <a:blip r:embed="rId9"/>
                      <a:srcRect/>
                      <a:stretch>
                        <a:fillRect/>
                      </a:stretch>
                    </p:blipFill>
                    <p:spPr bwMode="auto">
                      <a:xfrm>
                        <a:off x="1516216" y="4992361"/>
                        <a:ext cx="2667000" cy="8890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10" name="TextBox 9"/>
          <p:cNvSpPr txBox="1"/>
          <p:nvPr/>
        </p:nvSpPr>
        <p:spPr>
          <a:xfrm>
            <a:off x="4485968" y="4987435"/>
            <a:ext cx="37338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Jednačina neutralne ose.</a:t>
            </a:r>
            <a:endParaRPr lang="sr-Latn-RS" sz="2400" dirty="0"/>
          </a:p>
        </p:txBody>
      </p:sp>
      <p:cxnSp>
        <p:nvCxnSpPr>
          <p:cNvPr id="12" name="Elbow Connector 11"/>
          <p:cNvCxnSpPr>
            <a:stCxn id="10" idx="3"/>
            <a:endCxn id="7" idx="3"/>
          </p:cNvCxnSpPr>
          <p:nvPr/>
        </p:nvCxnSpPr>
        <p:spPr>
          <a:xfrm flipV="1">
            <a:off x="8219768" y="4330700"/>
            <a:ext cx="9832" cy="887568"/>
          </a:xfrm>
          <a:prstGeom prst="bentConnector3">
            <a:avLst>
              <a:gd name="adj1" fmla="val 2425061"/>
            </a:avLst>
          </a:prstGeom>
        </p:spPr>
        <p:style>
          <a:lnRef idx="1">
            <a:schemeClr val="dk1"/>
          </a:lnRef>
          <a:fillRef idx="0">
            <a:schemeClr val="dk1"/>
          </a:fillRef>
          <a:effectRef idx="0">
            <a:schemeClr val="dk1"/>
          </a:effectRef>
          <a:fontRef idx="minor">
            <a:schemeClr val="tx1"/>
          </a:fontRef>
        </p:style>
      </p:cxnSp>
      <p:cxnSp>
        <p:nvCxnSpPr>
          <p:cNvPr id="15" name="Elbow Connector 14"/>
          <p:cNvCxnSpPr>
            <a:stCxn id="10" idx="2"/>
            <a:endCxn id="8" idx="1"/>
          </p:cNvCxnSpPr>
          <p:nvPr/>
        </p:nvCxnSpPr>
        <p:spPr>
          <a:xfrm rot="16200000" flipH="1">
            <a:off x="6626523" y="5175445"/>
            <a:ext cx="455990" cy="1003300"/>
          </a:xfrm>
          <a:prstGeom prst="bentConnector2">
            <a:avLst/>
          </a:prstGeom>
        </p:spPr>
        <p:style>
          <a:lnRef idx="1">
            <a:schemeClr val="dk1"/>
          </a:lnRef>
          <a:fillRef idx="0">
            <a:schemeClr val="dk1"/>
          </a:fillRef>
          <a:effectRef idx="0">
            <a:schemeClr val="dk1"/>
          </a:effectRef>
          <a:fontRef idx="minor">
            <a:schemeClr val="tx1"/>
          </a:fontRef>
        </p:style>
      </p:cxnSp>
      <p:cxnSp>
        <p:nvCxnSpPr>
          <p:cNvPr id="18" name="Elbow Connector 17"/>
          <p:cNvCxnSpPr>
            <a:stCxn id="9" idx="2"/>
            <a:endCxn id="8" idx="2"/>
          </p:cNvCxnSpPr>
          <p:nvPr/>
        </p:nvCxnSpPr>
        <p:spPr>
          <a:xfrm rot="16200000" flipH="1">
            <a:off x="5205378" y="3525699"/>
            <a:ext cx="226929" cy="4938252"/>
          </a:xfrm>
          <a:prstGeom prst="bentConnector3">
            <a:avLst>
              <a:gd name="adj1" fmla="val 200736"/>
            </a:avLst>
          </a:prstGeom>
        </p:spPr>
        <p:style>
          <a:lnRef idx="1">
            <a:schemeClr val="dk1"/>
          </a:lnRef>
          <a:fillRef idx="0">
            <a:schemeClr val="dk1"/>
          </a:fillRef>
          <a:effectRef idx="0">
            <a:schemeClr val="dk1"/>
          </a:effectRef>
          <a:fontRef idx="minor">
            <a:schemeClr val="tx1"/>
          </a:fontRef>
        </p:style>
      </p:cxnSp>
      <p:cxnSp>
        <p:nvCxnSpPr>
          <p:cNvPr id="23" name="Elbow Connector 22"/>
          <p:cNvCxnSpPr>
            <a:stCxn id="7" idx="1"/>
            <a:endCxn id="6" idx="1"/>
          </p:cNvCxnSpPr>
          <p:nvPr/>
        </p:nvCxnSpPr>
        <p:spPr>
          <a:xfrm rot="10800000">
            <a:off x="3213100" y="3087688"/>
            <a:ext cx="2476500" cy="1243012"/>
          </a:xfrm>
          <a:prstGeom prst="bentConnector3">
            <a:avLst>
              <a:gd name="adj1" fmla="val 109231"/>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994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55</a:t>
            </a:fld>
            <a:endParaRPr lang="sr-Latn-RS"/>
          </a:p>
        </p:txBody>
      </p:sp>
      <p:pic>
        <p:nvPicPr>
          <p:cNvPr id="3" name="Picture 2"/>
          <p:cNvPicPr/>
          <p:nvPr/>
        </p:nvPicPr>
        <p:blipFill>
          <a:blip r:embed="rId2" cstate="print">
            <a:extLst>
              <a:ext uri="{28A0092B-C50C-407E-A947-70E740481C1C}">
                <a14:useLocalDpi xmlns:a14="http://schemas.microsoft.com/office/drawing/2010/main"/>
              </a:ext>
            </a:extLst>
          </a:blip>
          <a:stretch>
            <a:fillRect/>
          </a:stretch>
        </p:blipFill>
        <p:spPr>
          <a:xfrm>
            <a:off x="838200" y="464403"/>
            <a:ext cx="4538750" cy="4445231"/>
          </a:xfrm>
          <a:prstGeom prst="rect">
            <a:avLst/>
          </a:prstGeom>
        </p:spPr>
      </p:pic>
      <p:sp>
        <p:nvSpPr>
          <p:cNvPr id="5" name="Rectangle 4"/>
          <p:cNvSpPr/>
          <p:nvPr/>
        </p:nvSpPr>
        <p:spPr>
          <a:xfrm>
            <a:off x="685800" y="5036403"/>
            <a:ext cx="7772400" cy="830997"/>
          </a:xfrm>
          <a:prstGeom prst="rect">
            <a:avLst/>
          </a:prstGeom>
        </p:spPr>
        <p:txBody>
          <a:bodyPr wrap="square">
            <a:spAutoFit/>
          </a:bodyPr>
          <a:lstStyle/>
          <a:p>
            <a:pPr marR="179705" algn="just">
              <a:spcAft>
                <a:spcPts val="0"/>
              </a:spcAft>
            </a:pPr>
            <a:r>
              <a:rPr lang="sr-Latn-RS" sz="2400" i="1" dirty="0">
                <a:latin typeface="Times New Roman" panose="02020603050405020304" pitchFamily="18" charset="0"/>
                <a:ea typeface="Calibri" panose="020F0502020204030204" pitchFamily="34" charset="0"/>
              </a:rPr>
              <a:t>Sl. 7.4 Raspodele napona kod grede pravougaonog poprečnog preseka, prvi slučaj čistog kosog savijanja grede </a:t>
            </a:r>
            <a:endParaRPr lang="en-US" sz="2400" dirty="0">
              <a:latin typeface="Times New Roman" panose="02020603050405020304" pitchFamily="18" charset="0"/>
              <a:ea typeface="Calibri" panose="020F050202020403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431117476"/>
              </p:ext>
            </p:extLst>
          </p:nvPr>
        </p:nvGraphicFramePr>
        <p:xfrm>
          <a:off x="7162800" y="990600"/>
          <a:ext cx="1346200" cy="508000"/>
        </p:xfrm>
        <a:graphic>
          <a:graphicData uri="http://schemas.openxmlformats.org/presentationml/2006/ole">
            <mc:AlternateContent xmlns:mc="http://schemas.openxmlformats.org/markup-compatibility/2006">
              <mc:Choice xmlns:v="urn:schemas-microsoft-com:vml" Requires="v">
                <p:oleObj name="Equation" r:id="rId3" imgW="672840" imgH="253800" progId="Equation.DSMT4">
                  <p:embed/>
                </p:oleObj>
              </mc:Choice>
              <mc:Fallback>
                <p:oleObj name="Equation" r:id="rId3" imgW="672840" imgH="253800" progId="Equation.DSMT4">
                  <p:embed/>
                  <p:pic>
                    <p:nvPicPr>
                      <p:cNvPr id="5" name="Object 4"/>
                      <p:cNvPicPr>
                        <a:picLocks noChangeAspect="1" noChangeArrowheads="1"/>
                      </p:cNvPicPr>
                      <p:nvPr/>
                    </p:nvPicPr>
                    <p:blipFill>
                      <a:blip r:embed="rId4"/>
                      <a:srcRect/>
                      <a:stretch>
                        <a:fillRect/>
                      </a:stretch>
                    </p:blipFill>
                    <p:spPr bwMode="auto">
                      <a:xfrm>
                        <a:off x="7162800" y="990600"/>
                        <a:ext cx="1346200" cy="5080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9888767"/>
              </p:ext>
            </p:extLst>
          </p:nvPr>
        </p:nvGraphicFramePr>
        <p:xfrm>
          <a:off x="7162800" y="1978176"/>
          <a:ext cx="1524000" cy="1016000"/>
        </p:xfrm>
        <a:graphic>
          <a:graphicData uri="http://schemas.openxmlformats.org/presentationml/2006/ole">
            <mc:AlternateContent xmlns:mc="http://schemas.openxmlformats.org/markup-compatibility/2006">
              <mc:Choice xmlns:v="urn:schemas-microsoft-com:vml" Requires="v">
                <p:oleObj name="Equation" r:id="rId5" imgW="761760" imgH="507960" progId="Equation.DSMT4">
                  <p:embed/>
                </p:oleObj>
              </mc:Choice>
              <mc:Fallback>
                <p:oleObj name="Equation" r:id="rId5" imgW="761760" imgH="507960" progId="Equation.DSMT4">
                  <p:embed/>
                  <p:pic>
                    <p:nvPicPr>
                      <p:cNvPr id="6" name="Object 5"/>
                      <p:cNvPicPr>
                        <a:picLocks noChangeAspect="1" noChangeArrowheads="1"/>
                      </p:cNvPicPr>
                      <p:nvPr/>
                    </p:nvPicPr>
                    <p:blipFill>
                      <a:blip r:embed="rId6"/>
                      <a:srcRect/>
                      <a:stretch>
                        <a:fillRect/>
                      </a:stretch>
                    </p:blipFill>
                    <p:spPr bwMode="auto">
                      <a:xfrm>
                        <a:off x="7162800" y="1978176"/>
                        <a:ext cx="1524000" cy="10160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58460575"/>
              </p:ext>
            </p:extLst>
          </p:nvPr>
        </p:nvGraphicFramePr>
        <p:xfrm>
          <a:off x="5130800" y="1026652"/>
          <a:ext cx="1803400" cy="457200"/>
        </p:xfrm>
        <a:graphic>
          <a:graphicData uri="http://schemas.openxmlformats.org/presentationml/2006/ole">
            <mc:AlternateContent xmlns:mc="http://schemas.openxmlformats.org/markup-compatibility/2006">
              <mc:Choice xmlns:v="urn:schemas-microsoft-com:vml" Requires="v">
                <p:oleObj name="Equation" r:id="rId7" imgW="901440" imgH="228600" progId="Equation.DSMT4">
                  <p:embed/>
                </p:oleObj>
              </mc:Choice>
              <mc:Fallback>
                <p:oleObj name="Equation" r:id="rId7" imgW="901440" imgH="228600" progId="Equation.DSMT4">
                  <p:embed/>
                  <p:pic>
                    <p:nvPicPr>
                      <p:cNvPr id="7" name="Object 6"/>
                      <p:cNvPicPr>
                        <a:picLocks noChangeAspect="1" noChangeArrowheads="1"/>
                      </p:cNvPicPr>
                      <p:nvPr/>
                    </p:nvPicPr>
                    <p:blipFill>
                      <a:blip r:embed="rId8"/>
                      <a:srcRect/>
                      <a:stretch>
                        <a:fillRect/>
                      </a:stretch>
                    </p:blipFill>
                    <p:spPr bwMode="auto">
                      <a:xfrm>
                        <a:off x="5130800" y="1026652"/>
                        <a:ext cx="1803400" cy="457200"/>
                      </a:xfrm>
                      <a:prstGeom prst="rect">
                        <a:avLst/>
                      </a:prstGeom>
                      <a:solidFill>
                        <a:schemeClr val="bg1"/>
                      </a:solid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47202776"/>
              </p:ext>
            </p:extLst>
          </p:nvPr>
        </p:nvGraphicFramePr>
        <p:xfrm>
          <a:off x="5731387" y="2257576"/>
          <a:ext cx="1168400" cy="457200"/>
        </p:xfrm>
        <a:graphic>
          <a:graphicData uri="http://schemas.openxmlformats.org/presentationml/2006/ole">
            <mc:AlternateContent xmlns:mc="http://schemas.openxmlformats.org/markup-compatibility/2006">
              <mc:Choice xmlns:v="urn:schemas-microsoft-com:vml" Requires="v">
                <p:oleObj name="Equation" r:id="rId9" imgW="583920" imgH="228600" progId="Equation.DSMT4">
                  <p:embed/>
                </p:oleObj>
              </mc:Choice>
              <mc:Fallback>
                <p:oleObj name="Equation" r:id="rId9" imgW="583920" imgH="228600" progId="Equation.DSMT4">
                  <p:embed/>
                  <p:pic>
                    <p:nvPicPr>
                      <p:cNvPr id="8" name="Object 7"/>
                      <p:cNvPicPr>
                        <a:picLocks noChangeAspect="1" noChangeArrowheads="1"/>
                      </p:cNvPicPr>
                      <p:nvPr/>
                    </p:nvPicPr>
                    <p:blipFill>
                      <a:blip r:embed="rId10"/>
                      <a:srcRect/>
                      <a:stretch>
                        <a:fillRect/>
                      </a:stretch>
                    </p:blipFill>
                    <p:spPr bwMode="auto">
                      <a:xfrm>
                        <a:off x="5731387" y="2257576"/>
                        <a:ext cx="1168400" cy="457200"/>
                      </a:xfrm>
                      <a:prstGeom prst="rect">
                        <a:avLst/>
                      </a:prstGeom>
                      <a:solidFill>
                        <a:schemeClr val="bg1"/>
                      </a:solidFill>
                      <a:ln>
                        <a:noFill/>
                      </a:ln>
                    </p:spPr>
                  </p:pic>
                </p:oleObj>
              </mc:Fallback>
            </mc:AlternateContent>
          </a:graphicData>
        </a:graphic>
      </p:graphicFrame>
      <p:sp>
        <p:nvSpPr>
          <p:cNvPr id="10" name="TextBox 9"/>
          <p:cNvSpPr txBox="1"/>
          <p:nvPr/>
        </p:nvSpPr>
        <p:spPr>
          <a:xfrm>
            <a:off x="5105400" y="304800"/>
            <a:ext cx="2547850" cy="461665"/>
          </a:xfrm>
          <a:prstGeom prst="rect">
            <a:avLst/>
          </a:prstGeom>
          <a:noFill/>
        </p:spPr>
        <p:txBody>
          <a:bodyPr wrap="square" rtlCol="0">
            <a:spAutoFit/>
          </a:bodyPr>
          <a:lstStyle/>
          <a:p>
            <a:r>
              <a:rPr lang="sr-Latn-BA" sz="2400" b="1" dirty="0"/>
              <a:t>Čvrstoća</a:t>
            </a:r>
            <a:endParaRPr lang="sr-Latn-RS" sz="2400" b="1" dirty="0"/>
          </a:p>
        </p:txBody>
      </p:sp>
    </p:spTree>
    <p:extLst>
      <p:ext uri="{BB962C8B-B14F-4D97-AF65-F5344CB8AC3E}">
        <p14:creationId xmlns:p14="http://schemas.microsoft.com/office/powerpoint/2010/main" val="103114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56</a:t>
            </a:fld>
            <a:endParaRPr lang="sr-Latn-RS"/>
          </a:p>
        </p:txBody>
      </p:sp>
      <p:pic>
        <p:nvPicPr>
          <p:cNvPr id="3" name="Picture 2"/>
          <p:cNvPicPr/>
          <p:nvPr/>
        </p:nvPicPr>
        <p:blipFill>
          <a:blip r:embed="rId2" cstate="print">
            <a:extLst>
              <a:ext uri="{28A0092B-C50C-407E-A947-70E740481C1C}">
                <a14:useLocalDpi xmlns:a14="http://schemas.microsoft.com/office/drawing/2010/main"/>
              </a:ext>
            </a:extLst>
          </a:blip>
          <a:stretch>
            <a:fillRect/>
          </a:stretch>
        </p:blipFill>
        <p:spPr>
          <a:xfrm>
            <a:off x="838200" y="260466"/>
            <a:ext cx="4264430" cy="5149734"/>
          </a:xfrm>
          <a:prstGeom prst="rect">
            <a:avLst/>
          </a:prstGeom>
        </p:spPr>
      </p:pic>
      <p:sp>
        <p:nvSpPr>
          <p:cNvPr id="4" name="Rectangle 3"/>
          <p:cNvSpPr/>
          <p:nvPr/>
        </p:nvSpPr>
        <p:spPr>
          <a:xfrm>
            <a:off x="679704" y="5493603"/>
            <a:ext cx="8083296" cy="830997"/>
          </a:xfrm>
          <a:prstGeom prst="rect">
            <a:avLst/>
          </a:prstGeom>
        </p:spPr>
        <p:txBody>
          <a:bodyPr wrap="square">
            <a:spAutoFit/>
          </a:bodyPr>
          <a:lstStyle/>
          <a:p>
            <a:pPr marR="179705" algn="just">
              <a:spcAft>
                <a:spcPts val="0"/>
              </a:spcAft>
            </a:pPr>
            <a:r>
              <a:rPr lang="sr-Latn-RS" sz="2400" i="1" dirty="0">
                <a:latin typeface="Times New Roman" panose="02020603050405020304" pitchFamily="18" charset="0"/>
                <a:ea typeface="Calibri" panose="020F0502020204030204" pitchFamily="34" charset="0"/>
              </a:rPr>
              <a:t>Sl. 7.5 Raspodele napona kod grede pravougaonog poprečnog preseka, drugi slučaj čistog kosog savijanja grede </a:t>
            </a:r>
            <a:endParaRPr lang="en-US" sz="2400" dirty="0">
              <a:latin typeface="Times New Roman" panose="02020603050405020304" pitchFamily="18" charset="0"/>
              <a:ea typeface="Calibri" panose="020F0502020204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437583846"/>
              </p:ext>
            </p:extLst>
          </p:nvPr>
        </p:nvGraphicFramePr>
        <p:xfrm>
          <a:off x="7162800" y="990600"/>
          <a:ext cx="1346200" cy="508000"/>
        </p:xfrm>
        <a:graphic>
          <a:graphicData uri="http://schemas.openxmlformats.org/presentationml/2006/ole">
            <mc:AlternateContent xmlns:mc="http://schemas.openxmlformats.org/markup-compatibility/2006">
              <mc:Choice xmlns:v="urn:schemas-microsoft-com:vml" Requires="v">
                <p:oleObj name="Equation" r:id="rId3" imgW="672840" imgH="253800" progId="Equation.DSMT4">
                  <p:embed/>
                </p:oleObj>
              </mc:Choice>
              <mc:Fallback>
                <p:oleObj name="Equation" r:id="rId3" imgW="672840" imgH="253800" progId="Equation.DSMT4">
                  <p:embed/>
                  <p:pic>
                    <p:nvPicPr>
                      <p:cNvPr id="3" name="Object 2"/>
                      <p:cNvPicPr>
                        <a:picLocks noChangeAspect="1" noChangeArrowheads="1"/>
                      </p:cNvPicPr>
                      <p:nvPr/>
                    </p:nvPicPr>
                    <p:blipFill>
                      <a:blip r:embed="rId4"/>
                      <a:srcRect/>
                      <a:stretch>
                        <a:fillRect/>
                      </a:stretch>
                    </p:blipFill>
                    <p:spPr bwMode="auto">
                      <a:xfrm>
                        <a:off x="7162800" y="990600"/>
                        <a:ext cx="1346200" cy="5080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32721466"/>
              </p:ext>
            </p:extLst>
          </p:nvPr>
        </p:nvGraphicFramePr>
        <p:xfrm>
          <a:off x="7162800" y="1978176"/>
          <a:ext cx="1524000" cy="1016000"/>
        </p:xfrm>
        <a:graphic>
          <a:graphicData uri="http://schemas.openxmlformats.org/presentationml/2006/ole">
            <mc:AlternateContent xmlns:mc="http://schemas.openxmlformats.org/markup-compatibility/2006">
              <mc:Choice xmlns:v="urn:schemas-microsoft-com:vml" Requires="v">
                <p:oleObj name="Equation" r:id="rId5" imgW="761760" imgH="507960" progId="Equation.DSMT4">
                  <p:embed/>
                </p:oleObj>
              </mc:Choice>
              <mc:Fallback>
                <p:oleObj name="Equation" r:id="rId5" imgW="761760" imgH="507960" progId="Equation.DSMT4">
                  <p:embed/>
                  <p:pic>
                    <p:nvPicPr>
                      <p:cNvPr id="4" name="Object 3"/>
                      <p:cNvPicPr>
                        <a:picLocks noChangeAspect="1" noChangeArrowheads="1"/>
                      </p:cNvPicPr>
                      <p:nvPr/>
                    </p:nvPicPr>
                    <p:blipFill>
                      <a:blip r:embed="rId6"/>
                      <a:srcRect/>
                      <a:stretch>
                        <a:fillRect/>
                      </a:stretch>
                    </p:blipFill>
                    <p:spPr bwMode="auto">
                      <a:xfrm>
                        <a:off x="7162800" y="1978176"/>
                        <a:ext cx="1524000" cy="10160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24226169"/>
              </p:ext>
            </p:extLst>
          </p:nvPr>
        </p:nvGraphicFramePr>
        <p:xfrm>
          <a:off x="5130800" y="1026652"/>
          <a:ext cx="1803400" cy="457200"/>
        </p:xfrm>
        <a:graphic>
          <a:graphicData uri="http://schemas.openxmlformats.org/presentationml/2006/ole">
            <mc:AlternateContent xmlns:mc="http://schemas.openxmlformats.org/markup-compatibility/2006">
              <mc:Choice xmlns:v="urn:schemas-microsoft-com:vml" Requires="v">
                <p:oleObj name="Equation" r:id="rId7" imgW="901440" imgH="228600" progId="Equation.DSMT4">
                  <p:embed/>
                </p:oleObj>
              </mc:Choice>
              <mc:Fallback>
                <p:oleObj name="Equation" r:id="rId7" imgW="901440" imgH="228600" progId="Equation.DSMT4">
                  <p:embed/>
                  <p:pic>
                    <p:nvPicPr>
                      <p:cNvPr id="5" name="Object 4"/>
                      <p:cNvPicPr>
                        <a:picLocks noChangeAspect="1" noChangeArrowheads="1"/>
                      </p:cNvPicPr>
                      <p:nvPr/>
                    </p:nvPicPr>
                    <p:blipFill>
                      <a:blip r:embed="rId8"/>
                      <a:srcRect/>
                      <a:stretch>
                        <a:fillRect/>
                      </a:stretch>
                    </p:blipFill>
                    <p:spPr bwMode="auto">
                      <a:xfrm>
                        <a:off x="5130800" y="1026652"/>
                        <a:ext cx="1803400" cy="457200"/>
                      </a:xfrm>
                      <a:prstGeom prst="rect">
                        <a:avLst/>
                      </a:prstGeom>
                      <a:solidFill>
                        <a:schemeClr val="bg1"/>
                      </a:solid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00308822"/>
              </p:ext>
            </p:extLst>
          </p:nvPr>
        </p:nvGraphicFramePr>
        <p:xfrm>
          <a:off x="5731387" y="2257576"/>
          <a:ext cx="1168400" cy="457200"/>
        </p:xfrm>
        <a:graphic>
          <a:graphicData uri="http://schemas.openxmlformats.org/presentationml/2006/ole">
            <mc:AlternateContent xmlns:mc="http://schemas.openxmlformats.org/markup-compatibility/2006">
              <mc:Choice xmlns:v="urn:schemas-microsoft-com:vml" Requires="v">
                <p:oleObj name="Equation" r:id="rId9" imgW="583920" imgH="228600" progId="Equation.DSMT4">
                  <p:embed/>
                </p:oleObj>
              </mc:Choice>
              <mc:Fallback>
                <p:oleObj name="Equation" r:id="rId9" imgW="583920" imgH="228600" progId="Equation.DSMT4">
                  <p:embed/>
                  <p:pic>
                    <p:nvPicPr>
                      <p:cNvPr id="6" name="Object 5"/>
                      <p:cNvPicPr>
                        <a:picLocks noChangeAspect="1" noChangeArrowheads="1"/>
                      </p:cNvPicPr>
                      <p:nvPr/>
                    </p:nvPicPr>
                    <p:blipFill>
                      <a:blip r:embed="rId10"/>
                      <a:srcRect/>
                      <a:stretch>
                        <a:fillRect/>
                      </a:stretch>
                    </p:blipFill>
                    <p:spPr bwMode="auto">
                      <a:xfrm>
                        <a:off x="5731387" y="2257576"/>
                        <a:ext cx="1168400" cy="457200"/>
                      </a:xfrm>
                      <a:prstGeom prst="rect">
                        <a:avLst/>
                      </a:prstGeom>
                      <a:solidFill>
                        <a:schemeClr val="bg1"/>
                      </a:solidFill>
                      <a:ln>
                        <a:noFill/>
                      </a:ln>
                    </p:spPr>
                  </p:pic>
                </p:oleObj>
              </mc:Fallback>
            </mc:AlternateContent>
          </a:graphicData>
        </a:graphic>
      </p:graphicFrame>
      <p:sp>
        <p:nvSpPr>
          <p:cNvPr id="9" name="TextBox 8"/>
          <p:cNvSpPr txBox="1"/>
          <p:nvPr/>
        </p:nvSpPr>
        <p:spPr>
          <a:xfrm>
            <a:off x="5105400" y="304800"/>
            <a:ext cx="2547850" cy="461665"/>
          </a:xfrm>
          <a:prstGeom prst="rect">
            <a:avLst/>
          </a:prstGeom>
          <a:noFill/>
        </p:spPr>
        <p:txBody>
          <a:bodyPr wrap="square" rtlCol="0">
            <a:spAutoFit/>
          </a:bodyPr>
          <a:lstStyle/>
          <a:p>
            <a:r>
              <a:rPr lang="sr-Latn-BA" sz="2400" b="1" dirty="0"/>
              <a:t>Čvrstoća</a:t>
            </a:r>
            <a:endParaRPr lang="sr-Latn-RS" sz="2400" b="1" dirty="0"/>
          </a:p>
        </p:txBody>
      </p:sp>
    </p:spTree>
    <p:extLst>
      <p:ext uri="{BB962C8B-B14F-4D97-AF65-F5344CB8AC3E}">
        <p14:creationId xmlns:p14="http://schemas.microsoft.com/office/powerpoint/2010/main" val="27256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57</a:t>
            </a:fld>
            <a:endParaRPr lang="sr-Latn-RS"/>
          </a:p>
        </p:txBody>
      </p:sp>
      <p:pic>
        <p:nvPicPr>
          <p:cNvPr id="3" name="Picture 2"/>
          <p:cNvPicPr/>
          <p:nvPr/>
        </p:nvPicPr>
        <p:blipFill>
          <a:blip r:embed="rId2" cstate="print">
            <a:extLst>
              <a:ext uri="{28A0092B-C50C-407E-A947-70E740481C1C}">
                <a14:useLocalDpi xmlns:a14="http://schemas.microsoft.com/office/drawing/2010/main"/>
              </a:ext>
            </a:extLst>
          </a:blip>
          <a:stretch>
            <a:fillRect/>
          </a:stretch>
        </p:blipFill>
        <p:spPr>
          <a:xfrm>
            <a:off x="1175557" y="457200"/>
            <a:ext cx="3472643" cy="3952703"/>
          </a:xfrm>
          <a:prstGeom prst="rect">
            <a:avLst/>
          </a:prstGeom>
        </p:spPr>
      </p:pic>
      <p:sp>
        <p:nvSpPr>
          <p:cNvPr id="4" name="Rectangle 3"/>
          <p:cNvSpPr/>
          <p:nvPr/>
        </p:nvSpPr>
        <p:spPr>
          <a:xfrm>
            <a:off x="470166" y="4579203"/>
            <a:ext cx="5321034" cy="830997"/>
          </a:xfrm>
          <a:prstGeom prst="rect">
            <a:avLst/>
          </a:prstGeom>
        </p:spPr>
        <p:txBody>
          <a:bodyPr wrap="square">
            <a:spAutoFit/>
          </a:bodyPr>
          <a:lstStyle/>
          <a:p>
            <a:pPr marR="179705" algn="just">
              <a:spcAft>
                <a:spcPts val="0"/>
              </a:spcAft>
            </a:pPr>
            <a:r>
              <a:rPr lang="sr-Latn-RS" sz="2400" i="1" dirty="0">
                <a:latin typeface="Times New Roman" panose="02020603050405020304" pitchFamily="18" charset="0"/>
                <a:ea typeface="Calibri" panose="020F0502020204030204" pitchFamily="34" charset="0"/>
              </a:rPr>
              <a:t>Sl. 7.6 Pretpostavljeni poprečni presek grede izložene čistom kosom savijanju</a:t>
            </a:r>
            <a:endParaRPr lang="en-US" sz="2400" dirty="0">
              <a:latin typeface="Times New Roman" panose="02020603050405020304" pitchFamily="18" charset="0"/>
              <a:ea typeface="Calibri" panose="020F0502020204030204" pitchFamily="34" charset="0"/>
            </a:endParaRPr>
          </a:p>
        </p:txBody>
      </p:sp>
      <p:graphicFrame>
        <p:nvGraphicFramePr>
          <p:cNvPr id="5" name="Object 4"/>
          <p:cNvGraphicFramePr>
            <a:graphicFrameLocks noChangeAspect="1"/>
          </p:cNvGraphicFramePr>
          <p:nvPr/>
        </p:nvGraphicFramePr>
        <p:xfrm>
          <a:off x="4800600" y="838200"/>
          <a:ext cx="4165056" cy="812736"/>
        </p:xfrm>
        <a:graphic>
          <a:graphicData uri="http://schemas.openxmlformats.org/presentationml/2006/ole">
            <mc:AlternateContent xmlns:mc="http://schemas.openxmlformats.org/markup-compatibility/2006">
              <mc:Choice xmlns:v="urn:schemas-microsoft-com:vml" Requires="v">
                <p:oleObj name="Equation" r:id="rId3" imgW="2603160" imgH="507960" progId="Equation.DSMT4">
                  <p:embed/>
                </p:oleObj>
              </mc:Choice>
              <mc:Fallback>
                <p:oleObj name="Equation" r:id="rId3" imgW="2603160" imgH="507960" progId="Equation.DSMT4">
                  <p:embed/>
                  <p:pic>
                    <p:nvPicPr>
                      <p:cNvPr id="5" name="Object 4"/>
                      <p:cNvPicPr>
                        <a:picLocks noChangeAspect="1" noChangeArrowheads="1"/>
                      </p:cNvPicPr>
                      <p:nvPr/>
                    </p:nvPicPr>
                    <p:blipFill>
                      <a:blip r:embed="rId4"/>
                      <a:srcRect/>
                      <a:stretch>
                        <a:fillRect/>
                      </a:stretch>
                    </p:blipFill>
                    <p:spPr bwMode="auto">
                      <a:xfrm>
                        <a:off x="4800600" y="838200"/>
                        <a:ext cx="4165056" cy="812736"/>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6" name="Object 5"/>
          <p:cNvGraphicFramePr>
            <a:graphicFrameLocks noChangeAspect="1"/>
          </p:cNvGraphicFramePr>
          <p:nvPr/>
        </p:nvGraphicFramePr>
        <p:xfrm>
          <a:off x="5166247" y="1905701"/>
          <a:ext cx="3433762" cy="812800"/>
        </p:xfrm>
        <a:graphic>
          <a:graphicData uri="http://schemas.openxmlformats.org/presentationml/2006/ole">
            <mc:AlternateContent xmlns:mc="http://schemas.openxmlformats.org/markup-compatibility/2006">
              <mc:Choice xmlns:v="urn:schemas-microsoft-com:vml" Requires="v">
                <p:oleObj name="Equation" r:id="rId5" imgW="2145960" imgH="507960" progId="Equation.DSMT4">
                  <p:embed/>
                </p:oleObj>
              </mc:Choice>
              <mc:Fallback>
                <p:oleObj name="Equation" r:id="rId5" imgW="2145960" imgH="507960" progId="Equation.DSMT4">
                  <p:embed/>
                  <p:pic>
                    <p:nvPicPr>
                      <p:cNvPr id="6" name="Object 5"/>
                      <p:cNvPicPr>
                        <a:picLocks noChangeAspect="1" noChangeArrowheads="1"/>
                      </p:cNvPicPr>
                      <p:nvPr/>
                    </p:nvPicPr>
                    <p:blipFill>
                      <a:blip r:embed="rId6"/>
                      <a:srcRect/>
                      <a:stretch>
                        <a:fillRect/>
                      </a:stretch>
                    </p:blipFill>
                    <p:spPr bwMode="auto">
                      <a:xfrm>
                        <a:off x="5166247" y="1905701"/>
                        <a:ext cx="3433762" cy="8128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8802407"/>
              </p:ext>
            </p:extLst>
          </p:nvPr>
        </p:nvGraphicFramePr>
        <p:xfrm>
          <a:off x="7669981" y="2951143"/>
          <a:ext cx="889000" cy="406400"/>
        </p:xfrm>
        <a:graphic>
          <a:graphicData uri="http://schemas.openxmlformats.org/presentationml/2006/ole">
            <mc:AlternateContent xmlns:mc="http://schemas.openxmlformats.org/markup-compatibility/2006">
              <mc:Choice xmlns:v="urn:schemas-microsoft-com:vml" Requires="v">
                <p:oleObj name="Equation" r:id="rId7" imgW="444240" imgH="203040" progId="Equation.DSMT4">
                  <p:embed/>
                </p:oleObj>
              </mc:Choice>
              <mc:Fallback>
                <p:oleObj name="Equation" r:id="rId7" imgW="444240" imgH="203040" progId="Equation.DSMT4">
                  <p:embed/>
                  <p:pic>
                    <p:nvPicPr>
                      <p:cNvPr id="7" name="Object 6"/>
                      <p:cNvPicPr>
                        <a:picLocks noChangeAspect="1" noChangeArrowheads="1"/>
                      </p:cNvPicPr>
                      <p:nvPr/>
                    </p:nvPicPr>
                    <p:blipFill>
                      <a:blip r:embed="rId8"/>
                      <a:srcRect/>
                      <a:stretch>
                        <a:fillRect/>
                      </a:stretch>
                    </p:blipFill>
                    <p:spPr bwMode="auto">
                      <a:xfrm>
                        <a:off x="7669981" y="2951143"/>
                        <a:ext cx="889000" cy="4064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41719390"/>
              </p:ext>
            </p:extLst>
          </p:nvPr>
        </p:nvGraphicFramePr>
        <p:xfrm>
          <a:off x="5891981" y="3590185"/>
          <a:ext cx="2667000" cy="939800"/>
        </p:xfrm>
        <a:graphic>
          <a:graphicData uri="http://schemas.openxmlformats.org/presentationml/2006/ole">
            <mc:AlternateContent xmlns:mc="http://schemas.openxmlformats.org/markup-compatibility/2006">
              <mc:Choice xmlns:v="urn:schemas-microsoft-com:vml" Requires="v">
                <p:oleObj name="Equation" r:id="rId9" imgW="1333440" imgH="469800" progId="Equation.DSMT4">
                  <p:embed/>
                </p:oleObj>
              </mc:Choice>
              <mc:Fallback>
                <p:oleObj name="Equation" r:id="rId9" imgW="1333440" imgH="469800" progId="Equation.DSMT4">
                  <p:embed/>
                  <p:pic>
                    <p:nvPicPr>
                      <p:cNvPr id="8" name="Object 7"/>
                      <p:cNvPicPr>
                        <a:picLocks noChangeAspect="1" noChangeArrowheads="1"/>
                      </p:cNvPicPr>
                      <p:nvPr/>
                    </p:nvPicPr>
                    <p:blipFill>
                      <a:blip r:embed="rId10"/>
                      <a:srcRect/>
                      <a:stretch>
                        <a:fillRect/>
                      </a:stretch>
                    </p:blipFill>
                    <p:spPr bwMode="auto">
                      <a:xfrm>
                        <a:off x="5891981" y="3590185"/>
                        <a:ext cx="2667000" cy="939800"/>
                      </a:xfrm>
                      <a:prstGeom prst="rect">
                        <a:avLst/>
                      </a:prstGeom>
                      <a:solidFill>
                        <a:schemeClr val="bg1"/>
                      </a:solidFill>
                      <a:ln>
                        <a:solidFill>
                          <a:schemeClr val="dk1">
                            <a:shade val="60000"/>
                            <a:satMod val="110000"/>
                          </a:schemeClr>
                        </a:solidFill>
                      </a:ln>
                    </p:spPr>
                  </p:pic>
                </p:oleObj>
              </mc:Fallback>
            </mc:AlternateContent>
          </a:graphicData>
        </a:graphic>
      </p:graphicFrame>
    </p:spTree>
    <p:extLst>
      <p:ext uri="{BB962C8B-B14F-4D97-AF65-F5344CB8AC3E}">
        <p14:creationId xmlns:p14="http://schemas.microsoft.com/office/powerpoint/2010/main" val="55800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58</a:t>
            </a:fld>
            <a:endParaRPr lang="sr-Latn-RS"/>
          </a:p>
        </p:txBody>
      </p:sp>
      <p:sp>
        <p:nvSpPr>
          <p:cNvPr id="3" name="Title 1"/>
          <p:cNvSpPr txBox="1">
            <a:spLocks/>
          </p:cNvSpPr>
          <p:nvPr/>
        </p:nvSpPr>
        <p:spPr>
          <a:xfrm>
            <a:off x="540774" y="381000"/>
            <a:ext cx="7772400" cy="609600"/>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sr-Latn-RS" sz="2600" b="1" dirty="0">
                <a:solidFill>
                  <a:schemeClr val="tx1"/>
                </a:solidFill>
                <a:latin typeface="Arial" panose="020B0604020202020204" pitchFamily="34" charset="0"/>
                <a:cs typeface="Arial" panose="020B0604020202020204" pitchFamily="34" charset="0"/>
              </a:rPr>
              <a:t>7.</a:t>
            </a:r>
            <a:r>
              <a:rPr lang="en-US" sz="2600" b="1" dirty="0">
                <a:solidFill>
                  <a:schemeClr val="tx1"/>
                </a:solidFill>
                <a:latin typeface="Arial" panose="020B0604020202020204" pitchFamily="34" charset="0"/>
                <a:cs typeface="Arial" panose="020B0604020202020204" pitchFamily="34" charset="0"/>
              </a:rPr>
              <a:t>3</a:t>
            </a:r>
            <a:r>
              <a:rPr lang="sr-Latn-RS" sz="2600" b="1" dirty="0">
                <a:solidFill>
                  <a:schemeClr val="tx1"/>
                </a:solidFill>
                <a:latin typeface="Arial" panose="020B0604020202020204" pitchFamily="34" charset="0"/>
                <a:cs typeface="Arial" panose="020B0604020202020204" pitchFamily="34" charset="0"/>
              </a:rPr>
              <a:t>.2. Poprečno i prostorno koso savijanje</a:t>
            </a:r>
          </a:p>
        </p:txBody>
      </p:sp>
      <p:pic>
        <p:nvPicPr>
          <p:cNvPr id="5" name="Picture 4"/>
          <p:cNvPicPr/>
          <p:nvPr/>
        </p:nvPicPr>
        <p:blipFill>
          <a:blip r:embed="rId2" cstate="print">
            <a:extLst>
              <a:ext uri="{28A0092B-C50C-407E-A947-70E740481C1C}">
                <a14:useLocalDpi xmlns:a14="http://schemas.microsoft.com/office/drawing/2010/main"/>
              </a:ext>
            </a:extLst>
          </a:blip>
          <a:stretch>
            <a:fillRect/>
          </a:stretch>
        </p:blipFill>
        <p:spPr>
          <a:xfrm>
            <a:off x="1295400" y="1143000"/>
            <a:ext cx="6271953" cy="3821777"/>
          </a:xfrm>
          <a:prstGeom prst="rect">
            <a:avLst/>
          </a:prstGeom>
        </p:spPr>
      </p:pic>
      <p:sp>
        <p:nvSpPr>
          <p:cNvPr id="6" name="Rectangle 5"/>
          <p:cNvSpPr/>
          <p:nvPr/>
        </p:nvSpPr>
        <p:spPr>
          <a:xfrm>
            <a:off x="1295400" y="5181600"/>
            <a:ext cx="6271953" cy="830997"/>
          </a:xfrm>
          <a:prstGeom prst="rect">
            <a:avLst/>
          </a:prstGeom>
        </p:spPr>
        <p:txBody>
          <a:bodyPr wrap="square">
            <a:spAutoFit/>
          </a:bodyPr>
          <a:lstStyle/>
          <a:p>
            <a:pPr algn="just">
              <a:spcBef>
                <a:spcPts val="1200"/>
              </a:spcBef>
              <a:spcAft>
                <a:spcPts val="0"/>
              </a:spcAft>
            </a:pPr>
            <a:r>
              <a:rPr lang="sr-Latn-RS" sz="2400" i="1" dirty="0">
                <a:latin typeface="Times New Roman" panose="02020603050405020304" pitchFamily="18" charset="0"/>
                <a:ea typeface="Calibri" panose="020F0502020204030204" pitchFamily="34" charset="0"/>
              </a:rPr>
              <a:t>Sl. 7.7 </a:t>
            </a:r>
            <a:r>
              <a:rPr lang="sr-Latn-BA" sz="2400" i="1" dirty="0">
                <a:latin typeface="Times New Roman" panose="02020603050405020304" pitchFamily="18" charset="0"/>
                <a:ea typeface="Calibri" panose="020F0502020204030204" pitchFamily="34" charset="0"/>
              </a:rPr>
              <a:t>Poprečno koso savijanje </a:t>
            </a:r>
            <a:r>
              <a:rPr lang="sr-Latn-BA" sz="2400" dirty="0">
                <a:latin typeface="Times New Roman" panose="02020603050405020304" pitchFamily="18" charset="0"/>
                <a:ea typeface="Calibri" panose="020F0502020204030204" pitchFamily="34" charset="0"/>
              </a:rPr>
              <a:t>(</a:t>
            </a:r>
            <a:r>
              <a:rPr lang="sr-Latn-BA" sz="2400" i="1" dirty="0">
                <a:latin typeface="Times New Roman" panose="02020603050405020304" pitchFamily="18" charset="0"/>
                <a:ea typeface="Calibri" panose="020F0502020204030204" pitchFamily="34" charset="0"/>
              </a:rPr>
              <a:t>a</a:t>
            </a:r>
            <a:r>
              <a:rPr lang="sr-Latn-BA" sz="2400" dirty="0">
                <a:latin typeface="Times New Roman" panose="02020603050405020304" pitchFamily="18" charset="0"/>
                <a:ea typeface="Calibri" panose="020F0502020204030204" pitchFamily="34" charset="0"/>
              </a:rPr>
              <a:t>)</a:t>
            </a:r>
            <a:r>
              <a:rPr lang="sr-Latn-BA" sz="2400" i="1" dirty="0">
                <a:latin typeface="Times New Roman" panose="02020603050405020304" pitchFamily="18" charset="0"/>
                <a:ea typeface="Calibri" panose="020F0502020204030204" pitchFamily="34" charset="0"/>
              </a:rPr>
              <a:t> i prostorno koso savijanje grede </a:t>
            </a:r>
            <a:r>
              <a:rPr lang="sr-Latn-BA" sz="2400" dirty="0">
                <a:latin typeface="Times New Roman" panose="02020603050405020304" pitchFamily="18" charset="0"/>
                <a:ea typeface="Calibri" panose="020F0502020204030204" pitchFamily="34" charset="0"/>
              </a:rPr>
              <a:t>(</a:t>
            </a:r>
            <a:r>
              <a:rPr lang="sr-Latn-BA" sz="2400" i="1" dirty="0">
                <a:latin typeface="Times New Roman" panose="02020603050405020304" pitchFamily="18" charset="0"/>
                <a:ea typeface="Calibri" panose="020F0502020204030204" pitchFamily="34" charset="0"/>
              </a:rPr>
              <a:t>b</a:t>
            </a:r>
            <a:r>
              <a:rPr lang="sr-Latn-BA" sz="2400" dirty="0">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843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59</a:t>
            </a:fld>
            <a:endParaRPr lang="sr-Latn-RS"/>
          </a:p>
        </p:txBody>
      </p:sp>
      <p:sp>
        <p:nvSpPr>
          <p:cNvPr id="3" name="Rectangle 2"/>
          <p:cNvSpPr/>
          <p:nvPr/>
        </p:nvSpPr>
        <p:spPr>
          <a:xfrm>
            <a:off x="603504" y="381000"/>
            <a:ext cx="2807179" cy="523220"/>
          </a:xfrm>
          <a:prstGeom prst="rect">
            <a:avLst/>
          </a:prstGeom>
        </p:spPr>
        <p:txBody>
          <a:bodyPr wrap="none">
            <a:spAutoFit/>
          </a:bodyPr>
          <a:lstStyle/>
          <a:p>
            <a:r>
              <a:rPr lang="sr-Latn-BA" sz="2800" b="1" dirty="0">
                <a:latin typeface="Times New Roman" panose="02020603050405020304" pitchFamily="18" charset="0"/>
                <a:ea typeface="Calibri" panose="020F0502020204030204" pitchFamily="34" charset="0"/>
              </a:rPr>
              <a:t>Naponi i čvrtoća</a:t>
            </a:r>
            <a:r>
              <a:rPr lang="sr-Latn-BA" sz="2800" dirty="0">
                <a:latin typeface="Times New Roman" panose="02020603050405020304" pitchFamily="18" charset="0"/>
                <a:ea typeface="Calibri" panose="020F0502020204030204" pitchFamily="34" charset="0"/>
              </a:rPr>
              <a:t> </a:t>
            </a:r>
            <a:endParaRPr lang="sr-Latn-RS" sz="2800" dirty="0"/>
          </a:p>
        </p:txBody>
      </p:sp>
      <p:sp>
        <p:nvSpPr>
          <p:cNvPr id="4" name="Content Placeholder 3"/>
          <p:cNvSpPr txBox="1">
            <a:spLocks/>
          </p:cNvSpPr>
          <p:nvPr/>
        </p:nvSpPr>
        <p:spPr>
          <a:xfrm>
            <a:off x="603504" y="1066800"/>
            <a:ext cx="8083296" cy="3657600"/>
          </a:xfrm>
          <a:prstGeom prst="rect">
            <a:avLst/>
          </a:prstGeom>
        </p:spPr>
        <p:txBody>
          <a:bodyPr>
            <a:normAutofit fontScale="92500"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sr-Latn-BA" sz="2800" dirty="0"/>
              <a:t>Izrazi do kojih smo došli analizom čistog kosog savijanja greda, od koristi su i za analizu poprečnog i prostornog kosog savijanja.</a:t>
            </a:r>
          </a:p>
          <a:p>
            <a:r>
              <a:rPr lang="sr-Latn-BA" sz="2800" dirty="0"/>
              <a:t>Naime, kako kod poprečnog kosog savijanja, tako i kod prostornog, svodeći ih na savijanje oko dveju glavnih težišnih osa inercije, uvek se može naći </a:t>
            </a:r>
            <a:r>
              <a:rPr lang="sr-Latn-BA" sz="2800" i="1" dirty="0"/>
              <a:t>opasan presek</a:t>
            </a:r>
            <a:r>
              <a:rPr lang="sr-Latn-BA" sz="2800" dirty="0"/>
              <a:t> i odgovarajuća mu neutralna osa, sa najudaljenijim tačkama od nje i naponi u tim tačkama koji se upoređuju sa dozvoljenim naponima.</a:t>
            </a:r>
            <a:endParaRPr lang="en-US" sz="2800" dirty="0"/>
          </a:p>
        </p:txBody>
      </p:sp>
    </p:spTree>
    <p:extLst>
      <p:ext uri="{BB962C8B-B14F-4D97-AF65-F5344CB8AC3E}">
        <p14:creationId xmlns:p14="http://schemas.microsoft.com/office/powerpoint/2010/main" val="149336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6</a:t>
            </a:fld>
            <a:endParaRPr lang="sr-Latn-RS"/>
          </a:p>
        </p:txBody>
      </p:sp>
      <p:graphicFrame>
        <p:nvGraphicFramePr>
          <p:cNvPr id="3" name="Object 2"/>
          <p:cNvGraphicFramePr>
            <a:graphicFrameLocks noChangeAspect="1"/>
          </p:cNvGraphicFramePr>
          <p:nvPr>
            <p:extLst>
              <p:ext uri="{D42A27DB-BD31-4B8C-83A1-F6EECF244321}">
                <p14:modId xmlns:p14="http://schemas.microsoft.com/office/powerpoint/2010/main" val="4047286842"/>
              </p:ext>
            </p:extLst>
          </p:nvPr>
        </p:nvGraphicFramePr>
        <p:xfrm>
          <a:off x="603504" y="728008"/>
          <a:ext cx="5105400" cy="889000"/>
        </p:xfrm>
        <a:graphic>
          <a:graphicData uri="http://schemas.openxmlformats.org/presentationml/2006/ole">
            <mc:AlternateContent xmlns:mc="http://schemas.openxmlformats.org/markup-compatibility/2006">
              <mc:Choice xmlns:v="urn:schemas-microsoft-com:vml" Requires="v">
                <p:oleObj name="Equation" r:id="rId2" imgW="2552400" imgH="444240" progId="Equation.DSMT4">
                  <p:embed/>
                </p:oleObj>
              </mc:Choice>
              <mc:Fallback>
                <p:oleObj name="Equation" r:id="rId2" imgW="2552400" imgH="444240" progId="Equation.DSMT4">
                  <p:embed/>
                  <p:pic>
                    <p:nvPicPr>
                      <p:cNvPr id="3" name="Object 2"/>
                      <p:cNvPicPr>
                        <a:picLocks noChangeAspect="1" noChangeArrowheads="1"/>
                      </p:cNvPicPr>
                      <p:nvPr/>
                    </p:nvPicPr>
                    <p:blipFill>
                      <a:blip r:embed="rId3"/>
                      <a:srcRect/>
                      <a:stretch>
                        <a:fillRect/>
                      </a:stretch>
                    </p:blipFill>
                    <p:spPr bwMode="auto">
                      <a:xfrm>
                        <a:off x="603504" y="728008"/>
                        <a:ext cx="5105400" cy="8890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93187976"/>
              </p:ext>
            </p:extLst>
          </p:nvPr>
        </p:nvGraphicFramePr>
        <p:xfrm>
          <a:off x="609600" y="3182938"/>
          <a:ext cx="4140200" cy="990600"/>
        </p:xfrm>
        <a:graphic>
          <a:graphicData uri="http://schemas.openxmlformats.org/presentationml/2006/ole">
            <mc:AlternateContent xmlns:mc="http://schemas.openxmlformats.org/markup-compatibility/2006">
              <mc:Choice xmlns:v="urn:schemas-microsoft-com:vml" Requires="v">
                <p:oleObj name="Equation" r:id="rId4" imgW="2070000" imgH="495000" progId="Equation.DSMT4">
                  <p:embed/>
                </p:oleObj>
              </mc:Choice>
              <mc:Fallback>
                <p:oleObj name="Equation" r:id="rId4" imgW="2070000" imgH="495000" progId="Equation.DSMT4">
                  <p:embed/>
                  <p:pic>
                    <p:nvPicPr>
                      <p:cNvPr id="4" name="Object 3"/>
                      <p:cNvPicPr>
                        <a:picLocks noChangeAspect="1" noChangeArrowheads="1"/>
                      </p:cNvPicPr>
                      <p:nvPr/>
                    </p:nvPicPr>
                    <p:blipFill>
                      <a:blip r:embed="rId5"/>
                      <a:srcRect/>
                      <a:stretch>
                        <a:fillRect/>
                      </a:stretch>
                    </p:blipFill>
                    <p:spPr bwMode="auto">
                      <a:xfrm>
                        <a:off x="609600" y="3182938"/>
                        <a:ext cx="4140200" cy="9906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80549947"/>
              </p:ext>
            </p:extLst>
          </p:nvPr>
        </p:nvGraphicFramePr>
        <p:xfrm>
          <a:off x="603504" y="1905000"/>
          <a:ext cx="4165600" cy="990600"/>
        </p:xfrm>
        <a:graphic>
          <a:graphicData uri="http://schemas.openxmlformats.org/presentationml/2006/ole">
            <mc:AlternateContent xmlns:mc="http://schemas.openxmlformats.org/markup-compatibility/2006">
              <mc:Choice xmlns:v="urn:schemas-microsoft-com:vml" Requires="v">
                <p:oleObj name="Equation" r:id="rId6" imgW="2082600" imgH="495000" progId="Equation.DSMT4">
                  <p:embed/>
                </p:oleObj>
              </mc:Choice>
              <mc:Fallback>
                <p:oleObj name="Equation" r:id="rId6" imgW="2082600" imgH="495000" progId="Equation.DSMT4">
                  <p:embed/>
                  <p:pic>
                    <p:nvPicPr>
                      <p:cNvPr id="16" name="Object 15"/>
                      <p:cNvPicPr>
                        <a:picLocks noChangeAspect="1" noChangeArrowheads="1"/>
                      </p:cNvPicPr>
                      <p:nvPr/>
                    </p:nvPicPr>
                    <p:blipFill>
                      <a:blip r:embed="rId7"/>
                      <a:srcRect/>
                      <a:stretch>
                        <a:fillRect/>
                      </a:stretch>
                    </p:blipFill>
                    <p:spPr bwMode="auto">
                      <a:xfrm>
                        <a:off x="603504" y="1905000"/>
                        <a:ext cx="4165600" cy="9906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6" name="Rectangle 5"/>
          <p:cNvSpPr/>
          <p:nvPr/>
        </p:nvSpPr>
        <p:spPr>
          <a:xfrm>
            <a:off x="4876800" y="1905000"/>
            <a:ext cx="45719"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8" name="Elbow Connector 7"/>
          <p:cNvCxnSpPr>
            <a:stCxn id="6" idx="3"/>
            <a:endCxn id="3" idx="3"/>
          </p:cNvCxnSpPr>
          <p:nvPr/>
        </p:nvCxnSpPr>
        <p:spPr>
          <a:xfrm flipV="1">
            <a:off x="4922519" y="1172508"/>
            <a:ext cx="786385" cy="1875492"/>
          </a:xfrm>
          <a:prstGeom prst="bentConnector3">
            <a:avLst>
              <a:gd name="adj1" fmla="val 129070"/>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213104" y="4719935"/>
            <a:ext cx="366369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Maksvel-Morovi integrali !</a:t>
            </a:r>
            <a:endParaRPr lang="sr-Latn-RS" sz="2400" dirty="0"/>
          </a:p>
        </p:txBody>
      </p:sp>
      <p:cxnSp>
        <p:nvCxnSpPr>
          <p:cNvPr id="14" name="Elbow Connector 13"/>
          <p:cNvCxnSpPr>
            <a:stCxn id="12" idx="1"/>
            <a:endCxn id="5" idx="1"/>
          </p:cNvCxnSpPr>
          <p:nvPr/>
        </p:nvCxnSpPr>
        <p:spPr>
          <a:xfrm rot="10800000">
            <a:off x="603504" y="2400300"/>
            <a:ext cx="609600" cy="2550468"/>
          </a:xfrm>
          <a:prstGeom prst="bentConnector3">
            <a:avLst>
              <a:gd name="adj1" fmla="val 137500"/>
            </a:avLst>
          </a:prstGeom>
        </p:spPr>
        <p:style>
          <a:lnRef idx="1">
            <a:schemeClr val="dk1"/>
          </a:lnRef>
          <a:fillRef idx="0">
            <a:schemeClr val="dk1"/>
          </a:fillRef>
          <a:effectRef idx="0">
            <a:schemeClr val="dk1"/>
          </a:effectRef>
          <a:fontRef idx="minor">
            <a:schemeClr val="tx1"/>
          </a:fontRef>
        </p:style>
      </p:cxnSp>
      <p:cxnSp>
        <p:nvCxnSpPr>
          <p:cNvPr id="18" name="Elbow Connector 17"/>
          <p:cNvCxnSpPr>
            <a:stCxn id="12" idx="0"/>
            <a:endCxn id="4" idx="2"/>
          </p:cNvCxnSpPr>
          <p:nvPr/>
        </p:nvCxnSpPr>
        <p:spPr>
          <a:xfrm rot="16200000" flipV="1">
            <a:off x="2589128" y="4264111"/>
            <a:ext cx="546397" cy="365252"/>
          </a:xfrm>
          <a:prstGeom prst="bentConnector3">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46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60</a:t>
            </a:fld>
            <a:endParaRPr lang="sr-Latn-RS"/>
          </a:p>
        </p:txBody>
      </p:sp>
      <p:sp>
        <p:nvSpPr>
          <p:cNvPr id="4" name="TextBox 3"/>
          <p:cNvSpPr txBox="1"/>
          <p:nvPr/>
        </p:nvSpPr>
        <p:spPr>
          <a:xfrm>
            <a:off x="3657600" y="705812"/>
            <a:ext cx="36576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Opasan presek (simetrični preseci, ose </a:t>
            </a:r>
            <a:r>
              <a:rPr lang="sr-Latn-BA" sz="2400" b="1" dirty="0"/>
              <a:t>x</a:t>
            </a:r>
            <a:r>
              <a:rPr lang="sr-Latn-BA" sz="2400" dirty="0"/>
              <a:t> i </a:t>
            </a:r>
            <a:r>
              <a:rPr lang="sr-Latn-BA" sz="2400" b="1" dirty="0"/>
              <a:t>y</a:t>
            </a:r>
            <a:r>
              <a:rPr lang="sr-Latn-BA" sz="2400" dirty="0"/>
              <a:t> su glavne težišne ose).</a:t>
            </a:r>
            <a:endParaRPr lang="sr-Latn-RS" sz="2400" dirty="0"/>
          </a:p>
        </p:txBody>
      </p:sp>
      <p:graphicFrame>
        <p:nvGraphicFramePr>
          <p:cNvPr id="5" name="Object 4"/>
          <p:cNvGraphicFramePr>
            <a:graphicFrameLocks noChangeAspect="1"/>
          </p:cNvGraphicFramePr>
          <p:nvPr>
            <p:extLst>
              <p:ext uri="{D42A27DB-BD31-4B8C-83A1-F6EECF244321}">
                <p14:modId xmlns:p14="http://schemas.microsoft.com/office/powerpoint/2010/main" val="2522024698"/>
              </p:ext>
            </p:extLst>
          </p:nvPr>
        </p:nvGraphicFramePr>
        <p:xfrm>
          <a:off x="914400" y="685800"/>
          <a:ext cx="2590800" cy="609600"/>
        </p:xfrm>
        <a:graphic>
          <a:graphicData uri="http://schemas.openxmlformats.org/presentationml/2006/ole">
            <mc:AlternateContent xmlns:mc="http://schemas.openxmlformats.org/markup-compatibility/2006">
              <mc:Choice xmlns:v="urn:schemas-microsoft-com:vml" Requires="v">
                <p:oleObj name="Equation" r:id="rId2" imgW="1295280" imgH="304560" progId="Equation.DSMT4">
                  <p:embed/>
                </p:oleObj>
              </mc:Choice>
              <mc:Fallback>
                <p:oleObj name="Equation" r:id="rId2" imgW="1295280" imgH="304560" progId="Equation.DSMT4">
                  <p:embed/>
                  <p:pic>
                    <p:nvPicPr>
                      <p:cNvPr id="7" name="Object 6"/>
                      <p:cNvPicPr>
                        <a:picLocks noChangeAspect="1" noChangeArrowheads="1"/>
                      </p:cNvPicPr>
                      <p:nvPr/>
                    </p:nvPicPr>
                    <p:blipFill>
                      <a:blip r:embed="rId3"/>
                      <a:srcRect/>
                      <a:stretch>
                        <a:fillRect/>
                      </a:stretch>
                    </p:blipFill>
                    <p:spPr bwMode="auto">
                      <a:xfrm>
                        <a:off x="914400" y="685800"/>
                        <a:ext cx="2590800" cy="6096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6" name="TextBox 5"/>
          <p:cNvSpPr txBox="1"/>
          <p:nvPr/>
        </p:nvSpPr>
        <p:spPr>
          <a:xfrm>
            <a:off x="3657600" y="2363341"/>
            <a:ext cx="36576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Opasan presek (asimetrični preseci, ose </a:t>
            </a:r>
            <a:r>
              <a:rPr lang="sr-Latn-BA" sz="2400" b="1" dirty="0">
                <a:sym typeface="Symbol" panose="05050102010706020507" pitchFamily="18" charset="2"/>
              </a:rPr>
              <a:t></a:t>
            </a:r>
            <a:r>
              <a:rPr lang="sr-Latn-BA" sz="2400" dirty="0"/>
              <a:t> i </a:t>
            </a:r>
            <a:r>
              <a:rPr lang="sr-Latn-BA" sz="2400" b="1" dirty="0">
                <a:sym typeface="Symbol" panose="05050102010706020507" pitchFamily="18" charset="2"/>
              </a:rPr>
              <a:t></a:t>
            </a:r>
            <a:r>
              <a:rPr lang="sr-Latn-BA" sz="2400" dirty="0"/>
              <a:t> su glavne težišne ose).</a:t>
            </a:r>
            <a:endParaRPr lang="sr-Latn-RS" sz="2400" dirty="0"/>
          </a:p>
        </p:txBody>
      </p:sp>
      <p:graphicFrame>
        <p:nvGraphicFramePr>
          <p:cNvPr id="7" name="Object 6"/>
          <p:cNvGraphicFramePr>
            <a:graphicFrameLocks noChangeAspect="1"/>
          </p:cNvGraphicFramePr>
          <p:nvPr>
            <p:extLst>
              <p:ext uri="{D42A27DB-BD31-4B8C-83A1-F6EECF244321}">
                <p14:modId xmlns:p14="http://schemas.microsoft.com/office/powerpoint/2010/main" val="2757136790"/>
              </p:ext>
            </p:extLst>
          </p:nvPr>
        </p:nvGraphicFramePr>
        <p:xfrm>
          <a:off x="914400" y="2362200"/>
          <a:ext cx="2590800" cy="609600"/>
        </p:xfrm>
        <a:graphic>
          <a:graphicData uri="http://schemas.openxmlformats.org/presentationml/2006/ole">
            <mc:AlternateContent xmlns:mc="http://schemas.openxmlformats.org/markup-compatibility/2006">
              <mc:Choice xmlns:v="urn:schemas-microsoft-com:vml" Requires="v">
                <p:oleObj name="Equation" r:id="rId4" imgW="1295280" imgH="304560" progId="Equation.DSMT4">
                  <p:embed/>
                </p:oleObj>
              </mc:Choice>
              <mc:Fallback>
                <p:oleObj name="Equation" r:id="rId4" imgW="1295280" imgH="304560" progId="Equation.DSMT4">
                  <p:embed/>
                  <p:pic>
                    <p:nvPicPr>
                      <p:cNvPr id="5" name="Object 4"/>
                      <p:cNvPicPr>
                        <a:picLocks noChangeAspect="1" noChangeArrowheads="1"/>
                      </p:cNvPicPr>
                      <p:nvPr/>
                    </p:nvPicPr>
                    <p:blipFill>
                      <a:blip r:embed="rId5"/>
                      <a:srcRect/>
                      <a:stretch>
                        <a:fillRect/>
                      </a:stretch>
                    </p:blipFill>
                    <p:spPr bwMode="auto">
                      <a:xfrm>
                        <a:off x="914400" y="2362200"/>
                        <a:ext cx="2590800" cy="609600"/>
                      </a:xfrm>
                      <a:prstGeom prst="rect">
                        <a:avLst/>
                      </a:prstGeom>
                      <a:solidFill>
                        <a:schemeClr val="bg1"/>
                      </a:solidFill>
                      <a:ln>
                        <a:solidFill>
                          <a:schemeClr val="dk1">
                            <a:shade val="60000"/>
                            <a:satMod val="110000"/>
                          </a:schemeClr>
                        </a:solidFill>
                      </a:ln>
                    </p:spPr>
                  </p:pic>
                </p:oleObj>
              </mc:Fallback>
            </mc:AlternateContent>
          </a:graphicData>
        </a:graphic>
      </p:graphicFrame>
      <p:cxnSp>
        <p:nvCxnSpPr>
          <p:cNvPr id="9" name="Elbow Connector 8"/>
          <p:cNvCxnSpPr>
            <a:stCxn id="4" idx="0"/>
            <a:endCxn id="5" idx="0"/>
          </p:cNvCxnSpPr>
          <p:nvPr/>
        </p:nvCxnSpPr>
        <p:spPr>
          <a:xfrm rot="16200000" flipV="1">
            <a:off x="3838094" y="-942494"/>
            <a:ext cx="20012" cy="3276600"/>
          </a:xfrm>
          <a:prstGeom prst="bentConnector3">
            <a:avLst>
              <a:gd name="adj1" fmla="val 1242315"/>
            </a:avLst>
          </a:prstGeom>
        </p:spPr>
        <p:style>
          <a:lnRef idx="1">
            <a:schemeClr val="dk1"/>
          </a:lnRef>
          <a:fillRef idx="0">
            <a:schemeClr val="dk1"/>
          </a:fillRef>
          <a:effectRef idx="0">
            <a:schemeClr val="dk1"/>
          </a:effectRef>
          <a:fontRef idx="minor">
            <a:schemeClr val="tx1"/>
          </a:fontRef>
        </p:style>
      </p:cxnSp>
      <p:cxnSp>
        <p:nvCxnSpPr>
          <p:cNvPr id="13" name="Elbow Connector 12"/>
          <p:cNvCxnSpPr>
            <a:stCxn id="6" idx="0"/>
            <a:endCxn id="7" idx="0"/>
          </p:cNvCxnSpPr>
          <p:nvPr/>
        </p:nvCxnSpPr>
        <p:spPr>
          <a:xfrm rot="16200000" flipV="1">
            <a:off x="3847530" y="724471"/>
            <a:ext cx="1141" cy="3276600"/>
          </a:xfrm>
          <a:prstGeom prst="bentConnector3">
            <a:avLst>
              <a:gd name="adj1" fmla="val 20135057"/>
            </a:avLst>
          </a:prstGeom>
        </p:spPr>
        <p:style>
          <a:lnRef idx="1">
            <a:schemeClr val="dk1"/>
          </a:lnRef>
          <a:fillRef idx="0">
            <a:schemeClr val="dk1"/>
          </a:fillRef>
          <a:effectRef idx="0">
            <a:schemeClr val="dk1"/>
          </a:effectRef>
          <a:fontRef idx="minor">
            <a:schemeClr val="tx1"/>
          </a:fontRef>
        </p:style>
      </p:cxnSp>
      <p:graphicFrame>
        <p:nvGraphicFramePr>
          <p:cNvPr id="16" name="Object 15"/>
          <p:cNvGraphicFramePr>
            <a:graphicFrameLocks noChangeAspect="1"/>
          </p:cNvGraphicFramePr>
          <p:nvPr>
            <p:extLst>
              <p:ext uri="{D42A27DB-BD31-4B8C-83A1-F6EECF244321}">
                <p14:modId xmlns:p14="http://schemas.microsoft.com/office/powerpoint/2010/main" val="1331063298"/>
              </p:ext>
            </p:extLst>
          </p:nvPr>
        </p:nvGraphicFramePr>
        <p:xfrm>
          <a:off x="2934110" y="3963195"/>
          <a:ext cx="1346200" cy="508000"/>
        </p:xfrm>
        <a:graphic>
          <a:graphicData uri="http://schemas.openxmlformats.org/presentationml/2006/ole">
            <mc:AlternateContent xmlns:mc="http://schemas.openxmlformats.org/markup-compatibility/2006">
              <mc:Choice xmlns:v="urn:schemas-microsoft-com:vml" Requires="v">
                <p:oleObj name="Equation" r:id="rId6" imgW="672840" imgH="253800" progId="Equation.DSMT4">
                  <p:embed/>
                </p:oleObj>
              </mc:Choice>
              <mc:Fallback>
                <p:oleObj name="Equation" r:id="rId6" imgW="672840" imgH="253800" progId="Equation.DSMT4">
                  <p:embed/>
                  <p:pic>
                    <p:nvPicPr>
                      <p:cNvPr id="4" name="Object 3"/>
                      <p:cNvPicPr>
                        <a:picLocks noChangeAspect="1" noChangeArrowheads="1"/>
                      </p:cNvPicPr>
                      <p:nvPr/>
                    </p:nvPicPr>
                    <p:blipFill>
                      <a:blip r:embed="rId7"/>
                      <a:srcRect/>
                      <a:stretch>
                        <a:fillRect/>
                      </a:stretch>
                    </p:blipFill>
                    <p:spPr bwMode="auto">
                      <a:xfrm>
                        <a:off x="2934110" y="3963195"/>
                        <a:ext cx="1346200" cy="5080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973876670"/>
              </p:ext>
            </p:extLst>
          </p:nvPr>
        </p:nvGraphicFramePr>
        <p:xfrm>
          <a:off x="2934110" y="4950771"/>
          <a:ext cx="1524000" cy="1016000"/>
        </p:xfrm>
        <a:graphic>
          <a:graphicData uri="http://schemas.openxmlformats.org/presentationml/2006/ole">
            <mc:AlternateContent xmlns:mc="http://schemas.openxmlformats.org/markup-compatibility/2006">
              <mc:Choice xmlns:v="urn:schemas-microsoft-com:vml" Requires="v">
                <p:oleObj name="Equation" r:id="rId8" imgW="761760" imgH="507960" progId="Equation.DSMT4">
                  <p:embed/>
                </p:oleObj>
              </mc:Choice>
              <mc:Fallback>
                <p:oleObj name="Equation" r:id="rId8" imgW="761760" imgH="507960" progId="Equation.DSMT4">
                  <p:embed/>
                  <p:pic>
                    <p:nvPicPr>
                      <p:cNvPr id="5" name="Object 4"/>
                      <p:cNvPicPr>
                        <a:picLocks noChangeAspect="1" noChangeArrowheads="1"/>
                      </p:cNvPicPr>
                      <p:nvPr/>
                    </p:nvPicPr>
                    <p:blipFill>
                      <a:blip r:embed="rId9"/>
                      <a:srcRect/>
                      <a:stretch>
                        <a:fillRect/>
                      </a:stretch>
                    </p:blipFill>
                    <p:spPr bwMode="auto">
                      <a:xfrm>
                        <a:off x="2934110" y="4950771"/>
                        <a:ext cx="1524000" cy="10160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763075661"/>
              </p:ext>
            </p:extLst>
          </p:nvPr>
        </p:nvGraphicFramePr>
        <p:xfrm>
          <a:off x="902110" y="3999247"/>
          <a:ext cx="1803400" cy="457200"/>
        </p:xfrm>
        <a:graphic>
          <a:graphicData uri="http://schemas.openxmlformats.org/presentationml/2006/ole">
            <mc:AlternateContent xmlns:mc="http://schemas.openxmlformats.org/markup-compatibility/2006">
              <mc:Choice xmlns:v="urn:schemas-microsoft-com:vml" Requires="v">
                <p:oleObj name="Equation" r:id="rId10" imgW="901440" imgH="228600" progId="Equation.DSMT4">
                  <p:embed/>
                </p:oleObj>
              </mc:Choice>
              <mc:Fallback>
                <p:oleObj name="Equation" r:id="rId10" imgW="901440" imgH="228600" progId="Equation.DSMT4">
                  <p:embed/>
                  <p:pic>
                    <p:nvPicPr>
                      <p:cNvPr id="6" name="Object 5"/>
                      <p:cNvPicPr>
                        <a:picLocks noChangeAspect="1" noChangeArrowheads="1"/>
                      </p:cNvPicPr>
                      <p:nvPr/>
                    </p:nvPicPr>
                    <p:blipFill>
                      <a:blip r:embed="rId11"/>
                      <a:srcRect/>
                      <a:stretch>
                        <a:fillRect/>
                      </a:stretch>
                    </p:blipFill>
                    <p:spPr bwMode="auto">
                      <a:xfrm>
                        <a:off x="902110" y="3999247"/>
                        <a:ext cx="1803400" cy="457200"/>
                      </a:xfrm>
                      <a:prstGeom prst="rect">
                        <a:avLst/>
                      </a:prstGeom>
                      <a:solidFill>
                        <a:schemeClr val="bg1"/>
                      </a:solid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698407249"/>
              </p:ext>
            </p:extLst>
          </p:nvPr>
        </p:nvGraphicFramePr>
        <p:xfrm>
          <a:off x="1502697" y="5230171"/>
          <a:ext cx="1168400" cy="457200"/>
        </p:xfrm>
        <a:graphic>
          <a:graphicData uri="http://schemas.openxmlformats.org/presentationml/2006/ole">
            <mc:AlternateContent xmlns:mc="http://schemas.openxmlformats.org/markup-compatibility/2006">
              <mc:Choice xmlns:v="urn:schemas-microsoft-com:vml" Requires="v">
                <p:oleObj name="Equation" r:id="rId12" imgW="583920" imgH="228600" progId="Equation.DSMT4">
                  <p:embed/>
                </p:oleObj>
              </mc:Choice>
              <mc:Fallback>
                <p:oleObj name="Equation" r:id="rId12" imgW="583920" imgH="228600" progId="Equation.DSMT4">
                  <p:embed/>
                  <p:pic>
                    <p:nvPicPr>
                      <p:cNvPr id="7" name="Object 6"/>
                      <p:cNvPicPr>
                        <a:picLocks noChangeAspect="1" noChangeArrowheads="1"/>
                      </p:cNvPicPr>
                      <p:nvPr/>
                    </p:nvPicPr>
                    <p:blipFill>
                      <a:blip r:embed="rId13"/>
                      <a:srcRect/>
                      <a:stretch>
                        <a:fillRect/>
                      </a:stretch>
                    </p:blipFill>
                    <p:spPr bwMode="auto">
                      <a:xfrm>
                        <a:off x="1502697" y="5230171"/>
                        <a:ext cx="1168400" cy="457200"/>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18077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61</a:t>
            </a:fld>
            <a:endParaRPr lang="sr-Latn-RS"/>
          </a:p>
        </p:txBody>
      </p:sp>
      <p:sp>
        <p:nvSpPr>
          <p:cNvPr id="3" name="Rectangle 2"/>
          <p:cNvSpPr/>
          <p:nvPr/>
        </p:nvSpPr>
        <p:spPr>
          <a:xfrm>
            <a:off x="603504" y="381000"/>
            <a:ext cx="2348720" cy="523220"/>
          </a:xfrm>
          <a:prstGeom prst="rect">
            <a:avLst/>
          </a:prstGeom>
        </p:spPr>
        <p:txBody>
          <a:bodyPr wrap="none">
            <a:spAutoFit/>
          </a:bodyPr>
          <a:lstStyle/>
          <a:p>
            <a:r>
              <a:rPr lang="sr-Latn-BA" sz="2800" b="1" dirty="0">
                <a:latin typeface="Times New Roman" panose="02020603050405020304" pitchFamily="18" charset="0"/>
                <a:ea typeface="Calibri" panose="020F0502020204030204" pitchFamily="34" charset="0"/>
              </a:rPr>
              <a:t>Deformisanje</a:t>
            </a:r>
            <a:r>
              <a:rPr lang="sr-Latn-BA" sz="2800" dirty="0">
                <a:latin typeface="Times New Roman" panose="02020603050405020304" pitchFamily="18" charset="0"/>
                <a:ea typeface="Calibri" panose="020F0502020204030204" pitchFamily="34" charset="0"/>
              </a:rPr>
              <a:t> </a:t>
            </a:r>
            <a:endParaRPr lang="sr-Latn-RS" sz="2800" dirty="0"/>
          </a:p>
        </p:txBody>
      </p:sp>
      <p:sp>
        <p:nvSpPr>
          <p:cNvPr id="4" name="Content Placeholder 3"/>
          <p:cNvSpPr txBox="1">
            <a:spLocks/>
          </p:cNvSpPr>
          <p:nvPr/>
        </p:nvSpPr>
        <p:spPr>
          <a:xfrm>
            <a:off x="603504" y="1066800"/>
            <a:ext cx="8083296" cy="3048000"/>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sr-Latn-RS" sz="2800" dirty="0"/>
              <a:t>Deformisanje grede usled poprečnog i usled prostornog kosog savijanja, kad su joj ose </a:t>
            </a:r>
            <a:r>
              <a:rPr lang="sr-Latn-RS" sz="2800" i="1" dirty="0"/>
              <a:t>x</a:t>
            </a:r>
            <a:r>
              <a:rPr lang="sr-Latn-RS" sz="2800" dirty="0"/>
              <a:t> i </a:t>
            </a:r>
            <a:r>
              <a:rPr lang="sr-Latn-RS" sz="2800" i="1" dirty="0"/>
              <a:t>y</a:t>
            </a:r>
            <a:r>
              <a:rPr lang="sr-Latn-RS" sz="2800" dirty="0"/>
              <a:t> glavne težišne ose inercije, možemo opisati funkcijama nagiba </a:t>
            </a:r>
            <a:r>
              <a:rPr lang="sr-Latn-RS" sz="2800" b="1" dirty="0"/>
              <a:t>u’(z) </a:t>
            </a:r>
            <a:r>
              <a:rPr lang="sr-Latn-RS" sz="2800" dirty="0"/>
              <a:t>i </a:t>
            </a:r>
            <a:r>
              <a:rPr lang="sr-Latn-RS" sz="2800" b="1" dirty="0"/>
              <a:t>v’(z)</a:t>
            </a:r>
            <a:r>
              <a:rPr lang="sr-Latn-RS" sz="2800" dirty="0"/>
              <a:t>, i funcijama ugiba ugiba </a:t>
            </a:r>
            <a:r>
              <a:rPr lang="sr-Latn-RS" sz="2800" b="1" dirty="0"/>
              <a:t>u(z) </a:t>
            </a:r>
            <a:r>
              <a:rPr lang="sr-Latn-RS" sz="2800" dirty="0"/>
              <a:t>i </a:t>
            </a:r>
            <a:r>
              <a:rPr lang="sr-Latn-RS" sz="2800" b="1" dirty="0"/>
              <a:t>v(z)</a:t>
            </a:r>
            <a:r>
              <a:rPr lang="sr-Latn-RS" sz="2800" dirty="0"/>
              <a:t>.</a:t>
            </a:r>
          </a:p>
          <a:p>
            <a:r>
              <a:rPr lang="sr-Latn-RS" sz="2800" dirty="0"/>
              <a:t>Pomeranje </a:t>
            </a:r>
            <a:r>
              <a:rPr lang="sr-Latn-RS" sz="2800" i="1" dirty="0">
                <a:sym typeface="Symbol" panose="05050102010706020507" pitchFamily="18" charset="2"/>
              </a:rPr>
              <a:t></a:t>
            </a:r>
            <a:r>
              <a:rPr lang="sr-Latn-RS" sz="2800" dirty="0"/>
              <a:t>, težišta proizvoljnog poprečnog preseka ovakve, odredili b</a:t>
            </a:r>
            <a:r>
              <a:rPr lang="sr-Latn-BA" sz="2800" dirty="0"/>
              <a:t>ism</a:t>
            </a:r>
            <a:r>
              <a:rPr lang="sr-Latn-RS" sz="2800" dirty="0"/>
              <a:t>o na način</a:t>
            </a:r>
            <a:endParaRPr lang="en-US" sz="28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2431521062"/>
              </p:ext>
            </p:extLst>
          </p:nvPr>
        </p:nvGraphicFramePr>
        <p:xfrm>
          <a:off x="5689600" y="3835400"/>
          <a:ext cx="1625600" cy="508000"/>
        </p:xfrm>
        <a:graphic>
          <a:graphicData uri="http://schemas.openxmlformats.org/presentationml/2006/ole">
            <mc:AlternateContent xmlns:mc="http://schemas.openxmlformats.org/markup-compatibility/2006">
              <mc:Choice xmlns:v="urn:schemas-microsoft-com:vml" Requires="v">
                <p:oleObj name="Equation" r:id="rId2" imgW="812520" imgH="253800" progId="Equation.DSMT4">
                  <p:embed/>
                </p:oleObj>
              </mc:Choice>
              <mc:Fallback>
                <p:oleObj name="Equation" r:id="rId2" imgW="812520" imgH="253800" progId="Equation.DSMT4">
                  <p:embed/>
                  <p:pic>
                    <p:nvPicPr>
                      <p:cNvPr id="7" name="Object 6"/>
                      <p:cNvPicPr>
                        <a:picLocks noChangeAspect="1" noChangeArrowheads="1"/>
                      </p:cNvPicPr>
                      <p:nvPr/>
                    </p:nvPicPr>
                    <p:blipFill>
                      <a:blip r:embed="rId3"/>
                      <a:srcRect/>
                      <a:stretch>
                        <a:fillRect/>
                      </a:stretch>
                    </p:blipFill>
                    <p:spPr bwMode="auto">
                      <a:xfrm>
                        <a:off x="5689600" y="3835400"/>
                        <a:ext cx="1625600" cy="5080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26123000"/>
              </p:ext>
            </p:extLst>
          </p:nvPr>
        </p:nvGraphicFramePr>
        <p:xfrm>
          <a:off x="5194300" y="5095397"/>
          <a:ext cx="1701800" cy="609600"/>
        </p:xfrm>
        <a:graphic>
          <a:graphicData uri="http://schemas.openxmlformats.org/presentationml/2006/ole">
            <mc:AlternateContent xmlns:mc="http://schemas.openxmlformats.org/markup-compatibility/2006">
              <mc:Choice xmlns:v="urn:schemas-microsoft-com:vml" Requires="v">
                <p:oleObj name="Equation" r:id="rId4" imgW="850680" imgH="304560" progId="Equation.DSMT4">
                  <p:embed/>
                </p:oleObj>
              </mc:Choice>
              <mc:Fallback>
                <p:oleObj name="Equation" r:id="rId4" imgW="850680" imgH="304560" progId="Equation.DSMT4">
                  <p:embed/>
                  <p:pic>
                    <p:nvPicPr>
                      <p:cNvPr id="5" name="Object 4"/>
                      <p:cNvPicPr>
                        <a:picLocks noChangeAspect="1" noChangeArrowheads="1"/>
                      </p:cNvPicPr>
                      <p:nvPr/>
                    </p:nvPicPr>
                    <p:blipFill>
                      <a:blip r:embed="rId5"/>
                      <a:srcRect/>
                      <a:stretch>
                        <a:fillRect/>
                      </a:stretch>
                    </p:blipFill>
                    <p:spPr bwMode="auto">
                      <a:xfrm>
                        <a:off x="5194300" y="5095397"/>
                        <a:ext cx="1701800" cy="6096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7" name="TextBox 6"/>
          <p:cNvSpPr txBox="1"/>
          <p:nvPr/>
        </p:nvSpPr>
        <p:spPr>
          <a:xfrm>
            <a:off x="1219200" y="5112603"/>
            <a:ext cx="36576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Asimetrični preseci, ose </a:t>
            </a:r>
            <a:r>
              <a:rPr lang="sr-Latn-BA" sz="2400" b="1" dirty="0">
                <a:sym typeface="Symbol" panose="05050102010706020507" pitchFamily="18" charset="2"/>
              </a:rPr>
              <a:t></a:t>
            </a:r>
            <a:r>
              <a:rPr lang="sr-Latn-BA" sz="2400" dirty="0"/>
              <a:t> i </a:t>
            </a:r>
            <a:r>
              <a:rPr lang="sr-Latn-BA" sz="2400" b="1" dirty="0">
                <a:sym typeface="Symbol" panose="05050102010706020507" pitchFamily="18" charset="2"/>
              </a:rPr>
              <a:t></a:t>
            </a:r>
            <a:r>
              <a:rPr lang="sr-Latn-BA" sz="2400" dirty="0"/>
              <a:t> su glavne težišne ose.</a:t>
            </a:r>
            <a:endParaRPr lang="sr-Latn-RS" sz="2400" dirty="0"/>
          </a:p>
        </p:txBody>
      </p:sp>
      <p:cxnSp>
        <p:nvCxnSpPr>
          <p:cNvPr id="9" name="Elbow Connector 8"/>
          <p:cNvCxnSpPr>
            <a:stCxn id="7" idx="0"/>
            <a:endCxn id="6" idx="0"/>
          </p:cNvCxnSpPr>
          <p:nvPr/>
        </p:nvCxnSpPr>
        <p:spPr>
          <a:xfrm rot="5400000" flipH="1" flipV="1">
            <a:off x="4537997" y="3605400"/>
            <a:ext cx="17206" cy="2997200"/>
          </a:xfrm>
          <a:prstGeom prst="bentConnector3">
            <a:avLst>
              <a:gd name="adj1" fmla="val 1428606"/>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3140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772400" cy="998563"/>
          </a:xfrm>
        </p:spPr>
        <p:txBody>
          <a:bodyPr>
            <a:normAutofit/>
          </a:bodyPr>
          <a:lstStyle/>
          <a:p>
            <a:r>
              <a:rPr lang="sr-Latn-RS" sz="2800" dirty="0">
                <a:solidFill>
                  <a:schemeClr val="tx1"/>
                </a:solidFill>
                <a:latin typeface="Arial Black" panose="020B0A04020102020204" pitchFamily="34" charset="0"/>
              </a:rPr>
              <a:t>7.4. Ekscentrično zategnuti i </a:t>
            </a:r>
            <a:br>
              <a:rPr lang="sr-Latn-RS" sz="2800" dirty="0">
                <a:solidFill>
                  <a:schemeClr val="tx1"/>
                </a:solidFill>
                <a:latin typeface="Arial Black" panose="020B0A04020102020204" pitchFamily="34" charset="0"/>
              </a:rPr>
            </a:br>
            <a:r>
              <a:rPr lang="sr-Latn-RS" sz="2800" dirty="0">
                <a:solidFill>
                  <a:schemeClr val="tx1"/>
                </a:solidFill>
                <a:latin typeface="Arial Black" panose="020B0A04020102020204" pitchFamily="34" charset="0"/>
              </a:rPr>
              <a:t>       ekscentrično pritisnuti štapovi</a:t>
            </a:r>
          </a:p>
        </p:txBody>
      </p:sp>
      <p:sp>
        <p:nvSpPr>
          <p:cNvPr id="3" name="Slide Number Placeholder 2"/>
          <p:cNvSpPr>
            <a:spLocks noGrp="1"/>
          </p:cNvSpPr>
          <p:nvPr>
            <p:ph type="sldNum" sz="quarter" idx="12"/>
          </p:nvPr>
        </p:nvSpPr>
        <p:spPr/>
        <p:txBody>
          <a:bodyPr/>
          <a:lstStyle/>
          <a:p>
            <a:fld id="{59E7E3F2-0E2C-46C5-AED0-F79EAFDE57AA}" type="slidenum">
              <a:rPr lang="sr-Latn-RS" smtClean="0"/>
              <a:t>62</a:t>
            </a:fld>
            <a:endParaRPr lang="sr-Latn-RS"/>
          </a:p>
        </p:txBody>
      </p:sp>
      <p:sp>
        <p:nvSpPr>
          <p:cNvPr id="4" name="Content Placeholder 3"/>
          <p:cNvSpPr>
            <a:spLocks noGrp="1"/>
          </p:cNvSpPr>
          <p:nvPr>
            <p:ph sz="quarter" idx="1"/>
          </p:nvPr>
        </p:nvSpPr>
        <p:spPr>
          <a:xfrm>
            <a:off x="603504" y="1273202"/>
            <a:ext cx="8083296" cy="1524000"/>
          </a:xfrm>
        </p:spPr>
        <p:txBody>
          <a:bodyPr>
            <a:normAutofit/>
          </a:bodyPr>
          <a:lstStyle/>
          <a:p>
            <a:r>
              <a:rPr lang="sr-Latn-RS" sz="2800" dirty="0"/>
              <a:t>U slučaju  ekscentrično zategnutog ili ekscentrično pritisnutog štapa napadna linija sile je paralelna njegovoj podužnoj osi. </a:t>
            </a:r>
            <a:endParaRPr lang="en-US" sz="2800" dirty="0"/>
          </a:p>
        </p:txBody>
      </p:sp>
      <p:pic>
        <p:nvPicPr>
          <p:cNvPr id="5" name="Picture 4"/>
          <p:cNvPicPr/>
          <p:nvPr/>
        </p:nvPicPr>
        <p:blipFill>
          <a:blip r:embed="rId2" cstate="print">
            <a:extLst>
              <a:ext uri="{28A0092B-C50C-407E-A947-70E740481C1C}">
                <a14:useLocalDpi xmlns:a14="http://schemas.microsoft.com/office/drawing/2010/main"/>
              </a:ext>
            </a:extLst>
          </a:blip>
          <a:stretch>
            <a:fillRect/>
          </a:stretch>
        </p:blipFill>
        <p:spPr>
          <a:xfrm>
            <a:off x="2279766" y="2819400"/>
            <a:ext cx="4806834" cy="2543694"/>
          </a:xfrm>
          <a:prstGeom prst="rect">
            <a:avLst/>
          </a:prstGeom>
        </p:spPr>
      </p:pic>
      <p:sp>
        <p:nvSpPr>
          <p:cNvPr id="6" name="Rectangle 5"/>
          <p:cNvSpPr/>
          <p:nvPr/>
        </p:nvSpPr>
        <p:spPr>
          <a:xfrm>
            <a:off x="679704" y="5410200"/>
            <a:ext cx="8083296" cy="830997"/>
          </a:xfrm>
          <a:prstGeom prst="rect">
            <a:avLst/>
          </a:prstGeom>
        </p:spPr>
        <p:txBody>
          <a:bodyPr wrap="square">
            <a:spAutoFit/>
          </a:bodyPr>
          <a:lstStyle/>
          <a:p>
            <a:pPr marR="431800" algn="just">
              <a:spcBef>
                <a:spcPts val="1200"/>
              </a:spcBef>
              <a:spcAft>
                <a:spcPts val="0"/>
              </a:spcAft>
            </a:pPr>
            <a:r>
              <a:rPr lang="sr-Latn-RS" sz="2400" i="1" dirty="0">
                <a:latin typeface="Times New Roman" panose="02020603050405020304" pitchFamily="18" charset="0"/>
                <a:ea typeface="Calibri" panose="020F0502020204030204" pitchFamily="34" charset="0"/>
              </a:rPr>
              <a:t>Sl. 7.8 Praktični primeri elemenata koji se izlažu ekscentričnom zatezanju: Stub stubne bušilice </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a</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 i stega </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b</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 </a:t>
            </a:r>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9233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63</a:t>
            </a:fld>
            <a:endParaRPr lang="sr-Latn-RS"/>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685800" y="380982"/>
            <a:ext cx="4434008" cy="3506309"/>
          </a:xfrm>
          <a:prstGeom prst="rect">
            <a:avLst/>
          </a:prstGeom>
        </p:spPr>
      </p:pic>
      <p:sp>
        <p:nvSpPr>
          <p:cNvPr id="4" name="Rectangle 3"/>
          <p:cNvSpPr/>
          <p:nvPr/>
        </p:nvSpPr>
        <p:spPr>
          <a:xfrm>
            <a:off x="533400" y="3969603"/>
            <a:ext cx="5715000" cy="830997"/>
          </a:xfrm>
          <a:prstGeom prst="rect">
            <a:avLst/>
          </a:prstGeom>
        </p:spPr>
        <p:txBody>
          <a:bodyPr wrap="square">
            <a:spAutoFit/>
          </a:bodyPr>
          <a:lstStyle/>
          <a:p>
            <a:r>
              <a:rPr lang="sr-Latn-RS" sz="2400" i="1" dirty="0">
                <a:latin typeface="Times New Roman" panose="02020603050405020304" pitchFamily="18" charset="0"/>
                <a:ea typeface="Calibri" panose="020F0502020204030204" pitchFamily="34" charset="0"/>
              </a:rPr>
              <a:t>Sl. 7.9 Deo ekscentrično zategnutog </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a</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 i ekscentrično pritisnutog trapeznog štapa </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b</a:t>
            </a:r>
            <a:r>
              <a:rPr lang="sr-Latn-RS" sz="2400" dirty="0">
                <a:latin typeface="Times New Roman" panose="02020603050405020304" pitchFamily="18" charset="0"/>
                <a:ea typeface="Calibri" panose="020F0502020204030204" pitchFamily="34" charset="0"/>
              </a:rPr>
              <a:t>)</a:t>
            </a:r>
            <a:endParaRPr lang="sr-Latn-RS" sz="2400" dirty="0"/>
          </a:p>
        </p:txBody>
      </p:sp>
      <p:graphicFrame>
        <p:nvGraphicFramePr>
          <p:cNvPr id="5" name="Object 4"/>
          <p:cNvGraphicFramePr>
            <a:graphicFrameLocks noChangeAspect="1"/>
          </p:cNvGraphicFramePr>
          <p:nvPr>
            <p:extLst>
              <p:ext uri="{D42A27DB-BD31-4B8C-83A1-F6EECF244321}">
                <p14:modId xmlns:p14="http://schemas.microsoft.com/office/powerpoint/2010/main" val="681530342"/>
              </p:ext>
            </p:extLst>
          </p:nvPr>
        </p:nvGraphicFramePr>
        <p:xfrm>
          <a:off x="7061200" y="2921000"/>
          <a:ext cx="1473200" cy="965200"/>
        </p:xfrm>
        <a:graphic>
          <a:graphicData uri="http://schemas.openxmlformats.org/presentationml/2006/ole">
            <mc:AlternateContent xmlns:mc="http://schemas.openxmlformats.org/markup-compatibility/2006">
              <mc:Choice xmlns:v="urn:schemas-microsoft-com:vml" Requires="v">
                <p:oleObj name="Equation" r:id="rId3" imgW="736560" imgH="482400" progId="Equation.DSMT4">
                  <p:embed/>
                </p:oleObj>
              </mc:Choice>
              <mc:Fallback>
                <p:oleObj name="Equation" r:id="rId3" imgW="736560" imgH="482400" progId="Equation.DSMT4">
                  <p:embed/>
                  <p:pic>
                    <p:nvPicPr>
                      <p:cNvPr id="8" name="Object 7"/>
                      <p:cNvPicPr>
                        <a:picLocks noChangeAspect="1" noChangeArrowheads="1"/>
                      </p:cNvPicPr>
                      <p:nvPr/>
                    </p:nvPicPr>
                    <p:blipFill>
                      <a:blip r:embed="rId4"/>
                      <a:srcRect/>
                      <a:stretch>
                        <a:fillRect/>
                      </a:stretch>
                    </p:blipFill>
                    <p:spPr bwMode="auto">
                      <a:xfrm>
                        <a:off x="7061200" y="2921000"/>
                        <a:ext cx="1473200" cy="9652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8" name="TextBox 7"/>
          <p:cNvSpPr txBox="1"/>
          <p:nvPr/>
        </p:nvSpPr>
        <p:spPr>
          <a:xfrm>
            <a:off x="5638801" y="746880"/>
            <a:ext cx="24384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Napadna tačka ekscentrične zatezne/pritisne sile.</a:t>
            </a:r>
            <a:endParaRPr lang="sr-Latn-RS" sz="2400" dirty="0"/>
          </a:p>
        </p:txBody>
      </p:sp>
      <p:graphicFrame>
        <p:nvGraphicFramePr>
          <p:cNvPr id="7" name="Object 6"/>
          <p:cNvGraphicFramePr>
            <a:graphicFrameLocks noChangeAspect="1"/>
          </p:cNvGraphicFramePr>
          <p:nvPr>
            <p:extLst>
              <p:ext uri="{D42A27DB-BD31-4B8C-83A1-F6EECF244321}">
                <p14:modId xmlns:p14="http://schemas.microsoft.com/office/powerpoint/2010/main" val="1457134132"/>
              </p:ext>
            </p:extLst>
          </p:nvPr>
        </p:nvGraphicFramePr>
        <p:xfrm>
          <a:off x="7010400" y="2062540"/>
          <a:ext cx="1524000" cy="508000"/>
        </p:xfrm>
        <a:graphic>
          <a:graphicData uri="http://schemas.openxmlformats.org/presentationml/2006/ole">
            <mc:AlternateContent xmlns:mc="http://schemas.openxmlformats.org/markup-compatibility/2006">
              <mc:Choice xmlns:v="urn:schemas-microsoft-com:vml" Requires="v">
                <p:oleObj name="Equation" r:id="rId5" imgW="761760" imgH="253800" progId="Equation.DSMT4">
                  <p:embed/>
                </p:oleObj>
              </mc:Choice>
              <mc:Fallback>
                <p:oleObj name="Equation" r:id="rId5" imgW="761760" imgH="253800" progId="Equation.DSMT4">
                  <p:embed/>
                  <p:pic>
                    <p:nvPicPr>
                      <p:cNvPr id="5" name="Object 4"/>
                      <p:cNvPicPr>
                        <a:picLocks noChangeAspect="1" noChangeArrowheads="1"/>
                      </p:cNvPicPr>
                      <p:nvPr/>
                    </p:nvPicPr>
                    <p:blipFill>
                      <a:blip r:embed="rId6"/>
                      <a:srcRect/>
                      <a:stretch>
                        <a:fillRect/>
                      </a:stretch>
                    </p:blipFill>
                    <p:spPr bwMode="auto">
                      <a:xfrm>
                        <a:off x="7010400" y="2062540"/>
                        <a:ext cx="1524000" cy="508000"/>
                      </a:xfrm>
                      <a:prstGeom prst="rect">
                        <a:avLst/>
                      </a:prstGeom>
                      <a:solidFill>
                        <a:schemeClr val="bg1"/>
                      </a:solidFill>
                      <a:ln>
                        <a:solidFill>
                          <a:schemeClr val="dk1">
                            <a:shade val="60000"/>
                            <a:satMod val="110000"/>
                          </a:schemeClr>
                        </a:solidFill>
                      </a:ln>
                    </p:spPr>
                  </p:pic>
                </p:oleObj>
              </mc:Fallback>
            </mc:AlternateContent>
          </a:graphicData>
        </a:graphic>
      </p:graphicFrame>
    </p:spTree>
    <p:extLst>
      <p:ext uri="{BB962C8B-B14F-4D97-AF65-F5344CB8AC3E}">
        <p14:creationId xmlns:p14="http://schemas.microsoft.com/office/powerpoint/2010/main" val="338292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64</a:t>
            </a:fld>
            <a:endParaRPr lang="sr-Latn-RS"/>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533400" y="442453"/>
            <a:ext cx="4434008" cy="3506309"/>
          </a:xfrm>
          <a:prstGeom prst="rect">
            <a:avLst/>
          </a:prstGeom>
        </p:spPr>
      </p:pic>
      <p:sp>
        <p:nvSpPr>
          <p:cNvPr id="4" name="Rectangle 3"/>
          <p:cNvSpPr/>
          <p:nvPr/>
        </p:nvSpPr>
        <p:spPr>
          <a:xfrm>
            <a:off x="533400" y="4038600"/>
            <a:ext cx="5410200" cy="1200329"/>
          </a:xfrm>
          <a:prstGeom prst="rect">
            <a:avLst/>
          </a:prstGeom>
        </p:spPr>
        <p:txBody>
          <a:bodyPr wrap="square">
            <a:spAutoFit/>
          </a:bodyPr>
          <a:lstStyle/>
          <a:p>
            <a:pPr marR="179705" algn="just">
              <a:spcAft>
                <a:spcPts val="0"/>
              </a:spcAft>
            </a:pPr>
            <a:r>
              <a:rPr lang="sr-Latn-RS" sz="2400" i="1" dirty="0">
                <a:latin typeface="Times New Roman" panose="02020603050405020304" pitchFamily="18" charset="0"/>
                <a:ea typeface="Calibri" panose="020F0502020204030204" pitchFamily="34" charset="0"/>
              </a:rPr>
              <a:t>Sl. 7.10 Ekscentrična zatezna sila </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a</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 i ekscentrična pritisna sila </a:t>
            </a:r>
            <a:r>
              <a:rPr lang="sr-Latn-RS" sz="2400" dirty="0">
                <a:latin typeface="Times New Roman" panose="02020603050405020304" pitchFamily="18" charset="0"/>
                <a:ea typeface="Calibri" panose="020F0502020204030204" pitchFamily="34" charset="0"/>
              </a:rPr>
              <a:t>(</a:t>
            </a:r>
            <a:r>
              <a:rPr lang="sr-Latn-RS" sz="2400" i="1" dirty="0">
                <a:latin typeface="Times New Roman" panose="02020603050405020304" pitchFamily="18" charset="0"/>
                <a:ea typeface="Calibri" panose="020F0502020204030204" pitchFamily="34" charset="0"/>
              </a:rPr>
              <a:t>b</a:t>
            </a:r>
            <a:r>
              <a:rPr lang="sr-Latn-RS" sz="2400" dirty="0">
                <a:latin typeface="Times New Roman" panose="02020603050405020304" pitchFamily="18" charset="0"/>
                <a:ea typeface="Calibri" panose="020F0502020204030204" pitchFamily="34" charset="0"/>
              </a:rPr>
              <a:t>) </a:t>
            </a:r>
            <a:r>
              <a:rPr lang="sr-Latn-RS" sz="2400" i="1" dirty="0">
                <a:latin typeface="Times New Roman" panose="02020603050405020304" pitchFamily="18" charset="0"/>
                <a:ea typeface="Calibri" panose="020F0502020204030204" pitchFamily="34" charset="0"/>
              </a:rPr>
              <a:t>redukovane u težište kraja trapeznog štapa </a:t>
            </a:r>
            <a:endParaRPr lang="en-US" sz="2400" dirty="0">
              <a:latin typeface="Times New Roman" panose="02020603050405020304" pitchFamily="18" charset="0"/>
              <a:ea typeface="Calibri" panose="020F0502020204030204" pitchFamily="34" charset="0"/>
            </a:endParaRPr>
          </a:p>
        </p:txBody>
      </p:sp>
      <p:sp>
        <p:nvSpPr>
          <p:cNvPr id="5" name="TextBox 4"/>
          <p:cNvSpPr txBox="1"/>
          <p:nvPr/>
        </p:nvSpPr>
        <p:spPr>
          <a:xfrm>
            <a:off x="5791200" y="533400"/>
            <a:ext cx="2971801"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Ekscentrično zatezanje/pritisak je kombinacija </a:t>
            </a:r>
            <a:r>
              <a:rPr lang="sr-Latn-BA" sz="2400" b="1" dirty="0"/>
              <a:t>čistog</a:t>
            </a:r>
            <a:r>
              <a:rPr lang="sr-Latn-BA" sz="2400" dirty="0"/>
              <a:t> </a:t>
            </a:r>
            <a:r>
              <a:rPr lang="sr-Latn-BA" sz="2400" b="1" dirty="0"/>
              <a:t>savijanja</a:t>
            </a:r>
            <a:r>
              <a:rPr lang="sr-Latn-BA" sz="2400" dirty="0"/>
              <a:t> i </a:t>
            </a:r>
            <a:r>
              <a:rPr lang="sr-Latn-BA" sz="2400" i="1" dirty="0"/>
              <a:t>aksijalnog opterećenja</a:t>
            </a:r>
            <a:r>
              <a:rPr lang="sr-Latn-BA" sz="2400" dirty="0"/>
              <a:t>.</a:t>
            </a:r>
            <a:endParaRPr lang="sr-Latn-RS" sz="2400" dirty="0"/>
          </a:p>
        </p:txBody>
      </p:sp>
    </p:spTree>
    <p:extLst>
      <p:ext uri="{BB962C8B-B14F-4D97-AF65-F5344CB8AC3E}">
        <p14:creationId xmlns:p14="http://schemas.microsoft.com/office/powerpoint/2010/main" val="76779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65</a:t>
            </a:fld>
            <a:endParaRPr lang="sr-Latn-RS"/>
          </a:p>
        </p:txBody>
      </p:sp>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533400" y="1143000"/>
            <a:ext cx="4434008" cy="3506309"/>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562969632"/>
              </p:ext>
            </p:extLst>
          </p:nvPr>
        </p:nvGraphicFramePr>
        <p:xfrm>
          <a:off x="6934200" y="1143000"/>
          <a:ext cx="1600200" cy="787400"/>
        </p:xfrm>
        <a:graphic>
          <a:graphicData uri="http://schemas.openxmlformats.org/presentationml/2006/ole">
            <mc:AlternateContent xmlns:mc="http://schemas.openxmlformats.org/markup-compatibility/2006">
              <mc:Choice xmlns:v="urn:schemas-microsoft-com:vml" Requires="v">
                <p:oleObj name="Equation" r:id="rId3" imgW="799920" imgH="393480" progId="Equation.DSMT4">
                  <p:embed/>
                </p:oleObj>
              </mc:Choice>
              <mc:Fallback>
                <p:oleObj name="Equation" r:id="rId3" imgW="799920" imgH="393480" progId="Equation.DSMT4">
                  <p:embed/>
                  <p:pic>
                    <p:nvPicPr>
                      <p:cNvPr id="6" name="Object 5"/>
                      <p:cNvPicPr>
                        <a:picLocks noChangeAspect="1" noChangeArrowheads="1"/>
                      </p:cNvPicPr>
                      <p:nvPr/>
                    </p:nvPicPr>
                    <p:blipFill>
                      <a:blip r:embed="rId4"/>
                      <a:srcRect/>
                      <a:stretch>
                        <a:fillRect/>
                      </a:stretch>
                    </p:blipFill>
                    <p:spPr bwMode="auto">
                      <a:xfrm>
                        <a:off x="6934200" y="1143000"/>
                        <a:ext cx="1600200" cy="7874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6" name="TextBox 5"/>
          <p:cNvSpPr txBox="1"/>
          <p:nvPr/>
        </p:nvSpPr>
        <p:spPr>
          <a:xfrm>
            <a:off x="489804" y="358609"/>
            <a:ext cx="2362200" cy="523220"/>
          </a:xfrm>
          <a:prstGeom prst="rect">
            <a:avLst/>
          </a:prstGeom>
          <a:noFill/>
        </p:spPr>
        <p:txBody>
          <a:bodyPr wrap="square" rtlCol="0">
            <a:spAutoFit/>
          </a:bodyPr>
          <a:lstStyle/>
          <a:p>
            <a:r>
              <a:rPr lang="sr-Latn-BA" sz="2800" b="1" dirty="0"/>
              <a:t>Naponi</a:t>
            </a:r>
            <a:endParaRPr lang="sr-Latn-RS" sz="2800" b="1" dirty="0"/>
          </a:p>
        </p:txBody>
      </p:sp>
      <p:graphicFrame>
        <p:nvGraphicFramePr>
          <p:cNvPr id="7" name="Object 6"/>
          <p:cNvGraphicFramePr>
            <a:graphicFrameLocks noChangeAspect="1"/>
          </p:cNvGraphicFramePr>
          <p:nvPr>
            <p:extLst>
              <p:ext uri="{D42A27DB-BD31-4B8C-83A1-F6EECF244321}">
                <p14:modId xmlns:p14="http://schemas.microsoft.com/office/powerpoint/2010/main" val="2047938286"/>
              </p:ext>
            </p:extLst>
          </p:nvPr>
        </p:nvGraphicFramePr>
        <p:xfrm>
          <a:off x="5181600" y="3733800"/>
          <a:ext cx="3429000" cy="939800"/>
        </p:xfrm>
        <a:graphic>
          <a:graphicData uri="http://schemas.openxmlformats.org/presentationml/2006/ole">
            <mc:AlternateContent xmlns:mc="http://schemas.openxmlformats.org/markup-compatibility/2006">
              <mc:Choice xmlns:v="urn:schemas-microsoft-com:vml" Requires="v">
                <p:oleObj name="Equation" r:id="rId5" imgW="1714320" imgH="469800" progId="Equation.DSMT4">
                  <p:embed/>
                </p:oleObj>
              </mc:Choice>
              <mc:Fallback>
                <p:oleObj name="Equation" r:id="rId5" imgW="1714320" imgH="469800" progId="Equation.DSMT4">
                  <p:embed/>
                  <p:pic>
                    <p:nvPicPr>
                      <p:cNvPr id="8" name="Object 7"/>
                      <p:cNvPicPr>
                        <a:picLocks noChangeAspect="1" noChangeArrowheads="1"/>
                      </p:cNvPicPr>
                      <p:nvPr/>
                    </p:nvPicPr>
                    <p:blipFill>
                      <a:blip r:embed="rId6"/>
                      <a:srcRect/>
                      <a:stretch>
                        <a:fillRect/>
                      </a:stretch>
                    </p:blipFill>
                    <p:spPr bwMode="auto">
                      <a:xfrm>
                        <a:off x="5181600" y="3733800"/>
                        <a:ext cx="3429000" cy="9398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82246258"/>
              </p:ext>
            </p:extLst>
          </p:nvPr>
        </p:nvGraphicFramePr>
        <p:xfrm>
          <a:off x="7137400" y="2286000"/>
          <a:ext cx="1473200" cy="965200"/>
        </p:xfrm>
        <a:graphic>
          <a:graphicData uri="http://schemas.openxmlformats.org/presentationml/2006/ole">
            <mc:AlternateContent xmlns:mc="http://schemas.openxmlformats.org/markup-compatibility/2006">
              <mc:Choice xmlns:v="urn:schemas-microsoft-com:vml" Requires="v">
                <p:oleObj name="Equation" r:id="rId7" imgW="736560" imgH="482400" progId="Equation.DSMT4">
                  <p:embed/>
                </p:oleObj>
              </mc:Choice>
              <mc:Fallback>
                <p:oleObj name="Equation" r:id="rId7" imgW="736560" imgH="482400" progId="Equation.DSMT4">
                  <p:embed/>
                  <p:pic>
                    <p:nvPicPr>
                      <p:cNvPr id="5" name="Object 4"/>
                      <p:cNvPicPr>
                        <a:picLocks noChangeAspect="1" noChangeArrowheads="1"/>
                      </p:cNvPicPr>
                      <p:nvPr/>
                    </p:nvPicPr>
                    <p:blipFill>
                      <a:blip r:embed="rId8"/>
                      <a:srcRect/>
                      <a:stretch>
                        <a:fillRect/>
                      </a:stretch>
                    </p:blipFill>
                    <p:spPr bwMode="auto">
                      <a:xfrm>
                        <a:off x="7137400" y="2286000"/>
                        <a:ext cx="1473200" cy="9652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9" name="Right Arrow 8"/>
          <p:cNvSpPr/>
          <p:nvPr/>
        </p:nvSpPr>
        <p:spPr>
          <a:xfrm rot="5400000">
            <a:off x="7668260" y="3421380"/>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aphicFrame>
        <p:nvGraphicFramePr>
          <p:cNvPr id="10" name="Object 9"/>
          <p:cNvGraphicFramePr>
            <a:graphicFrameLocks noChangeAspect="1"/>
          </p:cNvGraphicFramePr>
          <p:nvPr>
            <p:extLst>
              <p:ext uri="{D42A27DB-BD31-4B8C-83A1-F6EECF244321}">
                <p14:modId xmlns:p14="http://schemas.microsoft.com/office/powerpoint/2010/main" val="1974549464"/>
              </p:ext>
            </p:extLst>
          </p:nvPr>
        </p:nvGraphicFramePr>
        <p:xfrm>
          <a:off x="6654800" y="4752340"/>
          <a:ext cx="279400" cy="406400"/>
        </p:xfrm>
        <a:graphic>
          <a:graphicData uri="http://schemas.openxmlformats.org/presentationml/2006/ole">
            <mc:AlternateContent xmlns:mc="http://schemas.openxmlformats.org/markup-compatibility/2006">
              <mc:Choice xmlns:v="urn:schemas-microsoft-com:vml" Requires="v">
                <p:oleObj name="Equation" r:id="rId9" imgW="139680" imgH="203040" progId="Equation.DSMT4">
                  <p:embed/>
                </p:oleObj>
              </mc:Choice>
              <mc:Fallback>
                <p:oleObj name="Equation" r:id="rId9" imgW="139680" imgH="203040" progId="Equation.DSMT4">
                  <p:embed/>
                  <p:pic>
                    <p:nvPicPr>
                      <p:cNvPr id="13" name="Object 12"/>
                      <p:cNvPicPr>
                        <a:picLocks noChangeAspect="1" noChangeArrowheads="1"/>
                      </p:cNvPicPr>
                      <p:nvPr/>
                    </p:nvPicPr>
                    <p:blipFill>
                      <a:blip r:embed="rId10"/>
                      <a:srcRect/>
                      <a:stretch>
                        <a:fillRect/>
                      </a:stretch>
                    </p:blipFill>
                    <p:spPr bwMode="auto">
                      <a:xfrm>
                        <a:off x="6654800" y="4752340"/>
                        <a:ext cx="279400" cy="406400"/>
                      </a:xfrm>
                      <a:prstGeom prst="rect">
                        <a:avLst/>
                      </a:prstGeom>
                      <a:solidFill>
                        <a:schemeClr val="bg1"/>
                      </a:solid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242806843"/>
              </p:ext>
            </p:extLst>
          </p:nvPr>
        </p:nvGraphicFramePr>
        <p:xfrm>
          <a:off x="4724400" y="5207000"/>
          <a:ext cx="3860800" cy="889000"/>
        </p:xfrm>
        <a:graphic>
          <a:graphicData uri="http://schemas.openxmlformats.org/presentationml/2006/ole">
            <mc:AlternateContent xmlns:mc="http://schemas.openxmlformats.org/markup-compatibility/2006">
              <mc:Choice xmlns:v="urn:schemas-microsoft-com:vml" Requires="v">
                <p:oleObj name="Equation" r:id="rId11" imgW="1930320" imgH="444240" progId="Equation.DSMT4">
                  <p:embed/>
                </p:oleObj>
              </mc:Choice>
              <mc:Fallback>
                <p:oleObj name="Equation" r:id="rId11" imgW="1930320" imgH="444240" progId="Equation.DSMT4">
                  <p:embed/>
                  <p:pic>
                    <p:nvPicPr>
                      <p:cNvPr id="7" name="Object 6"/>
                      <p:cNvPicPr>
                        <a:picLocks noChangeAspect="1" noChangeArrowheads="1"/>
                      </p:cNvPicPr>
                      <p:nvPr/>
                    </p:nvPicPr>
                    <p:blipFill>
                      <a:blip r:embed="rId12"/>
                      <a:srcRect/>
                      <a:stretch>
                        <a:fillRect/>
                      </a:stretch>
                    </p:blipFill>
                    <p:spPr bwMode="auto">
                      <a:xfrm>
                        <a:off x="4724400" y="5207000"/>
                        <a:ext cx="3860800" cy="889000"/>
                      </a:xfrm>
                      <a:prstGeom prst="rect">
                        <a:avLst/>
                      </a:prstGeom>
                      <a:solidFill>
                        <a:schemeClr val="bg1"/>
                      </a:solidFill>
                      <a:ln>
                        <a:solidFill>
                          <a:schemeClr val="dk1">
                            <a:shade val="60000"/>
                            <a:satMod val="110000"/>
                          </a:schemeClr>
                        </a:solidFill>
                      </a:ln>
                    </p:spPr>
                  </p:pic>
                </p:oleObj>
              </mc:Fallback>
            </mc:AlternateContent>
          </a:graphicData>
        </a:graphic>
      </p:graphicFrame>
    </p:spTree>
    <p:extLst>
      <p:ext uri="{BB962C8B-B14F-4D97-AF65-F5344CB8AC3E}">
        <p14:creationId xmlns:p14="http://schemas.microsoft.com/office/powerpoint/2010/main" val="147036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66</a:t>
            </a:fld>
            <a:endParaRPr lang="sr-Latn-RS"/>
          </a:p>
        </p:txBody>
      </p:sp>
      <p:graphicFrame>
        <p:nvGraphicFramePr>
          <p:cNvPr id="3" name="Object 2"/>
          <p:cNvGraphicFramePr>
            <a:graphicFrameLocks noChangeAspect="1"/>
          </p:cNvGraphicFramePr>
          <p:nvPr>
            <p:extLst>
              <p:ext uri="{D42A27DB-BD31-4B8C-83A1-F6EECF244321}">
                <p14:modId xmlns:p14="http://schemas.microsoft.com/office/powerpoint/2010/main" val="3969745772"/>
              </p:ext>
            </p:extLst>
          </p:nvPr>
        </p:nvGraphicFramePr>
        <p:xfrm>
          <a:off x="914400" y="685800"/>
          <a:ext cx="1600200" cy="787400"/>
        </p:xfrm>
        <a:graphic>
          <a:graphicData uri="http://schemas.openxmlformats.org/presentationml/2006/ole">
            <mc:AlternateContent xmlns:mc="http://schemas.openxmlformats.org/markup-compatibility/2006">
              <mc:Choice xmlns:v="urn:schemas-microsoft-com:vml" Requires="v">
                <p:oleObj name="Equation" r:id="rId2" imgW="799920" imgH="393480" progId="Equation.DSMT4">
                  <p:embed/>
                </p:oleObj>
              </mc:Choice>
              <mc:Fallback>
                <p:oleObj name="Equation" r:id="rId2" imgW="799920" imgH="393480" progId="Equation.DSMT4">
                  <p:embed/>
                  <p:pic>
                    <p:nvPicPr>
                      <p:cNvPr id="5" name="Object 4"/>
                      <p:cNvPicPr>
                        <a:picLocks noChangeAspect="1" noChangeArrowheads="1"/>
                      </p:cNvPicPr>
                      <p:nvPr/>
                    </p:nvPicPr>
                    <p:blipFill>
                      <a:blip r:embed="rId3"/>
                      <a:srcRect/>
                      <a:stretch>
                        <a:fillRect/>
                      </a:stretch>
                    </p:blipFill>
                    <p:spPr bwMode="auto">
                      <a:xfrm>
                        <a:off x="914400" y="685800"/>
                        <a:ext cx="1600200" cy="7874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70834602"/>
              </p:ext>
            </p:extLst>
          </p:nvPr>
        </p:nvGraphicFramePr>
        <p:xfrm>
          <a:off x="914400" y="1752600"/>
          <a:ext cx="3429000" cy="939800"/>
        </p:xfrm>
        <a:graphic>
          <a:graphicData uri="http://schemas.openxmlformats.org/presentationml/2006/ole">
            <mc:AlternateContent xmlns:mc="http://schemas.openxmlformats.org/markup-compatibility/2006">
              <mc:Choice xmlns:v="urn:schemas-microsoft-com:vml" Requires="v">
                <p:oleObj name="Equation" r:id="rId4" imgW="1714320" imgH="469800" progId="Equation.DSMT4">
                  <p:embed/>
                </p:oleObj>
              </mc:Choice>
              <mc:Fallback>
                <p:oleObj name="Equation" r:id="rId4" imgW="1714320" imgH="469800" progId="Equation.DSMT4">
                  <p:embed/>
                  <p:pic>
                    <p:nvPicPr>
                      <p:cNvPr id="7" name="Object 6"/>
                      <p:cNvPicPr>
                        <a:picLocks noChangeAspect="1" noChangeArrowheads="1"/>
                      </p:cNvPicPr>
                      <p:nvPr/>
                    </p:nvPicPr>
                    <p:blipFill>
                      <a:blip r:embed="rId5"/>
                      <a:srcRect/>
                      <a:stretch>
                        <a:fillRect/>
                      </a:stretch>
                    </p:blipFill>
                    <p:spPr bwMode="auto">
                      <a:xfrm>
                        <a:off x="914400" y="1752600"/>
                        <a:ext cx="3429000" cy="9398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06981229"/>
              </p:ext>
            </p:extLst>
          </p:nvPr>
        </p:nvGraphicFramePr>
        <p:xfrm>
          <a:off x="1058863" y="3225800"/>
          <a:ext cx="3175000" cy="889000"/>
        </p:xfrm>
        <a:graphic>
          <a:graphicData uri="http://schemas.openxmlformats.org/presentationml/2006/ole">
            <mc:AlternateContent xmlns:mc="http://schemas.openxmlformats.org/markup-compatibility/2006">
              <mc:Choice xmlns:v="urn:schemas-microsoft-com:vml" Requires="v">
                <p:oleObj name="Equation" r:id="rId6" imgW="1587240" imgH="444240" progId="Equation.DSMT4">
                  <p:embed/>
                </p:oleObj>
              </mc:Choice>
              <mc:Fallback>
                <p:oleObj name="Equation" r:id="rId6" imgW="1587240" imgH="444240" progId="Equation.DSMT4">
                  <p:embed/>
                  <p:pic>
                    <p:nvPicPr>
                      <p:cNvPr id="4" name="Object 3"/>
                      <p:cNvPicPr>
                        <a:picLocks noChangeAspect="1" noChangeArrowheads="1"/>
                      </p:cNvPicPr>
                      <p:nvPr/>
                    </p:nvPicPr>
                    <p:blipFill>
                      <a:blip r:embed="rId7"/>
                      <a:srcRect/>
                      <a:stretch>
                        <a:fillRect/>
                      </a:stretch>
                    </p:blipFill>
                    <p:spPr bwMode="auto">
                      <a:xfrm>
                        <a:off x="1058863" y="3225800"/>
                        <a:ext cx="3175000" cy="8890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6" name="Rectangle 5"/>
          <p:cNvSpPr/>
          <p:nvPr/>
        </p:nvSpPr>
        <p:spPr>
          <a:xfrm>
            <a:off x="762000" y="609600"/>
            <a:ext cx="45719"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8" name="Plus 7"/>
          <p:cNvSpPr/>
          <p:nvPr/>
        </p:nvSpPr>
        <p:spPr>
          <a:xfrm>
            <a:off x="228600" y="1431823"/>
            <a:ext cx="457200" cy="457200"/>
          </a:xfrm>
          <a:prstGeom prst="mathPlus">
            <a:avLst/>
          </a:prstGeom>
          <a:noFill/>
          <a:ln>
            <a:solidFill>
              <a:schemeClr val="dk1">
                <a:shade val="60000"/>
                <a:satMod val="1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r-Latn-RS"/>
          </a:p>
        </p:txBody>
      </p:sp>
      <p:cxnSp>
        <p:nvCxnSpPr>
          <p:cNvPr id="10" name="Elbow Connector 9"/>
          <p:cNvCxnSpPr>
            <a:stCxn id="8" idx="1"/>
            <a:endCxn id="5" idx="1"/>
          </p:cNvCxnSpPr>
          <p:nvPr/>
        </p:nvCxnSpPr>
        <p:spPr>
          <a:xfrm rot="16200000" flipH="1">
            <a:off x="-162908" y="2448528"/>
            <a:ext cx="1841879" cy="601663"/>
          </a:xfrm>
          <a:prstGeom prst="bentConnector2">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4450081" y="609600"/>
            <a:ext cx="45719"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aphicFrame>
        <p:nvGraphicFramePr>
          <p:cNvPr id="13" name="Object 12"/>
          <p:cNvGraphicFramePr>
            <a:graphicFrameLocks noChangeAspect="1"/>
          </p:cNvGraphicFramePr>
          <p:nvPr>
            <p:extLst>
              <p:ext uri="{D42A27DB-BD31-4B8C-83A1-F6EECF244321}">
                <p14:modId xmlns:p14="http://schemas.microsoft.com/office/powerpoint/2010/main" val="2739024869"/>
              </p:ext>
            </p:extLst>
          </p:nvPr>
        </p:nvGraphicFramePr>
        <p:xfrm>
          <a:off x="4724400" y="3162300"/>
          <a:ext cx="1066800" cy="1016000"/>
        </p:xfrm>
        <a:graphic>
          <a:graphicData uri="http://schemas.openxmlformats.org/presentationml/2006/ole">
            <mc:AlternateContent xmlns:mc="http://schemas.openxmlformats.org/markup-compatibility/2006">
              <mc:Choice xmlns:v="urn:schemas-microsoft-com:vml" Requires="v">
                <p:oleObj name="Equation" r:id="rId8" imgW="533160" imgH="507960" progId="Equation.DSMT4">
                  <p:embed/>
                </p:oleObj>
              </mc:Choice>
              <mc:Fallback>
                <p:oleObj name="Equation" r:id="rId8" imgW="533160" imgH="507960" progId="Equation.DSMT4">
                  <p:embed/>
                  <p:pic>
                    <p:nvPicPr>
                      <p:cNvPr id="3" name="Object 2"/>
                      <p:cNvPicPr>
                        <a:picLocks noChangeAspect="1" noChangeArrowheads="1"/>
                      </p:cNvPicPr>
                      <p:nvPr/>
                    </p:nvPicPr>
                    <p:blipFill>
                      <a:blip r:embed="rId9"/>
                      <a:srcRect/>
                      <a:stretch>
                        <a:fillRect/>
                      </a:stretch>
                    </p:blipFill>
                    <p:spPr bwMode="auto">
                      <a:xfrm>
                        <a:off x="4724400" y="3162300"/>
                        <a:ext cx="1066800" cy="10160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15" name="Right Arrow 14"/>
          <p:cNvSpPr/>
          <p:nvPr/>
        </p:nvSpPr>
        <p:spPr>
          <a:xfrm rot="10800000">
            <a:off x="4341971" y="3601719"/>
            <a:ext cx="274320" cy="137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aphicFrame>
        <p:nvGraphicFramePr>
          <p:cNvPr id="16" name="Object 15"/>
          <p:cNvGraphicFramePr>
            <a:graphicFrameLocks noChangeAspect="1"/>
          </p:cNvGraphicFramePr>
          <p:nvPr>
            <p:extLst>
              <p:ext uri="{D42A27DB-BD31-4B8C-83A1-F6EECF244321}">
                <p14:modId xmlns:p14="http://schemas.microsoft.com/office/powerpoint/2010/main" val="2517103798"/>
              </p:ext>
            </p:extLst>
          </p:nvPr>
        </p:nvGraphicFramePr>
        <p:xfrm>
          <a:off x="1295400" y="4241800"/>
          <a:ext cx="279400" cy="406400"/>
        </p:xfrm>
        <a:graphic>
          <a:graphicData uri="http://schemas.openxmlformats.org/presentationml/2006/ole">
            <mc:AlternateContent xmlns:mc="http://schemas.openxmlformats.org/markup-compatibility/2006">
              <mc:Choice xmlns:v="urn:schemas-microsoft-com:vml" Requires="v">
                <p:oleObj name="Equation" r:id="rId10" imgW="139680" imgH="203040" progId="Equation.DSMT4">
                  <p:embed/>
                </p:oleObj>
              </mc:Choice>
              <mc:Fallback>
                <p:oleObj name="Equation" r:id="rId10" imgW="139680" imgH="203040" progId="Equation.DSMT4">
                  <p:embed/>
                  <p:pic>
                    <p:nvPicPr>
                      <p:cNvPr id="10" name="Object 9"/>
                      <p:cNvPicPr>
                        <a:picLocks noChangeAspect="1" noChangeArrowheads="1"/>
                      </p:cNvPicPr>
                      <p:nvPr/>
                    </p:nvPicPr>
                    <p:blipFill>
                      <a:blip r:embed="rId11"/>
                      <a:srcRect/>
                      <a:stretch>
                        <a:fillRect/>
                      </a:stretch>
                    </p:blipFill>
                    <p:spPr bwMode="auto">
                      <a:xfrm>
                        <a:off x="1295400" y="4241800"/>
                        <a:ext cx="279400" cy="406400"/>
                      </a:xfrm>
                      <a:prstGeom prst="rect">
                        <a:avLst/>
                      </a:prstGeom>
                      <a:solidFill>
                        <a:schemeClr val="bg1"/>
                      </a:solid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319953711"/>
              </p:ext>
            </p:extLst>
          </p:nvPr>
        </p:nvGraphicFramePr>
        <p:xfrm>
          <a:off x="1047750" y="4662488"/>
          <a:ext cx="3225800" cy="1016000"/>
        </p:xfrm>
        <a:graphic>
          <a:graphicData uri="http://schemas.openxmlformats.org/presentationml/2006/ole">
            <mc:AlternateContent xmlns:mc="http://schemas.openxmlformats.org/markup-compatibility/2006">
              <mc:Choice xmlns:v="urn:schemas-microsoft-com:vml" Requires="v">
                <p:oleObj name="Equation" r:id="rId12" imgW="1612800" imgH="507960" progId="Equation.DSMT4">
                  <p:embed/>
                </p:oleObj>
              </mc:Choice>
              <mc:Fallback>
                <p:oleObj name="Equation" r:id="rId12" imgW="1612800" imgH="507960" progId="Equation.DSMT4">
                  <p:embed/>
                  <p:pic>
                    <p:nvPicPr>
                      <p:cNvPr id="5" name="Object 4"/>
                      <p:cNvPicPr>
                        <a:picLocks noChangeAspect="1" noChangeArrowheads="1"/>
                      </p:cNvPicPr>
                      <p:nvPr/>
                    </p:nvPicPr>
                    <p:blipFill>
                      <a:blip r:embed="rId13"/>
                      <a:srcRect/>
                      <a:stretch>
                        <a:fillRect/>
                      </a:stretch>
                    </p:blipFill>
                    <p:spPr bwMode="auto">
                      <a:xfrm>
                        <a:off x="1047750" y="4662488"/>
                        <a:ext cx="3225800" cy="10160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259823718"/>
              </p:ext>
            </p:extLst>
          </p:nvPr>
        </p:nvGraphicFramePr>
        <p:xfrm>
          <a:off x="4876800" y="4662488"/>
          <a:ext cx="3225800" cy="1016000"/>
        </p:xfrm>
        <a:graphic>
          <a:graphicData uri="http://schemas.openxmlformats.org/presentationml/2006/ole">
            <mc:AlternateContent xmlns:mc="http://schemas.openxmlformats.org/markup-compatibility/2006">
              <mc:Choice xmlns:v="urn:schemas-microsoft-com:vml" Requires="v">
                <p:oleObj name="Equation" r:id="rId14" imgW="1612800" imgH="507960" progId="Equation.DSMT4">
                  <p:embed/>
                </p:oleObj>
              </mc:Choice>
              <mc:Fallback>
                <p:oleObj name="Equation" r:id="rId14" imgW="1612800" imgH="507960" progId="Equation.DSMT4">
                  <p:embed/>
                  <p:pic>
                    <p:nvPicPr>
                      <p:cNvPr id="17" name="Object 16"/>
                      <p:cNvPicPr>
                        <a:picLocks noChangeAspect="1" noChangeArrowheads="1"/>
                      </p:cNvPicPr>
                      <p:nvPr/>
                    </p:nvPicPr>
                    <p:blipFill>
                      <a:blip r:embed="rId15"/>
                      <a:srcRect/>
                      <a:stretch>
                        <a:fillRect/>
                      </a:stretch>
                    </p:blipFill>
                    <p:spPr bwMode="auto">
                      <a:xfrm>
                        <a:off x="4876800" y="4662488"/>
                        <a:ext cx="3225800" cy="10160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19" name="TextBox 18"/>
          <p:cNvSpPr txBox="1"/>
          <p:nvPr/>
        </p:nvSpPr>
        <p:spPr>
          <a:xfrm>
            <a:off x="4800600" y="304800"/>
            <a:ext cx="381000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RS" sz="2400" dirty="0"/>
              <a:t>Kod ekscentrično zategnutog/pritisnutog štapa, asimetričnog poprečnog preseka,  kojem su glavne težišne ose inercije 1 i 2 označene sa </a:t>
            </a:r>
            <a:r>
              <a:rPr lang="sr-Latn-RS" sz="2400" i="1" dirty="0">
                <a:sym typeface="Symbol" panose="05050102010706020507" pitchFamily="18" charset="2"/>
              </a:rPr>
              <a:t></a:t>
            </a:r>
            <a:r>
              <a:rPr lang="sr-Latn-RS" sz="2400" dirty="0"/>
              <a:t> i </a:t>
            </a:r>
            <a:r>
              <a:rPr lang="sr-Latn-RS" sz="2400" i="1" dirty="0">
                <a:sym typeface="Symbol" panose="05050102010706020507" pitchFamily="18" charset="2"/>
              </a:rPr>
              <a:t></a:t>
            </a:r>
            <a:r>
              <a:rPr lang="sr-Latn-RS" sz="2400" dirty="0"/>
              <a:t>, imamo da je </a:t>
            </a:r>
          </a:p>
        </p:txBody>
      </p:sp>
      <p:cxnSp>
        <p:nvCxnSpPr>
          <p:cNvPr id="21" name="Elbow Connector 20"/>
          <p:cNvCxnSpPr>
            <a:stCxn id="19" idx="3"/>
            <a:endCxn id="18" idx="3"/>
          </p:cNvCxnSpPr>
          <p:nvPr/>
        </p:nvCxnSpPr>
        <p:spPr>
          <a:xfrm flipH="1">
            <a:off x="8102600" y="1643628"/>
            <a:ext cx="508000" cy="3526860"/>
          </a:xfrm>
          <a:prstGeom prst="bentConnector3">
            <a:avLst>
              <a:gd name="adj1" fmla="val -4500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42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67</a:t>
            </a:fld>
            <a:endParaRPr lang="sr-Latn-RS"/>
          </a:p>
        </p:txBody>
      </p:sp>
      <p:sp>
        <p:nvSpPr>
          <p:cNvPr id="3" name="TextBox 2"/>
          <p:cNvSpPr txBox="1"/>
          <p:nvPr/>
        </p:nvSpPr>
        <p:spPr>
          <a:xfrm>
            <a:off x="362613" y="228600"/>
            <a:ext cx="5160787" cy="523220"/>
          </a:xfrm>
          <a:prstGeom prst="rect">
            <a:avLst/>
          </a:prstGeom>
          <a:noFill/>
        </p:spPr>
        <p:txBody>
          <a:bodyPr wrap="square" rtlCol="0">
            <a:spAutoFit/>
          </a:bodyPr>
          <a:lstStyle/>
          <a:p>
            <a:r>
              <a:rPr lang="sr-Latn-BA" sz="2800" b="1" dirty="0"/>
              <a:t>Neutralna osa</a:t>
            </a:r>
            <a:endParaRPr lang="sr-Latn-RS" sz="2800" b="1" dirty="0"/>
          </a:p>
        </p:txBody>
      </p:sp>
      <p:sp>
        <p:nvSpPr>
          <p:cNvPr id="4" name="TextBox 3"/>
          <p:cNvSpPr txBox="1"/>
          <p:nvPr/>
        </p:nvSpPr>
        <p:spPr>
          <a:xfrm>
            <a:off x="457200" y="914400"/>
            <a:ext cx="58674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RS" sz="2400" dirty="0"/>
              <a:t>Tačke u kojima je napon u poprečnom preseku ekscentrično zategnutog/pritisnutog štapa, jednak nuli</a:t>
            </a:r>
          </a:p>
        </p:txBody>
      </p:sp>
      <p:graphicFrame>
        <p:nvGraphicFramePr>
          <p:cNvPr id="6" name="Object 5"/>
          <p:cNvGraphicFramePr>
            <a:graphicFrameLocks noChangeAspect="1"/>
          </p:cNvGraphicFramePr>
          <p:nvPr>
            <p:extLst>
              <p:ext uri="{D42A27DB-BD31-4B8C-83A1-F6EECF244321}">
                <p14:modId xmlns:p14="http://schemas.microsoft.com/office/powerpoint/2010/main" val="183001316"/>
              </p:ext>
            </p:extLst>
          </p:nvPr>
        </p:nvGraphicFramePr>
        <p:xfrm>
          <a:off x="3632200" y="1830388"/>
          <a:ext cx="3683000" cy="1016000"/>
        </p:xfrm>
        <a:graphic>
          <a:graphicData uri="http://schemas.openxmlformats.org/presentationml/2006/ole">
            <mc:AlternateContent xmlns:mc="http://schemas.openxmlformats.org/markup-compatibility/2006">
              <mc:Choice xmlns:v="urn:schemas-microsoft-com:vml" Requires="v">
                <p:oleObj name="Equation" r:id="rId2" imgW="1841400" imgH="507960" progId="Equation.DSMT4">
                  <p:embed/>
                </p:oleObj>
              </mc:Choice>
              <mc:Fallback>
                <p:oleObj name="Equation" r:id="rId2" imgW="1841400" imgH="507960" progId="Equation.DSMT4">
                  <p:embed/>
                  <p:pic>
                    <p:nvPicPr>
                      <p:cNvPr id="17" name="Object 16"/>
                      <p:cNvPicPr>
                        <a:picLocks noChangeAspect="1" noChangeArrowheads="1"/>
                      </p:cNvPicPr>
                      <p:nvPr/>
                    </p:nvPicPr>
                    <p:blipFill>
                      <a:blip r:embed="rId3"/>
                      <a:srcRect/>
                      <a:stretch>
                        <a:fillRect/>
                      </a:stretch>
                    </p:blipFill>
                    <p:spPr bwMode="auto">
                      <a:xfrm>
                        <a:off x="3632200" y="1830388"/>
                        <a:ext cx="3683000" cy="10160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72972349"/>
              </p:ext>
            </p:extLst>
          </p:nvPr>
        </p:nvGraphicFramePr>
        <p:xfrm>
          <a:off x="4705096" y="3288439"/>
          <a:ext cx="2336800" cy="889000"/>
        </p:xfrm>
        <a:graphic>
          <a:graphicData uri="http://schemas.openxmlformats.org/presentationml/2006/ole">
            <mc:AlternateContent xmlns:mc="http://schemas.openxmlformats.org/markup-compatibility/2006">
              <mc:Choice xmlns:v="urn:schemas-microsoft-com:vml" Requires="v">
                <p:oleObj name="Equation" r:id="rId4" imgW="1168200" imgH="444240" progId="Equation.DSMT4">
                  <p:embed/>
                </p:oleObj>
              </mc:Choice>
              <mc:Fallback>
                <p:oleObj name="Equation" r:id="rId4" imgW="1168200" imgH="444240" progId="Equation.DSMT4">
                  <p:embed/>
                  <p:pic>
                    <p:nvPicPr>
                      <p:cNvPr id="6" name="Object 5"/>
                      <p:cNvPicPr>
                        <a:picLocks noChangeAspect="1" noChangeArrowheads="1"/>
                      </p:cNvPicPr>
                      <p:nvPr/>
                    </p:nvPicPr>
                    <p:blipFill>
                      <a:blip r:embed="rId5"/>
                      <a:srcRect/>
                      <a:stretch>
                        <a:fillRect/>
                      </a:stretch>
                    </p:blipFill>
                    <p:spPr bwMode="auto">
                      <a:xfrm>
                        <a:off x="4705096" y="3288439"/>
                        <a:ext cx="2336800" cy="8890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19517504"/>
              </p:ext>
            </p:extLst>
          </p:nvPr>
        </p:nvGraphicFramePr>
        <p:xfrm>
          <a:off x="4705915" y="4318000"/>
          <a:ext cx="1193800" cy="787400"/>
        </p:xfrm>
        <a:graphic>
          <a:graphicData uri="http://schemas.openxmlformats.org/presentationml/2006/ole">
            <mc:AlternateContent xmlns:mc="http://schemas.openxmlformats.org/markup-compatibility/2006">
              <mc:Choice xmlns:v="urn:schemas-microsoft-com:vml" Requires="v">
                <p:oleObj name="Equation" r:id="rId6" imgW="596880" imgH="393480" progId="Equation.DSMT4">
                  <p:embed/>
                </p:oleObj>
              </mc:Choice>
              <mc:Fallback>
                <p:oleObj name="Equation" r:id="rId6" imgW="596880" imgH="393480" progId="Equation.DSMT4">
                  <p:embed/>
                  <p:pic>
                    <p:nvPicPr>
                      <p:cNvPr id="8" name="Object 7"/>
                      <p:cNvPicPr>
                        <a:picLocks noChangeAspect="1" noChangeArrowheads="1"/>
                      </p:cNvPicPr>
                      <p:nvPr/>
                    </p:nvPicPr>
                    <p:blipFill>
                      <a:blip r:embed="rId7"/>
                      <a:srcRect/>
                      <a:stretch>
                        <a:fillRect/>
                      </a:stretch>
                    </p:blipFill>
                    <p:spPr bwMode="auto">
                      <a:xfrm>
                        <a:off x="4705915" y="4318000"/>
                        <a:ext cx="1193800" cy="7874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53420610"/>
              </p:ext>
            </p:extLst>
          </p:nvPr>
        </p:nvGraphicFramePr>
        <p:xfrm>
          <a:off x="7543800" y="3124200"/>
          <a:ext cx="1143000" cy="1879600"/>
        </p:xfrm>
        <a:graphic>
          <a:graphicData uri="http://schemas.openxmlformats.org/presentationml/2006/ole">
            <mc:AlternateContent xmlns:mc="http://schemas.openxmlformats.org/markup-compatibility/2006">
              <mc:Choice xmlns:v="urn:schemas-microsoft-com:vml" Requires="v">
                <p:oleObj name="Equation" r:id="rId8" imgW="571320" imgH="939600" progId="Equation.DSMT4">
                  <p:embed/>
                </p:oleObj>
              </mc:Choice>
              <mc:Fallback>
                <p:oleObj name="Equation" r:id="rId8" imgW="571320" imgH="939600" progId="Equation.DSMT4">
                  <p:embed/>
                  <p:pic>
                    <p:nvPicPr>
                      <p:cNvPr id="9" name="Object 8"/>
                      <p:cNvPicPr>
                        <a:picLocks noChangeAspect="1" noChangeArrowheads="1"/>
                      </p:cNvPicPr>
                      <p:nvPr/>
                    </p:nvPicPr>
                    <p:blipFill>
                      <a:blip r:embed="rId9"/>
                      <a:srcRect/>
                      <a:stretch>
                        <a:fillRect/>
                      </a:stretch>
                    </p:blipFill>
                    <p:spPr bwMode="auto">
                      <a:xfrm>
                        <a:off x="7543800" y="3124200"/>
                        <a:ext cx="1143000" cy="18796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11" name="TextBox 10"/>
          <p:cNvSpPr txBox="1"/>
          <p:nvPr/>
        </p:nvSpPr>
        <p:spPr>
          <a:xfrm>
            <a:off x="1676400" y="4572000"/>
            <a:ext cx="264769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Segmentni oblik jednačine neutralne ose.</a:t>
            </a:r>
            <a:endParaRPr lang="sr-Latn-RS" sz="2400" dirty="0"/>
          </a:p>
        </p:txBody>
      </p:sp>
      <p:cxnSp>
        <p:nvCxnSpPr>
          <p:cNvPr id="13" name="Elbow Connector 12"/>
          <p:cNvCxnSpPr>
            <a:stCxn id="8" idx="3"/>
            <a:endCxn id="9" idx="3"/>
          </p:cNvCxnSpPr>
          <p:nvPr/>
        </p:nvCxnSpPr>
        <p:spPr>
          <a:xfrm flipH="1">
            <a:off x="5899715" y="3732939"/>
            <a:ext cx="1142181" cy="978761"/>
          </a:xfrm>
          <a:prstGeom prst="bentConnector3">
            <a:avLst>
              <a:gd name="adj1" fmla="val -20014"/>
            </a:avLst>
          </a:prstGeom>
        </p:spPr>
        <p:style>
          <a:lnRef idx="1">
            <a:schemeClr val="dk1"/>
          </a:lnRef>
          <a:fillRef idx="0">
            <a:schemeClr val="dk1"/>
          </a:fillRef>
          <a:effectRef idx="0">
            <a:schemeClr val="dk1"/>
          </a:effectRef>
          <a:fontRef idx="minor">
            <a:schemeClr val="tx1"/>
          </a:fontRef>
        </p:style>
      </p:cxnSp>
      <p:cxnSp>
        <p:nvCxnSpPr>
          <p:cNvPr id="17" name="Elbow Connector 16"/>
          <p:cNvCxnSpPr>
            <a:stCxn id="11" idx="3"/>
            <a:endCxn id="9" idx="1"/>
          </p:cNvCxnSpPr>
          <p:nvPr/>
        </p:nvCxnSpPr>
        <p:spPr>
          <a:xfrm flipV="1">
            <a:off x="4324096" y="4711700"/>
            <a:ext cx="381819" cy="460465"/>
          </a:xfrm>
          <a:prstGeom prst="bentConnector3">
            <a:avLst/>
          </a:prstGeom>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5523401" y="5308600"/>
            <a:ext cx="240139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b="1" dirty="0"/>
              <a:t>a</a:t>
            </a:r>
            <a:r>
              <a:rPr lang="sr-Latn-BA" sz="2400" dirty="0"/>
              <a:t> i </a:t>
            </a:r>
            <a:r>
              <a:rPr lang="sr-Latn-BA" sz="2400" b="1" dirty="0"/>
              <a:t>b</a:t>
            </a:r>
            <a:r>
              <a:rPr lang="sr-Latn-BA" sz="2400" dirty="0"/>
              <a:t> su odsečci na osama </a:t>
            </a:r>
            <a:r>
              <a:rPr lang="sr-Latn-BA" sz="2400" i="1" dirty="0"/>
              <a:t>x</a:t>
            </a:r>
            <a:r>
              <a:rPr lang="sr-Latn-BA" sz="2400" dirty="0"/>
              <a:t> i </a:t>
            </a:r>
            <a:r>
              <a:rPr lang="sr-Latn-BA" sz="2400" i="1" dirty="0"/>
              <a:t>y</a:t>
            </a:r>
            <a:r>
              <a:rPr lang="sr-Latn-BA" sz="2400" dirty="0"/>
              <a:t>.</a:t>
            </a:r>
            <a:endParaRPr lang="sr-Latn-RS" sz="2400" dirty="0"/>
          </a:p>
        </p:txBody>
      </p:sp>
      <p:cxnSp>
        <p:nvCxnSpPr>
          <p:cNvPr id="25" name="Elbow Connector 24"/>
          <p:cNvCxnSpPr>
            <a:stCxn id="20" idx="1"/>
            <a:endCxn id="9" idx="2"/>
          </p:cNvCxnSpPr>
          <p:nvPr/>
        </p:nvCxnSpPr>
        <p:spPr>
          <a:xfrm rot="10800000">
            <a:off x="5302815" y="5105401"/>
            <a:ext cx="220586" cy="618699"/>
          </a:xfrm>
          <a:prstGeom prst="bentConnector2">
            <a:avLst/>
          </a:prstGeom>
        </p:spPr>
        <p:style>
          <a:lnRef idx="1">
            <a:schemeClr val="dk1"/>
          </a:lnRef>
          <a:fillRef idx="0">
            <a:schemeClr val="dk1"/>
          </a:fillRef>
          <a:effectRef idx="0">
            <a:schemeClr val="dk1"/>
          </a:effectRef>
          <a:fontRef idx="minor">
            <a:schemeClr val="tx1"/>
          </a:fontRef>
        </p:style>
      </p:cxnSp>
      <p:cxnSp>
        <p:nvCxnSpPr>
          <p:cNvPr id="31" name="Elbow Connector 30"/>
          <p:cNvCxnSpPr>
            <a:stCxn id="20" idx="3"/>
            <a:endCxn id="10" idx="2"/>
          </p:cNvCxnSpPr>
          <p:nvPr/>
        </p:nvCxnSpPr>
        <p:spPr>
          <a:xfrm flipV="1">
            <a:off x="7924800" y="5003800"/>
            <a:ext cx="190500" cy="720299"/>
          </a:xfrm>
          <a:prstGeom prst="bentConnector2">
            <a:avLst/>
          </a:prstGeom>
        </p:spPr>
        <p:style>
          <a:lnRef idx="1">
            <a:schemeClr val="dk1"/>
          </a:lnRef>
          <a:fillRef idx="0">
            <a:schemeClr val="dk1"/>
          </a:fillRef>
          <a:effectRef idx="0">
            <a:schemeClr val="dk1"/>
          </a:effectRef>
          <a:fontRef idx="minor">
            <a:schemeClr val="tx1"/>
          </a:fontRef>
        </p:style>
      </p:cxnSp>
      <p:cxnSp>
        <p:nvCxnSpPr>
          <p:cNvPr id="12" name="Elbow Connector 11"/>
          <p:cNvCxnSpPr>
            <a:stCxn id="8" idx="1"/>
            <a:endCxn id="6" idx="1"/>
          </p:cNvCxnSpPr>
          <p:nvPr/>
        </p:nvCxnSpPr>
        <p:spPr>
          <a:xfrm rot="10800000">
            <a:off x="3632200" y="2338389"/>
            <a:ext cx="1072896" cy="1394551"/>
          </a:xfrm>
          <a:prstGeom prst="bentConnector3">
            <a:avLst>
              <a:gd name="adj1" fmla="val 121307"/>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702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2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68</a:t>
            </a:fld>
            <a:endParaRPr lang="sr-Latn-RS"/>
          </a:p>
        </p:txBody>
      </p:sp>
      <p:sp>
        <p:nvSpPr>
          <p:cNvPr id="3" name="TextBox 2"/>
          <p:cNvSpPr txBox="1"/>
          <p:nvPr/>
        </p:nvSpPr>
        <p:spPr>
          <a:xfrm>
            <a:off x="603504" y="533400"/>
            <a:ext cx="6711696"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RS" sz="2400" dirty="0"/>
              <a:t>Kod ekscentrično zategnutog/pritisnutog štapa, asimetričnog poprečnog preseka,  kojem su glavne težišne ose inercije 1 i 2 označene sa </a:t>
            </a:r>
            <a:r>
              <a:rPr lang="sr-Latn-RS" sz="2400" i="1" dirty="0">
                <a:sym typeface="Symbol" panose="05050102010706020507" pitchFamily="18" charset="2"/>
              </a:rPr>
              <a:t></a:t>
            </a:r>
            <a:r>
              <a:rPr lang="sr-Latn-RS" sz="2400" dirty="0"/>
              <a:t> i </a:t>
            </a:r>
            <a:r>
              <a:rPr lang="sr-Latn-RS" sz="2400" i="1" dirty="0">
                <a:sym typeface="Symbol" panose="05050102010706020507" pitchFamily="18" charset="2"/>
              </a:rPr>
              <a:t></a:t>
            </a:r>
            <a:r>
              <a:rPr lang="sr-Latn-RS" sz="2400" dirty="0"/>
              <a:t>, </a:t>
            </a:r>
            <a:r>
              <a:rPr lang="sr-Latn-RS" sz="2400" b="1" dirty="0"/>
              <a:t>jednačina</a:t>
            </a:r>
            <a:r>
              <a:rPr lang="sr-Latn-RS" sz="2400" dirty="0"/>
              <a:t> </a:t>
            </a:r>
            <a:r>
              <a:rPr lang="sr-Latn-RS" sz="2400" b="1" dirty="0"/>
              <a:t>neutralne</a:t>
            </a:r>
            <a:r>
              <a:rPr lang="sr-Latn-RS" sz="2400" dirty="0"/>
              <a:t> </a:t>
            </a:r>
            <a:r>
              <a:rPr lang="sr-Latn-RS" sz="2400" b="1" dirty="0"/>
              <a:t>ose</a:t>
            </a:r>
            <a:r>
              <a:rPr lang="sr-Latn-RS" sz="2400" dirty="0"/>
              <a:t> imala bi oblik</a:t>
            </a:r>
          </a:p>
        </p:txBody>
      </p:sp>
      <p:graphicFrame>
        <p:nvGraphicFramePr>
          <p:cNvPr id="4" name="Object 3"/>
          <p:cNvGraphicFramePr>
            <a:graphicFrameLocks noChangeAspect="1"/>
          </p:cNvGraphicFramePr>
          <p:nvPr>
            <p:extLst>
              <p:ext uri="{D42A27DB-BD31-4B8C-83A1-F6EECF244321}">
                <p14:modId xmlns:p14="http://schemas.microsoft.com/office/powerpoint/2010/main" val="249159280"/>
              </p:ext>
            </p:extLst>
          </p:nvPr>
        </p:nvGraphicFramePr>
        <p:xfrm>
          <a:off x="6324600" y="1709360"/>
          <a:ext cx="1193800" cy="787400"/>
        </p:xfrm>
        <a:graphic>
          <a:graphicData uri="http://schemas.openxmlformats.org/presentationml/2006/ole">
            <mc:AlternateContent xmlns:mc="http://schemas.openxmlformats.org/markup-compatibility/2006">
              <mc:Choice xmlns:v="urn:schemas-microsoft-com:vml" Requires="v">
                <p:oleObj name="Equation" r:id="rId2" imgW="596880" imgH="393480" progId="Equation.DSMT4">
                  <p:embed/>
                </p:oleObj>
              </mc:Choice>
              <mc:Fallback>
                <p:oleObj name="Equation" r:id="rId2" imgW="596880" imgH="393480" progId="Equation.DSMT4">
                  <p:embed/>
                  <p:pic>
                    <p:nvPicPr>
                      <p:cNvPr id="9" name="Object 8"/>
                      <p:cNvPicPr>
                        <a:picLocks noChangeAspect="1" noChangeArrowheads="1"/>
                      </p:cNvPicPr>
                      <p:nvPr/>
                    </p:nvPicPr>
                    <p:blipFill>
                      <a:blip r:embed="rId3"/>
                      <a:srcRect/>
                      <a:stretch>
                        <a:fillRect/>
                      </a:stretch>
                    </p:blipFill>
                    <p:spPr bwMode="auto">
                      <a:xfrm>
                        <a:off x="6324600" y="1709360"/>
                        <a:ext cx="1193800" cy="7874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43013297"/>
              </p:ext>
            </p:extLst>
          </p:nvPr>
        </p:nvGraphicFramePr>
        <p:xfrm>
          <a:off x="6324600" y="2819400"/>
          <a:ext cx="1117600" cy="1930400"/>
        </p:xfrm>
        <a:graphic>
          <a:graphicData uri="http://schemas.openxmlformats.org/presentationml/2006/ole">
            <mc:AlternateContent xmlns:mc="http://schemas.openxmlformats.org/markup-compatibility/2006">
              <mc:Choice xmlns:v="urn:schemas-microsoft-com:vml" Requires="v">
                <p:oleObj name="Equation" r:id="rId4" imgW="558720" imgH="965160" progId="Equation.DSMT4">
                  <p:embed/>
                </p:oleObj>
              </mc:Choice>
              <mc:Fallback>
                <p:oleObj name="Equation" r:id="rId4" imgW="558720" imgH="965160" progId="Equation.DSMT4">
                  <p:embed/>
                  <p:pic>
                    <p:nvPicPr>
                      <p:cNvPr id="10" name="Object 9"/>
                      <p:cNvPicPr>
                        <a:picLocks noChangeAspect="1" noChangeArrowheads="1"/>
                      </p:cNvPicPr>
                      <p:nvPr/>
                    </p:nvPicPr>
                    <p:blipFill>
                      <a:blip r:embed="rId5"/>
                      <a:srcRect/>
                      <a:stretch>
                        <a:fillRect/>
                      </a:stretch>
                    </p:blipFill>
                    <p:spPr bwMode="auto">
                      <a:xfrm>
                        <a:off x="6324600" y="2819400"/>
                        <a:ext cx="1117600" cy="19304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6" name="TextBox 5"/>
          <p:cNvSpPr txBox="1"/>
          <p:nvPr/>
        </p:nvSpPr>
        <p:spPr>
          <a:xfrm>
            <a:off x="3466001" y="2821231"/>
            <a:ext cx="240139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Odsečci na osama </a:t>
            </a:r>
            <a:r>
              <a:rPr lang="sr-Latn-RS" sz="2400" i="1" dirty="0">
                <a:sym typeface="Symbol" panose="05050102010706020507" pitchFamily="18" charset="2"/>
              </a:rPr>
              <a:t></a:t>
            </a:r>
            <a:r>
              <a:rPr lang="sr-Latn-RS" sz="2400" dirty="0"/>
              <a:t> i </a:t>
            </a:r>
            <a:r>
              <a:rPr lang="sr-Latn-RS" sz="2400" i="1" dirty="0">
                <a:sym typeface="Symbol" panose="05050102010706020507" pitchFamily="18" charset="2"/>
              </a:rPr>
              <a:t></a:t>
            </a:r>
            <a:r>
              <a:rPr lang="sr-Latn-BA" sz="2400" dirty="0"/>
              <a:t>.</a:t>
            </a:r>
            <a:endParaRPr lang="sr-Latn-RS" sz="2400" dirty="0"/>
          </a:p>
        </p:txBody>
      </p:sp>
      <p:cxnSp>
        <p:nvCxnSpPr>
          <p:cNvPr id="7" name="Elbow Connector 6"/>
          <p:cNvCxnSpPr>
            <a:stCxn id="6" idx="3"/>
            <a:endCxn id="5" idx="1"/>
          </p:cNvCxnSpPr>
          <p:nvPr/>
        </p:nvCxnSpPr>
        <p:spPr>
          <a:xfrm>
            <a:off x="5867400" y="3236730"/>
            <a:ext cx="457200" cy="547870"/>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9" name="Elbow Connector 8"/>
          <p:cNvCxnSpPr>
            <a:endCxn id="4" idx="3"/>
          </p:cNvCxnSpPr>
          <p:nvPr/>
        </p:nvCxnSpPr>
        <p:spPr>
          <a:xfrm rot="5400000" flipH="1" flipV="1">
            <a:off x="6639530" y="2905730"/>
            <a:ext cx="1681540" cy="76200"/>
          </a:xfrm>
          <a:prstGeom prst="bentConnector4">
            <a:avLst>
              <a:gd name="adj1" fmla="val 38293"/>
              <a:gd name="adj2" fmla="val 400000"/>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8803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E7E3F2-0E2C-46C5-AED0-F79EAFDE57AA}" type="slidenum">
              <a:rPr lang="sr-Latn-RS" smtClean="0"/>
              <a:t>69</a:t>
            </a:fld>
            <a:endParaRPr lang="sr-Latn-RS"/>
          </a:p>
        </p:txBody>
      </p:sp>
      <p:sp>
        <p:nvSpPr>
          <p:cNvPr id="4" name="Content Placeholder 3"/>
          <p:cNvSpPr>
            <a:spLocks noGrp="1"/>
          </p:cNvSpPr>
          <p:nvPr>
            <p:ph sz="quarter" idx="1"/>
          </p:nvPr>
        </p:nvSpPr>
        <p:spPr>
          <a:xfrm>
            <a:off x="603504" y="457200"/>
            <a:ext cx="8083296" cy="5562600"/>
          </a:xfrm>
        </p:spPr>
        <p:txBody>
          <a:bodyPr>
            <a:normAutofit/>
          </a:bodyPr>
          <a:lstStyle/>
          <a:p>
            <a:r>
              <a:rPr lang="sr-Latn-RS" sz="2800" dirty="0"/>
              <a:t>Tešište poprečnog preseka je između napadne tačke </a:t>
            </a:r>
            <a:r>
              <a:rPr lang="sr-Latn-RS" sz="2800" b="1" dirty="0"/>
              <a:t>N</a:t>
            </a:r>
            <a:r>
              <a:rPr lang="sr-Latn-RS" sz="2800" b="1" baseline="-25000" dirty="0"/>
              <a:t>F</a:t>
            </a:r>
            <a:r>
              <a:rPr lang="sr-Latn-RS" sz="2800" baseline="-25000" dirty="0"/>
              <a:t> </a:t>
            </a:r>
            <a:r>
              <a:rPr lang="sr-Latn-RS" sz="2800" dirty="0"/>
              <a:t>i neutralne ose,</a:t>
            </a:r>
          </a:p>
          <a:p>
            <a:r>
              <a:rPr lang="sr-Latn-RS" sz="2800" dirty="0"/>
              <a:t>Neutralna osa prolazi kroz kvadrant, nasuprot kvadranta u kojem se nalazi  napadna tačka </a:t>
            </a:r>
            <a:r>
              <a:rPr lang="sr-Latn-RS" sz="2800" b="1" dirty="0"/>
              <a:t>N</a:t>
            </a:r>
            <a:r>
              <a:rPr lang="sr-Latn-RS" sz="2800" b="1" baseline="-25000" dirty="0"/>
              <a:t>F</a:t>
            </a:r>
            <a:r>
              <a:rPr lang="sr-Latn-RS" sz="2800" dirty="0"/>
              <a:t>,</a:t>
            </a:r>
          </a:p>
          <a:p>
            <a:r>
              <a:rPr lang="sr-Latn-RS" sz="2800" dirty="0"/>
              <a:t>Neutralna osa je paralelna tangentama centralne elipse inercije u tačkama u kojima ista seče pravu koja prolazi kroz težište i napadnu tačku </a:t>
            </a:r>
            <a:r>
              <a:rPr lang="sr-Latn-RS" sz="2800" b="1" dirty="0"/>
              <a:t>N</a:t>
            </a:r>
            <a:r>
              <a:rPr lang="sr-Latn-RS" sz="2800" b="1" baseline="-25000" dirty="0"/>
              <a:t>F</a:t>
            </a:r>
            <a:r>
              <a:rPr lang="sr-Latn-RS" sz="2800" dirty="0"/>
              <a:t>,</a:t>
            </a:r>
          </a:p>
          <a:p>
            <a:r>
              <a:rPr lang="sr-Latn-RS" sz="2800" dirty="0"/>
              <a:t>Ako napadna tačka </a:t>
            </a:r>
            <a:r>
              <a:rPr lang="sr-Latn-RS" sz="2800" b="1" dirty="0"/>
              <a:t>N</a:t>
            </a:r>
            <a:r>
              <a:rPr lang="sr-Latn-RS" sz="2800" b="1" baseline="-25000" dirty="0"/>
              <a:t>F</a:t>
            </a:r>
            <a:r>
              <a:rPr lang="sr-Latn-RS" sz="2800" baseline="-25000" dirty="0"/>
              <a:t> </a:t>
            </a:r>
            <a:r>
              <a:rPr lang="sr-Latn-RS" sz="2800" dirty="0"/>
              <a:t>leži na nekoj od glavnih težišnih osa inercije, onda je neutralna osa normalna na tu osu,</a:t>
            </a:r>
          </a:p>
          <a:p>
            <a:pPr lvl="0"/>
            <a:r>
              <a:rPr lang="sr-Latn-RS" sz="2800" dirty="0"/>
              <a:t>Promena intenziteta ekscentrične zatezne/pritisne sile ne menja položaj neutralne ose. </a:t>
            </a:r>
          </a:p>
        </p:txBody>
      </p:sp>
    </p:spTree>
    <p:extLst>
      <p:ext uri="{BB962C8B-B14F-4D97-AF65-F5344CB8AC3E}">
        <p14:creationId xmlns:p14="http://schemas.microsoft.com/office/powerpoint/2010/main" val="329007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7</a:t>
            </a:fld>
            <a:endParaRPr lang="sr-Latn-RS"/>
          </a:p>
        </p:txBody>
      </p:sp>
      <p:pic>
        <p:nvPicPr>
          <p:cNvPr id="3" name="Picture 2"/>
          <p:cNvPicPr/>
          <p:nvPr/>
        </p:nvPicPr>
        <p:blipFill>
          <a:blip r:embed="rId2" cstate="print">
            <a:extLst>
              <a:ext uri="{28A0092B-C50C-407E-A947-70E740481C1C}">
                <a14:useLocalDpi xmlns:a14="http://schemas.microsoft.com/office/drawing/2010/main"/>
              </a:ext>
            </a:extLst>
          </a:blip>
          <a:stretch>
            <a:fillRect/>
          </a:stretch>
        </p:blipFill>
        <p:spPr>
          <a:xfrm>
            <a:off x="609600" y="845403"/>
            <a:ext cx="4071158" cy="4108566"/>
          </a:xfrm>
          <a:prstGeom prst="rect">
            <a:avLst/>
          </a:prstGeom>
        </p:spPr>
      </p:pic>
      <p:sp>
        <p:nvSpPr>
          <p:cNvPr id="4" name="Rectangle 3"/>
          <p:cNvSpPr/>
          <p:nvPr/>
        </p:nvSpPr>
        <p:spPr>
          <a:xfrm>
            <a:off x="457201" y="5036403"/>
            <a:ext cx="8381999" cy="830997"/>
          </a:xfrm>
          <a:prstGeom prst="rect">
            <a:avLst/>
          </a:prstGeom>
        </p:spPr>
        <p:txBody>
          <a:bodyPr wrap="square">
            <a:spAutoFit/>
          </a:bodyPr>
          <a:lstStyle/>
          <a:p>
            <a:pPr marR="179705" algn="just">
              <a:spcBef>
                <a:spcPts val="600"/>
              </a:spcBef>
              <a:spcAft>
                <a:spcPts val="0"/>
              </a:spcAft>
            </a:pPr>
            <a:r>
              <a:rPr lang="sr-Latn-RS" sz="2400" i="1" dirty="0">
                <a:latin typeface="Times New Roman" panose="02020603050405020304" pitchFamily="18" charset="0"/>
                <a:ea typeface="Calibri" panose="020F0502020204030204" pitchFamily="34" charset="0"/>
              </a:rPr>
              <a:t>Sl. 5.36 Stati</a:t>
            </a:r>
            <a:r>
              <a:rPr lang="sr-Latn-BA" sz="2400" i="1" dirty="0">
                <a:latin typeface="Times New Roman" panose="02020603050405020304" pitchFamily="18" charset="0"/>
                <a:ea typeface="Calibri" panose="020F0502020204030204" pitchFamily="34" charset="0"/>
              </a:rPr>
              <a:t>čki neodređena greda </a:t>
            </a:r>
            <a:r>
              <a:rPr lang="sr-Latn-BA" sz="2400" dirty="0">
                <a:latin typeface="Times New Roman" panose="02020603050405020304" pitchFamily="18" charset="0"/>
                <a:ea typeface="Calibri" panose="020F0502020204030204" pitchFamily="34" charset="0"/>
              </a:rPr>
              <a:t>(</a:t>
            </a:r>
            <a:r>
              <a:rPr lang="sr-Latn-BA" sz="2400" i="1" dirty="0">
                <a:latin typeface="Times New Roman" panose="02020603050405020304" pitchFamily="18" charset="0"/>
                <a:ea typeface="Calibri" panose="020F0502020204030204" pitchFamily="34" charset="0"/>
              </a:rPr>
              <a:t>a</a:t>
            </a:r>
            <a:r>
              <a:rPr lang="sr-Latn-BA" sz="2400" dirty="0">
                <a:latin typeface="Times New Roman" panose="02020603050405020304" pitchFamily="18" charset="0"/>
                <a:ea typeface="Calibri" panose="020F0502020204030204" pitchFamily="34" charset="0"/>
              </a:rPr>
              <a:t>)</a:t>
            </a:r>
            <a:r>
              <a:rPr lang="sr-Latn-BA" sz="2400" i="1" dirty="0">
                <a:latin typeface="Times New Roman" panose="02020603050405020304" pitchFamily="18" charset="0"/>
                <a:ea typeface="Calibri" panose="020F0502020204030204" pitchFamily="34" charset="0"/>
              </a:rPr>
              <a:t> prevedena u statički određenu gredu </a:t>
            </a:r>
            <a:r>
              <a:rPr lang="sr-Latn-BA" sz="2400" dirty="0">
                <a:latin typeface="Times New Roman" panose="02020603050405020304" pitchFamily="18" charset="0"/>
                <a:ea typeface="Calibri" panose="020F0502020204030204" pitchFamily="34" charset="0"/>
              </a:rPr>
              <a:t>(</a:t>
            </a:r>
            <a:r>
              <a:rPr lang="sr-Latn-BA" sz="2400" i="1" dirty="0">
                <a:latin typeface="Times New Roman" panose="02020603050405020304" pitchFamily="18" charset="0"/>
                <a:ea typeface="Calibri" panose="020F0502020204030204" pitchFamily="34" charset="0"/>
              </a:rPr>
              <a:t>b</a:t>
            </a:r>
            <a:r>
              <a:rPr lang="sr-Latn-BA" sz="2400" dirty="0">
                <a:latin typeface="Times New Roman" panose="02020603050405020304" pitchFamily="18" charset="0"/>
                <a:ea typeface="Calibri" panose="020F0502020204030204" pitchFamily="34" charset="0"/>
              </a:rPr>
              <a:t>)</a:t>
            </a:r>
            <a:r>
              <a:rPr lang="sr-Latn-BA" sz="2400" i="1" dirty="0">
                <a:latin typeface="Times New Roman" panose="02020603050405020304" pitchFamily="18" charset="0"/>
                <a:ea typeface="Calibri" panose="020F0502020204030204" pitchFamily="34" charset="0"/>
              </a:rPr>
              <a:t> rastavljenu na dve statički određene grede </a:t>
            </a:r>
            <a:r>
              <a:rPr lang="sr-Latn-BA" sz="2400" dirty="0">
                <a:latin typeface="Times New Roman" panose="02020603050405020304" pitchFamily="18" charset="0"/>
                <a:ea typeface="Calibri" panose="020F0502020204030204" pitchFamily="34" charset="0"/>
              </a:rPr>
              <a:t>(</a:t>
            </a:r>
            <a:r>
              <a:rPr lang="sr-Latn-BA" sz="2400" i="1" dirty="0">
                <a:latin typeface="Times New Roman" panose="02020603050405020304" pitchFamily="18" charset="0"/>
                <a:ea typeface="Calibri" panose="020F0502020204030204" pitchFamily="34" charset="0"/>
              </a:rPr>
              <a:t>c</a:t>
            </a:r>
            <a:r>
              <a:rPr lang="sr-Latn-BA" sz="2400" dirty="0">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p:txBody>
      </p:sp>
      <p:sp>
        <p:nvSpPr>
          <p:cNvPr id="5" name="TextBox 4"/>
          <p:cNvSpPr txBox="1"/>
          <p:nvPr/>
        </p:nvSpPr>
        <p:spPr>
          <a:xfrm>
            <a:off x="603504" y="228600"/>
            <a:ext cx="7702296" cy="461665"/>
          </a:xfrm>
          <a:prstGeom prst="rect">
            <a:avLst/>
          </a:prstGeom>
          <a:noFill/>
        </p:spPr>
        <p:txBody>
          <a:bodyPr wrap="square" rtlCol="0">
            <a:spAutoFit/>
          </a:bodyPr>
          <a:lstStyle/>
          <a:p>
            <a:r>
              <a:rPr lang="sr-Latn-BA" sz="2400" b="1" dirty="0"/>
              <a:t>Jedna statički neodređena greda</a:t>
            </a:r>
            <a:endParaRPr lang="sr-Latn-RS" sz="2400" b="1" dirty="0"/>
          </a:p>
        </p:txBody>
      </p:sp>
      <p:sp>
        <p:nvSpPr>
          <p:cNvPr id="6" name="TextBox 5"/>
          <p:cNvSpPr txBox="1"/>
          <p:nvPr/>
        </p:nvSpPr>
        <p:spPr>
          <a:xfrm>
            <a:off x="4495800" y="1150203"/>
            <a:ext cx="38862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Stepen statičke neodređenosti: </a:t>
            </a:r>
            <a:r>
              <a:rPr lang="sr-Latn-BA" sz="2400" b="1" dirty="0"/>
              <a:t>k = 2</a:t>
            </a:r>
            <a:endParaRPr lang="sr-Latn-RS" sz="2400" b="1" dirty="0"/>
          </a:p>
        </p:txBody>
      </p:sp>
    </p:spTree>
    <p:extLst>
      <p:ext uri="{BB962C8B-B14F-4D97-AF65-F5344CB8AC3E}">
        <p14:creationId xmlns:p14="http://schemas.microsoft.com/office/powerpoint/2010/main" val="363345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70</a:t>
            </a:fld>
            <a:endParaRPr lang="sr-Latn-RS"/>
          </a:p>
        </p:txBody>
      </p:sp>
      <p:pic>
        <p:nvPicPr>
          <p:cNvPr id="3" name="Picture 2"/>
          <p:cNvPicPr/>
          <p:nvPr/>
        </p:nvPicPr>
        <p:blipFill>
          <a:blip r:embed="rId2" cstate="print">
            <a:extLst>
              <a:ext uri="{28A0092B-C50C-407E-A947-70E740481C1C}">
                <a14:useLocalDpi xmlns:a14="http://schemas.microsoft.com/office/drawing/2010/main"/>
              </a:ext>
            </a:extLst>
          </a:blip>
          <a:stretch>
            <a:fillRect/>
          </a:stretch>
        </p:blipFill>
        <p:spPr>
          <a:xfrm>
            <a:off x="1524000" y="657397"/>
            <a:ext cx="5922818" cy="3609803"/>
          </a:xfrm>
          <a:prstGeom prst="rect">
            <a:avLst/>
          </a:prstGeom>
        </p:spPr>
      </p:pic>
      <p:sp>
        <p:nvSpPr>
          <p:cNvPr id="4" name="Rectangle 3"/>
          <p:cNvSpPr/>
          <p:nvPr/>
        </p:nvSpPr>
        <p:spPr>
          <a:xfrm>
            <a:off x="914400" y="4514671"/>
            <a:ext cx="7620000" cy="1200329"/>
          </a:xfrm>
          <a:prstGeom prst="rect">
            <a:avLst/>
          </a:prstGeom>
        </p:spPr>
        <p:txBody>
          <a:bodyPr wrap="square">
            <a:spAutoFit/>
          </a:bodyPr>
          <a:lstStyle/>
          <a:p>
            <a:pPr marR="179705" algn="just">
              <a:spcAft>
                <a:spcPts val="0"/>
              </a:spcAft>
            </a:pPr>
            <a:r>
              <a:rPr lang="sr-Latn-RS" sz="2400" i="1" dirty="0">
                <a:latin typeface="Times New Roman" panose="02020603050405020304" pitchFamily="18" charset="0"/>
                <a:ea typeface="Calibri" panose="020F0502020204030204" pitchFamily="34" charset="0"/>
              </a:rPr>
              <a:t>Sl. 7.11 Osam položaja</a:t>
            </a:r>
            <a:r>
              <a:rPr lang="sr-Latn-BA" sz="2400" i="1" dirty="0">
                <a:latin typeface="Times New Roman" panose="02020603050405020304" pitchFamily="18" charset="0"/>
                <a:ea typeface="Calibri" panose="020F0502020204030204" pitchFamily="34" charset="0"/>
              </a:rPr>
              <a:t> neutralne ose štapa trapeznog poprečnog preseka u odnosu na napadnu tačku ekscentrične zatezne/pritisne sile</a:t>
            </a:r>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02617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71</a:t>
            </a:fld>
            <a:endParaRPr lang="sr-Latn-RS"/>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2876550" y="793172"/>
            <a:ext cx="5886450" cy="4540828"/>
          </a:xfrm>
          <a:prstGeom prst="rect">
            <a:avLst/>
          </a:prstGeom>
        </p:spPr>
      </p:pic>
      <p:sp>
        <p:nvSpPr>
          <p:cNvPr id="4" name="Rectangle 3"/>
          <p:cNvSpPr/>
          <p:nvPr/>
        </p:nvSpPr>
        <p:spPr>
          <a:xfrm>
            <a:off x="1752600" y="5429071"/>
            <a:ext cx="7086600" cy="1200329"/>
          </a:xfrm>
          <a:prstGeom prst="rect">
            <a:avLst/>
          </a:prstGeom>
        </p:spPr>
        <p:txBody>
          <a:bodyPr wrap="square">
            <a:spAutoFit/>
          </a:bodyPr>
          <a:lstStyle/>
          <a:p>
            <a:pPr marR="179705" algn="just">
              <a:spcAft>
                <a:spcPts val="0"/>
              </a:spcAft>
            </a:pPr>
            <a:r>
              <a:rPr lang="sr-Latn-RS" sz="2400" i="1" dirty="0">
                <a:latin typeface="Times New Roman" panose="02020603050405020304" pitchFamily="18" charset="0"/>
                <a:ea typeface="Calibri" panose="020F0502020204030204" pitchFamily="34" charset="0"/>
              </a:rPr>
              <a:t>Sl. 7.12 Raspodele napona u trapeznom poprečnom preseku ekscentrično zategnutog štapa, za razne položaje napadne tačke ekscentrične zatezne sile </a:t>
            </a:r>
            <a:endParaRPr lang="en-US" sz="2400" dirty="0">
              <a:latin typeface="Times New Roman" panose="02020603050405020304" pitchFamily="18" charset="0"/>
              <a:ea typeface="Calibri" panose="020F0502020204030204" pitchFamily="34" charset="0"/>
            </a:endParaRPr>
          </a:p>
        </p:txBody>
      </p:sp>
      <p:sp>
        <p:nvSpPr>
          <p:cNvPr id="5" name="Rectangle 4"/>
          <p:cNvSpPr/>
          <p:nvPr/>
        </p:nvSpPr>
        <p:spPr>
          <a:xfrm>
            <a:off x="304801" y="609600"/>
            <a:ext cx="2343150"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sr-Latn-RS" sz="2400" dirty="0">
                <a:latin typeface="Times New Roman" panose="02020603050405020304" pitchFamily="18" charset="0"/>
                <a:ea typeface="Calibri" panose="020F0502020204030204" pitchFamily="34" charset="0"/>
              </a:rPr>
              <a:t>Napadnim tačkama 1, 2, 3, i 4, odgovaraju neutralne ose I</a:t>
            </a:r>
            <a:r>
              <a:rPr lang="sr-Latn-RS" sz="24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sr-Latn-RS" sz="2400" dirty="0">
                <a:latin typeface="Times New Roman" panose="02020603050405020304" pitchFamily="18" charset="0"/>
                <a:ea typeface="Calibri" panose="020F0502020204030204" pitchFamily="34" charset="0"/>
              </a:rPr>
              <a:t>I,  II</a:t>
            </a:r>
            <a:r>
              <a:rPr lang="sr-Latn-RS" sz="24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sr-Latn-RS" sz="2400" dirty="0">
                <a:latin typeface="Times New Roman" panose="02020603050405020304" pitchFamily="18" charset="0"/>
                <a:ea typeface="Calibri" panose="020F0502020204030204" pitchFamily="34" charset="0"/>
              </a:rPr>
              <a:t>II,  III</a:t>
            </a:r>
            <a:r>
              <a:rPr lang="sr-Latn-RS" sz="24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sr-Latn-RS" sz="2400" dirty="0">
                <a:latin typeface="Times New Roman" panose="02020603050405020304" pitchFamily="18" charset="0"/>
                <a:ea typeface="Calibri" panose="020F0502020204030204" pitchFamily="34" charset="0"/>
              </a:rPr>
              <a:t>III i IV</a:t>
            </a:r>
            <a:r>
              <a:rPr lang="sr-Latn-RS" sz="24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sr-Latn-RS" sz="2400" dirty="0">
                <a:latin typeface="Times New Roman" panose="02020603050405020304" pitchFamily="18" charset="0"/>
                <a:ea typeface="Calibri" panose="020F0502020204030204" pitchFamily="34" charset="0"/>
              </a:rPr>
              <a:t>IV (raspodele napona: c, d, e, f.</a:t>
            </a:r>
            <a:endParaRPr lang="sr-Latn-RS" sz="2400" dirty="0"/>
          </a:p>
        </p:txBody>
      </p:sp>
      <p:sp>
        <p:nvSpPr>
          <p:cNvPr id="6" name="Rectangle 5"/>
          <p:cNvSpPr/>
          <p:nvPr/>
        </p:nvSpPr>
        <p:spPr>
          <a:xfrm>
            <a:off x="313760" y="3446693"/>
            <a:ext cx="2562790"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sr-Latn-RS" sz="2400" dirty="0">
                <a:latin typeface="Times New Roman" panose="02020603050405020304" pitchFamily="18" charset="0"/>
                <a:ea typeface="Calibri" panose="020F0502020204030204" pitchFamily="34" charset="0"/>
              </a:rPr>
              <a:t>Napadna tačka u težištu, neutralna osa u beskona-čnosti (Čisti pritisak, napon: b)</a:t>
            </a:r>
            <a:endParaRPr lang="sr-Latn-RS" sz="2400" dirty="0"/>
          </a:p>
        </p:txBody>
      </p:sp>
    </p:spTree>
    <p:extLst>
      <p:ext uri="{BB962C8B-B14F-4D97-AF65-F5344CB8AC3E}">
        <p14:creationId xmlns:p14="http://schemas.microsoft.com/office/powerpoint/2010/main" val="91189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72</a:t>
            </a:fld>
            <a:endParaRPr lang="sr-Latn-RS"/>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623169" y="335972"/>
            <a:ext cx="5886450" cy="4540828"/>
          </a:xfrm>
          <a:prstGeom prst="rect">
            <a:avLst/>
          </a:prstGeom>
        </p:spPr>
      </p:pic>
      <p:sp>
        <p:nvSpPr>
          <p:cNvPr id="4" name="Rectangle 3"/>
          <p:cNvSpPr/>
          <p:nvPr/>
        </p:nvSpPr>
        <p:spPr>
          <a:xfrm>
            <a:off x="3581400" y="4221540"/>
            <a:ext cx="4953000"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Bef>
                <a:spcPts val="600"/>
              </a:spcBef>
              <a:spcAft>
                <a:spcPts val="0"/>
              </a:spcAft>
            </a:pPr>
            <a:r>
              <a:rPr lang="sr-Latn-RS" sz="2400" dirty="0">
                <a:latin typeface="Times New Roman" panose="02020603050405020304" pitchFamily="18" charset="0"/>
                <a:ea typeface="Calibri" panose="020F0502020204030204" pitchFamily="34" charset="0"/>
              </a:rPr>
              <a:t>Neutralna osa unutar poprečnog preseka ekascentrično zategnutog štapa, deli presek na dva dela, deo koji je zategnut i deo koji je pritisnut.</a:t>
            </a:r>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4167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73</a:t>
            </a:fld>
            <a:endParaRPr lang="sr-Latn-RS"/>
          </a:p>
        </p:txBody>
      </p:sp>
      <p:sp>
        <p:nvSpPr>
          <p:cNvPr id="3" name="TextBox 2"/>
          <p:cNvSpPr txBox="1"/>
          <p:nvPr/>
        </p:nvSpPr>
        <p:spPr>
          <a:xfrm>
            <a:off x="362614" y="228600"/>
            <a:ext cx="3048000" cy="523220"/>
          </a:xfrm>
          <a:prstGeom prst="rect">
            <a:avLst/>
          </a:prstGeom>
          <a:noFill/>
        </p:spPr>
        <p:txBody>
          <a:bodyPr wrap="square" rtlCol="0">
            <a:spAutoFit/>
          </a:bodyPr>
          <a:lstStyle/>
          <a:p>
            <a:r>
              <a:rPr lang="sr-Latn-BA" sz="2800" b="1" dirty="0"/>
              <a:t>Čvrstoća</a:t>
            </a:r>
            <a:endParaRPr lang="sr-Latn-RS" sz="28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1278948868"/>
              </p:ext>
            </p:extLst>
          </p:nvPr>
        </p:nvGraphicFramePr>
        <p:xfrm>
          <a:off x="2482235" y="1044424"/>
          <a:ext cx="1346200" cy="508000"/>
        </p:xfrm>
        <a:graphic>
          <a:graphicData uri="http://schemas.openxmlformats.org/presentationml/2006/ole">
            <mc:AlternateContent xmlns:mc="http://schemas.openxmlformats.org/markup-compatibility/2006">
              <mc:Choice xmlns:v="urn:schemas-microsoft-com:vml" Requires="v">
                <p:oleObj name="Equation" r:id="rId2" imgW="672840" imgH="253800" progId="Equation.DSMT4">
                  <p:embed/>
                </p:oleObj>
              </mc:Choice>
              <mc:Fallback>
                <p:oleObj name="Equation" r:id="rId2" imgW="672840" imgH="253800" progId="Equation.DSMT4">
                  <p:embed/>
                  <p:pic>
                    <p:nvPicPr>
                      <p:cNvPr id="4" name="Object 3"/>
                      <p:cNvPicPr>
                        <a:picLocks noChangeAspect="1" noChangeArrowheads="1"/>
                      </p:cNvPicPr>
                      <p:nvPr/>
                    </p:nvPicPr>
                    <p:blipFill>
                      <a:blip r:embed="rId3"/>
                      <a:srcRect/>
                      <a:stretch>
                        <a:fillRect/>
                      </a:stretch>
                    </p:blipFill>
                    <p:spPr bwMode="auto">
                      <a:xfrm>
                        <a:off x="2482235" y="1044424"/>
                        <a:ext cx="1346200" cy="5080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66249802"/>
              </p:ext>
            </p:extLst>
          </p:nvPr>
        </p:nvGraphicFramePr>
        <p:xfrm>
          <a:off x="2482235" y="2032000"/>
          <a:ext cx="1524000" cy="1016000"/>
        </p:xfrm>
        <a:graphic>
          <a:graphicData uri="http://schemas.openxmlformats.org/presentationml/2006/ole">
            <mc:AlternateContent xmlns:mc="http://schemas.openxmlformats.org/markup-compatibility/2006">
              <mc:Choice xmlns:v="urn:schemas-microsoft-com:vml" Requires="v">
                <p:oleObj name="Equation" r:id="rId4" imgW="761760" imgH="507960" progId="Equation.DSMT4">
                  <p:embed/>
                </p:oleObj>
              </mc:Choice>
              <mc:Fallback>
                <p:oleObj name="Equation" r:id="rId4" imgW="761760" imgH="507960" progId="Equation.DSMT4">
                  <p:embed/>
                  <p:pic>
                    <p:nvPicPr>
                      <p:cNvPr id="4" name="Object 3"/>
                      <p:cNvPicPr>
                        <a:picLocks noChangeAspect="1" noChangeArrowheads="1"/>
                      </p:cNvPicPr>
                      <p:nvPr/>
                    </p:nvPicPr>
                    <p:blipFill>
                      <a:blip r:embed="rId5"/>
                      <a:srcRect/>
                      <a:stretch>
                        <a:fillRect/>
                      </a:stretch>
                    </p:blipFill>
                    <p:spPr bwMode="auto">
                      <a:xfrm>
                        <a:off x="2482235" y="2032000"/>
                        <a:ext cx="1524000" cy="10160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21126425"/>
              </p:ext>
            </p:extLst>
          </p:nvPr>
        </p:nvGraphicFramePr>
        <p:xfrm>
          <a:off x="450235" y="1080476"/>
          <a:ext cx="1803400" cy="457200"/>
        </p:xfrm>
        <a:graphic>
          <a:graphicData uri="http://schemas.openxmlformats.org/presentationml/2006/ole">
            <mc:AlternateContent xmlns:mc="http://schemas.openxmlformats.org/markup-compatibility/2006">
              <mc:Choice xmlns:v="urn:schemas-microsoft-com:vml" Requires="v">
                <p:oleObj name="Equation" r:id="rId6" imgW="901440" imgH="228600" progId="Equation.DSMT4">
                  <p:embed/>
                </p:oleObj>
              </mc:Choice>
              <mc:Fallback>
                <p:oleObj name="Equation" r:id="rId6" imgW="901440" imgH="228600" progId="Equation.DSMT4">
                  <p:embed/>
                  <p:pic>
                    <p:nvPicPr>
                      <p:cNvPr id="4" name="Object 3"/>
                      <p:cNvPicPr>
                        <a:picLocks noChangeAspect="1" noChangeArrowheads="1"/>
                      </p:cNvPicPr>
                      <p:nvPr/>
                    </p:nvPicPr>
                    <p:blipFill>
                      <a:blip r:embed="rId7"/>
                      <a:srcRect/>
                      <a:stretch>
                        <a:fillRect/>
                      </a:stretch>
                    </p:blipFill>
                    <p:spPr bwMode="auto">
                      <a:xfrm>
                        <a:off x="450235" y="1080476"/>
                        <a:ext cx="1803400" cy="457200"/>
                      </a:xfrm>
                      <a:prstGeom prst="rect">
                        <a:avLst/>
                      </a:prstGeom>
                      <a:solidFill>
                        <a:schemeClr val="bg1"/>
                      </a:solid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30891379"/>
              </p:ext>
            </p:extLst>
          </p:nvPr>
        </p:nvGraphicFramePr>
        <p:xfrm>
          <a:off x="1050822" y="2311400"/>
          <a:ext cx="1168400" cy="457200"/>
        </p:xfrm>
        <a:graphic>
          <a:graphicData uri="http://schemas.openxmlformats.org/presentationml/2006/ole">
            <mc:AlternateContent xmlns:mc="http://schemas.openxmlformats.org/markup-compatibility/2006">
              <mc:Choice xmlns:v="urn:schemas-microsoft-com:vml" Requires="v">
                <p:oleObj name="Equation" r:id="rId8" imgW="583920" imgH="228600" progId="Equation.DSMT4">
                  <p:embed/>
                </p:oleObj>
              </mc:Choice>
              <mc:Fallback>
                <p:oleObj name="Equation" r:id="rId8" imgW="583920" imgH="228600" progId="Equation.DSMT4">
                  <p:embed/>
                  <p:pic>
                    <p:nvPicPr>
                      <p:cNvPr id="6" name="Object 5"/>
                      <p:cNvPicPr>
                        <a:picLocks noChangeAspect="1" noChangeArrowheads="1"/>
                      </p:cNvPicPr>
                      <p:nvPr/>
                    </p:nvPicPr>
                    <p:blipFill>
                      <a:blip r:embed="rId9"/>
                      <a:srcRect/>
                      <a:stretch>
                        <a:fillRect/>
                      </a:stretch>
                    </p:blipFill>
                    <p:spPr bwMode="auto">
                      <a:xfrm>
                        <a:off x="1050822" y="2311400"/>
                        <a:ext cx="1168400" cy="457200"/>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85620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E7E3F2-0E2C-46C5-AED0-F79EAFDE57AA}" type="slidenum">
              <a:rPr lang="sr-Latn-RS" smtClean="0"/>
              <a:t>74</a:t>
            </a:fld>
            <a:endParaRPr lang="sr-Latn-RS"/>
          </a:p>
        </p:txBody>
      </p:sp>
      <p:sp>
        <p:nvSpPr>
          <p:cNvPr id="4" name="Content Placeholder 3"/>
          <p:cNvSpPr>
            <a:spLocks noGrp="1"/>
          </p:cNvSpPr>
          <p:nvPr>
            <p:ph sz="quarter" idx="1"/>
          </p:nvPr>
        </p:nvSpPr>
        <p:spPr>
          <a:xfrm>
            <a:off x="603504" y="1106517"/>
            <a:ext cx="8083296" cy="4648200"/>
          </a:xfrm>
        </p:spPr>
        <p:txBody>
          <a:bodyPr>
            <a:normAutofit/>
          </a:bodyPr>
          <a:lstStyle/>
          <a:p>
            <a:r>
              <a:rPr lang="sr-Latn-RS" dirty="0"/>
              <a:t>Deo površine poprečnog preseka, kojoj može pripadati napadna tačka ekscentrične zatezne/pritisne sile posmatranog štapa, a da napon u štapu ostane istog znaka, zove se jezgro preseka.</a:t>
            </a:r>
          </a:p>
          <a:p>
            <a:r>
              <a:rPr lang="sr-Latn-BA" dirty="0"/>
              <a:t>Do sada smo za poznatu napadnu tačku zatezne/pritisne sile, određivali neutralne ose.</a:t>
            </a:r>
          </a:p>
          <a:p>
            <a:r>
              <a:rPr lang="sr-Latn-BA" dirty="0"/>
              <a:t>Pri određivanju jezgra preseka obrnućemo postupak, za neutralnu osu koja tangira poprečni presek (najmanje tri), odredićemo odgovarajuću napadnu tačku zatezne/pritisne sile sa koordinatama</a:t>
            </a:r>
            <a:endParaRPr lang="sr-Latn-RS" dirty="0"/>
          </a:p>
          <a:p>
            <a:endParaRPr lang="sr-Latn-RS" sz="2800" dirty="0"/>
          </a:p>
        </p:txBody>
      </p:sp>
      <p:sp>
        <p:nvSpPr>
          <p:cNvPr id="5" name="TextBox 4"/>
          <p:cNvSpPr txBox="1"/>
          <p:nvPr/>
        </p:nvSpPr>
        <p:spPr>
          <a:xfrm>
            <a:off x="362614" y="376535"/>
            <a:ext cx="3523586" cy="523220"/>
          </a:xfrm>
          <a:prstGeom prst="rect">
            <a:avLst/>
          </a:prstGeom>
          <a:noFill/>
        </p:spPr>
        <p:txBody>
          <a:bodyPr wrap="square" rtlCol="0">
            <a:spAutoFit/>
          </a:bodyPr>
          <a:lstStyle/>
          <a:p>
            <a:r>
              <a:rPr lang="sr-Latn-BA" sz="2800" b="1" dirty="0"/>
              <a:t>Jezgro preseka</a:t>
            </a:r>
            <a:endParaRPr lang="sr-Latn-RS" sz="28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2724302087"/>
              </p:ext>
            </p:extLst>
          </p:nvPr>
        </p:nvGraphicFramePr>
        <p:xfrm>
          <a:off x="3886200" y="5145525"/>
          <a:ext cx="4470400" cy="939800"/>
        </p:xfrm>
        <a:graphic>
          <a:graphicData uri="http://schemas.openxmlformats.org/presentationml/2006/ole">
            <mc:AlternateContent xmlns:mc="http://schemas.openxmlformats.org/markup-compatibility/2006">
              <mc:Choice xmlns:v="urn:schemas-microsoft-com:vml" Requires="v">
                <p:oleObj name="Equation" r:id="rId2" imgW="2234880" imgH="469800" progId="Equation.DSMT4">
                  <p:embed/>
                </p:oleObj>
              </mc:Choice>
              <mc:Fallback>
                <p:oleObj name="Equation" r:id="rId2" imgW="2234880" imgH="469800" progId="Equation.DSMT4">
                  <p:embed/>
                  <p:pic>
                    <p:nvPicPr>
                      <p:cNvPr id="4" name="Object 3"/>
                      <p:cNvPicPr>
                        <a:picLocks noChangeAspect="1" noChangeArrowheads="1"/>
                      </p:cNvPicPr>
                      <p:nvPr/>
                    </p:nvPicPr>
                    <p:blipFill>
                      <a:blip r:embed="rId3"/>
                      <a:srcRect/>
                      <a:stretch>
                        <a:fillRect/>
                      </a:stretch>
                    </p:blipFill>
                    <p:spPr bwMode="auto">
                      <a:xfrm>
                        <a:off x="3886200" y="5145525"/>
                        <a:ext cx="4470400" cy="939800"/>
                      </a:xfrm>
                      <a:prstGeom prst="rect">
                        <a:avLst/>
                      </a:prstGeom>
                      <a:solidFill>
                        <a:schemeClr val="bg1"/>
                      </a:solidFill>
                      <a:ln>
                        <a:solidFill>
                          <a:schemeClr val="dk1">
                            <a:shade val="60000"/>
                            <a:satMod val="110000"/>
                          </a:schemeClr>
                        </a:solidFill>
                      </a:ln>
                    </p:spPr>
                  </p:pic>
                </p:oleObj>
              </mc:Fallback>
            </mc:AlternateContent>
          </a:graphicData>
        </a:graphic>
      </p:graphicFrame>
    </p:spTree>
    <p:extLst>
      <p:ext uri="{BB962C8B-B14F-4D97-AF65-F5344CB8AC3E}">
        <p14:creationId xmlns:p14="http://schemas.microsoft.com/office/powerpoint/2010/main" val="210199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75</a:t>
            </a:fld>
            <a:endParaRPr lang="sr-Latn-RS"/>
          </a:p>
        </p:txBody>
      </p:sp>
      <p:pic>
        <p:nvPicPr>
          <p:cNvPr id="3" name="Picture 2"/>
          <p:cNvPicPr/>
          <p:nvPr/>
        </p:nvPicPr>
        <p:blipFill>
          <a:blip r:embed="rId2" cstate="print">
            <a:extLst>
              <a:ext uri="{28A0092B-C50C-407E-A947-70E740481C1C}">
                <a14:useLocalDpi xmlns:a14="http://schemas.microsoft.com/office/drawing/2010/main"/>
              </a:ext>
            </a:extLst>
          </a:blip>
          <a:stretch>
            <a:fillRect/>
          </a:stretch>
        </p:blipFill>
        <p:spPr>
          <a:xfrm>
            <a:off x="533400" y="685800"/>
            <a:ext cx="4326774" cy="3023754"/>
          </a:xfrm>
          <a:prstGeom prst="rect">
            <a:avLst/>
          </a:prstGeom>
        </p:spPr>
      </p:pic>
      <p:sp>
        <p:nvSpPr>
          <p:cNvPr id="4" name="Rectangle 3"/>
          <p:cNvSpPr/>
          <p:nvPr/>
        </p:nvSpPr>
        <p:spPr>
          <a:xfrm>
            <a:off x="533400" y="3817203"/>
            <a:ext cx="4326774" cy="830997"/>
          </a:xfrm>
          <a:prstGeom prst="rect">
            <a:avLst/>
          </a:prstGeom>
        </p:spPr>
        <p:txBody>
          <a:bodyPr wrap="square">
            <a:spAutoFit/>
          </a:bodyPr>
          <a:lstStyle/>
          <a:p>
            <a:pPr algn="just">
              <a:spcAft>
                <a:spcPts val="0"/>
              </a:spcAft>
            </a:pPr>
            <a:r>
              <a:rPr lang="sr-Latn-RS" sz="2400" i="1" dirty="0">
                <a:latin typeface="Times New Roman" panose="02020603050405020304" pitchFamily="18" charset="0"/>
                <a:ea typeface="Calibri" panose="020F0502020204030204" pitchFamily="34" charset="0"/>
              </a:rPr>
              <a:t>Sl. 7.13 Četvorougaono jezgro trapeznog poprečnog preseka</a:t>
            </a:r>
            <a:endParaRPr lang="en-US" sz="2400" dirty="0">
              <a:latin typeface="Times New Roman" panose="02020603050405020304" pitchFamily="18" charset="0"/>
              <a:ea typeface="Calibri" panose="020F0502020204030204" pitchFamily="34" charset="0"/>
            </a:endParaRPr>
          </a:p>
        </p:txBody>
      </p:sp>
      <p:pic>
        <p:nvPicPr>
          <p:cNvPr id="5" name="Picture 4"/>
          <p:cNvPicPr/>
          <p:nvPr/>
        </p:nvPicPr>
        <p:blipFill>
          <a:blip r:embed="rId3" cstate="print">
            <a:extLst>
              <a:ext uri="{28A0092B-C50C-407E-A947-70E740481C1C}">
                <a14:useLocalDpi xmlns:a14="http://schemas.microsoft.com/office/drawing/2010/main"/>
              </a:ext>
            </a:extLst>
          </a:blip>
          <a:stretch>
            <a:fillRect/>
          </a:stretch>
        </p:blipFill>
        <p:spPr>
          <a:xfrm>
            <a:off x="6019800" y="914400"/>
            <a:ext cx="2593571" cy="2406534"/>
          </a:xfrm>
          <a:prstGeom prst="rect">
            <a:avLst/>
          </a:prstGeom>
        </p:spPr>
      </p:pic>
      <p:sp>
        <p:nvSpPr>
          <p:cNvPr id="6" name="Rectangle 5"/>
          <p:cNvSpPr/>
          <p:nvPr/>
        </p:nvSpPr>
        <p:spPr>
          <a:xfrm>
            <a:off x="5636028" y="3436203"/>
            <a:ext cx="3050772" cy="830997"/>
          </a:xfrm>
          <a:prstGeom prst="rect">
            <a:avLst/>
          </a:prstGeom>
        </p:spPr>
        <p:txBody>
          <a:bodyPr wrap="square">
            <a:spAutoFit/>
          </a:bodyPr>
          <a:lstStyle/>
          <a:p>
            <a:pPr algn="just">
              <a:spcAft>
                <a:spcPts val="0"/>
              </a:spcAft>
            </a:pPr>
            <a:r>
              <a:rPr lang="sr-Latn-RS" sz="2400" i="1" dirty="0">
                <a:latin typeface="Times New Roman" panose="02020603050405020304" pitchFamily="18" charset="0"/>
                <a:ea typeface="Calibri" panose="020F0502020204030204" pitchFamily="34" charset="0"/>
              </a:rPr>
              <a:t>Sl. 7.14 Jezgro kružnog poprečnog preseka</a:t>
            </a:r>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0235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76</a:t>
            </a:fld>
            <a:endParaRPr lang="sr-Latn-RS"/>
          </a:p>
        </p:txBody>
      </p:sp>
      <p:sp>
        <p:nvSpPr>
          <p:cNvPr id="3" name="Title 1"/>
          <p:cNvSpPr txBox="1">
            <a:spLocks/>
          </p:cNvSpPr>
          <p:nvPr/>
        </p:nvSpPr>
        <p:spPr>
          <a:xfrm>
            <a:off x="609600" y="274639"/>
            <a:ext cx="7772400" cy="639762"/>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sr-Latn-RS" sz="2800" dirty="0">
                <a:solidFill>
                  <a:schemeClr val="tx1"/>
                </a:solidFill>
                <a:latin typeface="Arial Black" panose="020B0A04020102020204" pitchFamily="34" charset="0"/>
              </a:rPr>
              <a:t>7.5. Savijanje praćeno uvijanjem</a:t>
            </a:r>
          </a:p>
        </p:txBody>
      </p:sp>
      <p:sp>
        <p:nvSpPr>
          <p:cNvPr id="4" name="Content Placeholder 3"/>
          <p:cNvSpPr txBox="1">
            <a:spLocks/>
          </p:cNvSpPr>
          <p:nvPr/>
        </p:nvSpPr>
        <p:spPr>
          <a:xfrm>
            <a:off x="603504" y="914401"/>
            <a:ext cx="8083296" cy="2743199"/>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sr-Latn-RS" dirty="0"/>
              <a:t>Ovde čemo se zadržati </a:t>
            </a:r>
            <a:r>
              <a:rPr lang="sr-Latn-RS" sz="2800" dirty="0"/>
              <a:t>samo</a:t>
            </a:r>
            <a:r>
              <a:rPr lang="sr-Latn-RS" dirty="0"/>
              <a:t> na linijskim nosećim elementima kružnog i kružno-prstenastog poprečnog preseka, kod kojih je savijanje oko </a:t>
            </a:r>
            <a:r>
              <a:rPr lang="sr-Latn-RS" i="1" dirty="0"/>
              <a:t>x</a:t>
            </a:r>
            <a:r>
              <a:rPr lang="sr-Latn-RS" dirty="0"/>
              <a:t> ose, praćeno uvijanjem.</a:t>
            </a:r>
          </a:p>
          <a:p>
            <a:r>
              <a:rPr lang="sr-Latn-RS" dirty="0"/>
              <a:t>Kod njih se u poprečnim presecima, usled savijanja, pojavljuju normalni naponi</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60095030"/>
              </p:ext>
            </p:extLst>
          </p:nvPr>
        </p:nvGraphicFramePr>
        <p:xfrm>
          <a:off x="4677107" y="3225800"/>
          <a:ext cx="1676400" cy="863600"/>
        </p:xfrm>
        <a:graphic>
          <a:graphicData uri="http://schemas.openxmlformats.org/presentationml/2006/ole">
            <mc:AlternateContent xmlns:mc="http://schemas.openxmlformats.org/markup-compatibility/2006">
              <mc:Choice xmlns:v="urn:schemas-microsoft-com:vml" Requires="v">
                <p:oleObj name="Equation" r:id="rId2" imgW="838080" imgH="431640" progId="Equation.DSMT4">
                  <p:embed/>
                </p:oleObj>
              </mc:Choice>
              <mc:Fallback>
                <p:oleObj name="Equation" r:id="rId2" imgW="838080" imgH="431640" progId="Equation.DSMT4">
                  <p:embed/>
                  <p:pic>
                    <p:nvPicPr>
                      <p:cNvPr id="6" name="Object 5"/>
                      <p:cNvPicPr>
                        <a:picLocks noChangeAspect="1" noChangeArrowheads="1"/>
                      </p:cNvPicPr>
                      <p:nvPr/>
                    </p:nvPicPr>
                    <p:blipFill>
                      <a:blip r:embed="rId3"/>
                      <a:srcRect/>
                      <a:stretch>
                        <a:fillRect/>
                      </a:stretch>
                    </p:blipFill>
                    <p:spPr bwMode="auto">
                      <a:xfrm>
                        <a:off x="4677107" y="3225800"/>
                        <a:ext cx="1676400" cy="8636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6" name="Content Placeholder 3"/>
          <p:cNvSpPr txBox="1">
            <a:spLocks/>
          </p:cNvSpPr>
          <p:nvPr/>
        </p:nvSpPr>
        <p:spPr>
          <a:xfrm>
            <a:off x="609600" y="4267201"/>
            <a:ext cx="8083296" cy="1142999"/>
          </a:xfrm>
          <a:prstGeom prst="rect">
            <a:avLst/>
          </a:prstGeom>
          <a:ln>
            <a:noFill/>
          </a:ln>
        </p:spPr>
        <p:style>
          <a:lnRef idx="2">
            <a:schemeClr val="dk1"/>
          </a:lnRef>
          <a:fillRef idx="1">
            <a:schemeClr val="lt1"/>
          </a:fillRef>
          <a:effectRef idx="0">
            <a:schemeClr val="dk1"/>
          </a:effectRef>
          <a:fontRef idx="minor">
            <a:schemeClr val="dk1"/>
          </a:fontRef>
        </p:style>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sr-Latn-RS" sz="2800" dirty="0"/>
              <a:t>a usled uvijanja, pojavljuju se naponi smicanja, ili tangencijalni naponi </a:t>
            </a:r>
            <a:endParaRPr lang="en-US" sz="2800" dirty="0"/>
          </a:p>
        </p:txBody>
      </p:sp>
      <p:graphicFrame>
        <p:nvGraphicFramePr>
          <p:cNvPr id="7" name="Object 6"/>
          <p:cNvGraphicFramePr>
            <a:graphicFrameLocks noChangeAspect="1"/>
          </p:cNvGraphicFramePr>
          <p:nvPr>
            <p:extLst>
              <p:ext uri="{D42A27DB-BD31-4B8C-83A1-F6EECF244321}">
                <p14:modId xmlns:p14="http://schemas.microsoft.com/office/powerpoint/2010/main" val="1513282432"/>
              </p:ext>
            </p:extLst>
          </p:nvPr>
        </p:nvGraphicFramePr>
        <p:xfrm>
          <a:off x="4038600" y="4838700"/>
          <a:ext cx="2743200" cy="863600"/>
        </p:xfrm>
        <a:graphic>
          <a:graphicData uri="http://schemas.openxmlformats.org/presentationml/2006/ole">
            <mc:AlternateContent xmlns:mc="http://schemas.openxmlformats.org/markup-compatibility/2006">
              <mc:Choice xmlns:v="urn:schemas-microsoft-com:vml" Requires="v">
                <p:oleObj name="Equation" r:id="rId4" imgW="1371600" imgH="431640" progId="Equation.DSMT4">
                  <p:embed/>
                </p:oleObj>
              </mc:Choice>
              <mc:Fallback>
                <p:oleObj name="Equation" r:id="rId4" imgW="1371600" imgH="431640" progId="Equation.DSMT4">
                  <p:embed/>
                  <p:pic>
                    <p:nvPicPr>
                      <p:cNvPr id="5" name="Object 4"/>
                      <p:cNvPicPr>
                        <a:picLocks noChangeAspect="1" noChangeArrowheads="1"/>
                      </p:cNvPicPr>
                      <p:nvPr/>
                    </p:nvPicPr>
                    <p:blipFill>
                      <a:blip r:embed="rId5"/>
                      <a:srcRect/>
                      <a:stretch>
                        <a:fillRect/>
                      </a:stretch>
                    </p:blipFill>
                    <p:spPr bwMode="auto">
                      <a:xfrm>
                        <a:off x="4038600" y="4838700"/>
                        <a:ext cx="2743200" cy="863600"/>
                      </a:xfrm>
                      <a:prstGeom prst="rect">
                        <a:avLst/>
                      </a:prstGeom>
                      <a:solidFill>
                        <a:schemeClr val="bg1"/>
                      </a:solidFill>
                      <a:ln>
                        <a:solidFill>
                          <a:schemeClr val="dk1">
                            <a:shade val="60000"/>
                            <a:satMod val="110000"/>
                          </a:schemeClr>
                        </a:solidFill>
                      </a:ln>
                    </p:spPr>
                  </p:pic>
                </p:oleObj>
              </mc:Fallback>
            </mc:AlternateContent>
          </a:graphicData>
        </a:graphic>
      </p:graphicFrame>
    </p:spTree>
    <p:extLst>
      <p:ext uri="{BB962C8B-B14F-4D97-AF65-F5344CB8AC3E}">
        <p14:creationId xmlns:p14="http://schemas.microsoft.com/office/powerpoint/2010/main" val="86926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77</a:t>
            </a:fld>
            <a:endParaRPr lang="sr-Latn-RS"/>
          </a:p>
        </p:txBody>
      </p:sp>
      <p:sp>
        <p:nvSpPr>
          <p:cNvPr id="3" name="Content Placeholder 3"/>
          <p:cNvSpPr txBox="1">
            <a:spLocks/>
          </p:cNvSpPr>
          <p:nvPr/>
        </p:nvSpPr>
        <p:spPr>
          <a:xfrm>
            <a:off x="603504" y="457201"/>
            <a:ext cx="8083296" cy="1981199"/>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sr-Latn-RS" sz="2800" dirty="0"/>
              <a:t>Problem savijanja praćenog uvijanjem svodi se na određivanje </a:t>
            </a:r>
            <a:r>
              <a:rPr lang="sr-Latn-RS" sz="2800" i="1" dirty="0"/>
              <a:t>ekvivalentnih momenata savijanja</a:t>
            </a:r>
            <a:r>
              <a:rPr lang="sr-Latn-RS" sz="2800" dirty="0"/>
              <a:t>.</a:t>
            </a:r>
          </a:p>
          <a:p>
            <a:r>
              <a:rPr lang="sr-Latn-RS" dirty="0"/>
              <a:t>U svrhu određivanja ovih momenata, iskoristićemo teorije čvrstoće, sa kojima smo se već upoznali.</a:t>
            </a:r>
            <a:endParaRPr lang="en-US" dirty="0"/>
          </a:p>
        </p:txBody>
      </p:sp>
    </p:spTree>
    <p:extLst>
      <p:ext uri="{BB962C8B-B14F-4D97-AF65-F5344CB8AC3E}">
        <p14:creationId xmlns:p14="http://schemas.microsoft.com/office/powerpoint/2010/main" val="115470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78</a:t>
            </a:fld>
            <a:endParaRPr lang="sr-Latn-RS"/>
          </a:p>
        </p:txBody>
      </p:sp>
      <p:graphicFrame>
        <p:nvGraphicFramePr>
          <p:cNvPr id="3" name="Object 2"/>
          <p:cNvGraphicFramePr>
            <a:graphicFrameLocks noChangeAspect="1"/>
          </p:cNvGraphicFramePr>
          <p:nvPr>
            <p:extLst>
              <p:ext uri="{D42A27DB-BD31-4B8C-83A1-F6EECF244321}">
                <p14:modId xmlns:p14="http://schemas.microsoft.com/office/powerpoint/2010/main" val="4265458124"/>
              </p:ext>
            </p:extLst>
          </p:nvPr>
        </p:nvGraphicFramePr>
        <p:xfrm>
          <a:off x="533400" y="1473200"/>
          <a:ext cx="3790950" cy="787400"/>
        </p:xfrm>
        <a:graphic>
          <a:graphicData uri="http://schemas.openxmlformats.org/presentationml/2006/ole">
            <mc:AlternateContent xmlns:mc="http://schemas.openxmlformats.org/markup-compatibility/2006">
              <mc:Choice xmlns:v="urn:schemas-microsoft-com:vml" Requires="v">
                <p:oleObj name="Equation" r:id="rId2" imgW="1879560" imgH="393480" progId="Equation.DSMT4">
                  <p:embed/>
                </p:oleObj>
              </mc:Choice>
              <mc:Fallback>
                <p:oleObj name="Equation" r:id="rId2" imgW="1879560" imgH="393480" progId="Equation.DSMT4">
                  <p:embed/>
                  <p:pic>
                    <p:nvPicPr>
                      <p:cNvPr id="414722" name="Object 2"/>
                      <p:cNvPicPr>
                        <a:picLocks noChangeAspect="1" noChangeArrowheads="1"/>
                      </p:cNvPicPr>
                      <p:nvPr/>
                    </p:nvPicPr>
                    <p:blipFill>
                      <a:blip r:embed="rId3"/>
                      <a:srcRect/>
                      <a:stretch>
                        <a:fillRect/>
                      </a:stretch>
                    </p:blipFill>
                    <p:spPr bwMode="auto">
                      <a:xfrm>
                        <a:off x="533400" y="1473200"/>
                        <a:ext cx="3790950" cy="787400"/>
                      </a:xfrm>
                      <a:prstGeom prst="rect">
                        <a:avLst/>
                      </a:prstGeom>
                      <a:solidFill>
                        <a:schemeClr val="bg1"/>
                      </a:solidFill>
                      <a:ln w="9525">
                        <a:solidFill>
                          <a:schemeClr val="accent6">
                            <a:lumMod val="50000"/>
                          </a:schemeClr>
                        </a:solidFill>
                        <a:miter lim="800000"/>
                        <a:headEnd/>
                        <a:tailEnd/>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22544012"/>
              </p:ext>
            </p:extLst>
          </p:nvPr>
        </p:nvGraphicFramePr>
        <p:xfrm>
          <a:off x="4856162" y="965200"/>
          <a:ext cx="2611438" cy="1778000"/>
        </p:xfrm>
        <a:graphic>
          <a:graphicData uri="http://schemas.openxmlformats.org/presentationml/2006/ole">
            <mc:AlternateContent xmlns:mc="http://schemas.openxmlformats.org/markup-compatibility/2006">
              <mc:Choice xmlns:v="urn:schemas-microsoft-com:vml" Requires="v">
                <p:oleObj name="Equation" r:id="rId4" imgW="1295280" imgH="888840" progId="Equation.DSMT4">
                  <p:embed/>
                </p:oleObj>
              </mc:Choice>
              <mc:Fallback>
                <p:oleObj name="Equation" r:id="rId4" imgW="1295280" imgH="888840" progId="Equation.DSMT4">
                  <p:embed/>
                  <p:pic>
                    <p:nvPicPr>
                      <p:cNvPr id="414723" name="Object 3"/>
                      <p:cNvPicPr>
                        <a:picLocks noChangeAspect="1" noChangeArrowheads="1"/>
                      </p:cNvPicPr>
                      <p:nvPr/>
                    </p:nvPicPr>
                    <p:blipFill>
                      <a:blip r:embed="rId5"/>
                      <a:srcRect/>
                      <a:stretch>
                        <a:fillRect/>
                      </a:stretch>
                    </p:blipFill>
                    <p:spPr bwMode="auto">
                      <a:xfrm>
                        <a:off x="4856162" y="965200"/>
                        <a:ext cx="2611438" cy="1778000"/>
                      </a:xfrm>
                      <a:prstGeom prst="rect">
                        <a:avLst/>
                      </a:prstGeom>
                      <a:noFill/>
                      <a:ln w="9525">
                        <a:solidFill>
                          <a:schemeClr val="accent6">
                            <a:lumMod val="50000"/>
                          </a:schemeClr>
                        </a:solidFill>
                        <a:miter lim="800000"/>
                        <a:headEnd/>
                        <a:tailEnd/>
                      </a:ln>
                    </p:spPr>
                  </p:pic>
                </p:oleObj>
              </mc:Fallback>
            </mc:AlternateContent>
          </a:graphicData>
        </a:graphic>
      </p:graphicFrame>
      <p:graphicFrame>
        <p:nvGraphicFramePr>
          <p:cNvPr id="5" name="Object 7"/>
          <p:cNvGraphicFramePr>
            <a:graphicFrameLocks noChangeAspect="1"/>
          </p:cNvGraphicFramePr>
          <p:nvPr>
            <p:extLst>
              <p:ext uri="{D42A27DB-BD31-4B8C-83A1-F6EECF244321}">
                <p14:modId xmlns:p14="http://schemas.microsoft.com/office/powerpoint/2010/main" val="4269567524"/>
              </p:ext>
            </p:extLst>
          </p:nvPr>
        </p:nvGraphicFramePr>
        <p:xfrm>
          <a:off x="2779713" y="3022600"/>
          <a:ext cx="5070475" cy="1219200"/>
        </p:xfrm>
        <a:graphic>
          <a:graphicData uri="http://schemas.openxmlformats.org/presentationml/2006/ole">
            <mc:AlternateContent xmlns:mc="http://schemas.openxmlformats.org/markup-compatibility/2006">
              <mc:Choice xmlns:v="urn:schemas-microsoft-com:vml" Requires="v">
                <p:oleObj name="Equation" r:id="rId6" imgW="2514600" imgH="609480" progId="Equation.DSMT4">
                  <p:embed/>
                </p:oleObj>
              </mc:Choice>
              <mc:Fallback>
                <p:oleObj name="Equation" r:id="rId6" imgW="2514600" imgH="609480" progId="Equation.DSMT4">
                  <p:embed/>
                  <p:pic>
                    <p:nvPicPr>
                      <p:cNvPr id="414727" name="Object 7"/>
                      <p:cNvPicPr>
                        <a:picLocks noChangeAspect="1" noChangeArrowheads="1"/>
                      </p:cNvPicPr>
                      <p:nvPr/>
                    </p:nvPicPr>
                    <p:blipFill>
                      <a:blip r:embed="rId7"/>
                      <a:srcRect/>
                      <a:stretch>
                        <a:fillRect/>
                      </a:stretch>
                    </p:blipFill>
                    <p:spPr bwMode="auto">
                      <a:xfrm>
                        <a:off x="2779713" y="3022600"/>
                        <a:ext cx="5070475" cy="1219200"/>
                      </a:xfrm>
                      <a:prstGeom prst="rect">
                        <a:avLst/>
                      </a:prstGeom>
                      <a:noFill/>
                      <a:ln w="9525">
                        <a:solidFill>
                          <a:schemeClr val="accent6">
                            <a:lumMod val="50000"/>
                          </a:schemeClr>
                        </a:solidFill>
                        <a:miter lim="800000"/>
                        <a:headEnd/>
                        <a:tailEnd/>
                      </a:ln>
                    </p:spPr>
                  </p:pic>
                </p:oleObj>
              </mc:Fallback>
            </mc:AlternateContent>
          </a:graphicData>
        </a:graphic>
      </p:graphicFrame>
      <p:sp>
        <p:nvSpPr>
          <p:cNvPr id="7" name="Left Arrow 6"/>
          <p:cNvSpPr/>
          <p:nvPr/>
        </p:nvSpPr>
        <p:spPr>
          <a:xfrm flipV="1">
            <a:off x="4450080" y="1818640"/>
            <a:ext cx="274320" cy="137160"/>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57080821"/>
              </p:ext>
            </p:extLst>
          </p:nvPr>
        </p:nvGraphicFramePr>
        <p:xfrm>
          <a:off x="1066800" y="2336800"/>
          <a:ext cx="280988" cy="406400"/>
        </p:xfrm>
        <a:graphic>
          <a:graphicData uri="http://schemas.openxmlformats.org/presentationml/2006/ole">
            <mc:AlternateContent xmlns:mc="http://schemas.openxmlformats.org/markup-compatibility/2006">
              <mc:Choice xmlns:v="urn:schemas-microsoft-com:vml" Requires="v">
                <p:oleObj name="Equation" r:id="rId8" imgW="139639" imgH="203112" progId="Equation.3">
                  <p:embed/>
                </p:oleObj>
              </mc:Choice>
              <mc:Fallback>
                <p:oleObj name="Equation" r:id="rId8" imgW="139639" imgH="203112" progId="Equation.3">
                  <p:embed/>
                  <p:pic>
                    <p:nvPicPr>
                      <p:cNvPr id="2"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2336800"/>
                        <a:ext cx="280988" cy="406400"/>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59384664"/>
              </p:ext>
            </p:extLst>
          </p:nvPr>
        </p:nvGraphicFramePr>
        <p:xfrm>
          <a:off x="2360612" y="3632200"/>
          <a:ext cx="382588" cy="304800"/>
        </p:xfrm>
        <a:graphic>
          <a:graphicData uri="http://schemas.openxmlformats.org/presentationml/2006/ole">
            <mc:AlternateContent xmlns:mc="http://schemas.openxmlformats.org/markup-compatibility/2006">
              <mc:Choice xmlns:v="urn:schemas-microsoft-com:vml" Requires="v">
                <p:oleObj name="Equation" r:id="rId10" imgW="190440" imgH="152280" progId="Equation.DSMT4">
                  <p:embed/>
                </p:oleObj>
              </mc:Choice>
              <mc:Fallback>
                <p:oleObj name="Equation" r:id="rId10" imgW="190440" imgH="152280" progId="Equation.DSMT4">
                  <p:embed/>
                  <p:pic>
                    <p:nvPicPr>
                      <p:cNvPr id="3" name="Object 2"/>
                      <p:cNvPicPr>
                        <a:picLocks noChangeAspect="1" noChangeArrowheads="1"/>
                      </p:cNvPicPr>
                      <p:nvPr/>
                    </p:nvPicPr>
                    <p:blipFill>
                      <a:blip r:embed="rId11"/>
                      <a:srcRect/>
                      <a:stretch>
                        <a:fillRect/>
                      </a:stretch>
                    </p:blipFill>
                    <p:spPr bwMode="auto">
                      <a:xfrm>
                        <a:off x="2360612" y="3632200"/>
                        <a:ext cx="382588" cy="304800"/>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cxnSp>
        <p:nvCxnSpPr>
          <p:cNvPr id="10" name="Elbow Connector 9"/>
          <p:cNvCxnSpPr>
            <a:stCxn id="8" idx="2"/>
            <a:endCxn id="9" idx="1"/>
          </p:cNvCxnSpPr>
          <p:nvPr/>
        </p:nvCxnSpPr>
        <p:spPr>
          <a:xfrm rot="16200000" flipH="1">
            <a:off x="1263253" y="2687241"/>
            <a:ext cx="1041400" cy="115331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11" idx="3"/>
            <a:endCxn id="13" idx="3"/>
          </p:cNvCxnSpPr>
          <p:nvPr/>
        </p:nvCxnSpPr>
        <p:spPr>
          <a:xfrm flipH="1" flipV="1">
            <a:off x="6819900" y="3375660"/>
            <a:ext cx="981075" cy="1945640"/>
          </a:xfrm>
          <a:prstGeom prst="bentConnector3">
            <a:avLst>
              <a:gd name="adj1" fmla="val -2330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560658" y="3352800"/>
            <a:ext cx="259242" cy="4572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5" name="TextBox 24"/>
          <p:cNvSpPr txBox="1"/>
          <p:nvPr/>
        </p:nvSpPr>
        <p:spPr>
          <a:xfrm>
            <a:off x="2743200" y="4470400"/>
            <a:ext cx="2234241" cy="83099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sr-Latn-BA" sz="2400" dirty="0">
                <a:solidFill>
                  <a:srgbClr val="006600"/>
                </a:solidFill>
                <a:latin typeface="Times New Roman" pitchFamily="18" charset="0"/>
                <a:cs typeface="Times New Roman" pitchFamily="18" charset="0"/>
              </a:rPr>
              <a:t>Ekvivalentni</a:t>
            </a:r>
            <a:r>
              <a:rPr lang="sr-Latn-CS" sz="2400" dirty="0">
                <a:solidFill>
                  <a:srgbClr val="006600"/>
                </a:solidFill>
                <a:latin typeface="Times New Roman" pitchFamily="18" charset="0"/>
                <a:cs typeface="Times New Roman" pitchFamily="18" charset="0"/>
              </a:rPr>
              <a:t> moment</a:t>
            </a:r>
            <a:endParaRPr lang="en-US" sz="2400" dirty="0">
              <a:solidFill>
                <a:srgbClr val="006600"/>
              </a:solidFill>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326028209"/>
              </p:ext>
            </p:extLst>
          </p:nvPr>
        </p:nvGraphicFramePr>
        <p:xfrm>
          <a:off x="4267200" y="4927600"/>
          <a:ext cx="3533775" cy="787400"/>
        </p:xfrm>
        <a:graphic>
          <a:graphicData uri="http://schemas.openxmlformats.org/presentationml/2006/ole">
            <mc:AlternateContent xmlns:mc="http://schemas.openxmlformats.org/markup-compatibility/2006">
              <mc:Choice xmlns:v="urn:schemas-microsoft-com:vml" Requires="v">
                <p:oleObj name="Equation" r:id="rId12" imgW="1752480" imgH="393480" progId="Equation.DSMT4">
                  <p:embed/>
                </p:oleObj>
              </mc:Choice>
              <mc:Fallback>
                <p:oleObj name="Equation" r:id="rId12" imgW="1752480" imgH="393480" progId="Equation.DSMT4">
                  <p:embed/>
                  <p:pic>
                    <p:nvPicPr>
                      <p:cNvPr id="10" name="Object 9"/>
                      <p:cNvPicPr>
                        <a:picLocks noChangeAspect="1" noChangeArrowheads="1"/>
                      </p:cNvPicPr>
                      <p:nvPr/>
                    </p:nvPicPr>
                    <p:blipFill>
                      <a:blip r:embed="rId13"/>
                      <a:srcRect/>
                      <a:stretch>
                        <a:fillRect/>
                      </a:stretch>
                    </p:blipFill>
                    <p:spPr bwMode="auto">
                      <a:xfrm>
                        <a:off x="4267200" y="4927600"/>
                        <a:ext cx="3533775" cy="787400"/>
                      </a:xfrm>
                      <a:prstGeom prst="rect">
                        <a:avLst/>
                      </a:prstGeom>
                      <a:solidFill>
                        <a:schemeClr val="bg2"/>
                      </a:solidFill>
                      <a:ln w="9525">
                        <a:solidFill>
                          <a:schemeClr val="accent6">
                            <a:lumMod val="50000"/>
                          </a:schemeClr>
                        </a:solidFill>
                        <a:miter lim="800000"/>
                        <a:headEnd/>
                        <a:tailEnd/>
                      </a:ln>
                    </p:spPr>
                  </p:pic>
                </p:oleObj>
              </mc:Fallback>
            </mc:AlternateContent>
          </a:graphicData>
        </a:graphic>
      </p:graphicFrame>
      <p:sp>
        <p:nvSpPr>
          <p:cNvPr id="26" name="Rectangle 25"/>
          <p:cNvSpPr/>
          <p:nvPr/>
        </p:nvSpPr>
        <p:spPr>
          <a:xfrm>
            <a:off x="603504" y="228600"/>
            <a:ext cx="5797485" cy="523220"/>
          </a:xfrm>
          <a:prstGeom prst="rect">
            <a:avLst/>
          </a:prstGeom>
        </p:spPr>
        <p:txBody>
          <a:bodyPr wrap="none">
            <a:spAutoFit/>
          </a:bodyPr>
          <a:lstStyle/>
          <a:p>
            <a:r>
              <a:rPr lang="sr-Latn-RS" sz="2800" b="1" dirty="0">
                <a:latin typeface="Times New Roman" panose="02020603050405020304" pitchFamily="18" charset="0"/>
                <a:ea typeface="Calibri" panose="020F0502020204030204" pitchFamily="34" charset="0"/>
              </a:rPr>
              <a:t>Teorija najvećeg normalnog napona </a:t>
            </a:r>
            <a:endParaRPr lang="sr-Latn-RS" sz="2800" dirty="0"/>
          </a:p>
        </p:txBody>
      </p:sp>
    </p:spTree>
    <p:extLst>
      <p:ext uri="{BB962C8B-B14F-4D97-AF65-F5344CB8AC3E}">
        <p14:creationId xmlns:p14="http://schemas.microsoft.com/office/powerpoint/2010/main" val="75798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79</a:t>
            </a:fld>
            <a:endParaRPr lang="sr-Latn-RS"/>
          </a:p>
        </p:txBody>
      </p:sp>
      <p:graphicFrame>
        <p:nvGraphicFramePr>
          <p:cNvPr id="3" name="Object 8"/>
          <p:cNvGraphicFramePr>
            <a:graphicFrameLocks noChangeAspect="1"/>
          </p:cNvGraphicFramePr>
          <p:nvPr>
            <p:extLst>
              <p:ext uri="{D42A27DB-BD31-4B8C-83A1-F6EECF244321}">
                <p14:modId xmlns:p14="http://schemas.microsoft.com/office/powerpoint/2010/main" val="2482966300"/>
              </p:ext>
            </p:extLst>
          </p:nvPr>
        </p:nvGraphicFramePr>
        <p:xfrm>
          <a:off x="510309" y="1524000"/>
          <a:ext cx="4064000" cy="701675"/>
        </p:xfrm>
        <a:graphic>
          <a:graphicData uri="http://schemas.openxmlformats.org/presentationml/2006/ole">
            <mc:AlternateContent xmlns:mc="http://schemas.openxmlformats.org/markup-compatibility/2006">
              <mc:Choice xmlns:v="urn:schemas-microsoft-com:vml" Requires="v">
                <p:oleObj name="Equation" r:id="rId2" imgW="2260440" imgH="393480" progId="Equation.DSMT4">
                  <p:embed/>
                </p:oleObj>
              </mc:Choice>
              <mc:Fallback>
                <p:oleObj name="Equation" r:id="rId2" imgW="2260440" imgH="393480" progId="Equation.DSMT4">
                  <p:embed/>
                  <p:pic>
                    <p:nvPicPr>
                      <p:cNvPr id="3" name="Object 8"/>
                      <p:cNvPicPr>
                        <a:picLocks noChangeAspect="1" noChangeArrowheads="1"/>
                      </p:cNvPicPr>
                      <p:nvPr/>
                    </p:nvPicPr>
                    <p:blipFill>
                      <a:blip r:embed="rId3"/>
                      <a:srcRect/>
                      <a:stretch>
                        <a:fillRect/>
                      </a:stretch>
                    </p:blipFill>
                    <p:spPr bwMode="auto">
                      <a:xfrm>
                        <a:off x="510309" y="1524000"/>
                        <a:ext cx="4064000" cy="701675"/>
                      </a:xfrm>
                      <a:prstGeom prst="rect">
                        <a:avLst/>
                      </a:prstGeom>
                      <a:solidFill>
                        <a:schemeClr val="bg1"/>
                      </a:solidFill>
                      <a:ln w="9525">
                        <a:solidFill>
                          <a:schemeClr val="accent6">
                            <a:lumMod val="50000"/>
                          </a:schemeClr>
                        </a:solidFill>
                        <a:miter lim="800000"/>
                        <a:headEnd/>
                        <a:tailEnd/>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99966171"/>
              </p:ext>
            </p:extLst>
          </p:nvPr>
        </p:nvGraphicFramePr>
        <p:xfrm>
          <a:off x="5054282" y="965200"/>
          <a:ext cx="2611438" cy="1778000"/>
        </p:xfrm>
        <a:graphic>
          <a:graphicData uri="http://schemas.openxmlformats.org/presentationml/2006/ole">
            <mc:AlternateContent xmlns:mc="http://schemas.openxmlformats.org/markup-compatibility/2006">
              <mc:Choice xmlns:v="urn:schemas-microsoft-com:vml" Requires="v">
                <p:oleObj name="Equation" r:id="rId4" imgW="1295280" imgH="888840" progId="Equation.DSMT4">
                  <p:embed/>
                </p:oleObj>
              </mc:Choice>
              <mc:Fallback>
                <p:oleObj name="Equation" r:id="rId4" imgW="1295280" imgH="888840" progId="Equation.DSMT4">
                  <p:embed/>
                  <p:pic>
                    <p:nvPicPr>
                      <p:cNvPr id="5" name="Object 3"/>
                      <p:cNvPicPr>
                        <a:picLocks noChangeAspect="1" noChangeArrowheads="1"/>
                      </p:cNvPicPr>
                      <p:nvPr/>
                    </p:nvPicPr>
                    <p:blipFill>
                      <a:blip r:embed="rId5"/>
                      <a:srcRect/>
                      <a:stretch>
                        <a:fillRect/>
                      </a:stretch>
                    </p:blipFill>
                    <p:spPr bwMode="auto">
                      <a:xfrm>
                        <a:off x="5054282" y="965200"/>
                        <a:ext cx="2611438" cy="1778000"/>
                      </a:xfrm>
                      <a:prstGeom prst="rect">
                        <a:avLst/>
                      </a:prstGeom>
                      <a:noFill/>
                      <a:ln w="9525">
                        <a:solidFill>
                          <a:schemeClr val="accent6">
                            <a:lumMod val="50000"/>
                          </a:schemeClr>
                        </a:solidFill>
                        <a:miter lim="800000"/>
                        <a:headEnd/>
                        <a:tailEnd/>
                      </a:ln>
                    </p:spPr>
                  </p:pic>
                </p:oleObj>
              </mc:Fallback>
            </mc:AlternateContent>
          </a:graphicData>
        </a:graphic>
      </p:graphicFrame>
      <p:sp>
        <p:nvSpPr>
          <p:cNvPr id="5" name="Left Arrow 4"/>
          <p:cNvSpPr/>
          <p:nvPr/>
        </p:nvSpPr>
        <p:spPr>
          <a:xfrm flipV="1">
            <a:off x="4648200" y="1818640"/>
            <a:ext cx="274320" cy="137160"/>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537797055"/>
              </p:ext>
            </p:extLst>
          </p:nvPr>
        </p:nvGraphicFramePr>
        <p:xfrm>
          <a:off x="990600" y="2336800"/>
          <a:ext cx="280988" cy="406400"/>
        </p:xfrm>
        <a:graphic>
          <a:graphicData uri="http://schemas.openxmlformats.org/presentationml/2006/ole">
            <mc:AlternateContent xmlns:mc="http://schemas.openxmlformats.org/markup-compatibility/2006">
              <mc:Choice xmlns:v="urn:schemas-microsoft-com:vml" Requires="v">
                <p:oleObj name="Equation" r:id="rId6" imgW="139639" imgH="203112" progId="Equation.3">
                  <p:embed/>
                </p:oleObj>
              </mc:Choice>
              <mc:Fallback>
                <p:oleObj name="Equation" r:id="rId6" imgW="139639" imgH="203112" progId="Equation.3">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336800"/>
                        <a:ext cx="280988" cy="406400"/>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98599823"/>
              </p:ext>
            </p:extLst>
          </p:nvPr>
        </p:nvGraphicFramePr>
        <p:xfrm>
          <a:off x="2284412" y="3632200"/>
          <a:ext cx="382588" cy="304800"/>
        </p:xfrm>
        <a:graphic>
          <a:graphicData uri="http://schemas.openxmlformats.org/presentationml/2006/ole">
            <mc:AlternateContent xmlns:mc="http://schemas.openxmlformats.org/markup-compatibility/2006">
              <mc:Choice xmlns:v="urn:schemas-microsoft-com:vml" Requires="v">
                <p:oleObj name="Equation" r:id="rId8" imgW="190440" imgH="152280" progId="Equation.DSMT4">
                  <p:embed/>
                </p:oleObj>
              </mc:Choice>
              <mc:Fallback>
                <p:oleObj name="Equation" r:id="rId8" imgW="190440" imgH="152280" progId="Equation.DSMT4">
                  <p:embed/>
                  <p:pic>
                    <p:nvPicPr>
                      <p:cNvPr id="8" name="Object 7"/>
                      <p:cNvPicPr>
                        <a:picLocks noChangeAspect="1" noChangeArrowheads="1"/>
                      </p:cNvPicPr>
                      <p:nvPr/>
                    </p:nvPicPr>
                    <p:blipFill>
                      <a:blip r:embed="rId9"/>
                      <a:srcRect/>
                      <a:stretch>
                        <a:fillRect/>
                      </a:stretch>
                    </p:blipFill>
                    <p:spPr bwMode="auto">
                      <a:xfrm>
                        <a:off x="2284412" y="3632200"/>
                        <a:ext cx="382588" cy="304800"/>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cxnSp>
        <p:nvCxnSpPr>
          <p:cNvPr id="8" name="Elbow Connector 7"/>
          <p:cNvCxnSpPr>
            <a:stCxn id="6" idx="2"/>
            <a:endCxn id="7" idx="1"/>
          </p:cNvCxnSpPr>
          <p:nvPr/>
        </p:nvCxnSpPr>
        <p:spPr>
          <a:xfrm rot="16200000" flipH="1">
            <a:off x="1187053" y="2687241"/>
            <a:ext cx="1041400" cy="115331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1257482329"/>
              </p:ext>
            </p:extLst>
          </p:nvPr>
        </p:nvGraphicFramePr>
        <p:xfrm>
          <a:off x="2720975" y="3048000"/>
          <a:ext cx="5813425" cy="1219200"/>
        </p:xfrm>
        <a:graphic>
          <a:graphicData uri="http://schemas.openxmlformats.org/presentationml/2006/ole">
            <mc:AlternateContent xmlns:mc="http://schemas.openxmlformats.org/markup-compatibility/2006">
              <mc:Choice xmlns:v="urn:schemas-microsoft-com:vml" Requires="v">
                <p:oleObj name="Equation" r:id="rId10" imgW="2882880" imgH="609480" progId="Equation.DSMT4">
                  <p:embed/>
                </p:oleObj>
              </mc:Choice>
              <mc:Fallback>
                <p:oleObj name="Equation" r:id="rId10" imgW="2882880" imgH="609480" progId="Equation.DSMT4">
                  <p:embed/>
                  <p:pic>
                    <p:nvPicPr>
                      <p:cNvPr id="18" name="Object 17"/>
                      <p:cNvPicPr>
                        <a:picLocks noChangeAspect="1" noChangeArrowheads="1"/>
                      </p:cNvPicPr>
                      <p:nvPr/>
                    </p:nvPicPr>
                    <p:blipFill>
                      <a:blip r:embed="rId11"/>
                      <a:srcRect/>
                      <a:stretch>
                        <a:fillRect/>
                      </a:stretch>
                    </p:blipFill>
                    <p:spPr bwMode="auto">
                      <a:xfrm>
                        <a:off x="2720975" y="3048000"/>
                        <a:ext cx="5813425" cy="1219200"/>
                      </a:xfrm>
                      <a:prstGeom prst="rect">
                        <a:avLst/>
                      </a:prstGeom>
                      <a:noFill/>
                      <a:ln w="9525">
                        <a:solidFill>
                          <a:schemeClr val="accent6">
                            <a:lumMod val="50000"/>
                          </a:schemeClr>
                        </a:solidFill>
                        <a:miter lim="800000"/>
                        <a:headEnd/>
                        <a:tailEnd/>
                      </a:ln>
                    </p:spPr>
                  </p:pic>
                </p:oleObj>
              </mc:Fallback>
            </mc:AlternateContent>
          </a:graphicData>
        </a:graphic>
      </p:graphicFrame>
      <p:cxnSp>
        <p:nvCxnSpPr>
          <p:cNvPr id="10" name="Elbow Connector 9"/>
          <p:cNvCxnSpPr>
            <a:stCxn id="11" idx="3"/>
            <a:endCxn id="16" idx="3"/>
          </p:cNvCxnSpPr>
          <p:nvPr/>
        </p:nvCxnSpPr>
        <p:spPr>
          <a:xfrm flipV="1">
            <a:off x="7019925" y="3375660"/>
            <a:ext cx="523875" cy="1472565"/>
          </a:xfrm>
          <a:prstGeom prst="bentConnector3">
            <a:avLst>
              <a:gd name="adj1" fmla="val 324768"/>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405295953"/>
              </p:ext>
            </p:extLst>
          </p:nvPr>
        </p:nvGraphicFramePr>
        <p:xfrm>
          <a:off x="2743200" y="4454525"/>
          <a:ext cx="4276725" cy="787400"/>
        </p:xfrm>
        <a:graphic>
          <a:graphicData uri="http://schemas.openxmlformats.org/presentationml/2006/ole">
            <mc:AlternateContent xmlns:mc="http://schemas.openxmlformats.org/markup-compatibility/2006">
              <mc:Choice xmlns:v="urn:schemas-microsoft-com:vml" Requires="v">
                <p:oleObj name="Equation" r:id="rId12" imgW="2120760" imgH="393480" progId="Equation.DSMT4">
                  <p:embed/>
                </p:oleObj>
              </mc:Choice>
              <mc:Fallback>
                <p:oleObj name="Equation" r:id="rId12" imgW="2120760" imgH="393480" progId="Equation.DSMT4">
                  <p:embed/>
                  <p:pic>
                    <p:nvPicPr>
                      <p:cNvPr id="22"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3200" y="4454525"/>
                        <a:ext cx="4276725" cy="787400"/>
                      </a:xfrm>
                      <a:prstGeom prst="rect">
                        <a:avLst/>
                      </a:prstGeom>
                      <a:solidFill>
                        <a:schemeClr val="bg2"/>
                      </a:solidFill>
                      <a:ln w="9525">
                        <a:solidFill>
                          <a:schemeClr val="accent6">
                            <a:lumMod val="50000"/>
                          </a:schemeClr>
                        </a:solidFill>
                        <a:miter lim="800000"/>
                        <a:headEnd/>
                        <a:tailEnd/>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53862352"/>
              </p:ext>
            </p:extLst>
          </p:nvPr>
        </p:nvGraphicFramePr>
        <p:xfrm>
          <a:off x="1363662" y="4648200"/>
          <a:ext cx="922337" cy="406400"/>
        </p:xfrm>
        <a:graphic>
          <a:graphicData uri="http://schemas.openxmlformats.org/presentationml/2006/ole">
            <mc:AlternateContent xmlns:mc="http://schemas.openxmlformats.org/markup-compatibility/2006">
              <mc:Choice xmlns:v="urn:schemas-microsoft-com:vml" Requires="v">
                <p:oleObj name="Equation" r:id="rId14" imgW="457200" imgH="203040" progId="Equation.3">
                  <p:embed/>
                </p:oleObj>
              </mc:Choice>
              <mc:Fallback>
                <p:oleObj name="Equation" r:id="rId14" imgW="457200" imgH="203040" progId="Equation.3">
                  <p:embed/>
                  <p:pic>
                    <p:nvPicPr>
                      <p:cNvPr id="26"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63662" y="4648200"/>
                        <a:ext cx="922337" cy="406400"/>
                      </a:xfrm>
                      <a:prstGeom prst="rect">
                        <a:avLst/>
                      </a:prstGeom>
                      <a:noFill/>
                      <a:ln w="9525">
                        <a:solidFill>
                          <a:schemeClr val="accent6">
                            <a:lumMod val="50000"/>
                          </a:schemeClr>
                        </a:solidFill>
                        <a:miter lim="800000"/>
                        <a:headEnd/>
                        <a:tailEnd/>
                      </a:ln>
                    </p:spPr>
                  </p:pic>
                </p:oleObj>
              </mc:Fallback>
            </mc:AlternateContent>
          </a:graphicData>
        </a:graphic>
      </p:graphicFrame>
      <p:sp>
        <p:nvSpPr>
          <p:cNvPr id="13" name="Left Arrow 12"/>
          <p:cNvSpPr/>
          <p:nvPr/>
        </p:nvSpPr>
        <p:spPr>
          <a:xfrm rot="10800000" flipV="1">
            <a:off x="2362200" y="4779645"/>
            <a:ext cx="274320" cy="137160"/>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4277825462"/>
              </p:ext>
            </p:extLst>
          </p:nvPr>
        </p:nvGraphicFramePr>
        <p:xfrm>
          <a:off x="3376612" y="5308600"/>
          <a:ext cx="280988" cy="406400"/>
        </p:xfrm>
        <a:graphic>
          <a:graphicData uri="http://schemas.openxmlformats.org/presentationml/2006/ole">
            <mc:AlternateContent xmlns:mc="http://schemas.openxmlformats.org/markup-compatibility/2006">
              <mc:Choice xmlns:v="urn:schemas-microsoft-com:vml" Requires="v">
                <p:oleObj name="Equation" r:id="rId16" imgW="139639" imgH="203112" progId="Equation.3">
                  <p:embed/>
                </p:oleObj>
              </mc:Choice>
              <mc:Fallback>
                <p:oleObj name="Equation" r:id="rId16" imgW="139639" imgH="203112" progId="Equation.3">
                  <p:embed/>
                  <p:pic>
                    <p:nvPicPr>
                      <p:cNvPr id="28"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6612" y="5308600"/>
                        <a:ext cx="280988" cy="406400"/>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39717387"/>
              </p:ext>
            </p:extLst>
          </p:nvPr>
        </p:nvGraphicFramePr>
        <p:xfrm>
          <a:off x="2743200" y="5715000"/>
          <a:ext cx="4176712" cy="584200"/>
        </p:xfrm>
        <a:graphic>
          <a:graphicData uri="http://schemas.openxmlformats.org/presentationml/2006/ole">
            <mc:AlternateContent xmlns:mc="http://schemas.openxmlformats.org/markup-compatibility/2006">
              <mc:Choice xmlns:v="urn:schemas-microsoft-com:vml" Requires="v">
                <p:oleObj name="Equation" r:id="rId17" imgW="2070000" imgH="291960" progId="Equation.DSMT4">
                  <p:embed/>
                </p:oleObj>
              </mc:Choice>
              <mc:Fallback>
                <p:oleObj name="Equation" r:id="rId17" imgW="2070000" imgH="291960" progId="Equation.DSMT4">
                  <p:embed/>
                  <p:pic>
                    <p:nvPicPr>
                      <p:cNvPr id="29" name="Object 2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43200" y="5715000"/>
                        <a:ext cx="4176712" cy="584200"/>
                      </a:xfrm>
                      <a:prstGeom prst="rect">
                        <a:avLst/>
                      </a:prstGeom>
                      <a:solidFill>
                        <a:schemeClr val="bg2"/>
                      </a:solidFill>
                      <a:ln w="9525">
                        <a:solidFill>
                          <a:schemeClr val="accent6">
                            <a:lumMod val="50000"/>
                          </a:schemeClr>
                        </a:solidFill>
                        <a:miter lim="800000"/>
                        <a:headEnd/>
                        <a:tailEnd/>
                      </a:ln>
                    </p:spPr>
                  </p:pic>
                </p:oleObj>
              </mc:Fallback>
            </mc:AlternateContent>
          </a:graphicData>
        </a:graphic>
      </p:graphicFrame>
      <p:sp>
        <p:nvSpPr>
          <p:cNvPr id="16" name="Rectangle 15"/>
          <p:cNvSpPr/>
          <p:nvPr/>
        </p:nvSpPr>
        <p:spPr>
          <a:xfrm>
            <a:off x="7284558" y="3352800"/>
            <a:ext cx="259242" cy="4572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7" name="Rectangle 16"/>
          <p:cNvSpPr/>
          <p:nvPr/>
        </p:nvSpPr>
        <p:spPr>
          <a:xfrm>
            <a:off x="603504" y="228600"/>
            <a:ext cx="6172587" cy="523220"/>
          </a:xfrm>
          <a:prstGeom prst="rect">
            <a:avLst/>
          </a:prstGeom>
        </p:spPr>
        <p:txBody>
          <a:bodyPr wrap="none">
            <a:spAutoFit/>
          </a:bodyPr>
          <a:lstStyle/>
          <a:p>
            <a:r>
              <a:rPr lang="sr-Latn-RS" sz="2800" b="1" dirty="0">
                <a:latin typeface="Times New Roman" panose="02020603050405020304" pitchFamily="18" charset="0"/>
                <a:ea typeface="Calibri" panose="020F0502020204030204" pitchFamily="34" charset="0"/>
              </a:rPr>
              <a:t>Teorija najveće dužinske deformacije </a:t>
            </a:r>
            <a:endParaRPr lang="sr-Latn-RS" sz="2800" dirty="0"/>
          </a:p>
        </p:txBody>
      </p:sp>
    </p:spTree>
    <p:extLst>
      <p:ext uri="{BB962C8B-B14F-4D97-AF65-F5344CB8AC3E}">
        <p14:creationId xmlns:p14="http://schemas.microsoft.com/office/powerpoint/2010/main" val="235301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8</a:t>
            </a:fld>
            <a:endParaRPr lang="sr-Latn-RS"/>
          </a:p>
        </p:txBody>
      </p:sp>
      <p:pic>
        <p:nvPicPr>
          <p:cNvPr id="3" name="Picture 2"/>
          <p:cNvPicPr/>
          <p:nvPr/>
        </p:nvPicPr>
        <p:blipFill>
          <a:blip r:embed="rId2" cstate="print">
            <a:extLst>
              <a:ext uri="{28A0092B-C50C-407E-A947-70E740481C1C}">
                <a14:useLocalDpi xmlns:a14="http://schemas.microsoft.com/office/drawing/2010/main"/>
              </a:ext>
            </a:extLst>
          </a:blip>
          <a:stretch>
            <a:fillRect/>
          </a:stretch>
        </p:blipFill>
        <p:spPr>
          <a:xfrm>
            <a:off x="457200" y="381000"/>
            <a:ext cx="4152207" cy="4501343"/>
          </a:xfrm>
          <a:prstGeom prst="rect">
            <a:avLst/>
          </a:prstGeom>
        </p:spPr>
      </p:pic>
      <p:sp>
        <p:nvSpPr>
          <p:cNvPr id="9" name="Rectangle 8"/>
          <p:cNvSpPr/>
          <p:nvPr/>
        </p:nvSpPr>
        <p:spPr>
          <a:xfrm>
            <a:off x="457200" y="4916660"/>
            <a:ext cx="8229600" cy="1200329"/>
          </a:xfrm>
          <a:prstGeom prst="rect">
            <a:avLst/>
          </a:prstGeom>
        </p:spPr>
        <p:txBody>
          <a:bodyPr wrap="square">
            <a:spAutoFit/>
          </a:bodyPr>
          <a:lstStyle/>
          <a:p>
            <a:pPr algn="just"/>
            <a:r>
              <a:rPr lang="sr-Latn-RS" sz="2400" i="1" dirty="0"/>
              <a:t>Sl. 5.37 Uz primenu kanonskih jednačina metoda sila statički neodređene grede izložene spoljašnjem opterećenju </a:t>
            </a:r>
            <a:r>
              <a:rPr lang="sr-Latn-RS" sz="2400" dirty="0"/>
              <a:t>(</a:t>
            </a:r>
            <a:r>
              <a:rPr lang="sr-Latn-RS" sz="2400" i="1" dirty="0"/>
              <a:t>a</a:t>
            </a:r>
            <a:r>
              <a:rPr lang="sr-Latn-RS" sz="2400" dirty="0"/>
              <a:t>) </a:t>
            </a:r>
            <a:r>
              <a:rPr lang="sr-Latn-RS" sz="2400" i="1" dirty="0"/>
              <a:t>i jediničnim koncentrisanim opterećenjima </a:t>
            </a:r>
            <a:r>
              <a:rPr lang="sr-Latn-RS" sz="2400" dirty="0"/>
              <a:t>(</a:t>
            </a:r>
            <a:r>
              <a:rPr lang="sr-Latn-RS" sz="2400" i="1" dirty="0"/>
              <a:t>b</a:t>
            </a:r>
            <a:r>
              <a:rPr lang="sr-Latn-RS" sz="2400" dirty="0"/>
              <a:t>)</a:t>
            </a:r>
            <a:r>
              <a:rPr lang="sr-Latn-RS" sz="2400" i="1" dirty="0"/>
              <a:t> i </a:t>
            </a:r>
            <a:r>
              <a:rPr lang="sr-Latn-RS" sz="2400" dirty="0"/>
              <a:t>(</a:t>
            </a:r>
            <a:r>
              <a:rPr lang="sr-Latn-RS" sz="2400" i="1" dirty="0"/>
              <a:t>c</a:t>
            </a:r>
            <a:r>
              <a:rPr lang="sr-Latn-RS" sz="2400" dirty="0"/>
              <a:t>)</a:t>
            </a:r>
            <a:endParaRPr lang="en-US" sz="2400" dirty="0"/>
          </a:p>
        </p:txBody>
      </p:sp>
      <p:graphicFrame>
        <p:nvGraphicFramePr>
          <p:cNvPr id="14" name="Object 13"/>
          <p:cNvGraphicFramePr>
            <a:graphicFrameLocks noChangeAspect="1"/>
          </p:cNvGraphicFramePr>
          <p:nvPr>
            <p:extLst>
              <p:ext uri="{D42A27DB-BD31-4B8C-83A1-F6EECF244321}">
                <p14:modId xmlns:p14="http://schemas.microsoft.com/office/powerpoint/2010/main" val="636763298"/>
              </p:ext>
            </p:extLst>
          </p:nvPr>
        </p:nvGraphicFramePr>
        <p:xfrm>
          <a:off x="5480304" y="1905000"/>
          <a:ext cx="2717800" cy="914400"/>
        </p:xfrm>
        <a:graphic>
          <a:graphicData uri="http://schemas.openxmlformats.org/presentationml/2006/ole">
            <mc:AlternateContent xmlns:mc="http://schemas.openxmlformats.org/markup-compatibility/2006">
              <mc:Choice xmlns:v="urn:schemas-microsoft-com:vml" Requires="v">
                <p:oleObj name="Equation" r:id="rId3" imgW="1358640" imgH="457200" progId="Equation.DSMT4">
                  <p:embed/>
                </p:oleObj>
              </mc:Choice>
              <mc:Fallback>
                <p:oleObj name="Equation" r:id="rId3" imgW="1358640" imgH="457200" progId="Equation.DSMT4">
                  <p:embed/>
                  <p:pic>
                    <p:nvPicPr>
                      <p:cNvPr id="3" name="Object 2"/>
                      <p:cNvPicPr>
                        <a:picLocks noChangeAspect="1" noChangeArrowheads="1"/>
                      </p:cNvPicPr>
                      <p:nvPr/>
                    </p:nvPicPr>
                    <p:blipFill>
                      <a:blip r:embed="rId4"/>
                      <a:srcRect/>
                      <a:stretch>
                        <a:fillRect/>
                      </a:stretch>
                    </p:blipFill>
                    <p:spPr bwMode="auto">
                      <a:xfrm>
                        <a:off x="5480304" y="1905000"/>
                        <a:ext cx="2717800" cy="9144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15" name="TextBox 14"/>
          <p:cNvSpPr txBox="1"/>
          <p:nvPr/>
        </p:nvSpPr>
        <p:spPr>
          <a:xfrm>
            <a:off x="5480304" y="798911"/>
            <a:ext cx="2800096"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Kanonske jednačine metoda sila?</a:t>
            </a:r>
            <a:endParaRPr lang="sr-Latn-RS" sz="2400" dirty="0"/>
          </a:p>
        </p:txBody>
      </p:sp>
      <p:cxnSp>
        <p:nvCxnSpPr>
          <p:cNvPr id="17" name="Elbow Connector 16"/>
          <p:cNvCxnSpPr>
            <a:stCxn id="15" idx="3"/>
            <a:endCxn id="14" idx="3"/>
          </p:cNvCxnSpPr>
          <p:nvPr/>
        </p:nvCxnSpPr>
        <p:spPr>
          <a:xfrm flipH="1">
            <a:off x="8198104" y="1214410"/>
            <a:ext cx="82296" cy="1147790"/>
          </a:xfrm>
          <a:prstGeom prst="bentConnector3">
            <a:avLst>
              <a:gd name="adj1" fmla="val -277778"/>
            </a:avLst>
          </a:prstGeom>
        </p:spPr>
        <p:style>
          <a:lnRef idx="1">
            <a:schemeClr val="dk1"/>
          </a:lnRef>
          <a:fillRef idx="0">
            <a:schemeClr val="dk1"/>
          </a:fillRef>
          <a:effectRef idx="0">
            <a:schemeClr val="dk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3177343443"/>
              </p:ext>
            </p:extLst>
          </p:nvPr>
        </p:nvGraphicFramePr>
        <p:xfrm>
          <a:off x="6019800" y="3216275"/>
          <a:ext cx="2133600" cy="457200"/>
        </p:xfrm>
        <a:graphic>
          <a:graphicData uri="http://schemas.openxmlformats.org/presentationml/2006/ole">
            <mc:AlternateContent xmlns:mc="http://schemas.openxmlformats.org/markup-compatibility/2006">
              <mc:Choice xmlns:v="urn:schemas-microsoft-com:vml" Requires="v">
                <p:oleObj name="Equation" r:id="rId5" imgW="1066680" imgH="228600" progId="Equation.DSMT4">
                  <p:embed/>
                </p:oleObj>
              </mc:Choice>
              <mc:Fallback>
                <p:oleObj name="Equation" r:id="rId5" imgW="1066680" imgH="228600" progId="Equation.DSMT4">
                  <p:embed/>
                  <p:pic>
                    <p:nvPicPr>
                      <p:cNvPr id="8" name="Object 7"/>
                      <p:cNvPicPr>
                        <a:picLocks noChangeAspect="1" noChangeArrowheads="1"/>
                      </p:cNvPicPr>
                      <p:nvPr/>
                    </p:nvPicPr>
                    <p:blipFill>
                      <a:blip r:embed="rId6"/>
                      <a:srcRect/>
                      <a:stretch>
                        <a:fillRect/>
                      </a:stretch>
                    </p:blipFill>
                    <p:spPr bwMode="auto">
                      <a:xfrm>
                        <a:off x="6019800" y="3216275"/>
                        <a:ext cx="2133600" cy="4572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847611996"/>
              </p:ext>
            </p:extLst>
          </p:nvPr>
        </p:nvGraphicFramePr>
        <p:xfrm>
          <a:off x="7359904" y="3820845"/>
          <a:ext cx="787400" cy="457200"/>
        </p:xfrm>
        <a:graphic>
          <a:graphicData uri="http://schemas.openxmlformats.org/presentationml/2006/ole">
            <mc:AlternateContent xmlns:mc="http://schemas.openxmlformats.org/markup-compatibility/2006">
              <mc:Choice xmlns:v="urn:schemas-microsoft-com:vml" Requires="v">
                <p:oleObj name="Equation" r:id="rId7" imgW="393480" imgH="228600" progId="Equation.DSMT4">
                  <p:embed/>
                </p:oleObj>
              </mc:Choice>
              <mc:Fallback>
                <p:oleObj name="Equation" r:id="rId7" imgW="393480" imgH="228600" progId="Equation.DSMT4">
                  <p:embed/>
                  <p:pic>
                    <p:nvPicPr>
                      <p:cNvPr id="19" name="Object 18"/>
                      <p:cNvPicPr>
                        <a:picLocks noChangeAspect="1" noChangeArrowheads="1"/>
                      </p:cNvPicPr>
                      <p:nvPr/>
                    </p:nvPicPr>
                    <p:blipFill>
                      <a:blip r:embed="rId8"/>
                      <a:srcRect/>
                      <a:stretch>
                        <a:fillRect/>
                      </a:stretch>
                    </p:blipFill>
                    <p:spPr bwMode="auto">
                      <a:xfrm>
                        <a:off x="7359904" y="3820845"/>
                        <a:ext cx="787400" cy="4572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22" name="TextBox 21"/>
          <p:cNvSpPr txBox="1"/>
          <p:nvPr/>
        </p:nvSpPr>
        <p:spPr>
          <a:xfrm>
            <a:off x="8199120" y="3149025"/>
            <a:ext cx="335280" cy="58477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sr-Latn-BA" sz="3200" b="1" dirty="0"/>
              <a:t>?</a:t>
            </a:r>
            <a:endParaRPr lang="sr-Latn-RS" sz="3200" b="1" dirty="0"/>
          </a:p>
        </p:txBody>
      </p:sp>
      <p:sp>
        <p:nvSpPr>
          <p:cNvPr id="23" name="TextBox 22"/>
          <p:cNvSpPr txBox="1"/>
          <p:nvPr/>
        </p:nvSpPr>
        <p:spPr>
          <a:xfrm>
            <a:off x="8199120" y="3733800"/>
            <a:ext cx="335280" cy="584775"/>
          </a:xfrm>
          <a:prstGeom prst="rect">
            <a:avLst/>
          </a:prstGeom>
          <a:noFill/>
        </p:spPr>
        <p:txBody>
          <a:bodyPr wrap="square" rtlCol="0">
            <a:spAutoFit/>
          </a:bodyPr>
          <a:lstStyle/>
          <a:p>
            <a:r>
              <a:rPr lang="sr-Latn-BA" sz="3200" b="1" dirty="0"/>
              <a:t>?</a:t>
            </a:r>
            <a:endParaRPr lang="sr-Latn-RS" sz="3200" b="1" dirty="0"/>
          </a:p>
        </p:txBody>
      </p:sp>
      <p:cxnSp>
        <p:nvCxnSpPr>
          <p:cNvPr id="25" name="Elbow Connector 24"/>
          <p:cNvCxnSpPr>
            <a:stCxn id="20" idx="1"/>
            <a:endCxn id="14" idx="1"/>
          </p:cNvCxnSpPr>
          <p:nvPr/>
        </p:nvCxnSpPr>
        <p:spPr>
          <a:xfrm rot="10800000">
            <a:off x="5480304" y="2362201"/>
            <a:ext cx="1879600" cy="1687245"/>
          </a:xfrm>
          <a:prstGeom prst="bentConnector3">
            <a:avLst>
              <a:gd name="adj1" fmla="val 112162"/>
            </a:avLst>
          </a:prstGeom>
        </p:spPr>
        <p:style>
          <a:lnRef idx="1">
            <a:schemeClr val="dk1"/>
          </a:lnRef>
          <a:fillRef idx="0">
            <a:schemeClr val="dk1"/>
          </a:fillRef>
          <a:effectRef idx="0">
            <a:schemeClr val="dk1"/>
          </a:effectRef>
          <a:fontRef idx="minor">
            <a:schemeClr val="tx1"/>
          </a:fontRef>
        </p:style>
      </p:cxnSp>
      <p:cxnSp>
        <p:nvCxnSpPr>
          <p:cNvPr id="30" name="Elbow Connector 29"/>
          <p:cNvCxnSpPr>
            <a:stCxn id="14" idx="2"/>
            <a:endCxn id="19" idx="0"/>
          </p:cNvCxnSpPr>
          <p:nvPr/>
        </p:nvCxnSpPr>
        <p:spPr>
          <a:xfrm rot="16200000" flipH="1">
            <a:off x="6764465" y="2894139"/>
            <a:ext cx="396875" cy="247396"/>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199528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2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80</a:t>
            </a:fld>
            <a:endParaRPr lang="sr-Latn-RS"/>
          </a:p>
        </p:txBody>
      </p:sp>
      <p:graphicFrame>
        <p:nvGraphicFramePr>
          <p:cNvPr id="3" name="Object 2"/>
          <p:cNvGraphicFramePr>
            <a:graphicFrameLocks noChangeAspect="1"/>
          </p:cNvGraphicFramePr>
          <p:nvPr>
            <p:extLst>
              <p:ext uri="{D42A27DB-BD31-4B8C-83A1-F6EECF244321}">
                <p14:modId xmlns:p14="http://schemas.microsoft.com/office/powerpoint/2010/main" val="2667659188"/>
              </p:ext>
            </p:extLst>
          </p:nvPr>
        </p:nvGraphicFramePr>
        <p:xfrm>
          <a:off x="1249680" y="1960563"/>
          <a:ext cx="2789237" cy="554037"/>
        </p:xfrm>
        <a:graphic>
          <a:graphicData uri="http://schemas.openxmlformats.org/presentationml/2006/ole">
            <mc:AlternateContent xmlns:mc="http://schemas.openxmlformats.org/markup-compatibility/2006">
              <mc:Choice xmlns:v="urn:schemas-microsoft-com:vml" Requires="v">
                <p:oleObj name="Equation" r:id="rId2" imgW="1396800" imgH="279360" progId="Equation.DSMT4">
                  <p:embed/>
                </p:oleObj>
              </mc:Choice>
              <mc:Fallback>
                <p:oleObj name="Equation" r:id="rId2" imgW="1396800" imgH="279360" progId="Equation.DSMT4">
                  <p:embed/>
                  <p:pic>
                    <p:nvPicPr>
                      <p:cNvPr id="2"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680" y="1960563"/>
                        <a:ext cx="2789237" cy="554037"/>
                      </a:xfrm>
                      <a:prstGeom prst="rect">
                        <a:avLst/>
                      </a:prstGeom>
                      <a:solidFill>
                        <a:schemeClr val="bg1"/>
                      </a:solidFill>
                      <a:ln w="9525">
                        <a:solidFill>
                          <a:schemeClr val="accent6">
                            <a:lumMod val="50000"/>
                          </a:schemeClr>
                        </a:solidFill>
                        <a:miter lim="800000"/>
                        <a:headEnd/>
                        <a:tailEnd/>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81142911"/>
              </p:ext>
            </p:extLst>
          </p:nvPr>
        </p:nvGraphicFramePr>
        <p:xfrm>
          <a:off x="4551362" y="1346200"/>
          <a:ext cx="2611438" cy="1778000"/>
        </p:xfrm>
        <a:graphic>
          <a:graphicData uri="http://schemas.openxmlformats.org/presentationml/2006/ole">
            <mc:AlternateContent xmlns:mc="http://schemas.openxmlformats.org/markup-compatibility/2006">
              <mc:Choice xmlns:v="urn:schemas-microsoft-com:vml" Requires="v">
                <p:oleObj name="Equation" r:id="rId4" imgW="1295280" imgH="888840" progId="Equation.DSMT4">
                  <p:embed/>
                </p:oleObj>
              </mc:Choice>
              <mc:Fallback>
                <p:oleObj name="Equation" r:id="rId4" imgW="1295280" imgH="888840" progId="Equation.DSMT4">
                  <p:embed/>
                  <p:pic>
                    <p:nvPicPr>
                      <p:cNvPr id="35" name="Object 3"/>
                      <p:cNvPicPr>
                        <a:picLocks noChangeAspect="1" noChangeArrowheads="1"/>
                      </p:cNvPicPr>
                      <p:nvPr/>
                    </p:nvPicPr>
                    <p:blipFill>
                      <a:blip r:embed="rId5"/>
                      <a:srcRect/>
                      <a:stretch>
                        <a:fillRect/>
                      </a:stretch>
                    </p:blipFill>
                    <p:spPr bwMode="auto">
                      <a:xfrm>
                        <a:off x="4551362" y="1346200"/>
                        <a:ext cx="2611438" cy="1778000"/>
                      </a:xfrm>
                      <a:prstGeom prst="rect">
                        <a:avLst/>
                      </a:prstGeom>
                      <a:noFill/>
                      <a:ln w="9525">
                        <a:solidFill>
                          <a:schemeClr val="accent6">
                            <a:lumMod val="50000"/>
                          </a:schemeClr>
                        </a:solidFill>
                        <a:miter lim="800000"/>
                        <a:headEnd/>
                        <a:tailEnd/>
                      </a:ln>
                    </p:spPr>
                  </p:pic>
                </p:oleObj>
              </mc:Fallback>
            </mc:AlternateContent>
          </a:graphicData>
        </a:graphic>
      </p:graphicFrame>
      <p:sp>
        <p:nvSpPr>
          <p:cNvPr id="5" name="Left Arrow 4"/>
          <p:cNvSpPr/>
          <p:nvPr/>
        </p:nvSpPr>
        <p:spPr>
          <a:xfrm flipV="1">
            <a:off x="4145280" y="2199640"/>
            <a:ext cx="274320" cy="137160"/>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0768996"/>
              </p:ext>
            </p:extLst>
          </p:nvPr>
        </p:nvGraphicFramePr>
        <p:xfrm>
          <a:off x="1783080" y="2590800"/>
          <a:ext cx="280988" cy="406400"/>
        </p:xfrm>
        <a:graphic>
          <a:graphicData uri="http://schemas.openxmlformats.org/presentationml/2006/ole">
            <mc:AlternateContent xmlns:mc="http://schemas.openxmlformats.org/markup-compatibility/2006">
              <mc:Choice xmlns:v="urn:schemas-microsoft-com:vml" Requires="v">
                <p:oleObj name="Equation" r:id="rId6" imgW="139639" imgH="203112" progId="Equation.3">
                  <p:embed/>
                </p:oleObj>
              </mc:Choice>
              <mc:Fallback>
                <p:oleObj name="Equation" r:id="rId6" imgW="139639" imgH="203112" progId="Equation.3">
                  <p:embed/>
                  <p:pic>
                    <p:nvPicPr>
                      <p:cNvPr id="37" name="Object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3080" y="2590800"/>
                        <a:ext cx="280988" cy="406400"/>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97773362"/>
              </p:ext>
            </p:extLst>
          </p:nvPr>
        </p:nvGraphicFramePr>
        <p:xfrm>
          <a:off x="3076892" y="3886200"/>
          <a:ext cx="382588" cy="304800"/>
        </p:xfrm>
        <a:graphic>
          <a:graphicData uri="http://schemas.openxmlformats.org/presentationml/2006/ole">
            <mc:AlternateContent xmlns:mc="http://schemas.openxmlformats.org/markup-compatibility/2006">
              <mc:Choice xmlns:v="urn:schemas-microsoft-com:vml" Requires="v">
                <p:oleObj name="Equation" r:id="rId8" imgW="190440" imgH="152280" progId="Equation.DSMT4">
                  <p:embed/>
                </p:oleObj>
              </mc:Choice>
              <mc:Fallback>
                <p:oleObj name="Equation" r:id="rId8" imgW="190440" imgH="152280" progId="Equation.DSMT4">
                  <p:embed/>
                  <p:pic>
                    <p:nvPicPr>
                      <p:cNvPr id="38" name="Object 37"/>
                      <p:cNvPicPr>
                        <a:picLocks noChangeAspect="1" noChangeArrowheads="1"/>
                      </p:cNvPicPr>
                      <p:nvPr/>
                    </p:nvPicPr>
                    <p:blipFill>
                      <a:blip r:embed="rId9"/>
                      <a:srcRect/>
                      <a:stretch>
                        <a:fillRect/>
                      </a:stretch>
                    </p:blipFill>
                    <p:spPr bwMode="auto">
                      <a:xfrm>
                        <a:off x="3076892" y="3886200"/>
                        <a:ext cx="382588" cy="304800"/>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cxnSp>
        <p:nvCxnSpPr>
          <p:cNvPr id="8" name="Elbow Connector 7"/>
          <p:cNvCxnSpPr>
            <a:stCxn id="6" idx="2"/>
            <a:endCxn id="7" idx="1"/>
          </p:cNvCxnSpPr>
          <p:nvPr/>
        </p:nvCxnSpPr>
        <p:spPr>
          <a:xfrm rot="16200000" flipH="1">
            <a:off x="1979533" y="2941241"/>
            <a:ext cx="1041400" cy="115331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722559857"/>
              </p:ext>
            </p:extLst>
          </p:nvPr>
        </p:nvGraphicFramePr>
        <p:xfrm>
          <a:off x="3516630" y="3505200"/>
          <a:ext cx="3600450" cy="979488"/>
        </p:xfrm>
        <a:graphic>
          <a:graphicData uri="http://schemas.openxmlformats.org/presentationml/2006/ole">
            <mc:AlternateContent xmlns:mc="http://schemas.openxmlformats.org/markup-compatibility/2006">
              <mc:Choice xmlns:v="urn:schemas-microsoft-com:vml" Requires="v">
                <p:oleObj name="Equation" r:id="rId10" imgW="1803240" imgH="495000" progId="Equation.DSMT4">
                  <p:embed/>
                </p:oleObj>
              </mc:Choice>
              <mc:Fallback>
                <p:oleObj name="Equation" r:id="rId10" imgW="1803240" imgH="495000" progId="Equation.DSMT4">
                  <p:embed/>
                  <p:pic>
                    <p:nvPicPr>
                      <p:cNvPr id="3" name="Object 2"/>
                      <p:cNvPicPr>
                        <a:picLocks noChangeAspect="1" noChangeArrowheads="1"/>
                      </p:cNvPicPr>
                      <p:nvPr/>
                    </p:nvPicPr>
                    <p:blipFill>
                      <a:blip r:embed="rId11"/>
                      <a:srcRect/>
                      <a:stretch>
                        <a:fillRect/>
                      </a:stretch>
                    </p:blipFill>
                    <p:spPr bwMode="auto">
                      <a:xfrm>
                        <a:off x="3516630" y="3505200"/>
                        <a:ext cx="3600450" cy="979488"/>
                      </a:xfrm>
                      <a:prstGeom prst="rect">
                        <a:avLst/>
                      </a:prstGeom>
                      <a:noFill/>
                      <a:ln w="9525">
                        <a:solidFill>
                          <a:schemeClr val="accent6">
                            <a:lumMod val="50000"/>
                          </a:schemeClr>
                        </a:solidFill>
                        <a:miter lim="800000"/>
                        <a:headEnd/>
                        <a:tailEnd/>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2622957"/>
              </p:ext>
            </p:extLst>
          </p:nvPr>
        </p:nvGraphicFramePr>
        <p:xfrm>
          <a:off x="3535680" y="4832350"/>
          <a:ext cx="2332038" cy="577850"/>
        </p:xfrm>
        <a:graphic>
          <a:graphicData uri="http://schemas.openxmlformats.org/presentationml/2006/ole">
            <mc:AlternateContent xmlns:mc="http://schemas.openxmlformats.org/markup-compatibility/2006">
              <mc:Choice xmlns:v="urn:schemas-microsoft-com:vml" Requires="v">
                <p:oleObj name="Equation" r:id="rId12" imgW="1167893" imgH="291973" progId="Equation.DSMT4">
                  <p:embed/>
                </p:oleObj>
              </mc:Choice>
              <mc:Fallback>
                <p:oleObj name="Equation" r:id="rId12" imgW="1167893" imgH="291973" progId="Equation.DSMT4">
                  <p:embed/>
                  <p:pic>
                    <p:nvPicPr>
                      <p:cNvPr id="6"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5680" y="4832350"/>
                        <a:ext cx="2332038" cy="577850"/>
                      </a:xfrm>
                      <a:prstGeom prst="rect">
                        <a:avLst/>
                      </a:prstGeom>
                      <a:solidFill>
                        <a:schemeClr val="bg2"/>
                      </a:solidFill>
                      <a:ln w="9525">
                        <a:solidFill>
                          <a:schemeClr val="accent6">
                            <a:lumMod val="50000"/>
                          </a:schemeClr>
                        </a:solidFill>
                        <a:miter lim="800000"/>
                        <a:headEnd/>
                        <a:tailEnd/>
                      </a:ln>
                    </p:spPr>
                  </p:pic>
                </p:oleObj>
              </mc:Fallback>
            </mc:AlternateContent>
          </a:graphicData>
        </a:graphic>
      </p:graphicFrame>
      <p:cxnSp>
        <p:nvCxnSpPr>
          <p:cNvPr id="11" name="Elbow Connector 10"/>
          <p:cNvCxnSpPr>
            <a:stCxn id="10" idx="3"/>
            <a:endCxn id="12" idx="3"/>
          </p:cNvCxnSpPr>
          <p:nvPr/>
        </p:nvCxnSpPr>
        <p:spPr>
          <a:xfrm flipV="1">
            <a:off x="5867718" y="3634740"/>
            <a:ext cx="258762" cy="1486535"/>
          </a:xfrm>
          <a:prstGeom prst="bentConnector3">
            <a:avLst>
              <a:gd name="adj1" fmla="val 618395"/>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867238" y="3611880"/>
            <a:ext cx="259242" cy="4572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3" name="Rectangle 12"/>
          <p:cNvSpPr/>
          <p:nvPr/>
        </p:nvSpPr>
        <p:spPr>
          <a:xfrm>
            <a:off x="603504" y="228600"/>
            <a:ext cx="5497723" cy="523220"/>
          </a:xfrm>
          <a:prstGeom prst="rect">
            <a:avLst/>
          </a:prstGeom>
        </p:spPr>
        <p:txBody>
          <a:bodyPr wrap="none">
            <a:spAutoFit/>
          </a:bodyPr>
          <a:lstStyle/>
          <a:p>
            <a:r>
              <a:rPr lang="sr-Latn-RS" sz="2800" b="1" dirty="0">
                <a:latin typeface="Times New Roman" panose="02020603050405020304" pitchFamily="18" charset="0"/>
                <a:ea typeface="Calibri" panose="020F0502020204030204" pitchFamily="34" charset="0"/>
              </a:rPr>
              <a:t>Teorija najvećeg napona smicanja </a:t>
            </a:r>
            <a:endParaRPr lang="sr-Latn-RS" sz="2800" dirty="0"/>
          </a:p>
        </p:txBody>
      </p:sp>
    </p:spTree>
    <p:extLst>
      <p:ext uri="{BB962C8B-B14F-4D97-AF65-F5344CB8AC3E}">
        <p14:creationId xmlns:p14="http://schemas.microsoft.com/office/powerpoint/2010/main" val="232827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81</a:t>
            </a:fld>
            <a:endParaRPr lang="sr-Latn-RS"/>
          </a:p>
        </p:txBody>
      </p:sp>
      <p:sp>
        <p:nvSpPr>
          <p:cNvPr id="3" name="TextBox 2"/>
          <p:cNvSpPr txBox="1"/>
          <p:nvPr/>
        </p:nvSpPr>
        <p:spPr>
          <a:xfrm>
            <a:off x="381000" y="304800"/>
            <a:ext cx="8305800" cy="954107"/>
          </a:xfrm>
          <a:prstGeom prst="rect">
            <a:avLst/>
          </a:prstGeom>
          <a:noFill/>
          <a:ln>
            <a:noFill/>
          </a:ln>
        </p:spPr>
        <p:txBody>
          <a:bodyPr wrap="square" rtlCol="0">
            <a:spAutoFit/>
          </a:bodyPr>
          <a:lstStyle/>
          <a:p>
            <a:r>
              <a:rPr lang="sr-Latn-CS" sz="2800" b="1" dirty="0">
                <a:cs typeface="Times New Roman" pitchFamily="18" charset="0"/>
              </a:rPr>
              <a:t>Teorija najvećeg specifičnog deformacijskog rada utrošenog na promenu oblika</a:t>
            </a:r>
            <a:endParaRPr lang="en-US" sz="2800" b="1" dirty="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51330109"/>
              </p:ext>
            </p:extLst>
          </p:nvPr>
        </p:nvGraphicFramePr>
        <p:xfrm>
          <a:off x="588962" y="1524000"/>
          <a:ext cx="3584575" cy="584200"/>
        </p:xfrm>
        <a:graphic>
          <a:graphicData uri="http://schemas.openxmlformats.org/presentationml/2006/ole">
            <mc:AlternateContent xmlns:mc="http://schemas.openxmlformats.org/markup-compatibility/2006">
              <mc:Choice xmlns:v="urn:schemas-microsoft-com:vml" Requires="v">
                <p:oleObj name="Equation" r:id="rId2" imgW="1777229" imgH="291973" progId="Equation.DSMT4">
                  <p:embed/>
                </p:oleObj>
              </mc:Choice>
              <mc:Fallback>
                <p:oleObj name="Equation" r:id="rId2" imgW="1777229" imgH="291973"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2" y="1524000"/>
                        <a:ext cx="3584575" cy="584200"/>
                      </a:xfrm>
                      <a:prstGeom prst="rect">
                        <a:avLst/>
                      </a:prstGeom>
                      <a:solidFill>
                        <a:schemeClr val="bg1"/>
                      </a:solidFill>
                      <a:ln w="9525">
                        <a:solidFill>
                          <a:schemeClr val="accent6">
                            <a:lumMod val="50000"/>
                          </a:schemeClr>
                        </a:solidFill>
                        <a:miter lim="800000"/>
                        <a:headEnd/>
                        <a:tailEnd/>
                      </a:ln>
                    </p:spPr>
                  </p:pic>
                </p:oleObj>
              </mc:Fallback>
            </mc:AlternateContent>
          </a:graphicData>
        </a:graphic>
      </p:graphicFrame>
      <p:sp>
        <p:nvSpPr>
          <p:cNvPr id="5" name="Left Arrow 4"/>
          <p:cNvSpPr/>
          <p:nvPr/>
        </p:nvSpPr>
        <p:spPr>
          <a:xfrm flipV="1">
            <a:off x="4304029" y="1767840"/>
            <a:ext cx="274320" cy="137160"/>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625466772"/>
              </p:ext>
            </p:extLst>
          </p:nvPr>
        </p:nvGraphicFramePr>
        <p:xfrm>
          <a:off x="4730749" y="1447800"/>
          <a:ext cx="3021013" cy="787400"/>
        </p:xfrm>
        <a:graphic>
          <a:graphicData uri="http://schemas.openxmlformats.org/presentationml/2006/ole">
            <mc:AlternateContent xmlns:mc="http://schemas.openxmlformats.org/markup-compatibility/2006">
              <mc:Choice xmlns:v="urn:schemas-microsoft-com:vml" Requires="v">
                <p:oleObj name="Equation" r:id="rId4" imgW="1497950" imgH="393529" progId="Equation.3">
                  <p:embed/>
                </p:oleObj>
              </mc:Choice>
              <mc:Fallback>
                <p:oleObj name="Equation" r:id="rId4" imgW="1497950" imgH="393529" progId="Equation.3">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749" y="1447800"/>
                        <a:ext cx="3021013" cy="787400"/>
                      </a:xfrm>
                      <a:prstGeom prst="rect">
                        <a:avLst/>
                      </a:prstGeom>
                      <a:solidFill>
                        <a:schemeClr val="bg1"/>
                      </a:solidFill>
                      <a:ln w="9525">
                        <a:solidFill>
                          <a:schemeClr val="accent6">
                            <a:lumMod val="50000"/>
                          </a:schemeClr>
                        </a:solidFill>
                        <a:miter lim="800000"/>
                        <a:headEnd/>
                        <a:tailEnd/>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87106416"/>
              </p:ext>
            </p:extLst>
          </p:nvPr>
        </p:nvGraphicFramePr>
        <p:xfrm>
          <a:off x="1122362" y="2159000"/>
          <a:ext cx="280988" cy="406400"/>
        </p:xfrm>
        <a:graphic>
          <a:graphicData uri="http://schemas.openxmlformats.org/presentationml/2006/ole">
            <mc:AlternateContent xmlns:mc="http://schemas.openxmlformats.org/markup-compatibility/2006">
              <mc:Choice xmlns:v="urn:schemas-microsoft-com:vml" Requires="v">
                <p:oleObj name="Equation" r:id="rId6" imgW="139639" imgH="203112" progId="Equation.3">
                  <p:embed/>
                </p:oleObj>
              </mc:Choice>
              <mc:Fallback>
                <p:oleObj name="Equation" r:id="rId6" imgW="139639" imgH="203112" progId="Equation.3">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2362" y="2159000"/>
                        <a:ext cx="280988" cy="406400"/>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73011464"/>
              </p:ext>
            </p:extLst>
          </p:nvPr>
        </p:nvGraphicFramePr>
        <p:xfrm>
          <a:off x="2111374" y="3378200"/>
          <a:ext cx="382588" cy="304800"/>
        </p:xfrm>
        <a:graphic>
          <a:graphicData uri="http://schemas.openxmlformats.org/presentationml/2006/ole">
            <mc:AlternateContent xmlns:mc="http://schemas.openxmlformats.org/markup-compatibility/2006">
              <mc:Choice xmlns:v="urn:schemas-microsoft-com:vml" Requires="v">
                <p:oleObj name="Equation" r:id="rId8" imgW="190440" imgH="152280" progId="Equation.DSMT4">
                  <p:embed/>
                </p:oleObj>
              </mc:Choice>
              <mc:Fallback>
                <p:oleObj name="Equation" r:id="rId8" imgW="190440" imgH="152280" progId="Equation.DSMT4">
                  <p:embed/>
                  <p:pic>
                    <p:nvPicPr>
                      <p:cNvPr id="8" name="Object 7"/>
                      <p:cNvPicPr>
                        <a:picLocks noChangeAspect="1" noChangeArrowheads="1"/>
                      </p:cNvPicPr>
                      <p:nvPr/>
                    </p:nvPicPr>
                    <p:blipFill>
                      <a:blip r:embed="rId9"/>
                      <a:srcRect/>
                      <a:stretch>
                        <a:fillRect/>
                      </a:stretch>
                    </p:blipFill>
                    <p:spPr bwMode="auto">
                      <a:xfrm>
                        <a:off x="2111374" y="3378200"/>
                        <a:ext cx="382588" cy="304800"/>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cxnSp>
        <p:nvCxnSpPr>
          <p:cNvPr id="9" name="Elbow Connector 8"/>
          <p:cNvCxnSpPr>
            <a:stCxn id="7" idx="2"/>
            <a:endCxn id="8" idx="1"/>
          </p:cNvCxnSpPr>
          <p:nvPr/>
        </p:nvCxnSpPr>
        <p:spPr>
          <a:xfrm rot="16200000" flipH="1">
            <a:off x="1204515" y="2623741"/>
            <a:ext cx="965200" cy="84851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Object 3"/>
          <p:cNvGraphicFramePr>
            <a:graphicFrameLocks noChangeAspect="1"/>
          </p:cNvGraphicFramePr>
          <p:nvPr>
            <p:extLst>
              <p:ext uri="{D42A27DB-BD31-4B8C-83A1-F6EECF244321}">
                <p14:modId xmlns:p14="http://schemas.microsoft.com/office/powerpoint/2010/main" val="2506276345"/>
              </p:ext>
            </p:extLst>
          </p:nvPr>
        </p:nvGraphicFramePr>
        <p:xfrm>
          <a:off x="5770562" y="2600325"/>
          <a:ext cx="2611438" cy="1778000"/>
        </p:xfrm>
        <a:graphic>
          <a:graphicData uri="http://schemas.openxmlformats.org/presentationml/2006/ole">
            <mc:AlternateContent xmlns:mc="http://schemas.openxmlformats.org/markup-compatibility/2006">
              <mc:Choice xmlns:v="urn:schemas-microsoft-com:vml" Requires="v">
                <p:oleObj name="Equation" r:id="rId10" imgW="1295280" imgH="888840" progId="Equation.DSMT4">
                  <p:embed/>
                </p:oleObj>
              </mc:Choice>
              <mc:Fallback>
                <p:oleObj name="Equation" r:id="rId10" imgW="1295280" imgH="888840" progId="Equation.DSMT4">
                  <p:embed/>
                  <p:pic>
                    <p:nvPicPr>
                      <p:cNvPr id="10" name="Object 3"/>
                      <p:cNvPicPr>
                        <a:picLocks noChangeAspect="1" noChangeArrowheads="1"/>
                      </p:cNvPicPr>
                      <p:nvPr/>
                    </p:nvPicPr>
                    <p:blipFill>
                      <a:blip r:embed="rId11"/>
                      <a:srcRect/>
                      <a:stretch>
                        <a:fillRect/>
                      </a:stretch>
                    </p:blipFill>
                    <p:spPr bwMode="auto">
                      <a:xfrm>
                        <a:off x="5770562" y="2600325"/>
                        <a:ext cx="2611438" cy="1778000"/>
                      </a:xfrm>
                      <a:prstGeom prst="rect">
                        <a:avLst/>
                      </a:prstGeom>
                      <a:noFill/>
                      <a:ln w="9525">
                        <a:solidFill>
                          <a:schemeClr val="accent6">
                            <a:lumMod val="50000"/>
                          </a:schemeClr>
                        </a:solidFill>
                        <a:miter lim="800000"/>
                        <a:headEnd/>
                        <a:tailEnd/>
                      </a:ln>
                    </p:spPr>
                  </p:pic>
                </p:oleObj>
              </mc:Fallback>
            </mc:AlternateContent>
          </a:graphicData>
        </a:graphic>
      </p:graphicFrame>
      <p:sp>
        <p:nvSpPr>
          <p:cNvPr id="11" name="Left Arrow 10"/>
          <p:cNvSpPr/>
          <p:nvPr/>
        </p:nvSpPr>
        <p:spPr>
          <a:xfrm flipV="1">
            <a:off x="5389562" y="3453765"/>
            <a:ext cx="274320" cy="137160"/>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738008181"/>
              </p:ext>
            </p:extLst>
          </p:nvPr>
        </p:nvGraphicFramePr>
        <p:xfrm>
          <a:off x="2522537" y="3235325"/>
          <a:ext cx="2817813" cy="558800"/>
        </p:xfrm>
        <a:graphic>
          <a:graphicData uri="http://schemas.openxmlformats.org/presentationml/2006/ole">
            <mc:AlternateContent xmlns:mc="http://schemas.openxmlformats.org/markup-compatibility/2006">
              <mc:Choice xmlns:v="urn:schemas-microsoft-com:vml" Requires="v">
                <p:oleObj name="Equation" r:id="rId12" imgW="1396800" imgH="279360" progId="Equation.DSMT4">
                  <p:embed/>
                </p:oleObj>
              </mc:Choice>
              <mc:Fallback>
                <p:oleObj name="Equation" r:id="rId12" imgW="1396800" imgH="279360" progId="Equation.DSMT4">
                  <p:embed/>
                  <p:pic>
                    <p:nvPicPr>
                      <p:cNvPr id="12"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22537" y="3235325"/>
                        <a:ext cx="2817813" cy="558800"/>
                      </a:xfrm>
                      <a:prstGeom prst="rect">
                        <a:avLst/>
                      </a:prstGeom>
                      <a:noFill/>
                      <a:ln w="9525">
                        <a:solidFill>
                          <a:schemeClr val="accent6">
                            <a:lumMod val="50000"/>
                          </a:schemeClr>
                        </a:solidFill>
                        <a:miter lim="800000"/>
                        <a:headEnd/>
                        <a:tailEnd/>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776803222"/>
              </p:ext>
            </p:extLst>
          </p:nvPr>
        </p:nvGraphicFramePr>
        <p:xfrm>
          <a:off x="3027362" y="3883025"/>
          <a:ext cx="280987" cy="406400"/>
        </p:xfrm>
        <a:graphic>
          <a:graphicData uri="http://schemas.openxmlformats.org/presentationml/2006/ole">
            <mc:AlternateContent xmlns:mc="http://schemas.openxmlformats.org/markup-compatibility/2006">
              <mc:Choice xmlns:v="urn:schemas-microsoft-com:vml" Requires="v">
                <p:oleObj name="Equation" r:id="rId14" imgW="139639" imgH="203112" progId="Equation.3">
                  <p:embed/>
                </p:oleObj>
              </mc:Choice>
              <mc:Fallback>
                <p:oleObj name="Equation" r:id="rId14" imgW="139639" imgH="203112" progId="Equation.3">
                  <p:embed/>
                  <p:pic>
                    <p:nvPicPr>
                      <p:cNvPr id="13"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7362" y="3883025"/>
                        <a:ext cx="280987" cy="406400"/>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77888070"/>
              </p:ext>
            </p:extLst>
          </p:nvPr>
        </p:nvGraphicFramePr>
        <p:xfrm>
          <a:off x="893762" y="4368800"/>
          <a:ext cx="4411663" cy="981075"/>
        </p:xfrm>
        <a:graphic>
          <a:graphicData uri="http://schemas.openxmlformats.org/presentationml/2006/ole">
            <mc:AlternateContent xmlns:mc="http://schemas.openxmlformats.org/markup-compatibility/2006">
              <mc:Choice xmlns:v="urn:schemas-microsoft-com:vml" Requires="v">
                <p:oleObj name="Equation" r:id="rId15" imgW="2209680" imgH="495000" progId="Equation.DSMT4">
                  <p:embed/>
                </p:oleObj>
              </mc:Choice>
              <mc:Fallback>
                <p:oleObj name="Equation" r:id="rId15" imgW="2209680" imgH="495000" progId="Equation.DSMT4">
                  <p:embed/>
                  <p:pic>
                    <p:nvPicPr>
                      <p:cNvPr id="14" name="Object 13"/>
                      <p:cNvPicPr>
                        <a:picLocks noChangeAspect="1" noChangeArrowheads="1"/>
                      </p:cNvPicPr>
                      <p:nvPr/>
                    </p:nvPicPr>
                    <p:blipFill>
                      <a:blip r:embed="rId16"/>
                      <a:srcRect/>
                      <a:stretch>
                        <a:fillRect/>
                      </a:stretch>
                    </p:blipFill>
                    <p:spPr bwMode="auto">
                      <a:xfrm>
                        <a:off x="893762" y="4368800"/>
                        <a:ext cx="4411663" cy="981075"/>
                      </a:xfrm>
                      <a:prstGeom prst="rect">
                        <a:avLst/>
                      </a:prstGeom>
                      <a:noFill/>
                      <a:ln w="9525">
                        <a:solidFill>
                          <a:schemeClr val="accent6">
                            <a:lumMod val="50000"/>
                          </a:schemeClr>
                        </a:solidFill>
                        <a:miter lim="800000"/>
                        <a:headEnd/>
                        <a:tailEnd/>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897348531"/>
              </p:ext>
            </p:extLst>
          </p:nvPr>
        </p:nvGraphicFramePr>
        <p:xfrm>
          <a:off x="4784725" y="5588000"/>
          <a:ext cx="2890837" cy="577850"/>
        </p:xfrm>
        <a:graphic>
          <a:graphicData uri="http://schemas.openxmlformats.org/presentationml/2006/ole">
            <mc:AlternateContent xmlns:mc="http://schemas.openxmlformats.org/markup-compatibility/2006">
              <mc:Choice xmlns:v="urn:schemas-microsoft-com:vml" Requires="v">
                <p:oleObj name="Equation" r:id="rId17" imgW="1447172" imgH="291973" progId="Equation.DSMT4">
                  <p:embed/>
                </p:oleObj>
              </mc:Choice>
              <mc:Fallback>
                <p:oleObj name="Equation" r:id="rId17" imgW="1447172" imgH="291973" progId="Equation.DSMT4">
                  <p:embed/>
                  <p:pic>
                    <p:nvPicPr>
                      <p:cNvPr id="15"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84725" y="5588000"/>
                        <a:ext cx="2890837" cy="577850"/>
                      </a:xfrm>
                      <a:prstGeom prst="rect">
                        <a:avLst/>
                      </a:prstGeom>
                      <a:solidFill>
                        <a:schemeClr val="bg2"/>
                      </a:solidFill>
                      <a:ln w="9525">
                        <a:solidFill>
                          <a:schemeClr val="accent6">
                            <a:lumMod val="50000"/>
                          </a:schemeClr>
                        </a:solidFill>
                        <a:miter lim="800000"/>
                        <a:headEnd/>
                        <a:tailEnd/>
                      </a:ln>
                    </p:spPr>
                  </p:pic>
                </p:oleObj>
              </mc:Fallback>
            </mc:AlternateContent>
          </a:graphicData>
        </a:graphic>
      </p:graphicFrame>
      <p:cxnSp>
        <p:nvCxnSpPr>
          <p:cNvPr id="16" name="Elbow Connector 15"/>
          <p:cNvCxnSpPr>
            <a:stCxn id="15" idx="0"/>
            <a:endCxn id="17" idx="3"/>
          </p:cNvCxnSpPr>
          <p:nvPr/>
        </p:nvCxnSpPr>
        <p:spPr>
          <a:xfrm rot="16200000" flipV="1">
            <a:off x="4693604" y="4051460"/>
            <a:ext cx="1120140" cy="195293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17962" y="4445000"/>
            <a:ext cx="259242" cy="4572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254031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82</a:t>
            </a:fld>
            <a:endParaRPr lang="sr-Latn-RS"/>
          </a:p>
        </p:txBody>
      </p:sp>
      <p:sp>
        <p:nvSpPr>
          <p:cNvPr id="3" name="Rectangle 2"/>
          <p:cNvSpPr/>
          <p:nvPr/>
        </p:nvSpPr>
        <p:spPr>
          <a:xfrm>
            <a:off x="603504" y="381000"/>
            <a:ext cx="1510350" cy="523220"/>
          </a:xfrm>
          <a:prstGeom prst="rect">
            <a:avLst/>
          </a:prstGeom>
        </p:spPr>
        <p:txBody>
          <a:bodyPr wrap="none">
            <a:spAutoFit/>
          </a:bodyPr>
          <a:lstStyle/>
          <a:p>
            <a:r>
              <a:rPr lang="sr-Latn-BA" sz="2800" b="1" dirty="0">
                <a:latin typeface="Times New Roman" panose="02020603050405020304" pitchFamily="18" charset="0"/>
                <a:ea typeface="Calibri" panose="020F0502020204030204" pitchFamily="34" charset="0"/>
              </a:rPr>
              <a:t>Čvrtoća</a:t>
            </a:r>
            <a:r>
              <a:rPr lang="sr-Latn-BA" sz="2800" dirty="0">
                <a:latin typeface="Times New Roman" panose="02020603050405020304" pitchFamily="18" charset="0"/>
                <a:ea typeface="Calibri" panose="020F0502020204030204" pitchFamily="34" charset="0"/>
              </a:rPr>
              <a:t> </a:t>
            </a:r>
            <a:endParaRPr lang="sr-Latn-R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555898610"/>
              </p:ext>
            </p:extLst>
          </p:nvPr>
        </p:nvGraphicFramePr>
        <p:xfrm>
          <a:off x="736600" y="1143000"/>
          <a:ext cx="2082800" cy="863600"/>
        </p:xfrm>
        <a:graphic>
          <a:graphicData uri="http://schemas.openxmlformats.org/presentationml/2006/ole">
            <mc:AlternateContent xmlns:mc="http://schemas.openxmlformats.org/markup-compatibility/2006">
              <mc:Choice xmlns:v="urn:schemas-microsoft-com:vml" Requires="v">
                <p:oleObj name="Equation" r:id="rId2" imgW="1041120" imgH="431640" progId="Equation.DSMT4">
                  <p:embed/>
                </p:oleObj>
              </mc:Choice>
              <mc:Fallback>
                <p:oleObj name="Equation" r:id="rId2" imgW="1041120" imgH="431640" progId="Equation.DSMT4">
                  <p:embed/>
                  <p:pic>
                    <p:nvPicPr>
                      <p:cNvPr id="5" name="Object 4"/>
                      <p:cNvPicPr>
                        <a:picLocks noChangeAspect="1" noChangeArrowheads="1"/>
                      </p:cNvPicPr>
                      <p:nvPr/>
                    </p:nvPicPr>
                    <p:blipFill>
                      <a:blip r:embed="rId3"/>
                      <a:srcRect/>
                      <a:stretch>
                        <a:fillRect/>
                      </a:stretch>
                    </p:blipFill>
                    <p:spPr bwMode="auto">
                      <a:xfrm>
                        <a:off x="736600" y="1143000"/>
                        <a:ext cx="2082800" cy="8636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5" name="Rectangle 4"/>
          <p:cNvSpPr/>
          <p:nvPr/>
        </p:nvSpPr>
        <p:spPr>
          <a:xfrm>
            <a:off x="609600" y="2184400"/>
            <a:ext cx="2828018" cy="523220"/>
          </a:xfrm>
          <a:prstGeom prst="rect">
            <a:avLst/>
          </a:prstGeom>
        </p:spPr>
        <p:txBody>
          <a:bodyPr wrap="none">
            <a:spAutoFit/>
          </a:bodyPr>
          <a:lstStyle/>
          <a:p>
            <a:r>
              <a:rPr lang="sr-Latn-BA" sz="2800" b="1" dirty="0">
                <a:latin typeface="Times New Roman" panose="02020603050405020304" pitchFamily="18" charset="0"/>
                <a:ea typeface="Calibri" panose="020F0502020204030204" pitchFamily="34" charset="0"/>
              </a:rPr>
              <a:t>Dimenzionisanje</a:t>
            </a:r>
            <a:r>
              <a:rPr lang="sr-Latn-BA" sz="2800" dirty="0">
                <a:latin typeface="Times New Roman" panose="02020603050405020304" pitchFamily="18" charset="0"/>
                <a:ea typeface="Calibri" panose="020F0502020204030204" pitchFamily="34" charset="0"/>
              </a:rPr>
              <a:t> </a:t>
            </a:r>
            <a:endParaRPr lang="sr-Latn-R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2395911979"/>
              </p:ext>
            </p:extLst>
          </p:nvPr>
        </p:nvGraphicFramePr>
        <p:xfrm>
          <a:off x="767654" y="3067317"/>
          <a:ext cx="1346200" cy="863600"/>
        </p:xfrm>
        <a:graphic>
          <a:graphicData uri="http://schemas.openxmlformats.org/presentationml/2006/ole">
            <mc:AlternateContent xmlns:mc="http://schemas.openxmlformats.org/markup-compatibility/2006">
              <mc:Choice xmlns:v="urn:schemas-microsoft-com:vml" Requires="v">
                <p:oleObj name="Equation" r:id="rId4" imgW="672840" imgH="431640" progId="Equation.DSMT4">
                  <p:embed/>
                </p:oleObj>
              </mc:Choice>
              <mc:Fallback>
                <p:oleObj name="Equation" r:id="rId4" imgW="672840" imgH="431640" progId="Equation.DSMT4">
                  <p:embed/>
                  <p:pic>
                    <p:nvPicPr>
                      <p:cNvPr id="4" name="Object 3"/>
                      <p:cNvPicPr>
                        <a:picLocks noChangeAspect="1" noChangeArrowheads="1"/>
                      </p:cNvPicPr>
                      <p:nvPr/>
                    </p:nvPicPr>
                    <p:blipFill>
                      <a:blip r:embed="rId5"/>
                      <a:srcRect/>
                      <a:stretch>
                        <a:fillRect/>
                      </a:stretch>
                    </p:blipFill>
                    <p:spPr bwMode="auto">
                      <a:xfrm>
                        <a:off x="767654" y="3067317"/>
                        <a:ext cx="1346200" cy="8636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44225872"/>
              </p:ext>
            </p:extLst>
          </p:nvPr>
        </p:nvGraphicFramePr>
        <p:xfrm>
          <a:off x="2667000" y="3067317"/>
          <a:ext cx="1727200" cy="965200"/>
        </p:xfrm>
        <a:graphic>
          <a:graphicData uri="http://schemas.openxmlformats.org/presentationml/2006/ole">
            <mc:AlternateContent xmlns:mc="http://schemas.openxmlformats.org/markup-compatibility/2006">
              <mc:Choice xmlns:v="urn:schemas-microsoft-com:vml" Requires="v">
                <p:oleObj name="Equation" r:id="rId6" imgW="863280" imgH="482400" progId="Equation.DSMT4">
                  <p:embed/>
                </p:oleObj>
              </mc:Choice>
              <mc:Fallback>
                <p:oleObj name="Equation" r:id="rId6" imgW="863280" imgH="482400" progId="Equation.DSMT4">
                  <p:embed/>
                  <p:pic>
                    <p:nvPicPr>
                      <p:cNvPr id="6" name="Object 5"/>
                      <p:cNvPicPr>
                        <a:picLocks noChangeAspect="1" noChangeArrowheads="1"/>
                      </p:cNvPicPr>
                      <p:nvPr/>
                    </p:nvPicPr>
                    <p:blipFill>
                      <a:blip r:embed="rId7"/>
                      <a:srcRect/>
                      <a:stretch>
                        <a:fillRect/>
                      </a:stretch>
                    </p:blipFill>
                    <p:spPr bwMode="auto">
                      <a:xfrm>
                        <a:off x="2667000" y="3067317"/>
                        <a:ext cx="1727200" cy="965200"/>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80153670"/>
              </p:ext>
            </p:extLst>
          </p:nvPr>
        </p:nvGraphicFramePr>
        <p:xfrm>
          <a:off x="2667000" y="4597400"/>
          <a:ext cx="2336800" cy="1041400"/>
        </p:xfrm>
        <a:graphic>
          <a:graphicData uri="http://schemas.openxmlformats.org/presentationml/2006/ole">
            <mc:AlternateContent xmlns:mc="http://schemas.openxmlformats.org/markup-compatibility/2006">
              <mc:Choice xmlns:v="urn:schemas-microsoft-com:vml" Requires="v">
                <p:oleObj name="Equation" r:id="rId8" imgW="1168200" imgH="520560" progId="Equation.DSMT4">
                  <p:embed/>
                </p:oleObj>
              </mc:Choice>
              <mc:Fallback>
                <p:oleObj name="Equation" r:id="rId8" imgW="1168200" imgH="520560" progId="Equation.DSMT4">
                  <p:embed/>
                  <p:pic>
                    <p:nvPicPr>
                      <p:cNvPr id="7" name="Object 6"/>
                      <p:cNvPicPr>
                        <a:picLocks noChangeAspect="1" noChangeArrowheads="1"/>
                      </p:cNvPicPr>
                      <p:nvPr/>
                    </p:nvPicPr>
                    <p:blipFill>
                      <a:blip r:embed="rId9"/>
                      <a:srcRect/>
                      <a:stretch>
                        <a:fillRect/>
                      </a:stretch>
                    </p:blipFill>
                    <p:spPr bwMode="auto">
                      <a:xfrm>
                        <a:off x="2667000" y="4597400"/>
                        <a:ext cx="2336800" cy="10414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9" name="TextBox 8"/>
          <p:cNvSpPr txBox="1"/>
          <p:nvPr/>
        </p:nvSpPr>
        <p:spPr>
          <a:xfrm>
            <a:off x="4724400" y="3065095"/>
            <a:ext cx="22860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Kružni poprečni presek.</a:t>
            </a:r>
            <a:endParaRPr lang="sr-Latn-RS" sz="2400" dirty="0"/>
          </a:p>
        </p:txBody>
      </p:sp>
      <p:sp>
        <p:nvSpPr>
          <p:cNvPr id="10" name="TextBox 9"/>
          <p:cNvSpPr txBox="1"/>
          <p:nvPr/>
        </p:nvSpPr>
        <p:spPr>
          <a:xfrm>
            <a:off x="5419213" y="4597400"/>
            <a:ext cx="25146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Kružno-prstenasti poprečni presek.</a:t>
            </a:r>
            <a:endParaRPr lang="sr-Latn-RS" sz="2400" dirty="0"/>
          </a:p>
        </p:txBody>
      </p:sp>
      <p:cxnSp>
        <p:nvCxnSpPr>
          <p:cNvPr id="12" name="Elbow Connector 11"/>
          <p:cNvCxnSpPr>
            <a:stCxn id="9" idx="0"/>
            <a:endCxn id="7" idx="0"/>
          </p:cNvCxnSpPr>
          <p:nvPr/>
        </p:nvCxnSpPr>
        <p:spPr>
          <a:xfrm rot="16200000" flipH="1" flipV="1">
            <a:off x="4697889" y="1897806"/>
            <a:ext cx="2222" cy="2336800"/>
          </a:xfrm>
          <a:prstGeom prst="bentConnector3">
            <a:avLst>
              <a:gd name="adj1" fmla="val -10288029"/>
            </a:avLst>
          </a:prstGeom>
        </p:spPr>
        <p:style>
          <a:lnRef idx="1">
            <a:schemeClr val="dk1"/>
          </a:lnRef>
          <a:fillRef idx="0">
            <a:schemeClr val="dk1"/>
          </a:fillRef>
          <a:effectRef idx="0">
            <a:schemeClr val="dk1"/>
          </a:effectRef>
          <a:fontRef idx="minor">
            <a:schemeClr val="tx1"/>
          </a:fontRef>
        </p:style>
      </p:cxnSp>
      <p:cxnSp>
        <p:nvCxnSpPr>
          <p:cNvPr id="15" name="Elbow Connector 14"/>
          <p:cNvCxnSpPr>
            <a:stCxn id="10" idx="0"/>
            <a:endCxn id="8" idx="0"/>
          </p:cNvCxnSpPr>
          <p:nvPr/>
        </p:nvCxnSpPr>
        <p:spPr>
          <a:xfrm rot="16200000" flipV="1">
            <a:off x="5255957" y="3176843"/>
            <a:ext cx="12700" cy="2841113"/>
          </a:xfrm>
          <a:prstGeom prst="bentConnector3">
            <a:avLst>
              <a:gd name="adj1" fmla="val 1800000"/>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6050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83</a:t>
            </a:fld>
            <a:endParaRPr lang="sr-Latn-RS"/>
          </a:p>
        </p:txBody>
      </p:sp>
      <p:sp>
        <p:nvSpPr>
          <p:cNvPr id="3" name="Title 1"/>
          <p:cNvSpPr txBox="1">
            <a:spLocks/>
          </p:cNvSpPr>
          <p:nvPr/>
        </p:nvSpPr>
        <p:spPr>
          <a:xfrm>
            <a:off x="609600" y="274638"/>
            <a:ext cx="7772400" cy="1173161"/>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sr-Latn-RS" sz="2800" dirty="0">
                <a:solidFill>
                  <a:schemeClr val="tx1"/>
                </a:solidFill>
                <a:latin typeface="Arial Black" panose="020B0A04020102020204" pitchFamily="34" charset="0"/>
              </a:rPr>
              <a:t>7.6. Uvijanje praćeno aksijalnim </a:t>
            </a:r>
          </a:p>
          <a:p>
            <a:r>
              <a:rPr lang="sr-Latn-RS" sz="2800" dirty="0">
                <a:solidFill>
                  <a:schemeClr val="tx1"/>
                </a:solidFill>
                <a:latin typeface="Arial Black" panose="020B0A04020102020204" pitchFamily="34" charset="0"/>
              </a:rPr>
              <a:t>       opterećenjem</a:t>
            </a:r>
          </a:p>
        </p:txBody>
      </p:sp>
      <p:sp>
        <p:nvSpPr>
          <p:cNvPr id="4" name="Content Placeholder 3"/>
          <p:cNvSpPr txBox="1">
            <a:spLocks/>
          </p:cNvSpPr>
          <p:nvPr/>
        </p:nvSpPr>
        <p:spPr>
          <a:xfrm>
            <a:off x="603504" y="1447799"/>
            <a:ext cx="8083296" cy="2209801"/>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sr-Latn-RS" dirty="0"/>
              <a:t>U poprečnim presecima linijskih nosećih elemenata kružnog i kružno-prstenastog poprečnog preseka površine </a:t>
            </a:r>
            <a:r>
              <a:rPr lang="sr-Latn-RS" i="1" dirty="0"/>
              <a:t>A</a:t>
            </a:r>
            <a:r>
              <a:rPr lang="sr-Latn-RS" dirty="0"/>
              <a:t>, kod kojih je uvijanje praćeno aksijalnim opterećenjem, pojavljuju se naponi od normalnih presečnih sila </a:t>
            </a:r>
            <a:r>
              <a:rPr lang="sr-Latn-RS" i="1" dirty="0"/>
              <a:t>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20256336"/>
              </p:ext>
            </p:extLst>
          </p:nvPr>
        </p:nvGraphicFramePr>
        <p:xfrm>
          <a:off x="3276600" y="3251200"/>
          <a:ext cx="1955800" cy="787400"/>
        </p:xfrm>
        <a:graphic>
          <a:graphicData uri="http://schemas.openxmlformats.org/presentationml/2006/ole">
            <mc:AlternateContent xmlns:mc="http://schemas.openxmlformats.org/markup-compatibility/2006">
              <mc:Choice xmlns:v="urn:schemas-microsoft-com:vml" Requires="v">
                <p:oleObj name="Equation" r:id="rId2" imgW="977760" imgH="393480" progId="Equation.DSMT4">
                  <p:embed/>
                </p:oleObj>
              </mc:Choice>
              <mc:Fallback>
                <p:oleObj name="Equation" r:id="rId2" imgW="977760" imgH="393480" progId="Equation.DSMT4">
                  <p:embed/>
                  <p:pic>
                    <p:nvPicPr>
                      <p:cNvPr id="6" name="Object 5"/>
                      <p:cNvPicPr>
                        <a:picLocks noChangeAspect="1" noChangeArrowheads="1"/>
                      </p:cNvPicPr>
                      <p:nvPr/>
                    </p:nvPicPr>
                    <p:blipFill>
                      <a:blip r:embed="rId3"/>
                      <a:srcRect/>
                      <a:stretch>
                        <a:fillRect/>
                      </a:stretch>
                    </p:blipFill>
                    <p:spPr bwMode="auto">
                      <a:xfrm>
                        <a:off x="3276600" y="3251200"/>
                        <a:ext cx="1955800" cy="7874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8" name="Content Placeholder 3"/>
          <p:cNvSpPr txBox="1">
            <a:spLocks/>
          </p:cNvSpPr>
          <p:nvPr/>
        </p:nvSpPr>
        <p:spPr>
          <a:xfrm>
            <a:off x="609600" y="4114800"/>
            <a:ext cx="8083296" cy="715962"/>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sr-Latn-RS" dirty="0"/>
              <a:t>i naponi usled uvijanja za koje vredi izraz</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604776477"/>
              </p:ext>
            </p:extLst>
          </p:nvPr>
        </p:nvGraphicFramePr>
        <p:xfrm>
          <a:off x="5715000" y="4656931"/>
          <a:ext cx="2743200" cy="863600"/>
        </p:xfrm>
        <a:graphic>
          <a:graphicData uri="http://schemas.openxmlformats.org/presentationml/2006/ole">
            <mc:AlternateContent xmlns:mc="http://schemas.openxmlformats.org/markup-compatibility/2006">
              <mc:Choice xmlns:v="urn:schemas-microsoft-com:vml" Requires="v">
                <p:oleObj name="Equation" r:id="rId4" imgW="1371600" imgH="431640" progId="Equation.DSMT4">
                  <p:embed/>
                </p:oleObj>
              </mc:Choice>
              <mc:Fallback>
                <p:oleObj name="Equation" r:id="rId4" imgW="1371600" imgH="431640" progId="Equation.DSMT4">
                  <p:embed/>
                  <p:pic>
                    <p:nvPicPr>
                      <p:cNvPr id="5" name="Object 4"/>
                      <p:cNvPicPr>
                        <a:picLocks noChangeAspect="1" noChangeArrowheads="1"/>
                      </p:cNvPicPr>
                      <p:nvPr/>
                    </p:nvPicPr>
                    <p:blipFill>
                      <a:blip r:embed="rId5"/>
                      <a:srcRect/>
                      <a:stretch>
                        <a:fillRect/>
                      </a:stretch>
                    </p:blipFill>
                    <p:spPr bwMode="auto">
                      <a:xfrm>
                        <a:off x="5715000" y="4656931"/>
                        <a:ext cx="2743200" cy="863600"/>
                      </a:xfrm>
                      <a:prstGeom prst="rect">
                        <a:avLst/>
                      </a:prstGeom>
                      <a:solidFill>
                        <a:schemeClr val="bg1"/>
                      </a:solidFill>
                      <a:ln>
                        <a:solidFill>
                          <a:schemeClr val="dk1">
                            <a:shade val="60000"/>
                            <a:satMod val="110000"/>
                          </a:schemeClr>
                        </a:solidFill>
                      </a:ln>
                    </p:spPr>
                  </p:pic>
                </p:oleObj>
              </mc:Fallback>
            </mc:AlternateContent>
          </a:graphicData>
        </a:graphic>
      </p:graphicFrame>
    </p:spTree>
    <p:extLst>
      <p:ext uri="{BB962C8B-B14F-4D97-AF65-F5344CB8AC3E}">
        <p14:creationId xmlns:p14="http://schemas.microsoft.com/office/powerpoint/2010/main" val="221941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84</a:t>
            </a:fld>
            <a:endParaRPr lang="sr-Latn-RS"/>
          </a:p>
        </p:txBody>
      </p:sp>
      <p:sp>
        <p:nvSpPr>
          <p:cNvPr id="3" name="Content Placeholder 3"/>
          <p:cNvSpPr txBox="1">
            <a:spLocks/>
          </p:cNvSpPr>
          <p:nvPr/>
        </p:nvSpPr>
        <p:spPr>
          <a:xfrm>
            <a:off x="603504" y="533400"/>
            <a:ext cx="8083296" cy="2057400"/>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sr-Latn-RS" sz="2800" dirty="0"/>
              <a:t>Problem uvijanja praćenog aksijalnim opterećenjem, svodi se na problem određivanja ekvivalentnih napona, primenom teorija čvrstoće, i njihovim upoređivanjem sa dozvoljenim naponima.</a:t>
            </a:r>
            <a:endParaRPr lang="en-US" sz="2800" dirty="0"/>
          </a:p>
        </p:txBody>
      </p:sp>
    </p:spTree>
    <p:extLst>
      <p:ext uri="{BB962C8B-B14F-4D97-AF65-F5344CB8AC3E}">
        <p14:creationId xmlns:p14="http://schemas.microsoft.com/office/powerpoint/2010/main" val="178474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85</a:t>
            </a:fld>
            <a:endParaRPr lang="sr-Latn-RS"/>
          </a:p>
        </p:txBody>
      </p:sp>
      <p:sp>
        <p:nvSpPr>
          <p:cNvPr id="3" name="Title 1"/>
          <p:cNvSpPr txBox="1">
            <a:spLocks/>
          </p:cNvSpPr>
          <p:nvPr/>
        </p:nvSpPr>
        <p:spPr>
          <a:xfrm>
            <a:off x="609600" y="381000"/>
            <a:ext cx="7772400" cy="1173161"/>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sr-Latn-RS" sz="2800" dirty="0">
                <a:solidFill>
                  <a:schemeClr val="tx1"/>
                </a:solidFill>
                <a:latin typeface="Arial Black" panose="020B0A04020102020204" pitchFamily="34" charset="0"/>
              </a:rPr>
              <a:t>7.7. Savijanje praćeno uvijanjem i </a:t>
            </a:r>
          </a:p>
          <a:p>
            <a:r>
              <a:rPr lang="sr-Latn-RS" sz="2800" dirty="0">
                <a:solidFill>
                  <a:schemeClr val="tx1"/>
                </a:solidFill>
                <a:latin typeface="Arial Black" panose="020B0A04020102020204" pitchFamily="34" charset="0"/>
              </a:rPr>
              <a:t>       aksijalnim opterećenjem</a:t>
            </a:r>
          </a:p>
        </p:txBody>
      </p:sp>
      <p:sp>
        <p:nvSpPr>
          <p:cNvPr id="4" name="Content Placeholder 3"/>
          <p:cNvSpPr txBox="1">
            <a:spLocks/>
          </p:cNvSpPr>
          <p:nvPr/>
        </p:nvSpPr>
        <p:spPr>
          <a:xfrm>
            <a:off x="603504" y="1371601"/>
            <a:ext cx="8083296" cy="2362199"/>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sr-Latn-RS" sz="2800" dirty="0"/>
              <a:t>Kod savijanja linijskih nosećih elemenata kružnog i kružno-prstenastog poprečnog preseka, praćenog uvijanjem i aksijalnim opterećenjem, u poprečnim presecima pojavili bi se naponi od presečnih momenata savijanja i od  presečne normalne sile</a:t>
            </a:r>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4096561517"/>
              </p:ext>
            </p:extLst>
          </p:nvPr>
        </p:nvGraphicFramePr>
        <p:xfrm>
          <a:off x="5181600" y="3657600"/>
          <a:ext cx="3200400" cy="863600"/>
        </p:xfrm>
        <a:graphic>
          <a:graphicData uri="http://schemas.openxmlformats.org/presentationml/2006/ole">
            <mc:AlternateContent xmlns:mc="http://schemas.openxmlformats.org/markup-compatibility/2006">
              <mc:Choice xmlns:v="urn:schemas-microsoft-com:vml" Requires="v">
                <p:oleObj name="Equation" r:id="rId2" imgW="1600200" imgH="431640" progId="Equation.DSMT4">
                  <p:embed/>
                </p:oleObj>
              </mc:Choice>
              <mc:Fallback>
                <p:oleObj name="Equation" r:id="rId2" imgW="1600200" imgH="431640" progId="Equation.DSMT4">
                  <p:embed/>
                  <p:pic>
                    <p:nvPicPr>
                      <p:cNvPr id="5" name="Object 4"/>
                      <p:cNvPicPr>
                        <a:picLocks noChangeAspect="1" noChangeArrowheads="1"/>
                      </p:cNvPicPr>
                      <p:nvPr/>
                    </p:nvPicPr>
                    <p:blipFill>
                      <a:blip r:embed="rId3"/>
                      <a:srcRect/>
                      <a:stretch>
                        <a:fillRect/>
                      </a:stretch>
                    </p:blipFill>
                    <p:spPr bwMode="auto">
                      <a:xfrm>
                        <a:off x="5181600" y="3657600"/>
                        <a:ext cx="3200400" cy="863600"/>
                      </a:xfrm>
                      <a:prstGeom prst="rect">
                        <a:avLst/>
                      </a:prstGeom>
                      <a:solidFill>
                        <a:schemeClr val="bg1"/>
                      </a:solidFill>
                      <a:ln>
                        <a:solidFill>
                          <a:schemeClr val="dk1">
                            <a:shade val="60000"/>
                            <a:satMod val="110000"/>
                          </a:schemeClr>
                        </a:solidFill>
                      </a:ln>
                    </p:spPr>
                  </p:pic>
                </p:oleObj>
              </mc:Fallback>
            </mc:AlternateContent>
          </a:graphicData>
        </a:graphic>
      </p:graphicFrame>
      <p:sp>
        <p:nvSpPr>
          <p:cNvPr id="6" name="Content Placeholder 3"/>
          <p:cNvSpPr txBox="1">
            <a:spLocks/>
          </p:cNvSpPr>
          <p:nvPr/>
        </p:nvSpPr>
        <p:spPr>
          <a:xfrm>
            <a:off x="609600" y="4724400"/>
            <a:ext cx="8083296" cy="715962"/>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sr-Latn-RS" dirty="0"/>
              <a:t>i naponi usled uvijanja za koje vredi izraz</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611422955"/>
              </p:ext>
            </p:extLst>
          </p:nvPr>
        </p:nvGraphicFramePr>
        <p:xfrm>
          <a:off x="5715000" y="5266531"/>
          <a:ext cx="2743200" cy="863600"/>
        </p:xfrm>
        <a:graphic>
          <a:graphicData uri="http://schemas.openxmlformats.org/presentationml/2006/ole">
            <mc:AlternateContent xmlns:mc="http://schemas.openxmlformats.org/markup-compatibility/2006">
              <mc:Choice xmlns:v="urn:schemas-microsoft-com:vml" Requires="v">
                <p:oleObj name="Equation" r:id="rId4" imgW="1371600" imgH="431640" progId="Equation.DSMT4">
                  <p:embed/>
                </p:oleObj>
              </mc:Choice>
              <mc:Fallback>
                <p:oleObj name="Equation" r:id="rId4" imgW="1371600" imgH="431640" progId="Equation.DSMT4">
                  <p:embed/>
                  <p:pic>
                    <p:nvPicPr>
                      <p:cNvPr id="9" name="Object 8"/>
                      <p:cNvPicPr>
                        <a:picLocks noChangeAspect="1" noChangeArrowheads="1"/>
                      </p:cNvPicPr>
                      <p:nvPr/>
                    </p:nvPicPr>
                    <p:blipFill>
                      <a:blip r:embed="rId5"/>
                      <a:srcRect/>
                      <a:stretch>
                        <a:fillRect/>
                      </a:stretch>
                    </p:blipFill>
                    <p:spPr bwMode="auto">
                      <a:xfrm>
                        <a:off x="5715000" y="5266531"/>
                        <a:ext cx="2743200" cy="863600"/>
                      </a:xfrm>
                      <a:prstGeom prst="rect">
                        <a:avLst/>
                      </a:prstGeom>
                      <a:solidFill>
                        <a:schemeClr val="bg1"/>
                      </a:solidFill>
                      <a:ln>
                        <a:solidFill>
                          <a:schemeClr val="dk1">
                            <a:shade val="60000"/>
                            <a:satMod val="110000"/>
                          </a:schemeClr>
                        </a:solidFill>
                      </a:ln>
                    </p:spPr>
                  </p:pic>
                </p:oleObj>
              </mc:Fallback>
            </mc:AlternateContent>
          </a:graphicData>
        </a:graphic>
      </p:graphicFrame>
    </p:spTree>
    <p:extLst>
      <p:ext uri="{BB962C8B-B14F-4D97-AF65-F5344CB8AC3E}">
        <p14:creationId xmlns:p14="http://schemas.microsoft.com/office/powerpoint/2010/main" val="117222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86</a:t>
            </a:fld>
            <a:endParaRPr lang="sr-Latn-RS"/>
          </a:p>
        </p:txBody>
      </p:sp>
      <p:sp>
        <p:nvSpPr>
          <p:cNvPr id="4" name="Content Placeholder 3"/>
          <p:cNvSpPr txBox="1">
            <a:spLocks/>
          </p:cNvSpPr>
          <p:nvPr/>
        </p:nvSpPr>
        <p:spPr>
          <a:xfrm>
            <a:off x="603504" y="533400"/>
            <a:ext cx="8083296" cy="2057400"/>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sr-Latn-RS" sz="2800" dirty="0"/>
              <a:t>Problem savijanja praćenog uvijanjem i aksijalnim opterećenjem, svodi se na problem određivanja ekvivalentnih napona, primenom teorija čvrstoće,  i njihovim upoređivanjem sa dozvoljenim naponima.</a:t>
            </a:r>
            <a:endParaRPr lang="en-US" sz="2800" dirty="0"/>
          </a:p>
        </p:txBody>
      </p:sp>
    </p:spTree>
    <p:extLst>
      <p:ext uri="{BB962C8B-B14F-4D97-AF65-F5344CB8AC3E}">
        <p14:creationId xmlns:p14="http://schemas.microsoft.com/office/powerpoint/2010/main" val="215586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7E3F2-0E2C-46C5-AED0-F79EAFDE57AA}" type="slidenum">
              <a:rPr lang="sr-Latn-RS" smtClean="0"/>
              <a:t>9</a:t>
            </a:fld>
            <a:endParaRPr lang="sr-Latn-RS"/>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381000" y="425025"/>
            <a:ext cx="3460173" cy="3751119"/>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1944452865"/>
              </p:ext>
            </p:extLst>
          </p:nvPr>
        </p:nvGraphicFramePr>
        <p:xfrm>
          <a:off x="4070555" y="533400"/>
          <a:ext cx="4612608" cy="2397312"/>
        </p:xfrm>
        <a:graphic>
          <a:graphicData uri="http://schemas.openxmlformats.org/presentationml/2006/ole">
            <mc:AlternateContent xmlns:mc="http://schemas.openxmlformats.org/markup-compatibility/2006">
              <mc:Choice xmlns:v="urn:schemas-microsoft-com:vml" Requires="v">
                <p:oleObj name="Equation" r:id="rId3" imgW="2882880" imgH="1498320" progId="Equation.DSMT4">
                  <p:embed/>
                </p:oleObj>
              </mc:Choice>
              <mc:Fallback>
                <p:oleObj name="Equation" r:id="rId3" imgW="2882880" imgH="1498320" progId="Equation.DSMT4">
                  <p:embed/>
                  <p:pic>
                    <p:nvPicPr>
                      <p:cNvPr id="3" name="Object 2"/>
                      <p:cNvPicPr>
                        <a:picLocks noChangeAspect="1" noChangeArrowheads="1"/>
                      </p:cNvPicPr>
                      <p:nvPr/>
                    </p:nvPicPr>
                    <p:blipFill>
                      <a:blip r:embed="rId4"/>
                      <a:srcRect/>
                      <a:stretch>
                        <a:fillRect/>
                      </a:stretch>
                    </p:blipFill>
                    <p:spPr bwMode="auto">
                      <a:xfrm>
                        <a:off x="4070555" y="533400"/>
                        <a:ext cx="4612608" cy="2397312"/>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37760523"/>
              </p:ext>
            </p:extLst>
          </p:nvPr>
        </p:nvGraphicFramePr>
        <p:xfrm>
          <a:off x="487680" y="4359024"/>
          <a:ext cx="4389120" cy="1584576"/>
        </p:xfrm>
        <a:graphic>
          <a:graphicData uri="http://schemas.openxmlformats.org/presentationml/2006/ole">
            <mc:AlternateContent xmlns:mc="http://schemas.openxmlformats.org/markup-compatibility/2006">
              <mc:Choice xmlns:v="urn:schemas-microsoft-com:vml" Requires="v">
                <p:oleObj name="Equation" r:id="rId5" imgW="2743200" imgH="990360" progId="Equation.DSMT4">
                  <p:embed/>
                </p:oleObj>
              </mc:Choice>
              <mc:Fallback>
                <p:oleObj name="Equation" r:id="rId5" imgW="2743200" imgH="990360" progId="Equation.DSMT4">
                  <p:embed/>
                  <p:pic>
                    <p:nvPicPr>
                      <p:cNvPr id="5" name="Object 4"/>
                      <p:cNvPicPr>
                        <a:picLocks noChangeAspect="1" noChangeArrowheads="1"/>
                      </p:cNvPicPr>
                      <p:nvPr/>
                    </p:nvPicPr>
                    <p:blipFill>
                      <a:blip r:embed="rId6"/>
                      <a:srcRect/>
                      <a:stretch>
                        <a:fillRect/>
                      </a:stretch>
                    </p:blipFill>
                    <p:spPr bwMode="auto">
                      <a:xfrm>
                        <a:off x="487680" y="4359024"/>
                        <a:ext cx="4389120" cy="1584576"/>
                      </a:xfrm>
                      <a:prstGeom prst="rect">
                        <a:avLst/>
                      </a:prstGeom>
                      <a:solidFill>
                        <a:schemeClr val="bg1"/>
                      </a:solidFill>
                      <a:ln>
                        <a:solidFill>
                          <a:schemeClr val="dk1">
                            <a:shade val="60000"/>
                            <a:satMod val="110000"/>
                          </a:schemeClr>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02582444"/>
              </p:ext>
            </p:extLst>
          </p:nvPr>
        </p:nvGraphicFramePr>
        <p:xfrm>
          <a:off x="5393867" y="3459864"/>
          <a:ext cx="3067776" cy="1950336"/>
        </p:xfrm>
        <a:graphic>
          <a:graphicData uri="http://schemas.openxmlformats.org/presentationml/2006/ole">
            <mc:AlternateContent xmlns:mc="http://schemas.openxmlformats.org/markup-compatibility/2006">
              <mc:Choice xmlns:v="urn:schemas-microsoft-com:vml" Requires="v">
                <p:oleObj name="Equation" r:id="rId7" imgW="1917360" imgH="1218960" progId="Equation.DSMT4">
                  <p:embed/>
                </p:oleObj>
              </mc:Choice>
              <mc:Fallback>
                <p:oleObj name="Equation" r:id="rId7" imgW="1917360" imgH="1218960" progId="Equation.DSMT4">
                  <p:embed/>
                  <p:pic>
                    <p:nvPicPr>
                      <p:cNvPr id="4" name="Object 3"/>
                      <p:cNvPicPr>
                        <a:picLocks noChangeAspect="1" noChangeArrowheads="1"/>
                      </p:cNvPicPr>
                      <p:nvPr/>
                    </p:nvPicPr>
                    <p:blipFill>
                      <a:blip r:embed="rId8"/>
                      <a:srcRect/>
                      <a:stretch>
                        <a:fillRect/>
                      </a:stretch>
                    </p:blipFill>
                    <p:spPr bwMode="auto">
                      <a:xfrm>
                        <a:off x="5393867" y="3459864"/>
                        <a:ext cx="3067776" cy="1950336"/>
                      </a:xfrm>
                      <a:prstGeom prst="rect">
                        <a:avLst/>
                      </a:prstGeom>
                      <a:solidFill>
                        <a:schemeClr val="bg1"/>
                      </a:solidFill>
                      <a:ln>
                        <a:solidFill>
                          <a:schemeClr val="dk1">
                            <a:shade val="60000"/>
                            <a:satMod val="110000"/>
                          </a:schemeClr>
                        </a:solidFill>
                      </a:ln>
                    </p:spPr>
                  </p:pic>
                </p:oleObj>
              </mc:Fallback>
            </mc:AlternateContent>
          </a:graphicData>
        </a:graphic>
      </p:graphicFrame>
      <p:cxnSp>
        <p:nvCxnSpPr>
          <p:cNvPr id="12" name="Elbow Connector 11"/>
          <p:cNvCxnSpPr>
            <a:stCxn id="7" idx="0"/>
            <a:endCxn id="4" idx="2"/>
          </p:cNvCxnSpPr>
          <p:nvPr/>
        </p:nvCxnSpPr>
        <p:spPr>
          <a:xfrm rot="16200000" flipV="1">
            <a:off x="6387731" y="2919840"/>
            <a:ext cx="529152" cy="550896"/>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18" name="Elbow Connector 17"/>
          <p:cNvCxnSpPr>
            <a:stCxn id="7" idx="1"/>
            <a:endCxn id="6" idx="3"/>
          </p:cNvCxnSpPr>
          <p:nvPr/>
        </p:nvCxnSpPr>
        <p:spPr>
          <a:xfrm rot="10800000" flipV="1">
            <a:off x="4876801" y="4435032"/>
            <a:ext cx="517067" cy="716280"/>
          </a:xfrm>
          <a:prstGeom prst="bentConnector3">
            <a:avLst/>
          </a:prstGeom>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5257800" y="5638800"/>
            <a:ext cx="320748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r-Latn-BA" sz="2400" dirty="0"/>
              <a:t>Podintegralne funkcije.</a:t>
            </a:r>
            <a:endParaRPr lang="sr-Latn-RS" sz="2400" dirty="0"/>
          </a:p>
        </p:txBody>
      </p:sp>
      <p:cxnSp>
        <p:nvCxnSpPr>
          <p:cNvPr id="23" name="Elbow Connector 22"/>
          <p:cNvCxnSpPr>
            <a:stCxn id="21" idx="3"/>
            <a:endCxn id="7" idx="3"/>
          </p:cNvCxnSpPr>
          <p:nvPr/>
        </p:nvCxnSpPr>
        <p:spPr>
          <a:xfrm flipH="1" flipV="1">
            <a:off x="8461643" y="4435032"/>
            <a:ext cx="3637" cy="1434601"/>
          </a:xfrm>
          <a:prstGeom prst="bentConnector3">
            <a:avLst>
              <a:gd name="adj1" fmla="val -6285400"/>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258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13007</TotalTime>
  <Words>2740</Words>
  <Application>Microsoft Office PowerPoint</Application>
  <PresentationFormat>On-screen Show (4:3)</PresentationFormat>
  <Paragraphs>274</Paragraphs>
  <Slides>86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3" baseType="lpstr">
      <vt:lpstr>Arial</vt:lpstr>
      <vt:lpstr>Arial Black</vt:lpstr>
      <vt:lpstr>Calibri</vt:lpstr>
      <vt:lpstr>Times New Roman</vt:lpstr>
      <vt:lpstr>Wingdings 2</vt:lpstr>
      <vt:lpstr>Equity</vt:lpstr>
      <vt:lpstr>Equation</vt:lpstr>
      <vt:lpstr>OTPORNOST MATERIJALA II</vt:lpstr>
      <vt:lpstr>5.14. Statički neodređene             konstrukcije.          Kanonske jednačine metoda           sila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TEORIJE ČVRSTOĆE</vt:lpstr>
      <vt:lpstr>PowerPoint Presentation</vt:lpstr>
      <vt:lpstr>PowerPoint Presentation</vt:lpstr>
      <vt:lpstr>PowerPoint Presentation</vt:lpstr>
      <vt:lpstr>PowerPoint Presentation</vt:lpstr>
      <vt:lpstr>6.2. Teorija najvećeg normalnog         napona</vt:lpstr>
      <vt:lpstr>PowerPoint Presentation</vt:lpstr>
      <vt:lpstr>PowerPoint Presentation</vt:lpstr>
      <vt:lpstr>6.2. Teorija najveće dužinske        deformacije</vt:lpstr>
      <vt:lpstr>PowerPoint Presentation</vt:lpstr>
      <vt:lpstr>PowerPoint Presentation</vt:lpstr>
      <vt:lpstr>PowerPoint Presentation</vt:lpstr>
      <vt:lpstr>6.3. Teorija najvećeg napona smicanja</vt:lpstr>
      <vt:lpstr>PowerPoint Presentation</vt:lpstr>
      <vt:lpstr>PowerPoint Presentation</vt:lpstr>
      <vt:lpstr>6.4. Teorija najvećeg specifičnog         deformacijskog rada utrošenog na         promenu oblika</vt:lpstr>
      <vt:lpstr>PowerPoint Presentation</vt:lpstr>
      <vt:lpstr>PowerPoint Presentation</vt:lpstr>
      <vt:lpstr>6.5. Morova teorija čvrstoće</vt:lpstr>
      <vt:lpstr>PowerPoint Presentation</vt:lpstr>
      <vt:lpstr>PowerPoint Presentation</vt:lpstr>
      <vt:lpstr>PowerPoint Presentation</vt:lpstr>
      <vt:lpstr>PowerPoint Presentation</vt:lpstr>
      <vt:lpstr>PowerPoint Presentation</vt:lpstr>
      <vt:lpstr>7. SLOŽENA OPTEREĆENJA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7.4. Ekscentrično zategnuti i         ekscentrično pritisnuti štapovi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OTPORNOST MATERIJALA</dc:title>
  <dc:creator>user1</dc:creator>
  <cp:lastModifiedBy>Milivoj</cp:lastModifiedBy>
  <cp:revision>1644</cp:revision>
  <cp:lastPrinted>2016-04-25T13:06:07Z</cp:lastPrinted>
  <dcterms:created xsi:type="dcterms:W3CDTF">2015-02-23T09:28:50Z</dcterms:created>
  <dcterms:modified xsi:type="dcterms:W3CDTF">2023-05-24T07:53:47Z</dcterms:modified>
</cp:coreProperties>
</file>