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88"/>
  </p:notesMasterIdLst>
  <p:handoutMasterIdLst>
    <p:handoutMasterId r:id="rId89"/>
  </p:handoutMasterIdLst>
  <p:sldIdLst>
    <p:sldId id="256" r:id="rId2"/>
    <p:sldId id="640" r:id="rId3"/>
    <p:sldId id="641" r:id="rId4"/>
    <p:sldId id="642" r:id="rId5"/>
    <p:sldId id="643" r:id="rId6"/>
    <p:sldId id="644" r:id="rId7"/>
    <p:sldId id="645" r:id="rId8"/>
    <p:sldId id="646" r:id="rId9"/>
    <p:sldId id="693" r:id="rId10"/>
    <p:sldId id="694" r:id="rId11"/>
    <p:sldId id="649" r:id="rId12"/>
    <p:sldId id="650" r:id="rId13"/>
    <p:sldId id="651" r:id="rId14"/>
    <p:sldId id="652" r:id="rId15"/>
    <p:sldId id="653" r:id="rId16"/>
    <p:sldId id="654" r:id="rId17"/>
    <p:sldId id="656" r:id="rId18"/>
    <p:sldId id="657" r:id="rId19"/>
    <p:sldId id="658" r:id="rId20"/>
    <p:sldId id="659" r:id="rId21"/>
    <p:sldId id="660" r:id="rId22"/>
    <p:sldId id="661" r:id="rId23"/>
    <p:sldId id="662" r:id="rId24"/>
    <p:sldId id="663" r:id="rId25"/>
    <p:sldId id="664" r:id="rId26"/>
    <p:sldId id="665" r:id="rId27"/>
    <p:sldId id="666" r:id="rId28"/>
    <p:sldId id="667" r:id="rId29"/>
    <p:sldId id="668" r:id="rId30"/>
    <p:sldId id="669" r:id="rId31"/>
    <p:sldId id="670" r:id="rId32"/>
    <p:sldId id="671" r:id="rId33"/>
    <p:sldId id="672" r:id="rId34"/>
    <p:sldId id="673" r:id="rId35"/>
    <p:sldId id="674" r:id="rId36"/>
    <p:sldId id="675" r:id="rId37"/>
    <p:sldId id="676" r:id="rId38"/>
    <p:sldId id="677" r:id="rId39"/>
    <p:sldId id="678" r:id="rId40"/>
    <p:sldId id="679" r:id="rId41"/>
    <p:sldId id="695" r:id="rId42"/>
    <p:sldId id="682" r:id="rId43"/>
    <p:sldId id="683" r:id="rId44"/>
    <p:sldId id="696" r:id="rId45"/>
    <p:sldId id="699" r:id="rId46"/>
    <p:sldId id="700" r:id="rId47"/>
    <p:sldId id="685" r:id="rId48"/>
    <p:sldId id="701" r:id="rId49"/>
    <p:sldId id="702" r:id="rId50"/>
    <p:sldId id="703" r:id="rId51"/>
    <p:sldId id="704" r:id="rId52"/>
    <p:sldId id="705" r:id="rId53"/>
    <p:sldId id="706" r:id="rId54"/>
    <p:sldId id="708" r:id="rId55"/>
    <p:sldId id="707" r:id="rId56"/>
    <p:sldId id="709" r:id="rId57"/>
    <p:sldId id="710" r:id="rId58"/>
    <p:sldId id="711" r:id="rId59"/>
    <p:sldId id="712" r:id="rId60"/>
    <p:sldId id="713" r:id="rId61"/>
    <p:sldId id="714" r:id="rId62"/>
    <p:sldId id="715" r:id="rId63"/>
    <p:sldId id="716" r:id="rId64"/>
    <p:sldId id="717" r:id="rId65"/>
    <p:sldId id="718" r:id="rId66"/>
    <p:sldId id="720" r:id="rId67"/>
    <p:sldId id="719" r:id="rId68"/>
    <p:sldId id="721" r:id="rId69"/>
    <p:sldId id="722" r:id="rId70"/>
    <p:sldId id="723" r:id="rId71"/>
    <p:sldId id="724" r:id="rId72"/>
    <p:sldId id="725" r:id="rId73"/>
    <p:sldId id="726" r:id="rId74"/>
    <p:sldId id="728" r:id="rId75"/>
    <p:sldId id="727" r:id="rId76"/>
    <p:sldId id="729" r:id="rId77"/>
    <p:sldId id="730" r:id="rId78"/>
    <p:sldId id="731" r:id="rId79"/>
    <p:sldId id="732" r:id="rId80"/>
    <p:sldId id="733" r:id="rId81"/>
    <p:sldId id="734" r:id="rId82"/>
    <p:sldId id="735" r:id="rId83"/>
    <p:sldId id="736" r:id="rId84"/>
    <p:sldId id="738" r:id="rId85"/>
    <p:sldId id="737" r:id="rId86"/>
    <p:sldId id="739" r:id="rId87"/>
  </p:sldIdLst>
  <p:sldSz cx="9144000" cy="6858000" type="screen4x3"/>
  <p:notesSz cx="6858000" cy="994727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2.wmf"/><Relationship Id="rId1" Type="http://schemas.openxmlformats.org/officeDocument/2006/relationships/image" Target="../media/image14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6.wmf"/><Relationship Id="rId5" Type="http://schemas.openxmlformats.org/officeDocument/2006/relationships/image" Target="../media/image14.wmf"/><Relationship Id="rId4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9.wmf"/><Relationship Id="rId7" Type="http://schemas.openxmlformats.org/officeDocument/2006/relationships/image" Target="../media/image62.wmf"/><Relationship Id="rId2" Type="http://schemas.openxmlformats.org/officeDocument/2006/relationships/image" Target="../media/image14.wmf"/><Relationship Id="rId1" Type="http://schemas.openxmlformats.org/officeDocument/2006/relationships/image" Target="../media/image58.wmf"/><Relationship Id="rId6" Type="http://schemas.openxmlformats.org/officeDocument/2006/relationships/image" Target="../media/image61.wmf"/><Relationship Id="rId5" Type="http://schemas.openxmlformats.org/officeDocument/2006/relationships/image" Target="../media/image11.wmf"/><Relationship Id="rId10" Type="http://schemas.openxmlformats.org/officeDocument/2006/relationships/image" Target="../media/image57.wmf"/><Relationship Id="rId4" Type="http://schemas.openxmlformats.org/officeDocument/2006/relationships/image" Target="../media/image60.wmf"/><Relationship Id="rId9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6.wmf"/><Relationship Id="rId7" Type="http://schemas.openxmlformats.org/officeDocument/2006/relationships/image" Target="../media/image14.wmf"/><Relationship Id="rId2" Type="http://schemas.openxmlformats.org/officeDocument/2006/relationships/image" Target="../media/image11.wmf"/><Relationship Id="rId1" Type="http://schemas.openxmlformats.org/officeDocument/2006/relationships/image" Target="../media/image65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10" Type="http://schemas.openxmlformats.org/officeDocument/2006/relationships/image" Target="../media/image72.wmf"/><Relationship Id="rId4" Type="http://schemas.openxmlformats.org/officeDocument/2006/relationships/image" Target="../media/image67.wmf"/><Relationship Id="rId9" Type="http://schemas.openxmlformats.org/officeDocument/2006/relationships/image" Target="../media/image7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8.wmf"/><Relationship Id="rId1" Type="http://schemas.openxmlformats.org/officeDocument/2006/relationships/image" Target="../media/image76.wmf"/><Relationship Id="rId4" Type="http://schemas.openxmlformats.org/officeDocument/2006/relationships/image" Target="../media/image9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9.wmf"/><Relationship Id="rId7" Type="http://schemas.openxmlformats.org/officeDocument/2006/relationships/image" Target="../media/image81.wmf"/><Relationship Id="rId2" Type="http://schemas.openxmlformats.org/officeDocument/2006/relationships/image" Target="../media/image78.wmf"/><Relationship Id="rId1" Type="http://schemas.openxmlformats.org/officeDocument/2006/relationships/image" Target="../media/image9.wmf"/><Relationship Id="rId6" Type="http://schemas.openxmlformats.org/officeDocument/2006/relationships/image" Target="../media/image15.wmf"/><Relationship Id="rId5" Type="http://schemas.openxmlformats.org/officeDocument/2006/relationships/image" Target="../media/image80.wmf"/><Relationship Id="rId4" Type="http://schemas.openxmlformats.org/officeDocument/2006/relationships/image" Target="../media/image1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55.wmf"/><Relationship Id="rId2" Type="http://schemas.openxmlformats.org/officeDocument/2006/relationships/image" Target="../media/image17.wmf"/><Relationship Id="rId1" Type="http://schemas.openxmlformats.org/officeDocument/2006/relationships/image" Target="../media/image83.wmf"/><Relationship Id="rId6" Type="http://schemas.openxmlformats.org/officeDocument/2006/relationships/image" Target="../media/image54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14.wmf"/><Relationship Id="rId1" Type="http://schemas.openxmlformats.org/officeDocument/2006/relationships/image" Target="../media/image86.wmf"/><Relationship Id="rId5" Type="http://schemas.openxmlformats.org/officeDocument/2006/relationships/image" Target="../media/image87.wmf"/><Relationship Id="rId4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14.wmf"/><Relationship Id="rId7" Type="http://schemas.openxmlformats.org/officeDocument/2006/relationships/image" Target="../media/image62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11.wmf"/><Relationship Id="rId5" Type="http://schemas.openxmlformats.org/officeDocument/2006/relationships/image" Target="../media/image60.wmf"/><Relationship Id="rId10" Type="http://schemas.openxmlformats.org/officeDocument/2006/relationships/image" Target="../media/image91.wmf"/><Relationship Id="rId4" Type="http://schemas.openxmlformats.org/officeDocument/2006/relationships/image" Target="../media/image89.wmf"/><Relationship Id="rId9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93.wmf"/><Relationship Id="rId7" Type="http://schemas.openxmlformats.org/officeDocument/2006/relationships/image" Target="../media/image14.wmf"/><Relationship Id="rId2" Type="http://schemas.openxmlformats.org/officeDocument/2006/relationships/image" Target="../media/image11.wmf"/><Relationship Id="rId1" Type="http://schemas.openxmlformats.org/officeDocument/2006/relationships/image" Target="../media/image92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10" Type="http://schemas.openxmlformats.org/officeDocument/2006/relationships/image" Target="../media/image98.wmf"/><Relationship Id="rId4" Type="http://schemas.openxmlformats.org/officeDocument/2006/relationships/image" Target="../media/image94.wmf"/><Relationship Id="rId9" Type="http://schemas.openxmlformats.org/officeDocument/2006/relationships/image" Target="../media/image9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8.wmf"/><Relationship Id="rId1" Type="http://schemas.openxmlformats.org/officeDocument/2006/relationships/image" Target="../media/image102.wmf"/><Relationship Id="rId4" Type="http://schemas.openxmlformats.org/officeDocument/2006/relationships/image" Target="../media/image9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image" Target="../media/image14.wmf"/><Relationship Id="rId7" Type="http://schemas.openxmlformats.org/officeDocument/2006/relationships/image" Target="../media/image106.wmf"/><Relationship Id="rId2" Type="http://schemas.openxmlformats.org/officeDocument/2006/relationships/image" Target="../media/image104.wmf"/><Relationship Id="rId1" Type="http://schemas.openxmlformats.org/officeDocument/2006/relationships/image" Target="../media/image9.wmf"/><Relationship Id="rId6" Type="http://schemas.openxmlformats.org/officeDocument/2006/relationships/image" Target="../media/image17.wmf"/><Relationship Id="rId5" Type="http://schemas.openxmlformats.org/officeDocument/2006/relationships/image" Target="../media/image105.wmf"/><Relationship Id="rId10" Type="http://schemas.openxmlformats.org/officeDocument/2006/relationships/image" Target="../media/image109.wmf"/><Relationship Id="rId4" Type="http://schemas.openxmlformats.org/officeDocument/2006/relationships/image" Target="../media/image15.wmf"/><Relationship Id="rId9" Type="http://schemas.openxmlformats.org/officeDocument/2006/relationships/image" Target="../media/image10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6" Type="http://schemas.openxmlformats.org/officeDocument/2006/relationships/image" Target="../media/image113.wmf"/><Relationship Id="rId5" Type="http://schemas.openxmlformats.org/officeDocument/2006/relationships/image" Target="../media/image112.wmf"/><Relationship Id="rId4" Type="http://schemas.openxmlformats.org/officeDocument/2006/relationships/image" Target="../media/image14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15.wmf"/><Relationship Id="rId7" Type="http://schemas.openxmlformats.org/officeDocument/2006/relationships/image" Target="../media/image63.wmf"/><Relationship Id="rId2" Type="http://schemas.openxmlformats.org/officeDocument/2006/relationships/image" Target="../media/image14.wmf"/><Relationship Id="rId1" Type="http://schemas.openxmlformats.org/officeDocument/2006/relationships/image" Target="../media/image114.wmf"/><Relationship Id="rId6" Type="http://schemas.openxmlformats.org/officeDocument/2006/relationships/image" Target="../media/image11.wmf"/><Relationship Id="rId5" Type="http://schemas.openxmlformats.org/officeDocument/2006/relationships/image" Target="../media/image117.wmf"/><Relationship Id="rId10" Type="http://schemas.openxmlformats.org/officeDocument/2006/relationships/image" Target="../media/image120.wmf"/><Relationship Id="rId4" Type="http://schemas.openxmlformats.org/officeDocument/2006/relationships/image" Target="../media/image116.wmf"/><Relationship Id="rId9" Type="http://schemas.openxmlformats.org/officeDocument/2006/relationships/image" Target="../media/image119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22.wmf"/><Relationship Id="rId7" Type="http://schemas.openxmlformats.org/officeDocument/2006/relationships/image" Target="../media/image125.wmf"/><Relationship Id="rId2" Type="http://schemas.openxmlformats.org/officeDocument/2006/relationships/image" Target="../media/image11.wmf"/><Relationship Id="rId1" Type="http://schemas.openxmlformats.org/officeDocument/2006/relationships/image" Target="../media/image121.wmf"/><Relationship Id="rId6" Type="http://schemas.openxmlformats.org/officeDocument/2006/relationships/image" Target="../media/image14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Relationship Id="rId9" Type="http://schemas.openxmlformats.org/officeDocument/2006/relationships/image" Target="../media/image127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image" Target="../media/image130.wmf"/><Relationship Id="rId7" Type="http://schemas.openxmlformats.org/officeDocument/2006/relationships/image" Target="../media/image11.wmf"/><Relationship Id="rId2" Type="http://schemas.openxmlformats.org/officeDocument/2006/relationships/image" Target="../media/image129.wmf"/><Relationship Id="rId1" Type="http://schemas.openxmlformats.org/officeDocument/2006/relationships/image" Target="../media/image125.wmf"/><Relationship Id="rId6" Type="http://schemas.openxmlformats.org/officeDocument/2006/relationships/image" Target="../media/image133.w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Relationship Id="rId9" Type="http://schemas.openxmlformats.org/officeDocument/2006/relationships/image" Target="../media/image135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4" Type="http://schemas.openxmlformats.org/officeDocument/2006/relationships/image" Target="../media/image14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7.wmf"/><Relationship Id="rId5" Type="http://schemas.openxmlformats.org/officeDocument/2006/relationships/image" Target="../media/image9.wmf"/><Relationship Id="rId10" Type="http://schemas.openxmlformats.org/officeDocument/2006/relationships/image" Target="../media/image17.wmf"/><Relationship Id="rId4" Type="http://schemas.openxmlformats.org/officeDocument/2006/relationships/image" Target="../media/image13.wmf"/><Relationship Id="rId9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43.wmf"/><Relationship Id="rId7" Type="http://schemas.openxmlformats.org/officeDocument/2006/relationships/image" Target="../media/image147.wmf"/><Relationship Id="rId2" Type="http://schemas.openxmlformats.org/officeDocument/2006/relationships/image" Target="../media/image139.wmf"/><Relationship Id="rId1" Type="http://schemas.openxmlformats.org/officeDocument/2006/relationships/image" Target="../media/image142.wmf"/><Relationship Id="rId6" Type="http://schemas.openxmlformats.org/officeDocument/2006/relationships/image" Target="../media/image146.wmf"/><Relationship Id="rId11" Type="http://schemas.openxmlformats.org/officeDocument/2006/relationships/image" Target="../media/image150.wmf"/><Relationship Id="rId5" Type="http://schemas.openxmlformats.org/officeDocument/2006/relationships/image" Target="../media/image145.wmf"/><Relationship Id="rId10" Type="http://schemas.openxmlformats.org/officeDocument/2006/relationships/image" Target="../media/image149.wmf"/><Relationship Id="rId4" Type="http://schemas.openxmlformats.org/officeDocument/2006/relationships/image" Target="../media/image144.wmf"/><Relationship Id="rId9" Type="http://schemas.openxmlformats.org/officeDocument/2006/relationships/image" Target="../media/image148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Relationship Id="rId6" Type="http://schemas.openxmlformats.org/officeDocument/2006/relationships/image" Target="../media/image149.wmf"/><Relationship Id="rId5" Type="http://schemas.openxmlformats.org/officeDocument/2006/relationships/image" Target="../media/image154.wmf"/><Relationship Id="rId4" Type="http://schemas.openxmlformats.org/officeDocument/2006/relationships/image" Target="../media/image143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wmf"/><Relationship Id="rId1" Type="http://schemas.openxmlformats.org/officeDocument/2006/relationships/image" Target="../media/image15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Relationship Id="rId5" Type="http://schemas.openxmlformats.org/officeDocument/2006/relationships/image" Target="../media/image164.wmf"/><Relationship Id="rId4" Type="http://schemas.openxmlformats.org/officeDocument/2006/relationships/image" Target="../media/image149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image" Target="../media/image167.wmf"/><Relationship Id="rId7" Type="http://schemas.openxmlformats.org/officeDocument/2006/relationships/image" Target="../media/image170.wmf"/><Relationship Id="rId2" Type="http://schemas.openxmlformats.org/officeDocument/2006/relationships/image" Target="../media/image166.wmf"/><Relationship Id="rId1" Type="http://schemas.openxmlformats.org/officeDocument/2006/relationships/image" Target="../media/image161.wmf"/><Relationship Id="rId6" Type="http://schemas.openxmlformats.org/officeDocument/2006/relationships/image" Target="../media/image169.wmf"/><Relationship Id="rId5" Type="http://schemas.openxmlformats.org/officeDocument/2006/relationships/image" Target="../media/image14.wmf"/><Relationship Id="rId4" Type="http://schemas.openxmlformats.org/officeDocument/2006/relationships/image" Target="../media/image168.wmf"/><Relationship Id="rId9" Type="http://schemas.openxmlformats.org/officeDocument/2006/relationships/image" Target="../media/image171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wmf"/><Relationship Id="rId1" Type="http://schemas.openxmlformats.org/officeDocument/2006/relationships/image" Target="../media/image172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76.wmf"/><Relationship Id="rId2" Type="http://schemas.openxmlformats.org/officeDocument/2006/relationships/image" Target="../media/image163.wmf"/><Relationship Id="rId1" Type="http://schemas.openxmlformats.org/officeDocument/2006/relationships/image" Target="../media/image172.wmf"/><Relationship Id="rId6" Type="http://schemas.openxmlformats.org/officeDocument/2006/relationships/image" Target="../media/image167.wmf"/><Relationship Id="rId5" Type="http://schemas.openxmlformats.org/officeDocument/2006/relationships/image" Target="../media/image166.wmf"/><Relationship Id="rId4" Type="http://schemas.openxmlformats.org/officeDocument/2006/relationships/image" Target="../media/image175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2" Type="http://schemas.openxmlformats.org/officeDocument/2006/relationships/image" Target="../media/image175.wmf"/><Relationship Id="rId1" Type="http://schemas.openxmlformats.org/officeDocument/2006/relationships/image" Target="../media/image172.wmf"/><Relationship Id="rId5" Type="http://schemas.openxmlformats.org/officeDocument/2006/relationships/image" Target="../media/image177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wmf"/><Relationship Id="rId1" Type="http://schemas.openxmlformats.org/officeDocument/2006/relationships/image" Target="../media/image178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wmf"/><Relationship Id="rId3" Type="http://schemas.openxmlformats.org/officeDocument/2006/relationships/image" Target="../media/image14.wmf"/><Relationship Id="rId7" Type="http://schemas.openxmlformats.org/officeDocument/2006/relationships/image" Target="../media/image182.wmf"/><Relationship Id="rId2" Type="http://schemas.openxmlformats.org/officeDocument/2006/relationships/image" Target="../media/image163.wmf"/><Relationship Id="rId1" Type="http://schemas.openxmlformats.org/officeDocument/2006/relationships/image" Target="../media/image178.wmf"/><Relationship Id="rId6" Type="http://schemas.openxmlformats.org/officeDocument/2006/relationships/image" Target="../media/image151.wmf"/><Relationship Id="rId5" Type="http://schemas.openxmlformats.org/officeDocument/2006/relationships/image" Target="../media/image181.wmf"/><Relationship Id="rId10" Type="http://schemas.openxmlformats.org/officeDocument/2006/relationships/image" Target="../media/image143.wmf"/><Relationship Id="rId4" Type="http://schemas.openxmlformats.org/officeDocument/2006/relationships/image" Target="../media/image175.wmf"/><Relationship Id="rId9" Type="http://schemas.openxmlformats.org/officeDocument/2006/relationships/image" Target="../media/image184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image" Target="../media/image185.wmf"/><Relationship Id="rId7" Type="http://schemas.openxmlformats.org/officeDocument/2006/relationships/image" Target="../media/image14.wmf"/><Relationship Id="rId2" Type="http://schemas.openxmlformats.org/officeDocument/2006/relationships/image" Target="../media/image181.wmf"/><Relationship Id="rId1" Type="http://schemas.openxmlformats.org/officeDocument/2006/relationships/image" Target="../media/image178.wmf"/><Relationship Id="rId6" Type="http://schemas.openxmlformats.org/officeDocument/2006/relationships/image" Target="../media/image187.wmf"/><Relationship Id="rId5" Type="http://schemas.openxmlformats.org/officeDocument/2006/relationships/image" Target="../media/image186.wmf"/><Relationship Id="rId4" Type="http://schemas.openxmlformats.org/officeDocument/2006/relationships/image" Target="../media/image175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wmf"/><Relationship Id="rId2" Type="http://schemas.openxmlformats.org/officeDocument/2006/relationships/image" Target="../media/image175.wmf"/><Relationship Id="rId1" Type="http://schemas.openxmlformats.org/officeDocument/2006/relationships/image" Target="../media/image178.wmf"/><Relationship Id="rId5" Type="http://schemas.openxmlformats.org/officeDocument/2006/relationships/image" Target="../media/image14.wmf"/><Relationship Id="rId4" Type="http://schemas.openxmlformats.org/officeDocument/2006/relationships/image" Target="../media/image188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wmf"/><Relationship Id="rId1" Type="http://schemas.openxmlformats.org/officeDocument/2006/relationships/image" Target="../media/image189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4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wmf"/><Relationship Id="rId2" Type="http://schemas.openxmlformats.org/officeDocument/2006/relationships/image" Target="../media/image197.wmf"/><Relationship Id="rId1" Type="http://schemas.openxmlformats.org/officeDocument/2006/relationships/image" Target="../media/image196.wmf"/><Relationship Id="rId6" Type="http://schemas.openxmlformats.org/officeDocument/2006/relationships/image" Target="../media/image143.wmf"/><Relationship Id="rId5" Type="http://schemas.openxmlformats.org/officeDocument/2006/relationships/image" Target="../media/image200.wmf"/><Relationship Id="rId4" Type="http://schemas.openxmlformats.org/officeDocument/2006/relationships/image" Target="../media/image199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wmf"/><Relationship Id="rId3" Type="http://schemas.openxmlformats.org/officeDocument/2006/relationships/image" Target="../media/image196.wmf"/><Relationship Id="rId7" Type="http://schemas.openxmlformats.org/officeDocument/2006/relationships/image" Target="../media/image197.wmf"/><Relationship Id="rId2" Type="http://schemas.openxmlformats.org/officeDocument/2006/relationships/image" Target="../media/image200.wmf"/><Relationship Id="rId1" Type="http://schemas.openxmlformats.org/officeDocument/2006/relationships/image" Target="../media/image202.wmf"/><Relationship Id="rId6" Type="http://schemas.openxmlformats.org/officeDocument/2006/relationships/image" Target="../media/image14.wmf"/><Relationship Id="rId5" Type="http://schemas.openxmlformats.org/officeDocument/2006/relationships/image" Target="../media/image203.wmf"/><Relationship Id="rId4" Type="http://schemas.openxmlformats.org/officeDocument/2006/relationships/image" Target="../media/image143.wmf"/><Relationship Id="rId9" Type="http://schemas.openxmlformats.org/officeDocument/2006/relationships/image" Target="../media/image205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14.wmf"/><Relationship Id="rId7" Type="http://schemas.openxmlformats.org/officeDocument/2006/relationships/image" Target="../media/image25.wmf"/><Relationship Id="rId12" Type="http://schemas.openxmlformats.org/officeDocument/2006/relationships/image" Target="../media/image29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4.wmf"/><Relationship Id="rId11" Type="http://schemas.openxmlformats.org/officeDocument/2006/relationships/image" Target="../media/image28.wmf"/><Relationship Id="rId5" Type="http://schemas.openxmlformats.org/officeDocument/2006/relationships/image" Target="../media/image23.wmf"/><Relationship Id="rId10" Type="http://schemas.openxmlformats.org/officeDocument/2006/relationships/image" Target="../media/image27.wmf"/><Relationship Id="rId4" Type="http://schemas.openxmlformats.org/officeDocument/2006/relationships/image" Target="../media/image22.wmf"/><Relationship Id="rId9" Type="http://schemas.openxmlformats.org/officeDocument/2006/relationships/image" Target="../media/image11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wmf"/><Relationship Id="rId1" Type="http://schemas.openxmlformats.org/officeDocument/2006/relationships/image" Target="../media/image205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wmf"/><Relationship Id="rId2" Type="http://schemas.openxmlformats.org/officeDocument/2006/relationships/image" Target="../media/image210.wmf"/><Relationship Id="rId1" Type="http://schemas.openxmlformats.org/officeDocument/2006/relationships/image" Target="../media/image209.wmf"/><Relationship Id="rId4" Type="http://schemas.openxmlformats.org/officeDocument/2006/relationships/image" Target="../media/image14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wmf"/><Relationship Id="rId2" Type="http://schemas.openxmlformats.org/officeDocument/2006/relationships/image" Target="../media/image212.wmf"/><Relationship Id="rId1" Type="http://schemas.openxmlformats.org/officeDocument/2006/relationships/image" Target="../media/image211.wmf"/><Relationship Id="rId6" Type="http://schemas.openxmlformats.org/officeDocument/2006/relationships/image" Target="../media/image215.wmf"/><Relationship Id="rId5" Type="http://schemas.openxmlformats.org/officeDocument/2006/relationships/image" Target="../media/image214.wmf"/><Relationship Id="rId4" Type="http://schemas.openxmlformats.org/officeDocument/2006/relationships/image" Target="../media/image14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6.w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218.wmf"/><Relationship Id="rId7" Type="http://schemas.openxmlformats.org/officeDocument/2006/relationships/image" Target="../media/image221.wmf"/><Relationship Id="rId2" Type="http://schemas.openxmlformats.org/officeDocument/2006/relationships/image" Target="../media/image212.wmf"/><Relationship Id="rId1" Type="http://schemas.openxmlformats.org/officeDocument/2006/relationships/image" Target="../media/image216.wmf"/><Relationship Id="rId6" Type="http://schemas.openxmlformats.org/officeDocument/2006/relationships/image" Target="../media/image220.wmf"/><Relationship Id="rId5" Type="http://schemas.openxmlformats.org/officeDocument/2006/relationships/image" Target="../media/image143.wmf"/><Relationship Id="rId4" Type="http://schemas.openxmlformats.org/officeDocument/2006/relationships/image" Target="../media/image219.wmf"/><Relationship Id="rId9" Type="http://schemas.openxmlformats.org/officeDocument/2006/relationships/image" Target="../media/image222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wmf"/><Relationship Id="rId2" Type="http://schemas.openxmlformats.org/officeDocument/2006/relationships/image" Target="../media/image223.wmf"/><Relationship Id="rId1" Type="http://schemas.openxmlformats.org/officeDocument/2006/relationships/image" Target="../media/image222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215.wmf"/><Relationship Id="rId7" Type="http://schemas.openxmlformats.org/officeDocument/2006/relationships/image" Target="../media/image225.wmf"/><Relationship Id="rId2" Type="http://schemas.openxmlformats.org/officeDocument/2006/relationships/image" Target="../media/image214.wmf"/><Relationship Id="rId1" Type="http://schemas.openxmlformats.org/officeDocument/2006/relationships/image" Target="../media/image213.wmf"/><Relationship Id="rId6" Type="http://schemas.openxmlformats.org/officeDocument/2006/relationships/image" Target="../media/image224.wmf"/><Relationship Id="rId5" Type="http://schemas.openxmlformats.org/officeDocument/2006/relationships/image" Target="../media/image223.wmf"/><Relationship Id="rId4" Type="http://schemas.openxmlformats.org/officeDocument/2006/relationships/image" Target="../media/image222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26.wmf"/><Relationship Id="rId1" Type="http://schemas.openxmlformats.org/officeDocument/2006/relationships/image" Target="../media/image225.wmf"/><Relationship Id="rId5" Type="http://schemas.openxmlformats.org/officeDocument/2006/relationships/image" Target="../media/image228.wmf"/><Relationship Id="rId4" Type="http://schemas.openxmlformats.org/officeDocument/2006/relationships/image" Target="../media/image227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30.wmf"/><Relationship Id="rId1" Type="http://schemas.openxmlformats.org/officeDocument/2006/relationships/image" Target="../media/image229.wmf"/><Relationship Id="rId6" Type="http://schemas.openxmlformats.org/officeDocument/2006/relationships/image" Target="../media/image233.wmf"/><Relationship Id="rId5" Type="http://schemas.openxmlformats.org/officeDocument/2006/relationships/image" Target="../media/image232.wmf"/><Relationship Id="rId4" Type="http://schemas.openxmlformats.org/officeDocument/2006/relationships/image" Target="../media/image231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239.wmf"/><Relationship Id="rId2" Type="http://schemas.openxmlformats.org/officeDocument/2006/relationships/image" Target="../media/image235.wmf"/><Relationship Id="rId1" Type="http://schemas.openxmlformats.org/officeDocument/2006/relationships/image" Target="../media/image234.wmf"/><Relationship Id="rId6" Type="http://schemas.openxmlformats.org/officeDocument/2006/relationships/image" Target="../media/image238.wmf"/><Relationship Id="rId5" Type="http://schemas.openxmlformats.org/officeDocument/2006/relationships/image" Target="../media/image237.wmf"/><Relationship Id="rId4" Type="http://schemas.openxmlformats.org/officeDocument/2006/relationships/image" Target="../media/image2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241.wmf"/><Relationship Id="rId1" Type="http://schemas.openxmlformats.org/officeDocument/2006/relationships/image" Target="../media/image240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27.wmf"/><Relationship Id="rId1" Type="http://schemas.openxmlformats.org/officeDocument/2006/relationships/image" Target="../media/image242.wmf"/><Relationship Id="rId4" Type="http://schemas.openxmlformats.org/officeDocument/2006/relationships/image" Target="../media/image243.wmf"/></Relationships>
</file>

<file path=ppt/drawings/_rels/vmlDrawing6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wmf"/><Relationship Id="rId3" Type="http://schemas.openxmlformats.org/officeDocument/2006/relationships/image" Target="../media/image14.wmf"/><Relationship Id="rId7" Type="http://schemas.openxmlformats.org/officeDocument/2006/relationships/image" Target="../media/image249.wmf"/><Relationship Id="rId2" Type="http://schemas.openxmlformats.org/officeDocument/2006/relationships/image" Target="../media/image245.wmf"/><Relationship Id="rId1" Type="http://schemas.openxmlformats.org/officeDocument/2006/relationships/image" Target="../media/image244.wmf"/><Relationship Id="rId6" Type="http://schemas.openxmlformats.org/officeDocument/2006/relationships/image" Target="../media/image248.wmf"/><Relationship Id="rId5" Type="http://schemas.openxmlformats.org/officeDocument/2006/relationships/image" Target="../media/image247.wmf"/><Relationship Id="rId4" Type="http://schemas.openxmlformats.org/officeDocument/2006/relationships/image" Target="../media/image246.wmf"/><Relationship Id="rId9" Type="http://schemas.openxmlformats.org/officeDocument/2006/relationships/image" Target="../media/image251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2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wmf"/><Relationship Id="rId7" Type="http://schemas.openxmlformats.org/officeDocument/2006/relationships/image" Target="../media/image257.wmf"/><Relationship Id="rId2" Type="http://schemas.openxmlformats.org/officeDocument/2006/relationships/image" Target="../media/image254.wmf"/><Relationship Id="rId1" Type="http://schemas.openxmlformats.org/officeDocument/2006/relationships/image" Target="../media/image243.wmf"/><Relationship Id="rId6" Type="http://schemas.openxmlformats.org/officeDocument/2006/relationships/image" Target="../media/image256.wmf"/><Relationship Id="rId5" Type="http://schemas.openxmlformats.org/officeDocument/2006/relationships/image" Target="../media/image251.wmf"/><Relationship Id="rId4" Type="http://schemas.openxmlformats.org/officeDocument/2006/relationships/image" Target="../media/image14.wmf"/></Relationships>
</file>

<file path=ppt/drawings/_rels/vmlDrawing6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wmf"/><Relationship Id="rId3" Type="http://schemas.openxmlformats.org/officeDocument/2006/relationships/image" Target="../media/image14.wmf"/><Relationship Id="rId7" Type="http://schemas.openxmlformats.org/officeDocument/2006/relationships/image" Target="../media/image259.wmf"/><Relationship Id="rId2" Type="http://schemas.openxmlformats.org/officeDocument/2006/relationships/image" Target="../media/image249.wmf"/><Relationship Id="rId1" Type="http://schemas.openxmlformats.org/officeDocument/2006/relationships/image" Target="../media/image256.wmf"/><Relationship Id="rId6" Type="http://schemas.openxmlformats.org/officeDocument/2006/relationships/image" Target="../media/image251.wmf"/><Relationship Id="rId5" Type="http://schemas.openxmlformats.org/officeDocument/2006/relationships/image" Target="../media/image246.wmf"/><Relationship Id="rId4" Type="http://schemas.openxmlformats.org/officeDocument/2006/relationships/image" Target="../media/image258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60.wmf"/><Relationship Id="rId1" Type="http://schemas.openxmlformats.org/officeDocument/2006/relationships/image" Target="../media/image243.wmf"/><Relationship Id="rId4" Type="http://schemas.openxmlformats.org/officeDocument/2006/relationships/image" Target="../media/image261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wmf"/><Relationship Id="rId2" Type="http://schemas.openxmlformats.org/officeDocument/2006/relationships/image" Target="../media/image261.wmf"/><Relationship Id="rId1" Type="http://schemas.openxmlformats.org/officeDocument/2006/relationships/image" Target="../media/image262.wmf"/><Relationship Id="rId6" Type="http://schemas.openxmlformats.org/officeDocument/2006/relationships/image" Target="../media/image14.wmf"/><Relationship Id="rId5" Type="http://schemas.openxmlformats.org/officeDocument/2006/relationships/image" Target="../media/image265.wmf"/><Relationship Id="rId4" Type="http://schemas.openxmlformats.org/officeDocument/2006/relationships/image" Target="../media/image26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33.wmf"/><Relationship Id="rId7" Type="http://schemas.openxmlformats.org/officeDocument/2006/relationships/image" Target="../media/image40.wmf"/><Relationship Id="rId2" Type="http://schemas.openxmlformats.org/officeDocument/2006/relationships/image" Target="../media/image36.wmf"/><Relationship Id="rId1" Type="http://schemas.openxmlformats.org/officeDocument/2006/relationships/image" Target="../media/image18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10" Type="http://schemas.openxmlformats.org/officeDocument/2006/relationships/image" Target="../media/image42.wmf"/><Relationship Id="rId4" Type="http://schemas.openxmlformats.org/officeDocument/2006/relationships/image" Target="../media/image37.wmf"/><Relationship Id="rId9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8.wmf"/><Relationship Id="rId1" Type="http://schemas.openxmlformats.org/officeDocument/2006/relationships/image" Target="../media/image44.wmf"/><Relationship Id="rId4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7.wmf"/><Relationship Id="rId7" Type="http://schemas.openxmlformats.org/officeDocument/2006/relationships/image" Target="../media/image15.wmf"/><Relationship Id="rId2" Type="http://schemas.openxmlformats.org/officeDocument/2006/relationships/image" Target="../media/image46.wmf"/><Relationship Id="rId1" Type="http://schemas.openxmlformats.org/officeDocument/2006/relationships/image" Target="../media/image9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14.wmf"/><Relationship Id="rId9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CA201-A3A1-4767-B1FD-F901C2797AEE}" type="datetimeFigureOut">
              <a:rPr lang="sr-Latn-RS" smtClean="0"/>
              <a:t>14.5.2023.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19932-5C6B-4467-B978-B565485F51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9134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14.5.2023.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F9C2-1459-473F-9108-DA294882D47C}" type="datetime1">
              <a:rPr lang="sr-Latn-RS" smtClean="0"/>
              <a:t>14.5.2023.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06EF-43B7-40B2-9896-BA27D4056C70}" type="datetime1">
              <a:rPr lang="sr-Latn-RS" smtClean="0"/>
              <a:t>14.5.2023.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423-D015-4E8A-9B14-5ABE1EA7C00F}" type="datetime1">
              <a:rPr lang="sr-Latn-RS" smtClean="0"/>
              <a:t>14.5.2023.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6FFF-26EC-4D02-A54E-2EA73E6A0828}" type="datetime1">
              <a:rPr lang="sr-Latn-RS" smtClean="0"/>
              <a:t>14.5.2023.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270C-8A4F-40B9-AA1F-5BE56721B0AC}" type="datetime1">
              <a:rPr lang="sr-Latn-RS" smtClean="0"/>
              <a:t>14.5.2023.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4565-5286-4C09-8DAC-F1A08D433223}" type="datetime1">
              <a:rPr lang="sr-Latn-RS" smtClean="0"/>
              <a:t>14.5.2023.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28C7-CA83-4EE5-9ADC-C997BFE09EDA}" type="datetime1">
              <a:rPr lang="sr-Latn-RS" smtClean="0"/>
              <a:t>14.5.2023.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4BF8-FE31-4276-BAF8-D5868D8FD214}" type="datetime1">
              <a:rPr lang="sr-Latn-RS" smtClean="0"/>
              <a:t>14.5.2023.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8995-156B-4B68-9032-83F75FA7853E}" type="datetime1">
              <a:rPr lang="sr-Latn-RS" smtClean="0"/>
              <a:t>14.5.2023.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AEF1-80B7-4E22-BB4B-190F572A02F3}" type="datetime1">
              <a:rPr lang="sr-Latn-RS" smtClean="0"/>
              <a:t>14.5.2023.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A011-D96A-4E89-BF89-CF4BB6DA327D}" type="datetime1">
              <a:rPr lang="sr-Latn-RS" smtClean="0"/>
              <a:t>14.5.2023.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0408D9-32DF-4D58-B5E3-369E5E1FC4FC}" type="datetime1">
              <a:rPr lang="sr-Latn-RS" smtClean="0"/>
              <a:t>14.5.2023.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Relationship Id="rId9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5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9.bin"/><Relationship Id="rId24" Type="http://schemas.openxmlformats.org/officeDocument/2006/relationships/oleObject" Target="../embeddings/oleObject16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5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7.wmf"/><Relationship Id="rId22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28.bin"/><Relationship Id="rId26" Type="http://schemas.openxmlformats.org/officeDocument/2006/relationships/image" Target="../media/image28.wmf"/><Relationship Id="rId3" Type="http://schemas.openxmlformats.org/officeDocument/2006/relationships/oleObject" Target="../embeddings/oleObject20.bin"/><Relationship Id="rId21" Type="http://schemas.openxmlformats.org/officeDocument/2006/relationships/image" Target="../media/image11.wmf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25.wmf"/><Relationship Id="rId25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29" Type="http://schemas.openxmlformats.org/officeDocument/2006/relationships/image" Target="../media/image29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27.wmf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24.wmf"/><Relationship Id="rId23" Type="http://schemas.openxmlformats.org/officeDocument/2006/relationships/oleObject" Target="../embeddings/oleObject31.bin"/><Relationship Id="rId28" Type="http://schemas.openxmlformats.org/officeDocument/2006/relationships/oleObject" Target="../embeddings/oleObject34.bin"/><Relationship Id="rId10" Type="http://schemas.openxmlformats.org/officeDocument/2006/relationships/image" Target="../media/image22.wmf"/><Relationship Id="rId19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0.bin"/><Relationship Id="rId27" Type="http://schemas.openxmlformats.org/officeDocument/2006/relationships/oleObject" Target="../embeddings/oleObject33.bin"/><Relationship Id="rId30" Type="http://schemas.openxmlformats.org/officeDocument/2006/relationships/oleObject" Target="../embeddings/oleObject3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image" Target="../media/image35.wmf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9.bin"/><Relationship Id="rId14" Type="http://schemas.openxmlformats.org/officeDocument/2006/relationships/oleObject" Target="../embeddings/oleObject4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43.bin"/><Relationship Id="rId21" Type="http://schemas.openxmlformats.org/officeDocument/2006/relationships/oleObject" Target="../embeddings/oleObject51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.wmf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50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39.wmf"/><Relationship Id="rId22" Type="http://schemas.openxmlformats.org/officeDocument/2006/relationships/image" Target="../media/image4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wmf"/><Relationship Id="rId11" Type="http://schemas.openxmlformats.org/officeDocument/2006/relationships/image" Target="../media/image9.wmf"/><Relationship Id="rId5" Type="http://schemas.openxmlformats.org/officeDocument/2006/relationships/oleObject" Target="../embeddings/oleObject53.bin"/><Relationship Id="rId10" Type="http://schemas.openxmlformats.org/officeDocument/2006/relationships/oleObject" Target="../embeddings/oleObject55.bin"/><Relationship Id="rId4" Type="http://schemas.openxmlformats.org/officeDocument/2006/relationships/image" Target="../media/image44.wmf"/><Relationship Id="rId9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61.bin"/><Relationship Id="rId18" Type="http://schemas.openxmlformats.org/officeDocument/2006/relationships/oleObject" Target="../embeddings/oleObject64.bin"/><Relationship Id="rId3" Type="http://schemas.openxmlformats.org/officeDocument/2006/relationships/oleObject" Target="../embeddings/oleObject56.bin"/><Relationship Id="rId21" Type="http://schemas.openxmlformats.org/officeDocument/2006/relationships/oleObject" Target="../embeddings/oleObject6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48.wmf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3.bin"/><Relationship Id="rId20" Type="http://schemas.openxmlformats.org/officeDocument/2006/relationships/image" Target="../media/image50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65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49.wmf"/><Relationship Id="rId22" Type="http://schemas.openxmlformats.org/officeDocument/2006/relationships/image" Target="../media/image5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72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5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3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5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57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7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82.bin"/><Relationship Id="rId18" Type="http://schemas.openxmlformats.org/officeDocument/2006/relationships/image" Target="../media/image63.wmf"/><Relationship Id="rId3" Type="http://schemas.openxmlformats.org/officeDocument/2006/relationships/oleObject" Target="../embeddings/oleObject78.bin"/><Relationship Id="rId21" Type="http://schemas.openxmlformats.org/officeDocument/2006/relationships/image" Target="../media/image64.wmf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2.wmf"/><Relationship Id="rId20" Type="http://schemas.openxmlformats.org/officeDocument/2006/relationships/oleObject" Target="../embeddings/oleObject86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7.bin"/><Relationship Id="rId15" Type="http://schemas.openxmlformats.org/officeDocument/2006/relationships/oleObject" Target="../embeddings/oleObject83.bin"/><Relationship Id="rId23" Type="http://schemas.openxmlformats.org/officeDocument/2006/relationships/image" Target="../media/image57.wmf"/><Relationship Id="rId10" Type="http://schemas.openxmlformats.org/officeDocument/2006/relationships/image" Target="../media/image60.wmf"/><Relationship Id="rId19" Type="http://schemas.openxmlformats.org/officeDocument/2006/relationships/oleObject" Target="../embeddings/oleObject85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61.wmf"/><Relationship Id="rId22" Type="http://schemas.openxmlformats.org/officeDocument/2006/relationships/oleObject" Target="../embeddings/oleObject7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92.bin"/><Relationship Id="rId18" Type="http://schemas.openxmlformats.org/officeDocument/2006/relationships/oleObject" Target="../embeddings/oleObject95.bin"/><Relationship Id="rId3" Type="http://schemas.openxmlformats.org/officeDocument/2006/relationships/oleObject" Target="../embeddings/oleObject87.bin"/><Relationship Id="rId21" Type="http://schemas.openxmlformats.org/officeDocument/2006/relationships/image" Target="../media/image71.wmf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68.wmf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4.bin"/><Relationship Id="rId20" Type="http://schemas.openxmlformats.org/officeDocument/2006/relationships/oleObject" Target="../embeddings/oleObject96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5" Type="http://schemas.openxmlformats.org/officeDocument/2006/relationships/image" Target="../media/image69.wmf"/><Relationship Id="rId23" Type="http://schemas.openxmlformats.org/officeDocument/2006/relationships/image" Target="../media/image72.wmf"/><Relationship Id="rId10" Type="http://schemas.openxmlformats.org/officeDocument/2006/relationships/image" Target="../media/image67.wmf"/><Relationship Id="rId19" Type="http://schemas.openxmlformats.org/officeDocument/2006/relationships/image" Target="../media/image70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90.bin"/><Relationship Id="rId14" Type="http://schemas.openxmlformats.org/officeDocument/2006/relationships/oleObject" Target="../embeddings/oleObject93.bin"/><Relationship Id="rId22" Type="http://schemas.openxmlformats.org/officeDocument/2006/relationships/oleObject" Target="../embeddings/oleObject9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4.jpeg"/><Relationship Id="rId4" Type="http://schemas.openxmlformats.org/officeDocument/2006/relationships/image" Target="../media/image73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.wmf"/><Relationship Id="rId11" Type="http://schemas.openxmlformats.org/officeDocument/2006/relationships/image" Target="../media/image9.wmf"/><Relationship Id="rId5" Type="http://schemas.openxmlformats.org/officeDocument/2006/relationships/oleObject" Target="../embeddings/oleObject100.bin"/><Relationship Id="rId10" Type="http://schemas.openxmlformats.org/officeDocument/2006/relationships/oleObject" Target="../embeddings/oleObject102.bin"/><Relationship Id="rId4" Type="http://schemas.openxmlformats.org/officeDocument/2006/relationships/image" Target="../media/image76.wmf"/><Relationship Id="rId9" Type="http://schemas.openxmlformats.org/officeDocument/2006/relationships/image" Target="../media/image7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109.bin"/><Relationship Id="rId18" Type="http://schemas.openxmlformats.org/officeDocument/2006/relationships/image" Target="../media/image81.wmf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12" Type="http://schemas.openxmlformats.org/officeDocument/2006/relationships/oleObject" Target="../embeddings/oleObject108.bin"/><Relationship Id="rId17" Type="http://schemas.openxmlformats.org/officeDocument/2006/relationships/oleObject" Target="../embeddings/oleObject1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wmf"/><Relationship Id="rId20" Type="http://schemas.openxmlformats.org/officeDocument/2006/relationships/image" Target="../media/image82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4.bin"/><Relationship Id="rId15" Type="http://schemas.openxmlformats.org/officeDocument/2006/relationships/oleObject" Target="../embeddings/oleObject110.bin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112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80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17.bin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85.wmf"/><Relationship Id="rId17" Type="http://schemas.openxmlformats.org/officeDocument/2006/relationships/oleObject" Target="../embeddings/oleObject11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5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16.bin"/><Relationship Id="rId5" Type="http://schemas.openxmlformats.org/officeDocument/2006/relationships/oleObject" Target="../embeddings/oleObject114.bin"/><Relationship Id="rId15" Type="http://schemas.openxmlformats.org/officeDocument/2006/relationships/oleObject" Target="../embeddings/oleObject118.bin"/><Relationship Id="rId10" Type="http://schemas.openxmlformats.org/officeDocument/2006/relationships/image" Target="../media/image84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115.bin"/><Relationship Id="rId14" Type="http://schemas.openxmlformats.org/officeDocument/2006/relationships/image" Target="../media/image5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21.bin"/><Relationship Id="rId5" Type="http://schemas.openxmlformats.org/officeDocument/2006/relationships/oleObject" Target="../embeddings/oleObject77.bin"/><Relationship Id="rId10" Type="http://schemas.openxmlformats.org/officeDocument/2006/relationships/image" Target="../media/image54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11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26.bin"/><Relationship Id="rId18" Type="http://schemas.openxmlformats.org/officeDocument/2006/relationships/image" Target="../media/image63.wmf"/><Relationship Id="rId3" Type="http://schemas.openxmlformats.org/officeDocument/2006/relationships/oleObject" Target="../embeddings/oleObject121.bin"/><Relationship Id="rId21" Type="http://schemas.openxmlformats.org/officeDocument/2006/relationships/image" Target="../media/image90.wmf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12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2.wmf"/><Relationship Id="rId20" Type="http://schemas.openxmlformats.org/officeDocument/2006/relationships/oleObject" Target="../embeddings/oleObject130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125.bin"/><Relationship Id="rId5" Type="http://schemas.openxmlformats.org/officeDocument/2006/relationships/oleObject" Target="../embeddings/oleObject122.bin"/><Relationship Id="rId15" Type="http://schemas.openxmlformats.org/officeDocument/2006/relationships/oleObject" Target="../embeddings/oleObject127.bin"/><Relationship Id="rId23" Type="http://schemas.openxmlformats.org/officeDocument/2006/relationships/image" Target="../media/image91.wmf"/><Relationship Id="rId10" Type="http://schemas.openxmlformats.org/officeDocument/2006/relationships/image" Target="../media/image89.wmf"/><Relationship Id="rId19" Type="http://schemas.openxmlformats.org/officeDocument/2006/relationships/oleObject" Target="../embeddings/oleObject129.bin"/><Relationship Id="rId4" Type="http://schemas.openxmlformats.org/officeDocument/2006/relationships/image" Target="../media/image87.wmf"/><Relationship Id="rId9" Type="http://schemas.openxmlformats.org/officeDocument/2006/relationships/oleObject" Target="../embeddings/oleObject124.bin"/><Relationship Id="rId14" Type="http://schemas.openxmlformats.org/officeDocument/2006/relationships/image" Target="../media/image11.wmf"/><Relationship Id="rId22" Type="http://schemas.openxmlformats.org/officeDocument/2006/relationships/oleObject" Target="../embeddings/oleObject131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137.bin"/><Relationship Id="rId18" Type="http://schemas.openxmlformats.org/officeDocument/2006/relationships/oleObject" Target="../embeddings/oleObject140.bin"/><Relationship Id="rId3" Type="http://schemas.openxmlformats.org/officeDocument/2006/relationships/oleObject" Target="../embeddings/oleObject132.bin"/><Relationship Id="rId21" Type="http://schemas.openxmlformats.org/officeDocument/2006/relationships/image" Target="../media/image97.wmf"/><Relationship Id="rId7" Type="http://schemas.openxmlformats.org/officeDocument/2006/relationships/oleObject" Target="../embeddings/oleObject134.bin"/><Relationship Id="rId12" Type="http://schemas.openxmlformats.org/officeDocument/2006/relationships/image" Target="../media/image95.wmf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9.bin"/><Relationship Id="rId20" Type="http://schemas.openxmlformats.org/officeDocument/2006/relationships/oleObject" Target="../embeddings/oleObject141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36.bin"/><Relationship Id="rId5" Type="http://schemas.openxmlformats.org/officeDocument/2006/relationships/oleObject" Target="../embeddings/oleObject133.bin"/><Relationship Id="rId15" Type="http://schemas.openxmlformats.org/officeDocument/2006/relationships/image" Target="../media/image96.wmf"/><Relationship Id="rId23" Type="http://schemas.openxmlformats.org/officeDocument/2006/relationships/image" Target="../media/image98.wmf"/><Relationship Id="rId10" Type="http://schemas.openxmlformats.org/officeDocument/2006/relationships/image" Target="../media/image94.wmf"/><Relationship Id="rId19" Type="http://schemas.openxmlformats.org/officeDocument/2006/relationships/image" Target="../media/image70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35.bin"/><Relationship Id="rId14" Type="http://schemas.openxmlformats.org/officeDocument/2006/relationships/oleObject" Target="../embeddings/oleObject138.bin"/><Relationship Id="rId22" Type="http://schemas.openxmlformats.org/officeDocument/2006/relationships/oleObject" Target="../embeddings/oleObject14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00.jpeg"/><Relationship Id="rId4" Type="http://schemas.openxmlformats.org/officeDocument/2006/relationships/image" Target="../media/image99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.wmf"/><Relationship Id="rId11" Type="http://schemas.openxmlformats.org/officeDocument/2006/relationships/image" Target="../media/image9.wmf"/><Relationship Id="rId5" Type="http://schemas.openxmlformats.org/officeDocument/2006/relationships/oleObject" Target="../embeddings/oleObject145.bin"/><Relationship Id="rId10" Type="http://schemas.openxmlformats.org/officeDocument/2006/relationships/oleObject" Target="../embeddings/oleObject147.bin"/><Relationship Id="rId4" Type="http://schemas.openxmlformats.org/officeDocument/2006/relationships/image" Target="../media/image102.wmf"/><Relationship Id="rId9" Type="http://schemas.openxmlformats.org/officeDocument/2006/relationships/image" Target="../media/image10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53.bin"/><Relationship Id="rId18" Type="http://schemas.openxmlformats.org/officeDocument/2006/relationships/image" Target="../media/image106.wmf"/><Relationship Id="rId3" Type="http://schemas.openxmlformats.org/officeDocument/2006/relationships/oleObject" Target="../embeddings/oleObject148.bin"/><Relationship Id="rId21" Type="http://schemas.openxmlformats.org/officeDocument/2006/relationships/image" Target="../media/image107.wmf"/><Relationship Id="rId7" Type="http://schemas.openxmlformats.org/officeDocument/2006/relationships/oleObject" Target="../embeddings/oleObject150.bin"/><Relationship Id="rId12" Type="http://schemas.openxmlformats.org/officeDocument/2006/relationships/image" Target="../media/image105.wmf"/><Relationship Id="rId17" Type="http://schemas.openxmlformats.org/officeDocument/2006/relationships/oleObject" Target="../embeddings/oleObject156.bin"/><Relationship Id="rId25" Type="http://schemas.openxmlformats.org/officeDocument/2006/relationships/image" Target="../media/image10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5.bin"/><Relationship Id="rId20" Type="http://schemas.openxmlformats.org/officeDocument/2006/relationships/oleObject" Target="../embeddings/oleObject158.bin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152.bin"/><Relationship Id="rId24" Type="http://schemas.openxmlformats.org/officeDocument/2006/relationships/oleObject" Target="../embeddings/oleObject160.bin"/><Relationship Id="rId5" Type="http://schemas.openxmlformats.org/officeDocument/2006/relationships/oleObject" Target="../embeddings/oleObject149.bin"/><Relationship Id="rId15" Type="http://schemas.openxmlformats.org/officeDocument/2006/relationships/image" Target="../media/image17.wmf"/><Relationship Id="rId23" Type="http://schemas.openxmlformats.org/officeDocument/2006/relationships/image" Target="../media/image108.wmf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157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151.bin"/><Relationship Id="rId14" Type="http://schemas.openxmlformats.org/officeDocument/2006/relationships/oleObject" Target="../embeddings/oleObject154.bin"/><Relationship Id="rId22" Type="http://schemas.openxmlformats.org/officeDocument/2006/relationships/oleObject" Target="../embeddings/oleObject159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166.bin"/><Relationship Id="rId3" Type="http://schemas.openxmlformats.org/officeDocument/2006/relationships/oleObject" Target="../embeddings/oleObject161.bin"/><Relationship Id="rId7" Type="http://schemas.openxmlformats.org/officeDocument/2006/relationships/oleObject" Target="../embeddings/oleObject163.bin"/><Relationship Id="rId12" Type="http://schemas.openxmlformats.org/officeDocument/2006/relationships/image" Target="../media/image1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165.bin"/><Relationship Id="rId5" Type="http://schemas.openxmlformats.org/officeDocument/2006/relationships/oleObject" Target="../embeddings/oleObject162.bin"/><Relationship Id="rId10" Type="http://schemas.openxmlformats.org/officeDocument/2006/relationships/image" Target="../media/image14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164.bin"/><Relationship Id="rId14" Type="http://schemas.openxmlformats.org/officeDocument/2006/relationships/image" Target="../media/image113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oleObject" Target="../embeddings/oleObject172.bin"/><Relationship Id="rId18" Type="http://schemas.openxmlformats.org/officeDocument/2006/relationships/oleObject" Target="../embeddings/oleObject175.bin"/><Relationship Id="rId3" Type="http://schemas.openxmlformats.org/officeDocument/2006/relationships/oleObject" Target="../embeddings/oleObject167.bin"/><Relationship Id="rId21" Type="http://schemas.openxmlformats.org/officeDocument/2006/relationships/image" Target="../media/image119.wmf"/><Relationship Id="rId7" Type="http://schemas.openxmlformats.org/officeDocument/2006/relationships/oleObject" Target="../embeddings/oleObject169.bin"/><Relationship Id="rId12" Type="http://schemas.openxmlformats.org/officeDocument/2006/relationships/image" Target="../media/image117.wmf"/><Relationship Id="rId17" Type="http://schemas.openxmlformats.org/officeDocument/2006/relationships/oleObject" Target="../embeddings/oleObject17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3.wmf"/><Relationship Id="rId20" Type="http://schemas.openxmlformats.org/officeDocument/2006/relationships/oleObject" Target="../embeddings/oleObject176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71.bin"/><Relationship Id="rId5" Type="http://schemas.openxmlformats.org/officeDocument/2006/relationships/oleObject" Target="../embeddings/oleObject168.bin"/><Relationship Id="rId15" Type="http://schemas.openxmlformats.org/officeDocument/2006/relationships/oleObject" Target="../embeddings/oleObject173.bin"/><Relationship Id="rId23" Type="http://schemas.openxmlformats.org/officeDocument/2006/relationships/image" Target="../media/image120.wmf"/><Relationship Id="rId10" Type="http://schemas.openxmlformats.org/officeDocument/2006/relationships/image" Target="../media/image116.wmf"/><Relationship Id="rId19" Type="http://schemas.openxmlformats.org/officeDocument/2006/relationships/image" Target="../media/image118.wmf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170.bin"/><Relationship Id="rId14" Type="http://schemas.openxmlformats.org/officeDocument/2006/relationships/image" Target="../media/image11.wmf"/><Relationship Id="rId22" Type="http://schemas.openxmlformats.org/officeDocument/2006/relationships/oleObject" Target="../embeddings/oleObject177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oleObject" Target="../embeddings/oleObject183.bin"/><Relationship Id="rId18" Type="http://schemas.openxmlformats.org/officeDocument/2006/relationships/image" Target="../media/image126.wmf"/><Relationship Id="rId3" Type="http://schemas.openxmlformats.org/officeDocument/2006/relationships/oleObject" Target="../embeddings/oleObject178.bin"/><Relationship Id="rId21" Type="http://schemas.openxmlformats.org/officeDocument/2006/relationships/image" Target="../media/image128.jpeg"/><Relationship Id="rId7" Type="http://schemas.openxmlformats.org/officeDocument/2006/relationships/oleObject" Target="../embeddings/oleObject180.bin"/><Relationship Id="rId12" Type="http://schemas.openxmlformats.org/officeDocument/2006/relationships/image" Target="../media/image124.wmf"/><Relationship Id="rId17" Type="http://schemas.openxmlformats.org/officeDocument/2006/relationships/oleObject" Target="../embeddings/oleObject18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5.wmf"/><Relationship Id="rId20" Type="http://schemas.openxmlformats.org/officeDocument/2006/relationships/image" Target="../media/image127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82.bin"/><Relationship Id="rId5" Type="http://schemas.openxmlformats.org/officeDocument/2006/relationships/oleObject" Target="../embeddings/oleObject179.bin"/><Relationship Id="rId15" Type="http://schemas.openxmlformats.org/officeDocument/2006/relationships/oleObject" Target="../embeddings/oleObject184.bin"/><Relationship Id="rId10" Type="http://schemas.openxmlformats.org/officeDocument/2006/relationships/image" Target="../media/image123.wmf"/><Relationship Id="rId19" Type="http://schemas.openxmlformats.org/officeDocument/2006/relationships/oleObject" Target="../embeddings/oleObject186.bin"/><Relationship Id="rId4" Type="http://schemas.openxmlformats.org/officeDocument/2006/relationships/image" Target="../media/image121.wmf"/><Relationship Id="rId9" Type="http://schemas.openxmlformats.org/officeDocument/2006/relationships/oleObject" Target="../embeddings/oleObject181.bin"/><Relationship Id="rId14" Type="http://schemas.openxmlformats.org/officeDocument/2006/relationships/image" Target="../media/image14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oleObject" Target="../embeddings/oleObject192.bin"/><Relationship Id="rId18" Type="http://schemas.openxmlformats.org/officeDocument/2006/relationships/image" Target="../media/image134.wmf"/><Relationship Id="rId3" Type="http://schemas.openxmlformats.org/officeDocument/2006/relationships/oleObject" Target="../embeddings/oleObject187.bin"/><Relationship Id="rId7" Type="http://schemas.openxmlformats.org/officeDocument/2006/relationships/oleObject" Target="../embeddings/oleObject189.bin"/><Relationship Id="rId12" Type="http://schemas.openxmlformats.org/officeDocument/2006/relationships/image" Target="../media/image132.wmf"/><Relationship Id="rId17" Type="http://schemas.openxmlformats.org/officeDocument/2006/relationships/oleObject" Target="../embeddings/oleObject19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wmf"/><Relationship Id="rId20" Type="http://schemas.openxmlformats.org/officeDocument/2006/relationships/image" Target="../media/image135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29.wmf"/><Relationship Id="rId11" Type="http://schemas.openxmlformats.org/officeDocument/2006/relationships/oleObject" Target="../embeddings/oleObject191.bin"/><Relationship Id="rId5" Type="http://schemas.openxmlformats.org/officeDocument/2006/relationships/oleObject" Target="../embeddings/oleObject188.bin"/><Relationship Id="rId15" Type="http://schemas.openxmlformats.org/officeDocument/2006/relationships/oleObject" Target="../embeddings/oleObject193.bin"/><Relationship Id="rId10" Type="http://schemas.openxmlformats.org/officeDocument/2006/relationships/image" Target="../media/image131.wmf"/><Relationship Id="rId19" Type="http://schemas.openxmlformats.org/officeDocument/2006/relationships/oleObject" Target="../embeddings/oleObject195.bin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190.bin"/><Relationship Id="rId14" Type="http://schemas.openxmlformats.org/officeDocument/2006/relationships/image" Target="../media/image13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37.jpeg"/><Relationship Id="rId4" Type="http://schemas.openxmlformats.org/officeDocument/2006/relationships/image" Target="../media/image136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oleObject" Target="../embeddings/oleObject197.bin"/><Relationship Id="rId7" Type="http://schemas.openxmlformats.org/officeDocument/2006/relationships/oleObject" Target="../embeddings/oleObject1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39.wmf"/><Relationship Id="rId5" Type="http://schemas.openxmlformats.org/officeDocument/2006/relationships/oleObject" Target="../embeddings/oleObject198.bin"/><Relationship Id="rId10" Type="http://schemas.openxmlformats.org/officeDocument/2006/relationships/image" Target="../media/image141.wmf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200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oleObject" Target="../embeddings/oleObject206.bin"/><Relationship Id="rId18" Type="http://schemas.openxmlformats.org/officeDocument/2006/relationships/oleObject" Target="../embeddings/oleObject209.bin"/><Relationship Id="rId26" Type="http://schemas.openxmlformats.org/officeDocument/2006/relationships/image" Target="../media/image150.wmf"/><Relationship Id="rId3" Type="http://schemas.openxmlformats.org/officeDocument/2006/relationships/oleObject" Target="../embeddings/oleObject201.bin"/><Relationship Id="rId21" Type="http://schemas.openxmlformats.org/officeDocument/2006/relationships/image" Target="../media/image148.wmf"/><Relationship Id="rId7" Type="http://schemas.openxmlformats.org/officeDocument/2006/relationships/oleObject" Target="../embeddings/oleObject203.bin"/><Relationship Id="rId12" Type="http://schemas.openxmlformats.org/officeDocument/2006/relationships/image" Target="../media/image145.wmf"/><Relationship Id="rId17" Type="http://schemas.openxmlformats.org/officeDocument/2006/relationships/image" Target="../media/image147.wmf"/><Relationship Id="rId25" Type="http://schemas.openxmlformats.org/officeDocument/2006/relationships/oleObject" Target="../embeddings/oleObject21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8.bin"/><Relationship Id="rId20" Type="http://schemas.openxmlformats.org/officeDocument/2006/relationships/oleObject" Target="../embeddings/oleObject210.bin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39.wmf"/><Relationship Id="rId11" Type="http://schemas.openxmlformats.org/officeDocument/2006/relationships/oleObject" Target="../embeddings/oleObject205.bin"/><Relationship Id="rId24" Type="http://schemas.openxmlformats.org/officeDocument/2006/relationships/image" Target="../media/image149.wmf"/><Relationship Id="rId5" Type="http://schemas.openxmlformats.org/officeDocument/2006/relationships/oleObject" Target="../embeddings/oleObject202.bin"/><Relationship Id="rId15" Type="http://schemas.openxmlformats.org/officeDocument/2006/relationships/oleObject" Target="../embeddings/oleObject207.bin"/><Relationship Id="rId23" Type="http://schemas.openxmlformats.org/officeDocument/2006/relationships/oleObject" Target="../embeddings/oleObject212.bin"/><Relationship Id="rId10" Type="http://schemas.openxmlformats.org/officeDocument/2006/relationships/image" Target="../media/image144.wmf"/><Relationship Id="rId19" Type="http://schemas.openxmlformats.org/officeDocument/2006/relationships/image" Target="../media/image14.wmf"/><Relationship Id="rId4" Type="http://schemas.openxmlformats.org/officeDocument/2006/relationships/image" Target="../media/image142.wmf"/><Relationship Id="rId9" Type="http://schemas.openxmlformats.org/officeDocument/2006/relationships/oleObject" Target="../embeddings/oleObject204.bin"/><Relationship Id="rId14" Type="http://schemas.openxmlformats.org/officeDocument/2006/relationships/image" Target="../media/image146.wmf"/><Relationship Id="rId22" Type="http://schemas.openxmlformats.org/officeDocument/2006/relationships/oleObject" Target="../embeddings/oleObject211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13" Type="http://schemas.openxmlformats.org/officeDocument/2006/relationships/oleObject" Target="../embeddings/oleObject219.bin"/><Relationship Id="rId3" Type="http://schemas.openxmlformats.org/officeDocument/2006/relationships/oleObject" Target="../embeddings/oleObject214.bin"/><Relationship Id="rId7" Type="http://schemas.openxmlformats.org/officeDocument/2006/relationships/oleObject" Target="../embeddings/oleObject216.bin"/><Relationship Id="rId12" Type="http://schemas.openxmlformats.org/officeDocument/2006/relationships/image" Target="../media/image1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52.wmf"/><Relationship Id="rId11" Type="http://schemas.openxmlformats.org/officeDocument/2006/relationships/oleObject" Target="../embeddings/oleObject218.bin"/><Relationship Id="rId5" Type="http://schemas.openxmlformats.org/officeDocument/2006/relationships/oleObject" Target="../embeddings/oleObject215.bin"/><Relationship Id="rId15" Type="http://schemas.openxmlformats.org/officeDocument/2006/relationships/image" Target="../media/image149.wmf"/><Relationship Id="rId10" Type="http://schemas.openxmlformats.org/officeDocument/2006/relationships/image" Target="../media/image143.wmf"/><Relationship Id="rId4" Type="http://schemas.openxmlformats.org/officeDocument/2006/relationships/image" Target="../media/image151.wmf"/><Relationship Id="rId9" Type="http://schemas.openxmlformats.org/officeDocument/2006/relationships/oleObject" Target="../embeddings/oleObject217.bin"/><Relationship Id="rId14" Type="http://schemas.openxmlformats.org/officeDocument/2006/relationships/oleObject" Target="../embeddings/oleObject220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7" Type="http://schemas.openxmlformats.org/officeDocument/2006/relationships/image" Target="../media/image1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21.bin"/><Relationship Id="rId5" Type="http://schemas.openxmlformats.org/officeDocument/2006/relationships/image" Target="../media/image151.wmf"/><Relationship Id="rId4" Type="http://schemas.openxmlformats.org/officeDocument/2006/relationships/oleObject" Target="../embeddings/oleObject21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57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60.wmf"/><Relationship Id="rId5" Type="http://schemas.openxmlformats.org/officeDocument/2006/relationships/oleObject" Target="../embeddings/oleObject224.bin"/><Relationship Id="rId4" Type="http://schemas.openxmlformats.org/officeDocument/2006/relationships/image" Target="../media/image15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7.bin"/><Relationship Id="rId13" Type="http://schemas.openxmlformats.org/officeDocument/2006/relationships/image" Target="../media/image164.wmf"/><Relationship Id="rId3" Type="http://schemas.openxmlformats.org/officeDocument/2006/relationships/image" Target="../media/image165.jpeg"/><Relationship Id="rId7" Type="http://schemas.openxmlformats.org/officeDocument/2006/relationships/image" Target="../media/image162.wmf"/><Relationship Id="rId12" Type="http://schemas.openxmlformats.org/officeDocument/2006/relationships/oleObject" Target="../embeddings/oleObject2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226.bin"/><Relationship Id="rId11" Type="http://schemas.openxmlformats.org/officeDocument/2006/relationships/image" Target="../media/image149.wmf"/><Relationship Id="rId5" Type="http://schemas.openxmlformats.org/officeDocument/2006/relationships/image" Target="../media/image161.wmf"/><Relationship Id="rId10" Type="http://schemas.openxmlformats.org/officeDocument/2006/relationships/oleObject" Target="../embeddings/oleObject212.bin"/><Relationship Id="rId4" Type="http://schemas.openxmlformats.org/officeDocument/2006/relationships/oleObject" Target="../embeddings/oleObject225.bin"/><Relationship Id="rId9" Type="http://schemas.openxmlformats.org/officeDocument/2006/relationships/image" Target="../media/image163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0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234.bin"/><Relationship Id="rId3" Type="http://schemas.openxmlformats.org/officeDocument/2006/relationships/image" Target="../media/image165.jpeg"/><Relationship Id="rId21" Type="http://schemas.openxmlformats.org/officeDocument/2006/relationships/image" Target="../media/image149.wmf"/><Relationship Id="rId7" Type="http://schemas.openxmlformats.org/officeDocument/2006/relationships/image" Target="../media/image166.wmf"/><Relationship Id="rId12" Type="http://schemas.openxmlformats.org/officeDocument/2006/relationships/oleObject" Target="../embeddings/oleObject211.bin"/><Relationship Id="rId17" Type="http://schemas.openxmlformats.org/officeDocument/2006/relationships/image" Target="../media/image17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3.bin"/><Relationship Id="rId20" Type="http://schemas.openxmlformats.org/officeDocument/2006/relationships/oleObject" Target="../embeddings/oleObject212.bin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229.bin"/><Relationship Id="rId11" Type="http://schemas.openxmlformats.org/officeDocument/2006/relationships/image" Target="../media/image168.wmf"/><Relationship Id="rId5" Type="http://schemas.openxmlformats.org/officeDocument/2006/relationships/image" Target="../media/image161.wmf"/><Relationship Id="rId15" Type="http://schemas.openxmlformats.org/officeDocument/2006/relationships/image" Target="../media/image169.wmf"/><Relationship Id="rId23" Type="http://schemas.openxmlformats.org/officeDocument/2006/relationships/image" Target="../media/image171.wmf"/><Relationship Id="rId10" Type="http://schemas.openxmlformats.org/officeDocument/2006/relationships/oleObject" Target="../embeddings/oleObject231.bin"/><Relationship Id="rId19" Type="http://schemas.openxmlformats.org/officeDocument/2006/relationships/oleObject" Target="../embeddings/oleObject235.bin"/><Relationship Id="rId4" Type="http://schemas.openxmlformats.org/officeDocument/2006/relationships/oleObject" Target="../embeddings/oleObject225.bin"/><Relationship Id="rId9" Type="http://schemas.openxmlformats.org/officeDocument/2006/relationships/image" Target="../media/image167.wmf"/><Relationship Id="rId14" Type="http://schemas.openxmlformats.org/officeDocument/2006/relationships/oleObject" Target="../embeddings/oleObject232.bin"/><Relationship Id="rId22" Type="http://schemas.openxmlformats.org/officeDocument/2006/relationships/oleObject" Target="../embeddings/oleObject236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7.bin"/><Relationship Id="rId7" Type="http://schemas.openxmlformats.org/officeDocument/2006/relationships/image" Target="../media/image17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73.wmf"/><Relationship Id="rId5" Type="http://schemas.openxmlformats.org/officeDocument/2006/relationships/oleObject" Target="../embeddings/oleObject238.bin"/><Relationship Id="rId4" Type="http://schemas.openxmlformats.org/officeDocument/2006/relationships/image" Target="../media/image172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1.bin"/><Relationship Id="rId13" Type="http://schemas.openxmlformats.org/officeDocument/2006/relationships/oleObject" Target="../embeddings/oleObject243.bin"/><Relationship Id="rId18" Type="http://schemas.openxmlformats.org/officeDocument/2006/relationships/oleObject" Target="../embeddings/oleObject246.bin"/><Relationship Id="rId3" Type="http://schemas.openxmlformats.org/officeDocument/2006/relationships/image" Target="../media/image174.jpeg"/><Relationship Id="rId7" Type="http://schemas.openxmlformats.org/officeDocument/2006/relationships/image" Target="../media/image163.wmf"/><Relationship Id="rId12" Type="http://schemas.openxmlformats.org/officeDocument/2006/relationships/oleObject" Target="../embeddings/oleObject242.bin"/><Relationship Id="rId17" Type="http://schemas.openxmlformats.org/officeDocument/2006/relationships/oleObject" Target="../embeddings/oleObject24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7.wmf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240.bin"/><Relationship Id="rId11" Type="http://schemas.openxmlformats.org/officeDocument/2006/relationships/image" Target="../media/image175.wmf"/><Relationship Id="rId5" Type="http://schemas.openxmlformats.org/officeDocument/2006/relationships/image" Target="../media/image172.wmf"/><Relationship Id="rId15" Type="http://schemas.openxmlformats.org/officeDocument/2006/relationships/oleObject" Target="../embeddings/oleObject244.bin"/><Relationship Id="rId10" Type="http://schemas.openxmlformats.org/officeDocument/2006/relationships/oleObject" Target="../embeddings/oleObject241.bin"/><Relationship Id="rId19" Type="http://schemas.openxmlformats.org/officeDocument/2006/relationships/image" Target="../media/image176.wmf"/><Relationship Id="rId4" Type="http://schemas.openxmlformats.org/officeDocument/2006/relationships/oleObject" Target="../embeddings/oleObject239.bin"/><Relationship Id="rId9" Type="http://schemas.openxmlformats.org/officeDocument/2006/relationships/image" Target="../media/image14.wmf"/><Relationship Id="rId14" Type="http://schemas.openxmlformats.org/officeDocument/2006/relationships/image" Target="../media/image166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9.bin"/><Relationship Id="rId13" Type="http://schemas.openxmlformats.org/officeDocument/2006/relationships/image" Target="../media/image177.wmf"/><Relationship Id="rId3" Type="http://schemas.openxmlformats.org/officeDocument/2006/relationships/image" Target="../media/image174.jpeg"/><Relationship Id="rId7" Type="http://schemas.openxmlformats.org/officeDocument/2006/relationships/image" Target="../media/image175.wmf"/><Relationship Id="rId12" Type="http://schemas.openxmlformats.org/officeDocument/2006/relationships/oleObject" Target="../embeddings/oleObject2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248.bin"/><Relationship Id="rId11" Type="http://schemas.openxmlformats.org/officeDocument/2006/relationships/image" Target="../media/image14.wmf"/><Relationship Id="rId5" Type="http://schemas.openxmlformats.org/officeDocument/2006/relationships/image" Target="../media/image172.wmf"/><Relationship Id="rId10" Type="http://schemas.openxmlformats.org/officeDocument/2006/relationships/oleObject" Target="../embeddings/oleObject211.bin"/><Relationship Id="rId4" Type="http://schemas.openxmlformats.org/officeDocument/2006/relationships/oleObject" Target="../embeddings/oleObject247.bin"/><Relationship Id="rId9" Type="http://schemas.openxmlformats.org/officeDocument/2006/relationships/image" Target="../media/image176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7" Type="http://schemas.openxmlformats.org/officeDocument/2006/relationships/image" Target="../media/image1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252.bin"/><Relationship Id="rId5" Type="http://schemas.openxmlformats.org/officeDocument/2006/relationships/image" Target="../media/image178.wmf"/><Relationship Id="rId4" Type="http://schemas.openxmlformats.org/officeDocument/2006/relationships/oleObject" Target="../embeddings/oleObject251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1.bin"/><Relationship Id="rId13" Type="http://schemas.openxmlformats.org/officeDocument/2006/relationships/image" Target="../media/image181.wmf"/><Relationship Id="rId18" Type="http://schemas.openxmlformats.org/officeDocument/2006/relationships/oleObject" Target="../embeddings/oleObject258.bin"/><Relationship Id="rId3" Type="http://schemas.openxmlformats.org/officeDocument/2006/relationships/image" Target="../media/image180.jpeg"/><Relationship Id="rId21" Type="http://schemas.openxmlformats.org/officeDocument/2006/relationships/image" Target="../media/image184.wmf"/><Relationship Id="rId7" Type="http://schemas.openxmlformats.org/officeDocument/2006/relationships/image" Target="../media/image163.wmf"/><Relationship Id="rId12" Type="http://schemas.openxmlformats.org/officeDocument/2006/relationships/oleObject" Target="../embeddings/oleObject256.bin"/><Relationship Id="rId17" Type="http://schemas.openxmlformats.org/officeDocument/2006/relationships/image" Target="../media/image18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7.bin"/><Relationship Id="rId20" Type="http://schemas.openxmlformats.org/officeDocument/2006/relationships/oleObject" Target="../embeddings/oleObject259.bin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254.bin"/><Relationship Id="rId11" Type="http://schemas.openxmlformats.org/officeDocument/2006/relationships/image" Target="../media/image175.wmf"/><Relationship Id="rId5" Type="http://schemas.openxmlformats.org/officeDocument/2006/relationships/image" Target="../media/image178.wmf"/><Relationship Id="rId15" Type="http://schemas.openxmlformats.org/officeDocument/2006/relationships/image" Target="../media/image151.wmf"/><Relationship Id="rId23" Type="http://schemas.openxmlformats.org/officeDocument/2006/relationships/image" Target="../media/image143.wmf"/><Relationship Id="rId10" Type="http://schemas.openxmlformats.org/officeDocument/2006/relationships/oleObject" Target="../embeddings/oleObject255.bin"/><Relationship Id="rId19" Type="http://schemas.openxmlformats.org/officeDocument/2006/relationships/image" Target="../media/image183.wmf"/><Relationship Id="rId4" Type="http://schemas.openxmlformats.org/officeDocument/2006/relationships/oleObject" Target="../embeddings/oleObject253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214.bin"/><Relationship Id="rId22" Type="http://schemas.openxmlformats.org/officeDocument/2006/relationships/oleObject" Target="../embeddings/oleObject207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2.bin"/><Relationship Id="rId13" Type="http://schemas.openxmlformats.org/officeDocument/2006/relationships/image" Target="../media/image186.wmf"/><Relationship Id="rId18" Type="http://schemas.openxmlformats.org/officeDocument/2006/relationships/oleObject" Target="../embeddings/oleObject207.bin"/><Relationship Id="rId3" Type="http://schemas.openxmlformats.org/officeDocument/2006/relationships/image" Target="../media/image180.jpeg"/><Relationship Id="rId7" Type="http://schemas.openxmlformats.org/officeDocument/2006/relationships/image" Target="../media/image181.wmf"/><Relationship Id="rId12" Type="http://schemas.openxmlformats.org/officeDocument/2006/relationships/oleObject" Target="../embeddings/oleObject264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1.bin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261.bin"/><Relationship Id="rId11" Type="http://schemas.openxmlformats.org/officeDocument/2006/relationships/image" Target="../media/image175.wmf"/><Relationship Id="rId5" Type="http://schemas.openxmlformats.org/officeDocument/2006/relationships/image" Target="../media/image178.wmf"/><Relationship Id="rId15" Type="http://schemas.openxmlformats.org/officeDocument/2006/relationships/image" Target="../media/image187.wmf"/><Relationship Id="rId10" Type="http://schemas.openxmlformats.org/officeDocument/2006/relationships/oleObject" Target="../embeddings/oleObject263.bin"/><Relationship Id="rId19" Type="http://schemas.openxmlformats.org/officeDocument/2006/relationships/image" Target="../media/image143.wmf"/><Relationship Id="rId4" Type="http://schemas.openxmlformats.org/officeDocument/2006/relationships/oleObject" Target="../embeddings/oleObject260.bin"/><Relationship Id="rId9" Type="http://schemas.openxmlformats.org/officeDocument/2006/relationships/image" Target="../media/image185.wmf"/><Relationship Id="rId14" Type="http://schemas.openxmlformats.org/officeDocument/2006/relationships/oleObject" Target="../embeddings/oleObject265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wmf"/><Relationship Id="rId13" Type="http://schemas.openxmlformats.org/officeDocument/2006/relationships/image" Target="../media/image180.jpeg"/><Relationship Id="rId3" Type="http://schemas.openxmlformats.org/officeDocument/2006/relationships/oleObject" Target="../embeddings/oleObject266.bin"/><Relationship Id="rId7" Type="http://schemas.openxmlformats.org/officeDocument/2006/relationships/oleObject" Target="../embeddings/oleObject268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75.wmf"/><Relationship Id="rId11" Type="http://schemas.openxmlformats.org/officeDocument/2006/relationships/oleObject" Target="../embeddings/oleObject211.bin"/><Relationship Id="rId5" Type="http://schemas.openxmlformats.org/officeDocument/2006/relationships/oleObject" Target="../embeddings/oleObject267.bin"/><Relationship Id="rId10" Type="http://schemas.openxmlformats.org/officeDocument/2006/relationships/image" Target="../media/image188.wmf"/><Relationship Id="rId4" Type="http://schemas.openxmlformats.org/officeDocument/2006/relationships/image" Target="../media/image178.wmf"/><Relationship Id="rId9" Type="http://schemas.openxmlformats.org/officeDocument/2006/relationships/oleObject" Target="../embeddings/oleObject269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90.wmf"/><Relationship Id="rId5" Type="http://schemas.openxmlformats.org/officeDocument/2006/relationships/oleObject" Target="../embeddings/oleObject271.bin"/><Relationship Id="rId4" Type="http://schemas.openxmlformats.org/officeDocument/2006/relationships/image" Target="../media/image18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wmf"/><Relationship Id="rId3" Type="http://schemas.openxmlformats.org/officeDocument/2006/relationships/oleObject" Target="../embeddings/oleObject272.bin"/><Relationship Id="rId7" Type="http://schemas.openxmlformats.org/officeDocument/2006/relationships/oleObject" Target="../embeddings/oleObject2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92.wmf"/><Relationship Id="rId5" Type="http://schemas.openxmlformats.org/officeDocument/2006/relationships/oleObject" Target="../embeddings/oleObject273.bin"/><Relationship Id="rId4" Type="http://schemas.openxmlformats.org/officeDocument/2006/relationships/image" Target="../media/image191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194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jpeg"/><Relationship Id="rId13" Type="http://schemas.openxmlformats.org/officeDocument/2006/relationships/oleObject" Target="../embeddings/oleObject280.bin"/><Relationship Id="rId3" Type="http://schemas.openxmlformats.org/officeDocument/2006/relationships/image" Target="../media/image195.jpeg"/><Relationship Id="rId7" Type="http://schemas.openxmlformats.org/officeDocument/2006/relationships/image" Target="../media/image197.wmf"/><Relationship Id="rId12" Type="http://schemas.openxmlformats.org/officeDocument/2006/relationships/image" Target="../media/image19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3.wmf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277.bin"/><Relationship Id="rId11" Type="http://schemas.openxmlformats.org/officeDocument/2006/relationships/oleObject" Target="../embeddings/oleObject279.bin"/><Relationship Id="rId5" Type="http://schemas.openxmlformats.org/officeDocument/2006/relationships/image" Target="../media/image196.wmf"/><Relationship Id="rId15" Type="http://schemas.openxmlformats.org/officeDocument/2006/relationships/oleObject" Target="../embeddings/oleObject207.bin"/><Relationship Id="rId10" Type="http://schemas.openxmlformats.org/officeDocument/2006/relationships/image" Target="../media/image198.wmf"/><Relationship Id="rId4" Type="http://schemas.openxmlformats.org/officeDocument/2006/relationships/oleObject" Target="../embeddings/oleObject276.bin"/><Relationship Id="rId9" Type="http://schemas.openxmlformats.org/officeDocument/2006/relationships/oleObject" Target="../embeddings/oleObject278.bin"/><Relationship Id="rId14" Type="http://schemas.openxmlformats.org/officeDocument/2006/relationships/image" Target="../media/image200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3.bin"/><Relationship Id="rId13" Type="http://schemas.openxmlformats.org/officeDocument/2006/relationships/image" Target="../media/image203.wmf"/><Relationship Id="rId18" Type="http://schemas.openxmlformats.org/officeDocument/2006/relationships/oleObject" Target="../embeddings/oleObject286.bin"/><Relationship Id="rId3" Type="http://schemas.openxmlformats.org/officeDocument/2006/relationships/image" Target="../media/image201.jpeg"/><Relationship Id="rId21" Type="http://schemas.openxmlformats.org/officeDocument/2006/relationships/image" Target="../media/image205.wmf"/><Relationship Id="rId7" Type="http://schemas.openxmlformats.org/officeDocument/2006/relationships/image" Target="../media/image200.wmf"/><Relationship Id="rId12" Type="http://schemas.openxmlformats.org/officeDocument/2006/relationships/oleObject" Target="../embeddings/oleObject284.bin"/><Relationship Id="rId17" Type="http://schemas.openxmlformats.org/officeDocument/2006/relationships/image" Target="../media/image19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85.bin"/><Relationship Id="rId20" Type="http://schemas.openxmlformats.org/officeDocument/2006/relationships/oleObject" Target="../embeddings/oleObject287.bin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282.bin"/><Relationship Id="rId11" Type="http://schemas.openxmlformats.org/officeDocument/2006/relationships/image" Target="../media/image143.wmf"/><Relationship Id="rId5" Type="http://schemas.openxmlformats.org/officeDocument/2006/relationships/image" Target="../media/image202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207.bin"/><Relationship Id="rId19" Type="http://schemas.openxmlformats.org/officeDocument/2006/relationships/image" Target="../media/image204.wmf"/><Relationship Id="rId4" Type="http://schemas.openxmlformats.org/officeDocument/2006/relationships/oleObject" Target="../embeddings/oleObject281.bin"/><Relationship Id="rId9" Type="http://schemas.openxmlformats.org/officeDocument/2006/relationships/image" Target="../media/image196.wmf"/><Relationship Id="rId14" Type="http://schemas.openxmlformats.org/officeDocument/2006/relationships/oleObject" Target="../embeddings/oleObject211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205.wmf"/><Relationship Id="rId4" Type="http://schemas.openxmlformats.org/officeDocument/2006/relationships/oleObject" Target="../embeddings/oleObject288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jpeg"/><Relationship Id="rId7" Type="http://schemas.openxmlformats.org/officeDocument/2006/relationships/image" Target="../media/image20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290.bin"/><Relationship Id="rId5" Type="http://schemas.openxmlformats.org/officeDocument/2006/relationships/image" Target="../media/image205.wmf"/><Relationship Id="rId4" Type="http://schemas.openxmlformats.org/officeDocument/2006/relationships/oleObject" Target="../embeddings/oleObject289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3.bin"/><Relationship Id="rId3" Type="http://schemas.openxmlformats.org/officeDocument/2006/relationships/image" Target="../media/image208.jpeg"/><Relationship Id="rId7" Type="http://schemas.openxmlformats.org/officeDocument/2006/relationships/image" Target="../media/image2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292.bin"/><Relationship Id="rId11" Type="http://schemas.openxmlformats.org/officeDocument/2006/relationships/image" Target="../media/image14.wmf"/><Relationship Id="rId5" Type="http://schemas.openxmlformats.org/officeDocument/2006/relationships/image" Target="../media/image209.wmf"/><Relationship Id="rId10" Type="http://schemas.openxmlformats.org/officeDocument/2006/relationships/oleObject" Target="../embeddings/oleObject211.bin"/><Relationship Id="rId4" Type="http://schemas.openxmlformats.org/officeDocument/2006/relationships/oleObject" Target="../embeddings/oleObject291.bin"/><Relationship Id="rId9" Type="http://schemas.openxmlformats.org/officeDocument/2006/relationships/image" Target="../media/image2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wmf"/><Relationship Id="rId13" Type="http://schemas.openxmlformats.org/officeDocument/2006/relationships/image" Target="../media/image214.wmf"/><Relationship Id="rId3" Type="http://schemas.openxmlformats.org/officeDocument/2006/relationships/oleObject" Target="../embeddings/oleObject294.bin"/><Relationship Id="rId7" Type="http://schemas.openxmlformats.org/officeDocument/2006/relationships/oleObject" Target="../embeddings/oleObject296.bin"/><Relationship Id="rId12" Type="http://schemas.openxmlformats.org/officeDocument/2006/relationships/oleObject" Target="../embeddings/oleObject2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12.wmf"/><Relationship Id="rId11" Type="http://schemas.openxmlformats.org/officeDocument/2006/relationships/image" Target="../media/image208.jpeg"/><Relationship Id="rId5" Type="http://schemas.openxmlformats.org/officeDocument/2006/relationships/oleObject" Target="../embeddings/oleObject295.bin"/><Relationship Id="rId15" Type="http://schemas.openxmlformats.org/officeDocument/2006/relationships/image" Target="../media/image215.wmf"/><Relationship Id="rId10" Type="http://schemas.openxmlformats.org/officeDocument/2006/relationships/image" Target="../media/image14.wmf"/><Relationship Id="rId4" Type="http://schemas.openxmlformats.org/officeDocument/2006/relationships/image" Target="../media/image211.wmf"/><Relationship Id="rId9" Type="http://schemas.openxmlformats.org/officeDocument/2006/relationships/oleObject" Target="../embeddings/oleObject211.bin"/><Relationship Id="rId14" Type="http://schemas.openxmlformats.org/officeDocument/2006/relationships/oleObject" Target="../embeddings/oleObject298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216.wmf"/><Relationship Id="rId4" Type="http://schemas.openxmlformats.org/officeDocument/2006/relationships/oleObject" Target="../embeddings/oleObject299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2.bin"/><Relationship Id="rId13" Type="http://schemas.openxmlformats.org/officeDocument/2006/relationships/image" Target="../media/image143.wmf"/><Relationship Id="rId18" Type="http://schemas.openxmlformats.org/officeDocument/2006/relationships/oleObject" Target="../embeddings/oleObject211.bin"/><Relationship Id="rId3" Type="http://schemas.openxmlformats.org/officeDocument/2006/relationships/image" Target="../media/image217.jpeg"/><Relationship Id="rId21" Type="http://schemas.openxmlformats.org/officeDocument/2006/relationships/image" Target="../media/image222.wmf"/><Relationship Id="rId7" Type="http://schemas.openxmlformats.org/officeDocument/2006/relationships/image" Target="../media/image212.wmf"/><Relationship Id="rId12" Type="http://schemas.openxmlformats.org/officeDocument/2006/relationships/oleObject" Target="../embeddings/oleObject207.bin"/><Relationship Id="rId17" Type="http://schemas.openxmlformats.org/officeDocument/2006/relationships/image" Target="../media/image22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05.bin"/><Relationship Id="rId20" Type="http://schemas.openxmlformats.org/officeDocument/2006/relationships/oleObject" Target="../embeddings/oleObject306.bin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301.bin"/><Relationship Id="rId11" Type="http://schemas.openxmlformats.org/officeDocument/2006/relationships/image" Target="../media/image219.wmf"/><Relationship Id="rId5" Type="http://schemas.openxmlformats.org/officeDocument/2006/relationships/image" Target="../media/image216.wmf"/><Relationship Id="rId15" Type="http://schemas.openxmlformats.org/officeDocument/2006/relationships/image" Target="../media/image220.wmf"/><Relationship Id="rId10" Type="http://schemas.openxmlformats.org/officeDocument/2006/relationships/oleObject" Target="../embeddings/oleObject303.bin"/><Relationship Id="rId19" Type="http://schemas.openxmlformats.org/officeDocument/2006/relationships/image" Target="../media/image14.wmf"/><Relationship Id="rId4" Type="http://schemas.openxmlformats.org/officeDocument/2006/relationships/oleObject" Target="../embeddings/oleObject300.bin"/><Relationship Id="rId9" Type="http://schemas.openxmlformats.org/officeDocument/2006/relationships/image" Target="../media/image218.wmf"/><Relationship Id="rId14" Type="http://schemas.openxmlformats.org/officeDocument/2006/relationships/oleObject" Target="../embeddings/oleObject304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9.bin"/><Relationship Id="rId3" Type="http://schemas.openxmlformats.org/officeDocument/2006/relationships/image" Target="../media/image217.jpeg"/><Relationship Id="rId7" Type="http://schemas.openxmlformats.org/officeDocument/2006/relationships/image" Target="../media/image2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308.bin"/><Relationship Id="rId5" Type="http://schemas.openxmlformats.org/officeDocument/2006/relationships/image" Target="../media/image222.wmf"/><Relationship Id="rId4" Type="http://schemas.openxmlformats.org/officeDocument/2006/relationships/oleObject" Target="../embeddings/oleObject307.bin"/><Relationship Id="rId9" Type="http://schemas.openxmlformats.org/officeDocument/2006/relationships/image" Target="../media/image224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wmf"/><Relationship Id="rId13" Type="http://schemas.openxmlformats.org/officeDocument/2006/relationships/oleObject" Target="../embeddings/oleObject312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296.bin"/><Relationship Id="rId7" Type="http://schemas.openxmlformats.org/officeDocument/2006/relationships/oleObject" Target="../embeddings/oleObject298.bin"/><Relationship Id="rId12" Type="http://schemas.openxmlformats.org/officeDocument/2006/relationships/image" Target="../media/image223.wmf"/><Relationship Id="rId17" Type="http://schemas.openxmlformats.org/officeDocument/2006/relationships/oleObject" Target="../embeddings/oleObject2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5.wmf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14.wmf"/><Relationship Id="rId11" Type="http://schemas.openxmlformats.org/officeDocument/2006/relationships/oleObject" Target="../embeddings/oleObject311.bin"/><Relationship Id="rId5" Type="http://schemas.openxmlformats.org/officeDocument/2006/relationships/oleObject" Target="../embeddings/oleObject297.bin"/><Relationship Id="rId15" Type="http://schemas.openxmlformats.org/officeDocument/2006/relationships/oleObject" Target="../embeddings/oleObject313.bin"/><Relationship Id="rId10" Type="http://schemas.openxmlformats.org/officeDocument/2006/relationships/image" Target="../media/image222.wmf"/><Relationship Id="rId4" Type="http://schemas.openxmlformats.org/officeDocument/2006/relationships/image" Target="../media/image213.wmf"/><Relationship Id="rId9" Type="http://schemas.openxmlformats.org/officeDocument/2006/relationships/oleObject" Target="../embeddings/oleObject310.bin"/><Relationship Id="rId14" Type="http://schemas.openxmlformats.org/officeDocument/2006/relationships/image" Target="../media/image224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314.bin"/><Relationship Id="rId7" Type="http://schemas.openxmlformats.org/officeDocument/2006/relationships/oleObject" Target="../embeddings/oleObject211.bin"/><Relationship Id="rId12" Type="http://schemas.openxmlformats.org/officeDocument/2006/relationships/image" Target="../media/image2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26.wmf"/><Relationship Id="rId11" Type="http://schemas.openxmlformats.org/officeDocument/2006/relationships/oleObject" Target="../embeddings/oleObject317.bin"/><Relationship Id="rId5" Type="http://schemas.openxmlformats.org/officeDocument/2006/relationships/oleObject" Target="../embeddings/oleObject315.bin"/><Relationship Id="rId10" Type="http://schemas.openxmlformats.org/officeDocument/2006/relationships/image" Target="../media/image227.wmf"/><Relationship Id="rId4" Type="http://schemas.openxmlformats.org/officeDocument/2006/relationships/image" Target="../media/image225.wmf"/><Relationship Id="rId9" Type="http://schemas.openxmlformats.org/officeDocument/2006/relationships/oleObject" Target="../embeddings/oleObject316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232.wmf"/><Relationship Id="rId3" Type="http://schemas.openxmlformats.org/officeDocument/2006/relationships/oleObject" Target="../embeddings/oleObject318.bin"/><Relationship Id="rId7" Type="http://schemas.openxmlformats.org/officeDocument/2006/relationships/oleObject" Target="../embeddings/oleObject211.bin"/><Relationship Id="rId12" Type="http://schemas.openxmlformats.org/officeDocument/2006/relationships/oleObject" Target="../embeddings/oleObject3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30.wmf"/><Relationship Id="rId11" Type="http://schemas.openxmlformats.org/officeDocument/2006/relationships/oleObject" Target="../embeddings/oleObject321.bin"/><Relationship Id="rId5" Type="http://schemas.openxmlformats.org/officeDocument/2006/relationships/oleObject" Target="../embeddings/oleObject319.bin"/><Relationship Id="rId15" Type="http://schemas.openxmlformats.org/officeDocument/2006/relationships/image" Target="../media/image233.wmf"/><Relationship Id="rId10" Type="http://schemas.openxmlformats.org/officeDocument/2006/relationships/image" Target="../media/image231.wmf"/><Relationship Id="rId4" Type="http://schemas.openxmlformats.org/officeDocument/2006/relationships/image" Target="../media/image229.wmf"/><Relationship Id="rId9" Type="http://schemas.openxmlformats.org/officeDocument/2006/relationships/oleObject" Target="../embeddings/oleObject320.bin"/><Relationship Id="rId14" Type="http://schemas.openxmlformats.org/officeDocument/2006/relationships/oleObject" Target="../embeddings/oleObject323.bin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328.bin"/><Relationship Id="rId3" Type="http://schemas.openxmlformats.org/officeDocument/2006/relationships/oleObject" Target="../embeddings/oleObject324.bin"/><Relationship Id="rId7" Type="http://schemas.openxmlformats.org/officeDocument/2006/relationships/oleObject" Target="../embeddings/oleObject211.bin"/><Relationship Id="rId12" Type="http://schemas.openxmlformats.org/officeDocument/2006/relationships/image" Target="../media/image23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9.wmf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35.wmf"/><Relationship Id="rId11" Type="http://schemas.openxmlformats.org/officeDocument/2006/relationships/oleObject" Target="../embeddings/oleObject327.bin"/><Relationship Id="rId5" Type="http://schemas.openxmlformats.org/officeDocument/2006/relationships/oleObject" Target="../embeddings/oleObject325.bin"/><Relationship Id="rId15" Type="http://schemas.openxmlformats.org/officeDocument/2006/relationships/oleObject" Target="../embeddings/oleObject329.bin"/><Relationship Id="rId10" Type="http://schemas.openxmlformats.org/officeDocument/2006/relationships/image" Target="../media/image236.wmf"/><Relationship Id="rId4" Type="http://schemas.openxmlformats.org/officeDocument/2006/relationships/image" Target="../media/image234.wmf"/><Relationship Id="rId9" Type="http://schemas.openxmlformats.org/officeDocument/2006/relationships/oleObject" Target="../embeddings/oleObject326.bin"/><Relationship Id="rId14" Type="http://schemas.openxmlformats.org/officeDocument/2006/relationships/image" Target="../media/image238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oleObject" Target="../embeddings/oleObject330.bin"/><Relationship Id="rId7" Type="http://schemas.openxmlformats.org/officeDocument/2006/relationships/oleObject" Target="../embeddings/oleObject2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41.wmf"/><Relationship Id="rId5" Type="http://schemas.openxmlformats.org/officeDocument/2006/relationships/oleObject" Target="../embeddings/oleObject331.bin"/><Relationship Id="rId4" Type="http://schemas.openxmlformats.org/officeDocument/2006/relationships/image" Target="../media/image240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jpeg"/><Relationship Id="rId2" Type="http://schemas.openxmlformats.org/officeDocument/2006/relationships/image" Target="../media/image20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332.bin"/><Relationship Id="rId7" Type="http://schemas.openxmlformats.org/officeDocument/2006/relationships/oleObject" Target="../embeddings/oleObject2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27.wmf"/><Relationship Id="rId5" Type="http://schemas.openxmlformats.org/officeDocument/2006/relationships/oleObject" Target="../embeddings/oleObject333.bin"/><Relationship Id="rId10" Type="http://schemas.openxmlformats.org/officeDocument/2006/relationships/image" Target="../media/image243.wmf"/><Relationship Id="rId4" Type="http://schemas.openxmlformats.org/officeDocument/2006/relationships/image" Target="../media/image242.wmf"/><Relationship Id="rId9" Type="http://schemas.openxmlformats.org/officeDocument/2006/relationships/oleObject" Target="../embeddings/oleObject334.bin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339.bin"/><Relationship Id="rId18" Type="http://schemas.openxmlformats.org/officeDocument/2006/relationships/image" Target="../media/image250.wmf"/><Relationship Id="rId3" Type="http://schemas.openxmlformats.org/officeDocument/2006/relationships/oleObject" Target="../embeddings/oleObject335.bin"/><Relationship Id="rId21" Type="http://schemas.openxmlformats.org/officeDocument/2006/relationships/image" Target="../media/image251.wmf"/><Relationship Id="rId7" Type="http://schemas.openxmlformats.org/officeDocument/2006/relationships/oleObject" Target="../embeddings/oleObject211.bin"/><Relationship Id="rId12" Type="http://schemas.openxmlformats.org/officeDocument/2006/relationships/image" Target="../media/image247.wmf"/><Relationship Id="rId17" Type="http://schemas.openxmlformats.org/officeDocument/2006/relationships/oleObject" Target="../embeddings/oleObject34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9.wmf"/><Relationship Id="rId20" Type="http://schemas.openxmlformats.org/officeDocument/2006/relationships/oleObject" Target="../embeddings/oleObject343.bin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45.wmf"/><Relationship Id="rId11" Type="http://schemas.openxmlformats.org/officeDocument/2006/relationships/oleObject" Target="../embeddings/oleObject338.bin"/><Relationship Id="rId5" Type="http://schemas.openxmlformats.org/officeDocument/2006/relationships/oleObject" Target="../embeddings/oleObject336.bin"/><Relationship Id="rId15" Type="http://schemas.openxmlformats.org/officeDocument/2006/relationships/oleObject" Target="../embeddings/oleObject340.bin"/><Relationship Id="rId10" Type="http://schemas.openxmlformats.org/officeDocument/2006/relationships/image" Target="../media/image246.wmf"/><Relationship Id="rId19" Type="http://schemas.openxmlformats.org/officeDocument/2006/relationships/oleObject" Target="../embeddings/oleObject342.bin"/><Relationship Id="rId4" Type="http://schemas.openxmlformats.org/officeDocument/2006/relationships/image" Target="../media/image244.wmf"/><Relationship Id="rId9" Type="http://schemas.openxmlformats.org/officeDocument/2006/relationships/oleObject" Target="../embeddings/oleObject337.bin"/><Relationship Id="rId14" Type="http://schemas.openxmlformats.org/officeDocument/2006/relationships/image" Target="../media/image248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253.jpeg"/><Relationship Id="rId4" Type="http://schemas.openxmlformats.org/officeDocument/2006/relationships/image" Target="../media/image252.w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wmf"/><Relationship Id="rId13" Type="http://schemas.openxmlformats.org/officeDocument/2006/relationships/oleObject" Target="../embeddings/oleObject349.bin"/><Relationship Id="rId3" Type="http://schemas.openxmlformats.org/officeDocument/2006/relationships/oleObject" Target="../embeddings/oleObject345.bin"/><Relationship Id="rId7" Type="http://schemas.openxmlformats.org/officeDocument/2006/relationships/oleObject" Target="../embeddings/oleObject347.bin"/><Relationship Id="rId12" Type="http://schemas.openxmlformats.org/officeDocument/2006/relationships/image" Target="../media/image25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7.wmf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54.wmf"/><Relationship Id="rId11" Type="http://schemas.openxmlformats.org/officeDocument/2006/relationships/oleObject" Target="../embeddings/oleObject348.bin"/><Relationship Id="rId5" Type="http://schemas.openxmlformats.org/officeDocument/2006/relationships/oleObject" Target="../embeddings/oleObject346.bin"/><Relationship Id="rId15" Type="http://schemas.openxmlformats.org/officeDocument/2006/relationships/oleObject" Target="../embeddings/oleObject350.bin"/><Relationship Id="rId10" Type="http://schemas.openxmlformats.org/officeDocument/2006/relationships/image" Target="../media/image14.wmf"/><Relationship Id="rId4" Type="http://schemas.openxmlformats.org/officeDocument/2006/relationships/image" Target="../media/image243.wmf"/><Relationship Id="rId9" Type="http://schemas.openxmlformats.org/officeDocument/2006/relationships/oleObject" Target="../embeddings/oleObject211.bin"/><Relationship Id="rId14" Type="http://schemas.openxmlformats.org/officeDocument/2006/relationships/image" Target="../media/image256.w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246.wmf"/><Relationship Id="rId18" Type="http://schemas.openxmlformats.org/officeDocument/2006/relationships/oleObject" Target="../embeddings/oleObject358.bin"/><Relationship Id="rId3" Type="http://schemas.openxmlformats.org/officeDocument/2006/relationships/oleObject" Target="../embeddings/oleObject351.bin"/><Relationship Id="rId7" Type="http://schemas.openxmlformats.org/officeDocument/2006/relationships/oleObject" Target="../embeddings/oleObject211.bin"/><Relationship Id="rId12" Type="http://schemas.openxmlformats.org/officeDocument/2006/relationships/oleObject" Target="../embeddings/oleObject355.bin"/><Relationship Id="rId17" Type="http://schemas.openxmlformats.org/officeDocument/2006/relationships/image" Target="../media/image25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57.bin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49.wmf"/><Relationship Id="rId11" Type="http://schemas.openxmlformats.org/officeDocument/2006/relationships/oleObject" Target="../embeddings/oleObject354.bin"/><Relationship Id="rId5" Type="http://schemas.openxmlformats.org/officeDocument/2006/relationships/oleObject" Target="../embeddings/oleObject352.bin"/><Relationship Id="rId15" Type="http://schemas.openxmlformats.org/officeDocument/2006/relationships/image" Target="../media/image251.wmf"/><Relationship Id="rId10" Type="http://schemas.openxmlformats.org/officeDocument/2006/relationships/image" Target="../media/image258.wmf"/><Relationship Id="rId19" Type="http://schemas.openxmlformats.org/officeDocument/2006/relationships/image" Target="../media/image260.wmf"/><Relationship Id="rId4" Type="http://schemas.openxmlformats.org/officeDocument/2006/relationships/image" Target="../media/image256.wmf"/><Relationship Id="rId9" Type="http://schemas.openxmlformats.org/officeDocument/2006/relationships/oleObject" Target="../embeddings/oleObject353.bin"/><Relationship Id="rId14" Type="http://schemas.openxmlformats.org/officeDocument/2006/relationships/oleObject" Target="../embeddings/oleObject356.bin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359.bin"/><Relationship Id="rId7" Type="http://schemas.openxmlformats.org/officeDocument/2006/relationships/oleObject" Target="../embeddings/oleObject2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260.wmf"/><Relationship Id="rId5" Type="http://schemas.openxmlformats.org/officeDocument/2006/relationships/oleObject" Target="../embeddings/oleObject360.bin"/><Relationship Id="rId10" Type="http://schemas.openxmlformats.org/officeDocument/2006/relationships/image" Target="../media/image261.wmf"/><Relationship Id="rId4" Type="http://schemas.openxmlformats.org/officeDocument/2006/relationships/image" Target="../media/image243.wmf"/><Relationship Id="rId9" Type="http://schemas.openxmlformats.org/officeDocument/2006/relationships/oleObject" Target="../embeddings/oleObject361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wmf"/><Relationship Id="rId13" Type="http://schemas.openxmlformats.org/officeDocument/2006/relationships/oleObject" Target="../embeddings/oleObject211.bin"/><Relationship Id="rId3" Type="http://schemas.openxmlformats.org/officeDocument/2006/relationships/oleObject" Target="../embeddings/oleObject362.bin"/><Relationship Id="rId7" Type="http://schemas.openxmlformats.org/officeDocument/2006/relationships/oleObject" Target="../embeddings/oleObject364.bin"/><Relationship Id="rId12" Type="http://schemas.openxmlformats.org/officeDocument/2006/relationships/image" Target="../media/image2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61.wmf"/><Relationship Id="rId11" Type="http://schemas.openxmlformats.org/officeDocument/2006/relationships/oleObject" Target="../embeddings/oleObject366.bin"/><Relationship Id="rId5" Type="http://schemas.openxmlformats.org/officeDocument/2006/relationships/oleObject" Target="../embeddings/oleObject363.bin"/><Relationship Id="rId10" Type="http://schemas.openxmlformats.org/officeDocument/2006/relationships/image" Target="../media/image264.wmf"/><Relationship Id="rId4" Type="http://schemas.openxmlformats.org/officeDocument/2006/relationships/image" Target="../media/image262.wmf"/><Relationship Id="rId9" Type="http://schemas.openxmlformats.org/officeDocument/2006/relationships/oleObject" Target="../embeddings/oleObject365.bin"/><Relationship Id="rId1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OM2</a:t>
            </a:r>
            <a:r>
              <a:rPr lang="sr-Cyrl-B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3</a:t>
            </a:r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</a:t>
            </a:r>
            <a:r>
              <a:rPr lang="sr-Latn-B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3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b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II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BA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37" y="1066800"/>
            <a:ext cx="5118563" cy="42270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304800"/>
            <a:ext cx="511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Prvi slučaj izvijanja</a:t>
            </a:r>
            <a:endParaRPr lang="sr-Latn-RS" sz="28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5417403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4.4. Prvi slučaj izvijanja centrično pritisnutog štapa: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sila F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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F</a:t>
            </a:r>
            <a:r>
              <a:rPr lang="sr-Latn-RS" sz="24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kr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sila F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F</a:t>
            </a:r>
            <a:r>
              <a:rPr lang="sr-Latn-RS" sz="24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kr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11</a:t>
            </a:fld>
            <a:endParaRPr lang="sr-Latn-RS"/>
          </a:p>
        </p:txBody>
      </p:sp>
      <p:sp>
        <p:nvSpPr>
          <p:cNvPr id="6" name="TextBox 5"/>
          <p:cNvSpPr txBox="1"/>
          <p:nvPr/>
        </p:nvSpPr>
        <p:spPr>
          <a:xfrm>
            <a:off x="6012160" y="1417191"/>
            <a:ext cx="2376264" cy="15696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Približna diferencijalna jednačina elastične linije: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Elbow Connector 7"/>
          <p:cNvCxnSpPr>
            <a:stCxn id="6" idx="3"/>
            <a:endCxn id="12" idx="3"/>
          </p:cNvCxnSpPr>
          <p:nvPr/>
        </p:nvCxnSpPr>
        <p:spPr>
          <a:xfrm>
            <a:off x="8388424" y="2202021"/>
            <a:ext cx="12700" cy="1269370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7584" y="5377631"/>
            <a:ext cx="432048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Presečni moment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iznosi: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343951"/>
              </p:ext>
            </p:extLst>
          </p:nvPr>
        </p:nvGraphicFramePr>
        <p:xfrm>
          <a:off x="4059832" y="5585296"/>
          <a:ext cx="21764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59" name="Equation" r:id="rId3" imgW="1079032" imgH="253890" progId="Equation.DSMT4">
                  <p:embed/>
                </p:oleObj>
              </mc:Choice>
              <mc:Fallback>
                <p:oleObj name="Equation" r:id="rId3" imgW="1079032" imgH="25389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832" y="5585296"/>
                        <a:ext cx="217646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829506"/>
              </p:ext>
            </p:extLst>
          </p:nvPr>
        </p:nvGraphicFramePr>
        <p:xfrm>
          <a:off x="6043613" y="683419"/>
          <a:ext cx="20748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60" name="Equation" r:id="rId5" imgW="1028520" imgH="228600" progId="Equation.DSMT4">
                  <p:embed/>
                </p:oleObj>
              </mc:Choice>
              <mc:Fallback>
                <p:oleObj name="Equation" r:id="rId5" imgW="102852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683419"/>
                        <a:ext cx="2074862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9777"/>
            <a:ext cx="5118563" cy="422702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43808" y="481087"/>
            <a:ext cx="2952328" cy="4536504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604603"/>
              </p:ext>
            </p:extLst>
          </p:nvPr>
        </p:nvGraphicFramePr>
        <p:xfrm>
          <a:off x="5675386" y="3217391"/>
          <a:ext cx="27130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61" name="Equation" r:id="rId8" imgW="1345616" imgH="253890" progId="Equation.DSMT4">
                  <p:embed/>
                </p:oleObj>
              </mc:Choice>
              <mc:Fallback>
                <p:oleObj name="Equation" r:id="rId8" imgW="1345616" imgH="25389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86" y="3217391"/>
                        <a:ext cx="2713038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5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12</a:t>
            </a:fld>
            <a:endParaRPr lang="sr-Latn-RS"/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511560"/>
              </p:ext>
            </p:extLst>
          </p:nvPr>
        </p:nvGraphicFramePr>
        <p:xfrm>
          <a:off x="3962400" y="1844824"/>
          <a:ext cx="30718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90" name="Equation" r:id="rId3" imgW="1523880" imgH="253800" progId="Equation.DSMT4">
                  <p:embed/>
                </p:oleObj>
              </mc:Choice>
              <mc:Fallback>
                <p:oleObj name="Equation" r:id="rId3" imgW="1523880" imgH="253800" progId="Equation.DSMT4">
                  <p:embed/>
                  <p:pic>
                    <p:nvPicPr>
                      <p:cNvPr id="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44824"/>
                        <a:ext cx="3071813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"/>
          <p:cNvGraphicFramePr>
            <a:graphicFrameLocks noChangeAspect="1"/>
          </p:cNvGraphicFramePr>
          <p:nvPr>
            <p:extLst/>
          </p:nvPr>
        </p:nvGraphicFramePr>
        <p:xfrm>
          <a:off x="3505200" y="1946424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91" name="Equation" r:id="rId5" imgW="190417" imgH="152334" progId="Equation.3">
                  <p:embed/>
                </p:oleObj>
              </mc:Choice>
              <mc:Fallback>
                <p:oleObj name="Equation" r:id="rId5" imgW="190417" imgH="152334" progId="Equation.3">
                  <p:embed/>
                  <p:pic>
                    <p:nvPicPr>
                      <p:cNvPr id="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46424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5432" y="5085184"/>
            <a:ext cx="57150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Ovo je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homogena diferencijalna jednačina drugog reda sa konstantnim koeficijentima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917676"/>
              </p:ext>
            </p:extLst>
          </p:nvPr>
        </p:nvGraphicFramePr>
        <p:xfrm>
          <a:off x="3995936" y="4365104"/>
          <a:ext cx="23558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92" name="Equation" r:id="rId7" imgW="1168200" imgH="253800" progId="Equation.DSMT4">
                  <p:embed/>
                </p:oleObj>
              </mc:Choice>
              <mc:Fallback>
                <p:oleObj name="Equation" r:id="rId7" imgW="1168200" imgH="253800" progId="Equation.DSMT4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4365104"/>
                        <a:ext cx="2355850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782571"/>
              </p:ext>
            </p:extLst>
          </p:nvPr>
        </p:nvGraphicFramePr>
        <p:xfrm>
          <a:off x="622300" y="1857524"/>
          <a:ext cx="28162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93" name="Equation" r:id="rId9" imgW="1396800" imgH="253800" progId="">
                  <p:embed/>
                </p:oleObj>
              </mc:Choice>
              <mc:Fallback>
                <p:oleObj name="Equation" r:id="rId9" imgW="1396800" imgH="253800" progId="">
                  <p:embed/>
                  <p:pic>
                    <p:nvPicPr>
                      <p:cNvPr id="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1857524"/>
                        <a:ext cx="2816225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7" idx="1"/>
            <a:endCxn id="6" idx="1"/>
          </p:cNvCxnSpPr>
          <p:nvPr/>
        </p:nvCxnSpPr>
        <p:spPr>
          <a:xfrm rot="10800000" flipV="1">
            <a:off x="2745432" y="4619103"/>
            <a:ext cx="1250504" cy="881579"/>
          </a:xfrm>
          <a:prstGeom prst="bentConnector3">
            <a:avLst>
              <a:gd name="adj1" fmla="val 11828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252568"/>
              </p:ext>
            </p:extLst>
          </p:nvPr>
        </p:nvGraphicFramePr>
        <p:xfrm>
          <a:off x="600325" y="692696"/>
          <a:ext cx="27130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94" name="Equation" r:id="rId11" imgW="1345616" imgH="253890" progId="Equation.DSMT4">
                  <p:embed/>
                </p:oleObj>
              </mc:Choice>
              <mc:Fallback>
                <p:oleObj name="Equation" r:id="rId11" imgW="1345616" imgH="25389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25" y="692696"/>
                        <a:ext cx="2713037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483151"/>
              </p:ext>
            </p:extLst>
          </p:nvPr>
        </p:nvGraphicFramePr>
        <p:xfrm>
          <a:off x="3907706" y="692696"/>
          <a:ext cx="21764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95" name="Equation" r:id="rId13" imgW="1079032" imgH="253890" progId="Equation.DSMT4">
                  <p:embed/>
                </p:oleObj>
              </mc:Choice>
              <mc:Fallback>
                <p:oleObj name="Equation" r:id="rId13" imgW="1079032" imgH="25389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7706" y="692696"/>
                        <a:ext cx="2176462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0800000">
            <a:off x="3419872" y="836712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1979712" y="1340768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96" name="Equation" r:id="rId15" imgW="139639" imgH="203112" progId="Equation.3">
                  <p:embed/>
                </p:oleObj>
              </mc:Choice>
              <mc:Fallback>
                <p:oleObj name="Equation" r:id="rId15" imgW="139639" imgH="203112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340768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7389664" y="1916832"/>
          <a:ext cx="6905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97" name="Equation" r:id="rId17" imgW="342720" imgH="228600" progId="Equation.DSMT4">
                  <p:embed/>
                </p:oleObj>
              </mc:Choice>
              <mc:Fallback>
                <p:oleObj name="Equation" r:id="rId17" imgW="342720" imgH="2286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664" y="1916832"/>
                        <a:ext cx="690563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>
          <a:xfrm flipV="1">
            <a:off x="7236296" y="1772816"/>
            <a:ext cx="234479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183007"/>
              </p:ext>
            </p:extLst>
          </p:nvPr>
        </p:nvGraphicFramePr>
        <p:xfrm>
          <a:off x="3995936" y="2925440"/>
          <a:ext cx="27908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98" name="Equation" r:id="rId19" imgW="1384200" imgH="431640" progId="Equation.DSMT4">
                  <p:embed/>
                </p:oleObj>
              </mc:Choice>
              <mc:Fallback>
                <p:oleObj name="Equation" r:id="rId19" imgW="1384200" imgH="43164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925440"/>
                        <a:ext cx="2790825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932998"/>
              </p:ext>
            </p:extLst>
          </p:nvPr>
        </p:nvGraphicFramePr>
        <p:xfrm>
          <a:off x="1985963" y="2925763"/>
          <a:ext cx="1381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99" name="Equation" r:id="rId21" imgW="685800" imgH="431640" progId="Equation.DSMT4">
                  <p:embed/>
                </p:oleObj>
              </mc:Choice>
              <mc:Fallback>
                <p:oleObj name="Equation" r:id="rId21" imgW="685800" imgH="43164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2925763"/>
                        <a:ext cx="1381125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ight Arrow 27"/>
          <p:cNvSpPr/>
          <p:nvPr/>
        </p:nvSpPr>
        <p:spPr>
          <a:xfrm rot="10800000" flipH="1">
            <a:off x="3491881" y="3292335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5155109" y="2446536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300" name="Equation" r:id="rId23" imgW="139639" imgH="203112" progId="Equation.3">
                  <p:embed/>
                </p:oleObj>
              </mc:Choice>
              <mc:Fallback>
                <p:oleObj name="Equation" r:id="rId23" imgW="139639" imgH="203112" progId="Equation.3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5109" y="2446536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5148064" y="3886696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301" name="Equation" r:id="rId24" imgW="139639" imgH="203112" progId="Equation.3">
                  <p:embed/>
                </p:oleObj>
              </mc:Choice>
              <mc:Fallback>
                <p:oleObj name="Equation" r:id="rId24" imgW="139639" imgH="203112" progId="Equation.3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886696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04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9552" y="762000"/>
            <a:ext cx="576064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Rešenje homogene diferencijalne jednačine drugog reda sa konstantnim koeficijentima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2060848"/>
            <a:ext cx="175260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 oblika: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472814"/>
              </p:ext>
            </p:extLst>
          </p:nvPr>
        </p:nvGraphicFramePr>
        <p:xfrm>
          <a:off x="2049265" y="2251348"/>
          <a:ext cx="33004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7" name="Equation" r:id="rId3" imgW="1638000" imgH="253800" progId="Equation.DSMT4">
                  <p:embed/>
                </p:oleObj>
              </mc:Choice>
              <mc:Fallback>
                <p:oleObj name="Equation" r:id="rId3" imgW="1638000" imgH="253800" progId="Equation.DSMT4">
                  <p:embed/>
                  <p:pic>
                    <p:nvPicPr>
                      <p:cNvPr id="2979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265" y="2251348"/>
                        <a:ext cx="330041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51720" y="3140968"/>
            <a:ext cx="3096344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Granični uslovi: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9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443698"/>
              </p:ext>
            </p:extLst>
          </p:nvPr>
        </p:nvGraphicFramePr>
        <p:xfrm>
          <a:off x="4355976" y="3371800"/>
          <a:ext cx="148431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8" name="Equation" r:id="rId5" imgW="736560" imgH="558720" progId="Equation.DSMT4">
                  <p:embed/>
                </p:oleObj>
              </mc:Choice>
              <mc:Fallback>
                <p:oleObj name="Equation" r:id="rId5" imgW="736560" imgH="558720" progId="Equation.DSMT4">
                  <p:embed/>
                  <p:pic>
                    <p:nvPicPr>
                      <p:cNvPr id="2979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371800"/>
                        <a:ext cx="1484312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674238"/>
              </p:ext>
            </p:extLst>
          </p:nvPr>
        </p:nvGraphicFramePr>
        <p:xfrm>
          <a:off x="5960566" y="1268760"/>
          <a:ext cx="23558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9" name="Equation" r:id="rId7" imgW="1167893" imgH="253890" progId="Equation.DSMT4">
                  <p:embed/>
                </p:oleObj>
              </mc:Choice>
              <mc:Fallback>
                <p:oleObj name="Equation" r:id="rId7" imgW="1167893" imgH="25389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0566" y="1268760"/>
                        <a:ext cx="2355850" cy="50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708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14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395880"/>
              </p:ext>
            </p:extLst>
          </p:nvPr>
        </p:nvGraphicFramePr>
        <p:xfrm>
          <a:off x="517525" y="476672"/>
          <a:ext cx="4991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46" name="Equation" r:id="rId3" imgW="2476440" imgH="279360" progId="Equation.DSMT4">
                  <p:embed/>
                </p:oleObj>
              </mc:Choice>
              <mc:Fallback>
                <p:oleObj name="Equation" r:id="rId3" imgW="2476440" imgH="2793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476672"/>
                        <a:ext cx="49911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597670"/>
              </p:ext>
            </p:extLst>
          </p:nvPr>
        </p:nvGraphicFramePr>
        <p:xfrm>
          <a:off x="6058296" y="523528"/>
          <a:ext cx="19700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47" name="Equation" r:id="rId5" imgW="977760" imgH="228600" progId="Equation.DSMT4">
                  <p:embed/>
                </p:oleObj>
              </mc:Choice>
              <mc:Fallback>
                <p:oleObj name="Equation" r:id="rId5" imgW="97776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8296" y="523528"/>
                        <a:ext cx="1970088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948264" y="1052736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48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1052736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066427"/>
              </p:ext>
            </p:extLst>
          </p:nvPr>
        </p:nvGraphicFramePr>
        <p:xfrm>
          <a:off x="6588224" y="1485032"/>
          <a:ext cx="8699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49" name="Equation" r:id="rId9" imgW="431613" imgH="215806" progId="Equation.3">
                  <p:embed/>
                </p:oleObj>
              </mc:Choice>
              <mc:Fallback>
                <p:oleObj name="Equation" r:id="rId9" imgW="431613" imgH="215806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1485032"/>
                        <a:ext cx="869950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1459305" y="2132856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50" name="Equation" r:id="rId11" imgW="139639" imgH="203112" progId="Equation.3">
                  <p:embed/>
                </p:oleObj>
              </mc:Choice>
              <mc:Fallback>
                <p:oleObj name="Equation" r:id="rId11" imgW="139639" imgH="203112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9305" y="2132856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78530"/>
              </p:ext>
            </p:extLst>
          </p:nvPr>
        </p:nvGraphicFramePr>
        <p:xfrm>
          <a:off x="1043608" y="2636912"/>
          <a:ext cx="15097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51" name="Equation" r:id="rId12" imgW="749160" imgH="228600" progId="Equation.DSMT4">
                  <p:embed/>
                </p:oleObj>
              </mc:Choice>
              <mc:Fallback>
                <p:oleObj name="Equation" r:id="rId12" imgW="74916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636912"/>
                        <a:ext cx="1509712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eft Brace 15"/>
          <p:cNvSpPr/>
          <p:nvPr/>
        </p:nvSpPr>
        <p:spPr>
          <a:xfrm>
            <a:off x="2699792" y="2132856"/>
            <a:ext cx="381000" cy="146456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78772"/>
              </p:ext>
            </p:extLst>
          </p:nvPr>
        </p:nvGraphicFramePr>
        <p:xfrm>
          <a:off x="3563888" y="2285256"/>
          <a:ext cx="8445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52" name="Equation" r:id="rId14" imgW="418918" imgH="215806" progId="Equation.3">
                  <p:embed/>
                </p:oleObj>
              </mc:Choice>
              <mc:Fallback>
                <p:oleObj name="Equation" r:id="rId14" imgW="418918" imgH="215806" progId="Equation.3">
                  <p:embed/>
                  <p:pic>
                    <p:nvPicPr>
                      <p:cNvPr id="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2285256"/>
                        <a:ext cx="844550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462460"/>
              </p:ext>
            </p:extLst>
          </p:nvPr>
        </p:nvGraphicFramePr>
        <p:xfrm>
          <a:off x="3579763" y="3065870"/>
          <a:ext cx="12017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53" name="Equation" r:id="rId16" imgW="596880" imgH="177480" progId="Equation.DSMT4">
                  <p:embed/>
                </p:oleObj>
              </mc:Choice>
              <mc:Fallback>
                <p:oleObj name="Equation" r:id="rId16" imgW="596880" imgH="177480" progId="Equation.DSMT4">
                  <p:embed/>
                  <p:pic>
                    <p:nvPicPr>
                      <p:cNvPr id="1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763" y="3065870"/>
                        <a:ext cx="1201738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987824" y="2285256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Za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7824" y="302136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 smtClean="0">
                <a:latin typeface="Times New Roman" pitchFamily="18" charset="0"/>
                <a:cs typeface="Times New Roman" pitchFamily="18" charset="0"/>
              </a:rPr>
              <a:t>Za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933846"/>
              </p:ext>
            </p:extLst>
          </p:nvPr>
        </p:nvGraphicFramePr>
        <p:xfrm>
          <a:off x="458862" y="1412776"/>
          <a:ext cx="40449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54" name="Equation" r:id="rId18" imgW="2006280" imgH="279360" progId="Equation.DSMT4">
                  <p:embed/>
                </p:oleObj>
              </mc:Choice>
              <mc:Fallback>
                <p:oleObj name="Equation" r:id="rId18" imgW="2006280" imgH="27936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862" y="1412776"/>
                        <a:ext cx="404495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5627985" y="620688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55" name="Equation" r:id="rId20" imgW="190417" imgH="152334" progId="Equation.3">
                  <p:embed/>
                </p:oleObj>
              </mc:Choice>
              <mc:Fallback>
                <p:oleObj name="Equation" r:id="rId20" imgW="190417" imgH="152334" progId="Equation.3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7985" y="620688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>
          <a:xfrm rot="10800000">
            <a:off x="4638288" y="1628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0800000">
            <a:off x="5142344" y="16288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0800000">
            <a:off x="5646400" y="16288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0800000">
            <a:off x="6150456" y="16288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499992" y="227687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 ovom slučaju izvijanje izostaje.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360538"/>
              </p:ext>
            </p:extLst>
          </p:nvPr>
        </p:nvGraphicFramePr>
        <p:xfrm>
          <a:off x="611560" y="4149080"/>
          <a:ext cx="12017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56" name="Equation" r:id="rId22" imgW="596641" imgH="177723" progId="Equation.DSMT4">
                  <p:embed/>
                </p:oleObj>
              </mc:Choice>
              <mc:Fallback>
                <p:oleObj name="Equation" r:id="rId22" imgW="596641" imgH="177723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149080"/>
                        <a:ext cx="1201737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Left Brace 32"/>
          <p:cNvSpPr/>
          <p:nvPr/>
        </p:nvSpPr>
        <p:spPr>
          <a:xfrm>
            <a:off x="1868487" y="3789040"/>
            <a:ext cx="381000" cy="1066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035075"/>
              </p:ext>
            </p:extLst>
          </p:nvPr>
        </p:nvGraphicFramePr>
        <p:xfrm>
          <a:off x="2231181" y="4132263"/>
          <a:ext cx="29686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57" name="Equation" r:id="rId23" imgW="1473120" imgH="203040" progId="Equation.DSMT4">
                  <p:embed/>
                </p:oleObj>
              </mc:Choice>
              <mc:Fallback>
                <p:oleObj name="Equation" r:id="rId23" imgW="1473120" imgH="203040" progId="Equation.DSMT4">
                  <p:embed/>
                  <p:pic>
                    <p:nvPicPr>
                      <p:cNvPr id="3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181" y="4132263"/>
                        <a:ext cx="2968625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681281"/>
              </p:ext>
            </p:extLst>
          </p:nvPr>
        </p:nvGraphicFramePr>
        <p:xfrm>
          <a:off x="5724128" y="3959225"/>
          <a:ext cx="9715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58" name="Equation" r:id="rId25" imgW="482400" imgH="393480" progId="Equation.DSMT4">
                  <p:embed/>
                </p:oleObj>
              </mc:Choice>
              <mc:Fallback>
                <p:oleObj name="Equation" r:id="rId25" imgW="482400" imgH="393480" progId="Equation.DSMT4">
                  <p:embed/>
                  <p:pic>
                    <p:nvPicPr>
                      <p:cNvPr id="3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959225"/>
                        <a:ext cx="97155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/>
          </p:nvPr>
        </p:nvGraphicFramePr>
        <p:xfrm>
          <a:off x="5267945" y="420432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59" name="Equation" r:id="rId27" imgW="190417" imgH="152334" progId="Equation.3">
                  <p:embed/>
                </p:oleObj>
              </mc:Choice>
              <mc:Fallback>
                <p:oleObj name="Equation" r:id="rId27" imgW="190417" imgH="152334" progId="Equation.3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7945" y="420432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409633"/>
              </p:ext>
            </p:extLst>
          </p:nvPr>
        </p:nvGraphicFramePr>
        <p:xfrm>
          <a:off x="7308304" y="3903340"/>
          <a:ext cx="13557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60" name="Equation" r:id="rId28" imgW="672840" imgH="419040" progId="Equation.DSMT4">
                  <p:embed/>
                </p:oleObj>
              </mc:Choice>
              <mc:Fallback>
                <p:oleObj name="Equation" r:id="rId28" imgW="672840" imgH="41904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3903340"/>
                        <a:ext cx="1355725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/>
          </p:nvPr>
        </p:nvGraphicFramePr>
        <p:xfrm>
          <a:off x="6804248" y="420432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61" name="Equation" r:id="rId30" imgW="190417" imgH="152334" progId="Equation.3">
                  <p:embed/>
                </p:oleObj>
              </mc:Choice>
              <mc:Fallback>
                <p:oleObj name="Equation" r:id="rId30" imgW="190417" imgH="152334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420432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670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0" grpId="0"/>
      <p:bldP spid="24" grpId="0" animBg="1"/>
      <p:bldP spid="25" grpId="0" animBg="1"/>
      <p:bldP spid="26" grpId="0" animBg="1"/>
      <p:bldP spid="27" grpId="0" animBg="1"/>
      <p:bldP spid="28" grpId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589652"/>
              </p:ext>
            </p:extLst>
          </p:nvPr>
        </p:nvGraphicFramePr>
        <p:xfrm>
          <a:off x="548640" y="548680"/>
          <a:ext cx="1381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75" name="Equation" r:id="rId3" imgW="685800" imgH="431640" progId="Equation.DSMT4">
                  <p:embed/>
                </p:oleObj>
              </mc:Choice>
              <mc:Fallback>
                <p:oleObj name="Equation" r:id="rId3" imgW="685800" imgH="431640" progId="Equation.DSMT4">
                  <p:embed/>
                  <p:pic>
                    <p:nvPicPr>
                      <p:cNvPr id="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548680"/>
                        <a:ext cx="1381125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307854"/>
              </p:ext>
            </p:extLst>
          </p:nvPr>
        </p:nvGraphicFramePr>
        <p:xfrm>
          <a:off x="547687" y="1615480"/>
          <a:ext cx="13573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76" name="Equation" r:id="rId5" imgW="672808" imgH="418918" progId="Equation.3">
                  <p:embed/>
                </p:oleObj>
              </mc:Choice>
              <mc:Fallback>
                <p:oleObj name="Equation" r:id="rId5" imgW="672808" imgH="418918" progId="Equation.3">
                  <p:embed/>
                  <p:pic>
                    <p:nvPicPr>
                      <p:cNvPr id="2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" y="1615480"/>
                        <a:ext cx="1357313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Brace 24"/>
          <p:cNvSpPr/>
          <p:nvPr/>
        </p:nvSpPr>
        <p:spPr>
          <a:xfrm>
            <a:off x="1979712" y="404664"/>
            <a:ext cx="381000" cy="2202160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350096" y="2225080"/>
            <a:ext cx="4002832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Izraz za kritičnu silu izvijanja.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115430"/>
              </p:ext>
            </p:extLst>
          </p:nvPr>
        </p:nvGraphicFramePr>
        <p:xfrm>
          <a:off x="5270326" y="1082675"/>
          <a:ext cx="26860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77" name="Equation" r:id="rId7" imgW="1333440" imgH="419040" progId="Equation.DSMT4">
                  <p:embed/>
                </p:oleObj>
              </mc:Choice>
              <mc:Fallback>
                <p:oleObj name="Equation" r:id="rId7" imgW="1333440" imgH="419040" progId="Equation.DSMT4">
                  <p:embed/>
                  <p:pic>
                    <p:nvPicPr>
                      <p:cNvPr id="2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326" y="1082675"/>
                        <a:ext cx="268605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>
            <p:extLst/>
          </p:nvPr>
        </p:nvGraphicFramePr>
        <p:xfrm>
          <a:off x="2411760" y="135513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78" name="Equation" r:id="rId9" imgW="190417" imgH="152334" progId="Equation.3">
                  <p:embed/>
                </p:oleObj>
              </mc:Choice>
              <mc:Fallback>
                <p:oleObj name="Equation" r:id="rId9" imgW="190417" imgH="152334" progId="Equation.3">
                  <p:embed/>
                  <p:pic>
                    <p:nvPicPr>
                      <p:cNvPr id="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35513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259936"/>
              </p:ext>
            </p:extLst>
          </p:nvPr>
        </p:nvGraphicFramePr>
        <p:xfrm>
          <a:off x="2868960" y="1056680"/>
          <a:ext cx="17922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79" name="Equation" r:id="rId11" imgW="889000" imgH="457200" progId="Equation.3">
                  <p:embed/>
                </p:oleObj>
              </mc:Choice>
              <mc:Fallback>
                <p:oleObj name="Equation" r:id="rId11" imgW="889000" imgH="457200" progId="Equation.3">
                  <p:embed/>
                  <p:pic>
                    <p:nvPicPr>
                      <p:cNvPr id="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960" y="1056680"/>
                        <a:ext cx="1792287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0"/>
          <p:cNvGraphicFramePr>
            <a:graphicFrameLocks noChangeAspect="1"/>
          </p:cNvGraphicFramePr>
          <p:nvPr>
            <p:extLst/>
          </p:nvPr>
        </p:nvGraphicFramePr>
        <p:xfrm>
          <a:off x="4763889" y="138688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80" name="Equation" r:id="rId13" imgW="190417" imgH="152334" progId="Equation.3">
                  <p:embed/>
                </p:oleObj>
              </mc:Choice>
              <mc:Fallback>
                <p:oleObj name="Equation" r:id="rId13" imgW="190417" imgH="152334" progId="Equation.3">
                  <p:embed/>
                  <p:pic>
                    <p:nvPicPr>
                      <p:cNvPr id="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889" y="138688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Elbow Connector 30"/>
          <p:cNvCxnSpPr>
            <a:stCxn id="27" idx="3"/>
            <a:endCxn id="26" idx="3"/>
          </p:cNvCxnSpPr>
          <p:nvPr/>
        </p:nvCxnSpPr>
        <p:spPr>
          <a:xfrm flipH="1">
            <a:off x="7352928" y="1501775"/>
            <a:ext cx="603448" cy="954138"/>
          </a:xfrm>
          <a:prstGeom prst="bentConnector3">
            <a:avLst>
              <a:gd name="adj1" fmla="val -3788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3400" y="2996952"/>
            <a:ext cx="5759450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n=1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dobijamo najmanju vrednost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kritične sile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izvijanja (n = 0 nije interesantno jer tada sila F ne postoji)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461657"/>
              </p:ext>
            </p:extLst>
          </p:nvPr>
        </p:nvGraphicFramePr>
        <p:xfrm>
          <a:off x="5511825" y="3847728"/>
          <a:ext cx="18684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81" name="Equation" r:id="rId14" imgW="927000" imgH="419040" progId="Equation.DSMT4">
                  <p:embed/>
                </p:oleObj>
              </mc:Choice>
              <mc:Fallback>
                <p:oleObj name="Equation" r:id="rId14" imgW="927000" imgH="419040" progId="Equation.DSMT4">
                  <p:embed/>
                  <p:pic>
                    <p:nvPicPr>
                      <p:cNvPr id="3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25" y="3847728"/>
                        <a:ext cx="1868487" cy="838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350096" y="4935051"/>
            <a:ext cx="38862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Ovo je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Ojlerova kritična sila izvijanja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elastičnoj oblasti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Elbow Connector 34"/>
          <p:cNvCxnSpPr>
            <a:stCxn id="33" idx="3"/>
            <a:endCxn id="34" idx="3"/>
          </p:cNvCxnSpPr>
          <p:nvPr/>
        </p:nvCxnSpPr>
        <p:spPr>
          <a:xfrm flipH="1">
            <a:off x="7236296" y="4266828"/>
            <a:ext cx="144016" cy="1083722"/>
          </a:xfrm>
          <a:prstGeom prst="bentConnector3">
            <a:avLst>
              <a:gd name="adj1" fmla="val -15873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43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2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954781"/>
              </p:ext>
            </p:extLst>
          </p:nvPr>
        </p:nvGraphicFramePr>
        <p:xfrm>
          <a:off x="539552" y="1441930"/>
          <a:ext cx="33004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19" name="Equation" r:id="rId3" imgW="1637589" imgH="253890" progId="Equation.DSMT4">
                  <p:embed/>
                </p:oleObj>
              </mc:Choice>
              <mc:Fallback>
                <p:oleObj name="Equation" r:id="rId3" imgW="1637589" imgH="25389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441930"/>
                        <a:ext cx="3300412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 flipV="1">
            <a:off x="2628900" y="1066114"/>
            <a:ext cx="358924" cy="1053976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846456"/>
              </p:ext>
            </p:extLst>
          </p:nvPr>
        </p:nvGraphicFramePr>
        <p:xfrm>
          <a:off x="2339752" y="612362"/>
          <a:ext cx="4857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20" name="Equation" r:id="rId5" imgW="241091" imgH="177646" progId="Equation.3">
                  <p:embed/>
                </p:oleObj>
              </mc:Choice>
              <mc:Fallback>
                <p:oleObj name="Equation" r:id="rId5" imgW="241091" imgH="177646" progId="Equation.3">
                  <p:embed/>
                  <p:pic>
                    <p:nvPicPr>
                      <p:cNvPr id="1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612362"/>
                        <a:ext cx="485775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930080" y="1530458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21" name="Equation" r:id="rId7" imgW="190417" imgH="152334" progId="Equation.3">
                  <p:embed/>
                </p:oleObj>
              </mc:Choice>
              <mc:Fallback>
                <p:oleObj name="Equation" r:id="rId7" imgW="190417" imgH="152334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080" y="1530458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581147"/>
              </p:ext>
            </p:extLst>
          </p:nvPr>
        </p:nvGraphicFramePr>
        <p:xfrm>
          <a:off x="4383807" y="1301858"/>
          <a:ext cx="27146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22" name="Equation" r:id="rId9" imgW="1345616" imgH="393529" progId="Equation.DSMT4">
                  <p:embed/>
                </p:oleObj>
              </mc:Choice>
              <mc:Fallback>
                <p:oleObj name="Equation" r:id="rId9" imgW="1345616" imgH="393529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807" y="1301858"/>
                        <a:ext cx="2714625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01552" y="4902259"/>
            <a:ext cx="655888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Integraciona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konstanta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neodređena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(jednaka je streli ugiba </a:t>
            </a:r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f i predstavlja amplitudu sinusoide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870937"/>
              </p:ext>
            </p:extLst>
          </p:nvPr>
        </p:nvGraphicFramePr>
        <p:xfrm>
          <a:off x="4383807" y="3974631"/>
          <a:ext cx="26368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23" name="Equation" r:id="rId11" imgW="1307880" imgH="342720" progId="Equation.DSMT4">
                  <p:embed/>
                </p:oleObj>
              </mc:Choice>
              <mc:Fallback>
                <p:oleObj name="Equation" r:id="rId11" imgW="1307880" imgH="34272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807" y="3974631"/>
                        <a:ext cx="2636838" cy="685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Elbow Connector 22"/>
          <p:cNvCxnSpPr>
            <a:stCxn id="16" idx="1"/>
            <a:endCxn id="13" idx="1"/>
          </p:cNvCxnSpPr>
          <p:nvPr/>
        </p:nvCxnSpPr>
        <p:spPr>
          <a:xfrm rot="10800000" flipH="1">
            <a:off x="1901551" y="4317532"/>
            <a:ext cx="2482255" cy="1000227"/>
          </a:xfrm>
          <a:prstGeom prst="bentConnector3">
            <a:avLst>
              <a:gd name="adj1" fmla="val -920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038798"/>
              </p:ext>
            </p:extLst>
          </p:nvPr>
        </p:nvGraphicFramePr>
        <p:xfrm>
          <a:off x="7795270" y="1517650"/>
          <a:ext cx="6651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24" name="Equation" r:id="rId13" imgW="330120" imgH="177480" progId="Equation.DSMT4">
                  <p:embed/>
                </p:oleObj>
              </mc:Choice>
              <mc:Fallback>
                <p:oleObj name="Equation" r:id="rId13" imgW="330120" imgH="177480" progId="Equation.DSMT4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5270" y="1517650"/>
                        <a:ext cx="665162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0800000">
            <a:off x="7262416" y="162687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396711"/>
              </p:ext>
            </p:extLst>
          </p:nvPr>
        </p:nvGraphicFramePr>
        <p:xfrm>
          <a:off x="4383807" y="2644661"/>
          <a:ext cx="25606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25" name="Equation" r:id="rId15" imgW="1269720" imgH="393480" progId="Equation.DSMT4">
                  <p:embed/>
                </p:oleObj>
              </mc:Choice>
              <mc:Fallback>
                <p:oleObj name="Equation" r:id="rId15" imgW="1269720" imgH="3934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807" y="2644661"/>
                        <a:ext cx="2560638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5476751" y="2163759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26" name="Equation" r:id="rId17" imgW="139639" imgH="203112" progId="Equation.3">
                  <p:embed/>
                </p:oleObj>
              </mc:Choice>
              <mc:Fallback>
                <p:oleObj name="Equation" r:id="rId17" imgW="139639" imgH="203112" progId="Equation.3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751" y="2163759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047723"/>
              </p:ext>
            </p:extLst>
          </p:nvPr>
        </p:nvGraphicFramePr>
        <p:xfrm>
          <a:off x="7621661" y="2630488"/>
          <a:ext cx="7667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27" name="Equation" r:id="rId19" imgW="380880" imgH="393480" progId="Equation.DSMT4">
                  <p:embed/>
                </p:oleObj>
              </mc:Choice>
              <mc:Fallback>
                <p:oleObj name="Equation" r:id="rId19" imgW="380880" imgH="393480" progId="Equation.DSMT4">
                  <p:embed/>
                  <p:pic>
                    <p:nvPicPr>
                      <p:cNvPr id="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1661" y="2630488"/>
                        <a:ext cx="76676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 rot="10800000">
            <a:off x="7098432" y="296978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5476751" y="3534313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28" name="Equation" r:id="rId17" imgW="139639" imgH="203112" progId="Equation.3">
                  <p:embed/>
                </p:oleObj>
              </mc:Choice>
              <mc:Fallback>
                <p:oleObj name="Equation" r:id="rId17" imgW="139639" imgH="203112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751" y="3534313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22587"/>
              </p:ext>
            </p:extLst>
          </p:nvPr>
        </p:nvGraphicFramePr>
        <p:xfrm>
          <a:off x="1836812" y="2569592"/>
          <a:ext cx="9715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29" name="Equation" r:id="rId21" imgW="482400" imgH="393480" progId="Equation.DSMT4">
                  <p:embed/>
                </p:oleObj>
              </mc:Choice>
              <mc:Fallback>
                <p:oleObj name="Equation" r:id="rId21" imgW="482400" imgH="393480" progId="Equation.DSMT4">
                  <p:embed/>
                  <p:pic>
                    <p:nvPicPr>
                      <p:cNvPr id="2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812" y="2569592"/>
                        <a:ext cx="97155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>
          <a:xfrm rot="16200000">
            <a:off x="2075458" y="219118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5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20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17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28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Drugi slučaj izvijanja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90600"/>
            <a:ext cx="5093624" cy="44514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5569803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4.4. Drugi slučaj izvijanja centrično pritisnutog štapa: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sila F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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F</a:t>
            </a:r>
            <a:r>
              <a:rPr lang="sr-Latn-RS" sz="24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kr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sila F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F</a:t>
            </a:r>
            <a:r>
              <a:rPr lang="sr-Latn-RS" sz="24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kr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7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18</a:t>
            </a:fld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6012160" y="1417191"/>
            <a:ext cx="2376264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Približna diferencijalna jednačina elastične linije: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Elbow Connector 5"/>
          <p:cNvCxnSpPr>
            <a:stCxn id="5" idx="3"/>
            <a:endCxn id="9" idx="3"/>
          </p:cNvCxnSpPr>
          <p:nvPr/>
        </p:nvCxnSpPr>
        <p:spPr>
          <a:xfrm>
            <a:off x="8388424" y="2202021"/>
            <a:ext cx="145976" cy="1269370"/>
          </a:xfrm>
          <a:prstGeom prst="bentConnector3">
            <a:avLst>
              <a:gd name="adj1" fmla="val 25660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7584" y="5450110"/>
            <a:ext cx="432048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Presečni moment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iznosi: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167162"/>
              </p:ext>
            </p:extLst>
          </p:nvPr>
        </p:nvGraphicFramePr>
        <p:xfrm>
          <a:off x="4079652" y="5657304"/>
          <a:ext cx="28686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62" name="Equation" r:id="rId3" imgW="1422360" imgH="253800" progId="Equation.DSMT4">
                  <p:embed/>
                </p:oleObj>
              </mc:Choice>
              <mc:Fallback>
                <p:oleObj name="Equation" r:id="rId3" imgW="1422360" imgH="253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652" y="5657304"/>
                        <a:ext cx="2868612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120743"/>
              </p:ext>
            </p:extLst>
          </p:nvPr>
        </p:nvGraphicFramePr>
        <p:xfrm>
          <a:off x="6043613" y="683419"/>
          <a:ext cx="20748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63" name="Equation" r:id="rId5" imgW="1028520" imgH="228600" progId="Equation.DSMT4">
                  <p:embed/>
                </p:oleObj>
              </mc:Choice>
              <mc:Fallback>
                <p:oleObj name="Equation" r:id="rId5" imgW="102852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683419"/>
                        <a:ext cx="207486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780016"/>
              </p:ext>
            </p:extLst>
          </p:nvPr>
        </p:nvGraphicFramePr>
        <p:xfrm>
          <a:off x="6053328" y="4941168"/>
          <a:ext cx="14335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64" name="Equation" r:id="rId7" imgW="711000" imgH="228600" progId="Equation.DSMT4">
                  <p:embed/>
                </p:oleObj>
              </mc:Choice>
              <mc:Fallback>
                <p:oleObj name="Equation" r:id="rId7" imgW="71100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328" y="4941168"/>
                        <a:ext cx="143351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48788" y="3933056"/>
            <a:ext cx="1907588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Reaktivni moment </a:t>
            </a:r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RS" sz="2400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Elbow Connector 12"/>
          <p:cNvCxnSpPr>
            <a:stCxn id="12" idx="3"/>
            <a:endCxn id="11" idx="3"/>
          </p:cNvCxnSpPr>
          <p:nvPr/>
        </p:nvCxnSpPr>
        <p:spPr>
          <a:xfrm flipH="1">
            <a:off x="7486841" y="4348555"/>
            <a:ext cx="469535" cy="821213"/>
          </a:xfrm>
          <a:prstGeom prst="bentConnector3">
            <a:avLst>
              <a:gd name="adj1" fmla="val -4868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5093624" cy="445146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514600" y="457200"/>
            <a:ext cx="3168352" cy="4688681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46980"/>
              </p:ext>
            </p:extLst>
          </p:nvPr>
        </p:nvGraphicFramePr>
        <p:xfrm>
          <a:off x="5821362" y="3217391"/>
          <a:ext cx="27130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65" name="Equation" r:id="rId10" imgW="1345616" imgH="253890" progId="Equation.DSMT4">
                  <p:embed/>
                </p:oleObj>
              </mc:Choice>
              <mc:Fallback>
                <p:oleObj name="Equation" r:id="rId10" imgW="1345616" imgH="25389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1362" y="3217391"/>
                        <a:ext cx="2713038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265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19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828795"/>
              </p:ext>
            </p:extLst>
          </p:nvPr>
        </p:nvGraphicFramePr>
        <p:xfrm>
          <a:off x="4300215" y="1628800"/>
          <a:ext cx="27130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22" name="Equation" r:id="rId3" imgW="1345616" imgH="253890" progId="Equation.DSMT4">
                  <p:embed/>
                </p:oleObj>
              </mc:Choice>
              <mc:Fallback>
                <p:oleObj name="Equation" r:id="rId3" imgW="1345616" imgH="25389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215" y="1628800"/>
                        <a:ext cx="2713037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933301"/>
              </p:ext>
            </p:extLst>
          </p:nvPr>
        </p:nvGraphicFramePr>
        <p:xfrm>
          <a:off x="4146600" y="548680"/>
          <a:ext cx="14335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23" name="Equation" r:id="rId5" imgW="711000" imgH="228600" progId="Equation.DSMT4">
                  <p:embed/>
                </p:oleObj>
              </mc:Choice>
              <mc:Fallback>
                <p:oleObj name="Equation" r:id="rId5" imgW="71100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600" y="548680"/>
                        <a:ext cx="143351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725886"/>
              </p:ext>
            </p:extLst>
          </p:nvPr>
        </p:nvGraphicFramePr>
        <p:xfrm>
          <a:off x="683568" y="548680"/>
          <a:ext cx="28686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24" name="Equation" r:id="rId7" imgW="1422360" imgH="253800" progId="Equation.DSMT4">
                  <p:embed/>
                </p:oleObj>
              </mc:Choice>
              <mc:Fallback>
                <p:oleObj name="Equation" r:id="rId7" imgW="142236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48680"/>
                        <a:ext cx="286861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>
            <a:off x="3672840" y="699552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619672" y="1150392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25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150392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293617"/>
              </p:ext>
            </p:extLst>
          </p:nvPr>
        </p:nvGraphicFramePr>
        <p:xfrm>
          <a:off x="683568" y="1624906"/>
          <a:ext cx="3048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26" name="Equation" r:id="rId11" imgW="1511280" imgH="253800" progId="Equation.DSMT4">
                  <p:embed/>
                </p:oleObj>
              </mc:Choice>
              <mc:Fallback>
                <p:oleObj name="Equation" r:id="rId11" imgW="1511280" imgH="253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624906"/>
                        <a:ext cx="30480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 flipH="1">
            <a:off x="3825240" y="185167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825274"/>
              </p:ext>
            </p:extLst>
          </p:nvPr>
        </p:nvGraphicFramePr>
        <p:xfrm>
          <a:off x="3364111" y="2704976"/>
          <a:ext cx="36861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27" name="Equation" r:id="rId13" imgW="1828800" imgH="253800" progId="Equation.DSMT4">
                  <p:embed/>
                </p:oleObj>
              </mc:Choice>
              <mc:Fallback>
                <p:oleObj name="Equation" r:id="rId13" imgW="1828800" imgH="2538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4111" y="2704976"/>
                        <a:ext cx="3686175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5668367" y="2230512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28" name="Equation" r:id="rId15" imgW="139639" imgH="203112" progId="Equation.3">
                  <p:embed/>
                </p:oleObj>
              </mc:Choice>
              <mc:Fallback>
                <p:oleObj name="Equation" r:id="rId15" imgW="139639" imgH="203112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367" y="2230512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7317656" y="3789040"/>
          <a:ext cx="6905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29" name="Equation" r:id="rId16" imgW="342720" imgH="228600" progId="Equation.DSMT4">
                  <p:embed/>
                </p:oleObj>
              </mc:Choice>
              <mc:Fallback>
                <p:oleObj name="Equation" r:id="rId16" imgW="342720" imgH="2286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7656" y="3789040"/>
                        <a:ext cx="690563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7164288" y="3645024"/>
            <a:ext cx="234479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4716016" y="3310632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30" name="Equation" r:id="rId18" imgW="139639" imgH="203112" progId="Equation.3">
                  <p:embed/>
                </p:oleObj>
              </mc:Choice>
              <mc:Fallback>
                <p:oleObj name="Equation" r:id="rId18" imgW="139639" imgH="203112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310632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49947"/>
              </p:ext>
            </p:extLst>
          </p:nvPr>
        </p:nvGraphicFramePr>
        <p:xfrm>
          <a:off x="3436938" y="3785047"/>
          <a:ext cx="35083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31" name="Equation" r:id="rId19" imgW="1739880" imgH="253800" progId="Equation.DSMT4">
                  <p:embed/>
                </p:oleObj>
              </mc:Choice>
              <mc:Fallback>
                <p:oleObj name="Equation" r:id="rId19" imgW="1739880" imgH="2538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938" y="3785047"/>
                        <a:ext cx="3508375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4718967" y="4365104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32" name="Equation" r:id="rId18" imgW="139639" imgH="203112" progId="Equation.3">
                  <p:embed/>
                </p:oleObj>
              </mc:Choice>
              <mc:Fallback>
                <p:oleObj name="Equation" r:id="rId18" imgW="139639" imgH="203112" progId="Equation.3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967" y="4365104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531117"/>
              </p:ext>
            </p:extLst>
          </p:nvPr>
        </p:nvGraphicFramePr>
        <p:xfrm>
          <a:off x="3374926" y="4869656"/>
          <a:ext cx="37893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33" name="Equation" r:id="rId21" imgW="1879560" imgH="431640" progId="Equation.DSMT4">
                  <p:embed/>
                </p:oleObj>
              </mc:Choice>
              <mc:Fallback>
                <p:oleObj name="Equation" r:id="rId21" imgW="1879560" imgH="4316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926" y="4869656"/>
                        <a:ext cx="3789362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93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4. STABILNOST CENTRIČNO</a:t>
            </a:r>
            <a:b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PRITISNUTIH ŠTAPOVA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2362200"/>
            <a:ext cx="7772400" cy="3657600"/>
          </a:xfrm>
        </p:spPr>
        <p:txBody>
          <a:bodyPr>
            <a:normAutofit/>
          </a:bodyPr>
          <a:lstStyle/>
          <a:p>
            <a:r>
              <a:rPr lang="sr-Latn-RS" sz="2800" dirty="0"/>
              <a:t>Proučavajući aksijalno pritisnute štapove polazili smo od činjenice da su im aksijalne krutosti bile dovoljno velike, pa im usled pritiska nije dolazilo do gubitka pravolinijskog oblika.</a:t>
            </a:r>
          </a:p>
          <a:p>
            <a:r>
              <a:rPr lang="sr-Latn-RS" sz="2800" dirty="0"/>
              <a:t>Da li je u praksi uvek tako</a:t>
            </a:r>
            <a:r>
              <a:rPr lang="sr-Latn-RS" sz="2800" dirty="0" smtClean="0"/>
              <a:t>?</a:t>
            </a:r>
          </a:p>
          <a:p>
            <a:r>
              <a:rPr lang="sr-Latn-RS" sz="2800" dirty="0"/>
              <a:t>Nije, a trebalo bi da bude</a:t>
            </a:r>
            <a:r>
              <a:rPr lang="sr-Latn-RS" sz="2800" dirty="0" smtClean="0"/>
              <a:t>.</a:t>
            </a:r>
            <a:endParaRPr lang="sr-Latn-R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1447800"/>
            <a:ext cx="7772400" cy="762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4.1. Uvodna razmatranja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88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20</a:t>
            </a:fld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871010" y="1582440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26" name="Equation" r:id="rId3" imgW="139639" imgH="203112" progId="Equation.3">
                  <p:embed/>
                </p:oleObj>
              </mc:Choice>
              <mc:Fallback>
                <p:oleObj name="Equation" r:id="rId3" imgW="139639" imgH="203112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1010" y="1582440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386380"/>
              </p:ext>
            </p:extLst>
          </p:nvPr>
        </p:nvGraphicFramePr>
        <p:xfrm>
          <a:off x="3431147" y="2056904"/>
          <a:ext cx="26876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27" name="Equation" r:id="rId5" imgW="1333440" imgH="253800" progId="Equation.DSMT4">
                  <p:embed/>
                </p:oleObj>
              </mc:Choice>
              <mc:Fallback>
                <p:oleObj name="Equation" r:id="rId5" imgW="1333440" imgH="253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147" y="2056904"/>
                        <a:ext cx="2687638" cy="5080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742387"/>
              </p:ext>
            </p:extLst>
          </p:nvPr>
        </p:nvGraphicFramePr>
        <p:xfrm>
          <a:off x="3481551" y="620688"/>
          <a:ext cx="37893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28" name="Equation" r:id="rId7" imgW="1879560" imgH="431640" progId="Equation.DSMT4">
                  <p:embed/>
                </p:oleObj>
              </mc:Choice>
              <mc:Fallback>
                <p:oleObj name="Equation" r:id="rId7" imgW="1879560" imgH="4316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551" y="620688"/>
                        <a:ext cx="3789362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803473"/>
              </p:ext>
            </p:extLst>
          </p:nvPr>
        </p:nvGraphicFramePr>
        <p:xfrm>
          <a:off x="1510803" y="620688"/>
          <a:ext cx="1381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29" name="Equation" r:id="rId9" imgW="685800" imgH="431640" progId="Equation.DSMT4">
                  <p:embed/>
                </p:oleObj>
              </mc:Choice>
              <mc:Fallback>
                <p:oleObj name="Equation" r:id="rId9" imgW="685800" imgH="4316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0803" y="620688"/>
                        <a:ext cx="1381125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 flipH="1">
            <a:off x="3016721" y="98726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32870" y="2886035"/>
            <a:ext cx="4248472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Ovo je diferencijalna jednačina drugog reda kojoj je opšte rešenje oblika: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089496"/>
              </p:ext>
            </p:extLst>
          </p:nvPr>
        </p:nvGraphicFramePr>
        <p:xfrm>
          <a:off x="3016721" y="3818519"/>
          <a:ext cx="37861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30" name="Equation" r:id="rId11" imgW="1879560" imgH="253800" progId="Equation.DSMT4">
                  <p:embed/>
                </p:oleObj>
              </mc:Choice>
              <mc:Fallback>
                <p:oleObj name="Equation" r:id="rId11" imgW="1879560" imgH="2538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721" y="3818519"/>
                        <a:ext cx="3786188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415917"/>
              </p:ext>
            </p:extLst>
          </p:nvPr>
        </p:nvGraphicFramePr>
        <p:xfrm>
          <a:off x="3017987" y="4937224"/>
          <a:ext cx="36845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31" name="Equation" r:id="rId13" imgW="1828800" imgH="253800" progId="Equation.DSMT4">
                  <p:embed/>
                </p:oleObj>
              </mc:Choice>
              <mc:Fallback>
                <p:oleObj name="Equation" r:id="rId13" imgW="1828800" imgH="2538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987" y="4937224"/>
                        <a:ext cx="3684587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7234957" y="3700300"/>
          <a:ext cx="4333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32" name="Equation" r:id="rId15" imgW="215640" imgH="393480" progId="Equation.DSMT4">
                  <p:embed/>
                </p:oleObj>
              </mc:Choice>
              <mc:Fallback>
                <p:oleObj name="Equation" r:id="rId15" imgW="2156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957" y="3700300"/>
                        <a:ext cx="433387" cy="787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7018933" y="3772308"/>
            <a:ext cx="234479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3634557" y="4437112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33" name="Equation" r:id="rId17" imgW="139639" imgH="203112" progId="Equation.3">
                  <p:embed/>
                </p:oleObj>
              </mc:Choice>
              <mc:Fallback>
                <p:oleObj name="Equation" r:id="rId17" imgW="139639" imgH="203112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4557" y="4437112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Elbow Connector 17"/>
          <p:cNvCxnSpPr>
            <a:stCxn id="11" idx="0"/>
            <a:endCxn id="7" idx="1"/>
          </p:cNvCxnSpPr>
          <p:nvPr/>
        </p:nvCxnSpPr>
        <p:spPr>
          <a:xfrm rot="5400000" flipH="1" flipV="1">
            <a:off x="2956561" y="2411450"/>
            <a:ext cx="575131" cy="37404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21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563216" y="724403"/>
            <a:ext cx="2304256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Granični uslovi (C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f = ?):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30396"/>
              </p:ext>
            </p:extLst>
          </p:nvPr>
        </p:nvGraphicFramePr>
        <p:xfrm>
          <a:off x="2579440" y="1197496"/>
          <a:ext cx="1560512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085" name="Equation" r:id="rId3" imgW="774360" imgH="850680" progId="Equation.DSMT4">
                  <p:embed/>
                </p:oleObj>
              </mc:Choice>
              <mc:Fallback>
                <p:oleObj name="Equation" r:id="rId3" imgW="774360" imgH="8506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440" y="1197496"/>
                        <a:ext cx="1560512" cy="170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389714"/>
              </p:ext>
            </p:extLst>
          </p:nvPr>
        </p:nvGraphicFramePr>
        <p:xfrm>
          <a:off x="4602236" y="1454448"/>
          <a:ext cx="37861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086" name="Equation" r:id="rId5" imgW="1879560" imgH="253800" progId="Equation.DSMT4">
                  <p:embed/>
                </p:oleObj>
              </mc:Choice>
              <mc:Fallback>
                <p:oleObj name="Equation" r:id="rId5" imgW="187956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236" y="1454448"/>
                        <a:ext cx="3786188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646878"/>
              </p:ext>
            </p:extLst>
          </p:nvPr>
        </p:nvGraphicFramePr>
        <p:xfrm>
          <a:off x="4602236" y="2178472"/>
          <a:ext cx="36845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087" name="Equation" r:id="rId7" imgW="1828800" imgH="253800" progId="Equation.DSMT4">
                  <p:embed/>
                </p:oleObj>
              </mc:Choice>
              <mc:Fallback>
                <p:oleObj name="Equation" r:id="rId7" imgW="182880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236" y="2178472"/>
                        <a:ext cx="3684587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764524"/>
              </p:ext>
            </p:extLst>
          </p:nvPr>
        </p:nvGraphicFramePr>
        <p:xfrm>
          <a:off x="3057153" y="3573016"/>
          <a:ext cx="5475287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088" name="Equation" r:id="rId9" imgW="2717640" imgH="850680" progId="Equation.DSMT4">
                  <p:embed/>
                </p:oleObj>
              </mc:Choice>
              <mc:Fallback>
                <p:oleObj name="Equation" r:id="rId9" imgW="2717640" imgH="8506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153" y="3573016"/>
                        <a:ext cx="5475287" cy="170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354836" y="306896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089" name="Equation" r:id="rId11" imgW="139639" imgH="203112" progId="Equation.3">
                  <p:embed/>
                </p:oleObj>
              </mc:Choice>
              <mc:Fallback>
                <p:oleObj name="Equation" r:id="rId11" imgW="139639" imgH="203112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836" y="306896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4427984" y="1170360"/>
            <a:ext cx="4104456" cy="1800944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6790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22</a:t>
            </a:fld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831230"/>
              </p:ext>
            </p:extLst>
          </p:nvPr>
        </p:nvGraphicFramePr>
        <p:xfrm>
          <a:off x="2195736" y="2883705"/>
          <a:ext cx="24558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439" name="Equation" r:id="rId3" imgW="1218960" imgH="228600" progId="Equation.DSMT4">
                  <p:embed/>
                </p:oleObj>
              </mc:Choice>
              <mc:Fallback>
                <p:oleObj name="Equation" r:id="rId3" imgW="121896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883705"/>
                        <a:ext cx="2455862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783955" y="2379649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440" name="Equation" r:id="rId5" imgW="139639" imgH="203112" progId="Equation.3">
                  <p:embed/>
                </p:oleObj>
              </mc:Choice>
              <mc:Fallback>
                <p:oleObj name="Equation" r:id="rId5" imgW="139639" imgH="203112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955" y="2379649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96963"/>
              </p:ext>
            </p:extLst>
          </p:nvPr>
        </p:nvGraphicFramePr>
        <p:xfrm>
          <a:off x="2195736" y="4586745"/>
          <a:ext cx="28400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441" name="Equation" r:id="rId7" imgW="1409400" imgH="228600" progId="Equation.DSMT4">
                  <p:embed/>
                </p:oleObj>
              </mc:Choice>
              <mc:Fallback>
                <p:oleObj name="Equation" r:id="rId7" imgW="140940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586745"/>
                        <a:ext cx="2840037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845065"/>
              </p:ext>
            </p:extLst>
          </p:nvPr>
        </p:nvGraphicFramePr>
        <p:xfrm>
          <a:off x="2195736" y="3603785"/>
          <a:ext cx="19700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442" name="Equation" r:id="rId9" imgW="977760" imgH="228600" progId="Equation.DSMT4">
                  <p:embed/>
                </p:oleObj>
              </mc:Choice>
              <mc:Fallback>
                <p:oleObj name="Equation" r:id="rId9" imgW="977760" imgH="2286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603785"/>
                        <a:ext cx="1970088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4211960" y="3675793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443" name="Equation" r:id="rId11" imgW="190417" imgH="152334" progId="Equation.3">
                  <p:embed/>
                </p:oleObj>
              </mc:Choice>
              <mc:Fallback>
                <p:oleObj name="Equation" r:id="rId11" imgW="190417" imgH="152334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675793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001288"/>
              </p:ext>
            </p:extLst>
          </p:nvPr>
        </p:nvGraphicFramePr>
        <p:xfrm>
          <a:off x="539552" y="2883705"/>
          <a:ext cx="11255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444" name="Equation" r:id="rId13" imgW="558720" imgH="228600" progId="Equation.DSMT4">
                  <p:embed/>
                </p:oleObj>
              </mc:Choice>
              <mc:Fallback>
                <p:oleObj name="Equation" r:id="rId13" imgW="558720" imgH="2286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883705"/>
                        <a:ext cx="1125537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366002"/>
              </p:ext>
            </p:extLst>
          </p:nvPr>
        </p:nvGraphicFramePr>
        <p:xfrm>
          <a:off x="4644008" y="3603785"/>
          <a:ext cx="844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445" name="Equation" r:id="rId15" imgW="419040" imgH="228600" progId="Equation.DSMT4">
                  <p:embed/>
                </p:oleObj>
              </mc:Choice>
              <mc:Fallback>
                <p:oleObj name="Equation" r:id="rId15" imgW="419040" imgH="2286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603785"/>
                        <a:ext cx="84455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>
          <a:xfrm rot="10800000">
            <a:off x="4716016" y="302772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 flipH="1">
            <a:off x="5574392" y="3754656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Elbow Connector 20"/>
          <p:cNvCxnSpPr>
            <a:stCxn id="19" idx="1"/>
            <a:endCxn id="20" idx="3"/>
          </p:cNvCxnSpPr>
          <p:nvPr/>
        </p:nvCxnSpPr>
        <p:spPr>
          <a:xfrm>
            <a:off x="5081776" y="3096301"/>
            <a:ext cx="858376" cy="726935"/>
          </a:xfrm>
          <a:prstGeom prst="bentConnector3">
            <a:avLst>
              <a:gd name="adj1" fmla="val 12663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1739553" y="2955713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446" name="Equation" r:id="rId17" imgW="190440" imgH="152280" progId="Equation.DSMT4">
                  <p:embed/>
                </p:oleObj>
              </mc:Choice>
              <mc:Fallback>
                <p:oleObj name="Equation" r:id="rId17" imgW="190440" imgH="15228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553" y="2955713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>
          <a:xfrm rot="5400000">
            <a:off x="857300" y="356834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0800000" flipH="1">
            <a:off x="1757968" y="4737617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Elbow Connector 26"/>
          <p:cNvCxnSpPr>
            <a:stCxn id="25" idx="3"/>
            <a:endCxn id="26" idx="1"/>
          </p:cNvCxnSpPr>
          <p:nvPr/>
        </p:nvCxnSpPr>
        <p:spPr>
          <a:xfrm rot="16200000" flipH="1">
            <a:off x="905880" y="3954109"/>
            <a:ext cx="986388" cy="71778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Arrow 29"/>
          <p:cNvSpPr/>
          <p:nvPr/>
        </p:nvSpPr>
        <p:spPr>
          <a:xfrm rot="5400000">
            <a:off x="4647436" y="4244423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5195937" y="4667137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447" name="Equation" r:id="rId19" imgW="190417" imgH="152334" progId="Equation.3">
                  <p:embed/>
                </p:oleObj>
              </mc:Choice>
              <mc:Fallback>
                <p:oleObj name="Equation" r:id="rId19" imgW="190417" imgH="152334" progId="Equation.3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937" y="4667137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066483"/>
              </p:ext>
            </p:extLst>
          </p:nvPr>
        </p:nvGraphicFramePr>
        <p:xfrm>
          <a:off x="5724128" y="4611897"/>
          <a:ext cx="12271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448" name="Equation" r:id="rId20" imgW="609480" imgH="177480" progId="Equation.DSMT4">
                  <p:embed/>
                </p:oleObj>
              </mc:Choice>
              <mc:Fallback>
                <p:oleObj name="Equation" r:id="rId20" imgW="609480" imgH="17748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4611897"/>
                        <a:ext cx="1227137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670952"/>
              </p:ext>
            </p:extLst>
          </p:nvPr>
        </p:nvGraphicFramePr>
        <p:xfrm>
          <a:off x="2841129" y="548680"/>
          <a:ext cx="5475287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449" name="Equation" r:id="rId22" imgW="2717640" imgH="850680" progId="Equation.DSMT4">
                  <p:embed/>
                </p:oleObj>
              </mc:Choice>
              <mc:Fallback>
                <p:oleObj name="Equation" r:id="rId22" imgW="2717640" imgH="85068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129" y="548680"/>
                        <a:ext cx="5475287" cy="170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6657553" y="1731577"/>
            <a:ext cx="180020" cy="5040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197613" y="1731577"/>
            <a:ext cx="180020" cy="5040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17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 animBg="1"/>
      <p:bldP spid="26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23</a:t>
            </a:fld>
            <a:endParaRPr lang="sr-Latn-RS"/>
          </a:p>
        </p:txBody>
      </p:sp>
      <p:sp>
        <p:nvSpPr>
          <p:cNvPr id="3" name="Left Brace 2"/>
          <p:cNvSpPr/>
          <p:nvPr/>
        </p:nvSpPr>
        <p:spPr>
          <a:xfrm>
            <a:off x="1868487" y="476672"/>
            <a:ext cx="381000" cy="1066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940630"/>
              </p:ext>
            </p:extLst>
          </p:nvPr>
        </p:nvGraphicFramePr>
        <p:xfrm>
          <a:off x="467544" y="832272"/>
          <a:ext cx="12271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63" name="Equation" r:id="rId3" imgW="609480" imgH="177480" progId="Equation.DSMT4">
                  <p:embed/>
                </p:oleObj>
              </mc:Choice>
              <mc:Fallback>
                <p:oleObj name="Equation" r:id="rId3" imgW="609480" imgH="177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832272"/>
                        <a:ext cx="1227138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436096" y="857672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64" name="Equation" r:id="rId5" imgW="190417" imgH="152334" progId="Equation.3">
                  <p:embed/>
                </p:oleObj>
              </mc:Choice>
              <mc:Fallback>
                <p:oleObj name="Equation" r:id="rId5" imgW="190417" imgH="152334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857672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907381"/>
              </p:ext>
            </p:extLst>
          </p:nvPr>
        </p:nvGraphicFramePr>
        <p:xfrm>
          <a:off x="2267744" y="621159"/>
          <a:ext cx="304006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65" name="Equation" r:id="rId7" imgW="1511280" imgH="393480" progId="Equation.DSMT4">
                  <p:embed/>
                </p:oleObj>
              </mc:Choice>
              <mc:Fallback>
                <p:oleObj name="Equation" r:id="rId7" imgW="151128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621159"/>
                        <a:ext cx="3040062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684561"/>
              </p:ext>
            </p:extLst>
          </p:nvPr>
        </p:nvGraphicFramePr>
        <p:xfrm>
          <a:off x="5900514" y="616372"/>
          <a:ext cx="10477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66" name="Equation" r:id="rId9" imgW="520560" imgH="393480" progId="Equation.DSMT4">
                  <p:embed/>
                </p:oleObj>
              </mc:Choice>
              <mc:Fallback>
                <p:oleObj name="Equation" r:id="rId9" imgW="52056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0514" y="616372"/>
                        <a:ext cx="104775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85766"/>
              </p:ext>
            </p:extLst>
          </p:nvPr>
        </p:nvGraphicFramePr>
        <p:xfrm>
          <a:off x="7416874" y="616372"/>
          <a:ext cx="9715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67" name="Equation" r:id="rId11" imgW="482400" imgH="393480" progId="Equation.DSMT4">
                  <p:embed/>
                </p:oleObj>
              </mc:Choice>
              <mc:Fallback>
                <p:oleObj name="Equation" r:id="rId11" imgW="48240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74" y="616372"/>
                        <a:ext cx="97155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996137" y="836712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68" name="Equation" r:id="rId13" imgW="190417" imgH="152334" progId="Equation.3">
                  <p:embed/>
                </p:oleObj>
              </mc:Choice>
              <mc:Fallback>
                <p:oleObj name="Equation" r:id="rId13" imgW="190417" imgH="152334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6137" y="836712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316556"/>
              </p:ext>
            </p:extLst>
          </p:nvPr>
        </p:nvGraphicFramePr>
        <p:xfrm>
          <a:off x="7020272" y="1934344"/>
          <a:ext cx="13541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69" name="Equation" r:id="rId14" imgW="672840" imgH="495000" progId="Equation.DSMT4">
                  <p:embed/>
                </p:oleObj>
              </mc:Choice>
              <mc:Fallback>
                <p:oleObj name="Equation" r:id="rId14" imgW="672840" imgH="4950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1934344"/>
                        <a:ext cx="1354138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7668344" y="1484784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70" name="Equation" r:id="rId16" imgW="139639" imgH="203112" progId="Equation.3">
                  <p:embed/>
                </p:oleObj>
              </mc:Choice>
              <mc:Fallback>
                <p:oleObj name="Equation" r:id="rId16" imgW="139639" imgH="203112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1484784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913218"/>
              </p:ext>
            </p:extLst>
          </p:nvPr>
        </p:nvGraphicFramePr>
        <p:xfrm>
          <a:off x="7020272" y="3068960"/>
          <a:ext cx="1381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71" name="Equation" r:id="rId18" imgW="685800" imgH="431640" progId="Equation.DSMT4">
                  <p:embed/>
                </p:oleObj>
              </mc:Choice>
              <mc:Fallback>
                <p:oleObj name="Equation" r:id="rId18" imgW="685800" imgH="4316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3068960"/>
                        <a:ext cx="1381125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Brace 13"/>
          <p:cNvSpPr/>
          <p:nvPr/>
        </p:nvSpPr>
        <p:spPr>
          <a:xfrm flipH="1">
            <a:off x="6495256" y="1844824"/>
            <a:ext cx="381000" cy="2202160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23728" y="3645024"/>
            <a:ext cx="4193863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Izraz za Ojlerovu kritičnu silu  izvijanja.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874856"/>
              </p:ext>
            </p:extLst>
          </p:nvPr>
        </p:nvGraphicFramePr>
        <p:xfrm>
          <a:off x="3635375" y="2442022"/>
          <a:ext cx="26860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72" name="Equation" r:id="rId20" imgW="1333440" imgH="495000" progId="Equation.DSMT4">
                  <p:embed/>
                </p:oleObj>
              </mc:Choice>
              <mc:Fallback>
                <p:oleObj name="Equation" r:id="rId20" imgW="1333440" imgH="495000" progId="Equation.DSMT4">
                  <p:embed/>
                  <p:pic>
                    <p:nvPicPr>
                      <p:cNvPr id="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442022"/>
                        <a:ext cx="2686050" cy="9906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16" idx="1"/>
            <a:endCxn id="15" idx="1"/>
          </p:cNvCxnSpPr>
          <p:nvPr/>
        </p:nvCxnSpPr>
        <p:spPr>
          <a:xfrm rot="10800000" flipV="1">
            <a:off x="2123729" y="2937321"/>
            <a:ext cx="1511647" cy="1123201"/>
          </a:xfrm>
          <a:prstGeom prst="bentConnector3">
            <a:avLst>
              <a:gd name="adj1" fmla="val 11512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23728" y="4746947"/>
            <a:ext cx="54006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n=1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dobijamo najmanju vrednost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Ojlerove kritične sile izvijanja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441207"/>
              </p:ext>
            </p:extLst>
          </p:nvPr>
        </p:nvGraphicFramePr>
        <p:xfrm>
          <a:off x="6519937" y="5246712"/>
          <a:ext cx="18684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73" name="Equation" r:id="rId22" imgW="927000" imgH="495000" progId="Equation.DSMT4">
                  <p:embed/>
                </p:oleObj>
              </mc:Choice>
              <mc:Fallback>
                <p:oleObj name="Equation" r:id="rId22" imgW="927000" imgH="495000" progId="Equation.DSMT4">
                  <p:embed/>
                  <p:pic>
                    <p:nvPicPr>
                      <p:cNvPr id="1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937" y="5246712"/>
                        <a:ext cx="1868487" cy="990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544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24</a:t>
            </a:fld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4361796" y="4941168"/>
            <a:ext cx="4386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i="1" dirty="0"/>
              <a:t>Sl. 4.6. Ekvivalencija drugog </a:t>
            </a:r>
            <a:r>
              <a:rPr lang="sr-Latn-RS" sz="2400" dirty="0"/>
              <a:t>(</a:t>
            </a:r>
            <a:r>
              <a:rPr lang="sr-Latn-RS" sz="2400" i="1" dirty="0"/>
              <a:t>a</a:t>
            </a:r>
            <a:r>
              <a:rPr lang="sr-Latn-RS" sz="2400" dirty="0"/>
              <a:t>)</a:t>
            </a:r>
            <a:r>
              <a:rPr lang="sr-Latn-RS" sz="2400" i="1" dirty="0"/>
              <a:t> i prvog slučaja izvijanja </a:t>
            </a:r>
            <a:r>
              <a:rPr lang="sr-Latn-RS" sz="2400" dirty="0"/>
              <a:t>(</a:t>
            </a:r>
            <a:r>
              <a:rPr lang="sr-Latn-RS" sz="2400" i="1" dirty="0"/>
              <a:t>b</a:t>
            </a:r>
            <a:r>
              <a:rPr lang="sr-Latn-RS" sz="2400" dirty="0"/>
              <a:t>)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324369" y="692696"/>
          <a:ext cx="18684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8" name="Equation" r:id="rId3" imgW="927000" imgH="495000" progId="Equation.DSMT4">
                  <p:embed/>
                </p:oleObj>
              </mc:Choice>
              <mc:Fallback>
                <p:oleObj name="Equation" r:id="rId3" imgW="927000" imgH="4950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369" y="692696"/>
                        <a:ext cx="1868487" cy="990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457204"/>
            <a:ext cx="3187100" cy="563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3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25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28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Treći slučaj izvijanja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14400"/>
            <a:ext cx="4987637" cy="46634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5646003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4.7. Treći slučaj izvijanja centrično pritisnutog štapa: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sila F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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F</a:t>
            </a:r>
            <a:r>
              <a:rPr lang="sr-Latn-RS" sz="24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kr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sila F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F</a:t>
            </a:r>
            <a:r>
              <a:rPr lang="sr-Latn-RS" sz="24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kr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26</a:t>
            </a:fld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6012160" y="1417191"/>
            <a:ext cx="2376264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Približna diferencijalna jednačina elastične linije: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Elbow Connector 5"/>
          <p:cNvCxnSpPr>
            <a:stCxn id="5" idx="3"/>
            <a:endCxn id="9" idx="3"/>
          </p:cNvCxnSpPr>
          <p:nvPr/>
        </p:nvCxnSpPr>
        <p:spPr>
          <a:xfrm>
            <a:off x="8388424" y="2202021"/>
            <a:ext cx="12700" cy="1269370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7584" y="5450110"/>
            <a:ext cx="432048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Presečni moment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iznosi: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70062"/>
              </p:ext>
            </p:extLst>
          </p:nvPr>
        </p:nvGraphicFramePr>
        <p:xfrm>
          <a:off x="4130675" y="5657850"/>
          <a:ext cx="27670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30" name="Equation" r:id="rId3" imgW="1371600" imgH="253800" progId="Equation.DSMT4">
                  <p:embed/>
                </p:oleObj>
              </mc:Choice>
              <mc:Fallback>
                <p:oleObj name="Equation" r:id="rId3" imgW="1371600" imgH="253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75" y="5657850"/>
                        <a:ext cx="276701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536630"/>
              </p:ext>
            </p:extLst>
          </p:nvPr>
        </p:nvGraphicFramePr>
        <p:xfrm>
          <a:off x="6043613" y="683419"/>
          <a:ext cx="20748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31" name="Equation" r:id="rId5" imgW="1028520" imgH="228600" progId="Equation.DSMT4">
                  <p:embed/>
                </p:oleObj>
              </mc:Choice>
              <mc:Fallback>
                <p:oleObj name="Equation" r:id="rId5" imgW="102852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683419"/>
                        <a:ext cx="207486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7581"/>
              </p:ext>
            </p:extLst>
          </p:nvPr>
        </p:nvGraphicFramePr>
        <p:xfrm>
          <a:off x="5810250" y="4941888"/>
          <a:ext cx="19192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32" name="Equation" r:id="rId7" imgW="952200" imgH="228600" progId="Equation.DSMT4">
                  <p:embed/>
                </p:oleObj>
              </mc:Choice>
              <mc:Fallback>
                <p:oleObj name="Equation" r:id="rId7" imgW="95220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4941888"/>
                        <a:ext cx="1919288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48788" y="3933056"/>
            <a:ext cx="1907588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Reaktivni momenti: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Elbow Connector 12"/>
          <p:cNvCxnSpPr>
            <a:stCxn id="12" idx="3"/>
            <a:endCxn id="11" idx="3"/>
          </p:cNvCxnSpPr>
          <p:nvPr/>
        </p:nvCxnSpPr>
        <p:spPr>
          <a:xfrm flipH="1">
            <a:off x="7729538" y="4348555"/>
            <a:ext cx="226838" cy="821933"/>
          </a:xfrm>
          <a:prstGeom prst="bentConnector3">
            <a:avLst>
              <a:gd name="adj1" fmla="val -10077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1960"/>
            <a:ext cx="4987637" cy="466344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667000" y="332656"/>
            <a:ext cx="3129136" cy="4837112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485916"/>
              </p:ext>
            </p:extLst>
          </p:nvPr>
        </p:nvGraphicFramePr>
        <p:xfrm>
          <a:off x="5675386" y="3217391"/>
          <a:ext cx="27130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33" name="Equation" r:id="rId10" imgW="1345616" imgH="253890" progId="Equation.DSMT4">
                  <p:embed/>
                </p:oleObj>
              </mc:Choice>
              <mc:Fallback>
                <p:oleObj name="Equation" r:id="rId10" imgW="1345616" imgH="25389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86" y="3217391"/>
                        <a:ext cx="2713038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380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27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374978"/>
              </p:ext>
            </p:extLst>
          </p:nvPr>
        </p:nvGraphicFramePr>
        <p:xfrm>
          <a:off x="4300215" y="476672"/>
          <a:ext cx="27130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35" name="Equation" r:id="rId3" imgW="1345616" imgH="253890" progId="Equation.DSMT4">
                  <p:embed/>
                </p:oleObj>
              </mc:Choice>
              <mc:Fallback>
                <p:oleObj name="Equation" r:id="rId3" imgW="1345616" imgH="25389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215" y="476672"/>
                        <a:ext cx="2713037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512174"/>
              </p:ext>
            </p:extLst>
          </p:nvPr>
        </p:nvGraphicFramePr>
        <p:xfrm>
          <a:off x="870471" y="476672"/>
          <a:ext cx="27654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36" name="Equation" r:id="rId5" imgW="1371600" imgH="253800" progId="Equation.DSMT4">
                  <p:embed/>
                </p:oleObj>
              </mc:Choice>
              <mc:Fallback>
                <p:oleObj name="Equation" r:id="rId5" imgW="137160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471" y="476672"/>
                        <a:ext cx="2765425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 flipH="1">
            <a:off x="3796160" y="69955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921072"/>
              </p:ext>
            </p:extLst>
          </p:nvPr>
        </p:nvGraphicFramePr>
        <p:xfrm>
          <a:off x="3503613" y="1552451"/>
          <a:ext cx="34051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37" name="Equation" r:id="rId7" imgW="1688760" imgH="253800" progId="Equation.DSMT4">
                  <p:embed/>
                </p:oleObj>
              </mc:Choice>
              <mc:Fallback>
                <p:oleObj name="Equation" r:id="rId7" imgW="1688760" imgH="2538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1552451"/>
                        <a:ext cx="3405187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5668367" y="1078384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38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367" y="1078384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4867077" y="2158504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39" name="Equation" r:id="rId11" imgW="139639" imgH="203112" progId="Equation.3">
                  <p:embed/>
                </p:oleObj>
              </mc:Choice>
              <mc:Fallback>
                <p:oleObj name="Equation" r:id="rId11" imgW="139639" imgH="203112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077" y="2158504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4715719" y="4750792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40" name="Equation" r:id="rId12" imgW="139639" imgH="203112" progId="Equation.3">
                  <p:embed/>
                </p:oleObj>
              </mc:Choice>
              <mc:Fallback>
                <p:oleObj name="Equation" r:id="rId12" imgW="139639" imgH="203112" progId="Equation.3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5719" y="4750792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703285"/>
              </p:ext>
            </p:extLst>
          </p:nvPr>
        </p:nvGraphicFramePr>
        <p:xfrm>
          <a:off x="3491880" y="2631951"/>
          <a:ext cx="3225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41" name="Equation" r:id="rId13" imgW="1600200" imgH="253800" progId="Equation.DSMT4">
                  <p:embed/>
                </p:oleObj>
              </mc:Choice>
              <mc:Fallback>
                <p:oleObj name="Equation" r:id="rId13" imgW="1600200" imgH="2538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631951"/>
                        <a:ext cx="32258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7029624" y="2708920"/>
          <a:ext cx="6905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42" name="Equation" r:id="rId15" imgW="342720" imgH="228600" progId="Equation.DSMT4">
                  <p:embed/>
                </p:oleObj>
              </mc:Choice>
              <mc:Fallback>
                <p:oleObj name="Equation" r:id="rId15" imgW="342720" imgH="2286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9624" y="2708920"/>
                        <a:ext cx="690563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/>
        </p:nvCxnSpPr>
        <p:spPr>
          <a:xfrm flipV="1">
            <a:off x="6876256" y="2564904"/>
            <a:ext cx="234479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4716016" y="3239641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43" name="Equation" r:id="rId11" imgW="139639" imgH="203112" progId="Equation.3">
                  <p:embed/>
                </p:oleObj>
              </mc:Choice>
              <mc:Fallback>
                <p:oleObj name="Equation" r:id="rId11" imgW="139639" imgH="203112" progId="Equation.3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239641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838625"/>
              </p:ext>
            </p:extLst>
          </p:nvPr>
        </p:nvGraphicFramePr>
        <p:xfrm>
          <a:off x="2994025" y="3717801"/>
          <a:ext cx="49403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44" name="Equation" r:id="rId17" imgW="2450880" imgH="431640" progId="Equation.DSMT4">
                  <p:embed/>
                </p:oleObj>
              </mc:Choice>
              <mc:Fallback>
                <p:oleObj name="Equation" r:id="rId17" imgW="2450880" imgH="43164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025" y="3717801"/>
                        <a:ext cx="49403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862421"/>
              </p:ext>
            </p:extLst>
          </p:nvPr>
        </p:nvGraphicFramePr>
        <p:xfrm>
          <a:off x="2987824" y="5229101"/>
          <a:ext cx="39417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45" name="Equation" r:id="rId19" imgW="1955520" imgH="431640" progId="Equation.DSMT4">
                  <p:embed/>
                </p:oleObj>
              </mc:Choice>
              <mc:Fallback>
                <p:oleObj name="Equation" r:id="rId19" imgW="1955520" imgH="43164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229101"/>
                        <a:ext cx="3941763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7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28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677021"/>
              </p:ext>
            </p:extLst>
          </p:nvPr>
        </p:nvGraphicFramePr>
        <p:xfrm>
          <a:off x="2843808" y="620713"/>
          <a:ext cx="38401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94" name="Equation" r:id="rId3" imgW="1904760" imgH="431640" progId="Equation.DSMT4">
                  <p:embed/>
                </p:oleObj>
              </mc:Choice>
              <mc:Fallback>
                <p:oleObj name="Equation" r:id="rId3" imgW="1904760" imgH="4316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620713"/>
                        <a:ext cx="3840162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578427"/>
              </p:ext>
            </p:extLst>
          </p:nvPr>
        </p:nvGraphicFramePr>
        <p:xfrm>
          <a:off x="827584" y="621382"/>
          <a:ext cx="1381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95" name="Equation" r:id="rId5" imgW="685800" imgH="431640" progId="Equation.DSMT4">
                  <p:embed/>
                </p:oleObj>
              </mc:Choice>
              <mc:Fallback>
                <p:oleObj name="Equation" r:id="rId5" imgW="68580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621382"/>
                        <a:ext cx="1381125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 flipH="1">
            <a:off x="2333502" y="987954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283671" y="1654646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96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671" y="1654646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139598"/>
              </p:ext>
            </p:extLst>
          </p:nvPr>
        </p:nvGraphicFramePr>
        <p:xfrm>
          <a:off x="2831703" y="2137742"/>
          <a:ext cx="28924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97" name="Equation" r:id="rId9" imgW="1434960" imgH="393480" progId="Equation.DSMT4">
                  <p:embed/>
                </p:oleObj>
              </mc:Choice>
              <mc:Fallback>
                <p:oleObj name="Equation" r:id="rId9" imgW="143496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1703" y="2137742"/>
                        <a:ext cx="2892425" cy="787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32870" y="3212976"/>
            <a:ext cx="6303426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Ovo je diferencijalna jednačina drugog reda kojoj je opšte rešenje oblika: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Elbow Connector 8"/>
          <p:cNvCxnSpPr>
            <a:stCxn id="8" idx="1"/>
            <a:endCxn id="7" idx="1"/>
          </p:cNvCxnSpPr>
          <p:nvPr/>
        </p:nvCxnSpPr>
        <p:spPr>
          <a:xfrm rot="10800000" flipH="1">
            <a:off x="932869" y="2531443"/>
            <a:ext cx="1898833" cy="1097033"/>
          </a:xfrm>
          <a:prstGeom prst="bentConnector3">
            <a:avLst>
              <a:gd name="adj1" fmla="val -1203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665253"/>
              </p:ext>
            </p:extLst>
          </p:nvPr>
        </p:nvGraphicFramePr>
        <p:xfrm>
          <a:off x="3995936" y="3784454"/>
          <a:ext cx="39385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98" name="Equation" r:id="rId11" imgW="1955520" imgH="393480" progId="Equation.DSMT4">
                  <p:embed/>
                </p:oleObj>
              </mc:Choice>
              <mc:Fallback>
                <p:oleObj name="Equation" r:id="rId11" imgW="1955520" imgH="3934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784454"/>
                        <a:ext cx="3938587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580115"/>
              </p:ext>
            </p:extLst>
          </p:nvPr>
        </p:nvGraphicFramePr>
        <p:xfrm>
          <a:off x="3983757" y="5137972"/>
          <a:ext cx="36845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99" name="Equation" r:id="rId13" imgW="1828800" imgH="253800" progId="Equation.DSMT4">
                  <p:embed/>
                </p:oleObj>
              </mc:Choice>
              <mc:Fallback>
                <p:oleObj name="Equation" r:id="rId13" imgW="1828800" imgH="2538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757" y="5137972"/>
                        <a:ext cx="3684587" cy="508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8290917" y="3805439"/>
          <a:ext cx="4333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00" name="Equation" r:id="rId15" imgW="215640" imgH="393480" progId="Equation.DSMT4">
                  <p:embed/>
                </p:oleObj>
              </mc:Choice>
              <mc:Fallback>
                <p:oleObj name="Equation" r:id="rId15" imgW="215640" imgH="3934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0917" y="3805439"/>
                        <a:ext cx="433387" cy="787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 flipV="1">
            <a:off x="8074893" y="3877447"/>
            <a:ext cx="234479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4600327" y="4637934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01" name="Equation" r:id="rId17" imgW="139639" imgH="203112" progId="Equation.3">
                  <p:embed/>
                </p:oleObj>
              </mc:Choice>
              <mc:Fallback>
                <p:oleObj name="Equation" r:id="rId17" imgW="139639" imgH="203112" progId="Equation.3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327" y="4637934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183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29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395536" y="724403"/>
            <a:ext cx="2592288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Granični uslovi (C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M/F = ?):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520826"/>
              </p:ext>
            </p:extLst>
          </p:nvPr>
        </p:nvGraphicFramePr>
        <p:xfrm>
          <a:off x="2723456" y="1197496"/>
          <a:ext cx="1560512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53" name="Equation" r:id="rId3" imgW="774360" imgH="850680" progId="Equation.DSMT4">
                  <p:embed/>
                </p:oleObj>
              </mc:Choice>
              <mc:Fallback>
                <p:oleObj name="Equation" r:id="rId3" imgW="774360" imgH="8506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456" y="1197496"/>
                        <a:ext cx="1560512" cy="170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423967" y="338264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54" name="Equation" r:id="rId5" imgW="139639" imgH="203112" progId="Equation.3">
                  <p:embed/>
                </p:oleObj>
              </mc:Choice>
              <mc:Fallback>
                <p:oleObj name="Equation" r:id="rId5" imgW="139639" imgH="203112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967" y="338264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427984" y="1170360"/>
            <a:ext cx="4320480" cy="2114624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748673"/>
              </p:ext>
            </p:extLst>
          </p:nvPr>
        </p:nvGraphicFramePr>
        <p:xfrm>
          <a:off x="4593853" y="1412776"/>
          <a:ext cx="39385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55" name="Equation" r:id="rId7" imgW="1955520" imgH="393480" progId="Equation.DSMT4">
                  <p:embed/>
                </p:oleObj>
              </mc:Choice>
              <mc:Fallback>
                <p:oleObj name="Equation" r:id="rId7" imgW="1955520" imgH="393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3853" y="1412776"/>
                        <a:ext cx="3938587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838276"/>
              </p:ext>
            </p:extLst>
          </p:nvPr>
        </p:nvGraphicFramePr>
        <p:xfrm>
          <a:off x="4581674" y="2488952"/>
          <a:ext cx="36845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56" name="Equation" r:id="rId9" imgW="1828800" imgH="253800" progId="Equation.DSMT4">
                  <p:embed/>
                </p:oleObj>
              </mc:Choice>
              <mc:Fallback>
                <p:oleObj name="Equation" r:id="rId9" imgW="1828800" imgH="2538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674" y="2488952"/>
                        <a:ext cx="3684587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99552"/>
              </p:ext>
            </p:extLst>
          </p:nvPr>
        </p:nvGraphicFramePr>
        <p:xfrm>
          <a:off x="2411760" y="3886696"/>
          <a:ext cx="5629275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57" name="Equation" r:id="rId11" imgW="2793960" imgH="1091880" progId="Equation.DSMT4">
                  <p:embed/>
                </p:oleObj>
              </mc:Choice>
              <mc:Fallback>
                <p:oleObj name="Equation" r:id="rId11" imgW="2793960" imgH="10918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886696"/>
                        <a:ext cx="5629275" cy="218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603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457200"/>
            <a:ext cx="7772400" cy="5562600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U </a:t>
            </a:r>
            <a:r>
              <a:rPr lang="sr-Latn-RS" sz="2800" dirty="0"/>
              <a:t>to da nije, mogli bismo se uveriti izvođenjem jednostavnog eksperimenta sa stubno postavljenim i ukleštenim štapom, navrčući na njegov slobodan kraj kugle različitih težina. </a:t>
            </a:r>
          </a:p>
          <a:p>
            <a:r>
              <a:rPr lang="sr-Latn-RS" sz="2800" dirty="0" smtClean="0"/>
              <a:t>Kuglu potkritične težine G</a:t>
            </a:r>
            <a:r>
              <a:rPr lang="sr-Latn-RS" sz="2800" baseline="-25000" dirty="0" smtClean="0"/>
              <a:t>1 </a:t>
            </a:r>
            <a:r>
              <a:rPr lang="sr-Latn-RS" sz="2800" dirty="0" smtClean="0">
                <a:sym typeface="Symbol" panose="05050102010706020507" pitchFamily="18" charset="2"/>
              </a:rPr>
              <a:t> G</a:t>
            </a:r>
            <a:r>
              <a:rPr lang="sr-Latn-RS" sz="2800" baseline="-25000" dirty="0" smtClean="0">
                <a:sym typeface="Symbol" panose="05050102010706020507" pitchFamily="18" charset="2"/>
              </a:rPr>
              <a:t>kr</a:t>
            </a:r>
            <a:r>
              <a:rPr lang="sr-Latn-RS" sz="2800" dirty="0" smtClean="0">
                <a:sym typeface="Symbol" panose="05050102010706020507" pitchFamily="18" charset="2"/>
              </a:rPr>
              <a:t>, zatim kuglu kritične težine </a:t>
            </a:r>
            <a:r>
              <a:rPr lang="sr-Latn-RS" sz="2800" dirty="0" smtClean="0"/>
              <a:t>G</a:t>
            </a:r>
            <a:r>
              <a:rPr lang="sr-Latn-RS" sz="2800" baseline="-25000" dirty="0" smtClean="0"/>
              <a:t>2 </a:t>
            </a:r>
            <a:r>
              <a:rPr lang="sr-Latn-RS" sz="2800" dirty="0" smtClean="0">
                <a:sym typeface="Symbol" panose="05050102010706020507" pitchFamily="18" charset="2"/>
              </a:rPr>
              <a:t>= G</a:t>
            </a:r>
            <a:r>
              <a:rPr lang="sr-Latn-RS" sz="2800" baseline="-25000" dirty="0" smtClean="0">
                <a:sym typeface="Symbol" panose="05050102010706020507" pitchFamily="18" charset="2"/>
              </a:rPr>
              <a:t>kr</a:t>
            </a:r>
            <a:r>
              <a:rPr lang="sr-Latn-RS" sz="2800" dirty="0" smtClean="0">
                <a:sym typeface="Symbol" panose="05050102010706020507" pitchFamily="18" charset="2"/>
              </a:rPr>
              <a:t> i na kraju kuglu sa natkritičnom težinom </a:t>
            </a:r>
            <a:r>
              <a:rPr lang="sr-Latn-RS" sz="2800" dirty="0" smtClean="0"/>
              <a:t>G</a:t>
            </a:r>
            <a:r>
              <a:rPr lang="sr-Latn-RS" sz="2800" baseline="-25000" dirty="0" smtClean="0"/>
              <a:t>3 </a:t>
            </a:r>
            <a:r>
              <a:rPr lang="sr-Latn-RS" sz="2800" dirty="0" smtClean="0">
                <a:sym typeface="Symbol" panose="05050102010706020507" pitchFamily="18" charset="2"/>
              </a:rPr>
              <a:t> G</a:t>
            </a:r>
            <a:r>
              <a:rPr lang="sr-Latn-RS" sz="2800" baseline="-25000" dirty="0" smtClean="0">
                <a:sym typeface="Symbol" panose="05050102010706020507" pitchFamily="18" charset="2"/>
              </a:rPr>
              <a:t>kr</a:t>
            </a:r>
            <a:r>
              <a:rPr lang="sr-Latn-RS" sz="2800" dirty="0" smtClean="0">
                <a:sym typeface="Symbol" panose="05050102010706020507" pitchFamily="18" charset="2"/>
              </a:rPr>
              <a:t>.</a:t>
            </a:r>
            <a:endParaRPr lang="sr-Latn-R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328783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30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727128"/>
              </p:ext>
            </p:extLst>
          </p:nvPr>
        </p:nvGraphicFramePr>
        <p:xfrm>
          <a:off x="2695575" y="307975"/>
          <a:ext cx="5629275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07" name="Equation" r:id="rId3" imgW="2793960" imgH="1091880" progId="Equation.DSMT4">
                  <p:embed/>
                </p:oleObj>
              </mc:Choice>
              <mc:Fallback>
                <p:oleObj name="Equation" r:id="rId3" imgW="2793960" imgH="10918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307975"/>
                        <a:ext cx="5629275" cy="218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633285"/>
              </p:ext>
            </p:extLst>
          </p:nvPr>
        </p:nvGraphicFramePr>
        <p:xfrm>
          <a:off x="2761665" y="3120579"/>
          <a:ext cx="26098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08" name="Equation" r:id="rId5" imgW="1295280" imgH="393480" progId="Equation.DSMT4">
                  <p:embed/>
                </p:oleObj>
              </mc:Choice>
              <mc:Fallback>
                <p:oleObj name="Equation" r:id="rId5" imgW="129528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1665" y="3120579"/>
                        <a:ext cx="260985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783955" y="2636912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09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955" y="2636912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202715"/>
              </p:ext>
            </p:extLst>
          </p:nvPr>
        </p:nvGraphicFramePr>
        <p:xfrm>
          <a:off x="2308473" y="5305896"/>
          <a:ext cx="347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10" name="Equation" r:id="rId9" imgW="1726920" imgH="393480" progId="Equation.DSMT4">
                  <p:embed/>
                </p:oleObj>
              </mc:Choice>
              <mc:Fallback>
                <p:oleObj name="Equation" r:id="rId9" imgW="172692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473" y="5305896"/>
                        <a:ext cx="347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665251"/>
              </p:ext>
            </p:extLst>
          </p:nvPr>
        </p:nvGraphicFramePr>
        <p:xfrm>
          <a:off x="2627784" y="4293096"/>
          <a:ext cx="19700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11" name="Equation" r:id="rId11" imgW="977760" imgH="228600" progId="Equation.DSMT4">
                  <p:embed/>
                </p:oleObj>
              </mc:Choice>
              <mc:Fallback>
                <p:oleObj name="Equation" r:id="rId11" imgW="97776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293096"/>
                        <a:ext cx="1970088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644008" y="4365104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12" name="Equation" r:id="rId13" imgW="190417" imgH="152334" progId="Equation.3">
                  <p:embed/>
                </p:oleObj>
              </mc:Choice>
              <mc:Fallback>
                <p:oleObj name="Equation" r:id="rId13" imgW="190417" imgH="152334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4365104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329476"/>
              </p:ext>
            </p:extLst>
          </p:nvPr>
        </p:nvGraphicFramePr>
        <p:xfrm>
          <a:off x="5076056" y="4293096"/>
          <a:ext cx="844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13" name="Equation" r:id="rId15" imgW="419040" imgH="228600" progId="Equation.DSMT4">
                  <p:embed/>
                </p:oleObj>
              </mc:Choice>
              <mc:Fallback>
                <p:oleObj name="Equation" r:id="rId15" imgW="419040" imgH="2286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293096"/>
                        <a:ext cx="84455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0800000">
            <a:off x="5436096" y="3429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 flipH="1">
            <a:off x="6006440" y="4443967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14"/>
          <p:cNvCxnSpPr>
            <a:stCxn id="13" idx="1"/>
            <a:endCxn id="14" idx="3"/>
          </p:cNvCxnSpPr>
          <p:nvPr/>
        </p:nvCxnSpPr>
        <p:spPr>
          <a:xfrm>
            <a:off x="5801856" y="3497580"/>
            <a:ext cx="570344" cy="1014967"/>
          </a:xfrm>
          <a:prstGeom prst="bentConnector3">
            <a:avLst>
              <a:gd name="adj1" fmla="val 1400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2243609" y="3356992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14" name="Equation" r:id="rId17" imgW="190440" imgH="152280" progId="Equation.DSMT4">
                  <p:embed/>
                </p:oleObj>
              </mc:Choice>
              <mc:Fallback>
                <p:oleObj name="Equation" r:id="rId17" imgW="190440" imgH="1522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609" y="3356992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5400000">
            <a:off x="1145332" y="4041636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 flipH="1">
            <a:off x="1835696" y="56476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Elbow Connector 18"/>
          <p:cNvCxnSpPr>
            <a:stCxn id="17" idx="3"/>
            <a:endCxn id="18" idx="1"/>
          </p:cNvCxnSpPr>
          <p:nvPr/>
        </p:nvCxnSpPr>
        <p:spPr>
          <a:xfrm rot="16200000" flipH="1">
            <a:off x="870392" y="4750916"/>
            <a:ext cx="1423124" cy="50748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 rot="5400000">
            <a:off x="5079484" y="4977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5913016" y="555104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15" name="Equation" r:id="rId19" imgW="190417" imgH="152334" progId="Equation.3">
                  <p:embed/>
                </p:oleObj>
              </mc:Choice>
              <mc:Fallback>
                <p:oleObj name="Equation" r:id="rId19" imgW="190417" imgH="152334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016" y="555104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4535"/>
              </p:ext>
            </p:extLst>
          </p:nvPr>
        </p:nvGraphicFramePr>
        <p:xfrm>
          <a:off x="6419999" y="5521672"/>
          <a:ext cx="11763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16" name="Equation" r:id="rId20" imgW="583920" imgH="177480" progId="Equation.DSMT4">
                  <p:embed/>
                </p:oleObj>
              </mc:Choice>
              <mc:Fallback>
                <p:oleObj name="Equation" r:id="rId20" imgW="583920" imgH="1774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999" y="5521672"/>
                        <a:ext cx="1176337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45789"/>
              </p:ext>
            </p:extLst>
          </p:nvPr>
        </p:nvGraphicFramePr>
        <p:xfrm>
          <a:off x="823193" y="3068960"/>
          <a:ext cx="13049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17" name="Equation" r:id="rId22" imgW="647640" imgH="393480" progId="Equation.DSMT4">
                  <p:embed/>
                </p:oleObj>
              </mc:Choice>
              <mc:Fallback>
                <p:oleObj name="Equation" r:id="rId22" imgW="647640" imgH="39348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193" y="3068960"/>
                        <a:ext cx="1304925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318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8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31</a:t>
            </a:fld>
            <a:endParaRPr lang="sr-Latn-RS"/>
          </a:p>
        </p:txBody>
      </p:sp>
      <p:sp>
        <p:nvSpPr>
          <p:cNvPr id="3" name="Left Brace 2"/>
          <p:cNvSpPr/>
          <p:nvPr/>
        </p:nvSpPr>
        <p:spPr>
          <a:xfrm>
            <a:off x="1868487" y="620688"/>
            <a:ext cx="381000" cy="1066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474173"/>
              </p:ext>
            </p:extLst>
          </p:nvPr>
        </p:nvGraphicFramePr>
        <p:xfrm>
          <a:off x="493713" y="976313"/>
          <a:ext cx="11763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631" name="Equation" r:id="rId3" imgW="583920" imgH="177480" progId="Equation.DSMT4">
                  <p:embed/>
                </p:oleObj>
              </mc:Choice>
              <mc:Fallback>
                <p:oleObj name="Equation" r:id="rId3" imgW="583920" imgH="177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976313"/>
                        <a:ext cx="1176337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436096" y="1001688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632" name="Equation" r:id="rId5" imgW="190417" imgH="152334" progId="Equation.3">
                  <p:embed/>
                </p:oleObj>
              </mc:Choice>
              <mc:Fallback>
                <p:oleObj name="Equation" r:id="rId5" imgW="190417" imgH="152334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001688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324746"/>
              </p:ext>
            </p:extLst>
          </p:nvPr>
        </p:nvGraphicFramePr>
        <p:xfrm>
          <a:off x="2230438" y="955675"/>
          <a:ext cx="31146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633" name="Equation" r:id="rId7" imgW="1549080" imgH="203040" progId="Equation.DSMT4">
                  <p:embed/>
                </p:oleObj>
              </mc:Choice>
              <mc:Fallback>
                <p:oleObj name="Equation" r:id="rId7" imgW="154908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438" y="955675"/>
                        <a:ext cx="3114675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374207"/>
              </p:ext>
            </p:extLst>
          </p:nvPr>
        </p:nvGraphicFramePr>
        <p:xfrm>
          <a:off x="5862638" y="760413"/>
          <a:ext cx="11239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634" name="Equation" r:id="rId9" imgW="558720" imgH="393480" progId="Equation.DSMT4">
                  <p:embed/>
                </p:oleObj>
              </mc:Choice>
              <mc:Fallback>
                <p:oleObj name="Equation" r:id="rId9" imgW="55872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2638" y="760413"/>
                        <a:ext cx="112395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534287"/>
              </p:ext>
            </p:extLst>
          </p:nvPr>
        </p:nvGraphicFramePr>
        <p:xfrm>
          <a:off x="7424738" y="735013"/>
          <a:ext cx="10985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635" name="Equation" r:id="rId11" imgW="545760" imgH="419040" progId="Equation.DSMT4">
                  <p:embed/>
                </p:oleObj>
              </mc:Choice>
              <mc:Fallback>
                <p:oleObj name="Equation" r:id="rId11" imgW="545760" imgH="419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4738" y="735013"/>
                        <a:ext cx="109855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7020272" y="980728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636" name="Equation" r:id="rId13" imgW="190417" imgH="152334" progId="Equation.3">
                  <p:embed/>
                </p:oleObj>
              </mc:Choice>
              <mc:Fallback>
                <p:oleObj name="Equation" r:id="rId13" imgW="190417" imgH="152334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980728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868929"/>
              </p:ext>
            </p:extLst>
          </p:nvPr>
        </p:nvGraphicFramePr>
        <p:xfrm>
          <a:off x="6892925" y="2150492"/>
          <a:ext cx="16097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637" name="Equation" r:id="rId14" imgW="799920" imgH="495000" progId="Equation.DSMT4">
                  <p:embed/>
                </p:oleObj>
              </mc:Choice>
              <mc:Fallback>
                <p:oleObj name="Equation" r:id="rId14" imgW="799920" imgH="4950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925" y="2150492"/>
                        <a:ext cx="1609725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7668344" y="1687488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638" name="Equation" r:id="rId16" imgW="139639" imgH="203112" progId="Equation.3">
                  <p:embed/>
                </p:oleObj>
              </mc:Choice>
              <mc:Fallback>
                <p:oleObj name="Equation" r:id="rId16" imgW="139639" imgH="203112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1687488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925621"/>
              </p:ext>
            </p:extLst>
          </p:nvPr>
        </p:nvGraphicFramePr>
        <p:xfrm>
          <a:off x="6935291" y="3284984"/>
          <a:ext cx="1381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639" name="Equation" r:id="rId18" imgW="685800" imgH="431640" progId="Equation.DSMT4">
                  <p:embed/>
                </p:oleObj>
              </mc:Choice>
              <mc:Fallback>
                <p:oleObj name="Equation" r:id="rId18" imgW="685800" imgH="4316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5291" y="3284984"/>
                        <a:ext cx="1381125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Brace 12"/>
          <p:cNvSpPr/>
          <p:nvPr/>
        </p:nvSpPr>
        <p:spPr>
          <a:xfrm flipH="1">
            <a:off x="6495256" y="1988840"/>
            <a:ext cx="381000" cy="2448272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59632" y="3975447"/>
            <a:ext cx="5112568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Izraz za Ojlerovu kritičnu silu izvijanja.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8"/>
          <p:cNvGraphicFramePr>
            <a:graphicFrameLocks noChangeAspect="1"/>
          </p:cNvGraphicFramePr>
          <p:nvPr>
            <p:extLst/>
          </p:nvPr>
        </p:nvGraphicFramePr>
        <p:xfrm>
          <a:off x="3635375" y="2730500"/>
          <a:ext cx="26860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640" name="Equation" r:id="rId20" imgW="1333440" imgH="495000" progId="Equation.DSMT4">
                  <p:embed/>
                </p:oleObj>
              </mc:Choice>
              <mc:Fallback>
                <p:oleObj name="Equation" r:id="rId20" imgW="1333440" imgH="495000" progId="Equation.DSMT4">
                  <p:embed/>
                  <p:pic>
                    <p:nvPicPr>
                      <p:cNvPr id="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730500"/>
                        <a:ext cx="2686050" cy="9906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5" idx="1"/>
            <a:endCxn id="14" idx="1"/>
          </p:cNvCxnSpPr>
          <p:nvPr/>
        </p:nvCxnSpPr>
        <p:spPr>
          <a:xfrm rot="10800000" flipV="1">
            <a:off x="1259633" y="3225800"/>
            <a:ext cx="2375743" cy="980480"/>
          </a:xfrm>
          <a:prstGeom prst="bentConnector3">
            <a:avLst>
              <a:gd name="adj1" fmla="val 10962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" y="4869160"/>
            <a:ext cx="6342856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n=1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dobijamo najmanju vrednost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Ojlerove kritične sile izvijanja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122003"/>
              </p:ext>
            </p:extLst>
          </p:nvPr>
        </p:nvGraphicFramePr>
        <p:xfrm>
          <a:off x="5871865" y="5368925"/>
          <a:ext cx="18684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641" name="Equation" r:id="rId22" imgW="927000" imgH="495000" progId="Equation.DSMT4">
                  <p:embed/>
                </p:oleObj>
              </mc:Choice>
              <mc:Fallback>
                <p:oleObj name="Equation" r:id="rId22" imgW="927000" imgH="495000" progId="Equation.DSMT4">
                  <p:embed/>
                  <p:pic>
                    <p:nvPicPr>
                      <p:cNvPr id="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1865" y="5368925"/>
                        <a:ext cx="1868487" cy="990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030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32</a:t>
            </a:fld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887922"/>
              </p:ext>
            </p:extLst>
          </p:nvPr>
        </p:nvGraphicFramePr>
        <p:xfrm>
          <a:off x="5508104" y="2341662"/>
          <a:ext cx="18684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07" name="Equation" r:id="rId3" imgW="927000" imgH="495000" progId="Equation.DSMT4">
                  <p:embed/>
                </p:oleObj>
              </mc:Choice>
              <mc:Fallback>
                <p:oleObj name="Equation" r:id="rId3" imgW="927000" imgH="4950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341662"/>
                        <a:ext cx="1868487" cy="990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09" y="950422"/>
            <a:ext cx="3553691" cy="40025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3000" y="5105400"/>
            <a:ext cx="5996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4.8. Ekvivalencija trećeg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i prvog slučaja izvijanja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0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33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28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Četvrti slučaj izvijanja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14400"/>
            <a:ext cx="5093624" cy="44514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548640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4.9. Četvrti slučaj izvijanja centrično pritisnutog štapa: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sila F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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F</a:t>
            </a:r>
            <a:r>
              <a:rPr lang="sr-Latn-RS" sz="24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kr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sila F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F</a:t>
            </a:r>
            <a:r>
              <a:rPr lang="sr-Latn-RS" sz="24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kr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85825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34</a:t>
            </a:fld>
            <a:endParaRPr lang="sr-Latn-RS"/>
          </a:p>
        </p:txBody>
      </p:sp>
      <p:sp>
        <p:nvSpPr>
          <p:cNvPr id="4" name="TextBox 3"/>
          <p:cNvSpPr txBox="1"/>
          <p:nvPr/>
        </p:nvSpPr>
        <p:spPr>
          <a:xfrm>
            <a:off x="6012160" y="1417191"/>
            <a:ext cx="2376264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Približna diferencijalna jednačina elastične linije: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lbow Connector 4"/>
          <p:cNvCxnSpPr>
            <a:stCxn id="4" idx="3"/>
            <a:endCxn id="13" idx="3"/>
          </p:cNvCxnSpPr>
          <p:nvPr/>
        </p:nvCxnSpPr>
        <p:spPr>
          <a:xfrm>
            <a:off x="8388424" y="2202021"/>
            <a:ext cx="12700" cy="1269370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27584" y="5450110"/>
            <a:ext cx="432048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Presečni moment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iznosi: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856531"/>
              </p:ext>
            </p:extLst>
          </p:nvPr>
        </p:nvGraphicFramePr>
        <p:xfrm>
          <a:off x="4035574" y="5657850"/>
          <a:ext cx="35607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98" name="Equation" r:id="rId3" imgW="1765080" imgH="253800" progId="Equation.DSMT4">
                  <p:embed/>
                </p:oleObj>
              </mc:Choice>
              <mc:Fallback>
                <p:oleObj name="Equation" r:id="rId3" imgW="1765080" imgH="253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574" y="5657850"/>
                        <a:ext cx="3560762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01711"/>
              </p:ext>
            </p:extLst>
          </p:nvPr>
        </p:nvGraphicFramePr>
        <p:xfrm>
          <a:off x="6043613" y="683419"/>
          <a:ext cx="20748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99" name="Equation" r:id="rId5" imgW="1028520" imgH="228600" progId="Equation.DSMT4">
                  <p:embed/>
                </p:oleObj>
              </mc:Choice>
              <mc:Fallback>
                <p:oleObj name="Equation" r:id="rId5" imgW="102852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683419"/>
                        <a:ext cx="207486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797765"/>
              </p:ext>
            </p:extLst>
          </p:nvPr>
        </p:nvGraphicFramePr>
        <p:xfrm>
          <a:off x="6066680" y="4077072"/>
          <a:ext cx="18176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300" name="Equation" r:id="rId7" imgW="901440" imgH="457200" progId="Equation.DSMT4">
                  <p:embed/>
                </p:oleObj>
              </mc:Choice>
              <mc:Fallback>
                <p:oleObj name="Equation" r:id="rId7" imgW="901440" imgH="457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6680" y="4077072"/>
                        <a:ext cx="1817688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5093624" cy="445146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627784" y="332656"/>
            <a:ext cx="3168352" cy="4837112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45393"/>
              </p:ext>
            </p:extLst>
          </p:nvPr>
        </p:nvGraphicFramePr>
        <p:xfrm>
          <a:off x="5675386" y="3217391"/>
          <a:ext cx="27130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301" name="Equation" r:id="rId10" imgW="1345616" imgH="253890" progId="Equation.DSMT4">
                  <p:embed/>
                </p:oleObj>
              </mc:Choice>
              <mc:Fallback>
                <p:oleObj name="Equation" r:id="rId10" imgW="1345616" imgH="25389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86" y="3217391"/>
                        <a:ext cx="2713038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584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35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59672"/>
              </p:ext>
            </p:extLst>
          </p:nvPr>
        </p:nvGraphicFramePr>
        <p:xfrm>
          <a:off x="4523259" y="1772816"/>
          <a:ext cx="27130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13" name="Equation" r:id="rId3" imgW="1345616" imgH="253890" progId="Equation.DSMT4">
                  <p:embed/>
                </p:oleObj>
              </mc:Choice>
              <mc:Fallback>
                <p:oleObj name="Equation" r:id="rId3" imgW="1345616" imgH="25389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3259" y="1772816"/>
                        <a:ext cx="2713037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 flipH="1">
            <a:off x="4062224" y="192763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930288"/>
              </p:ext>
            </p:extLst>
          </p:nvPr>
        </p:nvGraphicFramePr>
        <p:xfrm>
          <a:off x="3087688" y="2852738"/>
          <a:ext cx="40957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14" name="Equation" r:id="rId5" imgW="2031840" imgH="253800" progId="Equation.DSMT4">
                  <p:embed/>
                </p:oleObj>
              </mc:Choice>
              <mc:Fallback>
                <p:oleObj name="Equation" r:id="rId5" imgW="2031840" imgH="253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2852738"/>
                        <a:ext cx="409575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875188" y="2378472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15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188" y="2378472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7481837" y="2928888"/>
          <a:ext cx="6905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16" name="Equation" r:id="rId9" imgW="342720" imgH="228600" progId="Equation.DSMT4">
                  <p:embed/>
                </p:oleObj>
              </mc:Choice>
              <mc:Fallback>
                <p:oleObj name="Equation" r:id="rId9" imgW="34272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1837" y="2928888"/>
                        <a:ext cx="690563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7328469" y="2784872"/>
            <a:ext cx="234479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248594"/>
              </p:ext>
            </p:extLst>
          </p:nvPr>
        </p:nvGraphicFramePr>
        <p:xfrm>
          <a:off x="2679700" y="3919538"/>
          <a:ext cx="58864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17" name="Equation" r:id="rId11" imgW="2920680" imgH="457200" progId="Equation.DSMT4">
                  <p:embed/>
                </p:oleObj>
              </mc:Choice>
              <mc:Fallback>
                <p:oleObj name="Equation" r:id="rId11" imgW="2920680" imgH="4572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3919538"/>
                        <a:ext cx="588645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427984" y="3454648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18" name="Equation" r:id="rId13" imgW="139639" imgH="203112" progId="Equation.3">
                  <p:embed/>
                </p:oleObj>
              </mc:Choice>
              <mc:Fallback>
                <p:oleObj name="Equation" r:id="rId13" imgW="139639" imgH="203112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454648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845839"/>
              </p:ext>
            </p:extLst>
          </p:nvPr>
        </p:nvGraphicFramePr>
        <p:xfrm>
          <a:off x="683568" y="3944863"/>
          <a:ext cx="1381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19" name="Equation" r:id="rId14" imgW="685800" imgH="431640" progId="Equation.DSMT4">
                  <p:embed/>
                </p:oleObj>
              </mc:Choice>
              <mc:Fallback>
                <p:oleObj name="Equation" r:id="rId14" imgW="685800" imgH="4316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944863"/>
                        <a:ext cx="1381125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10800000" flipH="1">
            <a:off x="2189486" y="4311435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305502"/>
              </p:ext>
            </p:extLst>
          </p:nvPr>
        </p:nvGraphicFramePr>
        <p:xfrm>
          <a:off x="4715719" y="4948386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20" name="Equation" r:id="rId16" imgW="139639" imgH="203112" progId="Equation.3">
                  <p:embed/>
                </p:oleObj>
              </mc:Choice>
              <mc:Fallback>
                <p:oleObj name="Equation" r:id="rId16" imgW="139639" imgH="203112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5719" y="4948386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765916"/>
              </p:ext>
            </p:extLst>
          </p:nvPr>
        </p:nvGraphicFramePr>
        <p:xfrm>
          <a:off x="2843808" y="5384800"/>
          <a:ext cx="35845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21" name="Equation" r:id="rId17" imgW="1777680" imgH="393480" progId="Equation.DSMT4">
                  <p:embed/>
                </p:oleObj>
              </mc:Choice>
              <mc:Fallback>
                <p:oleObj name="Equation" r:id="rId17" imgW="1777680" imgH="3934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5384800"/>
                        <a:ext cx="3584575" cy="787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>
          <a:xfrm flipH="1">
            <a:off x="4427984" y="9087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1619672" y="1268760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22" name="Equation" r:id="rId19" imgW="139639" imgH="203112" progId="Equation.3">
                  <p:embed/>
                </p:oleObj>
              </mc:Choice>
              <mc:Fallback>
                <p:oleObj name="Equation" r:id="rId19" imgW="139639" imgH="203112" progId="Equation.3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268760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754772"/>
              </p:ext>
            </p:extLst>
          </p:nvPr>
        </p:nvGraphicFramePr>
        <p:xfrm>
          <a:off x="423863" y="1773238"/>
          <a:ext cx="35353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23" name="Equation" r:id="rId20" imgW="1752480" imgH="253800" progId="Equation.DSMT4">
                  <p:embed/>
                </p:oleObj>
              </mc:Choice>
              <mc:Fallback>
                <p:oleObj name="Equation" r:id="rId20" imgW="1752480" imgH="2538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1773238"/>
                        <a:ext cx="3535362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126088"/>
              </p:ext>
            </p:extLst>
          </p:nvPr>
        </p:nvGraphicFramePr>
        <p:xfrm>
          <a:off x="755576" y="688752"/>
          <a:ext cx="35607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24" name="Equation" r:id="rId22" imgW="1765080" imgH="253800" progId="Equation.DSMT4">
                  <p:embed/>
                </p:oleObj>
              </mc:Choice>
              <mc:Fallback>
                <p:oleObj name="Equation" r:id="rId22" imgW="1765080" imgH="253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688752"/>
                        <a:ext cx="356076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596003"/>
              </p:ext>
            </p:extLst>
          </p:nvPr>
        </p:nvGraphicFramePr>
        <p:xfrm>
          <a:off x="4986560" y="570384"/>
          <a:ext cx="18176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25" name="Equation" r:id="rId24" imgW="901440" imgH="457200" progId="Equation.DSMT4">
                  <p:embed/>
                </p:oleObj>
              </mc:Choice>
              <mc:Fallback>
                <p:oleObj name="Equation" r:id="rId24" imgW="901440" imgH="4572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560" y="570384"/>
                        <a:ext cx="1817688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86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36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743471" y="476672"/>
            <a:ext cx="4536504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Rešenje diferencijalne jednačine drugog reda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471" y="1844824"/>
            <a:ext cx="175260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 oblika: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497226"/>
              </p:ext>
            </p:extLst>
          </p:nvPr>
        </p:nvGraphicFramePr>
        <p:xfrm>
          <a:off x="2093020" y="2074863"/>
          <a:ext cx="46545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52" name="Equation" r:id="rId3" imgW="2311200" imgH="393480" progId="Equation.DSMT4">
                  <p:embed/>
                </p:oleObj>
              </mc:Choice>
              <mc:Fallback>
                <p:oleObj name="Equation" r:id="rId3" imgW="231120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020" y="2074863"/>
                        <a:ext cx="465455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035920"/>
              </p:ext>
            </p:extLst>
          </p:nvPr>
        </p:nvGraphicFramePr>
        <p:xfrm>
          <a:off x="1835696" y="3398937"/>
          <a:ext cx="42211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53" name="Equation" r:id="rId5" imgW="2095200" imgH="393480" progId="Equation.DSMT4">
                  <p:embed/>
                </p:oleObj>
              </mc:Choice>
              <mc:Fallback>
                <p:oleObj name="Equation" r:id="rId5" imgW="209520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398937"/>
                        <a:ext cx="422116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7090941" y="2097905"/>
          <a:ext cx="4333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54" name="Equation" r:id="rId7" imgW="215640" imgH="393480" progId="Equation.DSMT4">
                  <p:embed/>
                </p:oleObj>
              </mc:Choice>
              <mc:Fallback>
                <p:oleObj name="Equation" r:id="rId7" imgW="21564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0941" y="2097905"/>
                        <a:ext cx="433387" cy="787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6874917" y="2169913"/>
            <a:ext cx="234479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706837" y="2950518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55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837" y="2950518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3568" y="4409302"/>
            <a:ext cx="5688632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Granični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uslovi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sr-Latn-C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R/F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?):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778200"/>
              </p:ext>
            </p:extLst>
          </p:nvPr>
        </p:nvGraphicFramePr>
        <p:xfrm>
          <a:off x="5724128" y="4607520"/>
          <a:ext cx="1560512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56" name="Equation" r:id="rId11" imgW="774360" imgH="850680" progId="Equation.DSMT4">
                  <p:embed/>
                </p:oleObj>
              </mc:Choice>
              <mc:Fallback>
                <p:oleObj name="Equation" r:id="rId11" imgW="774360" imgH="8506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4607520"/>
                        <a:ext cx="1560512" cy="170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847845"/>
              </p:ext>
            </p:extLst>
          </p:nvPr>
        </p:nvGraphicFramePr>
        <p:xfrm>
          <a:off x="3995936" y="1038308"/>
          <a:ext cx="35845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57" name="Equation" r:id="rId13" imgW="1777680" imgH="393480" progId="Equation.DSMT4">
                  <p:embed/>
                </p:oleObj>
              </mc:Choice>
              <mc:Fallback>
                <p:oleObj name="Equation" r:id="rId13" imgW="177768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1038308"/>
                        <a:ext cx="3584575" cy="787400"/>
                      </a:xfrm>
                      <a:prstGeom prst="rect">
                        <a:avLst/>
                      </a:prstGeom>
                      <a:solidFill>
                        <a:srgbClr val="F4CEC9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96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37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533426"/>
              </p:ext>
            </p:extLst>
          </p:nvPr>
        </p:nvGraphicFramePr>
        <p:xfrm>
          <a:off x="2045981" y="332656"/>
          <a:ext cx="6346825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51" name="Equation" r:id="rId3" imgW="3149280" imgH="1206360" progId="Equation.DSMT4">
                  <p:embed/>
                </p:oleObj>
              </mc:Choice>
              <mc:Fallback>
                <p:oleObj name="Equation" r:id="rId3" imgW="3149280" imgH="12063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5981" y="332656"/>
                        <a:ext cx="6346825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707904" y="2852936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52" name="Equation" r:id="rId5" imgW="139639" imgH="203112" progId="Equation.3">
                  <p:embed/>
                </p:oleObj>
              </mc:Choice>
              <mc:Fallback>
                <p:oleObj name="Equation" r:id="rId5" imgW="139639" imgH="203112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852936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100821"/>
              </p:ext>
            </p:extLst>
          </p:nvPr>
        </p:nvGraphicFramePr>
        <p:xfrm>
          <a:off x="2761665" y="3264917"/>
          <a:ext cx="26098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53" name="Equation" r:id="rId7" imgW="1295280" imgH="393480" progId="Equation.DSMT4">
                  <p:embed/>
                </p:oleObj>
              </mc:Choice>
              <mc:Fallback>
                <p:oleObj name="Equation" r:id="rId7" imgW="1295280" imgH="39348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1665" y="3264917"/>
                        <a:ext cx="260985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979567"/>
              </p:ext>
            </p:extLst>
          </p:nvPr>
        </p:nvGraphicFramePr>
        <p:xfrm>
          <a:off x="2627313" y="5930900"/>
          <a:ext cx="28400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54" name="Equation" r:id="rId9" imgW="1409400" imgH="228600" progId="Equation.DSMT4">
                  <p:embed/>
                </p:oleObj>
              </mc:Choice>
              <mc:Fallback>
                <p:oleObj name="Equation" r:id="rId9" imgW="1409400" imgH="2286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930900"/>
                        <a:ext cx="2840037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11584"/>
              </p:ext>
            </p:extLst>
          </p:nvPr>
        </p:nvGraphicFramePr>
        <p:xfrm>
          <a:off x="2763887" y="4272161"/>
          <a:ext cx="28162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55" name="Equation" r:id="rId11" imgW="1396800" imgH="393480" progId="Equation.DSMT4">
                  <p:embed/>
                </p:oleObj>
              </mc:Choice>
              <mc:Fallback>
                <p:oleObj name="Equation" r:id="rId11" imgW="1396800" imgH="39348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87" y="4272161"/>
                        <a:ext cx="2816225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5652120" y="4509442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56" name="Equation" r:id="rId13" imgW="190417" imgH="152334" progId="Equation.3">
                  <p:embed/>
                </p:oleObj>
              </mc:Choice>
              <mc:Fallback>
                <p:oleObj name="Equation" r:id="rId13" imgW="190417" imgH="152334" progId="Equation.3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509442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ight Arrow 28"/>
          <p:cNvSpPr/>
          <p:nvPr/>
        </p:nvSpPr>
        <p:spPr>
          <a:xfrm rot="10800000">
            <a:off x="5436096" y="3573338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0800000" flipH="1">
            <a:off x="7302584" y="4588305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Elbow Connector 30"/>
          <p:cNvCxnSpPr>
            <a:stCxn id="29" idx="1"/>
            <a:endCxn id="30" idx="3"/>
          </p:cNvCxnSpPr>
          <p:nvPr/>
        </p:nvCxnSpPr>
        <p:spPr>
          <a:xfrm>
            <a:off x="5801856" y="3641918"/>
            <a:ext cx="1866488" cy="1014967"/>
          </a:xfrm>
          <a:prstGeom prst="bentConnector3">
            <a:avLst>
              <a:gd name="adj1" fmla="val 11224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/>
          </p:nvPr>
        </p:nvGraphicFramePr>
        <p:xfrm>
          <a:off x="2243609" y="350133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57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609" y="350133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ight Arrow 32"/>
          <p:cNvSpPr/>
          <p:nvPr/>
        </p:nvSpPr>
        <p:spPr>
          <a:xfrm rot="5400000">
            <a:off x="1145332" y="4185974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0800000" flipH="1">
            <a:off x="2118008" y="6107692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lbow Connector 34"/>
          <p:cNvCxnSpPr>
            <a:stCxn id="33" idx="3"/>
            <a:endCxn id="34" idx="1"/>
          </p:cNvCxnSpPr>
          <p:nvPr/>
        </p:nvCxnSpPr>
        <p:spPr>
          <a:xfrm rot="16200000" flipH="1">
            <a:off x="853691" y="4911955"/>
            <a:ext cx="1738838" cy="78979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ight Arrow 35"/>
          <p:cNvSpPr/>
          <p:nvPr/>
        </p:nvSpPr>
        <p:spPr>
          <a:xfrm rot="5400000">
            <a:off x="2991252" y="562738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788551"/>
              </p:ext>
            </p:extLst>
          </p:nvPr>
        </p:nvGraphicFramePr>
        <p:xfrm>
          <a:off x="5580112" y="6011092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58" name="Equation" r:id="rId17" imgW="190417" imgH="152334" progId="Equation.3">
                  <p:embed/>
                </p:oleObj>
              </mc:Choice>
              <mc:Fallback>
                <p:oleObj name="Equation" r:id="rId17" imgW="190417" imgH="152334" progId="Equation.3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6011092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850947"/>
              </p:ext>
            </p:extLst>
          </p:nvPr>
        </p:nvGraphicFramePr>
        <p:xfrm>
          <a:off x="6048375" y="5765800"/>
          <a:ext cx="19192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59" name="Equation" r:id="rId18" imgW="952200" imgH="393480" progId="Equation.DSMT4">
                  <p:embed/>
                </p:oleObj>
              </mc:Choice>
              <mc:Fallback>
                <p:oleObj name="Equation" r:id="rId18" imgW="952200" imgH="39348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75" y="5765800"/>
                        <a:ext cx="1919288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752884"/>
              </p:ext>
            </p:extLst>
          </p:nvPr>
        </p:nvGraphicFramePr>
        <p:xfrm>
          <a:off x="836613" y="3212976"/>
          <a:ext cx="12795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60" name="Equation" r:id="rId20" imgW="634680" imgH="393480" progId="Equation.DSMT4">
                  <p:embed/>
                </p:oleObj>
              </mc:Choice>
              <mc:Fallback>
                <p:oleObj name="Equation" r:id="rId20" imgW="634680" imgH="39348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3212976"/>
                        <a:ext cx="1279525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733659"/>
              </p:ext>
            </p:extLst>
          </p:nvPr>
        </p:nvGraphicFramePr>
        <p:xfrm>
          <a:off x="6087046" y="4262636"/>
          <a:ext cx="11001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61" name="Equation" r:id="rId22" imgW="545760" imgH="393480" progId="Equation.DSMT4">
                  <p:embed/>
                </p:oleObj>
              </mc:Choice>
              <mc:Fallback>
                <p:oleObj name="Equation" r:id="rId22" imgW="545760" imgH="39348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7046" y="4262636"/>
                        <a:ext cx="1100137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 rot="5400000">
            <a:off x="6382484" y="5231452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lbow Connector 22"/>
          <p:cNvCxnSpPr>
            <a:stCxn id="22" idx="3"/>
            <a:endCxn id="36" idx="1"/>
          </p:cNvCxnSpPr>
          <p:nvPr/>
        </p:nvCxnSpPr>
        <p:spPr>
          <a:xfrm rot="5400000">
            <a:off x="4763224" y="3802380"/>
            <a:ext cx="121608" cy="339123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70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3" grpId="0" animBg="1"/>
      <p:bldP spid="34" grpId="0" animBg="1"/>
      <p:bldP spid="36" grpId="0" animBg="1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569634"/>
              </p:ext>
            </p:extLst>
          </p:nvPr>
        </p:nvGraphicFramePr>
        <p:xfrm>
          <a:off x="539552" y="620688"/>
          <a:ext cx="19192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65" name="Equation" r:id="rId3" imgW="952200" imgH="393480" progId="Equation.DSMT4">
                  <p:embed/>
                </p:oleObj>
              </mc:Choice>
              <mc:Fallback>
                <p:oleObj name="Equation" r:id="rId3" imgW="952200" imgH="39348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620688"/>
                        <a:ext cx="1919288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555776" y="891952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66" name="Equation" r:id="rId5" imgW="190417" imgH="152334" progId="Equation.3">
                  <p:embed/>
                </p:oleObj>
              </mc:Choice>
              <mc:Fallback>
                <p:oleObj name="Equation" r:id="rId5" imgW="190417" imgH="152334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891952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337780"/>
              </p:ext>
            </p:extLst>
          </p:nvPr>
        </p:nvGraphicFramePr>
        <p:xfrm>
          <a:off x="2987824" y="836613"/>
          <a:ext cx="13049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67" name="Equation" r:id="rId7" imgW="647640" imgH="177480" progId="Equation.DSMT4">
                  <p:embed/>
                </p:oleObj>
              </mc:Choice>
              <mc:Fallback>
                <p:oleObj name="Equation" r:id="rId7" imgW="647640" imgH="177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836613"/>
                        <a:ext cx="1304925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5" idx="3"/>
            <a:endCxn id="11" idx="0"/>
          </p:cNvCxnSpPr>
          <p:nvPr/>
        </p:nvCxnSpPr>
        <p:spPr>
          <a:xfrm>
            <a:off x="4292749" y="1014413"/>
            <a:ext cx="963327" cy="42217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51920" y="1436583"/>
            <a:ext cx="2808312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Ovo je transcedentna jednačina kojoj 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su koreni: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19689"/>
              </p:ext>
            </p:extLst>
          </p:nvPr>
        </p:nvGraphicFramePr>
        <p:xfrm>
          <a:off x="4911551" y="2420888"/>
          <a:ext cx="30448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68" name="Equation" r:id="rId9" imgW="1511280" imgH="203040" progId="Equation.DSMT4">
                  <p:embed/>
                </p:oleObj>
              </mc:Choice>
              <mc:Fallback>
                <p:oleObj name="Equation" r:id="rId9" imgW="1511280" imgH="20304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551" y="2420888"/>
                        <a:ext cx="3044825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716960"/>
              </p:ext>
            </p:extLst>
          </p:nvPr>
        </p:nvGraphicFramePr>
        <p:xfrm>
          <a:off x="6759172" y="4801840"/>
          <a:ext cx="13319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69" name="Equation" r:id="rId11" imgW="660240" imgH="393480" progId="Equation.DSMT4">
                  <p:embed/>
                </p:oleObj>
              </mc:Choice>
              <mc:Fallback>
                <p:oleObj name="Equation" r:id="rId11" imgW="660240" imgH="3934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9172" y="4801840"/>
                        <a:ext cx="1331912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7126032" y="4293096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70" name="Equation" r:id="rId13" imgW="139639" imgH="203112" progId="Equation.3">
                  <p:embed/>
                </p:oleObj>
              </mc:Choice>
              <mc:Fallback>
                <p:oleObj name="Equation" r:id="rId13" imgW="139639" imgH="203112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032" y="4293096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60185"/>
              </p:ext>
            </p:extLst>
          </p:nvPr>
        </p:nvGraphicFramePr>
        <p:xfrm>
          <a:off x="4575343" y="4801840"/>
          <a:ext cx="1587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71" name="Equation" r:id="rId15" imgW="787320" imgH="393480" progId="Equation.DSMT4">
                  <p:embed/>
                </p:oleObj>
              </mc:Choice>
              <mc:Fallback>
                <p:oleObj name="Equation" r:id="rId15" imgW="787320" imgH="3934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343" y="4801840"/>
                        <a:ext cx="15875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6268920" y="504314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72" name="Equation" r:id="rId17" imgW="190440" imgH="152280" progId="Equation.DSMT4">
                  <p:embed/>
                </p:oleObj>
              </mc:Choice>
              <mc:Fallback>
                <p:oleObj name="Equation" r:id="rId17" imgW="190440" imgH="15228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8920" y="504314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851920" y="3149603"/>
            <a:ext cx="3474317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 ovom slučaju izvijanja interesantan je koren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34019"/>
              </p:ext>
            </p:extLst>
          </p:nvPr>
        </p:nvGraphicFramePr>
        <p:xfrm>
          <a:off x="6746423" y="3777400"/>
          <a:ext cx="13573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73" name="Equation" r:id="rId19" imgW="672840" imgH="203040" progId="Equation.DSMT4">
                  <p:embed/>
                </p:oleObj>
              </mc:Choice>
              <mc:Fallback>
                <p:oleObj name="Equation" r:id="rId19" imgW="67284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423" y="3777400"/>
                        <a:ext cx="1357312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76400"/>
            <a:ext cx="2606040" cy="33604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9552" y="5219908"/>
            <a:ext cx="3753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4.10 Koreni transcedentne jednačine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11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39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869101"/>
              </p:ext>
            </p:extLst>
          </p:nvPr>
        </p:nvGraphicFramePr>
        <p:xfrm>
          <a:off x="401688" y="782216"/>
          <a:ext cx="1587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89" name="Equation" r:id="rId3" imgW="787320" imgH="393480" progId="Equation.DSMT4">
                  <p:embed/>
                </p:oleObj>
              </mc:Choice>
              <mc:Fallback>
                <p:oleObj name="Equation" r:id="rId3" imgW="78732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88" y="782216"/>
                        <a:ext cx="15875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156322"/>
              </p:ext>
            </p:extLst>
          </p:nvPr>
        </p:nvGraphicFramePr>
        <p:xfrm>
          <a:off x="401688" y="1862832"/>
          <a:ext cx="14589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90" name="Equation" r:id="rId5" imgW="723586" imgH="431613" progId="Equation.3">
                  <p:embed/>
                </p:oleObj>
              </mc:Choice>
              <mc:Fallback>
                <p:oleObj name="Equation" r:id="rId5" imgW="723586" imgH="431613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88" y="1862832"/>
                        <a:ext cx="1458912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Brace 4"/>
          <p:cNvSpPr/>
          <p:nvPr/>
        </p:nvSpPr>
        <p:spPr>
          <a:xfrm>
            <a:off x="1907704" y="566192"/>
            <a:ext cx="381000" cy="2304256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49732" y="1302821"/>
            <a:ext cx="2406644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Izraz za Ojlerovu  kritičnu silu izvijanja.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644126"/>
              </p:ext>
            </p:extLst>
          </p:nvPr>
        </p:nvGraphicFramePr>
        <p:xfrm>
          <a:off x="2425949" y="1315641"/>
          <a:ext cx="29924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91" name="Equation" r:id="rId7" imgW="1485720" imgH="393480" progId="Equation.DSMT4">
                  <p:embed/>
                </p:oleObj>
              </mc:Choice>
              <mc:Fallback>
                <p:oleObj name="Equation" r:id="rId7" imgW="1485720" imgH="393480" progId="Equation.DSMT4">
                  <p:embed/>
                  <p:pic>
                    <p:nvPicPr>
                      <p:cNvPr id="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949" y="1315641"/>
                        <a:ext cx="2992437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7" idx="0"/>
            <a:endCxn id="6" idx="0"/>
          </p:cNvCxnSpPr>
          <p:nvPr/>
        </p:nvCxnSpPr>
        <p:spPr>
          <a:xfrm rot="5400000" flipH="1" flipV="1">
            <a:off x="5331200" y="-106212"/>
            <a:ext cx="12820" cy="2830887"/>
          </a:xfrm>
          <a:prstGeom prst="bentConnector3">
            <a:avLst>
              <a:gd name="adj1" fmla="val 188315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03648" y="4238600"/>
            <a:ext cx="4751338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Izraz za najmanju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Ojlerovu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kritičnu silu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izvijanja: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281589"/>
              </p:ext>
            </p:extLst>
          </p:nvPr>
        </p:nvGraphicFramePr>
        <p:xfrm>
          <a:off x="4427984" y="4814664"/>
          <a:ext cx="18684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92" name="Equation" r:id="rId9" imgW="927000" imgH="495000" progId="Equation.DSMT4">
                  <p:embed/>
                </p:oleObj>
              </mc:Choice>
              <mc:Fallback>
                <p:oleObj name="Equation" r:id="rId9" imgW="927000" imgH="4950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814664"/>
                        <a:ext cx="1868487" cy="990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12124"/>
              </p:ext>
            </p:extLst>
          </p:nvPr>
        </p:nvGraphicFramePr>
        <p:xfrm>
          <a:off x="2339752" y="2824336"/>
          <a:ext cx="16398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93" name="Equation" r:id="rId11" imgW="812520" imgH="419040" progId="Equation.DSMT4">
                  <p:embed/>
                </p:oleObj>
              </mc:Choice>
              <mc:Fallback>
                <p:oleObj name="Equation" r:id="rId11" imgW="812520" imgH="4190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824336"/>
                        <a:ext cx="1639888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663056"/>
              </p:ext>
            </p:extLst>
          </p:nvPr>
        </p:nvGraphicFramePr>
        <p:xfrm>
          <a:off x="4522613" y="2726432"/>
          <a:ext cx="34337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94" name="Equation" r:id="rId13" imgW="1701720" imgH="482400" progId="Equation.DSMT4">
                  <p:embed/>
                </p:oleObj>
              </mc:Choice>
              <mc:Fallback>
                <p:oleObj name="Equation" r:id="rId13" imgW="1701720" imgH="48240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613" y="2726432"/>
                        <a:ext cx="3433763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4043809" y="3086472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95" name="Equation" r:id="rId15" imgW="190417" imgH="152334" progId="Equation.3">
                  <p:embed/>
                </p:oleObj>
              </mc:Choice>
              <mc:Fallback>
                <p:oleObj name="Equation" r:id="rId15" imgW="190417" imgH="152334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809" y="3086472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0"/>
          <p:cNvGraphicFramePr>
            <a:graphicFrameLocks noChangeAspect="1"/>
          </p:cNvGraphicFramePr>
          <p:nvPr>
            <p:extLst/>
          </p:nvPr>
        </p:nvGraphicFramePr>
        <p:xfrm>
          <a:off x="8100392" y="240412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96" name="Equation" r:id="rId17" imgW="190417" imgH="152334" progId="Equation.3">
                  <p:embed/>
                </p:oleObj>
              </mc:Choice>
              <mc:Fallback>
                <p:oleObj name="Equation" r:id="rId17" imgW="190417" imgH="152334" progId="Equation.3">
                  <p:embed/>
                  <p:pic>
                    <p:nvPicPr>
                      <p:cNvPr id="5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0392" y="240412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11"/>
          <p:cNvGraphicFramePr>
            <a:graphicFrameLocks noChangeAspect="1"/>
          </p:cNvGraphicFramePr>
          <p:nvPr>
            <p:extLst/>
          </p:nvPr>
        </p:nvGraphicFramePr>
        <p:xfrm>
          <a:off x="6372200" y="5157192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97" name="Equation" r:id="rId19" imgW="190417" imgH="152334" progId="Equation.3">
                  <p:embed/>
                </p:oleObj>
              </mc:Choice>
              <mc:Fallback>
                <p:oleObj name="Equation" r:id="rId19" imgW="190417" imgH="152334" progId="Equation.3">
                  <p:embed/>
                  <p:pic>
                    <p:nvPicPr>
                      <p:cNvPr id="5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5157192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" name="Group 60"/>
          <p:cNvGrpSpPr/>
          <p:nvPr/>
        </p:nvGrpSpPr>
        <p:grpSpPr>
          <a:xfrm>
            <a:off x="7524328" y="931350"/>
            <a:ext cx="576064" cy="2929698"/>
            <a:chOff x="7668344" y="931350"/>
            <a:chExt cx="576064" cy="2929698"/>
          </a:xfrm>
          <a:solidFill>
            <a:schemeClr val="tx1"/>
          </a:solidFill>
        </p:grpSpPr>
        <p:sp>
          <p:nvSpPr>
            <p:cNvPr id="58" name="Rectangle 57"/>
            <p:cNvSpPr/>
            <p:nvPr/>
          </p:nvSpPr>
          <p:spPr>
            <a:xfrm>
              <a:off x="8198689" y="980728"/>
              <a:ext cx="45719" cy="2880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7931689" y="668006"/>
              <a:ext cx="49375" cy="5760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7931688" y="3548329"/>
              <a:ext cx="49375" cy="5760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3" name="Elbow Connector 62"/>
          <p:cNvCxnSpPr>
            <a:stCxn id="55" idx="3"/>
            <a:endCxn id="56" idx="3"/>
          </p:cNvCxnSpPr>
          <p:nvPr/>
        </p:nvCxnSpPr>
        <p:spPr>
          <a:xfrm flipH="1">
            <a:off x="6754788" y="2556520"/>
            <a:ext cx="1728192" cy="2753072"/>
          </a:xfrm>
          <a:prstGeom prst="bentConnector3">
            <a:avLst>
              <a:gd name="adj1" fmla="val -1322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29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6803"/>
            <a:ext cx="3453938" cy="26559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3360003"/>
            <a:ext cx="3453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4.1 Štap sa kuglom podkritične težine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546318"/>
            <a:ext cx="41148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800" dirty="0"/>
              <a:t>Štap sa kuglom podkritične </a:t>
            </a:r>
            <a:r>
              <a:rPr lang="sr-Latn-RS" sz="2800" dirty="0" smtClean="0"/>
              <a:t>težine</a:t>
            </a:r>
            <a:r>
              <a:rPr lang="sr-Latn-RS" sz="2800" dirty="0"/>
              <a:t> G</a:t>
            </a:r>
            <a:r>
              <a:rPr lang="sr-Latn-RS" sz="2800" baseline="-25000" dirty="0"/>
              <a:t>1 </a:t>
            </a:r>
            <a:r>
              <a:rPr lang="sr-Latn-RS" sz="2800" dirty="0">
                <a:sym typeface="Symbol" panose="05050102010706020507" pitchFamily="18" charset="2"/>
              </a:rPr>
              <a:t> G</a:t>
            </a:r>
            <a:r>
              <a:rPr lang="sr-Latn-RS" sz="2800" baseline="-25000" dirty="0">
                <a:sym typeface="Symbol" panose="05050102010706020507" pitchFamily="18" charset="2"/>
              </a:rPr>
              <a:t>kr</a:t>
            </a:r>
            <a:r>
              <a:rPr lang="sr-Latn-RS" sz="2800" dirty="0">
                <a:sym typeface="Symbol" panose="05050102010706020507" pitchFamily="18" charset="2"/>
              </a:rPr>
              <a:t>, </a:t>
            </a:r>
            <a:r>
              <a:rPr lang="sr-Latn-RS" sz="2800" dirty="0" smtClean="0"/>
              <a:t>zadržao </a:t>
            </a:r>
            <a:r>
              <a:rPr lang="sr-Latn-RS" sz="2800" dirty="0"/>
              <a:t>bi pravolinijski </a:t>
            </a:r>
            <a:r>
              <a:rPr lang="sr-Latn-RS" sz="2800" dirty="0" smtClean="0"/>
              <a:t>oblik</a:t>
            </a:r>
            <a:r>
              <a:rPr lang="en-US" sz="2800" dirty="0"/>
              <a:t> </a:t>
            </a:r>
            <a:r>
              <a:rPr lang="sr-Latn-BA" sz="2800" dirty="0" smtClean="0"/>
              <a:t>(</a:t>
            </a:r>
            <a:r>
              <a:rPr lang="sr-Latn-BA" sz="2800" dirty="0" smtClean="0">
                <a:solidFill>
                  <a:srgbClr val="FF0000"/>
                </a:solidFill>
              </a:rPr>
              <a:t>a</a:t>
            </a:r>
            <a:r>
              <a:rPr lang="sr-Latn-BA" sz="2800" dirty="0" smtClean="0"/>
              <a:t>).</a:t>
            </a:r>
            <a:endParaRPr lang="sr-Latn-RS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038600" y="2209800"/>
            <a:ext cx="45720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Sa izvesnom bočnom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poreme-ćajnom 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silom štap bi poprimio krivolinijski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oblik (</a:t>
            </a:r>
            <a:r>
              <a:rPr lang="sr-Latn-R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sr-Latn-RS" sz="2800" dirty="0"/>
          </a:p>
        </p:txBody>
      </p:sp>
      <p:sp>
        <p:nvSpPr>
          <p:cNvPr id="8" name="Rectangle 7"/>
          <p:cNvSpPr/>
          <p:nvPr/>
        </p:nvSpPr>
        <p:spPr>
          <a:xfrm>
            <a:off x="533400" y="4330005"/>
            <a:ext cx="80772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 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prestanku delovanja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poremećajne štapu bi se vratio u stabilan 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pravolinijski oblik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sr-Latn-R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U </a:t>
            </a:r>
            <a:r>
              <a:rPr lang="sr-Latn-R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pitanju štap sa stabilnim stanjem ravnoteže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sr-Latn-RS" sz="2800" dirty="0"/>
          </a:p>
        </p:txBody>
      </p:sp>
      <p:sp>
        <p:nvSpPr>
          <p:cNvPr id="10" name="Right Arrow 9"/>
          <p:cNvSpPr/>
          <p:nvPr/>
        </p:nvSpPr>
        <p:spPr>
          <a:xfrm rot="5400000">
            <a:off x="716280" y="304800"/>
            <a:ext cx="274320" cy="18288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ight Arrow 10"/>
          <p:cNvSpPr/>
          <p:nvPr/>
        </p:nvSpPr>
        <p:spPr>
          <a:xfrm rot="5400000">
            <a:off x="1828800" y="304800"/>
            <a:ext cx="274320" cy="18288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ight Arrow 11"/>
          <p:cNvSpPr/>
          <p:nvPr/>
        </p:nvSpPr>
        <p:spPr>
          <a:xfrm rot="5400000">
            <a:off x="3124200" y="304800"/>
            <a:ext cx="274320" cy="18288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5949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pPr/>
              <a:t>40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772005"/>
              </p:ext>
            </p:extLst>
          </p:nvPr>
        </p:nvGraphicFramePr>
        <p:xfrm>
          <a:off x="6012160" y="1052736"/>
          <a:ext cx="18684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75" name="Equation" r:id="rId3" imgW="927000" imgH="495000" progId="Equation.DSMT4">
                  <p:embed/>
                </p:oleObj>
              </mc:Choice>
              <mc:Fallback>
                <p:oleObj name="Equation" r:id="rId3" imgW="927000" imgH="495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1052736"/>
                        <a:ext cx="1868487" cy="990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2" y="685800"/>
            <a:ext cx="3728258" cy="37843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8252" y="4648200"/>
            <a:ext cx="4410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4.11 Ekvivalencija četvrtog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i prvog slučaja izvijanja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b="1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45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457200"/>
            <a:ext cx="7772400" cy="563562"/>
          </a:xfrm>
          <a:prstGeom prst="rect">
            <a:avLst/>
          </a:prstGeom>
        </p:spPr>
        <p:txBody>
          <a:bodyPr bIns="91440" anchor="b" anchorCtr="0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4.2.2. Kritični naponi. Ojlerova hiperbola</a:t>
            </a:r>
            <a:endParaRPr lang="sr-Latn-R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399" y="1143000"/>
            <a:ext cx="651668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/>
              <a:t>Uvođenjem pojma redukovane dužine </a:t>
            </a:r>
            <a:r>
              <a:rPr lang="sr-Latn-RS" sz="2400" b="1" i="1" dirty="0">
                <a:solidFill>
                  <a:srgbClr val="C00000"/>
                </a:solidFill>
              </a:rPr>
              <a:t>l</a:t>
            </a:r>
            <a:r>
              <a:rPr lang="sr-Latn-RS" sz="2400" b="1" i="1" baseline="-25000" dirty="0">
                <a:solidFill>
                  <a:srgbClr val="C00000"/>
                </a:solidFill>
              </a:rPr>
              <a:t>r</a:t>
            </a:r>
            <a:r>
              <a:rPr lang="sr-Latn-RS" sz="2400" dirty="0"/>
              <a:t> izraz za Ojlerovu kritičnu silu izvijanja centrično pritisnutih štapova, u elastičnoj oblasti, možemo uopštiti i napisati da je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901056"/>
              </p:ext>
            </p:extLst>
          </p:nvPr>
        </p:nvGraphicFramePr>
        <p:xfrm>
          <a:off x="6818313" y="2438400"/>
          <a:ext cx="18684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707" name="Equation" r:id="rId3" imgW="927000" imgH="457200" progId="Equation.DSMT4">
                  <p:embed/>
                </p:oleObj>
              </mc:Choice>
              <mc:Fallback>
                <p:oleObj name="Equation" r:id="rId3" imgW="927000" imgH="4572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313" y="2438400"/>
                        <a:ext cx="1868487" cy="914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914399" y="4067191"/>
            <a:ext cx="285204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Redukovanoj dužini štapa odgovara redukovana vitkost </a:t>
            </a:r>
            <a:endParaRPr lang="sr-Latn-RS" sz="2400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372562"/>
              </p:ext>
            </p:extLst>
          </p:nvPr>
        </p:nvGraphicFramePr>
        <p:xfrm>
          <a:off x="3531046" y="4876800"/>
          <a:ext cx="1127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708" name="Equation" r:id="rId5" imgW="558558" imgH="431613" progId="Equation.3">
                  <p:embed/>
                </p:oleObj>
              </mc:Choice>
              <mc:Fallback>
                <p:oleObj name="Equation" r:id="rId5" imgW="558558" imgH="431613" progId="Equation.3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1046" y="4876800"/>
                        <a:ext cx="1127125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5400000" flipH="1" flipV="1">
            <a:off x="3683446" y="5638800"/>
            <a:ext cx="457200" cy="4572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49900" y="4368800"/>
            <a:ext cx="1828800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Minimalni poluprečnik inercije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972092"/>
              </p:ext>
            </p:extLst>
          </p:nvPr>
        </p:nvGraphicFramePr>
        <p:xfrm>
          <a:off x="6845300" y="5283200"/>
          <a:ext cx="15367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709" name="Equation" r:id="rId7" imgW="761669" imgH="444307" progId="Equation.3">
                  <p:embed/>
                </p:oleObj>
              </mc:Choice>
              <mc:Fallback>
                <p:oleObj name="Equation" r:id="rId7" imgW="761669" imgH="444307" progId="Equation.3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5283200"/>
                        <a:ext cx="15367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914399" y="2971800"/>
            <a:ext cx="525780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Za prvi, drugi, treći i četvrti slučaj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izvijanja, redukovane dužine su:</a:t>
            </a:r>
            <a:endParaRPr lang="sr-Latn-RS" sz="2400" dirty="0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865949"/>
              </p:ext>
            </p:extLst>
          </p:nvPr>
        </p:nvGraphicFramePr>
        <p:xfrm>
          <a:off x="5181600" y="3578225"/>
          <a:ext cx="21526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710" name="Equation" r:id="rId9" imgW="1066680" imgH="203040" progId="Equation.DSMT4">
                  <p:embed/>
                </p:oleObj>
              </mc:Choice>
              <mc:Fallback>
                <p:oleObj name="Equation" r:id="rId9" imgW="1066680" imgH="20304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578225"/>
                        <a:ext cx="215265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374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296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196182"/>
              </p:ext>
            </p:extLst>
          </p:nvPr>
        </p:nvGraphicFramePr>
        <p:xfrm>
          <a:off x="6742113" y="685800"/>
          <a:ext cx="18684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57" name="Equation" r:id="rId3" imgW="927100" imgH="457200" progId="Equation.3">
                  <p:embed/>
                </p:oleObj>
              </mc:Choice>
              <mc:Fallback>
                <p:oleObj name="Equation" r:id="rId3" imgW="927100" imgH="457200" progId="Equation.3">
                  <p:embed/>
                  <p:pic>
                    <p:nvPicPr>
                      <p:cNvPr id="2969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113" y="685800"/>
                        <a:ext cx="1868487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251422"/>
              </p:ext>
            </p:extLst>
          </p:nvPr>
        </p:nvGraphicFramePr>
        <p:xfrm>
          <a:off x="1154112" y="685800"/>
          <a:ext cx="11271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58" name="Equation" r:id="rId5" imgW="558558" imgH="431613" progId="Equation.3">
                  <p:embed/>
                </p:oleObj>
              </mc:Choice>
              <mc:Fallback>
                <p:oleObj name="Equation" r:id="rId5" imgW="558558" imgH="431613" progId="Equation.3">
                  <p:embed/>
                  <p:pic>
                    <p:nvPicPr>
                      <p:cNvPr id="296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2" y="685800"/>
                        <a:ext cx="1127125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64" name="Object 4"/>
          <p:cNvGraphicFramePr>
            <a:graphicFrameLocks noChangeAspect="1"/>
          </p:cNvGraphicFramePr>
          <p:nvPr/>
        </p:nvGraphicFramePr>
        <p:xfrm>
          <a:off x="2297112" y="9906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59" name="Equation" r:id="rId7" imgW="190417" imgH="152334" progId="Equation.3">
                  <p:embed/>
                </p:oleObj>
              </mc:Choice>
              <mc:Fallback>
                <p:oleObj name="Equation" r:id="rId7" imgW="190417" imgH="152334" progId="Equation.3">
                  <p:embed/>
                  <p:pic>
                    <p:nvPicPr>
                      <p:cNvPr id="296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2" y="9906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798549"/>
              </p:ext>
            </p:extLst>
          </p:nvPr>
        </p:nvGraphicFramePr>
        <p:xfrm>
          <a:off x="2767012" y="876300"/>
          <a:ext cx="1435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60" name="Equation" r:id="rId9" imgW="710891" imgH="241195" progId="Equation.3">
                  <p:embed/>
                </p:oleObj>
              </mc:Choice>
              <mc:Fallback>
                <p:oleObj name="Equation" r:id="rId9" imgW="710891" imgH="241195" progId="Equation.3">
                  <p:embed/>
                  <p:pic>
                    <p:nvPicPr>
                      <p:cNvPr id="296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2" y="876300"/>
                        <a:ext cx="14351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48022"/>
              </p:ext>
            </p:extLst>
          </p:nvPr>
        </p:nvGraphicFramePr>
        <p:xfrm>
          <a:off x="2754312" y="1803400"/>
          <a:ext cx="12811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61" name="Equation" r:id="rId11" imgW="634725" imgH="393529" progId="Equation.3">
                  <p:embed/>
                </p:oleObj>
              </mc:Choice>
              <mc:Fallback>
                <p:oleObj name="Equation" r:id="rId11" imgW="634725" imgH="393529" progId="Equation.3">
                  <p:embed/>
                  <p:pic>
                    <p:nvPicPr>
                      <p:cNvPr id="2969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2" y="1803400"/>
                        <a:ext cx="12811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6200000">
            <a:off x="3142932" y="1516381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69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212062"/>
              </p:ext>
            </p:extLst>
          </p:nvPr>
        </p:nvGraphicFramePr>
        <p:xfrm>
          <a:off x="4735512" y="736600"/>
          <a:ext cx="15890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62" name="Equation" r:id="rId13" imgW="787058" imgH="393529" progId="Equation.3">
                  <p:embed/>
                </p:oleObj>
              </mc:Choice>
              <mc:Fallback>
                <p:oleObj name="Equation" r:id="rId13" imgW="787058" imgH="393529" progId="Equation.3">
                  <p:embed/>
                  <p:pic>
                    <p:nvPicPr>
                      <p:cNvPr id="296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512" y="736600"/>
                        <a:ext cx="1589088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68" name="Object 8"/>
          <p:cNvGraphicFramePr>
            <a:graphicFrameLocks noChangeAspect="1"/>
          </p:cNvGraphicFramePr>
          <p:nvPr/>
        </p:nvGraphicFramePr>
        <p:xfrm>
          <a:off x="4275137" y="9906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63" name="Equation" r:id="rId15" imgW="190417" imgH="152334" progId="Equation.3">
                  <p:embed/>
                </p:oleObj>
              </mc:Choice>
              <mc:Fallback>
                <p:oleObj name="Equation" r:id="rId15" imgW="190417" imgH="152334" progId="Equation.3">
                  <p:embed/>
                  <p:pic>
                    <p:nvPicPr>
                      <p:cNvPr id="2969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5137" y="9906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>
            <a:off x="6437313" y="106680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69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389679"/>
              </p:ext>
            </p:extLst>
          </p:nvPr>
        </p:nvGraphicFramePr>
        <p:xfrm>
          <a:off x="6742113" y="2057400"/>
          <a:ext cx="1689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64" name="Equation" r:id="rId16" imgW="838200" imgH="457200" progId="Equation.3">
                  <p:embed/>
                </p:oleObj>
              </mc:Choice>
              <mc:Fallback>
                <p:oleObj name="Equation" r:id="rId16" imgW="838200" imgH="457200" progId="Equation.3">
                  <p:embed/>
                  <p:pic>
                    <p:nvPicPr>
                      <p:cNvPr id="2969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113" y="2057400"/>
                        <a:ext cx="16891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70" name="Object 10"/>
          <p:cNvGraphicFramePr>
            <a:graphicFrameLocks noChangeAspect="1"/>
          </p:cNvGraphicFramePr>
          <p:nvPr/>
        </p:nvGraphicFramePr>
        <p:xfrm>
          <a:off x="7199313" y="16510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65" name="Equation" r:id="rId18" imgW="139639" imgH="203112" progId="Equation.3">
                  <p:embed/>
                </p:oleObj>
              </mc:Choice>
              <mc:Fallback>
                <p:oleObj name="Equation" r:id="rId18" imgW="139639" imgH="203112" progId="Equation.3">
                  <p:embed/>
                  <p:pic>
                    <p:nvPicPr>
                      <p:cNvPr id="2969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16510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901880"/>
              </p:ext>
            </p:extLst>
          </p:nvPr>
        </p:nvGraphicFramePr>
        <p:xfrm>
          <a:off x="6742113" y="3429000"/>
          <a:ext cx="14589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66" name="Equation" r:id="rId20" imgW="723586" imgH="457002" progId="Equation.3">
                  <p:embed/>
                </p:oleObj>
              </mc:Choice>
              <mc:Fallback>
                <p:oleObj name="Equation" r:id="rId20" imgW="723586" imgH="457002" progId="Equation.3">
                  <p:embed/>
                  <p:pic>
                    <p:nvPicPr>
                      <p:cNvPr id="2969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113" y="3429000"/>
                        <a:ext cx="1458913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72" name="Object 12"/>
          <p:cNvGraphicFramePr>
            <a:graphicFrameLocks noChangeAspect="1"/>
          </p:cNvGraphicFramePr>
          <p:nvPr/>
        </p:nvGraphicFramePr>
        <p:xfrm>
          <a:off x="7199313" y="30226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67" name="Equation" r:id="rId22" imgW="139639" imgH="203112" progId="Equation.3">
                  <p:embed/>
                </p:oleObj>
              </mc:Choice>
              <mc:Fallback>
                <p:oleObj name="Equation" r:id="rId22" imgW="139639" imgH="203112" progId="Equation.3">
                  <p:embed/>
                  <p:pic>
                    <p:nvPicPr>
                      <p:cNvPr id="2969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30226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33400" y="2902803"/>
            <a:ext cx="50292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Izraza za kritični napon </a:t>
            </a:r>
            <a:r>
              <a:rPr lang="el-G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sr-Latn-C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</a:t>
            </a:r>
            <a:r>
              <a:rPr lang="sr-Latn-C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izvijanja štapova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697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761836"/>
              </p:ext>
            </p:extLst>
          </p:nvPr>
        </p:nvGraphicFramePr>
        <p:xfrm>
          <a:off x="6323012" y="37846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68" name="Equation" r:id="rId23" imgW="190417" imgH="152334" progId="Equation.3">
                  <p:embed/>
                </p:oleObj>
              </mc:Choice>
              <mc:Fallback>
                <p:oleObj name="Equation" r:id="rId23" imgW="190417" imgH="152334" progId="Equation.3">
                  <p:embed/>
                  <p:pic>
                    <p:nvPicPr>
                      <p:cNvPr id="29697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2" y="37846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7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215049"/>
              </p:ext>
            </p:extLst>
          </p:nvPr>
        </p:nvGraphicFramePr>
        <p:xfrm>
          <a:off x="4791075" y="3429000"/>
          <a:ext cx="1457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69" name="Equation" r:id="rId25" imgW="723600" imgH="457200" progId="Equation.DSMT4">
                  <p:embed/>
                </p:oleObj>
              </mc:Choice>
              <mc:Fallback>
                <p:oleObj name="Equation" r:id="rId25" imgW="723600" imgH="457200" progId="Equation.DSMT4">
                  <p:embed/>
                  <p:pic>
                    <p:nvPicPr>
                      <p:cNvPr id="29697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3429000"/>
                        <a:ext cx="1457325" cy="914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114800" y="4884003"/>
            <a:ext cx="44958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 teoriji izvijanja ovaj izraz predstavlja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Ojlerovu hiperbolu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Elbow Connector 2"/>
          <p:cNvCxnSpPr>
            <a:stCxn id="27" idx="1"/>
            <a:endCxn id="296973" idx="2"/>
          </p:cNvCxnSpPr>
          <p:nvPr/>
        </p:nvCxnSpPr>
        <p:spPr>
          <a:xfrm rot="10800000" flipH="1">
            <a:off x="4114799" y="4343400"/>
            <a:ext cx="1404937" cy="956102"/>
          </a:xfrm>
          <a:prstGeom prst="bentConnector4">
            <a:avLst>
              <a:gd name="adj1" fmla="val -16271"/>
              <a:gd name="adj2" fmla="val 7172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18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0" grpId="0" animBg="1"/>
      <p:bldP spid="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838200"/>
            <a:ext cx="43434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Granicu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do koje važi izraz za kritični napon izvijanja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949382"/>
              </p:ext>
            </p:extLst>
          </p:nvPr>
        </p:nvGraphicFramePr>
        <p:xfrm>
          <a:off x="4000500" y="1371600"/>
          <a:ext cx="1330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714" name="Equation" r:id="rId3" imgW="660400" imgH="457200" progId="Equation.3">
                  <p:embed/>
                </p:oleObj>
              </mc:Choice>
              <mc:Fallback>
                <p:oleObj name="Equation" r:id="rId3" imgW="660400" imgH="457200" progId="Equation.3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1371600"/>
                        <a:ext cx="1330325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41513" y="2540000"/>
            <a:ext cx="2782887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dobijamo iz uslova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661730"/>
              </p:ext>
            </p:extLst>
          </p:nvPr>
        </p:nvGraphicFramePr>
        <p:xfrm>
          <a:off x="4419600" y="2768600"/>
          <a:ext cx="10271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715" name="Equation" r:id="rId5" imgW="507780" imgH="215806" progId="Equation.3">
                  <p:embed/>
                </p:oleObj>
              </mc:Choice>
              <mc:Fallback>
                <p:oleObj name="Equation" r:id="rId5" imgW="507780" imgH="215806" progId="Equation.3">
                  <p:embed/>
                  <p:pic>
                    <p:nvPicPr>
                      <p:cNvPr id="297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768600"/>
                        <a:ext cx="1027113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257800" y="3969603"/>
            <a:ext cx="31242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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... Vitkost na granici proporcionalnosti</a:t>
            </a:r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811533"/>
              </p:ext>
            </p:extLst>
          </p:nvPr>
        </p:nvGraphicFramePr>
        <p:xfrm>
          <a:off x="5867400" y="1371600"/>
          <a:ext cx="19716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716" name="Equation" r:id="rId7" imgW="977900" imgH="457200" progId="Equation.3">
                  <p:embed/>
                </p:oleObj>
              </mc:Choice>
              <mc:Fallback>
                <p:oleObj name="Equation" r:id="rId7" imgW="977900" imgH="457200" progId="Equation.3">
                  <p:embed/>
                  <p:pic>
                    <p:nvPicPr>
                      <p:cNvPr id="2979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371600"/>
                        <a:ext cx="1971675" cy="914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989" name="Object 5"/>
          <p:cNvGraphicFramePr>
            <a:graphicFrameLocks noChangeAspect="1"/>
          </p:cNvGraphicFramePr>
          <p:nvPr/>
        </p:nvGraphicFramePr>
        <p:xfrm>
          <a:off x="5410200" y="16764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717" name="Equation" r:id="rId9" imgW="190417" imgH="152334" progId="Equation.3">
                  <p:embed/>
                </p:oleObj>
              </mc:Choice>
              <mc:Fallback>
                <p:oleObj name="Equation" r:id="rId9" imgW="190417" imgH="152334" progId="Equation.3">
                  <p:embed/>
                  <p:pic>
                    <p:nvPicPr>
                      <p:cNvPr id="2979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6764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16200000">
            <a:off x="4884420" y="243078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6438900" y="2247900"/>
            <a:ext cx="304800" cy="2286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295900" y="2654300"/>
            <a:ext cx="304800" cy="2286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7658100" y="1409700"/>
            <a:ext cx="304800" cy="2286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867400" y="2590800"/>
            <a:ext cx="2514600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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σ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... Pritisna granica proporcio-nalnosti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9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072161"/>
              </p:ext>
            </p:extLst>
          </p:nvPr>
        </p:nvGraphicFramePr>
        <p:xfrm>
          <a:off x="6223000" y="4978400"/>
          <a:ext cx="15351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718" name="Equation" r:id="rId11" imgW="761669" imgH="482391" progId="Equation.3">
                  <p:embed/>
                </p:oleObj>
              </mc:Choice>
              <mc:Fallback>
                <p:oleObj name="Equation" r:id="rId11" imgW="761669" imgH="482391" progId="Equation.3">
                  <p:embed/>
                  <p:pic>
                    <p:nvPicPr>
                      <p:cNvPr id="2979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4978400"/>
                        <a:ext cx="1535113" cy="965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7772400" y="1676400"/>
            <a:ext cx="822960" cy="3962400"/>
            <a:chOff x="7772400" y="1676400"/>
            <a:chExt cx="822960" cy="3962400"/>
          </a:xfrm>
        </p:grpSpPr>
        <p:graphicFrame>
          <p:nvGraphicFramePr>
            <p:cNvPr id="297992" name="Object 8"/>
            <p:cNvGraphicFramePr>
              <a:graphicFrameLocks noChangeAspect="1"/>
            </p:cNvGraphicFramePr>
            <p:nvPr/>
          </p:nvGraphicFramePr>
          <p:xfrm>
            <a:off x="7848600" y="1676400"/>
            <a:ext cx="38417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719" name="Equation" r:id="rId13" imgW="190417" imgH="152334" progId="Equation.3">
                    <p:embed/>
                  </p:oleObj>
                </mc:Choice>
                <mc:Fallback>
                  <p:oleObj name="Equation" r:id="rId13" imgW="190417" imgH="152334" progId="Equation.3">
                    <p:embed/>
                    <p:pic>
                      <p:nvPicPr>
                        <p:cNvPr id="297992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8600" y="1676400"/>
                          <a:ext cx="384175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99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7258807"/>
                </p:ext>
              </p:extLst>
            </p:nvPr>
          </p:nvGraphicFramePr>
          <p:xfrm>
            <a:off x="7772400" y="5334000"/>
            <a:ext cx="382587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720" name="Equation" r:id="rId14" imgW="190417" imgH="152334" progId="Equation.3">
                    <p:embed/>
                  </p:oleObj>
                </mc:Choice>
                <mc:Fallback>
                  <p:oleObj name="Equation" r:id="rId14" imgW="190417" imgH="152334" progId="Equation.3">
                    <p:embed/>
                    <p:pic>
                      <p:nvPicPr>
                        <p:cNvPr id="297993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2400" y="5334000"/>
                          <a:ext cx="382587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Freeform 21"/>
            <p:cNvSpPr/>
            <p:nvPr/>
          </p:nvSpPr>
          <p:spPr>
            <a:xfrm>
              <a:off x="8092440" y="1813559"/>
              <a:ext cx="502920" cy="3653969"/>
            </a:xfrm>
            <a:custGeom>
              <a:avLst/>
              <a:gdLst>
                <a:gd name="connsiteX0" fmla="*/ 106680 w 487680"/>
                <a:gd name="connsiteY0" fmla="*/ 0 h 3276600"/>
                <a:gd name="connsiteX1" fmla="*/ 487680 w 487680"/>
                <a:gd name="connsiteY1" fmla="*/ 0 h 3276600"/>
                <a:gd name="connsiteX2" fmla="*/ 487680 w 487680"/>
                <a:gd name="connsiteY2" fmla="*/ 3276600 h 3276600"/>
                <a:gd name="connsiteX3" fmla="*/ 0 w 487680"/>
                <a:gd name="connsiteY3" fmla="*/ 327660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680" h="3276600">
                  <a:moveTo>
                    <a:pt x="106680" y="0"/>
                  </a:moveTo>
                  <a:lnTo>
                    <a:pt x="487680" y="0"/>
                  </a:lnTo>
                  <a:lnTo>
                    <a:pt x="487680" y="3276600"/>
                  </a:lnTo>
                  <a:lnTo>
                    <a:pt x="0" y="327660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956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  <p:bldP spid="17" grpId="0" animBg="1"/>
      <p:bldP spid="3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57" y="457200"/>
            <a:ext cx="3048693" cy="25062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3043535"/>
            <a:ext cx="4870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8290" indent="-288290" algn="ctr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4.12 Ilustracija Ojlerove hiperbole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60445"/>
              </p:ext>
            </p:extLst>
          </p:nvPr>
        </p:nvGraphicFramePr>
        <p:xfrm>
          <a:off x="6172200" y="3200400"/>
          <a:ext cx="1330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30" name="Equation" r:id="rId4" imgW="660400" imgH="457200" progId="Equation.3">
                  <p:embed/>
                </p:oleObj>
              </mc:Choice>
              <mc:Fallback>
                <p:oleObj name="Equation" r:id="rId4" imgW="660400" imgH="457200" progId="Equation.3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200400"/>
                        <a:ext cx="1330325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33800" y="4514671"/>
            <a:ext cx="4456113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Ovaj izraz može se primeniti za duge štapove (štapove sa velikom vitkošću) kod koji je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884655"/>
              </p:ext>
            </p:extLst>
          </p:nvPr>
        </p:nvGraphicFramePr>
        <p:xfrm>
          <a:off x="7490337" y="5410200"/>
          <a:ext cx="9509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31" name="Equation" r:id="rId6" imgW="469800" imgH="228600" progId="Equation.DSMT4">
                  <p:embed/>
                </p:oleObj>
              </mc:Choice>
              <mc:Fallback>
                <p:oleObj name="Equation" r:id="rId6" imgW="469800" imgH="228600" progId="Equation.DSMT4">
                  <p:embed/>
                  <p:pic>
                    <p:nvPicPr>
                      <p:cNvPr id="2979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0337" y="5410200"/>
                        <a:ext cx="95091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lbow Connector 9"/>
          <p:cNvCxnSpPr>
            <a:stCxn id="6" idx="0"/>
            <a:endCxn id="5" idx="1"/>
          </p:cNvCxnSpPr>
          <p:nvPr/>
        </p:nvCxnSpPr>
        <p:spPr>
          <a:xfrm rot="5400000" flipH="1" flipV="1">
            <a:off x="5638493" y="3980965"/>
            <a:ext cx="857071" cy="210343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7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274638"/>
            <a:ext cx="7772400" cy="1020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4.3. Izvijanje u neelastičnoj</a:t>
            </a:r>
          </a:p>
          <a:p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oblasti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1341438"/>
            <a:ext cx="77724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4.3.1. Osnovne informacije</a:t>
            </a:r>
            <a:endParaRPr lang="sr-Latn-R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136844"/>
            <a:ext cx="5486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 smtClean="0"/>
              <a:t>Da</a:t>
            </a:r>
            <a:r>
              <a:rPr lang="en-US" sz="2400" dirty="0" smtClean="0"/>
              <a:t> li</a:t>
            </a:r>
            <a:r>
              <a:rPr lang="sr-Latn-RS" sz="2400" dirty="0" smtClean="0"/>
              <a:t> se centrično pritisnut štap, kad je</a:t>
            </a:r>
            <a:endParaRPr lang="sr-Latn-R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49099"/>
              </p:ext>
            </p:extLst>
          </p:nvPr>
        </p:nvGraphicFramePr>
        <p:xfrm>
          <a:off x="5943600" y="2369909"/>
          <a:ext cx="9509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28" name="Equation" r:id="rId3" imgW="469800" imgH="228600" progId="Equation.DSMT4">
                  <p:embed/>
                </p:oleObj>
              </mc:Choice>
              <mc:Fallback>
                <p:oleObj name="Equation" r:id="rId3" imgW="46980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69909"/>
                        <a:ext cx="95091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76800" y="3051244"/>
            <a:ext cx="18287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može izviti?</a:t>
            </a:r>
            <a:endParaRPr lang="sr-Latn-RS" sz="2400" dirty="0"/>
          </a:p>
        </p:txBody>
      </p:sp>
      <p:cxnSp>
        <p:nvCxnSpPr>
          <p:cNvPr id="8" name="Elbow Connector 7"/>
          <p:cNvCxnSpPr>
            <a:stCxn id="7" idx="3"/>
            <a:endCxn id="6" idx="3"/>
          </p:cNvCxnSpPr>
          <p:nvPr/>
        </p:nvCxnSpPr>
        <p:spPr>
          <a:xfrm flipV="1">
            <a:off x="6705599" y="2598509"/>
            <a:ext cx="188913" cy="683568"/>
          </a:xfrm>
          <a:prstGeom prst="bentConnector3">
            <a:avLst>
              <a:gd name="adj1" fmla="val 22100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66800" y="4057471"/>
            <a:ext cx="65532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Odgovor je da može, ito u neelastičnoj oblasti u kojoj se pritisna granica tečenja (granica gnječenja) označena sa </a:t>
            </a:r>
            <a:r>
              <a:rPr lang="sr-Latn-BA" sz="24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</a:t>
            </a:r>
            <a:r>
              <a:rPr lang="sr-Latn-BA" sz="2400" b="1" baseline="-25000" dirty="0" smtClean="0">
                <a:solidFill>
                  <a:srgbClr val="C00000"/>
                </a:solidFill>
                <a:sym typeface="Symbol" panose="05050102010706020507" pitchFamily="18" charset="2"/>
              </a:rPr>
              <a:t>T</a:t>
            </a:r>
            <a:r>
              <a:rPr lang="sr-Latn-BA" sz="2400" dirty="0" smtClean="0"/>
              <a:t>, pojavljuje kao bitna veličina.</a:t>
            </a:r>
            <a:endParaRPr lang="sr-Latn-RS" sz="2400" dirty="0"/>
          </a:p>
        </p:txBody>
      </p:sp>
      <p:cxnSp>
        <p:nvCxnSpPr>
          <p:cNvPr id="10" name="Elbow Connector 9"/>
          <p:cNvCxnSpPr>
            <a:stCxn id="7" idx="1"/>
            <a:endCxn id="9" idx="0"/>
          </p:cNvCxnSpPr>
          <p:nvPr/>
        </p:nvCxnSpPr>
        <p:spPr>
          <a:xfrm rot="10800000" flipV="1">
            <a:off x="4343400" y="3282077"/>
            <a:ext cx="533400" cy="775394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99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337" y="838200"/>
            <a:ext cx="3404063" cy="25436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3999" y="3505200"/>
            <a:ext cx="6781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Bef>
                <a:spcPts val="600"/>
              </a:spcBef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4.13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Čelična epruveta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koja je pri centričnom pritisku doživela izvijanje u neelastičnoj oblasti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0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6962"/>
            <a:ext cx="8229600" cy="4938078"/>
          </a:xfrm>
        </p:spPr>
        <p:txBody>
          <a:bodyPr>
            <a:noAutofit/>
          </a:bodyPr>
          <a:lstStyle/>
          <a:p>
            <a:pPr algn="just"/>
            <a:r>
              <a:rPr lang="sr-Latn-RS" dirty="0"/>
              <a:t>Za mnoge istraživače problem izvijanja štapova u neelastičnoj oblasti bio je velika nepoznanica, pa su rešavajući ga pribegavali eksperimentima i tako se došlo do empirijskih ili polu-empirijskih izraza kod kojih se kritični naponi izvijanja </a:t>
            </a:r>
            <a:r>
              <a:rPr lang="sr-Latn-RS" dirty="0" smtClean="0"/>
              <a:t>pokoravaju</a:t>
            </a:r>
            <a:r>
              <a:rPr lang="en-US" dirty="0"/>
              <a:t>:</a:t>
            </a:r>
            <a:endParaRPr lang="sr-Latn-RS" dirty="0" smtClean="0"/>
          </a:p>
          <a:p>
            <a:pPr algn="just"/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Zakonu prave ili</a:t>
            </a:r>
          </a:p>
          <a:p>
            <a:pPr algn="just"/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Zakonu parabole.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77724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4.3.2. Empirijski izrazi</a:t>
            </a:r>
            <a:endParaRPr lang="sr-Latn-R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3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609600"/>
            <a:ext cx="7772400" cy="2667000"/>
          </a:xfrm>
        </p:spPr>
        <p:txBody>
          <a:bodyPr/>
          <a:lstStyle/>
          <a:p>
            <a:pPr algn="just"/>
            <a:r>
              <a:rPr lang="sr-Latn-RS" dirty="0"/>
              <a:t>Od poznatih koji su istraživali izvijanje u neelastičnoj oblasti, ovde izdvojimo:</a:t>
            </a:r>
          </a:p>
          <a:p>
            <a:pPr lvl="1" algn="just"/>
            <a:r>
              <a:rPr lang="sr-Latn-RS" dirty="0"/>
              <a:t>Tatmajera,</a:t>
            </a:r>
          </a:p>
          <a:p>
            <a:pPr lvl="1" algn="just"/>
            <a:r>
              <a:rPr lang="sr-Latn-RS" dirty="0"/>
              <a:t>Jasinskog,</a:t>
            </a:r>
          </a:p>
          <a:p>
            <a:pPr lvl="1" algn="just"/>
            <a:r>
              <a:rPr lang="sr-Latn-RS" dirty="0"/>
              <a:t> </a:t>
            </a:r>
            <a:r>
              <a:rPr lang="sr-Latn-RS" dirty="0" smtClean="0"/>
              <a:t>Džonsona i</a:t>
            </a:r>
          </a:p>
          <a:p>
            <a:pPr lvl="1" algn="just"/>
            <a:r>
              <a:rPr lang="sr-Latn-RS" dirty="0" smtClean="0"/>
              <a:t>Ostenfelda.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4887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68337" y="533400"/>
            <a:ext cx="51054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/>
              <a:t>Tetmajer i njegov savremenik Jasinski, u teoriju izvijanja u neelastičnoj oblasti, uveli su izraz za određivanje kritičnog napona kod srednje dugih štapova (štapova sa </a:t>
            </a:r>
            <a:r>
              <a:rPr lang="sr-Latn-RS" sz="2400" dirty="0" smtClean="0"/>
              <a:t>sred</a:t>
            </a:r>
            <a:r>
              <a:rPr lang="en-US" sz="2400" dirty="0" err="1" smtClean="0"/>
              <a:t>nj</a:t>
            </a:r>
            <a:r>
              <a:rPr lang="sr-Latn-RS" sz="2400" dirty="0" smtClean="0"/>
              <a:t>om </a:t>
            </a:r>
            <a:r>
              <a:rPr lang="sr-Latn-RS" sz="2400" dirty="0"/>
              <a:t>vitkošću)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382817"/>
              </p:ext>
            </p:extLst>
          </p:nvPr>
        </p:nvGraphicFramePr>
        <p:xfrm>
          <a:off x="4783137" y="2243792"/>
          <a:ext cx="35988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2" name="Equation" r:id="rId3" imgW="1777680" imgH="228600" progId="Equation.DSMT4">
                  <p:embed/>
                </p:oleObj>
              </mc:Choice>
              <mc:Fallback>
                <p:oleObj name="Equation" r:id="rId3" imgW="177768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7" y="2243792"/>
                        <a:ext cx="359886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68337" y="2961632"/>
            <a:ext cx="4572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 izraz za određivanje kritičnog napona kod kratkih štapova (štapova sa malom vitkošću)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06005"/>
              </p:ext>
            </p:extLst>
          </p:nvPr>
        </p:nvGraphicFramePr>
        <p:xfrm>
          <a:off x="4527549" y="3929603"/>
          <a:ext cx="2492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3" name="Equation" r:id="rId5" imgW="1231560" imgH="228600" progId="Equation.DSMT4">
                  <p:embed/>
                </p:oleObj>
              </mc:Choice>
              <mc:Fallback>
                <p:oleObj name="Equation" r:id="rId5" imgW="123156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49" y="3929603"/>
                        <a:ext cx="249237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848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6" y="757523"/>
            <a:ext cx="4943994" cy="27369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6206" y="3576935"/>
            <a:ext cx="49439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marR="179705" indent="-288290" algn="ctr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4.2 Štap sa kuglom kritične težine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406" y="4253805"/>
            <a:ext cx="783959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Sa kuglom kritične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težine</a:t>
            </a:r>
            <a:r>
              <a:rPr lang="sr-Latn-RS" sz="2800" dirty="0"/>
              <a:t> G</a:t>
            </a:r>
            <a:r>
              <a:rPr lang="sr-Latn-RS" sz="2800" baseline="-25000" dirty="0"/>
              <a:t>2 </a:t>
            </a:r>
            <a:r>
              <a:rPr lang="sr-Latn-RS" sz="2800" dirty="0">
                <a:sym typeface="Symbol" panose="05050102010706020507" pitchFamily="18" charset="2"/>
              </a:rPr>
              <a:t>= G</a:t>
            </a:r>
            <a:r>
              <a:rPr lang="sr-Latn-RS" sz="2800" baseline="-25000" dirty="0">
                <a:sym typeface="Symbol" panose="05050102010706020507" pitchFamily="18" charset="2"/>
              </a:rPr>
              <a:t>kr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Latn-RS" sz="2800" dirty="0"/>
              <a:t>štap bi se podužno savio (doživeo bi izvijanje) i poprimio stabilan krivolinijski oblik </a:t>
            </a:r>
            <a:r>
              <a:rPr lang="sr-Latn-RS" sz="2800" dirty="0" smtClean="0"/>
              <a:t>(</a:t>
            </a:r>
            <a:r>
              <a:rPr lang="sr-Latn-RS" sz="2800" dirty="0" smtClean="0">
                <a:solidFill>
                  <a:srgbClr val="006600"/>
                </a:solidFill>
              </a:rPr>
              <a:t>a</a:t>
            </a:r>
            <a:r>
              <a:rPr lang="sr-Latn-RS" sz="2800" dirty="0"/>
              <a:t>). </a:t>
            </a:r>
          </a:p>
        </p:txBody>
      </p:sp>
      <p:sp>
        <p:nvSpPr>
          <p:cNvPr id="6" name="Right Arrow 5"/>
          <p:cNvSpPr/>
          <p:nvPr/>
        </p:nvSpPr>
        <p:spPr>
          <a:xfrm rot="5400000">
            <a:off x="685800" y="381000"/>
            <a:ext cx="274320" cy="18288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1277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69" y="662967"/>
            <a:ext cx="3054927" cy="25125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0989" y="3319999"/>
            <a:ext cx="3079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4.14 Tetmajer prava i Ojlerova hiperbola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1348767"/>
            <a:ext cx="40386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Ovo je </a:t>
            </a:r>
            <a:r>
              <a:rPr lang="sr-Latn-RS" sz="2400" dirty="0" smtClean="0"/>
              <a:t>Tetmajerova prava </a:t>
            </a:r>
            <a:r>
              <a:rPr lang="sr-Latn-RS" sz="2400" dirty="0"/>
              <a:t>ili </a:t>
            </a:r>
            <a:r>
              <a:rPr lang="sr-Latn-RS" sz="2400" dirty="0" smtClean="0"/>
              <a:t>prava </a:t>
            </a:r>
            <a:r>
              <a:rPr lang="sr-Latn-RS" sz="2400" dirty="0"/>
              <a:t>Jasinskog ili </a:t>
            </a:r>
            <a:r>
              <a:rPr lang="sr-Latn-RS" sz="2400" dirty="0" smtClean="0"/>
              <a:t>prava</a:t>
            </a:r>
            <a:r>
              <a:rPr lang="sr-Latn-RS" sz="2400" b="1" dirty="0" smtClean="0"/>
              <a:t> </a:t>
            </a:r>
            <a:r>
              <a:rPr lang="sr-Latn-RS" sz="2400" dirty="0"/>
              <a:t>Tetmajera i Jasinskog  </a:t>
            </a:r>
            <a:r>
              <a:rPr lang="sr-Latn-RS" sz="2400" dirty="0" smtClean="0"/>
              <a:t>u </a:t>
            </a:r>
            <a:r>
              <a:rPr lang="sr-Latn-RS" sz="24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</a:t>
            </a:r>
            <a:r>
              <a:rPr lang="sr-Latn-RS" sz="2400" b="1" baseline="-25000" dirty="0" smtClean="0">
                <a:solidFill>
                  <a:srgbClr val="C00000"/>
                </a:solidFill>
                <a:sym typeface="Symbol" panose="05050102010706020507" pitchFamily="18" charset="2"/>
              </a:rPr>
              <a:t>r</a:t>
            </a:r>
            <a:r>
              <a:rPr lang="sr-Latn-RS" sz="24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</a:t>
            </a:r>
            <a:r>
              <a:rPr lang="sr-Latn-RS" sz="2400" b="1" baseline="-25000" dirty="0" smtClean="0">
                <a:solidFill>
                  <a:srgbClr val="C00000"/>
                </a:solidFill>
                <a:sym typeface="Symbol" panose="05050102010706020507" pitchFamily="18" charset="2"/>
              </a:rPr>
              <a:t>kr </a:t>
            </a:r>
            <a:r>
              <a:rPr lang="sr-Latn-RS" sz="2400" dirty="0" smtClean="0"/>
              <a:t>okoordinatnom sistemu koja prolazi kroz tačke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587640"/>
              </p:ext>
            </p:extLst>
          </p:nvPr>
        </p:nvGraphicFramePr>
        <p:xfrm>
          <a:off x="4343400" y="662967"/>
          <a:ext cx="1619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27" name="Equation" r:id="rId4" imgW="799920" imgH="228600" progId="Equation.DSMT4">
                  <p:embed/>
                </p:oleObj>
              </mc:Choice>
              <mc:Fallback>
                <p:oleObj name="Equation" r:id="rId4" imgW="79992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662967"/>
                        <a:ext cx="161925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860849"/>
              </p:ext>
            </p:extLst>
          </p:nvPr>
        </p:nvGraphicFramePr>
        <p:xfrm>
          <a:off x="4343400" y="3482367"/>
          <a:ext cx="29829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28" name="Equation" r:id="rId6" imgW="1473120" imgH="228600" progId="Equation.DSMT4">
                  <p:embed/>
                </p:oleObj>
              </mc:Choice>
              <mc:Fallback>
                <p:oleObj name="Equation" r:id="rId6" imgW="147312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482367"/>
                        <a:ext cx="298291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5" idx="0"/>
            <a:endCxn id="6" idx="3"/>
          </p:cNvCxnSpPr>
          <p:nvPr/>
        </p:nvCxnSpPr>
        <p:spPr>
          <a:xfrm rot="16200000" flipV="1">
            <a:off x="5934075" y="920142"/>
            <a:ext cx="457200" cy="40005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5" idx="3"/>
            <a:endCxn id="7" idx="3"/>
          </p:cNvCxnSpPr>
          <p:nvPr/>
        </p:nvCxnSpPr>
        <p:spPr>
          <a:xfrm flipH="1">
            <a:off x="7326313" y="2318263"/>
            <a:ext cx="1055687" cy="1392704"/>
          </a:xfrm>
          <a:prstGeom prst="bentConnector3">
            <a:avLst>
              <a:gd name="adj1" fmla="val -2165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99183"/>
              </p:ext>
            </p:extLst>
          </p:nvPr>
        </p:nvGraphicFramePr>
        <p:xfrm>
          <a:off x="3048000" y="4472967"/>
          <a:ext cx="1619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29" name="Equation" r:id="rId4" imgW="799920" imgH="228600" progId="Equation.DSMT4">
                  <p:embed/>
                </p:oleObj>
              </mc:Choice>
              <mc:Fallback>
                <p:oleObj name="Equation" r:id="rId4" imgW="79992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472967"/>
                        <a:ext cx="161925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171781"/>
              </p:ext>
            </p:extLst>
          </p:nvPr>
        </p:nvGraphicFramePr>
        <p:xfrm>
          <a:off x="5197475" y="4495090"/>
          <a:ext cx="8223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30" name="Equation" r:id="rId8" imgW="406080" imgH="228600" progId="Equation.DSMT4">
                  <p:embed/>
                </p:oleObj>
              </mc:Choice>
              <mc:Fallback>
                <p:oleObj name="Equation" r:id="rId8" imgW="406080" imgH="2286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475" y="4495090"/>
                        <a:ext cx="8223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>
          <a:xfrm rot="10800000">
            <a:off x="4807728" y="4632987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862411"/>
              </p:ext>
            </p:extLst>
          </p:nvPr>
        </p:nvGraphicFramePr>
        <p:xfrm>
          <a:off x="2595174" y="457129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31" name="Equation" r:id="rId10" imgW="190417" imgH="152334" progId="Equation.3">
                  <p:embed/>
                </p:oleObj>
              </mc:Choice>
              <mc:Fallback>
                <p:oleObj name="Equation" r:id="rId10" imgW="190417" imgH="152334" progId="Equation.3">
                  <p:embed/>
                  <p:pic>
                    <p:nvPicPr>
                      <p:cNvPr id="29697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174" y="457129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ight Arrow 25"/>
          <p:cNvSpPr/>
          <p:nvPr/>
        </p:nvSpPr>
        <p:spPr>
          <a:xfrm>
            <a:off x="457200" y="1236584"/>
            <a:ext cx="274320" cy="18288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717889"/>
              </p:ext>
            </p:extLst>
          </p:nvPr>
        </p:nvGraphicFramePr>
        <p:xfrm>
          <a:off x="990600" y="4495800"/>
          <a:ext cx="15668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32" name="Equation" r:id="rId12" imgW="774360" imgH="228600" progId="Equation.DSMT4">
                  <p:embed/>
                </p:oleObj>
              </mc:Choice>
              <mc:Fallback>
                <p:oleObj name="Equation" r:id="rId12" imgW="774360" imgH="2286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95800"/>
                        <a:ext cx="156686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864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3054927" cy="251252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225700"/>
              </p:ext>
            </p:extLst>
          </p:nvPr>
        </p:nvGraphicFramePr>
        <p:xfrm>
          <a:off x="5424487" y="1445342"/>
          <a:ext cx="1619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26" name="Equation" r:id="rId4" imgW="799920" imgH="228600" progId="Equation.DSMT4">
                  <p:embed/>
                </p:oleObj>
              </mc:Choice>
              <mc:Fallback>
                <p:oleObj name="Equation" r:id="rId4" imgW="799920" imgH="2286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7" y="1445342"/>
                        <a:ext cx="161925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7153271" y="1605362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257229"/>
              </p:ext>
            </p:extLst>
          </p:nvPr>
        </p:nvGraphicFramePr>
        <p:xfrm>
          <a:off x="7558087" y="1445342"/>
          <a:ext cx="9763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27" name="Equation" r:id="rId6" imgW="482400" imgH="228600" progId="Equation.DSMT4">
                  <p:embed/>
                </p:oleObj>
              </mc:Choice>
              <mc:Fallback>
                <p:oleObj name="Equation" r:id="rId6" imgW="482400" imgH="228600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8087" y="1445342"/>
                        <a:ext cx="97631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975953"/>
              </p:ext>
            </p:extLst>
          </p:nvPr>
        </p:nvGraphicFramePr>
        <p:xfrm>
          <a:off x="3854308" y="1447800"/>
          <a:ext cx="1104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28" name="Equation" r:id="rId8" imgW="545760" imgH="228600" progId="Equation.DSMT4">
                  <p:embed/>
                </p:oleObj>
              </mc:Choice>
              <mc:Fallback>
                <p:oleObj name="Equation" r:id="rId8" imgW="545760" imgH="22860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308" y="1447800"/>
                        <a:ext cx="11049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470720"/>
              </p:ext>
            </p:extLst>
          </p:nvPr>
        </p:nvGraphicFramePr>
        <p:xfrm>
          <a:off x="5885681" y="533400"/>
          <a:ext cx="847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29" name="Equation" r:id="rId10" imgW="419040" imgH="228600" progId="Equation.DSMT4">
                  <p:embed/>
                </p:oleObj>
              </mc:Choice>
              <mc:Fallback>
                <p:oleObj name="Equation" r:id="rId10" imgW="419040" imgH="2286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5681" y="533400"/>
                        <a:ext cx="8477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0800000" flipH="1">
            <a:off x="5068742" y="1605362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 flipH="1">
            <a:off x="6121008" y="1149391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409607"/>
              </p:ext>
            </p:extLst>
          </p:nvPr>
        </p:nvGraphicFramePr>
        <p:xfrm>
          <a:off x="5908600" y="1992753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30" name="Equation" r:id="rId12" imgW="139639" imgH="203112" progId="Equation.3">
                  <p:embed/>
                </p:oleObj>
              </mc:Choice>
              <mc:Fallback>
                <p:oleObj name="Equation" r:id="rId12" imgW="139639" imgH="203112" progId="Equation.3">
                  <p:embed/>
                  <p:pic>
                    <p:nvPicPr>
                      <p:cNvPr id="2969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00" y="1992753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705056"/>
              </p:ext>
            </p:extLst>
          </p:nvPr>
        </p:nvGraphicFramePr>
        <p:xfrm>
          <a:off x="5715000" y="2413000"/>
          <a:ext cx="15414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31" name="Equation" r:id="rId14" imgW="761760" imgH="431640" progId="Equation.DSMT4">
                  <p:embed/>
                </p:oleObj>
              </mc:Choice>
              <mc:Fallback>
                <p:oleObj name="Equation" r:id="rId14" imgW="76176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413000"/>
                        <a:ext cx="1541462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149405"/>
              </p:ext>
            </p:extLst>
          </p:nvPr>
        </p:nvGraphicFramePr>
        <p:xfrm>
          <a:off x="609600" y="3985342"/>
          <a:ext cx="26463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32" name="Equation" r:id="rId16" imgW="1307880" imgH="431640" progId="Equation.DSMT4">
                  <p:embed/>
                </p:oleObj>
              </mc:Choice>
              <mc:Fallback>
                <p:oleObj name="Equation" r:id="rId16" imgW="1307880" imgH="4316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985342"/>
                        <a:ext cx="2646362" cy="863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243221"/>
              </p:ext>
            </p:extLst>
          </p:nvPr>
        </p:nvGraphicFramePr>
        <p:xfrm>
          <a:off x="3789362" y="4188542"/>
          <a:ext cx="1619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33" name="Equation" r:id="rId4" imgW="799920" imgH="228600" progId="Equation.DSMT4">
                  <p:embed/>
                </p:oleObj>
              </mc:Choice>
              <mc:Fallback>
                <p:oleObj name="Equation" r:id="rId4" imgW="79992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362" y="4188542"/>
                        <a:ext cx="161925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100407"/>
              </p:ext>
            </p:extLst>
          </p:nvPr>
        </p:nvGraphicFramePr>
        <p:xfrm>
          <a:off x="4250556" y="3276600"/>
          <a:ext cx="847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34" name="Equation" r:id="rId18" imgW="419040" imgH="228600" progId="Equation.DSMT4">
                  <p:embed/>
                </p:oleObj>
              </mc:Choice>
              <mc:Fallback>
                <p:oleObj name="Equation" r:id="rId18" imgW="41904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0556" y="3276600"/>
                        <a:ext cx="8477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16200000" flipH="1">
            <a:off x="4485883" y="3892591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762278"/>
              </p:ext>
            </p:extLst>
          </p:nvPr>
        </p:nvGraphicFramePr>
        <p:xfrm>
          <a:off x="5905500" y="3985342"/>
          <a:ext cx="15414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35" name="Equation" r:id="rId19" imgW="761760" imgH="431640" progId="Equation.DSMT4">
                  <p:embed/>
                </p:oleObj>
              </mc:Choice>
              <mc:Fallback>
                <p:oleObj name="Equation" r:id="rId19" imgW="761760" imgH="4316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3985342"/>
                        <a:ext cx="1541462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 rot="10800000">
            <a:off x="5496242" y="4375109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29988"/>
              </p:ext>
            </p:extLst>
          </p:nvPr>
        </p:nvGraphicFramePr>
        <p:xfrm>
          <a:off x="3330574" y="4287963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36" name="Equation" r:id="rId20" imgW="190417" imgH="152334" progId="Equation.3">
                  <p:embed/>
                </p:oleObj>
              </mc:Choice>
              <mc:Fallback>
                <p:oleObj name="Equation" r:id="rId20" imgW="190417" imgH="152334" progId="Equation.3">
                  <p:embed/>
                  <p:pic>
                    <p:nvPicPr>
                      <p:cNvPr id="2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574" y="4287963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609600" y="5153113"/>
            <a:ext cx="404788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B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Konstrukcioni čelik S235: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897342"/>
              </p:ext>
            </p:extLst>
          </p:nvPr>
        </p:nvGraphicFramePr>
        <p:xfrm>
          <a:off x="4032015" y="5409292"/>
          <a:ext cx="226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37" name="Equation" r:id="rId22" imgW="1117440" imgH="228600" progId="Equation.DSMT4">
                  <p:embed/>
                </p:oleObj>
              </mc:Choice>
              <mc:Fallback>
                <p:oleObj name="Equation" r:id="rId22" imgW="111744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015" y="5409292"/>
                        <a:ext cx="2260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311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7" grpId="0" animBg="1"/>
      <p:bldP spid="20" grpId="0" animBg="1"/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4592637" y="1374058"/>
            <a:ext cx="3886200" cy="31239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Ovo je Džonsonova parabola.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Džonson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je pokazao da se eksperimentalni rezultati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kritičnog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napona u oblasti neelastičnog izvijanja, mogu aproksimirati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ovom parabolom koja prolazi kroz tačke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780470"/>
              </p:ext>
            </p:extLst>
          </p:nvPr>
        </p:nvGraphicFramePr>
        <p:xfrm>
          <a:off x="4572000" y="609600"/>
          <a:ext cx="1773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64" name="Equation" r:id="rId3" imgW="876240" imgH="241200" progId="Equation.DSMT4">
                  <p:embed/>
                </p:oleObj>
              </mc:Choice>
              <mc:Fallback>
                <p:oleObj name="Equation" r:id="rId3" imgW="876240" imgH="2412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609600"/>
                        <a:ext cx="1773237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129978"/>
              </p:ext>
            </p:extLst>
          </p:nvPr>
        </p:nvGraphicFramePr>
        <p:xfrm>
          <a:off x="4604927" y="4724400"/>
          <a:ext cx="26209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65" name="Equation" r:id="rId5" imgW="1295280" imgH="228600" progId="Equation.DSMT4">
                  <p:embed/>
                </p:oleObj>
              </mc:Choice>
              <mc:Fallback>
                <p:oleObj name="Equation" r:id="rId5" imgW="129528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4927" y="4724400"/>
                        <a:ext cx="262096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Elbow Connector 6"/>
          <p:cNvCxnSpPr>
            <a:stCxn id="3" idx="0"/>
            <a:endCxn id="4" idx="3"/>
          </p:cNvCxnSpPr>
          <p:nvPr/>
        </p:nvCxnSpPr>
        <p:spPr>
          <a:xfrm rot="16200000" flipV="1">
            <a:off x="6178908" y="1017229"/>
            <a:ext cx="523158" cy="190500"/>
          </a:xfrm>
          <a:prstGeom prst="bentConnector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11" name="Pictur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5858"/>
            <a:ext cx="3884123" cy="25125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1" y="3124200"/>
            <a:ext cx="4246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>
              <a:spcBef>
                <a:spcPts val="600"/>
              </a:spcBef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4.15 Džonsonova parabola, Tetmajerova prava i Ojlerova hiperbola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4" name="Elbow Connector 13"/>
          <p:cNvCxnSpPr>
            <a:stCxn id="3" idx="3"/>
            <a:endCxn id="5" idx="3"/>
          </p:cNvCxnSpPr>
          <p:nvPr/>
        </p:nvCxnSpPr>
        <p:spPr>
          <a:xfrm flipH="1">
            <a:off x="7225890" y="2936024"/>
            <a:ext cx="1252947" cy="2016976"/>
          </a:xfrm>
          <a:prstGeom prst="bentConnector3">
            <a:avLst>
              <a:gd name="adj1" fmla="val -1824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60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5858"/>
            <a:ext cx="3884123" cy="251252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973026"/>
              </p:ext>
            </p:extLst>
          </p:nvPr>
        </p:nvGraphicFramePr>
        <p:xfrm>
          <a:off x="5257800" y="838200"/>
          <a:ext cx="1773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85" name="Equation" r:id="rId4" imgW="876240" imgH="241200" progId="Equation.DSMT4">
                  <p:embed/>
                </p:oleObj>
              </mc:Choice>
              <mc:Fallback>
                <p:oleObj name="Equation" r:id="rId4" imgW="876240" imgH="24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838200"/>
                        <a:ext cx="1773237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178506"/>
              </p:ext>
            </p:extLst>
          </p:nvPr>
        </p:nvGraphicFramePr>
        <p:xfrm>
          <a:off x="7553519" y="838200"/>
          <a:ext cx="8223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86" name="Equation" r:id="rId6" imgW="406080" imgH="228600" progId="Equation.DSMT4">
                  <p:embed/>
                </p:oleObj>
              </mc:Choice>
              <mc:Fallback>
                <p:oleObj name="Equation" r:id="rId6" imgW="406080" imgH="2286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3519" y="838200"/>
                        <a:ext cx="8223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>
            <a:off x="7163772" y="976097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914400" y="1417320"/>
            <a:ext cx="274320" cy="18288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275832"/>
              </p:ext>
            </p:extLst>
          </p:nvPr>
        </p:nvGraphicFramePr>
        <p:xfrm>
          <a:off x="6003924" y="141732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87" name="Equation" r:id="rId8" imgW="139639" imgH="203112" progId="Equation.3">
                  <p:embed/>
                </p:oleObj>
              </mc:Choice>
              <mc:Fallback>
                <p:oleObj name="Equation" r:id="rId8" imgW="139639" imgH="203112" progId="Equation.3">
                  <p:embed/>
                  <p:pic>
                    <p:nvPicPr>
                      <p:cNvPr id="1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924" y="141732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198084"/>
              </p:ext>
            </p:extLst>
          </p:nvPr>
        </p:nvGraphicFramePr>
        <p:xfrm>
          <a:off x="5682455" y="1920240"/>
          <a:ext cx="9239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88" name="Equation" r:id="rId10" imgW="457200" imgH="228600" progId="Equation.DSMT4">
                  <p:embed/>
                </p:oleObj>
              </mc:Choice>
              <mc:Fallback>
                <p:oleObj name="Equation" r:id="rId10" imgW="45720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2455" y="1920240"/>
                        <a:ext cx="9239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555833"/>
              </p:ext>
            </p:extLst>
          </p:nvPr>
        </p:nvGraphicFramePr>
        <p:xfrm>
          <a:off x="4554024" y="4013200"/>
          <a:ext cx="1773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89" name="Equation" r:id="rId12" imgW="876240" imgH="241200" progId="Equation.DSMT4">
                  <p:embed/>
                </p:oleObj>
              </mc:Choice>
              <mc:Fallback>
                <p:oleObj name="Equation" r:id="rId12" imgW="876240" imgH="24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024" y="4013200"/>
                        <a:ext cx="1773237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846583"/>
              </p:ext>
            </p:extLst>
          </p:nvPr>
        </p:nvGraphicFramePr>
        <p:xfrm>
          <a:off x="6948487" y="4025900"/>
          <a:ext cx="9763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90" name="Equation" r:id="rId13" imgW="482400" imgH="228600" progId="Equation.DSMT4">
                  <p:embed/>
                </p:oleObj>
              </mc:Choice>
              <mc:Fallback>
                <p:oleObj name="Equation" r:id="rId13" imgW="48240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7" y="4025900"/>
                        <a:ext cx="97631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623785"/>
              </p:ext>
            </p:extLst>
          </p:nvPr>
        </p:nvGraphicFramePr>
        <p:xfrm>
          <a:off x="2971800" y="4025900"/>
          <a:ext cx="1104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91" name="Equation" r:id="rId15" imgW="545760" imgH="228600" progId="Equation.DSMT4">
                  <p:embed/>
                </p:oleObj>
              </mc:Choice>
              <mc:Fallback>
                <p:oleObj name="Equation" r:id="rId15" imgW="54576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025900"/>
                        <a:ext cx="11049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0800000">
            <a:off x="6488410" y="4177659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 flipH="1">
            <a:off x="4191001" y="4183313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249905"/>
              </p:ext>
            </p:extLst>
          </p:nvPr>
        </p:nvGraphicFramePr>
        <p:xfrm>
          <a:off x="4978679" y="3124200"/>
          <a:ext cx="9239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92" name="Equation" r:id="rId17" imgW="457200" imgH="228600" progId="Equation.DSMT4">
                  <p:embed/>
                </p:oleObj>
              </mc:Choice>
              <mc:Fallback>
                <p:oleObj name="Equation" r:id="rId17" imgW="45720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679" y="3124200"/>
                        <a:ext cx="9239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5400000">
            <a:off x="5303481" y="372872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46604"/>
              </p:ext>
            </p:extLst>
          </p:nvPr>
        </p:nvGraphicFramePr>
        <p:xfrm>
          <a:off x="5706267" y="4606659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93" name="Equation" r:id="rId8" imgW="139639" imgH="203112" progId="Equation.3">
                  <p:embed/>
                </p:oleObj>
              </mc:Choice>
              <mc:Fallback>
                <p:oleObj name="Equation" r:id="rId8" imgW="139639" imgH="203112" progId="Equation.3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6267" y="4606659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220651"/>
              </p:ext>
            </p:extLst>
          </p:nvPr>
        </p:nvGraphicFramePr>
        <p:xfrm>
          <a:off x="5450473" y="5056856"/>
          <a:ext cx="16176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94" name="Equation" r:id="rId18" imgW="799920" imgH="431640" progId="Equation.DSMT4">
                  <p:embed/>
                </p:oleObj>
              </mc:Choice>
              <mc:Fallback>
                <p:oleObj name="Equation" r:id="rId18" imgW="799920" imgH="4316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0473" y="5056856"/>
                        <a:ext cx="1617663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773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  <p:bldP spid="1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91458"/>
            <a:ext cx="3884123" cy="251252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346183"/>
              </p:ext>
            </p:extLst>
          </p:nvPr>
        </p:nvGraphicFramePr>
        <p:xfrm>
          <a:off x="4575175" y="3582219"/>
          <a:ext cx="1773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58" name="Equation" r:id="rId4" imgW="876240" imgH="241200" progId="Equation.DSMT4">
                  <p:embed/>
                </p:oleObj>
              </mc:Choice>
              <mc:Fallback>
                <p:oleObj name="Equation" r:id="rId4" imgW="876240" imgH="2412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3582219"/>
                        <a:ext cx="1773237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6509561" y="3746678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536593"/>
              </p:ext>
            </p:extLst>
          </p:nvPr>
        </p:nvGraphicFramePr>
        <p:xfrm>
          <a:off x="4999830" y="2693219"/>
          <a:ext cx="9239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59" name="Equation" r:id="rId6" imgW="457200" imgH="228600" progId="Equation.DSMT4">
                  <p:embed/>
                </p:oleObj>
              </mc:Choice>
              <mc:Fallback>
                <p:oleObj name="Equation" r:id="rId6" imgW="457200" imgH="2286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830" y="2693219"/>
                        <a:ext cx="9239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>
            <a:off x="5324632" y="3297739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867257"/>
              </p:ext>
            </p:extLst>
          </p:nvPr>
        </p:nvGraphicFramePr>
        <p:xfrm>
          <a:off x="6945030" y="3403600"/>
          <a:ext cx="16176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60" name="Equation" r:id="rId8" imgW="799920" imgH="431640" progId="Equation.DSMT4">
                  <p:embed/>
                </p:oleObj>
              </mc:Choice>
              <mc:Fallback>
                <p:oleObj name="Equation" r:id="rId8" imgW="799920" imgH="43164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5030" y="3403600"/>
                        <a:ext cx="1617663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646286"/>
              </p:ext>
            </p:extLst>
          </p:nvPr>
        </p:nvGraphicFramePr>
        <p:xfrm>
          <a:off x="5026869" y="4165682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61" name="Equation" r:id="rId10" imgW="139639" imgH="203112" progId="Equation.3">
                  <p:embed/>
                </p:oleObj>
              </mc:Choice>
              <mc:Fallback>
                <p:oleObj name="Equation" r:id="rId10" imgW="139639" imgH="203112" progId="Equation.3">
                  <p:embed/>
                  <p:pic>
                    <p:nvPicPr>
                      <p:cNvPr id="1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869" y="4165682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868023"/>
              </p:ext>
            </p:extLst>
          </p:nvPr>
        </p:nvGraphicFramePr>
        <p:xfrm>
          <a:off x="4572000" y="4622800"/>
          <a:ext cx="27463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62" name="Equation" r:id="rId12" imgW="1358640" imgH="431640" progId="Equation.DSMT4">
                  <p:embed/>
                </p:oleObj>
              </mc:Choice>
              <mc:Fallback>
                <p:oleObj name="Equation" r:id="rId12" imgW="1358640" imgH="431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622800"/>
                        <a:ext cx="2746375" cy="863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273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0" y="533400"/>
            <a:ext cx="3753197" cy="25125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3504" y="3105835"/>
            <a:ext cx="5492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Bef>
                <a:spcPts val="600"/>
              </a:spcBef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4.16 Džonson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Ostenfeldova parabola, Tetmajerova prava i Ojlerova hiperbola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80996"/>
              </p:ext>
            </p:extLst>
          </p:nvPr>
        </p:nvGraphicFramePr>
        <p:xfrm>
          <a:off x="6324600" y="2794000"/>
          <a:ext cx="17716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37" name="Equation" r:id="rId4" imgW="876240" imgH="241200" progId="Equation.DSMT4">
                  <p:embed/>
                </p:oleObj>
              </mc:Choice>
              <mc:Fallback>
                <p:oleObj name="Equation" r:id="rId4" imgW="876240" imgH="241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794000"/>
                        <a:ext cx="177165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060704" y="4286071"/>
            <a:ext cx="739749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Evo još jedne parabole na čijem su razvoju radili Džonson i Ostenfeld (</a:t>
            </a:r>
            <a:r>
              <a:rPr lang="sr-Latn-R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Džonson-Ostenfeldova parabola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), koja je posebno interesantna u vazduhoplovstvu. Ista dira Ojlerovu hiperbolu u tački 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8" name="Elbow Connector 7"/>
          <p:cNvCxnSpPr>
            <a:stCxn id="6" idx="3"/>
            <a:endCxn id="5" idx="3"/>
          </p:cNvCxnSpPr>
          <p:nvPr/>
        </p:nvCxnSpPr>
        <p:spPr>
          <a:xfrm flipH="1" flipV="1">
            <a:off x="8096250" y="3035300"/>
            <a:ext cx="361950" cy="2035601"/>
          </a:xfrm>
          <a:prstGeom prst="bentConnector3">
            <a:avLst>
              <a:gd name="adj1" fmla="val -6315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481377"/>
              </p:ext>
            </p:extLst>
          </p:nvPr>
        </p:nvGraphicFramePr>
        <p:xfrm>
          <a:off x="4565904" y="5601731"/>
          <a:ext cx="14112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38" name="Equation" r:id="rId6" imgW="698400" imgH="253800" progId="Equation.DSMT4">
                  <p:embed/>
                </p:oleObj>
              </mc:Choice>
              <mc:Fallback>
                <p:oleObj name="Equation" r:id="rId6" imgW="69840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904" y="5601731"/>
                        <a:ext cx="1411288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79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0" y="533400"/>
            <a:ext cx="3753197" cy="251252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454915"/>
              </p:ext>
            </p:extLst>
          </p:nvPr>
        </p:nvGraphicFramePr>
        <p:xfrm>
          <a:off x="5278794" y="838200"/>
          <a:ext cx="17716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72" name="Equation" r:id="rId4" imgW="876240" imgH="241200" progId="Equation.DSMT4">
                  <p:embed/>
                </p:oleObj>
              </mc:Choice>
              <mc:Fallback>
                <p:oleObj name="Equation" r:id="rId4" imgW="876240" imgH="241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794" y="838200"/>
                        <a:ext cx="177165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058606"/>
              </p:ext>
            </p:extLst>
          </p:nvPr>
        </p:nvGraphicFramePr>
        <p:xfrm>
          <a:off x="7553519" y="838200"/>
          <a:ext cx="8223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73" name="Equation" r:id="rId6" imgW="406080" imgH="228600" progId="Equation.DSMT4">
                  <p:embed/>
                </p:oleObj>
              </mc:Choice>
              <mc:Fallback>
                <p:oleObj name="Equation" r:id="rId6" imgW="40608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3519" y="838200"/>
                        <a:ext cx="8223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>
            <a:off x="7163772" y="976097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578707"/>
              </p:ext>
            </p:extLst>
          </p:nvPr>
        </p:nvGraphicFramePr>
        <p:xfrm>
          <a:off x="6003924" y="141732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74" name="Equation" r:id="rId8" imgW="139639" imgH="203112" progId="Equation.3">
                  <p:embed/>
                </p:oleObj>
              </mc:Choice>
              <mc:Fallback>
                <p:oleObj name="Equation" r:id="rId8" imgW="139639" imgH="203112" progId="Equation.3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924" y="141732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099371"/>
              </p:ext>
            </p:extLst>
          </p:nvPr>
        </p:nvGraphicFramePr>
        <p:xfrm>
          <a:off x="5682455" y="1920240"/>
          <a:ext cx="9239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75" name="Equation" r:id="rId10" imgW="457200" imgH="228600" progId="Equation.DSMT4">
                  <p:embed/>
                </p:oleObj>
              </mc:Choice>
              <mc:Fallback>
                <p:oleObj name="Equation" r:id="rId10" imgW="45720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2455" y="1920240"/>
                        <a:ext cx="9239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591699"/>
              </p:ext>
            </p:extLst>
          </p:nvPr>
        </p:nvGraphicFramePr>
        <p:xfrm>
          <a:off x="609600" y="3416300"/>
          <a:ext cx="18732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76" name="Equation" r:id="rId12" imgW="927000" imgH="393480" progId="Equation.DSMT4">
                  <p:embed/>
                </p:oleObj>
              </mc:Choice>
              <mc:Fallback>
                <p:oleObj name="Equation" r:id="rId12" imgW="92700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16300"/>
                        <a:ext cx="187325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79118"/>
              </p:ext>
            </p:extLst>
          </p:nvPr>
        </p:nvGraphicFramePr>
        <p:xfrm>
          <a:off x="2979736" y="3352800"/>
          <a:ext cx="1330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77" name="Equation" r:id="rId14" imgW="660400" imgH="457200" progId="Equation.3">
                  <p:embed/>
                </p:oleObj>
              </mc:Choice>
              <mc:Fallback>
                <p:oleObj name="Equation" r:id="rId14" imgW="660400" imgH="457200" progId="Equation.3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736" y="3352800"/>
                        <a:ext cx="1330325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493563"/>
              </p:ext>
            </p:extLst>
          </p:nvPr>
        </p:nvGraphicFramePr>
        <p:xfrm>
          <a:off x="4806947" y="3581400"/>
          <a:ext cx="9763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78" name="Equation" r:id="rId16" imgW="482400" imgH="228600" progId="Equation.DSMT4">
                  <p:embed/>
                </p:oleObj>
              </mc:Choice>
              <mc:Fallback>
                <p:oleObj name="Equation" r:id="rId16" imgW="48240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947" y="3581400"/>
                        <a:ext cx="97631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0800000">
            <a:off x="4421344" y="3758134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 flipH="1">
            <a:off x="2569750" y="374142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513290"/>
              </p:ext>
            </p:extLst>
          </p:nvPr>
        </p:nvGraphicFramePr>
        <p:xfrm>
          <a:off x="3098800" y="4800600"/>
          <a:ext cx="14636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79" name="Equation" r:id="rId18" imgW="723600" imgH="457200" progId="Equation.DSMT4">
                  <p:embed/>
                </p:oleObj>
              </mc:Choice>
              <mc:Fallback>
                <p:oleObj name="Equation" r:id="rId18" imgW="723600" imgH="4572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4800600"/>
                        <a:ext cx="1463675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329579"/>
              </p:ext>
            </p:extLst>
          </p:nvPr>
        </p:nvGraphicFramePr>
        <p:xfrm>
          <a:off x="3466686" y="4370877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80" name="Equation" r:id="rId8" imgW="139639" imgH="203112" progId="Equation.3">
                  <p:embed/>
                </p:oleObj>
              </mc:Choice>
              <mc:Fallback>
                <p:oleObj name="Equation" r:id="rId8" imgW="139639" imgH="203112" progId="Equation.3">
                  <p:embed/>
                  <p:pic>
                    <p:nvPicPr>
                      <p:cNvPr id="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6686" y="4370877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380289"/>
              </p:ext>
            </p:extLst>
          </p:nvPr>
        </p:nvGraphicFramePr>
        <p:xfrm>
          <a:off x="5133975" y="4759325"/>
          <a:ext cx="19526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81" name="Equation" r:id="rId20" imgW="965160" imgH="482400" progId="Equation.DSMT4">
                  <p:embed/>
                </p:oleObj>
              </mc:Choice>
              <mc:Fallback>
                <p:oleObj name="Equation" r:id="rId20" imgW="965160" imgH="4824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975" y="4759325"/>
                        <a:ext cx="1952625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381037"/>
              </p:ext>
            </p:extLst>
          </p:nvPr>
        </p:nvGraphicFramePr>
        <p:xfrm>
          <a:off x="4645025" y="51054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82" name="Equation" r:id="rId22" imgW="190417" imgH="152334" progId="Equation.3">
                  <p:embed/>
                </p:oleObj>
              </mc:Choice>
              <mc:Fallback>
                <p:oleObj name="Equation" r:id="rId22" imgW="190417" imgH="152334" progId="Equation.3">
                  <p:embed/>
                  <p:pic>
                    <p:nvPicPr>
                      <p:cNvPr id="2969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51054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235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0" y="457200"/>
            <a:ext cx="3753197" cy="251252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043653"/>
              </p:ext>
            </p:extLst>
          </p:nvPr>
        </p:nvGraphicFramePr>
        <p:xfrm>
          <a:off x="3810000" y="3962400"/>
          <a:ext cx="17716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73" name="Equation" r:id="rId4" imgW="876240" imgH="241200" progId="Equation.DSMT4">
                  <p:embed/>
                </p:oleObj>
              </mc:Choice>
              <mc:Fallback>
                <p:oleObj name="Equation" r:id="rId4" imgW="876240" imgH="24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962400"/>
                        <a:ext cx="177165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719096"/>
              </p:ext>
            </p:extLst>
          </p:nvPr>
        </p:nvGraphicFramePr>
        <p:xfrm>
          <a:off x="1371600" y="3810000"/>
          <a:ext cx="18732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74" name="Equation" r:id="rId6" imgW="927000" imgH="393480" progId="Equation.DSMT4">
                  <p:embed/>
                </p:oleObj>
              </mc:Choice>
              <mc:Fallback>
                <p:oleObj name="Equation" r:id="rId6" imgW="92700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10000"/>
                        <a:ext cx="187325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089750"/>
              </p:ext>
            </p:extLst>
          </p:nvPr>
        </p:nvGraphicFramePr>
        <p:xfrm>
          <a:off x="6124575" y="3746500"/>
          <a:ext cx="21050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75" name="Equation" r:id="rId8" imgW="1041120" imgH="457200" progId="Equation.DSMT4">
                  <p:embed/>
                </p:oleObj>
              </mc:Choice>
              <mc:Fallback>
                <p:oleObj name="Equation" r:id="rId8" imgW="1041120" imgH="457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75" y="3746500"/>
                        <a:ext cx="2105025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059756"/>
              </p:ext>
            </p:extLst>
          </p:nvPr>
        </p:nvGraphicFramePr>
        <p:xfrm>
          <a:off x="4199692" y="3048000"/>
          <a:ext cx="9239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76" name="Equation" r:id="rId10" imgW="457200" imgH="228600" progId="Equation.DSMT4">
                  <p:embed/>
                </p:oleObj>
              </mc:Choice>
              <mc:Fallback>
                <p:oleObj name="Equation" r:id="rId10" imgW="45720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9692" y="3048000"/>
                        <a:ext cx="9239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21437"/>
              </p:ext>
            </p:extLst>
          </p:nvPr>
        </p:nvGraphicFramePr>
        <p:xfrm>
          <a:off x="3806825" y="4938713"/>
          <a:ext cx="2387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77" name="Equation" r:id="rId12" imgW="1180800" imgH="457200" progId="Equation.DSMT4">
                  <p:embed/>
                </p:oleObj>
              </mc:Choice>
              <mc:Fallback>
                <p:oleObj name="Equation" r:id="rId12" imgW="1180800" imgH="457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825" y="4938713"/>
                        <a:ext cx="2387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793631"/>
              </p:ext>
            </p:extLst>
          </p:nvPr>
        </p:nvGraphicFramePr>
        <p:xfrm>
          <a:off x="6716713" y="4976813"/>
          <a:ext cx="13604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78" name="Equation" r:id="rId14" imgW="672840" imgH="419040" progId="Equation.DSMT4">
                  <p:embed/>
                </p:oleObj>
              </mc:Choice>
              <mc:Fallback>
                <p:oleObj name="Equation" r:id="rId14" imgW="672840" imgH="419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713" y="4976813"/>
                        <a:ext cx="1360487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>
            <a:off x="5715001" y="413512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004413"/>
              </p:ext>
            </p:extLst>
          </p:nvPr>
        </p:nvGraphicFramePr>
        <p:xfrm>
          <a:off x="4353627" y="4532313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79" name="Equation" r:id="rId16" imgW="139639" imgH="203112" progId="Equation.3">
                  <p:embed/>
                </p:oleObj>
              </mc:Choice>
              <mc:Fallback>
                <p:oleObj name="Equation" r:id="rId16" imgW="139639" imgH="203112" progId="Equation.3">
                  <p:embed/>
                  <p:pic>
                    <p:nvPicPr>
                      <p:cNvPr id="1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3627" y="4532313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383757"/>
              </p:ext>
            </p:extLst>
          </p:nvPr>
        </p:nvGraphicFramePr>
        <p:xfrm>
          <a:off x="6248400" y="5243513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80" name="Equation" r:id="rId18" imgW="190417" imgH="152334" progId="Equation.3">
                  <p:embed/>
                </p:oleObj>
              </mc:Choice>
              <mc:Fallback>
                <p:oleObj name="Equation" r:id="rId18" imgW="190417" imgH="152334" progId="Equation.3">
                  <p:embed/>
                  <p:pic>
                    <p:nvPicPr>
                      <p:cNvPr id="1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243513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5400000">
            <a:off x="4524494" y="3683476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 flipH="1">
            <a:off x="3383280" y="4135121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1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551789"/>
              </p:ext>
            </p:extLst>
          </p:nvPr>
        </p:nvGraphicFramePr>
        <p:xfrm>
          <a:off x="4964113" y="1700161"/>
          <a:ext cx="17716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43" name="Equation" r:id="rId3" imgW="876240" imgH="241200" progId="Equation.DSMT4">
                  <p:embed/>
                </p:oleObj>
              </mc:Choice>
              <mc:Fallback>
                <p:oleObj name="Equation" r:id="rId3" imgW="876240" imgH="24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1700161"/>
                        <a:ext cx="177165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735020"/>
              </p:ext>
            </p:extLst>
          </p:nvPr>
        </p:nvGraphicFramePr>
        <p:xfrm>
          <a:off x="5345113" y="785761"/>
          <a:ext cx="9239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44" name="Equation" r:id="rId5" imgW="457200" imgH="228600" progId="Equation.DSMT4">
                  <p:embed/>
                </p:oleObj>
              </mc:Choice>
              <mc:Fallback>
                <p:oleObj name="Equation" r:id="rId5" imgW="45720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113" y="785761"/>
                        <a:ext cx="9239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200460"/>
              </p:ext>
            </p:extLst>
          </p:nvPr>
        </p:nvGraphicFramePr>
        <p:xfrm>
          <a:off x="7250113" y="1522361"/>
          <a:ext cx="13604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45" name="Equation" r:id="rId7" imgW="672840" imgH="419040" progId="Equation.DSMT4">
                  <p:embed/>
                </p:oleObj>
              </mc:Choice>
              <mc:Fallback>
                <p:oleObj name="Equation" r:id="rId7" imgW="672840" imgH="419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113" y="1522361"/>
                        <a:ext cx="1360487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5400000">
            <a:off x="5669915" y="1421237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6869113" y="1872881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269415"/>
              </p:ext>
            </p:extLst>
          </p:nvPr>
        </p:nvGraphicFramePr>
        <p:xfrm>
          <a:off x="4964113" y="2667000"/>
          <a:ext cx="246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46" name="Equation" r:id="rId9" imgW="1218960" imgH="419040" progId="Equation.DSMT4">
                  <p:embed/>
                </p:oleObj>
              </mc:Choice>
              <mc:Fallback>
                <p:oleObj name="Equation" r:id="rId9" imgW="1218960" imgH="4190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2667000"/>
                        <a:ext cx="2463800" cy="8382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126483"/>
              </p:ext>
            </p:extLst>
          </p:nvPr>
        </p:nvGraphicFramePr>
        <p:xfrm>
          <a:off x="5445125" y="2233561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47" name="Equation" r:id="rId11" imgW="139639" imgH="203112" progId="Equation.3">
                  <p:embed/>
                </p:oleObj>
              </mc:Choice>
              <mc:Fallback>
                <p:oleObj name="Equation" r:id="rId11" imgW="139639" imgH="203112" progId="Equation.3">
                  <p:embed/>
                  <p:pic>
                    <p:nvPicPr>
                      <p:cNvPr id="1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2233561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0" y="457200"/>
            <a:ext cx="3753197" cy="25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6962"/>
            <a:ext cx="8229600" cy="2332038"/>
          </a:xfrm>
        </p:spPr>
        <p:txBody>
          <a:bodyPr>
            <a:noAutofit/>
          </a:bodyPr>
          <a:lstStyle/>
          <a:p>
            <a:r>
              <a:rPr lang="sr-Latn-RS" dirty="0"/>
              <a:t>Poračun na stabilnost centrično pritisnutih štapova </a:t>
            </a:r>
            <a:r>
              <a:rPr lang="sr-Latn-RS" dirty="0" smtClean="0"/>
              <a:t>uključuje:</a:t>
            </a:r>
          </a:p>
          <a:p>
            <a:pPr lvl="1"/>
            <a:r>
              <a:rPr lang="sr-Latn-RS" dirty="0" smtClean="0"/>
              <a:t>Proračun </a:t>
            </a:r>
            <a:r>
              <a:rPr lang="sr-Latn-RS" dirty="0"/>
              <a:t>čvrstoće</a:t>
            </a:r>
            <a:r>
              <a:rPr lang="sr-Latn-RS" dirty="0" smtClean="0"/>
              <a:t>,</a:t>
            </a:r>
          </a:p>
          <a:p>
            <a:pPr lvl="1"/>
            <a:r>
              <a:rPr lang="sr-Latn-RS" dirty="0" smtClean="0"/>
              <a:t>Proračun </a:t>
            </a:r>
            <a:r>
              <a:rPr lang="sr-Latn-RS" dirty="0"/>
              <a:t>dozvoljene kritične sile </a:t>
            </a:r>
            <a:r>
              <a:rPr lang="sr-Latn-RS" dirty="0" smtClean="0"/>
              <a:t>i</a:t>
            </a:r>
          </a:p>
          <a:p>
            <a:pPr lvl="1"/>
            <a:r>
              <a:rPr lang="sr-Latn-RS" dirty="0" smtClean="0"/>
              <a:t>Proračun </a:t>
            </a:r>
            <a:r>
              <a:rPr lang="sr-Latn-RS" dirty="0"/>
              <a:t>potrebne površine poprečnog preseka.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77724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4.4. Proračun na stabilnost</a:t>
            </a:r>
            <a:endParaRPr lang="sr-Latn-RS" sz="28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505200"/>
            <a:ext cx="70866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Proračun čvrstoće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17372"/>
              </p:ext>
            </p:extLst>
          </p:nvPr>
        </p:nvGraphicFramePr>
        <p:xfrm>
          <a:off x="685800" y="4648200"/>
          <a:ext cx="20272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50" name="Equation" r:id="rId3" imgW="1002960" imgH="393480" progId="Equation.DSMT4">
                  <p:embed/>
                </p:oleObj>
              </mc:Choice>
              <mc:Fallback>
                <p:oleObj name="Equation" r:id="rId3" imgW="100296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648200"/>
                        <a:ext cx="2027237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8500" y="4648200"/>
            <a:ext cx="22098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Dozvoljeni kritični napon</a:t>
            </a:r>
            <a:endParaRPr lang="sr-Latn-R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858201"/>
              </p:ext>
            </p:extLst>
          </p:nvPr>
        </p:nvGraphicFramePr>
        <p:xfrm>
          <a:off x="5181600" y="5003800"/>
          <a:ext cx="12573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51" name="Equation" r:id="rId5" imgW="622080" imgH="431640" progId="Equation.DSMT4">
                  <p:embed/>
                </p:oleObj>
              </mc:Choice>
              <mc:Fallback>
                <p:oleObj name="Equation" r:id="rId5" imgW="62208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003800"/>
                        <a:ext cx="12573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lbow Connector 9"/>
          <p:cNvCxnSpPr>
            <a:stCxn id="8" idx="0"/>
            <a:endCxn id="7" idx="0"/>
          </p:cNvCxnSpPr>
          <p:nvPr/>
        </p:nvCxnSpPr>
        <p:spPr>
          <a:xfrm rot="16200000" flipV="1">
            <a:off x="3021409" y="3326209"/>
            <a:ext cx="12700" cy="2643982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81800" y="4209871"/>
            <a:ext cx="1905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b="1" dirty="0" smtClean="0">
                <a:solidFill>
                  <a:srgbClr val="C00000"/>
                </a:solidFill>
              </a:rPr>
              <a:t>S</a:t>
            </a:r>
            <a:r>
              <a:rPr lang="sr-Latn-BA" sz="2400" b="1" baseline="-25000" dirty="0" smtClean="0">
                <a:solidFill>
                  <a:srgbClr val="C00000"/>
                </a:solidFill>
              </a:rPr>
              <a:t>izv</a:t>
            </a:r>
            <a:r>
              <a:rPr lang="sr-Latn-BA" sz="2400" dirty="0" smtClean="0"/>
              <a:t> – Stepen sigurnosti pri izvijanju.</a:t>
            </a:r>
            <a:endParaRPr lang="sr-Latn-RS" sz="2400" dirty="0"/>
          </a:p>
        </p:txBody>
      </p:sp>
      <p:cxnSp>
        <p:nvCxnSpPr>
          <p:cNvPr id="14" name="Elbow Connector 13"/>
          <p:cNvCxnSpPr>
            <a:stCxn id="12" idx="1"/>
            <a:endCxn id="9" idx="3"/>
          </p:cNvCxnSpPr>
          <p:nvPr/>
        </p:nvCxnSpPr>
        <p:spPr>
          <a:xfrm rot="10800000" flipV="1">
            <a:off x="6438900" y="4810036"/>
            <a:ext cx="342900" cy="625564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6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6" y="768234"/>
            <a:ext cx="4943994" cy="27369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3504" y="3975318"/>
            <a:ext cx="7854696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Uvođenjem izvesne bočne sile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800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štap 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bi 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po njenom uklanjanju, poprimio 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stabilan krivolinijski oblik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800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simetričan u odnosu na prvouspostavljeni (</a:t>
            </a:r>
            <a:r>
              <a:rPr lang="sr-Latn-R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u pitanju je štap sa neutralnim stanjem ravnoteže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). 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3124200" y="381000"/>
            <a:ext cx="274320" cy="18288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ight Arrow 5"/>
          <p:cNvSpPr/>
          <p:nvPr/>
        </p:nvSpPr>
        <p:spPr>
          <a:xfrm rot="5400000">
            <a:off x="4983480" y="381000"/>
            <a:ext cx="274320" cy="18288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6077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609600" y="533400"/>
            <a:ext cx="7239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Propisi za čelične konstrukcije predviđaju primenu „</a:t>
            </a:r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“ postupka prema kojem se dozvoljeni kritični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napon dovodi u vezu sa dozvoljenim naponom na pritisak </a:t>
            </a:r>
            <a:endParaRPr lang="sr-Latn-R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116361"/>
              </p:ext>
            </p:extLst>
          </p:nvPr>
        </p:nvGraphicFramePr>
        <p:xfrm>
          <a:off x="7162800" y="1371600"/>
          <a:ext cx="1257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5" name="Equation" r:id="rId3" imgW="622080" imgH="393480" progId="Equation.DSMT4">
                  <p:embed/>
                </p:oleObj>
              </mc:Choice>
              <mc:Fallback>
                <p:oleObj name="Equation" r:id="rId3" imgW="62208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371600"/>
                        <a:ext cx="12573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6736" y="1981200"/>
            <a:ext cx="578746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Koeficijent </a:t>
            </a:r>
            <a:r>
              <a:rPr lang="sr-Latn-R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 </a:t>
            </a:r>
            <a:r>
              <a:rPr lang="sr-Latn-R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sr-Latn-R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zavisi od vrste konstrukcionog čelika i od vitkosti.</a:t>
            </a:r>
            <a:endParaRPr lang="sr-Latn-RS" sz="2400" dirty="0">
              <a:solidFill>
                <a:schemeClr val="tx1"/>
              </a:solidFill>
            </a:endParaRPr>
          </a:p>
        </p:txBody>
      </p:sp>
      <p:cxnSp>
        <p:nvCxnSpPr>
          <p:cNvPr id="10" name="Elbow Connector 9"/>
          <p:cNvCxnSpPr>
            <a:stCxn id="8" idx="3"/>
            <a:endCxn id="7" idx="2"/>
          </p:cNvCxnSpPr>
          <p:nvPr/>
        </p:nvCxnSpPr>
        <p:spPr>
          <a:xfrm flipV="1">
            <a:off x="6934200" y="2159000"/>
            <a:ext cx="857250" cy="237699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33400" y="3048000"/>
            <a:ext cx="5896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Proračun dozvoljene kritične sile </a:t>
            </a: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703350"/>
              </p:ext>
            </p:extLst>
          </p:nvPr>
        </p:nvGraphicFramePr>
        <p:xfrm>
          <a:off x="609600" y="3810000"/>
          <a:ext cx="13858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6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0"/>
                        <a:ext cx="1385888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533400" y="4572000"/>
            <a:ext cx="7806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Proračun potrebne površine poprečnog preseka </a:t>
            </a: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204950"/>
              </p:ext>
            </p:extLst>
          </p:nvPr>
        </p:nvGraphicFramePr>
        <p:xfrm>
          <a:off x="2592388" y="5181600"/>
          <a:ext cx="10779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7" name="Equation" r:id="rId7" imgW="533160" imgH="431640" progId="Equation.DSMT4">
                  <p:embed/>
                </p:oleObj>
              </mc:Choice>
              <mc:Fallback>
                <p:oleObj name="Equation" r:id="rId7" imgW="533160" imgH="43164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5181600"/>
                        <a:ext cx="1077912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243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6" grpId="0"/>
      <p:bldP spid="1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DEFORMACIJSKI RAD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61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7772400" cy="4038600"/>
          </a:xfrm>
        </p:spPr>
        <p:txBody>
          <a:bodyPr>
            <a:normAutofit/>
          </a:bodyPr>
          <a:lstStyle/>
          <a:p>
            <a:r>
              <a:rPr lang="sr-Latn-RS" sz="2800" dirty="0"/>
              <a:t>Izvesno telo se usled delovanja </a:t>
            </a:r>
            <a:r>
              <a:rPr lang="sr-Latn-RS" sz="2800" b="1" dirty="0"/>
              <a:t>spoljašnjih</a:t>
            </a:r>
            <a:r>
              <a:rPr lang="sr-Latn-RS" sz="2800" dirty="0"/>
              <a:t> </a:t>
            </a:r>
            <a:r>
              <a:rPr lang="sr-Latn-RS" sz="2800" b="1" dirty="0"/>
              <a:t>sila</a:t>
            </a:r>
            <a:r>
              <a:rPr lang="sr-Latn-RS" sz="2800" dirty="0"/>
              <a:t>, deformiše. Pri tome se napadne tačke tih sila pomeraju i sile na tim pomeranjima vrše rad</a:t>
            </a:r>
            <a:r>
              <a:rPr lang="sr-Latn-RS" sz="2800" dirty="0" smtClean="0"/>
              <a:t>.</a:t>
            </a:r>
            <a:endParaRPr lang="en-US" sz="2800" dirty="0" smtClean="0"/>
          </a:p>
          <a:p>
            <a:r>
              <a:rPr lang="sr-Latn-RS" b="1" dirty="0"/>
              <a:t>Rad</a:t>
            </a:r>
            <a:r>
              <a:rPr lang="sr-Latn-RS" dirty="0"/>
              <a:t> </a:t>
            </a:r>
            <a:r>
              <a:rPr lang="sr-Latn-RS" b="1" dirty="0"/>
              <a:t>spoljašnjih</a:t>
            </a:r>
            <a:r>
              <a:rPr lang="sr-Latn-RS" dirty="0"/>
              <a:t> </a:t>
            </a:r>
            <a:r>
              <a:rPr lang="sr-Latn-RS" b="1" dirty="0"/>
              <a:t>sila</a:t>
            </a:r>
            <a:r>
              <a:rPr lang="sr-Latn-RS" dirty="0"/>
              <a:t> usled deformisanja čvrstog tela zove se </a:t>
            </a:r>
            <a:r>
              <a:rPr lang="sr-Latn-RS" b="1" dirty="0"/>
              <a:t>deformacijski</a:t>
            </a:r>
            <a:r>
              <a:rPr lang="sr-Latn-RS" dirty="0"/>
              <a:t> </a:t>
            </a:r>
            <a:r>
              <a:rPr lang="sr-Latn-RS" b="1" dirty="0"/>
              <a:t>rad</a:t>
            </a:r>
            <a:r>
              <a:rPr lang="sr-Latn-RS" dirty="0"/>
              <a:t> i isti se, ovde označen sa </a:t>
            </a:r>
            <a:r>
              <a:rPr lang="en-US" b="1" dirty="0" smtClean="0"/>
              <a:t>A</a:t>
            </a:r>
            <a:r>
              <a:rPr lang="en-US" b="1" baseline="-25000" dirty="0" smtClean="0"/>
              <a:t>d</a:t>
            </a:r>
            <a:r>
              <a:rPr lang="en-US" dirty="0" smtClean="0"/>
              <a:t>, </a:t>
            </a:r>
            <a:r>
              <a:rPr lang="sr-Latn-RS" dirty="0"/>
              <a:t>troši se na </a:t>
            </a:r>
            <a:r>
              <a:rPr lang="sr-Latn-RS" dirty="0" smtClean="0"/>
              <a:t>akumulaciju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p</a:t>
            </a:r>
            <a:r>
              <a:rPr lang="sr-Latn-RS" b="1" dirty="0" smtClean="0">
                <a:solidFill>
                  <a:srgbClr val="0070C0"/>
                </a:solidFill>
              </a:rPr>
              <a:t>otencijalne</a:t>
            </a:r>
            <a:r>
              <a:rPr lang="sr-Latn-RS" dirty="0" smtClean="0"/>
              <a:t>,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6600"/>
                </a:solidFill>
              </a:rPr>
              <a:t>k</a:t>
            </a:r>
            <a:r>
              <a:rPr lang="sr-Latn-RS" b="1" dirty="0" smtClean="0">
                <a:solidFill>
                  <a:srgbClr val="006600"/>
                </a:solidFill>
              </a:rPr>
              <a:t>inetičke</a:t>
            </a:r>
            <a:r>
              <a:rPr lang="sr-Latn-RS" dirty="0" smtClean="0">
                <a:solidFill>
                  <a:srgbClr val="006600"/>
                </a:solidFill>
              </a:rPr>
              <a:t> </a:t>
            </a:r>
            <a:r>
              <a:rPr lang="sr-Latn-BA" dirty="0" smtClean="0"/>
              <a:t>i </a:t>
            </a:r>
            <a:r>
              <a:rPr lang="sr-Latn-BA" b="1" dirty="0" smtClean="0">
                <a:solidFill>
                  <a:srgbClr val="C00000"/>
                </a:solidFill>
              </a:rPr>
              <a:t>t</a:t>
            </a:r>
            <a:r>
              <a:rPr lang="sr-Latn-RS" b="1" dirty="0" smtClean="0">
                <a:solidFill>
                  <a:srgbClr val="C00000"/>
                </a:solidFill>
              </a:rPr>
              <a:t>oplotne </a:t>
            </a:r>
            <a:r>
              <a:rPr lang="sr-Latn-RS" b="1" dirty="0">
                <a:solidFill>
                  <a:srgbClr val="C00000"/>
                </a:solidFill>
              </a:rPr>
              <a:t>energije</a:t>
            </a:r>
            <a:r>
              <a:rPr lang="sr-Latn-RS" dirty="0"/>
              <a:t>, u samom telu</a:t>
            </a:r>
            <a:r>
              <a:rPr lang="sr-Latn-RS" dirty="0" smtClean="0"/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1066800"/>
            <a:ext cx="7772400" cy="762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.1. Uvodna razmatranja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2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62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533400"/>
            <a:ext cx="7772400" cy="5486400"/>
          </a:xfrm>
        </p:spPr>
        <p:txBody>
          <a:bodyPr>
            <a:noAutofit/>
          </a:bodyPr>
          <a:lstStyle/>
          <a:p>
            <a:r>
              <a:rPr lang="sr-Latn-RS" sz="2800" dirty="0"/>
              <a:t>Ako </a:t>
            </a:r>
            <a:r>
              <a:rPr lang="sr-Latn-RS" sz="2800" b="1" dirty="0"/>
              <a:t>spoljašnje sile</a:t>
            </a:r>
            <a:r>
              <a:rPr lang="sr-Latn-RS" sz="2800" dirty="0"/>
              <a:t>, od nule do svojih krajnjih vrednosti </a:t>
            </a:r>
            <a:r>
              <a:rPr lang="sr-Latn-RS" sz="2800" b="1" dirty="0"/>
              <a:t>rastu sporo</a:t>
            </a:r>
            <a:r>
              <a:rPr lang="sr-Latn-RS" sz="2800" dirty="0"/>
              <a:t>, onda se zbog zanemarivo malih brzina i ubrzanja delića tela, </a:t>
            </a:r>
            <a:r>
              <a:rPr lang="sr-Latn-RS" sz="2800" b="1" dirty="0"/>
              <a:t>akumulirana kinetička energija može zanemariti</a:t>
            </a:r>
            <a:r>
              <a:rPr lang="sr-Latn-RS" sz="2800" dirty="0" smtClean="0"/>
              <a:t>.</a:t>
            </a:r>
          </a:p>
          <a:p>
            <a:r>
              <a:rPr lang="sr-Latn-RS" sz="2800" dirty="0" smtClean="0"/>
              <a:t>S </a:t>
            </a:r>
            <a:r>
              <a:rPr lang="sr-Latn-RS" sz="2800" dirty="0"/>
              <a:t>druge strane, ako se </a:t>
            </a:r>
            <a:r>
              <a:rPr lang="sr-Latn-RS" sz="2800" b="1" dirty="0"/>
              <a:t>deformisanje</a:t>
            </a:r>
            <a:r>
              <a:rPr lang="sr-Latn-RS" sz="2800" dirty="0"/>
              <a:t> odvija u </a:t>
            </a:r>
            <a:r>
              <a:rPr lang="sr-Latn-RS" sz="2800" b="1" dirty="0"/>
              <a:t>oblasti</a:t>
            </a:r>
            <a:r>
              <a:rPr lang="sr-Latn-RS" sz="2800" dirty="0"/>
              <a:t> </a:t>
            </a:r>
            <a:r>
              <a:rPr lang="sr-Latn-RS" sz="2800" b="1" dirty="0"/>
              <a:t>elastičnsti</a:t>
            </a:r>
            <a:r>
              <a:rPr lang="sr-Latn-RS" sz="2800" dirty="0"/>
              <a:t>, onda se i akumulirana </a:t>
            </a:r>
            <a:r>
              <a:rPr lang="sr-Latn-RS" sz="2800" b="1" dirty="0"/>
              <a:t>toplotna</a:t>
            </a:r>
            <a:r>
              <a:rPr lang="sr-Latn-RS" sz="2800" dirty="0"/>
              <a:t> </a:t>
            </a:r>
            <a:r>
              <a:rPr lang="sr-Latn-RS" sz="2800" b="1" dirty="0"/>
              <a:t>energija</a:t>
            </a:r>
            <a:r>
              <a:rPr lang="sr-Latn-RS" sz="2800" dirty="0"/>
              <a:t> </a:t>
            </a:r>
            <a:r>
              <a:rPr lang="sr-Latn-RS" sz="2800" b="1" dirty="0"/>
              <a:t>može</a:t>
            </a:r>
            <a:r>
              <a:rPr lang="sr-Latn-RS" sz="2800" dirty="0"/>
              <a:t> </a:t>
            </a:r>
            <a:r>
              <a:rPr lang="sr-Latn-RS" sz="2800" b="1" dirty="0"/>
              <a:t>zanemariti</a:t>
            </a:r>
            <a:r>
              <a:rPr lang="sr-Latn-RS" sz="2800" dirty="0" smtClean="0"/>
              <a:t>.</a:t>
            </a:r>
          </a:p>
          <a:p>
            <a:r>
              <a:rPr lang="sr-Latn-RS" sz="2800" dirty="0" smtClean="0"/>
              <a:t>U </a:t>
            </a:r>
            <a:r>
              <a:rPr lang="sr-Latn-RS" sz="2800" dirty="0"/>
              <a:t>uslovima sporog rasta spoljašnjih sila i deformisanja tela u oblasti elastičnosti, </a:t>
            </a:r>
            <a:r>
              <a:rPr lang="sr-Latn-RS" sz="2800" b="1" dirty="0"/>
              <a:t>deformacijski</a:t>
            </a:r>
            <a:r>
              <a:rPr lang="sr-Latn-RS" sz="2800" dirty="0"/>
              <a:t> </a:t>
            </a:r>
            <a:r>
              <a:rPr lang="sr-Latn-RS" sz="2800" b="1" dirty="0"/>
              <a:t>rad</a:t>
            </a:r>
            <a:r>
              <a:rPr lang="sr-Latn-RS" sz="2800" dirty="0"/>
              <a:t> se troši na akumulaciju </a:t>
            </a:r>
            <a:r>
              <a:rPr lang="sr-Latn-RS" sz="2800" b="1" dirty="0"/>
              <a:t>potencijalne</a:t>
            </a:r>
            <a:r>
              <a:rPr lang="sr-Latn-RS" sz="2800" dirty="0"/>
              <a:t> </a:t>
            </a:r>
            <a:r>
              <a:rPr lang="sr-Latn-RS" sz="2800" b="1" dirty="0"/>
              <a:t>energije elastične </a:t>
            </a:r>
            <a:r>
              <a:rPr lang="sr-Latn-RS" sz="2800" b="1" dirty="0" smtClean="0"/>
              <a:t>deformacije</a:t>
            </a:r>
            <a:r>
              <a:rPr lang="sr-Latn-RS" sz="2800" dirty="0"/>
              <a:t> </a:t>
            </a:r>
            <a:r>
              <a:rPr lang="sr-Latn-RS" sz="2800" dirty="0" smtClean="0"/>
              <a:t>E</a:t>
            </a:r>
            <a:r>
              <a:rPr lang="sr-Latn-RS" sz="2800" baseline="-25000" dirty="0" smtClean="0"/>
              <a:t>p</a:t>
            </a:r>
            <a:r>
              <a:rPr lang="sr-Latn-RS" sz="2800" dirty="0" smtClean="0"/>
              <a:t>, te je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787441"/>
              </p:ext>
            </p:extLst>
          </p:nvPr>
        </p:nvGraphicFramePr>
        <p:xfrm>
          <a:off x="2057400" y="5562600"/>
          <a:ext cx="10525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28" name="Equation" r:id="rId3" imgW="520560" imgH="241200" progId="Equation.DSMT4">
                  <p:embed/>
                </p:oleObj>
              </mc:Choice>
              <mc:Fallback>
                <p:oleObj name="Equation" r:id="rId3" imgW="520560" imgH="2412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562600"/>
                        <a:ext cx="1052512" cy="482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452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63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457200"/>
            <a:ext cx="7772400" cy="16002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.2. Deformacijski rad izražen</a:t>
            </a:r>
          </a:p>
          <a:p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pomoću spoljašnjih sila.</a:t>
            </a:r>
          </a:p>
          <a:p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Klapejronov teorem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70" y="2467494"/>
            <a:ext cx="4264430" cy="22569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4891638"/>
            <a:ext cx="6095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5.1 Štap opterećen na zatezanje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silom F</a:t>
            </a:r>
            <a:r>
              <a:rPr lang="sr-Latn-RS" sz="24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Latn-RS" sz="2400" dirty="0"/>
              <a:t>(</a:t>
            </a:r>
            <a:r>
              <a:rPr lang="sr-Latn-RS" sz="2400" i="1" dirty="0"/>
              <a:t>a</a:t>
            </a:r>
            <a:r>
              <a:rPr lang="sr-Latn-RS" sz="2400" dirty="0"/>
              <a:t>)</a:t>
            </a:r>
            <a:r>
              <a:rPr lang="sr-Latn-RS" sz="2400" i="1" dirty="0"/>
              <a:t> koja je dostigla svoju krajnju vrednost F </a:t>
            </a:r>
            <a:r>
              <a:rPr lang="sr-Latn-RS" sz="2400" dirty="0"/>
              <a:t>(</a:t>
            </a:r>
            <a:r>
              <a:rPr lang="sr-Latn-RS" sz="2400" i="1" dirty="0"/>
              <a:t>b</a:t>
            </a:r>
            <a:r>
              <a:rPr lang="sr-Latn-RS" sz="2400" dirty="0"/>
              <a:t>)</a:t>
            </a:r>
            <a:r>
              <a:rPr lang="sr-Latn-RS" sz="2400" i="1" dirty="0"/>
              <a:t>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320994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64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6" y="457200"/>
            <a:ext cx="4264430" cy="225690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653639"/>
              </p:ext>
            </p:extLst>
          </p:nvPr>
        </p:nvGraphicFramePr>
        <p:xfrm>
          <a:off x="5257800" y="838200"/>
          <a:ext cx="11033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01" name="Equation" r:id="rId4" imgW="545760" imgH="228600" progId="Equation.DSMT4">
                  <p:embed/>
                </p:oleObj>
              </mc:Choice>
              <mc:Fallback>
                <p:oleObj name="Equation" r:id="rId4" imgW="545760" imgH="2286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838200"/>
                        <a:ext cx="110331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417467"/>
              </p:ext>
            </p:extLst>
          </p:nvPr>
        </p:nvGraphicFramePr>
        <p:xfrm>
          <a:off x="5348288" y="2108200"/>
          <a:ext cx="9763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02" name="Equation" r:id="rId6" imgW="482400" imgH="177480" progId="Equation.DSMT4">
                  <p:embed/>
                </p:oleObj>
              </mc:Choice>
              <mc:Fallback>
                <p:oleObj name="Equation" r:id="rId6" imgW="482400" imgH="177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8" y="2108200"/>
                        <a:ext cx="976312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717867"/>
            <a:ext cx="2543694" cy="22257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81893" y="5112603"/>
            <a:ext cx="5076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5.2 Grafički prikaz linearne veze između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sile F</a:t>
            </a:r>
            <a:r>
              <a:rPr lang="sr-Latn-RS" sz="24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i njene napadne tačke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</a:t>
            </a:r>
            <a:r>
              <a:rPr lang="sr-Latn-RS" sz="24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z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050618"/>
              </p:ext>
            </p:extLst>
          </p:nvPr>
        </p:nvGraphicFramePr>
        <p:xfrm>
          <a:off x="6858000" y="673100"/>
          <a:ext cx="11795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03" name="Equation" r:id="rId9" imgW="583920" imgH="393480" progId="Equation.DSMT4">
                  <p:embed/>
                </p:oleObj>
              </mc:Choice>
              <mc:Fallback>
                <p:oleObj name="Equation" r:id="rId9" imgW="58392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673100"/>
                        <a:ext cx="11795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102073"/>
              </p:ext>
            </p:extLst>
          </p:nvPr>
        </p:nvGraphicFramePr>
        <p:xfrm>
          <a:off x="6858000" y="1885950"/>
          <a:ext cx="1079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04" name="Equation" r:id="rId11" imgW="533160" imgH="393480" progId="Equation.DSMT4">
                  <p:embed/>
                </p:oleObj>
              </mc:Choice>
              <mc:Fallback>
                <p:oleObj name="Equation" r:id="rId11" imgW="53316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885950"/>
                        <a:ext cx="10795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62400" y="3031320"/>
            <a:ext cx="36576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/>
              <a:t>Za </a:t>
            </a:r>
            <a:r>
              <a:rPr lang="sr-Latn-RS" sz="2400" dirty="0" smtClean="0"/>
              <a:t>infinitezimalno </a:t>
            </a:r>
            <a:r>
              <a:rPr lang="sr-Latn-RS" sz="2400" b="1" dirty="0" smtClean="0">
                <a:solidFill>
                  <a:srgbClr val="C00000"/>
                </a:solidFill>
              </a:rPr>
              <a:t>dF</a:t>
            </a:r>
            <a:r>
              <a:rPr lang="sr-Latn-RS" sz="2400" dirty="0" smtClean="0"/>
              <a:t> i odgovarajuće </a:t>
            </a:r>
            <a:r>
              <a:rPr lang="sr-Latn-RS" sz="2400" b="1" dirty="0" smtClean="0">
                <a:solidFill>
                  <a:srgbClr val="C00000"/>
                </a:solidFill>
              </a:rPr>
              <a:t>d</a:t>
            </a:r>
            <a:r>
              <a:rPr lang="sr-Latn-RS" sz="24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</a:t>
            </a:r>
            <a:r>
              <a:rPr lang="sr-Latn-RS" sz="2400" dirty="0" smtClean="0"/>
              <a:t> izvršiće se infinitezimalni deformacijski rad</a:t>
            </a:r>
            <a:endParaRPr lang="sr-Latn-R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746774"/>
              </p:ext>
            </p:extLst>
          </p:nvPr>
        </p:nvGraphicFramePr>
        <p:xfrm>
          <a:off x="6684444" y="4372380"/>
          <a:ext cx="15160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05" name="Equation" r:id="rId13" imgW="749160" imgH="228600" progId="Equation.DSMT4">
                  <p:embed/>
                </p:oleObj>
              </mc:Choice>
              <mc:Fallback>
                <p:oleObj name="Equation" r:id="rId13" imgW="74916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4444" y="4372380"/>
                        <a:ext cx="151606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225193"/>
              </p:ext>
            </p:extLst>
          </p:nvPr>
        </p:nvGraphicFramePr>
        <p:xfrm>
          <a:off x="6400800" y="900469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06" name="Equation" r:id="rId15" imgW="190417" imgH="152334" progId="Equation.3">
                  <p:embed/>
                </p:oleObj>
              </mc:Choice>
              <mc:Fallback>
                <p:oleObj name="Equation" r:id="rId15" imgW="190417" imgH="152334" progId="Equation.3">
                  <p:embed/>
                  <p:pic>
                    <p:nvPicPr>
                      <p:cNvPr id="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900469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134080"/>
              </p:ext>
            </p:extLst>
          </p:nvPr>
        </p:nvGraphicFramePr>
        <p:xfrm>
          <a:off x="6397625" y="212725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07" name="Equation" r:id="rId15" imgW="190417" imgH="152334" progId="Equation.3">
                  <p:embed/>
                </p:oleObj>
              </mc:Choice>
              <mc:Fallback>
                <p:oleObj name="Equation" r:id="rId15" imgW="190417" imgH="152334" progId="Equation.3">
                  <p:embed/>
                  <p:pic>
                    <p:nvPicPr>
                      <p:cNvPr id="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25" y="212725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050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65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57200"/>
            <a:ext cx="2543694" cy="222573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474412"/>
              </p:ext>
            </p:extLst>
          </p:nvPr>
        </p:nvGraphicFramePr>
        <p:xfrm>
          <a:off x="5541963" y="1282700"/>
          <a:ext cx="169703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15" name="Equation" r:id="rId4" imgW="838080" imgH="469800" progId="Equation.DSMT4">
                  <p:embed/>
                </p:oleObj>
              </mc:Choice>
              <mc:Fallback>
                <p:oleObj name="Equation" r:id="rId4" imgW="838080" imgH="469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963" y="1282700"/>
                        <a:ext cx="1697037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464310"/>
              </p:ext>
            </p:extLst>
          </p:nvPr>
        </p:nvGraphicFramePr>
        <p:xfrm>
          <a:off x="3505200" y="1524000"/>
          <a:ext cx="15160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16" name="Equation" r:id="rId6" imgW="749160" imgH="228600" progId="Equation.DSMT4">
                  <p:embed/>
                </p:oleObj>
              </mc:Choice>
              <mc:Fallback>
                <p:oleObj name="Equation" r:id="rId6" imgW="74916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524000"/>
                        <a:ext cx="151606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127476"/>
              </p:ext>
            </p:extLst>
          </p:nvPr>
        </p:nvGraphicFramePr>
        <p:xfrm>
          <a:off x="3917951" y="533400"/>
          <a:ext cx="11033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17" name="Equation" r:id="rId8" imgW="545760" imgH="228600" progId="Equation.DSMT4">
                  <p:embed/>
                </p:oleObj>
              </mc:Choice>
              <mc:Fallback>
                <p:oleObj name="Equation" r:id="rId8" imgW="54576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951" y="533400"/>
                        <a:ext cx="110331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>
            <a:off x="4290060" y="118872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200919"/>
              </p:ext>
            </p:extLst>
          </p:nvPr>
        </p:nvGraphicFramePr>
        <p:xfrm>
          <a:off x="5089525" y="16002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18" name="Equation" r:id="rId10" imgW="190417" imgH="152334" progId="Equation.3">
                  <p:embed/>
                </p:oleObj>
              </mc:Choice>
              <mc:Fallback>
                <p:oleObj name="Equation" r:id="rId10" imgW="190417" imgH="152334" progId="Equation.3">
                  <p:embed/>
                  <p:pic>
                    <p:nvPicPr>
                      <p:cNvPr id="1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525" y="16002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665140"/>
              </p:ext>
            </p:extLst>
          </p:nvPr>
        </p:nvGraphicFramePr>
        <p:xfrm>
          <a:off x="5562600" y="2717800"/>
          <a:ext cx="14144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19" name="Equation" r:id="rId12" imgW="698400" imgH="393480" progId="Equation.DSMT4">
                  <p:embed/>
                </p:oleObj>
              </mc:Choice>
              <mc:Fallback>
                <p:oleObj name="Equation" r:id="rId12" imgW="69840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717800"/>
                        <a:ext cx="14144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751875"/>
              </p:ext>
            </p:extLst>
          </p:nvPr>
        </p:nvGraphicFramePr>
        <p:xfrm>
          <a:off x="5967412" y="226695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20" name="Equation" r:id="rId14" imgW="139639" imgH="203112" progId="Equation.3">
                  <p:embed/>
                </p:oleObj>
              </mc:Choice>
              <mc:Fallback>
                <p:oleObj name="Equation" r:id="rId14" imgW="139639" imgH="203112" progId="Equation.3">
                  <p:embed/>
                  <p:pic>
                    <p:nvPicPr>
                      <p:cNvPr id="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412" y="226695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274094"/>
              </p:ext>
            </p:extLst>
          </p:nvPr>
        </p:nvGraphicFramePr>
        <p:xfrm>
          <a:off x="7481888" y="2933700"/>
          <a:ext cx="9763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21" name="Equation" r:id="rId16" imgW="482400" imgH="177480" progId="Equation.DSMT4">
                  <p:embed/>
                </p:oleObj>
              </mc:Choice>
              <mc:Fallback>
                <p:oleObj name="Equation" r:id="rId16" imgW="482400" imgH="177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1888" y="2933700"/>
                        <a:ext cx="976312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0800000">
            <a:off x="7092315" y="304292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987570"/>
              </p:ext>
            </p:extLst>
          </p:nvPr>
        </p:nvGraphicFramePr>
        <p:xfrm>
          <a:off x="5102225" y="29591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22" name="Equation" r:id="rId18" imgW="190440" imgH="152280" progId="Equation.DSMT4">
                  <p:embed/>
                </p:oleObj>
              </mc:Choice>
              <mc:Fallback>
                <p:oleObj name="Equation" r:id="rId18" imgW="190440" imgH="152280" progId="Equation.DSMT4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2225" y="29591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069395"/>
              </p:ext>
            </p:extLst>
          </p:nvPr>
        </p:nvGraphicFramePr>
        <p:xfrm>
          <a:off x="3124200" y="2717800"/>
          <a:ext cx="19034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23" name="Equation" r:id="rId20" imgW="939600" imgH="393480" progId="Equation.DSMT4">
                  <p:embed/>
                </p:oleObj>
              </mc:Choice>
              <mc:Fallback>
                <p:oleObj name="Equation" r:id="rId20" imgW="93960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717800"/>
                        <a:ext cx="1903413" cy="7874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838200" y="3992940"/>
            <a:ext cx="77724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Ovo je matematički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zapis </a:t>
            </a:r>
            <a:r>
              <a:rPr lang="sr-Latn-R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Klapejronovog teorema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koji glasi: </a:t>
            </a:r>
            <a:r>
              <a:rPr lang="sr-Latn-RS" sz="2400" b="1" i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Rad spoljašnje sile jednak polovini proizvoda njene krajnje vrednosti i krajnje vrednosti pomeranja njene napadne tačke u pravcu delovanja sile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8" name="Elbow Connector 17"/>
          <p:cNvCxnSpPr>
            <a:stCxn id="15" idx="1"/>
            <a:endCxn id="14" idx="1"/>
          </p:cNvCxnSpPr>
          <p:nvPr/>
        </p:nvCxnSpPr>
        <p:spPr>
          <a:xfrm rot="10800000" flipH="1">
            <a:off x="838200" y="3111500"/>
            <a:ext cx="2286000" cy="1666270"/>
          </a:xfrm>
          <a:prstGeom prst="bentConnector3">
            <a:avLst>
              <a:gd name="adj1" fmla="val -1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67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66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2" y="533400"/>
            <a:ext cx="2543694" cy="222573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410075"/>
              </p:ext>
            </p:extLst>
          </p:nvPr>
        </p:nvGraphicFramePr>
        <p:xfrm>
          <a:off x="861198" y="3251200"/>
          <a:ext cx="19034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02" name="Equation" r:id="rId4" imgW="939600" imgH="393480" progId="Equation.DSMT4">
                  <p:embed/>
                </p:oleObj>
              </mc:Choice>
              <mc:Fallback>
                <p:oleObj name="Equation" r:id="rId4" imgW="93960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198" y="3251200"/>
                        <a:ext cx="1903413" cy="7874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528198" y="2293203"/>
            <a:ext cx="485380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U geometrijskom smislu, ovaj rad, jednak je površini osenčenog trougla.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7" name="Elbow Connector 16"/>
          <p:cNvCxnSpPr>
            <a:stCxn id="5" idx="0"/>
            <a:endCxn id="20" idx="6"/>
          </p:cNvCxnSpPr>
          <p:nvPr/>
        </p:nvCxnSpPr>
        <p:spPr>
          <a:xfrm rot="16200000" flipV="1">
            <a:off x="3953188" y="291291"/>
            <a:ext cx="510123" cy="3493701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369958" y="17373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6" name="Elbow Connector 25"/>
          <p:cNvCxnSpPr>
            <a:stCxn id="5" idx="2"/>
            <a:endCxn id="4" idx="3"/>
          </p:cNvCxnSpPr>
          <p:nvPr/>
        </p:nvCxnSpPr>
        <p:spPr>
          <a:xfrm rot="5400000">
            <a:off x="4099505" y="1789306"/>
            <a:ext cx="520700" cy="3190488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5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67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015490"/>
            <a:ext cx="5392883" cy="19888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4122003"/>
            <a:ext cx="6629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1800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5.3 Deformabilno telo opterećeno silom  F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i momentom sprega M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630136"/>
              </p:ext>
            </p:extLst>
          </p:nvPr>
        </p:nvGraphicFramePr>
        <p:xfrm>
          <a:off x="2058987" y="762000"/>
          <a:ext cx="19034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60" name="Equation" r:id="rId4" imgW="939600" imgH="393480" progId="Equation.DSMT4">
                  <p:embed/>
                </p:oleObj>
              </mc:Choice>
              <mc:Fallback>
                <p:oleObj name="Equation" r:id="rId4" imgW="93960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87" y="762000"/>
                        <a:ext cx="1903413" cy="7874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829115"/>
              </p:ext>
            </p:extLst>
          </p:nvPr>
        </p:nvGraphicFramePr>
        <p:xfrm>
          <a:off x="4953000" y="762100"/>
          <a:ext cx="205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61" name="Equation" r:id="rId6" imgW="1015920" imgH="393480" progId="Equation.DSMT4">
                  <p:embed/>
                </p:oleObj>
              </mc:Choice>
              <mc:Fallback>
                <p:oleObj name="Equation" r:id="rId6" imgW="101592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762100"/>
                        <a:ext cx="2057400" cy="7874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130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68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457200"/>
            <a:ext cx="7772400" cy="16764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.3. Deformacijski rad izražen</a:t>
            </a:r>
          </a:p>
          <a:p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pomoću unutrašnjih sila. </a:t>
            </a:r>
          </a:p>
          <a:p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Specifični deformacijski rad 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504" y="2374880"/>
            <a:ext cx="3435096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Neka je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iz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opterećenog tela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izolovan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infinitezimalni naponski element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zapremine </a:t>
            </a:r>
            <a:r>
              <a:rPr lang="sr-Latn-R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dV=dxdydz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koji je usled delovanja unutrašnje sile </a:t>
            </a:r>
            <a:r>
              <a:rPr lang="sr-Latn-RS" sz="2400" b="1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</a:t>
            </a:r>
            <a:r>
              <a:rPr lang="sr-Latn-RS" sz="2400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x</a:t>
            </a:r>
            <a:r>
              <a:rPr lang="sr-Latn-RS" sz="2400" b="1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dydz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doživeo izduženje </a:t>
            </a:r>
            <a:r>
              <a:rPr lang="sr-Latn-RS" sz="2400" b="1" dirty="0" smtClean="0">
                <a:latin typeface="Symbol" panose="05050102010706020507" pitchFamily="18" charset="2"/>
                <a:ea typeface="Calibri" panose="020F0502020204030204" pitchFamily="34" charset="0"/>
                <a:sym typeface="Symbol" panose="05050102010706020507" pitchFamily="18" charset="2"/>
              </a:rPr>
              <a:t>D</a:t>
            </a:r>
            <a:r>
              <a:rPr lang="sr-Latn-RS" sz="2400" b="1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(dx)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jednako pomeranju napadne tačke te sile.</a:t>
            </a:r>
            <a:endParaRPr lang="sr-Latn-RS" sz="2400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14" y="2538153"/>
            <a:ext cx="3354186" cy="19576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9600" y="4667071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5.4 Infinitezimalni naponski element izložen delovanju unutrašnje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sile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</a:t>
            </a:r>
            <a:r>
              <a:rPr lang="sr-Latn-RS" sz="24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x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dydz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32005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69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57200"/>
            <a:ext cx="3354186" cy="19576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3504" y="2667000"/>
            <a:ext cx="715168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Unutrašnja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sila </a:t>
            </a:r>
            <a:r>
              <a:rPr lang="sr-Latn-RS" sz="2400" b="1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</a:t>
            </a:r>
            <a:r>
              <a:rPr lang="sr-Latn-RS" sz="2400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x</a:t>
            </a:r>
            <a:r>
              <a:rPr lang="sr-Latn-RS" sz="2400" b="1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dydz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, </a:t>
            </a:r>
            <a:r>
              <a:rPr lang="sr-Latn-RS" sz="2400" dirty="0" smtClean="0"/>
              <a:t>rastući </a:t>
            </a:r>
            <a:r>
              <a:rPr lang="sr-Latn-RS" sz="2400" dirty="0"/>
              <a:t>od nule do svoje krajnje vrednosti, na </a:t>
            </a:r>
            <a:r>
              <a:rPr lang="sr-Latn-RS" sz="2400" dirty="0" smtClean="0"/>
              <a:t>pomeranju </a:t>
            </a:r>
            <a:r>
              <a:rPr lang="sr-Latn-RS" sz="2400" b="1" dirty="0" smtClean="0">
                <a:sym typeface="Symbol" panose="05050102010706020507" pitchFamily="18" charset="2"/>
              </a:rPr>
              <a:t>(dx), </a:t>
            </a:r>
            <a:r>
              <a:rPr lang="sr-Latn-RS" sz="2400" dirty="0" smtClean="0"/>
              <a:t>izvršiće </a:t>
            </a:r>
            <a:r>
              <a:rPr lang="sr-Latn-RS" sz="2400" dirty="0"/>
              <a:t>infinitezimalni deformacijski rad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156071"/>
              </p:ext>
            </p:extLst>
          </p:nvPr>
        </p:nvGraphicFramePr>
        <p:xfrm>
          <a:off x="4495800" y="3581400"/>
          <a:ext cx="34940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38" name="Equation" r:id="rId4" imgW="1726920" imgH="393480" progId="Equation.DSMT4">
                  <p:embed/>
                </p:oleObj>
              </mc:Choice>
              <mc:Fallback>
                <p:oleObj name="Equation" r:id="rId4" imgW="1726920" imgH="393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581400"/>
                        <a:ext cx="3494087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930208"/>
              </p:ext>
            </p:extLst>
          </p:nvPr>
        </p:nvGraphicFramePr>
        <p:xfrm>
          <a:off x="6054005" y="1921595"/>
          <a:ext cx="17208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39" name="Equation" r:id="rId6" imgW="850680" imgH="253800" progId="Equation.DSMT4">
                  <p:embed/>
                </p:oleObj>
              </mc:Choice>
              <mc:Fallback>
                <p:oleObj name="Equation" r:id="rId6" imgW="850680" imgH="2538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005" y="1921595"/>
                        <a:ext cx="172085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>
            <a:off x="8096567" y="390652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 flipH="1">
            <a:off x="7879080" y="2107015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>
            <a:stCxn id="8" idx="3"/>
            <a:endCxn id="7" idx="1"/>
          </p:cNvCxnSpPr>
          <p:nvPr/>
        </p:nvCxnSpPr>
        <p:spPr>
          <a:xfrm>
            <a:off x="8153400" y="2175595"/>
            <a:ext cx="217487" cy="1799505"/>
          </a:xfrm>
          <a:prstGeom prst="bentConnector3">
            <a:avLst>
              <a:gd name="adj1" fmla="val 20511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496788"/>
              </p:ext>
            </p:extLst>
          </p:nvPr>
        </p:nvGraphicFramePr>
        <p:xfrm>
          <a:off x="4486275" y="5024050"/>
          <a:ext cx="31337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40" name="Equation" r:id="rId8" imgW="1549080" imgH="393480" progId="Equation.DSMT4">
                  <p:embed/>
                </p:oleObj>
              </mc:Choice>
              <mc:Fallback>
                <p:oleObj name="Equation" r:id="rId8" imgW="154908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5024050"/>
                        <a:ext cx="313372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170597"/>
              </p:ext>
            </p:extLst>
          </p:nvPr>
        </p:nvGraphicFramePr>
        <p:xfrm>
          <a:off x="5638800" y="45466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41" name="Equation" r:id="rId10" imgW="139639" imgH="203112" progId="Equation.3">
                  <p:embed/>
                </p:oleObj>
              </mc:Choice>
              <mc:Fallback>
                <p:oleObj name="Equation" r:id="rId10" imgW="139639" imgH="203112" progId="Equation.3">
                  <p:embed/>
                  <p:pic>
                    <p:nvPicPr>
                      <p:cNvPr id="1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5466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513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62" y="503613"/>
            <a:ext cx="2768138" cy="28491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4298" y="3414542"/>
            <a:ext cx="5370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705" marR="179705" indent="-288290" algn="ctr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4.3 Štap sa kuglom nadkritične težine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800600" y="784940"/>
            <a:ext cx="3886200" cy="22467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Latn-R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alt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 </a:t>
            </a:r>
            <a:r>
              <a:rPr lang="sr-Latn-R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kuglom </a:t>
            </a:r>
            <a:r>
              <a:rPr lang="sr-Latn-RS" alt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natkritične težine </a:t>
            </a:r>
            <a:r>
              <a:rPr kumimoji="0" lang="sr-Latn-R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štap bi izugubio stabilnost. Moguće je da bi se krti štap u tom slučaju i polomio.</a:t>
            </a:r>
            <a:endParaRPr kumimoji="0" lang="sr-Latn-R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9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186639"/>
              </p:ext>
            </p:extLst>
          </p:nvPr>
        </p:nvGraphicFramePr>
        <p:xfrm>
          <a:off x="4181475" y="1219200"/>
          <a:ext cx="31337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38" name="Equation" r:id="rId3" imgW="1549080" imgH="393480" progId="Equation.DSMT4">
                  <p:embed/>
                </p:oleObj>
              </mc:Choice>
              <mc:Fallback>
                <p:oleObj name="Equation" r:id="rId3" imgW="154908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1219200"/>
                        <a:ext cx="313372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683253"/>
              </p:ext>
            </p:extLst>
          </p:nvPr>
        </p:nvGraphicFramePr>
        <p:xfrm>
          <a:off x="4800600" y="381000"/>
          <a:ext cx="167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39" name="Equation" r:id="rId5" imgW="825480" imgH="203040" progId="Equation.DSMT4">
                  <p:embed/>
                </p:oleObj>
              </mc:Choice>
              <mc:Fallback>
                <p:oleObj name="Equation" r:id="rId5" imgW="825480" imgH="2030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1000"/>
                        <a:ext cx="167005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5400000">
            <a:off x="5223425" y="937178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090211"/>
              </p:ext>
            </p:extLst>
          </p:nvPr>
        </p:nvGraphicFramePr>
        <p:xfrm>
          <a:off x="4181475" y="2565400"/>
          <a:ext cx="26447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40" name="Equation" r:id="rId7" imgW="1307880" imgH="393480" progId="Equation.DSMT4">
                  <p:embed/>
                </p:oleObj>
              </mc:Choice>
              <mc:Fallback>
                <p:oleObj name="Equation" r:id="rId7" imgW="1307880" imgH="3934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2565400"/>
                        <a:ext cx="264477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406863"/>
              </p:ext>
            </p:extLst>
          </p:nvPr>
        </p:nvGraphicFramePr>
        <p:xfrm>
          <a:off x="5288671" y="2105005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41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1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8671" y="2105005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57200"/>
            <a:ext cx="3354186" cy="1957647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759079"/>
              </p:ext>
            </p:extLst>
          </p:nvPr>
        </p:nvGraphicFramePr>
        <p:xfrm>
          <a:off x="5559425" y="4521200"/>
          <a:ext cx="26701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42" name="Equation" r:id="rId12" imgW="1320480" imgH="393480" progId="Equation.DSMT4">
                  <p:embed/>
                </p:oleObj>
              </mc:Choice>
              <mc:Fallback>
                <p:oleObj name="Equation" r:id="rId12" imgW="132048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4521200"/>
                        <a:ext cx="267017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089841"/>
              </p:ext>
            </p:extLst>
          </p:nvPr>
        </p:nvGraphicFramePr>
        <p:xfrm>
          <a:off x="5559425" y="5537200"/>
          <a:ext cx="26193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43" name="Equation" r:id="rId14" imgW="1295280" imgH="393480" progId="Equation.DSMT4">
                  <p:embed/>
                </p:oleObj>
              </mc:Choice>
              <mc:Fallback>
                <p:oleObj name="Equation" r:id="rId14" imgW="1295280" imgH="393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5537200"/>
                        <a:ext cx="261937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057399" y="3664803"/>
            <a:ext cx="323127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Na osnovu ovog izraza možemo napisati da su:</a:t>
            </a:r>
            <a:endParaRPr lang="sr-Latn-RS" sz="2400" dirty="0"/>
          </a:p>
        </p:txBody>
      </p:sp>
      <p:cxnSp>
        <p:nvCxnSpPr>
          <p:cNvPr id="15" name="Elbow Connector 14"/>
          <p:cNvCxnSpPr>
            <a:stCxn id="13" idx="0"/>
            <a:endCxn id="6" idx="1"/>
          </p:cNvCxnSpPr>
          <p:nvPr/>
        </p:nvCxnSpPr>
        <p:spPr>
          <a:xfrm rot="5400000" flipH="1" flipV="1">
            <a:off x="3574404" y="3057732"/>
            <a:ext cx="705703" cy="50844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3" idx="2"/>
            <a:endCxn id="11" idx="1"/>
          </p:cNvCxnSpPr>
          <p:nvPr/>
        </p:nvCxnSpPr>
        <p:spPr>
          <a:xfrm rot="16200000" flipH="1">
            <a:off x="3898680" y="4270155"/>
            <a:ext cx="1435100" cy="188639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3" idx="3"/>
            <a:endCxn id="10" idx="0"/>
          </p:cNvCxnSpPr>
          <p:nvPr/>
        </p:nvCxnSpPr>
        <p:spPr>
          <a:xfrm>
            <a:off x="5288670" y="4080302"/>
            <a:ext cx="1605842" cy="440898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7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71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2624744" cy="22257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3962400"/>
            <a:ext cx="518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5.5 Infinitezimalni naponski element izložen delovanju unutrašnje sile </a:t>
            </a:r>
            <a:endParaRPr lang="sr-Latn-RS" sz="2400" dirty="0"/>
          </a:p>
        </p:txBody>
      </p:sp>
      <p:sp>
        <p:nvSpPr>
          <p:cNvPr id="5" name="Rectangle 4"/>
          <p:cNvSpPr/>
          <p:nvPr/>
        </p:nvSpPr>
        <p:spPr>
          <a:xfrm>
            <a:off x="603504" y="534329"/>
            <a:ext cx="701649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Sada zamislimo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da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infinitezimalni naponski element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zapremine </a:t>
            </a:r>
            <a:r>
              <a:rPr lang="sr-Latn-R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dV=dxdydz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deluje unutrašnja sila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</a:t>
            </a:r>
            <a:r>
              <a:rPr lang="sr-Latn-RS" sz="2400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yx</a:t>
            </a:r>
            <a:r>
              <a:rPr lang="sr-Latn-RS" sz="2400" b="1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dzdx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.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sr-Latn-RS" sz="2400" dirty="0"/>
          </a:p>
        </p:txBody>
      </p:sp>
      <p:sp>
        <p:nvSpPr>
          <p:cNvPr id="6" name="Rectangle 5"/>
          <p:cNvSpPr/>
          <p:nvPr/>
        </p:nvSpPr>
        <p:spPr>
          <a:xfrm>
            <a:off x="3657600" y="2164140"/>
            <a:ext cx="471820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/>
              <a:t>Rastući od nule do svoje krajnje vrednosti unutrašnja sila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</a:t>
            </a:r>
            <a:r>
              <a:rPr lang="sr-Latn-R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yx</a:t>
            </a:r>
            <a:r>
              <a:rPr lang="sr-Latn-RS" sz="2400" b="1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dzdx </a:t>
            </a:r>
            <a:r>
              <a:rPr lang="sr-Latn-RS" sz="2400" dirty="0" smtClean="0"/>
              <a:t>na </a:t>
            </a:r>
            <a:r>
              <a:rPr lang="sr-Latn-RS" sz="2400" dirty="0"/>
              <a:t>pomeranju </a:t>
            </a:r>
            <a:r>
              <a:rPr lang="sr-Latn-RS" sz="2400" b="1" dirty="0" smtClean="0">
                <a:sym typeface="Symbol" panose="05050102010706020507" pitchFamily="18" charset="2"/>
              </a:rPr>
              <a:t></a:t>
            </a:r>
            <a:r>
              <a:rPr lang="sr-Latn-RS" sz="2400" dirty="0" smtClean="0"/>
              <a:t>, </a:t>
            </a:r>
            <a:r>
              <a:rPr lang="sr-Latn-RS" sz="2400" dirty="0"/>
              <a:t>izvršiće infinitezimalni deformacijski </a:t>
            </a:r>
            <a:r>
              <a:rPr lang="sr-Latn-RS" sz="2400" dirty="0" smtClean="0"/>
              <a:t>rad </a:t>
            </a:r>
            <a:endParaRPr lang="sr-Latn-R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413443"/>
              </p:ext>
            </p:extLst>
          </p:nvPr>
        </p:nvGraphicFramePr>
        <p:xfrm>
          <a:off x="5105400" y="4800600"/>
          <a:ext cx="29543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90" name="Equation" r:id="rId4" imgW="1460160" imgH="393480" progId="Equation.DSMT4">
                  <p:embed/>
                </p:oleObj>
              </mc:Choice>
              <mc:Fallback>
                <p:oleObj name="Equation" r:id="rId4" imgW="146016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800600"/>
                        <a:ext cx="2954338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6" idx="3"/>
            <a:endCxn id="7" idx="3"/>
          </p:cNvCxnSpPr>
          <p:nvPr/>
        </p:nvCxnSpPr>
        <p:spPr>
          <a:xfrm flipH="1">
            <a:off x="8059738" y="2948970"/>
            <a:ext cx="316064" cy="2245330"/>
          </a:xfrm>
          <a:prstGeom prst="bentConnector3">
            <a:avLst>
              <a:gd name="adj1" fmla="val -7232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54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72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17467"/>
            <a:ext cx="2624744" cy="222573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243258"/>
              </p:ext>
            </p:extLst>
          </p:nvPr>
        </p:nvGraphicFramePr>
        <p:xfrm>
          <a:off x="4298156" y="1719151"/>
          <a:ext cx="29543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0" name="Equation" r:id="rId4" imgW="1460160" imgH="393480" progId="Equation.DSMT4">
                  <p:embed/>
                </p:oleObj>
              </mc:Choice>
              <mc:Fallback>
                <p:oleObj name="Equation" r:id="rId4" imgW="146016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156" y="1719151"/>
                        <a:ext cx="2954338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572959"/>
              </p:ext>
            </p:extLst>
          </p:nvPr>
        </p:nvGraphicFramePr>
        <p:xfrm>
          <a:off x="7010400" y="3175000"/>
          <a:ext cx="16700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1" name="Equation" r:id="rId6" imgW="825480" imgH="203040" progId="Equation.DSMT4">
                  <p:embed/>
                </p:oleObj>
              </mc:Choice>
              <mc:Fallback>
                <p:oleObj name="Equation" r:id="rId6" imgW="825480" imgH="203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175000"/>
                        <a:ext cx="167005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991091"/>
              </p:ext>
            </p:extLst>
          </p:nvPr>
        </p:nvGraphicFramePr>
        <p:xfrm>
          <a:off x="3733800" y="517467"/>
          <a:ext cx="22082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2" name="Equation" r:id="rId8" imgW="1091880" imgH="419040" progId="Equation.DSMT4">
                  <p:embed/>
                </p:oleObj>
              </mc:Choice>
              <mc:Fallback>
                <p:oleObj name="Equation" r:id="rId8" imgW="1091880" imgH="419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17467"/>
                        <a:ext cx="2208212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841093"/>
              </p:ext>
            </p:extLst>
          </p:nvPr>
        </p:nvGraphicFramePr>
        <p:xfrm>
          <a:off x="6400007" y="695267"/>
          <a:ext cx="12334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3" name="Equation" r:id="rId10" imgW="609480" imgH="241200" progId="Equation.DSMT4">
                  <p:embed/>
                </p:oleObj>
              </mc:Choice>
              <mc:Fallback>
                <p:oleObj name="Equation" r:id="rId10" imgW="609480" imgH="241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007" y="695267"/>
                        <a:ext cx="1233487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098162"/>
              </p:ext>
            </p:extLst>
          </p:nvPr>
        </p:nvGraphicFramePr>
        <p:xfrm>
          <a:off x="5995360" y="784167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4" name="Equation" r:id="rId12" imgW="190417" imgH="152334" progId="Equation.3">
                  <p:embed/>
                </p:oleObj>
              </mc:Choice>
              <mc:Fallback>
                <p:oleObj name="Equation" r:id="rId12" imgW="190417" imgH="152334" progId="Equation.3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5360" y="784167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>
            <a:off x="6679434" y="1379929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224416"/>
              </p:ext>
            </p:extLst>
          </p:nvPr>
        </p:nvGraphicFramePr>
        <p:xfrm>
          <a:off x="3276600" y="3022600"/>
          <a:ext cx="32623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5" name="Equation" r:id="rId14" imgW="1612800" imgH="393480" progId="Equation.DSMT4">
                  <p:embed/>
                </p:oleObj>
              </mc:Choice>
              <mc:Fallback>
                <p:oleObj name="Equation" r:id="rId14" imgW="161280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022600"/>
                        <a:ext cx="3262312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907653"/>
              </p:ext>
            </p:extLst>
          </p:nvPr>
        </p:nvGraphicFramePr>
        <p:xfrm>
          <a:off x="1746096" y="3200400"/>
          <a:ext cx="1054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6" name="Equation" r:id="rId16" imgW="520560" imgH="241200" progId="Equation.DSMT4">
                  <p:embed/>
                </p:oleObj>
              </mc:Choice>
              <mc:Fallback>
                <p:oleObj name="Equation" r:id="rId16" imgW="520560" imgH="241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096" y="3200400"/>
                        <a:ext cx="10541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074568"/>
              </p:ext>
            </p:extLst>
          </p:nvPr>
        </p:nvGraphicFramePr>
        <p:xfrm>
          <a:off x="5447506" y="25654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7" name="Equation" r:id="rId18" imgW="139639" imgH="203112" progId="Equation.3">
                  <p:embed/>
                </p:oleObj>
              </mc:Choice>
              <mc:Fallback>
                <p:oleObj name="Equation" r:id="rId18" imgW="139639" imgH="203112" progId="Equation.3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506" y="25654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>
            <a:off x="2903696" y="339131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6637496" y="3334956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652809"/>
              </p:ext>
            </p:extLst>
          </p:nvPr>
        </p:nvGraphicFramePr>
        <p:xfrm>
          <a:off x="3276600" y="4394200"/>
          <a:ext cx="27733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8" name="Equation" r:id="rId20" imgW="1371600" imgH="393480" progId="Equation.DSMT4">
                  <p:embed/>
                </p:oleObj>
              </mc:Choice>
              <mc:Fallback>
                <p:oleObj name="Equation" r:id="rId20" imgW="1371600" imgH="393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394200"/>
                        <a:ext cx="27733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619055"/>
              </p:ext>
            </p:extLst>
          </p:nvPr>
        </p:nvGraphicFramePr>
        <p:xfrm>
          <a:off x="4417910" y="39116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9" name="Equation" r:id="rId18" imgW="139639" imgH="203112" progId="Equation.3">
                  <p:embed/>
                </p:oleObj>
              </mc:Choice>
              <mc:Fallback>
                <p:oleObj name="Equation" r:id="rId18" imgW="139639" imgH="203112" progId="Equation.3">
                  <p:embed/>
                  <p:pic>
                    <p:nvPicPr>
                      <p:cNvPr id="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7910" y="39116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44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73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17467"/>
            <a:ext cx="2624744" cy="222573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514198"/>
              </p:ext>
            </p:extLst>
          </p:nvPr>
        </p:nvGraphicFramePr>
        <p:xfrm>
          <a:off x="5435600" y="1981200"/>
          <a:ext cx="27733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99" name="Equation" r:id="rId4" imgW="1371600" imgH="393480" progId="Equation.DSMT4">
                  <p:embed/>
                </p:oleObj>
              </mc:Choice>
              <mc:Fallback>
                <p:oleObj name="Equation" r:id="rId4" imgW="1371600" imgH="3934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981200"/>
                        <a:ext cx="27733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848312"/>
              </p:ext>
            </p:extLst>
          </p:nvPr>
        </p:nvGraphicFramePr>
        <p:xfrm>
          <a:off x="5435600" y="3937000"/>
          <a:ext cx="27733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00" name="Equation" r:id="rId6" imgW="1371600" imgH="393480" progId="Equation.DSMT4">
                  <p:embed/>
                </p:oleObj>
              </mc:Choice>
              <mc:Fallback>
                <p:oleObj name="Equation" r:id="rId6" imgW="137160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937000"/>
                        <a:ext cx="27733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959892"/>
              </p:ext>
            </p:extLst>
          </p:nvPr>
        </p:nvGraphicFramePr>
        <p:xfrm>
          <a:off x="5410200" y="4927600"/>
          <a:ext cx="27225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01" name="Equation" r:id="rId8" imgW="1346040" imgH="393480" progId="Equation.DSMT4">
                  <p:embed/>
                </p:oleObj>
              </mc:Choice>
              <mc:Fallback>
                <p:oleObj name="Equation" r:id="rId8" imgW="134604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927600"/>
                        <a:ext cx="27225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868487" y="3055203"/>
            <a:ext cx="323127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Na osnovu ovog izraza možemo napisati da su:</a:t>
            </a:r>
            <a:endParaRPr lang="sr-Latn-RS" sz="2400" dirty="0"/>
          </a:p>
        </p:txBody>
      </p:sp>
      <p:cxnSp>
        <p:nvCxnSpPr>
          <p:cNvPr id="8" name="Elbow Connector 7"/>
          <p:cNvCxnSpPr>
            <a:stCxn id="7" idx="0"/>
            <a:endCxn id="4" idx="1"/>
          </p:cNvCxnSpPr>
          <p:nvPr/>
        </p:nvCxnSpPr>
        <p:spPr>
          <a:xfrm rot="5400000" flipH="1" flipV="1">
            <a:off x="4119710" y="1739314"/>
            <a:ext cx="680303" cy="1951477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7" idx="2"/>
            <a:endCxn id="6" idx="1"/>
          </p:cNvCxnSpPr>
          <p:nvPr/>
        </p:nvCxnSpPr>
        <p:spPr>
          <a:xfrm rot="16200000" flipH="1">
            <a:off x="3729611" y="3640711"/>
            <a:ext cx="1435100" cy="1926077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7" idx="3"/>
            <a:endCxn id="5" idx="0"/>
          </p:cNvCxnSpPr>
          <p:nvPr/>
        </p:nvCxnSpPr>
        <p:spPr>
          <a:xfrm>
            <a:off x="5099758" y="3470702"/>
            <a:ext cx="1722523" cy="466298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29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900079"/>
              </p:ext>
            </p:extLst>
          </p:nvPr>
        </p:nvGraphicFramePr>
        <p:xfrm>
          <a:off x="1335341" y="762000"/>
          <a:ext cx="26447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92" name="Equation" r:id="rId3" imgW="1307880" imgH="393480" progId="Equation.DSMT4">
                  <p:embed/>
                </p:oleObj>
              </mc:Choice>
              <mc:Fallback>
                <p:oleObj name="Equation" r:id="rId3" imgW="130788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341" y="762000"/>
                        <a:ext cx="264477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014646"/>
              </p:ext>
            </p:extLst>
          </p:nvPr>
        </p:nvGraphicFramePr>
        <p:xfrm>
          <a:off x="1335341" y="1676400"/>
          <a:ext cx="26701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93" name="Equation" r:id="rId5" imgW="1320480" imgH="393480" progId="Equation.DSMT4">
                  <p:embed/>
                </p:oleObj>
              </mc:Choice>
              <mc:Fallback>
                <p:oleObj name="Equation" r:id="rId5" imgW="1320480" imgH="393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341" y="1676400"/>
                        <a:ext cx="267017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702391"/>
              </p:ext>
            </p:extLst>
          </p:nvPr>
        </p:nvGraphicFramePr>
        <p:xfrm>
          <a:off x="1348040" y="2590800"/>
          <a:ext cx="26193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94" name="Equation" r:id="rId7" imgW="1295280" imgH="393480" progId="Equation.DSMT4">
                  <p:embed/>
                </p:oleObj>
              </mc:Choice>
              <mc:Fallback>
                <p:oleObj name="Equation" r:id="rId7" imgW="1295280" imgH="393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040" y="2590800"/>
                        <a:ext cx="261937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822812"/>
              </p:ext>
            </p:extLst>
          </p:nvPr>
        </p:nvGraphicFramePr>
        <p:xfrm>
          <a:off x="4389437" y="762000"/>
          <a:ext cx="27733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95" name="Equation" r:id="rId9" imgW="1371600" imgH="393480" progId="Equation.DSMT4">
                  <p:embed/>
                </p:oleObj>
              </mc:Choice>
              <mc:Fallback>
                <p:oleObj name="Equation" r:id="rId9" imgW="137160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7" y="762000"/>
                        <a:ext cx="27733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457902"/>
              </p:ext>
            </p:extLst>
          </p:nvPr>
        </p:nvGraphicFramePr>
        <p:xfrm>
          <a:off x="4389437" y="1705897"/>
          <a:ext cx="27733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96" name="Equation" r:id="rId11" imgW="1371600" imgH="393480" progId="Equation.DSMT4">
                  <p:embed/>
                </p:oleObj>
              </mc:Choice>
              <mc:Fallback>
                <p:oleObj name="Equation" r:id="rId11" imgW="137160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7" y="1705897"/>
                        <a:ext cx="27733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346644"/>
              </p:ext>
            </p:extLst>
          </p:nvPr>
        </p:nvGraphicFramePr>
        <p:xfrm>
          <a:off x="4389437" y="2649794"/>
          <a:ext cx="27225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97" name="Equation" r:id="rId13" imgW="1346040" imgH="393480" progId="Equation.DSMT4">
                  <p:embed/>
                </p:oleObj>
              </mc:Choice>
              <mc:Fallback>
                <p:oleObj name="Equation" r:id="rId13" imgW="134604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7" y="2649794"/>
                        <a:ext cx="27225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Brace 8"/>
          <p:cNvSpPr/>
          <p:nvPr/>
        </p:nvSpPr>
        <p:spPr>
          <a:xfrm>
            <a:off x="6947609" y="609600"/>
            <a:ext cx="824791" cy="2971800"/>
          </a:xfrm>
          <a:prstGeom prst="righ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ight Brace 9"/>
          <p:cNvSpPr/>
          <p:nvPr/>
        </p:nvSpPr>
        <p:spPr>
          <a:xfrm flipH="1">
            <a:off x="685800" y="609600"/>
            <a:ext cx="824791" cy="2971800"/>
          </a:xfrm>
          <a:prstGeom prst="righ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TextBox 10"/>
          <p:cNvSpPr txBox="1"/>
          <p:nvPr/>
        </p:nvSpPr>
        <p:spPr>
          <a:xfrm>
            <a:off x="7848600" y="173051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(+)</a:t>
            </a:r>
            <a:endParaRPr lang="sr-Latn-RS" sz="4000" b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358686"/>
              </p:ext>
            </p:extLst>
          </p:nvPr>
        </p:nvGraphicFramePr>
        <p:xfrm>
          <a:off x="889320" y="4191000"/>
          <a:ext cx="680688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98" name="Equation" r:id="rId15" imgW="3403440" imgH="393480" progId="Equation.DSMT4">
                  <p:embed/>
                </p:oleObj>
              </mc:Choice>
              <mc:Fallback>
                <p:oleObj name="Equation" r:id="rId15" imgW="3403440" imgH="393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320" y="4191000"/>
                        <a:ext cx="6806880" cy="7869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4316"/>
              </p:ext>
            </p:extLst>
          </p:nvPr>
        </p:nvGraphicFramePr>
        <p:xfrm>
          <a:off x="4038600" y="37338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99" name="Equation" r:id="rId17" imgW="139639" imgH="203112" progId="Equation.3">
                  <p:embed/>
                </p:oleObj>
              </mc:Choice>
              <mc:Fallback>
                <p:oleObj name="Equation" r:id="rId17" imgW="139639" imgH="203112" progId="Equation.3">
                  <p:embed/>
                  <p:pic>
                    <p:nvPicPr>
                      <p:cNvPr id="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7338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209799" y="5142271"/>
            <a:ext cx="546070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Ukupan infinitezimalni deformacijski rad izražen pomoću unutrašnjih sila (napona).</a:t>
            </a:r>
            <a:endParaRPr lang="sr-Latn-RS" sz="2400" dirty="0"/>
          </a:p>
        </p:txBody>
      </p:sp>
      <p:cxnSp>
        <p:nvCxnSpPr>
          <p:cNvPr id="17" name="Elbow Connector 16"/>
          <p:cNvCxnSpPr>
            <a:stCxn id="15" idx="3"/>
            <a:endCxn id="12" idx="3"/>
          </p:cNvCxnSpPr>
          <p:nvPr/>
        </p:nvCxnSpPr>
        <p:spPr>
          <a:xfrm flipV="1">
            <a:off x="7670500" y="4584480"/>
            <a:ext cx="25700" cy="973290"/>
          </a:xfrm>
          <a:prstGeom prst="bentConnector3">
            <a:avLst>
              <a:gd name="adj1" fmla="val 98949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4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75</a:t>
            </a:fld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487410"/>
              </p:ext>
            </p:extLst>
          </p:nvPr>
        </p:nvGraphicFramePr>
        <p:xfrm>
          <a:off x="603504" y="609600"/>
          <a:ext cx="680688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10" name="Equation" r:id="rId3" imgW="3403440" imgH="393480" progId="Equation.DSMT4">
                  <p:embed/>
                </p:oleObj>
              </mc:Choice>
              <mc:Fallback>
                <p:oleObj name="Equation" r:id="rId3" imgW="3403440" imgH="393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609600"/>
                        <a:ext cx="6806880" cy="7869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467600" y="74147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i="1" dirty="0" smtClean="0"/>
              <a:t>/dV</a:t>
            </a:r>
            <a:endParaRPr lang="sr-Latn-RS" sz="2800" i="1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668638"/>
              </p:ext>
            </p:extLst>
          </p:nvPr>
        </p:nvGraphicFramePr>
        <p:xfrm>
          <a:off x="603504" y="1981200"/>
          <a:ext cx="72469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11" name="Equation" r:id="rId5" imgW="3581280" imgH="393480" progId="Equation.DSMT4">
                  <p:embed/>
                </p:oleObj>
              </mc:Choice>
              <mc:Fallback>
                <p:oleObj name="Equation" r:id="rId5" imgW="358128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1981200"/>
                        <a:ext cx="7246938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931073"/>
              </p:ext>
            </p:extLst>
          </p:nvPr>
        </p:nvGraphicFramePr>
        <p:xfrm>
          <a:off x="1143000" y="15240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12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240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3886200" y="3131403"/>
            <a:ext cx="3962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Specifični deformacijski rad.</a:t>
            </a:r>
            <a:endParaRPr lang="sr-Latn-RS" sz="2400" dirty="0"/>
          </a:p>
        </p:txBody>
      </p:sp>
      <p:cxnSp>
        <p:nvCxnSpPr>
          <p:cNvPr id="18" name="Elbow Connector 17"/>
          <p:cNvCxnSpPr>
            <a:stCxn id="17" idx="3"/>
            <a:endCxn id="15" idx="3"/>
          </p:cNvCxnSpPr>
          <p:nvPr/>
        </p:nvCxnSpPr>
        <p:spPr>
          <a:xfrm flipV="1">
            <a:off x="7848600" y="2374900"/>
            <a:ext cx="1842" cy="987336"/>
          </a:xfrm>
          <a:prstGeom prst="bentConnector3">
            <a:avLst>
              <a:gd name="adj1" fmla="val 1251042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05962" y="3831365"/>
            <a:ext cx="3962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Troosno stanje napona:</a:t>
            </a:r>
            <a:endParaRPr lang="sr-Latn-RS" sz="24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182162"/>
              </p:ext>
            </p:extLst>
          </p:nvPr>
        </p:nvGraphicFramePr>
        <p:xfrm>
          <a:off x="3657600" y="4062197"/>
          <a:ext cx="34956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13" name="Equation" r:id="rId9" imgW="1726920" imgH="393480" progId="Equation.DSMT4">
                  <p:embed/>
                </p:oleObj>
              </mc:Choice>
              <mc:Fallback>
                <p:oleObj name="Equation" r:id="rId9" imgW="172692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062197"/>
                        <a:ext cx="349567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609600" y="5077768"/>
            <a:ext cx="3962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Dvoosno stanje napona:</a:t>
            </a:r>
            <a:endParaRPr lang="sr-Latn-RS" sz="24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964269"/>
              </p:ext>
            </p:extLst>
          </p:nvPr>
        </p:nvGraphicFramePr>
        <p:xfrm>
          <a:off x="3727450" y="5308600"/>
          <a:ext cx="26733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14" name="Equation" r:id="rId11" imgW="1320480" imgH="393480" progId="Equation.DSMT4">
                  <p:embed/>
                </p:oleObj>
              </mc:Choice>
              <mc:Fallback>
                <p:oleObj name="Equation" r:id="rId11" imgW="1320480" imgH="3934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450" y="5308600"/>
                        <a:ext cx="267335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970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21" grpId="0" animBg="1"/>
      <p:bldP spid="2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76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3504" y="457200"/>
            <a:ext cx="3962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Jednoosno stanje napona:</a:t>
            </a:r>
            <a:endParaRPr lang="sr-Latn-R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891432"/>
              </p:ext>
            </p:extLst>
          </p:nvPr>
        </p:nvGraphicFramePr>
        <p:xfrm>
          <a:off x="3962400" y="688032"/>
          <a:ext cx="14128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19" name="Equation" r:id="rId3" imgW="698400" imgH="393480" progId="Equation.DSMT4">
                  <p:embed/>
                </p:oleObj>
              </mc:Choice>
              <mc:Fallback>
                <p:oleObj name="Equation" r:id="rId3" imgW="698400" imgH="39348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688032"/>
                        <a:ext cx="141287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225014"/>
              </p:ext>
            </p:extLst>
          </p:nvPr>
        </p:nvGraphicFramePr>
        <p:xfrm>
          <a:off x="5856288" y="903288"/>
          <a:ext cx="10017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20" name="Equation" r:id="rId5" imgW="495000" imgH="177480" progId="Equation.DSMT4">
                  <p:embed/>
                </p:oleObj>
              </mc:Choice>
              <mc:Fallback>
                <p:oleObj name="Equation" r:id="rId5" imgW="495000" imgH="177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288" y="903288"/>
                        <a:ext cx="1001712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>
            <a:off x="5466540" y="1012508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061270"/>
              </p:ext>
            </p:extLst>
          </p:nvPr>
        </p:nvGraphicFramePr>
        <p:xfrm>
          <a:off x="4495800" y="15748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21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5748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745514"/>
              </p:ext>
            </p:extLst>
          </p:nvPr>
        </p:nvGraphicFramePr>
        <p:xfrm>
          <a:off x="3886200" y="2057400"/>
          <a:ext cx="15668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22" name="Equation" r:id="rId9" imgW="774360" imgH="393480" progId="Equation.DSMT4">
                  <p:embed/>
                </p:oleObj>
              </mc:Choice>
              <mc:Fallback>
                <p:oleObj name="Equation" r:id="rId9" imgW="77436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15668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638800" y="2252008"/>
            <a:ext cx="309834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Specifični deformacijski rad izražen kao kvadratna funkcija dužinske deformacije </a:t>
            </a:r>
            <a:r>
              <a:rPr lang="sr-Latn-BA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  <a:r>
              <a:rPr lang="sr-Latn-BA" sz="2400" dirty="0" smtClean="0"/>
              <a:t>.</a:t>
            </a:r>
            <a:endParaRPr lang="sr-Latn-R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385796"/>
              </p:ext>
            </p:extLst>
          </p:nvPr>
        </p:nvGraphicFramePr>
        <p:xfrm>
          <a:off x="914400" y="3124200"/>
          <a:ext cx="14128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23" name="Equation" r:id="rId11" imgW="698400" imgH="393480" progId="Equation.DSMT4">
                  <p:embed/>
                </p:oleObj>
              </mc:Choice>
              <mc:Fallback>
                <p:oleObj name="Equation" r:id="rId11" imgW="69840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124200"/>
                        <a:ext cx="141287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897461"/>
              </p:ext>
            </p:extLst>
          </p:nvPr>
        </p:nvGraphicFramePr>
        <p:xfrm>
          <a:off x="2819400" y="3124200"/>
          <a:ext cx="8477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24" name="Equation" r:id="rId12" imgW="419040" imgH="393480" progId="Equation.DSMT4">
                  <p:embed/>
                </p:oleObj>
              </mc:Choice>
              <mc:Fallback>
                <p:oleObj name="Equation" r:id="rId12" imgW="41904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124200"/>
                        <a:ext cx="84772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0800000">
            <a:off x="2418540" y="3448676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455658"/>
              </p:ext>
            </p:extLst>
          </p:nvPr>
        </p:nvGraphicFramePr>
        <p:xfrm>
          <a:off x="990600" y="4445000"/>
          <a:ext cx="12588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25" name="Equation" r:id="rId14" imgW="622080" imgH="419040" progId="Equation.DSMT4">
                  <p:embed/>
                </p:oleObj>
              </mc:Choice>
              <mc:Fallback>
                <p:oleObj name="Equation" r:id="rId14" imgW="622080" imgH="419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45000"/>
                        <a:ext cx="1258888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093116"/>
              </p:ext>
            </p:extLst>
          </p:nvPr>
        </p:nvGraphicFramePr>
        <p:xfrm>
          <a:off x="1447800" y="4022213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26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022213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514600" y="4445000"/>
            <a:ext cx="559593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Specifični deformacijski rad izražen kao kvadratna funkcija normalnog napona </a:t>
            </a:r>
            <a:r>
              <a:rPr lang="sr-Latn-BA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</a:t>
            </a:r>
            <a:r>
              <a:rPr lang="sr-Latn-BA" sz="2400" dirty="0" smtClean="0"/>
              <a:t>.</a:t>
            </a:r>
            <a:endParaRPr lang="sr-Latn-RS" sz="2400" dirty="0"/>
          </a:p>
        </p:txBody>
      </p:sp>
      <p:cxnSp>
        <p:nvCxnSpPr>
          <p:cNvPr id="17" name="Elbow Connector 16"/>
          <p:cNvCxnSpPr>
            <a:stCxn id="15" idx="2"/>
            <a:endCxn id="13" idx="2"/>
          </p:cNvCxnSpPr>
          <p:nvPr/>
        </p:nvCxnSpPr>
        <p:spPr>
          <a:xfrm rot="5400000">
            <a:off x="3462706" y="3433336"/>
            <a:ext cx="7203" cy="3692525"/>
          </a:xfrm>
          <a:prstGeom prst="bentConnector3">
            <a:avLst>
              <a:gd name="adj1" fmla="val 327367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9" idx="1"/>
            <a:endCxn id="8" idx="2"/>
          </p:cNvCxnSpPr>
          <p:nvPr/>
        </p:nvCxnSpPr>
        <p:spPr>
          <a:xfrm rot="10800000">
            <a:off x="4669632" y="2844800"/>
            <a:ext cx="969169" cy="376704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91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2" grpId="0" animBg="1"/>
      <p:bldP spid="1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77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3504" y="457200"/>
            <a:ext cx="23682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Čisto smicanje:</a:t>
            </a:r>
            <a:endParaRPr lang="sr-Latn-R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855641"/>
              </p:ext>
            </p:extLst>
          </p:nvPr>
        </p:nvGraphicFramePr>
        <p:xfrm>
          <a:off x="2667000" y="683116"/>
          <a:ext cx="13620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14" name="Equation" r:id="rId3" imgW="672840" imgH="393480" progId="Equation.DSMT4">
                  <p:embed/>
                </p:oleObj>
              </mc:Choice>
              <mc:Fallback>
                <p:oleObj name="Equation" r:id="rId3" imgW="67284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683116"/>
                        <a:ext cx="136207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921179"/>
              </p:ext>
            </p:extLst>
          </p:nvPr>
        </p:nvGraphicFramePr>
        <p:xfrm>
          <a:off x="4530725" y="877888"/>
          <a:ext cx="9509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15" name="Equation" r:id="rId5" imgW="469800" imgH="203040" progId="Equation.DSMT4">
                  <p:embed/>
                </p:oleObj>
              </mc:Choice>
              <mc:Fallback>
                <p:oleObj name="Equation" r:id="rId5" imgW="46980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25" y="877888"/>
                        <a:ext cx="950913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>
            <a:off x="4114800" y="1012508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293920"/>
              </p:ext>
            </p:extLst>
          </p:nvPr>
        </p:nvGraphicFramePr>
        <p:xfrm>
          <a:off x="3157537" y="15748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16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7537" y="15748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115586"/>
              </p:ext>
            </p:extLst>
          </p:nvPr>
        </p:nvGraphicFramePr>
        <p:xfrm>
          <a:off x="2547937" y="2032000"/>
          <a:ext cx="15668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17" name="Equation" r:id="rId9" imgW="774360" imgH="393480" progId="Equation.DSMT4">
                  <p:embed/>
                </p:oleObj>
              </mc:Choice>
              <mc:Fallback>
                <p:oleObj name="Equation" r:id="rId9" imgW="77436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937" y="2032000"/>
                        <a:ext cx="15668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343400" y="2533471"/>
            <a:ext cx="3962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Specifični deformacijski rad izražen kao kvadratna funkcija ugaone deformacije </a:t>
            </a:r>
            <a:r>
              <a:rPr lang="sr-Latn-BA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</a:t>
            </a:r>
            <a:r>
              <a:rPr lang="sr-Latn-BA" sz="2400" dirty="0" smtClean="0"/>
              <a:t>.</a:t>
            </a:r>
            <a:endParaRPr lang="sr-Latn-R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281459"/>
              </p:ext>
            </p:extLst>
          </p:nvPr>
        </p:nvGraphicFramePr>
        <p:xfrm>
          <a:off x="762000" y="3733800"/>
          <a:ext cx="15668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18" name="Equation" r:id="rId11" imgW="774360" imgH="393480" progId="Equation.DSMT4">
                  <p:embed/>
                </p:oleObj>
              </mc:Choice>
              <mc:Fallback>
                <p:oleObj name="Equation" r:id="rId11" imgW="77436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733800"/>
                        <a:ext cx="15668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810591"/>
              </p:ext>
            </p:extLst>
          </p:nvPr>
        </p:nvGraphicFramePr>
        <p:xfrm>
          <a:off x="2809875" y="3708400"/>
          <a:ext cx="8477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19" name="Equation" r:id="rId13" imgW="419040" imgH="393480" progId="Equation.DSMT4">
                  <p:embed/>
                </p:oleObj>
              </mc:Choice>
              <mc:Fallback>
                <p:oleObj name="Equation" r:id="rId13" imgW="419040" imgH="393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3708400"/>
                        <a:ext cx="84772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0800000">
            <a:off x="2409015" y="4032876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764092"/>
              </p:ext>
            </p:extLst>
          </p:nvPr>
        </p:nvGraphicFramePr>
        <p:xfrm>
          <a:off x="825500" y="5029200"/>
          <a:ext cx="12842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20" name="Equation" r:id="rId15" imgW="634680" imgH="419040" progId="Equation.DSMT4">
                  <p:embed/>
                </p:oleObj>
              </mc:Choice>
              <mc:Fallback>
                <p:oleObj name="Equation" r:id="rId15" imgW="634680" imgH="419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5029200"/>
                        <a:ext cx="1284288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994203"/>
              </p:ext>
            </p:extLst>
          </p:nvPr>
        </p:nvGraphicFramePr>
        <p:xfrm>
          <a:off x="1295400" y="4606413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21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606413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409014" y="5188803"/>
            <a:ext cx="643018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Specifični deformacijski rad izražen kao kvadratna funkcija napona smicanja </a:t>
            </a:r>
            <a:r>
              <a:rPr lang="sr-Latn-BA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sr-Latn-BA" sz="2400" dirty="0" smtClean="0"/>
              <a:t>.</a:t>
            </a:r>
            <a:endParaRPr lang="sr-Latn-RS" sz="2400" dirty="0"/>
          </a:p>
        </p:txBody>
      </p:sp>
      <p:cxnSp>
        <p:nvCxnSpPr>
          <p:cNvPr id="17" name="Elbow Connector 16"/>
          <p:cNvCxnSpPr>
            <a:stCxn id="9" idx="1"/>
            <a:endCxn id="8" idx="2"/>
          </p:cNvCxnSpPr>
          <p:nvPr/>
        </p:nvCxnSpPr>
        <p:spPr>
          <a:xfrm rot="10800000">
            <a:off x="3331368" y="2819400"/>
            <a:ext cx="1012032" cy="314236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5" idx="2"/>
            <a:endCxn id="13" idx="2"/>
          </p:cNvCxnSpPr>
          <p:nvPr/>
        </p:nvCxnSpPr>
        <p:spPr>
          <a:xfrm rot="5400000" flipH="1">
            <a:off x="3469676" y="3865369"/>
            <a:ext cx="152400" cy="4156463"/>
          </a:xfrm>
          <a:prstGeom prst="bentConnector3">
            <a:avLst>
              <a:gd name="adj1" fmla="val -1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29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2" grpId="0" animBg="1"/>
      <p:bldP spid="1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78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3504" y="584200"/>
            <a:ext cx="335889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Za poznat specifični deformacijski rad</a:t>
            </a:r>
            <a:endParaRPr lang="sr-Latn-R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311924"/>
              </p:ext>
            </p:extLst>
          </p:nvPr>
        </p:nvGraphicFramePr>
        <p:xfrm>
          <a:off x="3124200" y="1193800"/>
          <a:ext cx="13620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17" name="Equation" r:id="rId3" imgW="672840" imgH="393480" progId="Equation.DSMT4">
                  <p:embed/>
                </p:oleObj>
              </mc:Choice>
              <mc:Fallback>
                <p:oleObj name="Equation" r:id="rId3" imgW="67284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193800"/>
                        <a:ext cx="136207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68663"/>
              </p:ext>
            </p:extLst>
          </p:nvPr>
        </p:nvGraphicFramePr>
        <p:xfrm>
          <a:off x="5060950" y="1206500"/>
          <a:ext cx="17208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18" name="Equation" r:id="rId5" imgW="850680" imgH="380880" progId="Equation.DSMT4">
                  <p:embed/>
                </p:oleObj>
              </mc:Choice>
              <mc:Fallback>
                <p:oleObj name="Equation" r:id="rId5" imgW="850680" imgH="3808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950" y="1206500"/>
                        <a:ext cx="1720850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41000"/>
              </p:ext>
            </p:extLst>
          </p:nvPr>
        </p:nvGraphicFramePr>
        <p:xfrm>
          <a:off x="4581525" y="14351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19" name="Equation" r:id="rId7" imgW="190417" imgH="152334" progId="Equation.3">
                  <p:embed/>
                </p:oleObj>
              </mc:Choice>
              <mc:Fallback>
                <p:oleObj name="Equation" r:id="rId7" imgW="190417" imgH="152334" progId="Equation.3">
                  <p:embed/>
                  <p:pic>
                    <p:nvPicPr>
                      <p:cNvPr id="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525" y="14351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410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79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381000"/>
            <a:ext cx="7772400" cy="1600200"/>
          </a:xfrm>
          <a:prstGeom prst="rect">
            <a:avLst/>
          </a:prstGeom>
        </p:spPr>
        <p:txBody>
          <a:bodyPr bIns="91440" anchor="b" anchorCtr="0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.4. Specifični deformacijski rad</a:t>
            </a:r>
          </a:p>
          <a:p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utrošen na promenu</a:t>
            </a:r>
          </a:p>
          <a:p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zapremine i na promenu oblika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3354186" cy="195764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56" y="2057400"/>
            <a:ext cx="2624744" cy="22257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4495800"/>
            <a:ext cx="78486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Na osnovu izgleda infinitezimalnih paralelopipeda (naponskih elemenata) dimenzija dx</a:t>
            </a:r>
            <a:r>
              <a:rPr lang="sr-Latn-BA" sz="2400" dirty="0" smtClean="0">
                <a:sym typeface="Symbol" panose="05050102010706020507" pitchFamily="18" charset="2"/>
              </a:rPr>
              <a:t>dydz, možemo zaključiti da se deo </a:t>
            </a:r>
            <a:r>
              <a:rPr lang="sr-Latn-BA" sz="2400" b="1" dirty="0" smtClean="0">
                <a:sym typeface="Symbol" panose="05050102010706020507" pitchFamily="18" charset="2"/>
              </a:rPr>
              <a:t>specifičnog</a:t>
            </a:r>
            <a:r>
              <a:rPr lang="sr-Latn-BA" sz="2400" dirty="0" smtClean="0">
                <a:sym typeface="Symbol" panose="05050102010706020507" pitchFamily="18" charset="2"/>
              </a:rPr>
              <a:t> </a:t>
            </a:r>
            <a:r>
              <a:rPr lang="sr-Latn-BA" sz="2400" b="1" dirty="0" smtClean="0">
                <a:sym typeface="Symbol" panose="05050102010706020507" pitchFamily="18" charset="2"/>
              </a:rPr>
              <a:t>deformacijskog</a:t>
            </a:r>
            <a:r>
              <a:rPr lang="sr-Latn-BA" sz="2400" dirty="0" smtClean="0">
                <a:sym typeface="Symbol" panose="05050102010706020507" pitchFamily="18" charset="2"/>
              </a:rPr>
              <a:t> </a:t>
            </a:r>
            <a:r>
              <a:rPr lang="sr-Latn-BA" sz="2400" b="1" dirty="0" smtClean="0">
                <a:sym typeface="Symbol" panose="05050102010706020507" pitchFamily="18" charset="2"/>
              </a:rPr>
              <a:t>rada</a:t>
            </a:r>
            <a:r>
              <a:rPr lang="sr-Latn-BA" sz="2400" dirty="0" smtClean="0">
                <a:sym typeface="Symbol" panose="05050102010706020507" pitchFamily="18" charset="2"/>
              </a:rPr>
              <a:t> upterećenog tela, </a:t>
            </a:r>
            <a:r>
              <a:rPr lang="sr-Latn-BA" sz="2400" b="1" dirty="0" smtClean="0">
                <a:sym typeface="Symbol" panose="05050102010706020507" pitchFamily="18" charset="2"/>
              </a:rPr>
              <a:t>utroši</a:t>
            </a:r>
            <a:r>
              <a:rPr lang="sr-Latn-BA" sz="2400" dirty="0" smtClean="0">
                <a:sym typeface="Symbol" panose="05050102010706020507" pitchFamily="18" charset="2"/>
              </a:rPr>
              <a:t> na </a:t>
            </a:r>
            <a:r>
              <a:rPr lang="sr-Latn-BA" sz="2400" b="1" dirty="0" smtClean="0">
                <a:sym typeface="Symbol" panose="05050102010706020507" pitchFamily="18" charset="2"/>
              </a:rPr>
              <a:t>promenu</a:t>
            </a:r>
            <a:r>
              <a:rPr lang="sr-Latn-BA" sz="2400" dirty="0" smtClean="0">
                <a:sym typeface="Symbol" panose="05050102010706020507" pitchFamily="18" charset="2"/>
              </a:rPr>
              <a:t> </a:t>
            </a:r>
            <a:r>
              <a:rPr lang="sr-Latn-BA" sz="2400" b="1" dirty="0" smtClean="0">
                <a:sym typeface="Symbol" panose="05050102010706020507" pitchFamily="18" charset="2"/>
              </a:rPr>
              <a:t>zapremine</a:t>
            </a:r>
            <a:r>
              <a:rPr lang="sr-Latn-BA" sz="2400" dirty="0" smtClean="0">
                <a:sym typeface="Symbol" panose="05050102010706020507" pitchFamily="18" charset="2"/>
              </a:rPr>
              <a:t>, a jedan deo na </a:t>
            </a:r>
            <a:r>
              <a:rPr lang="sr-Latn-BA" sz="2400" b="1" dirty="0" smtClean="0">
                <a:sym typeface="Symbol" panose="05050102010706020507" pitchFamily="18" charset="2"/>
              </a:rPr>
              <a:t>promenu</a:t>
            </a:r>
            <a:r>
              <a:rPr lang="sr-Latn-BA" sz="2400" dirty="0" smtClean="0">
                <a:sym typeface="Symbol" panose="05050102010706020507" pitchFamily="18" charset="2"/>
              </a:rPr>
              <a:t> </a:t>
            </a:r>
            <a:r>
              <a:rPr lang="sr-Latn-BA" sz="2400" b="1" dirty="0" smtClean="0">
                <a:sym typeface="Symbol" panose="05050102010706020507" pitchFamily="18" charset="2"/>
              </a:rPr>
              <a:t>oblika</a:t>
            </a:r>
            <a:r>
              <a:rPr lang="sr-Latn-BA" sz="2400" dirty="0" smtClean="0">
                <a:sym typeface="Symbol" panose="05050102010706020507" pitchFamily="18" charset="2"/>
              </a:rPr>
              <a:t>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73871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457200"/>
            <a:ext cx="7772400" cy="3352800"/>
          </a:xfrm>
        </p:spPr>
        <p:txBody>
          <a:bodyPr>
            <a:noAutofit/>
          </a:bodyPr>
          <a:lstStyle/>
          <a:p>
            <a:r>
              <a:rPr lang="sr-Latn-RS" sz="2800" dirty="0"/>
              <a:t>Zadržati stabilne pravolinijske oblike centrično pritisnutih štapova jedan je od zahteva koji se pri konstruisanju štapnih konstrukcija treba ispuniti.</a:t>
            </a:r>
            <a:endParaRPr lang="en-US" sz="2800" dirty="0"/>
          </a:p>
          <a:p>
            <a:r>
              <a:rPr lang="sr-Latn-RS" sz="2800" dirty="0"/>
              <a:t>Na kraju ovog uvodnog razmatranja ostaje nam da naglasimo da je eksperimentalno utvrđeno da se centrično pritisnut štap podužno savija (izvija) oko ose sa minimalnim momentom inercije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219523"/>
              </p:ext>
            </p:extLst>
          </p:nvPr>
        </p:nvGraphicFramePr>
        <p:xfrm>
          <a:off x="6934200" y="3581400"/>
          <a:ext cx="1066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28" name="Equation" r:id="rId3" imgW="533160" imgH="228600" progId="Equation.DSMT4">
                  <p:embed/>
                </p:oleObj>
              </mc:Choice>
              <mc:Fallback>
                <p:oleObj name="Equation" r:id="rId3" imgW="53316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581400"/>
                        <a:ext cx="10668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419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80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603504" y="457200"/>
            <a:ext cx="373989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Uopšteni Hukov zakon za troosno stanje napona:</a:t>
            </a:r>
            <a:endParaRPr lang="sr-Latn-R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967567"/>
              </p:ext>
            </p:extLst>
          </p:nvPr>
        </p:nvGraphicFramePr>
        <p:xfrm>
          <a:off x="3632200" y="965200"/>
          <a:ext cx="3159125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77" name="Equation" r:id="rId3" imgW="1562040" imgH="1206360" progId="Equation.DSMT4">
                  <p:embed/>
                </p:oleObj>
              </mc:Choice>
              <mc:Fallback>
                <p:oleObj name="Equation" r:id="rId3" imgW="1562040" imgH="1206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965200"/>
                        <a:ext cx="3159125" cy="241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05962" y="3704365"/>
            <a:ext cx="3962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Troosno stanje napona:</a:t>
            </a:r>
            <a:endParaRPr lang="sr-Latn-R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792365"/>
              </p:ext>
            </p:extLst>
          </p:nvPr>
        </p:nvGraphicFramePr>
        <p:xfrm>
          <a:off x="3657600" y="3935197"/>
          <a:ext cx="34956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78" name="Equation" r:id="rId5" imgW="1726920" imgH="393480" progId="Equation.DSMT4">
                  <p:embed/>
                </p:oleObj>
              </mc:Choice>
              <mc:Fallback>
                <p:oleObj name="Equation" r:id="rId5" imgW="1726920" imgH="3934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935197"/>
                        <a:ext cx="349567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5400000">
            <a:off x="5405437" y="359918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424883"/>
              </p:ext>
            </p:extLst>
          </p:nvPr>
        </p:nvGraphicFramePr>
        <p:xfrm>
          <a:off x="5333523" y="4833228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79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523" y="4833228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498611"/>
              </p:ext>
            </p:extLst>
          </p:nvPr>
        </p:nvGraphicFramePr>
        <p:xfrm>
          <a:off x="2109788" y="5295900"/>
          <a:ext cx="63484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80" name="Equation" r:id="rId9" imgW="3136680" imgH="393480" progId="Equation.DSMT4">
                  <p:embed/>
                </p:oleObj>
              </mc:Choice>
              <mc:Fallback>
                <p:oleObj name="Equation" r:id="rId9" imgW="3136680" imgH="393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5295900"/>
                        <a:ext cx="6348412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42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807049"/>
              </p:ext>
            </p:extLst>
          </p:nvPr>
        </p:nvGraphicFramePr>
        <p:xfrm>
          <a:off x="812800" y="381000"/>
          <a:ext cx="3159125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67" name="Equation" r:id="rId3" imgW="1562040" imgH="1206360" progId="Equation.DSMT4">
                  <p:embed/>
                </p:oleObj>
              </mc:Choice>
              <mc:Fallback>
                <p:oleObj name="Equation" r:id="rId3" imgW="1562040" imgH="12063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381000"/>
                        <a:ext cx="3159125" cy="241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48894" y="123355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(+)</a:t>
            </a:r>
            <a:endParaRPr lang="sr-Latn-RS" sz="40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176983"/>
              </p:ext>
            </p:extLst>
          </p:nvPr>
        </p:nvGraphicFramePr>
        <p:xfrm>
          <a:off x="812800" y="3276600"/>
          <a:ext cx="48069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68" name="Equation" r:id="rId5" imgW="2374560" imgH="393480" progId="Equation.DSMT4">
                  <p:embed/>
                </p:oleObj>
              </mc:Choice>
              <mc:Fallback>
                <p:oleObj name="Equation" r:id="rId5" imgW="2374560" imgH="393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3276600"/>
                        <a:ext cx="480695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429028"/>
              </p:ext>
            </p:extLst>
          </p:nvPr>
        </p:nvGraphicFramePr>
        <p:xfrm>
          <a:off x="1143000" y="28702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69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702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017984"/>
              </p:ext>
            </p:extLst>
          </p:nvPr>
        </p:nvGraphicFramePr>
        <p:xfrm>
          <a:off x="6134100" y="3263900"/>
          <a:ext cx="223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70" name="Equation" r:id="rId9" imgW="1104840" imgH="393480" progId="Equation.DSMT4">
                  <p:embed/>
                </p:oleObj>
              </mc:Choice>
              <mc:Fallback>
                <p:oleObj name="Equation" r:id="rId9" imgW="110484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3263900"/>
                        <a:ext cx="2235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322194" y="2563167"/>
            <a:ext cx="204710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Srednji napon.</a:t>
            </a:r>
            <a:endParaRPr lang="sr-Latn-RS" sz="2400" dirty="0"/>
          </a:p>
        </p:txBody>
      </p:sp>
      <p:cxnSp>
        <p:nvCxnSpPr>
          <p:cNvPr id="10" name="Elbow Connector 9"/>
          <p:cNvCxnSpPr>
            <a:stCxn id="8" idx="3"/>
            <a:endCxn id="7" idx="3"/>
          </p:cNvCxnSpPr>
          <p:nvPr/>
        </p:nvCxnSpPr>
        <p:spPr>
          <a:xfrm>
            <a:off x="8369300" y="2794000"/>
            <a:ext cx="12700" cy="863600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 flipH="1">
            <a:off x="5745480" y="360172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469183"/>
              </p:ext>
            </p:extLst>
          </p:nvPr>
        </p:nvGraphicFramePr>
        <p:xfrm>
          <a:off x="1166812" y="41148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71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2" y="41148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828126"/>
              </p:ext>
            </p:extLst>
          </p:nvPr>
        </p:nvGraphicFramePr>
        <p:xfrm>
          <a:off x="838200" y="4572000"/>
          <a:ext cx="215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72" name="Equation" r:id="rId11" imgW="1066680" imgH="419040" progId="Equation.DSMT4">
                  <p:embed/>
                </p:oleObj>
              </mc:Choice>
              <mc:Fallback>
                <p:oleObj name="Equation" r:id="rId11" imgW="1066680" imgH="419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72000"/>
                        <a:ext cx="21590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083417"/>
              </p:ext>
            </p:extLst>
          </p:nvPr>
        </p:nvGraphicFramePr>
        <p:xfrm>
          <a:off x="3556000" y="4572000"/>
          <a:ext cx="2159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73" name="Equation" r:id="rId13" imgW="1066680" imgH="444240" progId="Equation.DSMT4">
                  <p:embed/>
                </p:oleObj>
              </mc:Choice>
              <mc:Fallback>
                <p:oleObj name="Equation" r:id="rId13" imgW="1066680" imgH="4442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4572000"/>
                        <a:ext cx="21590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598328"/>
              </p:ext>
            </p:extLst>
          </p:nvPr>
        </p:nvGraphicFramePr>
        <p:xfrm>
          <a:off x="6248400" y="4724400"/>
          <a:ext cx="12334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74" name="Equation" r:id="rId15" imgW="609480" imgH="228600" progId="Equation.DSMT4">
                  <p:embed/>
                </p:oleObj>
              </mc:Choice>
              <mc:Fallback>
                <p:oleObj name="Equation" r:id="rId15" imgW="609480" imgH="2286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724400"/>
                        <a:ext cx="1233487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171436"/>
              </p:ext>
            </p:extLst>
          </p:nvPr>
        </p:nvGraphicFramePr>
        <p:xfrm>
          <a:off x="3097847" y="48387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75" name="Equation" r:id="rId17" imgW="190440" imgH="152280" progId="Equation.DSMT4">
                  <p:embed/>
                </p:oleObj>
              </mc:Choice>
              <mc:Fallback>
                <p:oleObj name="Equation" r:id="rId17" imgW="190440" imgH="1522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847" y="48387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513015"/>
              </p:ext>
            </p:extLst>
          </p:nvPr>
        </p:nvGraphicFramePr>
        <p:xfrm>
          <a:off x="5788025" y="48006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76" name="Equation" r:id="rId19" imgW="190440" imgH="152280" progId="Equation.DSMT4">
                  <p:embed/>
                </p:oleObj>
              </mc:Choice>
              <mc:Fallback>
                <p:oleObj name="Equation" r:id="rId19" imgW="190440" imgH="1522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025" y="48006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910353"/>
              </p:ext>
            </p:extLst>
          </p:nvPr>
        </p:nvGraphicFramePr>
        <p:xfrm>
          <a:off x="6248400" y="5425768"/>
          <a:ext cx="18002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77" name="Equation" r:id="rId20" imgW="888840" imgH="444240" progId="Equation.DSMT4">
                  <p:embed/>
                </p:oleObj>
              </mc:Choice>
              <mc:Fallback>
                <p:oleObj name="Equation" r:id="rId20" imgW="888840" imgH="4442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425768"/>
                        <a:ext cx="1800225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Elbow Connector 20"/>
          <p:cNvCxnSpPr>
            <a:stCxn id="16" idx="3"/>
            <a:endCxn id="19" idx="3"/>
          </p:cNvCxnSpPr>
          <p:nvPr/>
        </p:nvCxnSpPr>
        <p:spPr>
          <a:xfrm>
            <a:off x="7481887" y="4953000"/>
            <a:ext cx="566738" cy="917268"/>
          </a:xfrm>
          <a:prstGeom prst="bentConnector3">
            <a:avLst>
              <a:gd name="adj1" fmla="val 14033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814843" y="5705455"/>
            <a:ext cx="328115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K </a:t>
            </a:r>
            <a:r>
              <a:rPr lang="sr-Latn-BA" sz="2400" dirty="0" smtClean="0">
                <a:sym typeface="Symbol" panose="05050102010706020507" pitchFamily="18" charset="2"/>
              </a:rPr>
              <a:t> </a:t>
            </a:r>
            <a:r>
              <a:rPr lang="sr-Latn-BA" sz="2400" dirty="0" smtClean="0"/>
              <a:t>Modul kompresije.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51140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2" grpId="0" animBg="1"/>
      <p:bldP spid="2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82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47222"/>
              </p:ext>
            </p:extLst>
          </p:nvPr>
        </p:nvGraphicFramePr>
        <p:xfrm>
          <a:off x="640375" y="1016000"/>
          <a:ext cx="7645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6" name="Equation" r:id="rId3" imgW="3822700" imgH="711200" progId="Equation.DSMT4">
                  <p:embed/>
                </p:oleObj>
              </mc:Choice>
              <mc:Fallback>
                <p:oleObj name="Equation" r:id="rId3" imgW="38227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375" y="1016000"/>
                        <a:ext cx="76454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81001" y="5265003"/>
            <a:ext cx="8458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marR="179705" algn="just">
              <a:spcBef>
                <a:spcPts val="1200"/>
              </a:spcBef>
              <a:spcAft>
                <a:spcPts val="60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5.6 Naponskim elementima, troosno stanje napona (a) prikazano kao zbir sfernog (b) i devijatorskog stanja napona (c)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" y="376535"/>
            <a:ext cx="53721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Troosno stanje napona (tenzor napona):</a:t>
            </a:r>
            <a:endParaRPr lang="sr-Latn-RS" sz="2400" dirty="0"/>
          </a:p>
        </p:txBody>
      </p:sp>
      <p:sp>
        <p:nvSpPr>
          <p:cNvPr id="8" name="Rectangle 7"/>
          <p:cNvSpPr/>
          <p:nvPr/>
        </p:nvSpPr>
        <p:spPr>
          <a:xfrm>
            <a:off x="1828800" y="2514600"/>
            <a:ext cx="2819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Sferni tenzor napona (</a:t>
            </a:r>
            <a:r>
              <a:rPr lang="sr-Latn-BA" sz="2400" dirty="0" smtClean="0">
                <a:solidFill>
                  <a:srgbClr val="FF0000"/>
                </a:solidFill>
              </a:rPr>
              <a:t>menja zapreminu</a:t>
            </a:r>
            <a:r>
              <a:rPr lang="sr-Latn-BA" sz="2400" dirty="0" smtClean="0"/>
              <a:t>)</a:t>
            </a:r>
            <a:endParaRPr lang="sr-Latn-R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25908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+</a:t>
            </a:r>
            <a:endParaRPr lang="sr-Latn-RS" sz="4000" b="1" dirty="0"/>
          </a:p>
        </p:txBody>
      </p:sp>
      <p:sp>
        <p:nvSpPr>
          <p:cNvPr id="10" name="Rectangle 9"/>
          <p:cNvSpPr/>
          <p:nvPr/>
        </p:nvSpPr>
        <p:spPr>
          <a:xfrm>
            <a:off x="5410199" y="2514600"/>
            <a:ext cx="287557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Devijatorski  tenzor napona (</a:t>
            </a:r>
            <a:r>
              <a:rPr lang="sr-Latn-BA" sz="2400" dirty="0" smtClean="0">
                <a:solidFill>
                  <a:srgbClr val="FF0000"/>
                </a:solidFill>
              </a:rPr>
              <a:t>menja oblik</a:t>
            </a:r>
            <a:r>
              <a:rPr lang="sr-Latn-BA" sz="2400" dirty="0" smtClean="0"/>
              <a:t>)</a:t>
            </a:r>
            <a:endParaRPr lang="sr-Latn-R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05200"/>
            <a:ext cx="6608618" cy="163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6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83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138724"/>
              </p:ext>
            </p:extLst>
          </p:nvPr>
        </p:nvGraphicFramePr>
        <p:xfrm>
          <a:off x="530705" y="1346200"/>
          <a:ext cx="63484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96" name="Equation" r:id="rId3" imgW="3136680" imgH="393480" progId="Equation.DSMT4">
                  <p:embed/>
                </p:oleObj>
              </mc:Choice>
              <mc:Fallback>
                <p:oleObj name="Equation" r:id="rId3" imgW="3136680" imgH="393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05" y="1346200"/>
                        <a:ext cx="6348412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17242"/>
              </p:ext>
            </p:extLst>
          </p:nvPr>
        </p:nvGraphicFramePr>
        <p:xfrm>
          <a:off x="2514600" y="457200"/>
          <a:ext cx="220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97" name="Equation" r:id="rId5" imgW="1091880" imgH="228600" progId="Equation.DSMT4">
                  <p:embed/>
                </p:oleObj>
              </mc:Choice>
              <mc:Fallback>
                <p:oleObj name="Equation" r:id="rId5" imgW="1091880" imgH="2286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7200"/>
                        <a:ext cx="2209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784028"/>
              </p:ext>
            </p:extLst>
          </p:nvPr>
        </p:nvGraphicFramePr>
        <p:xfrm>
          <a:off x="4359755" y="2649368"/>
          <a:ext cx="25193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98" name="Equation" r:id="rId7" imgW="1244520" imgH="419040" progId="Equation.DSMT4">
                  <p:embed/>
                </p:oleObj>
              </mc:Choice>
              <mc:Fallback>
                <p:oleObj name="Equation" r:id="rId7" imgW="1244520" imgH="419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755" y="2649368"/>
                        <a:ext cx="2519362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>
            <a:off x="3482340" y="106172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830375"/>
              </p:ext>
            </p:extLst>
          </p:nvPr>
        </p:nvGraphicFramePr>
        <p:xfrm>
          <a:off x="5619436" y="221234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99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436" y="221234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03504" y="2649368"/>
            <a:ext cx="333455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Specifični deformacijski rad utrošen na promenu zapremine.</a:t>
            </a:r>
            <a:endParaRPr lang="sr-Latn-RS" sz="2400" dirty="0"/>
          </a:p>
        </p:txBody>
      </p:sp>
      <p:cxnSp>
        <p:nvCxnSpPr>
          <p:cNvPr id="14" name="Elbow Connector 13"/>
          <p:cNvCxnSpPr>
            <a:stCxn id="9" idx="0"/>
            <a:endCxn id="6" idx="1"/>
          </p:cNvCxnSpPr>
          <p:nvPr/>
        </p:nvCxnSpPr>
        <p:spPr>
          <a:xfrm rot="16200000" flipH="1">
            <a:off x="3105717" y="1814431"/>
            <a:ext cx="419100" cy="2088975"/>
          </a:xfrm>
          <a:prstGeom prst="bentConnector4">
            <a:avLst>
              <a:gd name="adj1" fmla="val -54545"/>
              <a:gd name="adj2" fmla="val 8990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328409"/>
              </p:ext>
            </p:extLst>
          </p:nvPr>
        </p:nvGraphicFramePr>
        <p:xfrm>
          <a:off x="5057775" y="3987800"/>
          <a:ext cx="18002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00" name="Equation" r:id="rId11" imgW="888840" imgH="444240" progId="Equation.DSMT4">
                  <p:embed/>
                </p:oleObj>
              </mc:Choice>
              <mc:Fallback>
                <p:oleObj name="Equation" r:id="rId11" imgW="888840" imgH="4442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5" y="3987800"/>
                        <a:ext cx="1800225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173313"/>
              </p:ext>
            </p:extLst>
          </p:nvPr>
        </p:nvGraphicFramePr>
        <p:xfrm>
          <a:off x="7119938" y="3962400"/>
          <a:ext cx="14906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01" name="Equation" r:id="rId13" imgW="736560" imgH="419040" progId="Equation.DSMT4">
                  <p:embed/>
                </p:oleObj>
              </mc:Choice>
              <mc:Fallback>
                <p:oleObj name="Equation" r:id="rId13" imgW="736560" imgH="419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9938" y="3962400"/>
                        <a:ext cx="1490662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 rot="16200000" flipV="1">
            <a:off x="5694684" y="3657804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421263"/>
              </p:ext>
            </p:extLst>
          </p:nvPr>
        </p:nvGraphicFramePr>
        <p:xfrm>
          <a:off x="7796212" y="35560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02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6212" y="35560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560315"/>
              </p:ext>
            </p:extLst>
          </p:nvPr>
        </p:nvGraphicFramePr>
        <p:xfrm>
          <a:off x="6927850" y="2916068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03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2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7850" y="2916068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Elbow Connector 23"/>
          <p:cNvCxnSpPr>
            <a:stCxn id="22" idx="3"/>
            <a:endCxn id="21" idx="0"/>
          </p:cNvCxnSpPr>
          <p:nvPr/>
        </p:nvCxnSpPr>
        <p:spPr>
          <a:xfrm>
            <a:off x="7312025" y="3068468"/>
            <a:ext cx="624681" cy="487532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23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494679"/>
              </p:ext>
            </p:extLst>
          </p:nvPr>
        </p:nvGraphicFramePr>
        <p:xfrm>
          <a:off x="630543" y="914400"/>
          <a:ext cx="14906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91" name="Equation" r:id="rId3" imgW="736560" imgH="419040" progId="Equation.DSMT4">
                  <p:embed/>
                </p:oleObj>
              </mc:Choice>
              <mc:Fallback>
                <p:oleObj name="Equation" r:id="rId3" imgW="736560" imgH="4190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43" y="914400"/>
                        <a:ext cx="1490662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2256942" y="1274343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974808"/>
              </p:ext>
            </p:extLst>
          </p:nvPr>
        </p:nvGraphicFramePr>
        <p:xfrm>
          <a:off x="2669457" y="1114322"/>
          <a:ext cx="12334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92" name="Equation" r:id="rId5" imgW="609480" imgH="228600" progId="Equation.DSMT4">
                  <p:embed/>
                </p:oleObj>
              </mc:Choice>
              <mc:Fallback>
                <p:oleObj name="Equation" r:id="rId5" imgW="609480" imgH="2286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9457" y="1114322"/>
                        <a:ext cx="1233487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909410"/>
              </p:ext>
            </p:extLst>
          </p:nvPr>
        </p:nvGraphicFramePr>
        <p:xfrm>
          <a:off x="1235380" y="19050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93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380" y="19050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657336"/>
              </p:ext>
            </p:extLst>
          </p:nvPr>
        </p:nvGraphicFramePr>
        <p:xfrm>
          <a:off x="612775" y="2362200"/>
          <a:ext cx="18256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94" name="Equation" r:id="rId9" imgW="901440" imgH="393480" progId="Equation.DSMT4">
                  <p:embed/>
                </p:oleObj>
              </mc:Choice>
              <mc:Fallback>
                <p:oleObj name="Equation" r:id="rId9" imgW="90144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362200"/>
                        <a:ext cx="182562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569234"/>
              </p:ext>
            </p:extLst>
          </p:nvPr>
        </p:nvGraphicFramePr>
        <p:xfrm>
          <a:off x="4495800" y="2057400"/>
          <a:ext cx="14906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95" name="Equation" r:id="rId11" imgW="736560" imgH="419040" progId="Equation.DSMT4">
                  <p:embed/>
                </p:oleObj>
              </mc:Choice>
              <mc:Fallback>
                <p:oleObj name="Equation" r:id="rId11" imgW="736560" imgH="4190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057400"/>
                        <a:ext cx="1490662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642012"/>
              </p:ext>
            </p:extLst>
          </p:nvPr>
        </p:nvGraphicFramePr>
        <p:xfrm>
          <a:off x="6451600" y="2082800"/>
          <a:ext cx="223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96" name="Equation" r:id="rId12" imgW="1104840" imgH="393480" progId="Equation.DSMT4">
                  <p:embed/>
                </p:oleObj>
              </mc:Choice>
              <mc:Fallback>
                <p:oleObj name="Equation" r:id="rId12" imgW="110484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0" y="2082800"/>
                        <a:ext cx="2235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10800000">
            <a:off x="6101995" y="240792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723097"/>
              </p:ext>
            </p:extLst>
          </p:nvPr>
        </p:nvGraphicFramePr>
        <p:xfrm>
          <a:off x="5133975" y="702187"/>
          <a:ext cx="18002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97" name="Equation" r:id="rId14" imgW="888840" imgH="444240" progId="Equation.DSMT4">
                  <p:embed/>
                </p:oleObj>
              </mc:Choice>
              <mc:Fallback>
                <p:oleObj name="Equation" r:id="rId14" imgW="888840" imgH="4442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975" y="702187"/>
                        <a:ext cx="1800225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5400000">
            <a:off x="5509260" y="176784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135210"/>
              </p:ext>
            </p:extLst>
          </p:nvPr>
        </p:nvGraphicFramePr>
        <p:xfrm>
          <a:off x="5205412" y="29718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98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2" y="29718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307203"/>
              </p:ext>
            </p:extLst>
          </p:nvPr>
        </p:nvGraphicFramePr>
        <p:xfrm>
          <a:off x="4478338" y="3429000"/>
          <a:ext cx="359886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99" name="Equation" r:id="rId16" imgW="1777680" imgH="393480" progId="Equation.DSMT4">
                  <p:embed/>
                </p:oleObj>
              </mc:Choice>
              <mc:Fallback>
                <p:oleObj name="Equation" r:id="rId16" imgW="177768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338" y="3429000"/>
                        <a:ext cx="3598862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873545"/>
              </p:ext>
            </p:extLst>
          </p:nvPr>
        </p:nvGraphicFramePr>
        <p:xfrm>
          <a:off x="1392237" y="4775200"/>
          <a:ext cx="66849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700" name="Equation" r:id="rId18" imgW="3301920" imgH="393480" progId="Equation.DSMT4">
                  <p:embed/>
                </p:oleObj>
              </mc:Choice>
              <mc:Fallback>
                <p:oleObj name="Equation" r:id="rId18" imgW="3301920" imgH="3934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7" y="4775200"/>
                        <a:ext cx="66849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450585"/>
              </p:ext>
            </p:extLst>
          </p:nvPr>
        </p:nvGraphicFramePr>
        <p:xfrm>
          <a:off x="5205412" y="43180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701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2" y="43180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340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592958"/>
              </p:ext>
            </p:extLst>
          </p:nvPr>
        </p:nvGraphicFramePr>
        <p:xfrm>
          <a:off x="832104" y="854502"/>
          <a:ext cx="63484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12" name="Equation" r:id="rId3" imgW="3136680" imgH="393480" progId="Equation.DSMT4">
                  <p:embed/>
                </p:oleObj>
              </mc:Choice>
              <mc:Fallback>
                <p:oleObj name="Equation" r:id="rId3" imgW="313668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104" y="854502"/>
                        <a:ext cx="6348412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554795"/>
              </p:ext>
            </p:extLst>
          </p:nvPr>
        </p:nvGraphicFramePr>
        <p:xfrm>
          <a:off x="832104" y="1845102"/>
          <a:ext cx="66849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13" name="Equation" r:id="rId5" imgW="3301920" imgH="393480" progId="Equation.DSMT4">
                  <p:embed/>
                </p:oleObj>
              </mc:Choice>
              <mc:Fallback>
                <p:oleObj name="Equation" r:id="rId5" imgW="3301920" imgH="3934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104" y="1845102"/>
                        <a:ext cx="66849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Brace 4"/>
          <p:cNvSpPr/>
          <p:nvPr/>
        </p:nvSpPr>
        <p:spPr>
          <a:xfrm>
            <a:off x="7252409" y="625902"/>
            <a:ext cx="824791" cy="2286000"/>
          </a:xfrm>
          <a:prstGeom prst="righ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ight Brace 5"/>
          <p:cNvSpPr/>
          <p:nvPr/>
        </p:nvSpPr>
        <p:spPr>
          <a:xfrm flipH="1">
            <a:off x="304800" y="625902"/>
            <a:ext cx="824791" cy="2286000"/>
          </a:xfrm>
          <a:prstGeom prst="righ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TextBox 6"/>
          <p:cNvSpPr txBox="1"/>
          <p:nvPr/>
        </p:nvSpPr>
        <p:spPr>
          <a:xfrm>
            <a:off x="8077200" y="1387902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(</a:t>
            </a:r>
            <a:r>
              <a:rPr lang="sr-Latn-BA" sz="4000" b="1" dirty="0">
                <a:sym typeface="Symbol" panose="05050102010706020507" pitchFamily="18" charset="2"/>
              </a:rPr>
              <a:t></a:t>
            </a:r>
            <a:r>
              <a:rPr lang="en-US" sz="4000" b="1" dirty="0" smtClean="0"/>
              <a:t>)</a:t>
            </a:r>
            <a:endParaRPr lang="sr-Latn-RS" sz="4000" b="1" dirty="0"/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267328"/>
              </p:ext>
            </p:extLst>
          </p:nvPr>
        </p:nvGraphicFramePr>
        <p:xfrm>
          <a:off x="3865816" y="2911902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14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1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816" y="2911902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75982"/>
              </p:ext>
            </p:extLst>
          </p:nvPr>
        </p:nvGraphicFramePr>
        <p:xfrm>
          <a:off x="973138" y="3458002"/>
          <a:ext cx="63484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15" name="Equation" r:id="rId9" imgW="3136680" imgH="393480" progId="Equation.DSMT4">
                  <p:embed/>
                </p:oleObj>
              </mc:Choice>
              <mc:Fallback>
                <p:oleObj name="Equation" r:id="rId9" imgW="313668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3458002"/>
                        <a:ext cx="6348412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621731" y="4655403"/>
            <a:ext cx="4724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Specifični deformacijski rad utrošen na promenu oblika.</a:t>
            </a:r>
            <a:endParaRPr lang="sr-Latn-RS" sz="2400" dirty="0"/>
          </a:p>
        </p:txBody>
      </p:sp>
      <p:cxnSp>
        <p:nvCxnSpPr>
          <p:cNvPr id="12" name="Elbow Connector 11"/>
          <p:cNvCxnSpPr>
            <a:stCxn id="10" idx="3"/>
            <a:endCxn id="9" idx="3"/>
          </p:cNvCxnSpPr>
          <p:nvPr/>
        </p:nvCxnSpPr>
        <p:spPr>
          <a:xfrm flipH="1" flipV="1">
            <a:off x="7321550" y="3851702"/>
            <a:ext cx="24581" cy="1219200"/>
          </a:xfrm>
          <a:prstGeom prst="bentConnector3">
            <a:avLst>
              <a:gd name="adj1" fmla="val -92998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1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0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36527"/>
              </p:ext>
            </p:extLst>
          </p:nvPr>
        </p:nvGraphicFramePr>
        <p:xfrm>
          <a:off x="603504" y="533400"/>
          <a:ext cx="7599168" cy="629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89" name="Equation" r:id="rId3" imgW="4749480" imgH="393480" progId="Equation.DSMT4">
                  <p:embed/>
                </p:oleObj>
              </mc:Choice>
              <mc:Fallback>
                <p:oleObj name="Equation" r:id="rId3" imgW="474948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533400"/>
                        <a:ext cx="7599168" cy="6295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510950"/>
              </p:ext>
            </p:extLst>
          </p:nvPr>
        </p:nvGraphicFramePr>
        <p:xfrm>
          <a:off x="603504" y="1676400"/>
          <a:ext cx="63484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90" name="Equation" r:id="rId5" imgW="3136680" imgH="393480" progId="Equation.DSMT4">
                  <p:embed/>
                </p:oleObj>
              </mc:Choice>
              <mc:Fallback>
                <p:oleObj name="Equation" r:id="rId5" imgW="313668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1676400"/>
                        <a:ext cx="6348412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494006"/>
              </p:ext>
            </p:extLst>
          </p:nvPr>
        </p:nvGraphicFramePr>
        <p:xfrm>
          <a:off x="598588" y="2946400"/>
          <a:ext cx="62182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91" name="Equation" r:id="rId7" imgW="3073320" imgH="393480" progId="Equation.DSMT4">
                  <p:embed/>
                </p:oleObj>
              </mc:Choice>
              <mc:Fallback>
                <p:oleObj name="Equation" r:id="rId7" imgW="307332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588" y="2946400"/>
                        <a:ext cx="6218238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305730"/>
              </p:ext>
            </p:extLst>
          </p:nvPr>
        </p:nvGraphicFramePr>
        <p:xfrm>
          <a:off x="4114800" y="4394200"/>
          <a:ext cx="37004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92" name="Equation" r:id="rId9" imgW="1828800" imgH="393480" progId="Equation.DSMT4">
                  <p:embed/>
                </p:oleObj>
              </mc:Choice>
              <mc:Fallback>
                <p:oleObj name="Equation" r:id="rId9" imgW="182880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394200"/>
                        <a:ext cx="37004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158546"/>
              </p:ext>
            </p:extLst>
          </p:nvPr>
        </p:nvGraphicFramePr>
        <p:xfrm>
          <a:off x="759327" y="4886282"/>
          <a:ext cx="19780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93" name="Equation" r:id="rId11" imgW="977760" imgH="393480" progId="Equation.DSMT4">
                  <p:embed/>
                </p:oleObj>
              </mc:Choice>
              <mc:Fallback>
                <p:oleObj name="Equation" r:id="rId11" imgW="97776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327" y="4886282"/>
                        <a:ext cx="197802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5400000">
            <a:off x="4808220" y="1342126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203549"/>
              </p:ext>
            </p:extLst>
          </p:nvPr>
        </p:nvGraphicFramePr>
        <p:xfrm>
          <a:off x="1316831" y="2516134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94" name="Equation" r:id="rId13" imgW="139639" imgH="203112" progId="Equation.3">
                  <p:embed/>
                </p:oleObj>
              </mc:Choice>
              <mc:Fallback>
                <p:oleObj name="Equation" r:id="rId13" imgW="139639" imgH="203112" progId="Equation.3">
                  <p:embed/>
                  <p:pic>
                    <p:nvPicPr>
                      <p:cNvPr id="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831" y="2516134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7239000" y="2971800"/>
            <a:ext cx="120328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Troosno stanje napona.</a:t>
            </a:r>
            <a:endParaRPr lang="sr-Latn-RS" sz="2400" dirty="0"/>
          </a:p>
        </p:txBody>
      </p:sp>
      <p:sp>
        <p:nvSpPr>
          <p:cNvPr id="13" name="Rectangle 12"/>
          <p:cNvSpPr/>
          <p:nvPr/>
        </p:nvSpPr>
        <p:spPr>
          <a:xfrm>
            <a:off x="685800" y="4186535"/>
            <a:ext cx="3200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Dvoosno stanje napona.</a:t>
            </a:r>
            <a:endParaRPr lang="sr-Latn-RS" sz="2400" dirty="0"/>
          </a:p>
        </p:txBody>
      </p:sp>
      <p:sp>
        <p:nvSpPr>
          <p:cNvPr id="14" name="Rectangle 13"/>
          <p:cNvSpPr/>
          <p:nvPr/>
        </p:nvSpPr>
        <p:spPr>
          <a:xfrm>
            <a:off x="3200400" y="5486400"/>
            <a:ext cx="3352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400" dirty="0" smtClean="0"/>
              <a:t>Jednoosno stanje napona.</a:t>
            </a:r>
            <a:endParaRPr lang="sr-Latn-RS" sz="2400" dirty="0"/>
          </a:p>
        </p:txBody>
      </p:sp>
      <p:cxnSp>
        <p:nvCxnSpPr>
          <p:cNvPr id="16" name="Elbow Connector 15"/>
          <p:cNvCxnSpPr>
            <a:stCxn id="12" idx="0"/>
            <a:endCxn id="5" idx="0"/>
          </p:cNvCxnSpPr>
          <p:nvPr/>
        </p:nvCxnSpPr>
        <p:spPr>
          <a:xfrm rot="16200000" flipV="1">
            <a:off x="5761475" y="892632"/>
            <a:ext cx="25400" cy="4132935"/>
          </a:xfrm>
          <a:prstGeom prst="bentConnector3">
            <a:avLst>
              <a:gd name="adj1" fmla="val 10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3" idx="0"/>
            <a:endCxn id="6" idx="0"/>
          </p:cNvCxnSpPr>
          <p:nvPr/>
        </p:nvCxnSpPr>
        <p:spPr>
          <a:xfrm rot="16200000" flipH="1">
            <a:off x="4021682" y="2450852"/>
            <a:ext cx="207665" cy="3679031"/>
          </a:xfrm>
          <a:prstGeom prst="bentConnector3">
            <a:avLst>
              <a:gd name="adj1" fmla="val -11008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4" idx="1"/>
            <a:endCxn id="9" idx="3"/>
          </p:cNvCxnSpPr>
          <p:nvPr/>
        </p:nvCxnSpPr>
        <p:spPr>
          <a:xfrm rot="10800000">
            <a:off x="2737352" y="5279983"/>
            <a:ext cx="463048" cy="437251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2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4.2. Izvijanje u elastičnoj oblasti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772400" cy="4191000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Analiziraćemo </a:t>
            </a:r>
            <a:r>
              <a:rPr lang="sr-Latn-RS" sz="2800" b="1" dirty="0"/>
              <a:t>četiri osnovna slučaja izvijanja štapova</a:t>
            </a:r>
            <a:r>
              <a:rPr lang="sr-Latn-RS" sz="2800" dirty="0"/>
              <a:t>. </a:t>
            </a:r>
            <a:endParaRPr lang="sr-Latn-RS" sz="2800" dirty="0" smtClean="0"/>
          </a:p>
          <a:p>
            <a:r>
              <a:rPr lang="sr-Latn-RS" sz="2800" dirty="0" smtClean="0"/>
              <a:t>Za </a:t>
            </a:r>
            <a:r>
              <a:rPr lang="sr-Latn-RS" sz="2800" dirty="0"/>
              <a:t>svaki od njih izvešćemo izraz (formulu) za sračunavanje </a:t>
            </a:r>
            <a:r>
              <a:rPr lang="sr-Latn-RS" sz="2800" b="1" dirty="0"/>
              <a:t>kritične</a:t>
            </a:r>
            <a:r>
              <a:rPr lang="sr-Latn-RS" sz="2800" dirty="0"/>
              <a:t> </a:t>
            </a:r>
            <a:r>
              <a:rPr lang="sr-Latn-RS" sz="2800" b="1" dirty="0"/>
              <a:t>sile</a:t>
            </a:r>
            <a:r>
              <a:rPr lang="sr-Latn-RS" sz="2800" dirty="0"/>
              <a:t> </a:t>
            </a:r>
            <a:r>
              <a:rPr lang="sr-Latn-RS" sz="2800" b="1" dirty="0" smtClean="0"/>
              <a:t>izvijanja</a:t>
            </a:r>
            <a:r>
              <a:rPr lang="sr-Latn-RS" sz="2800" dirty="0"/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1112838"/>
            <a:ext cx="7772400" cy="563562"/>
          </a:xfrm>
          <a:prstGeom prst="rect">
            <a:avLst/>
          </a:prstGeom>
        </p:spPr>
        <p:txBody>
          <a:bodyPr bIns="91440" anchor="b" anchorCtr="0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4.2.1. Ojlerova kritična sila izvijanja</a:t>
            </a:r>
            <a:endParaRPr lang="sr-Latn-R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0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10840</TotalTime>
  <Words>2030</Words>
  <Application>Microsoft Office PowerPoint</Application>
  <PresentationFormat>On-screen Show (4:3)</PresentationFormat>
  <Paragraphs>270</Paragraphs>
  <Slides>86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4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 II</vt:lpstr>
      <vt:lpstr>4. STABILNOST CENTRIČNO     PRITISNUTIH ŠTAPOVA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4.2. Izvijanje u elastičnoj oblasti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DEFORMACIJSKI RAD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Strain Posavljak</cp:lastModifiedBy>
  <cp:revision>1392</cp:revision>
  <cp:lastPrinted>2016-04-25T13:06:07Z</cp:lastPrinted>
  <dcterms:created xsi:type="dcterms:W3CDTF">2015-02-23T09:28:50Z</dcterms:created>
  <dcterms:modified xsi:type="dcterms:W3CDTF">2023-05-14T17:05:09Z</dcterms:modified>
</cp:coreProperties>
</file>