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7"/>
  </p:notesMasterIdLst>
  <p:handoutMasterIdLst>
    <p:handoutMasterId r:id="rId88"/>
  </p:handoutMasterIdLst>
  <p:sldIdLst>
    <p:sldId id="256" r:id="rId2"/>
    <p:sldId id="638" r:id="rId3"/>
    <p:sldId id="635" r:id="rId4"/>
    <p:sldId id="639" r:id="rId5"/>
    <p:sldId id="640" r:id="rId6"/>
    <p:sldId id="637" r:id="rId7"/>
    <p:sldId id="641" r:id="rId8"/>
    <p:sldId id="642" r:id="rId9"/>
    <p:sldId id="643" r:id="rId10"/>
    <p:sldId id="644" r:id="rId11"/>
    <p:sldId id="645" r:id="rId12"/>
    <p:sldId id="646" r:id="rId13"/>
    <p:sldId id="648" r:id="rId14"/>
    <p:sldId id="647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7" r:id="rId23"/>
    <p:sldId id="658" r:id="rId24"/>
    <p:sldId id="656" r:id="rId25"/>
    <p:sldId id="659" r:id="rId26"/>
    <p:sldId id="660" r:id="rId27"/>
    <p:sldId id="661" r:id="rId28"/>
    <p:sldId id="662" r:id="rId29"/>
    <p:sldId id="664" r:id="rId30"/>
    <p:sldId id="665" r:id="rId31"/>
    <p:sldId id="666" r:id="rId32"/>
    <p:sldId id="668" r:id="rId33"/>
    <p:sldId id="670" r:id="rId34"/>
    <p:sldId id="671" r:id="rId35"/>
    <p:sldId id="669" r:id="rId36"/>
    <p:sldId id="672" r:id="rId37"/>
    <p:sldId id="673" r:id="rId38"/>
    <p:sldId id="696" r:id="rId39"/>
    <p:sldId id="676" r:id="rId40"/>
    <p:sldId id="677" r:id="rId41"/>
    <p:sldId id="678" r:id="rId42"/>
    <p:sldId id="682" r:id="rId43"/>
    <p:sldId id="683" r:id="rId44"/>
    <p:sldId id="684" r:id="rId45"/>
    <p:sldId id="681" r:id="rId46"/>
    <p:sldId id="685" r:id="rId47"/>
    <p:sldId id="687" r:id="rId48"/>
    <p:sldId id="686" r:id="rId49"/>
    <p:sldId id="688" r:id="rId50"/>
    <p:sldId id="689" r:id="rId51"/>
    <p:sldId id="690" r:id="rId52"/>
    <p:sldId id="691" r:id="rId53"/>
    <p:sldId id="692" r:id="rId54"/>
    <p:sldId id="693" r:id="rId55"/>
    <p:sldId id="694" r:id="rId56"/>
    <p:sldId id="695" r:id="rId57"/>
    <p:sldId id="697" r:id="rId58"/>
    <p:sldId id="698" r:id="rId59"/>
    <p:sldId id="704" r:id="rId60"/>
    <p:sldId id="705" r:id="rId61"/>
    <p:sldId id="700" r:id="rId62"/>
    <p:sldId id="701" r:id="rId63"/>
    <p:sldId id="703" r:id="rId64"/>
    <p:sldId id="706" r:id="rId65"/>
    <p:sldId id="707" r:id="rId66"/>
    <p:sldId id="708" r:id="rId67"/>
    <p:sldId id="709" r:id="rId68"/>
    <p:sldId id="710" r:id="rId69"/>
    <p:sldId id="711" r:id="rId70"/>
    <p:sldId id="712" r:id="rId71"/>
    <p:sldId id="713" r:id="rId72"/>
    <p:sldId id="714" r:id="rId73"/>
    <p:sldId id="715" r:id="rId74"/>
    <p:sldId id="716" r:id="rId75"/>
    <p:sldId id="717" r:id="rId76"/>
    <p:sldId id="718" r:id="rId77"/>
    <p:sldId id="730" r:id="rId78"/>
    <p:sldId id="720" r:id="rId79"/>
    <p:sldId id="726" r:id="rId80"/>
    <p:sldId id="721" r:id="rId81"/>
    <p:sldId id="724" r:id="rId82"/>
    <p:sldId id="727" r:id="rId83"/>
    <p:sldId id="723" r:id="rId84"/>
    <p:sldId id="728" r:id="rId85"/>
    <p:sldId id="729" r:id="rId86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8.wmf"/><Relationship Id="rId4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9.wmf"/><Relationship Id="rId5" Type="http://schemas.openxmlformats.org/officeDocument/2006/relationships/image" Target="../media/image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43.wmf"/><Relationship Id="rId4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39.wmf"/><Relationship Id="rId5" Type="http://schemas.openxmlformats.org/officeDocument/2006/relationships/image" Target="../media/image8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5.wmf"/><Relationship Id="rId7" Type="http://schemas.openxmlformats.org/officeDocument/2006/relationships/image" Target="../media/image38.wmf"/><Relationship Id="rId2" Type="http://schemas.openxmlformats.org/officeDocument/2006/relationships/image" Target="../media/image54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8.wmf"/><Relationship Id="rId9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3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5.wmf"/><Relationship Id="rId5" Type="http://schemas.openxmlformats.org/officeDocument/2006/relationships/image" Target="../media/image61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8.wmf"/><Relationship Id="rId4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38.wmf"/><Relationship Id="rId5" Type="http://schemas.openxmlformats.org/officeDocument/2006/relationships/image" Target="../media/image76.wmf"/><Relationship Id="rId4" Type="http://schemas.openxmlformats.org/officeDocument/2006/relationships/image" Target="../media/image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38.wmf"/><Relationship Id="rId2" Type="http://schemas.openxmlformats.org/officeDocument/2006/relationships/image" Target="../media/image77.wmf"/><Relationship Id="rId1" Type="http://schemas.openxmlformats.org/officeDocument/2006/relationships/image" Target="../media/image80.wmf"/><Relationship Id="rId6" Type="http://schemas.openxmlformats.org/officeDocument/2006/relationships/image" Target="../media/image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.wmf"/><Relationship Id="rId2" Type="http://schemas.openxmlformats.org/officeDocument/2006/relationships/image" Target="../media/image85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82.wmf"/><Relationship Id="rId4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1.wmf"/><Relationship Id="rId7" Type="http://schemas.openxmlformats.org/officeDocument/2006/relationships/image" Target="../media/image3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6.wmf"/><Relationship Id="rId5" Type="http://schemas.openxmlformats.org/officeDocument/2006/relationships/image" Target="../media/image8.wmf"/><Relationship Id="rId4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7.wmf"/><Relationship Id="rId1" Type="http://schemas.openxmlformats.org/officeDocument/2006/relationships/image" Target="../media/image108.wmf"/><Relationship Id="rId5" Type="http://schemas.openxmlformats.org/officeDocument/2006/relationships/image" Target="../media/image110.wmf"/><Relationship Id="rId4" Type="http://schemas.openxmlformats.org/officeDocument/2006/relationships/image" Target="../media/image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0.wmf"/><Relationship Id="rId4" Type="http://schemas.openxmlformats.org/officeDocument/2006/relationships/image" Target="../media/image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5.wmf"/><Relationship Id="rId1" Type="http://schemas.openxmlformats.org/officeDocument/2006/relationships/image" Target="../media/image120.wmf"/><Relationship Id="rId5" Type="http://schemas.openxmlformats.org/officeDocument/2006/relationships/image" Target="../media/image8.wmf"/><Relationship Id="rId4" Type="http://schemas.openxmlformats.org/officeDocument/2006/relationships/image" Target="../media/image12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8.wmf"/><Relationship Id="rId7" Type="http://schemas.openxmlformats.org/officeDocument/2006/relationships/image" Target="../media/image131.wmf"/><Relationship Id="rId2" Type="http://schemas.openxmlformats.org/officeDocument/2006/relationships/image" Target="../media/image121.wmf"/><Relationship Id="rId1" Type="http://schemas.openxmlformats.org/officeDocument/2006/relationships/image" Target="../media/image127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8.wmf"/><Relationship Id="rId7" Type="http://schemas.openxmlformats.org/officeDocument/2006/relationships/image" Target="../media/image135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1.wmf"/><Relationship Id="rId5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3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0.wmf"/><Relationship Id="rId5" Type="http://schemas.openxmlformats.org/officeDocument/2006/relationships/image" Target="../media/image38.wmf"/><Relationship Id="rId4" Type="http://schemas.openxmlformats.org/officeDocument/2006/relationships/image" Target="../media/image1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8.wmf"/><Relationship Id="rId4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26.wmf"/><Relationship Id="rId4" Type="http://schemas.openxmlformats.org/officeDocument/2006/relationships/image" Target="../media/image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48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38.wmf"/><Relationship Id="rId5" Type="http://schemas.openxmlformats.org/officeDocument/2006/relationships/image" Target="../media/image8.wmf"/><Relationship Id="rId4" Type="http://schemas.openxmlformats.org/officeDocument/2006/relationships/image" Target="../media/image14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7" Type="http://schemas.openxmlformats.org/officeDocument/2006/relationships/image" Target="../media/image151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38.wmf"/><Relationship Id="rId5" Type="http://schemas.openxmlformats.org/officeDocument/2006/relationships/image" Target="../media/image8.wmf"/><Relationship Id="rId4" Type="http://schemas.openxmlformats.org/officeDocument/2006/relationships/image" Target="../media/image15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8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64.wmf"/><Relationship Id="rId2" Type="http://schemas.openxmlformats.org/officeDocument/2006/relationships/image" Target="../media/image158.wmf"/><Relationship Id="rId1" Type="http://schemas.openxmlformats.org/officeDocument/2006/relationships/image" Target="../media/image162.wmf"/><Relationship Id="rId6" Type="http://schemas.openxmlformats.org/officeDocument/2006/relationships/image" Target="../media/image163.wmf"/><Relationship Id="rId5" Type="http://schemas.openxmlformats.org/officeDocument/2006/relationships/image" Target="../media/image159.wmf"/><Relationship Id="rId4" Type="http://schemas.openxmlformats.org/officeDocument/2006/relationships/image" Target="../media/image12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64.wmf"/><Relationship Id="rId1" Type="http://schemas.openxmlformats.org/officeDocument/2006/relationships/image" Target="../media/image165.wmf"/><Relationship Id="rId5" Type="http://schemas.openxmlformats.org/officeDocument/2006/relationships/image" Target="../media/image8.wmf"/><Relationship Id="rId4" Type="http://schemas.openxmlformats.org/officeDocument/2006/relationships/image" Target="../media/image16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7" Type="http://schemas.openxmlformats.org/officeDocument/2006/relationships/image" Target="../media/image172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67.wmf"/><Relationship Id="rId4" Type="http://schemas.openxmlformats.org/officeDocument/2006/relationships/image" Target="../media/image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7.wmf"/><Relationship Id="rId2" Type="http://schemas.openxmlformats.org/officeDocument/2006/relationships/image" Target="../media/image175.wmf"/><Relationship Id="rId1" Type="http://schemas.openxmlformats.org/officeDocument/2006/relationships/image" Target="../media/image169.wmf"/><Relationship Id="rId6" Type="http://schemas.openxmlformats.org/officeDocument/2006/relationships/image" Target="../media/image176.wmf"/><Relationship Id="rId5" Type="http://schemas.openxmlformats.org/officeDocument/2006/relationships/image" Target="../media/image38.wmf"/><Relationship Id="rId4" Type="http://schemas.openxmlformats.org/officeDocument/2006/relationships/image" Target="../media/image174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9.wmf"/><Relationship Id="rId7" Type="http://schemas.openxmlformats.org/officeDocument/2006/relationships/image" Target="../media/image181.wmf"/><Relationship Id="rId2" Type="http://schemas.openxmlformats.org/officeDocument/2006/relationships/image" Target="../media/image178.wmf"/><Relationship Id="rId1" Type="http://schemas.openxmlformats.org/officeDocument/2006/relationships/image" Target="../media/image175.wmf"/><Relationship Id="rId6" Type="http://schemas.openxmlformats.org/officeDocument/2006/relationships/image" Target="../media/image132.wmf"/><Relationship Id="rId5" Type="http://schemas.openxmlformats.org/officeDocument/2006/relationships/image" Target="../media/image180.wmf"/><Relationship Id="rId4" Type="http://schemas.openxmlformats.org/officeDocument/2006/relationships/image" Target="../media/image3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66.wmf"/><Relationship Id="rId4" Type="http://schemas.openxmlformats.org/officeDocument/2006/relationships/image" Target="../media/image8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8.wmf"/><Relationship Id="rId1" Type="http://schemas.openxmlformats.org/officeDocument/2006/relationships/image" Target="../media/image188.wmf"/><Relationship Id="rId5" Type="http://schemas.openxmlformats.org/officeDocument/2006/relationships/image" Target="../media/image38.wmf"/><Relationship Id="rId4" Type="http://schemas.openxmlformats.org/officeDocument/2006/relationships/image" Target="../media/image19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8.wmf"/><Relationship Id="rId1" Type="http://schemas.openxmlformats.org/officeDocument/2006/relationships/image" Target="../media/image188.wmf"/><Relationship Id="rId5" Type="http://schemas.openxmlformats.org/officeDocument/2006/relationships/image" Target="../media/image38.wmf"/><Relationship Id="rId4" Type="http://schemas.openxmlformats.org/officeDocument/2006/relationships/image" Target="../media/image192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0.wmf"/><Relationship Id="rId4" Type="http://schemas.openxmlformats.org/officeDocument/2006/relationships/image" Target="../media/image8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3.wmf"/><Relationship Id="rId1" Type="http://schemas.openxmlformats.org/officeDocument/2006/relationships/image" Target="../media/image195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" Type="http://schemas.openxmlformats.org/officeDocument/2006/relationships/image" Target="../media/image20.wmf"/><Relationship Id="rId5" Type="http://schemas.openxmlformats.org/officeDocument/2006/relationships/image" Target="../media/image22.wmf"/><Relationship Id="rId4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6" Type="http://schemas.openxmlformats.org/officeDocument/2006/relationships/image" Target="../media/image209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4.wmf"/><Relationship Id="rId4" Type="http://schemas.openxmlformats.org/officeDocument/2006/relationships/image" Target="../media/image8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9.wmf"/><Relationship Id="rId7" Type="http://schemas.openxmlformats.org/officeDocument/2006/relationships/image" Target="../media/image38.wmf"/><Relationship Id="rId2" Type="http://schemas.openxmlformats.org/officeDocument/2006/relationships/image" Target="../media/image218.wmf"/><Relationship Id="rId1" Type="http://schemas.openxmlformats.org/officeDocument/2006/relationships/image" Target="../media/image180.wmf"/><Relationship Id="rId6" Type="http://schemas.openxmlformats.org/officeDocument/2006/relationships/image" Target="../media/image222.wmf"/><Relationship Id="rId5" Type="http://schemas.openxmlformats.org/officeDocument/2006/relationships/image" Target="../media/image221.wmf"/><Relationship Id="rId4" Type="http://schemas.openxmlformats.org/officeDocument/2006/relationships/image" Target="../media/image220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4" Type="http://schemas.openxmlformats.org/officeDocument/2006/relationships/image" Target="../media/image8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wmf"/><Relationship Id="rId1" Type="http://schemas.openxmlformats.org/officeDocument/2006/relationships/image" Target="../media/image2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6" Type="http://schemas.openxmlformats.org/officeDocument/2006/relationships/image" Target="../media/image233.wmf"/><Relationship Id="rId5" Type="http://schemas.openxmlformats.org/officeDocument/2006/relationships/image" Target="../media/image38.wmf"/><Relationship Id="rId4" Type="http://schemas.openxmlformats.org/officeDocument/2006/relationships/image" Target="../media/image232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wmf"/><Relationship Id="rId2" Type="http://schemas.openxmlformats.org/officeDocument/2006/relationships/image" Target="../media/image234.wmf"/><Relationship Id="rId1" Type="http://schemas.openxmlformats.org/officeDocument/2006/relationships/image" Target="../media/image232.wmf"/><Relationship Id="rId4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image" Target="../media/image26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8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26.4.2023.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26.4.2023.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26.4.2023.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3.jpe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29.wmf"/><Relationship Id="rId10" Type="http://schemas.openxmlformats.org/officeDocument/2006/relationships/image" Target="../media/image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8.wmf"/><Relationship Id="rId3" Type="http://schemas.openxmlformats.org/officeDocument/2006/relationships/image" Target="../media/image23.jpe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8.wmf"/><Relationship Id="rId3" Type="http://schemas.openxmlformats.org/officeDocument/2006/relationships/image" Target="../media/image23.jpe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8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8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52.bin"/><Relationship Id="rId21" Type="http://schemas.openxmlformats.org/officeDocument/2006/relationships/image" Target="../media/image53.jpe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0.jpeg"/><Relationship Id="rId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1.wmf"/><Relationship Id="rId1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8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60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.wmf"/><Relationship Id="rId3" Type="http://schemas.openxmlformats.org/officeDocument/2006/relationships/image" Target="../media/image51.jpe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8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7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7.wmf"/><Relationship Id="rId1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8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7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51.jpeg"/><Relationship Id="rId18" Type="http://schemas.openxmlformats.org/officeDocument/2006/relationships/oleObject" Target="../embeddings/oleObject86.bin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84.wmf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2.wmf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0.bin"/><Relationship Id="rId15" Type="http://schemas.openxmlformats.org/officeDocument/2006/relationships/image" Target="../media/image8.wmf"/><Relationship Id="rId10" Type="http://schemas.openxmlformats.org/officeDocument/2006/relationships/image" Target="../media/image81.wmf"/><Relationship Id="rId19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8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8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7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7.wmf"/><Relationship Id="rId11" Type="http://schemas.openxmlformats.org/officeDocument/2006/relationships/image" Target="../media/image90.jpeg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93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96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98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7" Type="http://schemas.openxmlformats.org/officeDocument/2006/relationships/image" Target="../media/image10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07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105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0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0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7.wmf"/><Relationship Id="rId11" Type="http://schemas.openxmlformats.org/officeDocument/2006/relationships/image" Target="../media/image100.jpeg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8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2.wmf"/><Relationship Id="rId11" Type="http://schemas.openxmlformats.org/officeDocument/2006/relationships/image" Target="../media/image113.wmf"/><Relationship Id="rId5" Type="http://schemas.openxmlformats.org/officeDocument/2006/relationships/oleObject" Target="../embeddings/oleObject118.bin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111.wmf"/><Relationship Id="rId9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2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20.wmf"/><Relationship Id="rId3" Type="http://schemas.openxmlformats.org/officeDocument/2006/relationships/image" Target="../media/image99.jpeg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8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1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31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8.bin"/><Relationship Id="rId15" Type="http://schemas.openxmlformats.org/officeDocument/2006/relationships/image" Target="../media/image125.wmf"/><Relationship Id="rId10" Type="http://schemas.openxmlformats.org/officeDocument/2006/relationships/image" Target="../media/image8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3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3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41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9.wmf"/><Relationship Id="rId17" Type="http://schemas.openxmlformats.org/officeDocument/2006/relationships/image" Target="../media/image1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3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8.bin"/><Relationship Id="rId15" Type="http://schemas.openxmlformats.org/officeDocument/2006/relationships/image" Target="../media/image130.wmf"/><Relationship Id="rId10" Type="http://schemas.openxmlformats.org/officeDocument/2006/relationships/image" Target="../media/image128.wmf"/><Relationship Id="rId19" Type="http://schemas.openxmlformats.org/officeDocument/2006/relationships/image" Target="../media/image38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50.bin"/><Relationship Id="rId3" Type="http://schemas.openxmlformats.org/officeDocument/2006/relationships/image" Target="../media/image99.jpeg"/><Relationship Id="rId21" Type="http://schemas.openxmlformats.org/officeDocument/2006/relationships/image" Target="../media/image38.wmf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28.wmf"/><Relationship Id="rId5" Type="http://schemas.openxmlformats.org/officeDocument/2006/relationships/image" Target="../media/image132.wmf"/><Relationship Id="rId15" Type="http://schemas.openxmlformats.org/officeDocument/2006/relationships/image" Target="../media/image131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36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4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38.wmf"/><Relationship Id="rId3" Type="http://schemas.openxmlformats.org/officeDocument/2006/relationships/image" Target="../media/image99.jpeg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39.wmf"/><Relationship Id="rId5" Type="http://schemas.openxmlformats.org/officeDocument/2006/relationships/image" Target="../media/image137.wmf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5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8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7.wmf"/><Relationship Id="rId11" Type="http://schemas.openxmlformats.org/officeDocument/2006/relationships/image" Target="../media/image143.jpeg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3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3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70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6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image" Target="../media/image155.jpe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8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5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7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5.jpe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2.bin"/><Relationship Id="rId10" Type="http://schemas.openxmlformats.org/officeDocument/2006/relationships/image" Target="../media/image123.wmf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6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66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85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190.bin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2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1.bin"/><Relationship Id="rId10" Type="http://schemas.openxmlformats.org/officeDocument/2006/relationships/image" Target="../media/image8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71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8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197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7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194.bin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74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176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204.bin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3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8.wmf"/><Relationship Id="rId11" Type="http://schemas.openxmlformats.org/officeDocument/2006/relationships/image" Target="../media/image155.jpeg"/><Relationship Id="rId5" Type="http://schemas.openxmlformats.org/officeDocument/2006/relationships/oleObject" Target="../embeddings/oleObject200.bin"/><Relationship Id="rId15" Type="http://schemas.openxmlformats.org/officeDocument/2006/relationships/image" Target="../media/image132.wmf"/><Relationship Id="rId10" Type="http://schemas.openxmlformats.org/officeDocument/2006/relationships/image" Target="../media/image38.wmf"/><Relationship Id="rId19" Type="http://schemas.openxmlformats.org/officeDocument/2006/relationships/image" Target="../media/image182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14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205.bin"/><Relationship Id="rId10" Type="http://schemas.openxmlformats.org/officeDocument/2006/relationships/image" Target="../media/image8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7" Type="http://schemas.openxmlformats.org/officeDocument/2006/relationships/image" Target="../media/image1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185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0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11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3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2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image" Target="../media/image5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8.wmf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6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219.bin"/><Relationship Id="rId10" Type="http://schemas.openxmlformats.org/officeDocument/2006/relationships/image" Target="../media/image8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6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7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22.bin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22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3" Type="http://schemas.openxmlformats.org/officeDocument/2006/relationships/image" Target="../media/image203.jpeg"/><Relationship Id="rId7" Type="http://schemas.openxmlformats.org/officeDocument/2006/relationships/image" Target="../media/image2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24.bin"/><Relationship Id="rId5" Type="http://schemas.openxmlformats.org/officeDocument/2006/relationships/image" Target="../media/image200.wmf"/><Relationship Id="rId4" Type="http://schemas.openxmlformats.org/officeDocument/2006/relationships/oleObject" Target="../embeddings/oleObject223.bin"/><Relationship Id="rId9" Type="http://schemas.openxmlformats.org/officeDocument/2006/relationships/image" Target="../media/image202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oleObject" Target="../embeddings/oleObject231.bin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05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207.wmf"/><Relationship Id="rId4" Type="http://schemas.openxmlformats.org/officeDocument/2006/relationships/image" Target="../media/image204.w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09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7" Type="http://schemas.openxmlformats.org/officeDocument/2006/relationships/image" Target="../media/image2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33.bin"/><Relationship Id="rId5" Type="http://schemas.openxmlformats.org/officeDocument/2006/relationships/image" Target="../media/image210.wmf"/><Relationship Id="rId4" Type="http://schemas.openxmlformats.org/officeDocument/2006/relationships/oleObject" Target="../embeddings/oleObject23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234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214.wmf"/><Relationship Id="rId4" Type="http://schemas.openxmlformats.org/officeDocument/2006/relationships/oleObject" Target="../embeddings/oleObject2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9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16.wmf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8.wmf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6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245.bin"/><Relationship Id="rId3" Type="http://schemas.openxmlformats.org/officeDocument/2006/relationships/image" Target="../media/image213.jpeg"/><Relationship Id="rId7" Type="http://schemas.openxmlformats.org/officeDocument/2006/relationships/image" Target="../media/image218.wmf"/><Relationship Id="rId12" Type="http://schemas.openxmlformats.org/officeDocument/2006/relationships/oleObject" Target="../embeddings/oleObject243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220.wmf"/><Relationship Id="rId5" Type="http://schemas.openxmlformats.org/officeDocument/2006/relationships/image" Target="../media/image180.wmf"/><Relationship Id="rId15" Type="http://schemas.openxmlformats.org/officeDocument/2006/relationships/image" Target="../media/image222.wmf"/><Relationship Id="rId10" Type="http://schemas.openxmlformats.org/officeDocument/2006/relationships/oleObject" Target="../embeddings/oleObject242.bin"/><Relationship Id="rId19" Type="http://schemas.openxmlformats.org/officeDocument/2006/relationships/image" Target="../media/image223.wmf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244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oleObject" Target="../embeddings/oleObject246.bin"/><Relationship Id="rId7" Type="http://schemas.openxmlformats.org/officeDocument/2006/relationships/oleObject" Target="../embeddings/oleObject2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247.bin"/><Relationship Id="rId10" Type="http://schemas.openxmlformats.org/officeDocument/2006/relationships/image" Target="../media/image8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9.bin"/><Relationship Id="rId7" Type="http://schemas.openxmlformats.org/officeDocument/2006/relationships/image" Target="../media/image2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27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54.bin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3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52.bin"/><Relationship Id="rId10" Type="http://schemas.openxmlformats.org/officeDocument/2006/relationships/image" Target="../media/image232.wmf"/><Relationship Id="rId4" Type="http://schemas.openxmlformats.org/officeDocument/2006/relationships/image" Target="../media/image230.wmf"/><Relationship Id="rId9" Type="http://schemas.openxmlformats.org/officeDocument/2006/relationships/oleObject" Target="../embeddings/oleObject253.bin"/><Relationship Id="rId14" Type="http://schemas.openxmlformats.org/officeDocument/2006/relationships/image" Target="../media/image233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34.wmf"/><Relationship Id="rId5" Type="http://schemas.openxmlformats.org/officeDocument/2006/relationships/oleObject" Target="../embeddings/oleObject256.bin"/><Relationship Id="rId10" Type="http://schemas.openxmlformats.org/officeDocument/2006/relationships/image" Target="../media/image8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OM23-P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sr-Latn-BA" sz="2800" b="1" dirty="0" smtClean="0"/>
              <a:t>Druga grupa statički neodređenih greda sa</a:t>
            </a:r>
          </a:p>
          <a:p>
            <a:r>
              <a:rPr lang="sr-Latn-BA" sz="2800" b="1" dirty="0" smtClean="0"/>
              <a:t>      sprečenim podužnim pomeranjem</a:t>
            </a:r>
            <a:endParaRPr lang="sr-Latn-RS" sz="28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9" y="1656768"/>
            <a:ext cx="3821777" cy="1907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581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3.7 Prosta statički neodređena greda sa sprečenim podužnim pomeranjem (druga grupa)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2233967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Prikazana 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8027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743200"/>
            <a:ext cx="7772400" cy="32766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Prekobrojne nepo</a:t>
            </a:r>
            <a:r>
              <a:rPr lang="sr-Latn-BA" sz="2800" dirty="0" smtClean="0"/>
              <a:t>z</a:t>
            </a:r>
            <a:r>
              <a:rPr lang="sr-Latn-RS" sz="2800" dirty="0" smtClean="0"/>
              <a:t>nate reakcije veza kod date grede odredićemo:</a:t>
            </a:r>
          </a:p>
          <a:p>
            <a:pPr lvl="1"/>
            <a:r>
              <a:rPr lang="sr-Latn-RS" sz="2600" dirty="0" smtClean="0"/>
              <a:t>Primenom metoda sila zasnovanog na uklanjanju suvišnog oslonca ili na zameni ukleštenja cilindrično zgobnim vezama (osloncima) i</a:t>
            </a:r>
          </a:p>
          <a:p>
            <a:pPr lvl="1"/>
            <a:r>
              <a:rPr lang="sr-Latn-RS" sz="2600" dirty="0" smtClean="0"/>
              <a:t>Primenom metoda integraljenja </a:t>
            </a:r>
            <a:r>
              <a:rPr lang="sr-Latn-RS" sz="2600" dirty="0"/>
              <a:t>približne diferencijalne jednačine elastične linije.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3821777" cy="19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447800"/>
            <a:ext cx="3584864" cy="166462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821777" cy="19077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79768" y="2218805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379768" y="31547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3.8 Statički neodređena greda iz druge grupe sa sprečenim podužnim pomeranjem prevedena u statički određenu konzolu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630" y="4650971"/>
            <a:ext cx="27713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uklanjanju suvišnog oslonca</a:t>
            </a:r>
            <a:endParaRPr lang="sr-Latn-RS" sz="28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032786"/>
              </p:ext>
            </p:extLst>
          </p:nvPr>
        </p:nvGraphicFramePr>
        <p:xfrm>
          <a:off x="3276600" y="5003800"/>
          <a:ext cx="42116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6" name="Equation" r:id="rId5" imgW="2108160" imgH="507960" progId="Equation.DSMT4">
                  <p:embed/>
                </p:oleObj>
              </mc:Choice>
              <mc:Fallback>
                <p:oleObj name="Equation" r:id="rId5" imgW="210816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03800"/>
                        <a:ext cx="4211638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8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632825"/>
              </p:ext>
            </p:extLst>
          </p:nvPr>
        </p:nvGraphicFramePr>
        <p:xfrm>
          <a:off x="5253264" y="457200"/>
          <a:ext cx="3433536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86" name="Equation" r:id="rId3" imgW="2145960" imgH="1396800" progId="Equation.DSMT4">
                  <p:embed/>
                </p:oleObj>
              </mc:Choice>
              <mc:Fallback>
                <p:oleObj name="Equation" r:id="rId3" imgW="2145960" imgH="1396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264" y="457200"/>
                        <a:ext cx="3433536" cy="2234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09606"/>
              </p:ext>
            </p:extLst>
          </p:nvPr>
        </p:nvGraphicFramePr>
        <p:xfrm>
          <a:off x="512762" y="1066640"/>
          <a:ext cx="42116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87" name="Equation" r:id="rId5" imgW="2108160" imgH="507960" progId="Equation.DSMT4">
                  <p:embed/>
                </p:oleObj>
              </mc:Choice>
              <mc:Fallback>
                <p:oleObj name="Equation" r:id="rId5" imgW="21081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1066640"/>
                        <a:ext cx="4211638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4920252" y="14374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15934"/>
              </p:ext>
            </p:extLst>
          </p:nvPr>
        </p:nvGraphicFramePr>
        <p:xfrm>
          <a:off x="512762" y="2616200"/>
          <a:ext cx="2384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88" name="Equation" r:id="rId7" imgW="1193760" imgH="482400" progId="Equation.DSMT4">
                  <p:embed/>
                </p:oleObj>
              </mc:Choice>
              <mc:Fallback>
                <p:oleObj name="Equation" r:id="rId7" imgW="11937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2616200"/>
                        <a:ext cx="2384425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27435"/>
              </p:ext>
            </p:extLst>
          </p:nvPr>
        </p:nvGraphicFramePr>
        <p:xfrm>
          <a:off x="1295400" y="2184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8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84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53075"/>
              </p:ext>
            </p:extLst>
          </p:nvPr>
        </p:nvGraphicFramePr>
        <p:xfrm>
          <a:off x="941388" y="4044950"/>
          <a:ext cx="12684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90" name="Equation" r:id="rId11" imgW="634680" imgH="812520" progId="Equation.DSMT4">
                  <p:embed/>
                </p:oleObj>
              </mc:Choice>
              <mc:Fallback>
                <p:oleObj name="Equation" r:id="rId11" imgW="63468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044950"/>
                        <a:ext cx="1268412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62466"/>
              </p:ext>
            </p:extLst>
          </p:nvPr>
        </p:nvGraphicFramePr>
        <p:xfrm>
          <a:off x="1295400" y="3632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9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32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72" y="2895600"/>
            <a:ext cx="3821777" cy="1907771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20034"/>
              </p:ext>
            </p:extLst>
          </p:nvPr>
        </p:nvGraphicFramePr>
        <p:xfrm>
          <a:off x="2618581" y="4044950"/>
          <a:ext cx="20288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92" name="Equation" r:id="rId14" imgW="1015920" imgH="812520" progId="Equation.DSMT4">
                  <p:embed/>
                </p:oleObj>
              </mc:Choice>
              <mc:Fallback>
                <p:oleObj name="Equation" r:id="rId14" imgW="10159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581" y="4044950"/>
                        <a:ext cx="20288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225913" y="5147330"/>
            <a:ext cx="193688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simetrije opterećenja.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14" name="Elbow Connector 13"/>
          <p:cNvCxnSpPr>
            <a:stCxn id="12" idx="2"/>
            <a:endCxn id="11" idx="2"/>
          </p:cNvCxnSpPr>
          <p:nvPr/>
        </p:nvCxnSpPr>
        <p:spPr>
          <a:xfrm rot="5400000" flipH="1">
            <a:off x="4698231" y="4605312"/>
            <a:ext cx="430887" cy="2561364"/>
          </a:xfrm>
          <a:prstGeom prst="bentConnector3">
            <a:avLst>
              <a:gd name="adj1" fmla="val -530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8969"/>
            <a:ext cx="3821777" cy="190777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79768" y="2779974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603503" y="304800"/>
            <a:ext cx="8010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zameni ukleštenja cilindrično-zglobnim vezama (osloncima)</a:t>
            </a:r>
            <a:endParaRPr lang="sr-Latn-RS" sz="2800" b="1" u="sng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0542"/>
            <a:ext cx="3765666" cy="1664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79768" y="39167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3.9 Statički neodređena greda iz druge grupe sa sprečenim podužnim pomeranjem prevedena u statički određenu gredu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5" y="457200"/>
            <a:ext cx="3821777" cy="1907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3055958"/>
            <a:ext cx="27713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06687"/>
              </p:ext>
            </p:extLst>
          </p:nvPr>
        </p:nvGraphicFramePr>
        <p:xfrm>
          <a:off x="4271962" y="3327400"/>
          <a:ext cx="4110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4" name="Equation" r:id="rId4" imgW="2057400" imgH="507960" progId="Equation.DSMT4">
                  <p:embed/>
                </p:oleObj>
              </mc:Choice>
              <mc:Fallback>
                <p:oleObj name="Equation" r:id="rId4" imgW="205740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2" y="3327400"/>
                        <a:ext cx="4110038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65338"/>
              </p:ext>
            </p:extLst>
          </p:nvPr>
        </p:nvGraphicFramePr>
        <p:xfrm>
          <a:off x="4874682" y="589536"/>
          <a:ext cx="3535488" cy="215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5" name="Equation" r:id="rId6" imgW="2209680" imgH="1346040" progId="Equation.DSMT4">
                  <p:embed/>
                </p:oleObj>
              </mc:Choice>
              <mc:Fallback>
                <p:oleObj name="Equation" r:id="rId6" imgW="2209680" imgH="1346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682" y="589536"/>
                        <a:ext cx="3535488" cy="21536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flipH="1">
            <a:off x="6346305" y="290178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727857"/>
              </p:ext>
            </p:extLst>
          </p:nvPr>
        </p:nvGraphicFramePr>
        <p:xfrm>
          <a:off x="5224463" y="4876800"/>
          <a:ext cx="22066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6" name="Equation" r:id="rId8" imgW="1104840" imgH="482400" progId="Equation.DSMT4">
                  <p:embed/>
                </p:oleObj>
              </mc:Choice>
              <mc:Fallback>
                <p:oleObj name="Equation" r:id="rId8" imgW="1104840" imgH="4824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4876800"/>
                        <a:ext cx="2206625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828050"/>
              </p:ext>
            </p:extLst>
          </p:nvPr>
        </p:nvGraphicFramePr>
        <p:xfrm>
          <a:off x="2743200" y="4940300"/>
          <a:ext cx="2028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7" name="Equation" r:id="rId10" imgW="1015920" imgH="419040" progId="Equation.DSMT4">
                  <p:embed/>
                </p:oleObj>
              </mc:Choice>
              <mc:Fallback>
                <p:oleObj name="Equation" r:id="rId10" imgW="1015920" imgH="419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40300"/>
                        <a:ext cx="2028825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354042"/>
              </p:ext>
            </p:extLst>
          </p:nvPr>
        </p:nvGraphicFramePr>
        <p:xfrm>
          <a:off x="6187301" y="4419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8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301" y="4419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5400000" flipH="1">
            <a:off x="4928514" y="5222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34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821777" cy="1907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integraljenja približne diferencijalne jednačine elastične linije</a:t>
            </a:r>
            <a:endParaRPr lang="sr-Latn-RS" sz="28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43477"/>
              </p:ext>
            </p:extLst>
          </p:nvPr>
        </p:nvGraphicFramePr>
        <p:xfrm>
          <a:off x="4754562" y="2084388"/>
          <a:ext cx="36528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98" name="Equation" r:id="rId4" imgW="1828800" imgH="393480" progId="Equation.DSMT4">
                  <p:embed/>
                </p:oleObj>
              </mc:Choice>
              <mc:Fallback>
                <p:oleObj name="Equation" r:id="rId4" imgW="18288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2" y="2084388"/>
                        <a:ext cx="36528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83193"/>
              </p:ext>
            </p:extLst>
          </p:nvPr>
        </p:nvGraphicFramePr>
        <p:xfrm>
          <a:off x="4752975" y="3431771"/>
          <a:ext cx="2511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99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3431771"/>
                        <a:ext cx="2511425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53513"/>
              </p:ext>
            </p:extLst>
          </p:nvPr>
        </p:nvGraphicFramePr>
        <p:xfrm>
          <a:off x="4572000" y="4516438"/>
          <a:ext cx="37290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00" name="Equation" r:id="rId8" imgW="1866600" imgH="393480" progId="Equation.DSMT4">
                  <p:embed/>
                </p:oleObj>
              </mc:Choice>
              <mc:Fallback>
                <p:oleObj name="Equation" r:id="rId8" imgW="18666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16438"/>
                        <a:ext cx="37290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5664200" y="301451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11299"/>
              </p:ext>
            </p:extLst>
          </p:nvPr>
        </p:nvGraphicFramePr>
        <p:xfrm>
          <a:off x="5593100" y="402545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0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100" y="402545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649315"/>
            <a:ext cx="38442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Dvostruko integraljenje.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92828"/>
              </p:ext>
            </p:extLst>
          </p:nvPr>
        </p:nvGraphicFramePr>
        <p:xfrm>
          <a:off x="8407400" y="4759319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02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400" y="4759319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5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3902"/>
              </p:ext>
            </p:extLst>
          </p:nvPr>
        </p:nvGraphicFramePr>
        <p:xfrm>
          <a:off x="951271" y="762000"/>
          <a:ext cx="5249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3" name="Equation" r:id="rId3" imgW="2628720" imgH="812520" progId="Equation.DSMT4">
                  <p:embed/>
                </p:oleObj>
              </mc:Choice>
              <mc:Fallback>
                <p:oleObj name="Equation" r:id="rId3" imgW="262872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71" y="762000"/>
                        <a:ext cx="52498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50428"/>
              </p:ext>
            </p:extLst>
          </p:nvPr>
        </p:nvGraphicFramePr>
        <p:xfrm>
          <a:off x="457200" y="14231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4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231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05760"/>
              </p:ext>
            </p:extLst>
          </p:nvPr>
        </p:nvGraphicFramePr>
        <p:xfrm>
          <a:off x="6858000" y="5588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5" name="Equation" r:id="rId7" imgW="774360" imgH="1143000" progId="Equation.DSMT4">
                  <p:embed/>
                </p:oleObj>
              </mc:Choice>
              <mc:Fallback>
                <p:oleObj name="Equation" r:id="rId7" imgW="774360" imgH="1143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588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700786" y="381000"/>
            <a:ext cx="1909814" cy="1320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8" idx="1"/>
            <a:endCxn id="3" idx="3"/>
          </p:cNvCxnSpPr>
          <p:nvPr/>
        </p:nvCxnSpPr>
        <p:spPr>
          <a:xfrm rot="10800000" flipV="1">
            <a:off x="6201134" y="1041400"/>
            <a:ext cx="499652" cy="5334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307562"/>
              </p:ext>
            </p:extLst>
          </p:nvPr>
        </p:nvGraphicFramePr>
        <p:xfrm>
          <a:off x="1652588" y="2971800"/>
          <a:ext cx="862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6" name="Equation" r:id="rId9" imgW="431640" imgH="457200" progId="Equation.DSMT4">
                  <p:embed/>
                </p:oleObj>
              </mc:Choice>
              <mc:Fallback>
                <p:oleObj name="Equation" r:id="rId9" imgW="43164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971800"/>
                        <a:ext cx="862012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21764"/>
              </p:ext>
            </p:extLst>
          </p:nvPr>
        </p:nvGraphicFramePr>
        <p:xfrm>
          <a:off x="1997536" y="25026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536" y="25026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962400" y="3352800"/>
            <a:ext cx="258828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22" name="Elbow Connector 21"/>
          <p:cNvCxnSpPr>
            <a:stCxn id="20" idx="0"/>
            <a:endCxn id="7" idx="2"/>
          </p:cNvCxnSpPr>
          <p:nvPr/>
        </p:nvCxnSpPr>
        <p:spPr>
          <a:xfrm rot="5400000" flipH="1" flipV="1">
            <a:off x="6189827" y="1911516"/>
            <a:ext cx="508000" cy="237456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316437"/>
              </p:ext>
            </p:extLst>
          </p:nvPr>
        </p:nvGraphicFramePr>
        <p:xfrm>
          <a:off x="762000" y="1727200"/>
          <a:ext cx="5249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08" name="Equation" r:id="rId3" imgW="2628720" imgH="812520" progId="Equation.DSMT4">
                  <p:embed/>
                </p:oleObj>
              </mc:Choice>
              <mc:Fallback>
                <p:oleObj name="Equation" r:id="rId3" imgW="2628720" imgH="8125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27200"/>
                        <a:ext cx="52498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04941"/>
              </p:ext>
            </p:extLst>
          </p:nvPr>
        </p:nvGraphicFramePr>
        <p:xfrm>
          <a:off x="6668729" y="15240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09" name="Equation" r:id="rId5" imgW="774360" imgH="1143000" progId="Equation.DSMT4">
                  <p:embed/>
                </p:oleObj>
              </mc:Choice>
              <mc:Fallback>
                <p:oleObj name="Equation" r:id="rId5" imgW="774360" imgH="11430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729" y="15240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511515" y="2717800"/>
            <a:ext cx="1909814" cy="1320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3"/>
          </p:cNvCxnSpPr>
          <p:nvPr/>
        </p:nvCxnSpPr>
        <p:spPr>
          <a:xfrm rot="10800000">
            <a:off x="6011863" y="2540000"/>
            <a:ext cx="499652" cy="8382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31515" y="924580"/>
            <a:ext cx="258828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7" idx="0"/>
            <a:endCxn id="4" idx="0"/>
          </p:cNvCxnSpPr>
          <p:nvPr/>
        </p:nvCxnSpPr>
        <p:spPr>
          <a:xfrm rot="16200000" flipH="1">
            <a:off x="5784039" y="-133801"/>
            <a:ext cx="599420" cy="2716183"/>
          </a:xfrm>
          <a:prstGeom prst="bentConnector3">
            <a:avLst>
              <a:gd name="adj1" fmla="val -3813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21549"/>
              </p:ext>
            </p:extLst>
          </p:nvPr>
        </p:nvGraphicFramePr>
        <p:xfrm>
          <a:off x="762000" y="3937000"/>
          <a:ext cx="22558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0" name="Equation" r:id="rId7" imgW="1130040" imgH="482400" progId="Equation.DSMT4">
                  <p:embed/>
                </p:oleObj>
              </mc:Choice>
              <mc:Fallback>
                <p:oleObj name="Equation" r:id="rId7" imgW="1130040" imgH="4824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37000"/>
                        <a:ext cx="2255838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51057"/>
              </p:ext>
            </p:extLst>
          </p:nvPr>
        </p:nvGraphicFramePr>
        <p:xfrm>
          <a:off x="1845136" y="34932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136" y="34932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78016"/>
              </p:ext>
            </p:extLst>
          </p:nvPr>
        </p:nvGraphicFramePr>
        <p:xfrm>
          <a:off x="3532187" y="3606800"/>
          <a:ext cx="1268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2" name="Equation" r:id="rId11" imgW="634680" imgH="812520" progId="Equation.DSMT4">
                  <p:embed/>
                </p:oleObj>
              </mc:Choice>
              <mc:Fallback>
                <p:oleObj name="Equation" r:id="rId11" imgW="63468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3606800"/>
                        <a:ext cx="12684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05742"/>
              </p:ext>
            </p:extLst>
          </p:nvPr>
        </p:nvGraphicFramePr>
        <p:xfrm>
          <a:off x="3084512" y="42679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13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2" y="42679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4964"/>
              </p:ext>
            </p:extLst>
          </p:nvPr>
        </p:nvGraphicFramePr>
        <p:xfrm>
          <a:off x="2133600" y="1955800"/>
          <a:ext cx="5249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50" name="Equation" r:id="rId3" imgW="2628720" imgH="812520" progId="Equation.DSMT4">
                  <p:embed/>
                </p:oleObj>
              </mc:Choice>
              <mc:Fallback>
                <p:oleObj name="Equation" r:id="rId3" imgW="262872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55800"/>
                        <a:ext cx="52498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22009"/>
              </p:ext>
            </p:extLst>
          </p:nvPr>
        </p:nvGraphicFramePr>
        <p:xfrm>
          <a:off x="7846911" y="2311400"/>
          <a:ext cx="862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51" name="Equation" r:id="rId5" imgW="431640" imgH="457200" progId="Equation.DSMT4">
                  <p:embed/>
                </p:oleObj>
              </mc:Choice>
              <mc:Fallback>
                <p:oleObj name="Equation" r:id="rId5" imgW="43164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911" y="2311400"/>
                        <a:ext cx="862012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66325"/>
              </p:ext>
            </p:extLst>
          </p:nvPr>
        </p:nvGraphicFramePr>
        <p:xfrm>
          <a:off x="533400" y="457200"/>
          <a:ext cx="1268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52" name="Equation" r:id="rId7" imgW="634680" imgH="812520" progId="Equation.DSMT4">
                  <p:embed/>
                </p:oleObj>
              </mc:Choice>
              <mc:Fallback>
                <p:oleObj name="Equation" r:id="rId7" imgW="634680" imgH="8125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12684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>
            <a:off x="7546607" y="2631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74594"/>
              </p:ext>
            </p:extLst>
          </p:nvPr>
        </p:nvGraphicFramePr>
        <p:xfrm>
          <a:off x="2497137" y="4089400"/>
          <a:ext cx="474186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53" name="Equation" r:id="rId9" imgW="2374560" imgH="1041120" progId="Equation.DSMT4">
                  <p:embed/>
                </p:oleObj>
              </mc:Choice>
              <mc:Fallback>
                <p:oleObj name="Equation" r:id="rId9" imgW="2374560" imgH="10411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7" y="4089400"/>
                        <a:ext cx="4741863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200000">
            <a:off x="1821006" y="265303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1030764" y="220345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2"/>
            <a:endCxn id="9" idx="0"/>
          </p:cNvCxnSpPr>
          <p:nvPr/>
        </p:nvCxnSpPr>
        <p:spPr>
          <a:xfrm rot="16200000" flipH="1">
            <a:off x="1269675" y="2307439"/>
            <a:ext cx="312420" cy="65308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274061"/>
              </p:ext>
            </p:extLst>
          </p:nvPr>
        </p:nvGraphicFramePr>
        <p:xfrm>
          <a:off x="3200400" y="36323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5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323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7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>
            <a:normAutofit/>
          </a:bodyPr>
          <a:lstStyle/>
          <a:p>
            <a:pPr marL="0" indent="0"/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3.3. Proste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statički neodređene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grede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sa sprečenim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podužnim pomeranjem</a:t>
            </a:r>
            <a:endParaRPr lang="sr-Latn-RS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>
            <a:normAutofit/>
          </a:bodyPr>
          <a:lstStyle/>
          <a:p>
            <a:r>
              <a:rPr lang="sr-Latn-RS" sz="2800" dirty="0"/>
              <a:t>Razlikovaćemo </a:t>
            </a:r>
            <a:r>
              <a:rPr lang="sr-Latn-RS" sz="2800" b="1" dirty="0"/>
              <a:t>dve</a:t>
            </a:r>
            <a:r>
              <a:rPr lang="sr-Latn-RS" sz="2800" dirty="0"/>
              <a:t> </a:t>
            </a:r>
            <a:r>
              <a:rPr lang="sr-Latn-RS" sz="2800" b="1" dirty="0"/>
              <a:t>grupe</a:t>
            </a:r>
            <a:r>
              <a:rPr lang="sr-Latn-RS" sz="2800" dirty="0"/>
              <a:t> prostih statički neodređenih greda sa sprečenim podužnim pomeranjem</a:t>
            </a:r>
            <a:r>
              <a:rPr lang="sr-Latn-RS" sz="2800" dirty="0" smtClean="0"/>
              <a:t>.</a:t>
            </a:r>
          </a:p>
          <a:p>
            <a:r>
              <a:rPr lang="sr-Latn-RS" sz="2800" b="1" dirty="0" smtClean="0"/>
              <a:t>Prva grupa:</a:t>
            </a:r>
            <a:r>
              <a:rPr lang="sr-Latn-RS" sz="2800" dirty="0" smtClean="0"/>
              <a:t> Grede sa </a:t>
            </a:r>
            <a:r>
              <a:rPr lang="sr-Latn-RS" sz="2800" dirty="0"/>
              <a:t>nepokretnim </a:t>
            </a:r>
            <a:r>
              <a:rPr lang="sr-Latn-RS" sz="2800" dirty="0" smtClean="0"/>
              <a:t>cilindrično-zglobnim </a:t>
            </a:r>
            <a:r>
              <a:rPr lang="sr-Latn-RS" sz="2800" dirty="0"/>
              <a:t>vezama (osloncima</a:t>
            </a:r>
            <a:r>
              <a:rPr lang="sr-Latn-RS" sz="2800" dirty="0" smtClean="0"/>
              <a:t>).</a:t>
            </a:r>
          </a:p>
          <a:p>
            <a:r>
              <a:rPr lang="sr-Latn-RS" sz="2800" b="1" dirty="0" smtClean="0"/>
              <a:t>Druga grupa:</a:t>
            </a:r>
            <a:r>
              <a:rPr lang="sr-Latn-RS" sz="2800" dirty="0" smtClean="0"/>
              <a:t> Dvostrano ukleštene grede.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9081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35458" y="3581400"/>
            <a:ext cx="5003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3.10 Prosta statički neodređena iz druge grupe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951456"/>
              </p:ext>
            </p:extLst>
          </p:nvPr>
        </p:nvGraphicFramePr>
        <p:xfrm>
          <a:off x="6235700" y="1560513"/>
          <a:ext cx="887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70" name="Equation" r:id="rId3" imgW="444240" imgH="393480" progId="Equation.DSMT4">
                  <p:embed/>
                </p:oleObj>
              </mc:Choice>
              <mc:Fallback>
                <p:oleObj name="Equation" r:id="rId3" imgW="44424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1560513"/>
                        <a:ext cx="8874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509735"/>
              </p:ext>
            </p:extLst>
          </p:nvPr>
        </p:nvGraphicFramePr>
        <p:xfrm>
          <a:off x="6248400" y="2984500"/>
          <a:ext cx="735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71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84500"/>
                        <a:ext cx="735013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" y="457200"/>
            <a:ext cx="4295603" cy="2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81071"/>
              </p:ext>
            </p:extLst>
          </p:nvPr>
        </p:nvGraphicFramePr>
        <p:xfrm>
          <a:off x="1339850" y="990600"/>
          <a:ext cx="46402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30" name="Equation" r:id="rId3" imgW="2323800" imgH="507960" progId="Equation.DSMT4">
                  <p:embed/>
                </p:oleObj>
              </mc:Choice>
              <mc:Fallback>
                <p:oleObj name="Equation" r:id="rId3" imgW="2323800" imgH="507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990600"/>
                        <a:ext cx="46402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63727"/>
              </p:ext>
            </p:extLst>
          </p:nvPr>
        </p:nvGraphicFramePr>
        <p:xfrm>
          <a:off x="6427788" y="1104900"/>
          <a:ext cx="1344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31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1104900"/>
                        <a:ext cx="13446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6135370" y="1361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73766"/>
              </p:ext>
            </p:extLst>
          </p:nvPr>
        </p:nvGraphicFramePr>
        <p:xfrm>
          <a:off x="1339850" y="2590800"/>
          <a:ext cx="2814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32" name="Equation" r:id="rId7" imgW="1409400" imgH="457200" progId="Equation.DSMT4">
                  <p:embed/>
                </p:oleObj>
              </mc:Choice>
              <mc:Fallback>
                <p:oleObj name="Equation" r:id="rId7" imgW="14094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590800"/>
                        <a:ext cx="2814638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030365"/>
              </p:ext>
            </p:extLst>
          </p:nvPr>
        </p:nvGraphicFramePr>
        <p:xfrm>
          <a:off x="1945148" y="2133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3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148" y="2133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3.4. Grede sa tri i više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oslonaca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1828800"/>
          </a:xfrm>
        </p:spPr>
        <p:txBody>
          <a:bodyPr>
            <a:noAutofit/>
          </a:bodyPr>
          <a:lstStyle/>
          <a:p>
            <a:r>
              <a:rPr lang="sr-Latn-RS" sz="2800" dirty="0"/>
              <a:t>Ovde ćemo u teorijskom smislu obraditi tri grede sa tri </a:t>
            </a:r>
            <a:r>
              <a:rPr lang="sr-Latn-RS" sz="2800" dirty="0" smtClean="0"/>
              <a:t>oslonca (</a:t>
            </a:r>
            <a:r>
              <a:rPr lang="sr-Latn-BA" sz="2800" dirty="0" smtClean="0"/>
              <a:t>p</a:t>
            </a:r>
            <a:r>
              <a:rPr lang="sr-Latn-RS" sz="2800" dirty="0" smtClean="0"/>
              <a:t>rvu, drugu i treću gredu), a onda ćemo problem uopštiti i obraditi </a:t>
            </a:r>
            <a:r>
              <a:rPr lang="sr-Latn-RS" sz="2800" dirty="0"/>
              <a:t>gredu sa „n“ oslonaca.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3094038"/>
            <a:ext cx="44958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1) Prva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tri oslonca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78" y="3911227"/>
            <a:ext cx="2718263" cy="1527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2733" y="5558135"/>
            <a:ext cx="448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3.11 Prva greda sa tri oslonca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819400"/>
            <a:ext cx="7772400" cy="3200400"/>
          </a:xfrm>
        </p:spPr>
        <p:txBody>
          <a:bodyPr/>
          <a:lstStyle/>
          <a:p>
            <a:r>
              <a:rPr lang="sr-Latn-BA" dirty="0" smtClean="0"/>
              <a:t>Jednu prekobrojnu reakciju veze </a:t>
            </a:r>
            <a:r>
              <a:rPr lang="sr-Latn-BA" sz="2800" dirty="0" smtClean="0"/>
              <a:t>odredićemo</a:t>
            </a:r>
            <a:r>
              <a:rPr lang="sr-Latn-BA" dirty="0" smtClean="0"/>
              <a:t> primenom metoda sila zasnovanog na:</a:t>
            </a:r>
          </a:p>
          <a:p>
            <a:pPr lvl="1"/>
            <a:r>
              <a:rPr lang="sr-Latn-BA" dirty="0" smtClean="0"/>
              <a:t>Uklanjanju suvišnog oslonca i</a:t>
            </a:r>
          </a:p>
          <a:p>
            <a:pPr lvl="1"/>
            <a:r>
              <a:rPr lang="sr-Latn-BA" dirty="0" smtClean="0"/>
              <a:t>Umetanju zglobova, a zatim i</a:t>
            </a:r>
          </a:p>
          <a:p>
            <a:r>
              <a:rPr lang="sr-Latn-BA" dirty="0" smtClean="0"/>
              <a:t>Primenom metoda integraljenja probližne diferencijalne jednačine elastične linije.</a:t>
            </a:r>
            <a:endParaRPr lang="sr-Latn-R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685800"/>
            <a:ext cx="2718263" cy="152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972478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7753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1600200"/>
            <a:ext cx="2718263" cy="152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uklanjanju suvišnog oslonca</a:t>
            </a:r>
            <a:endParaRPr lang="sr-Latn-RS" sz="2800" b="1" u="sng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3664"/>
            <a:ext cx="2693324" cy="1203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38600" y="2969030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3.12 Prva greda sa tri oslonca, uklanjanjem suvišnog oslonca B prevedena u statički određenu gredu </a:t>
            </a:r>
            <a:endParaRPr lang="sr-Latn-R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757366" y="2022417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4"/>
          <p:cNvSpPr/>
          <p:nvPr/>
        </p:nvSpPr>
        <p:spPr>
          <a:xfrm>
            <a:off x="914400" y="4425119"/>
            <a:ext cx="2133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747241"/>
              </p:ext>
            </p:extLst>
          </p:nvPr>
        </p:nvGraphicFramePr>
        <p:xfrm>
          <a:off x="2210347" y="5125226"/>
          <a:ext cx="3094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9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347" y="5125226"/>
                        <a:ext cx="3094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88855"/>
              </p:ext>
            </p:extLst>
          </p:nvPr>
        </p:nvGraphicFramePr>
        <p:xfrm>
          <a:off x="2877111" y="2286000"/>
          <a:ext cx="3094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4" name="Equation" r:id="rId3" imgW="1549080" imgH="253800" progId="Equation.DSMT4">
                  <p:embed/>
                </p:oleObj>
              </mc:Choice>
              <mc:Fallback>
                <p:oleObj name="Equation" r:id="rId3" imgW="154908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111" y="2286000"/>
                        <a:ext cx="3094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14431"/>
              </p:ext>
            </p:extLst>
          </p:nvPr>
        </p:nvGraphicFramePr>
        <p:xfrm>
          <a:off x="6530975" y="1651000"/>
          <a:ext cx="20796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5" name="Equation" r:id="rId5" imgW="1041120" imgH="914400" progId="Equation.DSMT4">
                  <p:embed/>
                </p:oleObj>
              </mc:Choice>
              <mc:Fallback>
                <p:oleObj name="Equation" r:id="rId5" imgW="1041120" imgH="914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1651000"/>
                        <a:ext cx="2079625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6182482" y="2402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13298"/>
              </p:ext>
            </p:extLst>
          </p:nvPr>
        </p:nvGraphicFramePr>
        <p:xfrm>
          <a:off x="2889250" y="3327400"/>
          <a:ext cx="116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6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3327400"/>
                        <a:ext cx="1166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39478"/>
              </p:ext>
            </p:extLst>
          </p:nvPr>
        </p:nvGraphicFramePr>
        <p:xfrm>
          <a:off x="3254375" y="28576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28576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67558"/>
              </p:ext>
            </p:extLst>
          </p:nvPr>
        </p:nvGraphicFramePr>
        <p:xfrm>
          <a:off x="1435894" y="4850171"/>
          <a:ext cx="1166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8"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894" y="4850171"/>
                        <a:ext cx="11668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45213"/>
              </p:ext>
            </p:extLst>
          </p:nvPr>
        </p:nvGraphicFramePr>
        <p:xfrm>
          <a:off x="3124200" y="4685071"/>
          <a:ext cx="1039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9" name="Equation" r:id="rId13" imgW="520560" imgH="393480" progId="Equation.DSMT4">
                  <p:embed/>
                </p:oleObj>
              </mc:Choice>
              <mc:Fallback>
                <p:oleObj name="Equation" r:id="rId13" imgW="52056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85071"/>
                        <a:ext cx="1039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17639"/>
              </p:ext>
            </p:extLst>
          </p:nvPr>
        </p:nvGraphicFramePr>
        <p:xfrm>
          <a:off x="2667000" y="4927165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6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27165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14061"/>
              </p:ext>
            </p:extLst>
          </p:nvPr>
        </p:nvGraphicFramePr>
        <p:xfrm>
          <a:off x="5005388" y="4914900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61" name="Equation" r:id="rId17" imgW="469800" imgH="177480" progId="Equation.DSMT4">
                  <p:embed/>
                </p:oleObj>
              </mc:Choice>
              <mc:Fallback>
                <p:oleObj name="Equation" r:id="rId17" imgW="46980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4914900"/>
                        <a:ext cx="939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0707"/>
              </p:ext>
            </p:extLst>
          </p:nvPr>
        </p:nvGraphicFramePr>
        <p:xfrm>
          <a:off x="6477000" y="4699000"/>
          <a:ext cx="1190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62" name="Equation" r:id="rId19" imgW="596880" imgH="393480" progId="Equation.DSMT4">
                  <p:embed/>
                </p:oleObj>
              </mc:Choice>
              <mc:Fallback>
                <p:oleObj name="Equation" r:id="rId19" imgW="5968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99000"/>
                        <a:ext cx="11906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78106"/>
              </p:ext>
            </p:extLst>
          </p:nvPr>
        </p:nvGraphicFramePr>
        <p:xfrm>
          <a:off x="6019800" y="495300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63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5300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8" y="617784"/>
            <a:ext cx="2693324" cy="12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umetanju zgloba</a:t>
            </a:r>
            <a:endParaRPr lang="sr-Latn-RS" sz="2800" b="1" u="sn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1600200"/>
            <a:ext cx="2718263" cy="15274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2022417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1972192" y="4800600"/>
            <a:ext cx="6641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3.13 Prva greda sa tri oslonca, umetanjem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zgloba na mestu oslonca B prevedena u statički određenu gredu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i rastavljena na dve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statički određene grede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34" y="1534449"/>
            <a:ext cx="4139738" cy="30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5105400" y="762000"/>
            <a:ext cx="3581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Neprekidnost na mestu oslonca B nadomeštena presečnim momentom savijanja M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sp>
        <p:nvSpPr>
          <p:cNvPr id="5" name="Rectangle 4"/>
          <p:cNvSpPr/>
          <p:nvPr/>
        </p:nvSpPr>
        <p:spPr>
          <a:xfrm>
            <a:off x="2084387" y="4124980"/>
            <a:ext cx="3048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48398"/>
              </p:ext>
            </p:extLst>
          </p:nvPr>
        </p:nvGraphicFramePr>
        <p:xfrm>
          <a:off x="4789488" y="4419600"/>
          <a:ext cx="1039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0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419600"/>
                        <a:ext cx="10398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762000"/>
            <a:ext cx="4139738" cy="30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75877"/>
              </p:ext>
            </p:extLst>
          </p:nvPr>
        </p:nvGraphicFramePr>
        <p:xfrm>
          <a:off x="865188" y="459658"/>
          <a:ext cx="2994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06" name="Equation" r:id="rId3" imgW="1498320" imgH="507960" progId="Equation.DSMT4">
                  <p:embed/>
                </p:oleObj>
              </mc:Choice>
              <mc:Fallback>
                <p:oleObj name="Equation" r:id="rId3" imgW="1498320" imgH="507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459658"/>
                        <a:ext cx="2994025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33592"/>
              </p:ext>
            </p:extLst>
          </p:nvPr>
        </p:nvGraphicFramePr>
        <p:xfrm>
          <a:off x="4422775" y="457200"/>
          <a:ext cx="2282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07" name="Equation" r:id="rId5" imgW="1143000" imgH="1333440" progId="Equation.DSMT4">
                  <p:embed/>
                </p:oleObj>
              </mc:Choice>
              <mc:Fallback>
                <p:oleObj name="Equation" r:id="rId5" imgW="1143000" imgH="13334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457200"/>
                        <a:ext cx="2282825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68117"/>
              </p:ext>
            </p:extLst>
          </p:nvPr>
        </p:nvGraphicFramePr>
        <p:xfrm>
          <a:off x="865188" y="2059858"/>
          <a:ext cx="24860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08" name="Equation" r:id="rId7" imgW="1244520" imgH="888840" progId="Equation.DSMT4">
                  <p:embed/>
                </p:oleObj>
              </mc:Choice>
              <mc:Fallback>
                <p:oleObj name="Equation" r:id="rId7" imgW="1244520" imgH="8888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059858"/>
                        <a:ext cx="248602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28796"/>
              </p:ext>
            </p:extLst>
          </p:nvPr>
        </p:nvGraphicFramePr>
        <p:xfrm>
          <a:off x="1298575" y="156471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0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56471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4072414" y="85893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61642"/>
              </p:ext>
            </p:extLst>
          </p:nvPr>
        </p:nvGraphicFramePr>
        <p:xfrm>
          <a:off x="917575" y="4345858"/>
          <a:ext cx="1039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10"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345858"/>
                        <a:ext cx="10398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flipH="1">
            <a:off x="1383353" y="395469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56714"/>
              </p:ext>
            </p:extLst>
          </p:nvPr>
        </p:nvGraphicFramePr>
        <p:xfrm>
          <a:off x="2468563" y="4180758"/>
          <a:ext cx="1192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11" name="Equation" r:id="rId13" imgW="596880" imgH="393480" progId="Equation.DSMT4">
                  <p:embed/>
                </p:oleObj>
              </mc:Choice>
              <mc:Fallback>
                <p:oleObj name="Equation" r:id="rId13" imgW="5968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4180758"/>
                        <a:ext cx="11922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24693"/>
              </p:ext>
            </p:extLst>
          </p:nvPr>
        </p:nvGraphicFramePr>
        <p:xfrm>
          <a:off x="2022475" y="4456471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12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4456471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3276600"/>
            <a:ext cx="4139738" cy="30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04800"/>
            <a:ext cx="4139738" cy="3092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0200" y="1676400"/>
            <a:ext cx="18780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AB: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89787"/>
              </p:ext>
            </p:extLst>
          </p:nvPr>
        </p:nvGraphicFramePr>
        <p:xfrm>
          <a:off x="5410200" y="2447867"/>
          <a:ext cx="2994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6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47867"/>
                        <a:ext cx="29940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46303" y="3797905"/>
            <a:ext cx="18780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BC: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97862"/>
              </p:ext>
            </p:extLst>
          </p:nvPr>
        </p:nvGraphicFramePr>
        <p:xfrm>
          <a:off x="2976562" y="3805173"/>
          <a:ext cx="5100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7" name="Equation" r:id="rId6" imgW="2552400" imgH="393480" progId="Equation.DSMT4">
                  <p:embed/>
                </p:oleObj>
              </mc:Choice>
              <mc:Fallback>
                <p:oleObj name="Equation" r:id="rId6" imgW="25524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2" y="3805173"/>
                        <a:ext cx="51006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4996532"/>
            <a:ext cx="206216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ABC: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83282"/>
              </p:ext>
            </p:extLst>
          </p:nvPr>
        </p:nvGraphicFramePr>
        <p:xfrm>
          <a:off x="3124200" y="5003800"/>
          <a:ext cx="4035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8" name="Equation" r:id="rId8" imgW="2019240" imgH="393480" progId="Equation.DSMT4">
                  <p:embed/>
                </p:oleObj>
              </mc:Choice>
              <mc:Fallback>
                <p:oleObj name="Equation" r:id="rId8" imgW="20192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03800"/>
                        <a:ext cx="4035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6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9200" y="3512403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3.5 Statički neodređene grede iz prve grupe sa sprečenim podužnim pomeranjem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sr-Latn-BA" sz="2800" b="1" dirty="0" smtClean="0"/>
              <a:t>Prva grupa statički neodređenih greda sa</a:t>
            </a:r>
          </a:p>
          <a:p>
            <a:r>
              <a:rPr lang="sr-Latn-BA" sz="2800" b="1" dirty="0" smtClean="0"/>
              <a:t>      sprečenim podužnim pomeranjem</a:t>
            </a:r>
            <a:endParaRPr lang="sr-Latn-R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01046" y="4482405"/>
            <a:ext cx="809067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U rešavanju problema ovakve grede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poslužićemo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se statički određenom gredom sa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dopuštenim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podužnim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pomeranjem.</a:t>
            </a:r>
            <a:endParaRPr lang="sr-Latn-RS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495107" cy="19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integraljenja približne diferencijalne jednačine elastične linije</a:t>
            </a:r>
            <a:endParaRPr lang="sr-Latn-RS" sz="2800" b="1" u="sng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1600200"/>
            <a:ext cx="2718263" cy="152746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52652"/>
              </p:ext>
            </p:extLst>
          </p:nvPr>
        </p:nvGraphicFramePr>
        <p:xfrm>
          <a:off x="5213350" y="1651000"/>
          <a:ext cx="3321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46" name="Equation" r:id="rId4" imgW="1663560" imgH="279360" progId="Equation.DSMT4">
                  <p:embed/>
                </p:oleObj>
              </mc:Choice>
              <mc:Fallback>
                <p:oleObj name="Equation" r:id="rId4" imgW="166356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1651000"/>
                        <a:ext cx="332105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32954"/>
              </p:ext>
            </p:extLst>
          </p:nvPr>
        </p:nvGraphicFramePr>
        <p:xfrm>
          <a:off x="5218112" y="2692400"/>
          <a:ext cx="25098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47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2" y="2692400"/>
                        <a:ext cx="2509837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79079"/>
              </p:ext>
            </p:extLst>
          </p:nvPr>
        </p:nvGraphicFramePr>
        <p:xfrm>
          <a:off x="3409950" y="4699000"/>
          <a:ext cx="5048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48" name="Equation" r:id="rId8" imgW="2527200" imgH="812520" progId="Equation.DSMT4">
                  <p:embed/>
                </p:oleObj>
              </mc:Choice>
              <mc:Fallback>
                <p:oleObj name="Equation" r:id="rId8" imgW="252720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699000"/>
                        <a:ext cx="5048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6153150" y="232247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6153150" y="33070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219200" y="3505200"/>
            <a:ext cx="2667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Posle dostrukog integraljenja!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163056"/>
              </p:ext>
            </p:extLst>
          </p:nvPr>
        </p:nvGraphicFramePr>
        <p:xfrm>
          <a:off x="5211763" y="3632200"/>
          <a:ext cx="33988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49" name="Equation" r:id="rId10" imgW="1701720" imgH="279360" progId="Equation.DSMT4">
                  <p:embed/>
                </p:oleObj>
              </mc:Choice>
              <mc:Fallback>
                <p:oleObj name="Equation" r:id="rId10" imgW="170172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3632200"/>
                        <a:ext cx="3398837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71681"/>
              </p:ext>
            </p:extLst>
          </p:nvPr>
        </p:nvGraphicFramePr>
        <p:xfrm>
          <a:off x="6082050" y="422765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50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050" y="422765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0"/>
            <a:endCxn id="12" idx="1"/>
          </p:cNvCxnSpPr>
          <p:nvPr/>
        </p:nvCxnSpPr>
        <p:spPr>
          <a:xfrm rot="16200000" flipH="1">
            <a:off x="3679031" y="2378869"/>
            <a:ext cx="406400" cy="2659063"/>
          </a:xfrm>
          <a:prstGeom prst="bentConnector4">
            <a:avLst>
              <a:gd name="adj1" fmla="val -56250"/>
              <a:gd name="adj2" fmla="val 7507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2"/>
            <a:endCxn id="8" idx="1"/>
          </p:cNvCxnSpPr>
          <p:nvPr/>
        </p:nvCxnSpPr>
        <p:spPr>
          <a:xfrm rot="16200000" flipH="1">
            <a:off x="2455079" y="4556928"/>
            <a:ext cx="1052493" cy="85725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06496"/>
              </p:ext>
            </p:extLst>
          </p:nvPr>
        </p:nvGraphicFramePr>
        <p:xfrm>
          <a:off x="868363" y="118110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18" name="Equation" r:id="rId3" imgW="2527200" imgH="393480" progId="Equation.DSMT4">
                  <p:embed/>
                </p:oleObj>
              </mc:Choice>
              <mc:Fallback>
                <p:oleObj name="Equation" r:id="rId3" imgW="25272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18110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41752"/>
              </p:ext>
            </p:extLst>
          </p:nvPr>
        </p:nvGraphicFramePr>
        <p:xfrm>
          <a:off x="6835775" y="7620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19" name="Equation" r:id="rId5" imgW="774360" imgH="850680" progId="Equation.DSMT4">
                  <p:embed/>
                </p:oleObj>
              </mc:Choice>
              <mc:Fallback>
                <p:oleObj name="Equation" r:id="rId5" imgW="774360" imgH="8506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7620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496"/>
              </p:ext>
            </p:extLst>
          </p:nvPr>
        </p:nvGraphicFramePr>
        <p:xfrm>
          <a:off x="1574800" y="2514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20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5146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629400" y="609600"/>
            <a:ext cx="19050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Elbow Connector 9"/>
          <p:cNvCxnSpPr>
            <a:stCxn id="8" idx="1"/>
            <a:endCxn id="3" idx="3"/>
          </p:cNvCxnSpPr>
          <p:nvPr/>
        </p:nvCxnSpPr>
        <p:spPr>
          <a:xfrm rot="10800000" flipV="1">
            <a:off x="5916614" y="958850"/>
            <a:ext cx="712787" cy="6159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94890"/>
              </p:ext>
            </p:extLst>
          </p:nvPr>
        </p:nvGraphicFramePr>
        <p:xfrm>
          <a:off x="1930440" y="205453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2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40" y="205453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78746"/>
              </p:ext>
            </p:extLst>
          </p:nvPr>
        </p:nvGraphicFramePr>
        <p:xfrm>
          <a:off x="3049587" y="5461000"/>
          <a:ext cx="1598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22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7" y="5461000"/>
                        <a:ext cx="15986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09409"/>
              </p:ext>
            </p:extLst>
          </p:nvPr>
        </p:nvGraphicFramePr>
        <p:xfrm>
          <a:off x="868363" y="419100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23" name="Equation" r:id="rId13" imgW="2527200" imgH="393480" progId="Equation.DSMT4">
                  <p:embed/>
                </p:oleObj>
              </mc:Choice>
              <mc:Fallback>
                <p:oleObj name="Equation" r:id="rId13" imgW="252720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19100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793"/>
              </p:ext>
            </p:extLst>
          </p:nvPr>
        </p:nvGraphicFramePr>
        <p:xfrm>
          <a:off x="6835775" y="43942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24" name="Equation" r:id="rId14" imgW="774360" imgH="850680" progId="Equation.DSMT4">
                  <p:embed/>
                </p:oleObj>
              </mc:Choice>
              <mc:Fallback>
                <p:oleObj name="Equation" r:id="rId14" imgW="774360" imgH="850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43942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629400" y="4927600"/>
            <a:ext cx="19050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Elbow Connector 18"/>
          <p:cNvCxnSpPr>
            <a:stCxn id="18" idx="1"/>
            <a:endCxn id="15" idx="3"/>
          </p:cNvCxnSpPr>
          <p:nvPr/>
        </p:nvCxnSpPr>
        <p:spPr>
          <a:xfrm rot="10800000">
            <a:off x="5916614" y="4584700"/>
            <a:ext cx="712787" cy="6921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16059" y="3134380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310748"/>
              </p:ext>
            </p:extLst>
          </p:nvPr>
        </p:nvGraphicFramePr>
        <p:xfrm>
          <a:off x="2590800" y="570921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25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0921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97118"/>
              </p:ext>
            </p:extLst>
          </p:nvPr>
        </p:nvGraphicFramePr>
        <p:xfrm>
          <a:off x="1930440" y="5080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2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40" y="5080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3" idx="2"/>
            <a:endCxn id="22" idx="1"/>
          </p:cNvCxnSpPr>
          <p:nvPr/>
        </p:nvCxnSpPr>
        <p:spPr>
          <a:xfrm rot="16200000" flipH="1">
            <a:off x="2143250" y="5413270"/>
            <a:ext cx="374420" cy="5206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1" idx="0"/>
            <a:endCxn id="5" idx="2"/>
          </p:cNvCxnSpPr>
          <p:nvPr/>
        </p:nvCxnSpPr>
        <p:spPr>
          <a:xfrm rot="5400000" flipH="1" flipV="1">
            <a:off x="6605657" y="2131150"/>
            <a:ext cx="670580" cy="13358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16" idx="0"/>
          </p:cNvCxnSpPr>
          <p:nvPr/>
        </p:nvCxnSpPr>
        <p:spPr>
          <a:xfrm rot="16200000" flipH="1">
            <a:off x="6572647" y="3357960"/>
            <a:ext cx="736600" cy="13358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765999"/>
              </p:ext>
            </p:extLst>
          </p:nvPr>
        </p:nvGraphicFramePr>
        <p:xfrm>
          <a:off x="868363" y="250442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4" name="Equation" r:id="rId3" imgW="2527200" imgH="393480" progId="Equation.DSMT4">
                  <p:embed/>
                </p:oleObj>
              </mc:Choice>
              <mc:Fallback>
                <p:oleObj name="Equation" r:id="rId3" imgW="252720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50442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4493"/>
              </p:ext>
            </p:extLst>
          </p:nvPr>
        </p:nvGraphicFramePr>
        <p:xfrm>
          <a:off x="6835775" y="270762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5" name="Equation" r:id="rId5" imgW="774360" imgH="850680" progId="Equation.DSMT4">
                  <p:embed/>
                </p:oleObj>
              </mc:Choice>
              <mc:Fallback>
                <p:oleObj name="Equation" r:id="rId5" imgW="774360" imgH="850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70762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629400" y="3873500"/>
            <a:ext cx="19050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1"/>
            <a:endCxn id="4" idx="3"/>
          </p:cNvCxnSpPr>
          <p:nvPr/>
        </p:nvCxnSpPr>
        <p:spPr>
          <a:xfrm rot="10800000">
            <a:off x="5916614" y="2898120"/>
            <a:ext cx="712787" cy="132463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68105" y="1447800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0383"/>
              </p:ext>
            </p:extLst>
          </p:nvPr>
        </p:nvGraphicFramePr>
        <p:xfrm>
          <a:off x="2590800" y="402263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6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2263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388126"/>
              </p:ext>
            </p:extLst>
          </p:nvPr>
        </p:nvGraphicFramePr>
        <p:xfrm>
          <a:off x="1930440" y="33937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40" y="33937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2143250" y="3726690"/>
            <a:ext cx="374420" cy="5206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8" idx="2"/>
            <a:endCxn id="5" idx="0"/>
          </p:cNvCxnSpPr>
          <p:nvPr/>
        </p:nvCxnSpPr>
        <p:spPr>
          <a:xfrm rot="16200000" flipH="1">
            <a:off x="6998670" y="2097403"/>
            <a:ext cx="736600" cy="48383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79177"/>
              </p:ext>
            </p:extLst>
          </p:nvPr>
        </p:nvGraphicFramePr>
        <p:xfrm>
          <a:off x="3016404" y="378054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8" name="Equation" r:id="rId11" imgW="583920" imgH="393480" progId="Equation.DSMT4">
                  <p:embed/>
                </p:oleObj>
              </mc:Choice>
              <mc:Fallback>
                <p:oleObj name="Equation" r:id="rId11" imgW="5839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404" y="378054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1297"/>
              </p:ext>
            </p:extLst>
          </p:nvPr>
        </p:nvGraphicFramePr>
        <p:xfrm>
          <a:off x="5384800" y="5143499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9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5143499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371600" y="5013979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 ovim Y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iz</a:t>
            </a:r>
            <a:endParaRPr lang="sr-Latn-RS" sz="2800" dirty="0"/>
          </a:p>
        </p:txBody>
      </p:sp>
      <p:cxnSp>
        <p:nvCxnSpPr>
          <p:cNvPr id="18" name="Elbow Connector 17"/>
          <p:cNvCxnSpPr>
            <a:stCxn id="16" idx="0"/>
            <a:endCxn id="13" idx="3"/>
          </p:cNvCxnSpPr>
          <p:nvPr/>
        </p:nvCxnSpPr>
        <p:spPr>
          <a:xfrm rot="5400000" flipH="1" flipV="1">
            <a:off x="2986807" y="3815982"/>
            <a:ext cx="839739" cy="1556256"/>
          </a:xfrm>
          <a:prstGeom prst="bentConnector4">
            <a:avLst>
              <a:gd name="adj1" fmla="val 26558"/>
              <a:gd name="adj2" fmla="val 1146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81961"/>
              </p:ext>
            </p:extLst>
          </p:nvPr>
        </p:nvGraphicFramePr>
        <p:xfrm>
          <a:off x="3538805" y="5283200"/>
          <a:ext cx="137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90" name="Equation" r:id="rId15" imgW="685800" imgH="253800" progId="Equation.DSMT4">
                  <p:embed/>
                </p:oleObj>
              </mc:Choice>
              <mc:Fallback>
                <p:oleObj name="Equation" r:id="rId15" imgW="68580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805" y="5283200"/>
                        <a:ext cx="1371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64259"/>
              </p:ext>
            </p:extLst>
          </p:nvPr>
        </p:nvGraphicFramePr>
        <p:xfrm>
          <a:off x="4953000" y="5385593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91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85593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58966"/>
            <a:ext cx="2718263" cy="15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527709"/>
              </p:ext>
            </p:extLst>
          </p:nvPr>
        </p:nvGraphicFramePr>
        <p:xfrm>
          <a:off x="7264400" y="1842485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7" name="Equation" r:id="rId3" imgW="647640" imgH="393480" progId="Equation.DSMT4">
                  <p:embed/>
                </p:oleObj>
              </mc:Choice>
              <mc:Fallback>
                <p:oleObj name="Equation" r:id="rId3" imgW="6476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1842485"/>
                        <a:ext cx="1295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35559"/>
              </p:ext>
            </p:extLst>
          </p:nvPr>
        </p:nvGraphicFramePr>
        <p:xfrm>
          <a:off x="3606800" y="534385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8" name="Equation" r:id="rId5" imgW="583920" imgH="393480" progId="Equation.DSMT4">
                  <p:embed/>
                </p:oleObj>
              </mc:Choice>
              <mc:Fallback>
                <p:oleObj name="Equation" r:id="rId5" imgW="58392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34385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7712"/>
              </p:ext>
            </p:extLst>
          </p:nvPr>
        </p:nvGraphicFramePr>
        <p:xfrm>
          <a:off x="5257800" y="534385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9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4385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4923339" y="79092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43343"/>
              </p:ext>
            </p:extLst>
          </p:nvPr>
        </p:nvGraphicFramePr>
        <p:xfrm>
          <a:off x="3606800" y="1842485"/>
          <a:ext cx="104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0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42485"/>
                        <a:ext cx="1041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34426"/>
              </p:ext>
            </p:extLst>
          </p:nvPr>
        </p:nvGraphicFramePr>
        <p:xfrm>
          <a:off x="5130800" y="1842485"/>
          <a:ext cx="1598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1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842485"/>
                        <a:ext cx="15986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8966"/>
            <a:ext cx="2718263" cy="1527464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24363"/>
              </p:ext>
            </p:extLst>
          </p:nvPr>
        </p:nvGraphicFramePr>
        <p:xfrm>
          <a:off x="3987820" y="137909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2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20" y="137909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4820920" y="2091569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05944"/>
              </p:ext>
            </p:extLst>
          </p:nvPr>
        </p:nvGraphicFramePr>
        <p:xfrm>
          <a:off x="6807200" y="2077123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3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077123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4062"/>
              </p:ext>
            </p:extLst>
          </p:nvPr>
        </p:nvGraphicFramePr>
        <p:xfrm>
          <a:off x="2971801" y="334151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4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34151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295401" y="4568776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 Y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iz</a:t>
            </a:r>
            <a:endParaRPr lang="sr-Latn-RS" sz="2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12940"/>
              </p:ext>
            </p:extLst>
          </p:nvPr>
        </p:nvGraphicFramePr>
        <p:xfrm>
          <a:off x="3479801" y="4830970"/>
          <a:ext cx="109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5" name="Equation" r:id="rId18" imgW="545760" imgH="253800" progId="Equation.DSMT4">
                  <p:embed/>
                </p:oleObj>
              </mc:Choice>
              <mc:Fallback>
                <p:oleObj name="Equation" r:id="rId18" imgW="54576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1" y="4830970"/>
                        <a:ext cx="1092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56520"/>
              </p:ext>
            </p:extLst>
          </p:nvPr>
        </p:nvGraphicFramePr>
        <p:xfrm>
          <a:off x="4648201" y="494039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6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494039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Elbow Connector 32"/>
          <p:cNvCxnSpPr>
            <a:stCxn id="30" idx="0"/>
            <a:endCxn id="29" idx="2"/>
          </p:cNvCxnSpPr>
          <p:nvPr/>
        </p:nvCxnSpPr>
        <p:spPr>
          <a:xfrm rot="5400000" flipH="1" flipV="1">
            <a:off x="2834242" y="3847017"/>
            <a:ext cx="439866" cy="100365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0" idx="1"/>
            <a:endCxn id="36" idx="1"/>
          </p:cNvCxnSpPr>
          <p:nvPr/>
        </p:nvCxnSpPr>
        <p:spPr>
          <a:xfrm rot="10800000" flipH="1">
            <a:off x="1295401" y="3746500"/>
            <a:ext cx="425274" cy="1083886"/>
          </a:xfrm>
          <a:prstGeom prst="bentConnector3">
            <a:avLst>
              <a:gd name="adj1" fmla="val -537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729774"/>
              </p:ext>
            </p:extLst>
          </p:nvPr>
        </p:nvGraphicFramePr>
        <p:xfrm>
          <a:off x="5105401" y="46990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7" name="Equation" r:id="rId20" imgW="596880" imgH="393480" progId="Equation.DSMT4">
                  <p:embed/>
                </p:oleObj>
              </mc:Choice>
              <mc:Fallback>
                <p:oleObj name="Equation" r:id="rId20" imgW="59688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469900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76631"/>
              </p:ext>
            </p:extLst>
          </p:nvPr>
        </p:nvGraphicFramePr>
        <p:xfrm>
          <a:off x="1720675" y="3352800"/>
          <a:ext cx="104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8" name="Equation" r:id="rId22" imgW="520560" imgH="393480" progId="Equation.DSMT4">
                  <p:embed/>
                </p:oleObj>
              </mc:Choice>
              <mc:Fallback>
                <p:oleObj name="Equation" r:id="rId22" imgW="5205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675" y="3352800"/>
                        <a:ext cx="1041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6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78841"/>
              </p:ext>
            </p:extLst>
          </p:nvPr>
        </p:nvGraphicFramePr>
        <p:xfrm>
          <a:off x="1600200" y="1879600"/>
          <a:ext cx="5048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2" name="Equation" r:id="rId3" imgW="2527200" imgH="812520" progId="Equation.DSMT4">
                  <p:embed/>
                </p:oleObj>
              </mc:Choice>
              <mc:Fallback>
                <p:oleObj name="Equation" r:id="rId3" imgW="252720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79600"/>
                        <a:ext cx="5048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83354"/>
              </p:ext>
            </p:extLst>
          </p:nvPr>
        </p:nvGraphicFramePr>
        <p:xfrm>
          <a:off x="1862137" y="4013200"/>
          <a:ext cx="507206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3" name="Equation" r:id="rId5" imgW="2539800" imgH="1041120" progId="Equation.DSMT4">
                  <p:embed/>
                </p:oleObj>
              </mc:Choice>
              <mc:Fallback>
                <p:oleObj name="Equation" r:id="rId5" imgW="2539800" imgH="10411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7" y="4013200"/>
                        <a:ext cx="5072063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894"/>
              </p:ext>
            </p:extLst>
          </p:nvPr>
        </p:nvGraphicFramePr>
        <p:xfrm>
          <a:off x="1600200" y="581742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4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1742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323669"/>
              </p:ext>
            </p:extLst>
          </p:nvPr>
        </p:nvGraphicFramePr>
        <p:xfrm>
          <a:off x="3124200" y="581742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5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1742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43686"/>
              </p:ext>
            </p:extLst>
          </p:nvPr>
        </p:nvGraphicFramePr>
        <p:xfrm>
          <a:off x="5073650" y="584200"/>
          <a:ext cx="1598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6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584200"/>
                        <a:ext cx="15986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0787"/>
              </p:ext>
            </p:extLst>
          </p:nvPr>
        </p:nvGraphicFramePr>
        <p:xfrm>
          <a:off x="7137400" y="2895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7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8956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6824345" y="29870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2057400" y="148106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Down Arrow 10"/>
          <p:cNvSpPr/>
          <p:nvPr/>
        </p:nvSpPr>
        <p:spPr>
          <a:xfrm>
            <a:off x="3505200" y="1478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Down Arrow 11"/>
          <p:cNvSpPr/>
          <p:nvPr/>
        </p:nvSpPr>
        <p:spPr>
          <a:xfrm>
            <a:off x="5501640" y="1478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961133"/>
              </p:ext>
            </p:extLst>
          </p:nvPr>
        </p:nvGraphicFramePr>
        <p:xfrm>
          <a:off x="2628920" y="3556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8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20" y="3556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6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9600" y="4350603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3.14 Prva greda sa tri oslonca i njeni dijagrami funkcija naiba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851224"/>
              </p:ext>
            </p:extLst>
          </p:nvPr>
        </p:nvGraphicFramePr>
        <p:xfrm>
          <a:off x="5334000" y="16002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4" name="Equation" r:id="rId3" imgW="380880" imgH="228600" progId="Equation.DSMT4">
                  <p:embed/>
                </p:oleObj>
              </mc:Choice>
              <mc:Fallback>
                <p:oleObj name="Equation" r:id="rId3" imgW="3808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48368"/>
              </p:ext>
            </p:extLst>
          </p:nvPr>
        </p:nvGraphicFramePr>
        <p:xfrm>
          <a:off x="5334000" y="23622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5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1397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70803"/>
              </p:ext>
            </p:extLst>
          </p:nvPr>
        </p:nvGraphicFramePr>
        <p:xfrm>
          <a:off x="6324600" y="1600200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6"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95979"/>
              </p:ext>
            </p:extLst>
          </p:nvPr>
        </p:nvGraphicFramePr>
        <p:xfrm>
          <a:off x="6959600" y="2362200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97"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362200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72665"/>
            <a:ext cx="3591098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73504"/>
              </p:ext>
            </p:extLst>
          </p:nvPr>
        </p:nvGraphicFramePr>
        <p:xfrm>
          <a:off x="789242" y="685800"/>
          <a:ext cx="54276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46" name="Equation" r:id="rId3" imgW="2717640" imgH="507960" progId="Equation.DSMT4">
                  <p:embed/>
                </p:oleObj>
              </mc:Choice>
              <mc:Fallback>
                <p:oleObj name="Equation" r:id="rId3" imgW="27176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2" y="685800"/>
                        <a:ext cx="54276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98943"/>
              </p:ext>
            </p:extLst>
          </p:nvPr>
        </p:nvGraphicFramePr>
        <p:xfrm>
          <a:off x="3157538" y="3022600"/>
          <a:ext cx="50720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47" name="Equation" r:id="rId5" imgW="2539800" imgH="507960" progId="Equation.DSMT4">
                  <p:embed/>
                </p:oleObj>
              </mc:Choice>
              <mc:Fallback>
                <p:oleObj name="Equation" r:id="rId5" imgW="2539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3022600"/>
                        <a:ext cx="5072062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910138" y="5080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63138"/>
              </p:ext>
            </p:extLst>
          </p:nvPr>
        </p:nvGraphicFramePr>
        <p:xfrm>
          <a:off x="1480746" y="1752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4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746" y="1752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22273"/>
              </p:ext>
            </p:extLst>
          </p:nvPr>
        </p:nvGraphicFramePr>
        <p:xfrm>
          <a:off x="897319" y="2209800"/>
          <a:ext cx="144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49"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19" y="2209800"/>
                        <a:ext cx="1446213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2254"/>
              </p:ext>
            </p:extLst>
          </p:nvPr>
        </p:nvGraphicFramePr>
        <p:xfrm>
          <a:off x="1531938" y="3098800"/>
          <a:ext cx="116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50" name="Equation" r:id="rId11" imgW="583920" imgH="431640" progId="Equation.DSMT4">
                  <p:embed/>
                </p:oleObj>
              </mc:Choice>
              <mc:Fallback>
                <p:oleObj name="Equation" r:id="rId11" imgW="58392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098800"/>
                        <a:ext cx="1168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91636"/>
              </p:ext>
            </p:extLst>
          </p:nvPr>
        </p:nvGraphicFramePr>
        <p:xfrm>
          <a:off x="1836778" y="2667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5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78" y="2667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7424738" y="28702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6200000">
            <a:off x="2870728" y="3393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29561"/>
              </p:ext>
            </p:extLst>
          </p:nvPr>
        </p:nvGraphicFramePr>
        <p:xfrm>
          <a:off x="2725738" y="4572000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52" name="Equation" r:id="rId13" imgW="2539800" imgH="469800" progId="Equation.DSMT4">
                  <p:embed/>
                </p:oleObj>
              </mc:Choice>
              <mc:Fallback>
                <p:oleObj name="Equation" r:id="rId13" imgW="253980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4572000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76569"/>
              </p:ext>
            </p:extLst>
          </p:nvPr>
        </p:nvGraphicFramePr>
        <p:xfrm>
          <a:off x="3767138" y="413093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5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13093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2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235553"/>
              </p:ext>
            </p:extLst>
          </p:nvPr>
        </p:nvGraphicFramePr>
        <p:xfrm>
          <a:off x="533400" y="685800"/>
          <a:ext cx="54276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58" name="Equation" r:id="rId3" imgW="2717640" imgH="507960" progId="Equation.DSMT4">
                  <p:embed/>
                </p:oleObj>
              </mc:Choice>
              <mc:Fallback>
                <p:oleObj name="Equation" r:id="rId3" imgW="271764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54276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62048"/>
              </p:ext>
            </p:extLst>
          </p:nvPr>
        </p:nvGraphicFramePr>
        <p:xfrm>
          <a:off x="3614738" y="3022600"/>
          <a:ext cx="50720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59" name="Equation" r:id="rId5" imgW="2539800" imgH="507960" progId="Equation.DSMT4">
                  <p:embed/>
                </p:oleObj>
              </mc:Choice>
              <mc:Fallback>
                <p:oleObj name="Equation" r:id="rId5" imgW="2539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3022600"/>
                        <a:ext cx="5072062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19247"/>
              </p:ext>
            </p:extLst>
          </p:nvPr>
        </p:nvGraphicFramePr>
        <p:xfrm>
          <a:off x="1224904" y="1752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904" y="1752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28607"/>
              </p:ext>
            </p:extLst>
          </p:nvPr>
        </p:nvGraphicFramePr>
        <p:xfrm>
          <a:off x="534733" y="2209800"/>
          <a:ext cx="2638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1" name="Equation" r:id="rId9" imgW="1320480" imgH="203040" progId="Equation.DSMT4">
                  <p:embed/>
                </p:oleObj>
              </mc:Choice>
              <mc:Fallback>
                <p:oleObj name="Equation" r:id="rId9" imgW="13204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33" y="2209800"/>
                        <a:ext cx="2638425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876691"/>
              </p:ext>
            </p:extLst>
          </p:nvPr>
        </p:nvGraphicFramePr>
        <p:xfrm>
          <a:off x="602996" y="3098800"/>
          <a:ext cx="251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2" name="Equation" r:id="rId11" imgW="1257120" imgH="431640" progId="Equation.DSMT4">
                  <p:embed/>
                </p:oleObj>
              </mc:Choice>
              <mc:Fallback>
                <p:oleObj name="Equation" r:id="rId11" imgW="1257120" imgH="4316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96" y="3098800"/>
                        <a:ext cx="2514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95539"/>
              </p:ext>
            </p:extLst>
          </p:nvPr>
        </p:nvGraphicFramePr>
        <p:xfrm>
          <a:off x="1580936" y="2667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936" y="2667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rot="16200000">
            <a:off x="3299460" y="3393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31106"/>
              </p:ext>
            </p:extLst>
          </p:nvPr>
        </p:nvGraphicFramePr>
        <p:xfrm>
          <a:off x="2667000" y="4584700"/>
          <a:ext cx="416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4" name="Equation" r:id="rId13" imgW="2082600" imgH="457200" progId="Equation.DSMT4">
                  <p:embed/>
                </p:oleObj>
              </mc:Choice>
              <mc:Fallback>
                <p:oleObj name="Equation" r:id="rId13" imgW="20826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84700"/>
                        <a:ext cx="4165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08938"/>
              </p:ext>
            </p:extLst>
          </p:nvPr>
        </p:nvGraphicFramePr>
        <p:xfrm>
          <a:off x="4273296" y="413093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296" y="413093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5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707752"/>
            <a:ext cx="7772400" cy="2312048"/>
          </a:xfrm>
        </p:spPr>
        <p:txBody>
          <a:bodyPr>
            <a:normAutofit/>
          </a:bodyPr>
          <a:lstStyle/>
          <a:p>
            <a:r>
              <a:rPr lang="sr-Latn-BA" sz="2800" dirty="0"/>
              <a:t>Dve prekobrojne reakcije veza odredićemo primenom metoda sila zasnovanog na umetanju zglobova, a zatim</a:t>
            </a:r>
          </a:p>
          <a:p>
            <a:r>
              <a:rPr lang="sr-Latn-BA" sz="2800" dirty="0"/>
              <a:t>Primenom metoda integraljenja probližne diferencijalne jednačine elastične linije.</a:t>
            </a: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904" y="381000"/>
            <a:ext cx="8311896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) Druga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tri oslonca (jednostrano ukleštena greda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75" y="1447799"/>
            <a:ext cx="2743200" cy="1527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979" y="3043535"/>
            <a:ext cx="453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3.15 Druga greda sa tri oslonca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734477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7696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umetanju zgloba</a:t>
            </a:r>
            <a:endParaRPr lang="sr-Latn-RS" sz="2800" b="1" u="sn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0536"/>
            <a:ext cx="2743200" cy="152746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42360" y="1870017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139738" cy="3092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6200" y="4616334"/>
            <a:ext cx="4673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3.16 Druga greda sa tri oslonca prevedea u statički određenu gredu (a) rastavljena na dve statički određene grede (b)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5" y="381000"/>
            <a:ext cx="3354186" cy="1490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0091" y="1871057"/>
            <a:ext cx="5984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3.6 Statički određena greda sa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dopuštenim podužnim pomeranjem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pomeranjem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219200"/>
            <a:ext cx="182880" cy="731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544335"/>
              </p:ext>
            </p:extLst>
          </p:nvPr>
        </p:nvGraphicFramePr>
        <p:xfrm>
          <a:off x="838200" y="3098800"/>
          <a:ext cx="4438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02" name="Equation" r:id="rId4" imgW="2222280" imgH="507960" progId="Equation.DSMT4">
                  <p:embed/>
                </p:oleObj>
              </mc:Choice>
              <mc:Fallback>
                <p:oleObj name="Equation" r:id="rId4" imgW="222228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800"/>
                        <a:ext cx="443865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08598"/>
              </p:ext>
            </p:extLst>
          </p:nvPr>
        </p:nvGraphicFramePr>
        <p:xfrm>
          <a:off x="838200" y="4800601"/>
          <a:ext cx="25876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03" name="Equation" r:id="rId6" imgW="1295280" imgH="520560" progId="Equation.DSMT4">
                  <p:embed/>
                </p:oleObj>
              </mc:Choice>
              <mc:Fallback>
                <p:oleObj name="Equation" r:id="rId6" imgW="129528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1"/>
                        <a:ext cx="2587625" cy="1041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8800" y="3110805"/>
            <a:ext cx="25146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Infinitezimalna dužina elastične linije.</a:t>
            </a:r>
            <a:endParaRPr lang="sr-Latn-R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4844247"/>
            <a:ext cx="2590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Dužina elastične linije.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4" idx="0"/>
            <a:endCxn id="11" idx="0"/>
          </p:cNvCxnSpPr>
          <p:nvPr/>
        </p:nvCxnSpPr>
        <p:spPr>
          <a:xfrm rot="16200000" flipV="1">
            <a:off x="3596883" y="3335730"/>
            <a:ext cx="43646" cy="2973388"/>
          </a:xfrm>
          <a:prstGeom prst="bentConnector3">
            <a:avLst>
              <a:gd name="adj1" fmla="val 6237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1"/>
            <a:endCxn id="10" idx="1"/>
          </p:cNvCxnSpPr>
          <p:nvPr/>
        </p:nvCxnSpPr>
        <p:spPr>
          <a:xfrm rot="10800000" flipV="1">
            <a:off x="838200" y="1255776"/>
            <a:ext cx="2057400" cy="2351024"/>
          </a:xfrm>
          <a:prstGeom prst="bentConnector3">
            <a:avLst>
              <a:gd name="adj1" fmla="val 1111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0"/>
            <a:endCxn id="10" idx="0"/>
          </p:cNvCxnSpPr>
          <p:nvPr/>
        </p:nvCxnSpPr>
        <p:spPr>
          <a:xfrm rot="16200000" flipV="1">
            <a:off x="4970811" y="1185515"/>
            <a:ext cx="12005" cy="3838575"/>
          </a:xfrm>
          <a:prstGeom prst="bentConnector3">
            <a:avLst>
              <a:gd name="adj1" fmla="val 20042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5045074" y="762000"/>
            <a:ext cx="183991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50941"/>
              </p:ext>
            </p:extLst>
          </p:nvPr>
        </p:nvGraphicFramePr>
        <p:xfrm>
          <a:off x="6275387" y="1393767"/>
          <a:ext cx="1039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51" name="Equation" r:id="rId3" imgW="520560" imgH="457200" progId="Equation.DSMT4">
                  <p:embed/>
                </p:oleObj>
              </mc:Choice>
              <mc:Fallback>
                <p:oleObj name="Equation" r:id="rId3" imgW="5205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7" y="1393767"/>
                        <a:ext cx="103981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07453"/>
              </p:ext>
            </p:extLst>
          </p:nvPr>
        </p:nvGraphicFramePr>
        <p:xfrm>
          <a:off x="5105400" y="2689167"/>
          <a:ext cx="3119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52" name="Equation" r:id="rId5" imgW="1562040" imgH="761760" progId="Equation.DSMT4">
                  <p:embed/>
                </p:oleObj>
              </mc:Choice>
              <mc:Fallback>
                <p:oleObj name="Equation" r:id="rId5" imgW="1562040" imgH="761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89167"/>
                        <a:ext cx="3119438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7" y="358833"/>
            <a:ext cx="4139738" cy="3092334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6" idx="3"/>
            <a:endCxn id="7" idx="3"/>
          </p:cNvCxnSpPr>
          <p:nvPr/>
        </p:nvCxnSpPr>
        <p:spPr>
          <a:xfrm>
            <a:off x="7315200" y="1850967"/>
            <a:ext cx="909638" cy="1600200"/>
          </a:xfrm>
          <a:prstGeom prst="bentConnector3">
            <a:avLst>
              <a:gd name="adj1" fmla="val 1251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84823"/>
              </p:ext>
            </p:extLst>
          </p:nvPr>
        </p:nvGraphicFramePr>
        <p:xfrm>
          <a:off x="766992" y="685800"/>
          <a:ext cx="3119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38" name="Equation" r:id="rId3" imgW="1562040" imgH="761760" progId="Equation.DSMT4">
                  <p:embed/>
                </p:oleObj>
              </mc:Choice>
              <mc:Fallback>
                <p:oleObj name="Equation" r:id="rId3" imgW="156204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92" y="685800"/>
                        <a:ext cx="3119438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97735"/>
              </p:ext>
            </p:extLst>
          </p:nvPr>
        </p:nvGraphicFramePr>
        <p:xfrm>
          <a:off x="4419600" y="381048"/>
          <a:ext cx="3840192" cy="2133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39" name="Equation" r:id="rId5" imgW="2400120" imgH="1333440" progId="Equation.DSMT4">
                  <p:embed/>
                </p:oleObj>
              </mc:Choice>
              <mc:Fallback>
                <p:oleObj name="Equation" r:id="rId5" imgW="2400120" imgH="13334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48"/>
                        <a:ext cx="3840192" cy="21335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61347"/>
              </p:ext>
            </p:extLst>
          </p:nvPr>
        </p:nvGraphicFramePr>
        <p:xfrm>
          <a:off x="4446587" y="3073400"/>
          <a:ext cx="1039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40" name="Equation" r:id="rId7" imgW="520560" imgH="457200" progId="Equation.DSMT4">
                  <p:embed/>
                </p:oleObj>
              </mc:Choice>
              <mc:Fallback>
                <p:oleObj name="Equation" r:id="rId7" imgW="5205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7" y="3073400"/>
                        <a:ext cx="103981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45859"/>
              </p:ext>
            </p:extLst>
          </p:nvPr>
        </p:nvGraphicFramePr>
        <p:xfrm>
          <a:off x="766992" y="2743200"/>
          <a:ext cx="3200400" cy="266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41" name="Equation" r:id="rId9" imgW="1600200" imgH="1333440" progId="Equation.DSMT4">
                  <p:embed/>
                </p:oleObj>
              </mc:Choice>
              <mc:Fallback>
                <p:oleObj name="Equation" r:id="rId9" imgW="1600200" imgH="1333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92" y="2743200"/>
                        <a:ext cx="3200400" cy="2666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05556"/>
              </p:ext>
            </p:extLst>
          </p:nvPr>
        </p:nvGraphicFramePr>
        <p:xfrm>
          <a:off x="1143000" y="22925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4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925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5400000" flipH="1">
            <a:off x="4084435" y="1310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16200000">
            <a:off x="4138409" y="3393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56094"/>
              </p:ext>
            </p:extLst>
          </p:nvPr>
        </p:nvGraphicFramePr>
        <p:xfrm>
          <a:off x="5943600" y="2895600"/>
          <a:ext cx="22066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43" name="Equation" r:id="rId13" imgW="1104840" imgH="634680" progId="Equation.DSMT4">
                  <p:embed/>
                </p:oleObj>
              </mc:Choice>
              <mc:Fallback>
                <p:oleObj name="Equation" r:id="rId13" imgW="1104840" imgH="634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95600"/>
                        <a:ext cx="2206625" cy="127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98798"/>
              </p:ext>
            </p:extLst>
          </p:nvPr>
        </p:nvGraphicFramePr>
        <p:xfrm>
          <a:off x="5524500" y="33789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44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33789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49840"/>
              </p:ext>
            </p:extLst>
          </p:nvPr>
        </p:nvGraphicFramePr>
        <p:xfrm>
          <a:off x="6351587" y="4699000"/>
          <a:ext cx="1344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45" name="Equation" r:id="rId17" imgW="672840" imgH="812520" progId="Equation.DSMT4">
                  <p:embed/>
                </p:oleObj>
              </mc:Choice>
              <mc:Fallback>
                <p:oleObj name="Equation" r:id="rId17" imgW="6728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7" y="4699000"/>
                        <a:ext cx="13446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006543"/>
              </p:ext>
            </p:extLst>
          </p:nvPr>
        </p:nvGraphicFramePr>
        <p:xfrm>
          <a:off x="6794591" y="4242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4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91" y="4242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7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59092" y="706667"/>
            <a:ext cx="16824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</a:rPr>
              <a:t>Greda AB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06728"/>
              </p:ext>
            </p:extLst>
          </p:nvPr>
        </p:nvGraphicFramePr>
        <p:xfrm>
          <a:off x="861549" y="1468667"/>
          <a:ext cx="56054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3" name="Equation" r:id="rId3" imgW="2806560" imgH="812520" progId="Equation.DSMT4">
                  <p:embed/>
                </p:oleObj>
              </mc:Choice>
              <mc:Fallback>
                <p:oleObj name="Equation" r:id="rId3" imgW="280656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49" y="1468667"/>
                        <a:ext cx="5605463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67725"/>
              </p:ext>
            </p:extLst>
          </p:nvPr>
        </p:nvGraphicFramePr>
        <p:xfrm>
          <a:off x="6961187" y="1468667"/>
          <a:ext cx="1344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4" name="Equation" r:id="rId5" imgW="672840" imgH="812520" progId="Equation.DSMT4">
                  <p:embed/>
                </p:oleObj>
              </mc:Choice>
              <mc:Fallback>
                <p:oleObj name="Equation" r:id="rId5" imgW="67284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7" y="1468667"/>
                        <a:ext cx="13446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>
            <a:off x="6645519" y="214430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116968"/>
              </p:ext>
            </p:extLst>
          </p:nvPr>
        </p:nvGraphicFramePr>
        <p:xfrm>
          <a:off x="861445" y="3602267"/>
          <a:ext cx="15732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5" name="Equation" r:id="rId7" imgW="787320" imgH="812520" progId="Equation.DSMT4">
                  <p:embed/>
                </p:oleObj>
              </mc:Choice>
              <mc:Fallback>
                <p:oleObj name="Equation" r:id="rId7" imgW="7873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445" y="3602267"/>
                        <a:ext cx="15732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50196"/>
              </p:ext>
            </p:extLst>
          </p:nvPr>
        </p:nvGraphicFramePr>
        <p:xfrm>
          <a:off x="1508371" y="317472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371" y="317472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49" y="3308466"/>
            <a:ext cx="4139738" cy="3092334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3" idx="1"/>
            <a:endCxn id="4" idx="1"/>
          </p:cNvCxnSpPr>
          <p:nvPr/>
        </p:nvCxnSpPr>
        <p:spPr>
          <a:xfrm rot="10800000" flipH="1" flipV="1">
            <a:off x="859091" y="968277"/>
            <a:ext cx="2457" cy="1313190"/>
          </a:xfrm>
          <a:prstGeom prst="bentConnector3">
            <a:avLst>
              <a:gd name="adj1" fmla="val -93040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25588"/>
              </p:ext>
            </p:extLst>
          </p:nvPr>
        </p:nvGraphicFramePr>
        <p:xfrm>
          <a:off x="2846387" y="706667"/>
          <a:ext cx="2181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7"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706667"/>
                        <a:ext cx="21812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3" idx="0"/>
            <a:endCxn id="14" idx="0"/>
          </p:cNvCxnSpPr>
          <p:nvPr/>
        </p:nvCxnSpPr>
        <p:spPr>
          <a:xfrm rot="5400000" flipH="1" flipV="1">
            <a:off x="2818669" y="-411662"/>
            <a:ext cx="12700" cy="223665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59092" y="706667"/>
            <a:ext cx="16824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</a:rPr>
              <a:t>Greda BC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36272"/>
              </p:ext>
            </p:extLst>
          </p:nvPr>
        </p:nvGraphicFramePr>
        <p:xfrm>
          <a:off x="6934200" y="1887538"/>
          <a:ext cx="1344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1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87538"/>
                        <a:ext cx="13446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>
            <a:off x="6576060" y="214430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00850"/>
              </p:ext>
            </p:extLst>
          </p:nvPr>
        </p:nvGraphicFramePr>
        <p:xfrm>
          <a:off x="914400" y="3602038"/>
          <a:ext cx="16224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2" name="Equation" r:id="rId5" imgW="812520" imgH="812520" progId="Equation.DSMT4">
                  <p:embed/>
                </p:oleObj>
              </mc:Choice>
              <mc:Fallback>
                <p:oleObj name="Equation" r:id="rId5" imgW="81252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02038"/>
                        <a:ext cx="16224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50196"/>
              </p:ext>
            </p:extLst>
          </p:nvPr>
        </p:nvGraphicFramePr>
        <p:xfrm>
          <a:off x="1508371" y="317472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371" y="317472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49" y="3308466"/>
            <a:ext cx="4139738" cy="3092334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3" idx="1"/>
            <a:endCxn id="13" idx="1"/>
          </p:cNvCxnSpPr>
          <p:nvPr/>
        </p:nvCxnSpPr>
        <p:spPr>
          <a:xfrm rot="10800000" flipH="1" flipV="1">
            <a:off x="859091" y="968276"/>
            <a:ext cx="63245" cy="1343123"/>
          </a:xfrm>
          <a:prstGeom prst="bentConnector3">
            <a:avLst>
              <a:gd name="adj1" fmla="val -3614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21855"/>
              </p:ext>
            </p:extLst>
          </p:nvPr>
        </p:nvGraphicFramePr>
        <p:xfrm>
          <a:off x="2820988" y="706438"/>
          <a:ext cx="2232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4" name="Equation" r:id="rId10" imgW="1117440" imgH="228600" progId="Equation.DSMT4">
                  <p:embed/>
                </p:oleObj>
              </mc:Choice>
              <mc:Fallback>
                <p:oleObj name="Equation" r:id="rId10" imgW="11174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706438"/>
                        <a:ext cx="22320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3" idx="0"/>
            <a:endCxn id="14" idx="0"/>
          </p:cNvCxnSpPr>
          <p:nvPr/>
        </p:nvCxnSpPr>
        <p:spPr>
          <a:xfrm rot="5400000" flipH="1" flipV="1">
            <a:off x="2818669" y="-411662"/>
            <a:ext cx="12700" cy="223665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94417"/>
              </p:ext>
            </p:extLst>
          </p:nvPr>
        </p:nvGraphicFramePr>
        <p:xfrm>
          <a:off x="922337" y="1498600"/>
          <a:ext cx="54784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5" name="Equation" r:id="rId12" imgW="2743200" imgH="812520" progId="Equation.DSMT4">
                  <p:embed/>
                </p:oleObj>
              </mc:Choice>
              <mc:Fallback>
                <p:oleObj name="Equation" r:id="rId12" imgW="274320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7" y="1498600"/>
                        <a:ext cx="5478463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4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4139738" cy="3092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5680" y="2448580"/>
            <a:ext cx="18841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</a:rPr>
              <a:t>Greda ABC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427131"/>
              </p:ext>
            </p:extLst>
          </p:nvPr>
        </p:nvGraphicFramePr>
        <p:xfrm>
          <a:off x="7570788" y="2514600"/>
          <a:ext cx="811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7" name="Equation" r:id="rId4" imgW="406080" imgH="228600" progId="Equation.DSMT4">
                  <p:embed/>
                </p:oleObj>
              </mc:Choice>
              <mc:Fallback>
                <p:oleObj name="Equation" r:id="rId4" imgW="40608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788" y="2514600"/>
                        <a:ext cx="811212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0"/>
            <a:endCxn id="5" idx="0"/>
          </p:cNvCxnSpPr>
          <p:nvPr/>
        </p:nvCxnSpPr>
        <p:spPr>
          <a:xfrm rot="16200000" flipH="1">
            <a:off x="7079054" y="1617260"/>
            <a:ext cx="66020" cy="1728660"/>
          </a:xfrm>
          <a:prstGeom prst="bentConnector3">
            <a:avLst>
              <a:gd name="adj1" fmla="val -3462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49813"/>
              </p:ext>
            </p:extLst>
          </p:nvPr>
        </p:nvGraphicFramePr>
        <p:xfrm>
          <a:off x="3810000" y="4092517"/>
          <a:ext cx="43386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8" name="Equation" r:id="rId6" imgW="2171520" imgH="393480" progId="Equation.DSMT4">
                  <p:embed/>
                </p:oleObj>
              </mc:Choice>
              <mc:Fallback>
                <p:oleObj name="Equation" r:id="rId6" imgW="21715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92517"/>
                        <a:ext cx="43386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3"/>
            <a:endCxn id="5" idx="3"/>
          </p:cNvCxnSpPr>
          <p:nvPr/>
        </p:nvCxnSpPr>
        <p:spPr>
          <a:xfrm flipV="1">
            <a:off x="8148637" y="2743200"/>
            <a:ext cx="233363" cy="1743017"/>
          </a:xfrm>
          <a:prstGeom prst="bentConnector3">
            <a:avLst>
              <a:gd name="adj1" fmla="val 1979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</a:t>
            </a:r>
            <a:r>
              <a:rPr lang="sr-Latn-BA" sz="2800" b="1" u="sng" dirty="0" smtClean="0"/>
              <a:t> integraljenja približne diferencijalne jednačine elastične linije</a:t>
            </a:r>
            <a:endParaRPr lang="sr-Latn-RS" sz="2800" b="1" u="sng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743200" cy="152746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97595"/>
              </p:ext>
            </p:extLst>
          </p:nvPr>
        </p:nvGraphicFramePr>
        <p:xfrm>
          <a:off x="4248150" y="1524000"/>
          <a:ext cx="4210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73" name="Equation" r:id="rId4" imgW="2108160" imgH="253800" progId="Equation.DSMT4">
                  <p:embed/>
                </p:oleObj>
              </mc:Choice>
              <mc:Fallback>
                <p:oleObj name="Equation" r:id="rId4" imgW="210816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524000"/>
                        <a:ext cx="421005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342335"/>
              </p:ext>
            </p:extLst>
          </p:nvPr>
        </p:nvGraphicFramePr>
        <p:xfrm>
          <a:off x="4253066" y="2541732"/>
          <a:ext cx="251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74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066" y="2541732"/>
                        <a:ext cx="2514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046915"/>
              </p:ext>
            </p:extLst>
          </p:nvPr>
        </p:nvGraphicFramePr>
        <p:xfrm>
          <a:off x="4248150" y="3559464"/>
          <a:ext cx="4362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75" name="Equation" r:id="rId8" imgW="2184120" imgH="279360" progId="Equation.DSMT4">
                  <p:embed/>
                </p:oleObj>
              </mc:Choice>
              <mc:Fallback>
                <p:oleObj name="Equation" r:id="rId8" imgW="218412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559464"/>
                        <a:ext cx="436245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5238750" y="214970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63957"/>
              </p:ext>
            </p:extLst>
          </p:nvPr>
        </p:nvGraphicFramePr>
        <p:xfrm>
          <a:off x="5375910" y="310155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76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10" y="310155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3556573"/>
            <a:ext cx="274811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Posle dvostrukog  integraljenja!</a:t>
            </a:r>
            <a:endParaRPr lang="sr-Latn-R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92175"/>
              </p:ext>
            </p:extLst>
          </p:nvPr>
        </p:nvGraphicFramePr>
        <p:xfrm>
          <a:off x="2800350" y="4627563"/>
          <a:ext cx="58086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77" name="Equation" r:id="rId12" imgW="2908080" imgH="812520" progId="Equation.DSMT4">
                  <p:embed/>
                </p:oleObj>
              </mc:Choice>
              <mc:Fallback>
                <p:oleObj name="Equation" r:id="rId12" imgW="290808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627563"/>
                        <a:ext cx="58086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79291"/>
              </p:ext>
            </p:extLst>
          </p:nvPr>
        </p:nvGraphicFramePr>
        <p:xfrm>
          <a:off x="5375910" y="416987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78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10" y="416987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3" idx="0"/>
            <a:endCxn id="10" idx="1"/>
          </p:cNvCxnSpPr>
          <p:nvPr/>
        </p:nvCxnSpPr>
        <p:spPr>
          <a:xfrm rot="16200000" flipH="1">
            <a:off x="2974758" y="2565472"/>
            <a:ext cx="282291" cy="2264492"/>
          </a:xfrm>
          <a:prstGeom prst="bentConnector4">
            <a:avLst>
              <a:gd name="adj1" fmla="val -80980"/>
              <a:gd name="adj2" fmla="val 803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2"/>
            <a:endCxn id="14" idx="1"/>
          </p:cNvCxnSpPr>
          <p:nvPr/>
        </p:nvCxnSpPr>
        <p:spPr>
          <a:xfrm rot="16200000" flipH="1">
            <a:off x="1927163" y="4567175"/>
            <a:ext cx="929683" cy="81669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15559"/>
              </p:ext>
            </p:extLst>
          </p:nvPr>
        </p:nvGraphicFramePr>
        <p:xfrm>
          <a:off x="6911975" y="3810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2" name="Equation" r:id="rId3" imgW="774360" imgH="1143000" progId="Equation.DSMT4">
                  <p:embed/>
                </p:oleObj>
              </mc:Choice>
              <mc:Fallback>
                <p:oleObj name="Equation" r:id="rId3" imgW="774360" imgH="1143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810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99499"/>
              </p:ext>
            </p:extLst>
          </p:nvPr>
        </p:nvGraphicFramePr>
        <p:xfrm>
          <a:off x="971550" y="80010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3" name="Equation" r:id="rId5" imgW="2527200" imgH="393480" progId="Equation.DSMT4">
                  <p:embed/>
                </p:oleObj>
              </mc:Choice>
              <mc:Fallback>
                <p:oleObj name="Equation" r:id="rId5" imgW="25272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0010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05600" y="3048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5944305" y="3048000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6" idx="1"/>
            <a:endCxn id="4" idx="3"/>
          </p:cNvCxnSpPr>
          <p:nvPr/>
        </p:nvCxnSpPr>
        <p:spPr>
          <a:xfrm rot="10800000" flipV="1">
            <a:off x="6019800" y="654050"/>
            <a:ext cx="685800" cy="5397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981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99245"/>
              </p:ext>
            </p:extLst>
          </p:nvPr>
        </p:nvGraphicFramePr>
        <p:xfrm>
          <a:off x="1796181" y="21209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4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181" y="21209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71165"/>
              </p:ext>
            </p:extLst>
          </p:nvPr>
        </p:nvGraphicFramePr>
        <p:xfrm>
          <a:off x="2100981" y="168286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981" y="168286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53431"/>
              </p:ext>
            </p:extLst>
          </p:nvPr>
        </p:nvGraphicFramePr>
        <p:xfrm>
          <a:off x="381000" y="3886200"/>
          <a:ext cx="5808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6" name="Equation" r:id="rId11" imgW="2908080" imgH="393480" progId="Equation.DSMT4">
                  <p:embed/>
                </p:oleObj>
              </mc:Choice>
              <mc:Fallback>
                <p:oleObj name="Equation" r:id="rId11" imgW="29080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580866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94809"/>
              </p:ext>
            </p:extLst>
          </p:nvPr>
        </p:nvGraphicFramePr>
        <p:xfrm>
          <a:off x="6911975" y="40386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7" name="Equation" r:id="rId13" imgW="774360" imgH="1143000" progId="Equation.DSMT4">
                  <p:embed/>
                </p:oleObj>
              </mc:Choice>
              <mc:Fallback>
                <p:oleObj name="Equation" r:id="rId13" imgW="774360" imgH="1143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40386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6705600" y="45593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0" idx="1"/>
            <a:endCxn id="17" idx="3"/>
          </p:cNvCxnSpPr>
          <p:nvPr/>
        </p:nvCxnSpPr>
        <p:spPr>
          <a:xfrm rot="10800000">
            <a:off x="6189664" y="4279900"/>
            <a:ext cx="515937" cy="6286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01509"/>
              </p:ext>
            </p:extLst>
          </p:nvPr>
        </p:nvGraphicFramePr>
        <p:xfrm>
          <a:off x="1130300" y="5181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8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1816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51730"/>
              </p:ext>
            </p:extLst>
          </p:nvPr>
        </p:nvGraphicFramePr>
        <p:xfrm>
          <a:off x="1447800" y="474356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4356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4261774" y="36195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2243181" y="271656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Down Arrow 27"/>
          <p:cNvSpPr/>
          <p:nvPr/>
        </p:nvSpPr>
        <p:spPr>
          <a:xfrm>
            <a:off x="5155350" y="354191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0" name="Elbow Connector 29"/>
          <p:cNvCxnSpPr>
            <a:stCxn id="7" idx="2"/>
            <a:endCxn id="18" idx="0"/>
          </p:cNvCxnSpPr>
          <p:nvPr/>
        </p:nvCxnSpPr>
        <p:spPr>
          <a:xfrm rot="16200000" flipH="1">
            <a:off x="7209480" y="3562993"/>
            <a:ext cx="467380" cy="4838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7" idx="0"/>
            <a:endCxn id="3" idx="2"/>
          </p:cNvCxnSpPr>
          <p:nvPr/>
        </p:nvCxnSpPr>
        <p:spPr>
          <a:xfrm rot="5400000" flipH="1" flipV="1">
            <a:off x="7252670" y="2615583"/>
            <a:ext cx="381000" cy="4838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7" idx="2"/>
            <a:endCxn id="28" idx="0"/>
          </p:cNvCxnSpPr>
          <p:nvPr/>
        </p:nvCxnSpPr>
        <p:spPr>
          <a:xfrm rot="16200000" flipH="1">
            <a:off x="3492329" y="1810314"/>
            <a:ext cx="551032" cy="29121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7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19268"/>
              </p:ext>
            </p:extLst>
          </p:nvPr>
        </p:nvGraphicFramePr>
        <p:xfrm>
          <a:off x="603504" y="1443355"/>
          <a:ext cx="58086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7" name="Equation" r:id="rId3" imgW="2908080" imgH="812520" progId="Equation.DSMT4">
                  <p:embed/>
                </p:oleObj>
              </mc:Choice>
              <mc:Fallback>
                <p:oleObj name="Equation" r:id="rId3" imgW="290808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443355"/>
                        <a:ext cx="58086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29756"/>
              </p:ext>
            </p:extLst>
          </p:nvPr>
        </p:nvGraphicFramePr>
        <p:xfrm>
          <a:off x="6934200" y="24688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8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46888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75110"/>
              </p:ext>
            </p:extLst>
          </p:nvPr>
        </p:nvGraphicFramePr>
        <p:xfrm>
          <a:off x="4961315" y="49884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9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315" y="498848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5380415" y="108749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 rot="16200000" flipV="1">
            <a:off x="6604603" y="24917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2276"/>
              </p:ext>
            </p:extLst>
          </p:nvPr>
        </p:nvGraphicFramePr>
        <p:xfrm>
          <a:off x="603504" y="3584787"/>
          <a:ext cx="4540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40" name="Equation" r:id="rId9" imgW="2273040" imgH="812520" progId="Equation.DSMT4">
                  <p:embed/>
                </p:oleObj>
              </mc:Choice>
              <mc:Fallback>
                <p:oleObj name="Equation" r:id="rId9" imgW="227304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584787"/>
                        <a:ext cx="4540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58475"/>
              </p:ext>
            </p:extLst>
          </p:nvPr>
        </p:nvGraphicFramePr>
        <p:xfrm>
          <a:off x="1676400" y="313025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4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3025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5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84608"/>
              </p:ext>
            </p:extLst>
          </p:nvPr>
        </p:nvGraphicFramePr>
        <p:xfrm>
          <a:off x="1014413" y="1143000"/>
          <a:ext cx="4540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77" name="Equation" r:id="rId3" imgW="2273040" imgH="393480" progId="Equation.DSMT4">
                  <p:embed/>
                </p:oleObj>
              </mc:Choice>
              <mc:Fallback>
                <p:oleObj name="Equation" r:id="rId3" imgW="227304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143000"/>
                        <a:ext cx="4540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0504"/>
              </p:ext>
            </p:extLst>
          </p:nvPr>
        </p:nvGraphicFramePr>
        <p:xfrm>
          <a:off x="6911975" y="6096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78" name="Equation" r:id="rId5" imgW="774360" imgH="1143000" progId="Equation.DSMT4">
                  <p:embed/>
                </p:oleObj>
              </mc:Choice>
              <mc:Fallback>
                <p:oleObj name="Equation" r:id="rId5" imgW="774360" imgH="11430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6096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>
            <a:stCxn id="9" idx="1"/>
            <a:endCxn id="3" idx="3"/>
          </p:cNvCxnSpPr>
          <p:nvPr/>
        </p:nvCxnSpPr>
        <p:spPr>
          <a:xfrm rot="10800000">
            <a:off x="5554664" y="1536700"/>
            <a:ext cx="1150937" cy="5270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31408"/>
              </p:ext>
            </p:extLst>
          </p:nvPr>
        </p:nvGraphicFramePr>
        <p:xfrm>
          <a:off x="3252788" y="200036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79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00036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705600" y="17145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401201"/>
              </p:ext>
            </p:extLst>
          </p:nvPr>
        </p:nvGraphicFramePr>
        <p:xfrm>
          <a:off x="2795588" y="2489200"/>
          <a:ext cx="1243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80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489200"/>
                        <a:ext cx="1243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47286"/>
              </p:ext>
            </p:extLst>
          </p:nvPr>
        </p:nvGraphicFramePr>
        <p:xfrm>
          <a:off x="1022350" y="3733800"/>
          <a:ext cx="4540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81" name="Equation" r:id="rId11" imgW="2273040" imgH="393480" progId="Equation.DSMT4">
                  <p:embed/>
                </p:oleObj>
              </mc:Choice>
              <mc:Fallback>
                <p:oleObj name="Equation" r:id="rId11" imgW="227304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733800"/>
                        <a:ext cx="4540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926524"/>
              </p:ext>
            </p:extLst>
          </p:nvPr>
        </p:nvGraphicFramePr>
        <p:xfrm>
          <a:off x="6911975" y="32004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82" name="Equation" r:id="rId13" imgW="774360" imgH="1143000" progId="Equation.DSMT4">
                  <p:embed/>
                </p:oleObj>
              </mc:Choice>
              <mc:Fallback>
                <p:oleObj name="Equation" r:id="rId13" imgW="774360" imgH="1143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2004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9" idx="1"/>
            <a:endCxn id="16" idx="3"/>
          </p:cNvCxnSpPr>
          <p:nvPr/>
        </p:nvCxnSpPr>
        <p:spPr>
          <a:xfrm rot="10800000">
            <a:off x="5562600" y="4127500"/>
            <a:ext cx="1143000" cy="11620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705600" y="49403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11169"/>
              </p:ext>
            </p:extLst>
          </p:nvPr>
        </p:nvGraphicFramePr>
        <p:xfrm>
          <a:off x="990600" y="5029200"/>
          <a:ext cx="2663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83" name="Equation" r:id="rId14" imgW="1333440" imgH="228600" progId="Equation.DSMT4">
                  <p:embed/>
                </p:oleObj>
              </mc:Choice>
              <mc:Fallback>
                <p:oleObj name="Equation" r:id="rId14" imgW="13334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26638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46456"/>
              </p:ext>
            </p:extLst>
          </p:nvPr>
        </p:nvGraphicFramePr>
        <p:xfrm>
          <a:off x="2057400" y="4572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8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86742"/>
              </p:ext>
            </p:extLst>
          </p:nvPr>
        </p:nvGraphicFramePr>
        <p:xfrm>
          <a:off x="4119564" y="5026782"/>
          <a:ext cx="180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85" name="Equation" r:id="rId16" imgW="901440" imgH="228600" progId="Equation.DSMT4">
                  <p:embed/>
                </p:oleObj>
              </mc:Choice>
              <mc:Fallback>
                <p:oleObj name="Equation" r:id="rId16" imgW="9014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4" y="5026782"/>
                        <a:ext cx="18002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own Arrow 26"/>
          <p:cNvSpPr/>
          <p:nvPr/>
        </p:nvSpPr>
        <p:spPr>
          <a:xfrm rot="5400000" flipH="1">
            <a:off x="2506980" y="27457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Down Arrow 27"/>
          <p:cNvSpPr/>
          <p:nvPr/>
        </p:nvSpPr>
        <p:spPr>
          <a:xfrm rot="16200000">
            <a:off x="678180" y="511822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0" name="Elbow Connector 29"/>
          <p:cNvCxnSpPr>
            <a:stCxn id="27" idx="2"/>
            <a:endCxn id="28" idx="0"/>
          </p:cNvCxnSpPr>
          <p:nvPr/>
        </p:nvCxnSpPr>
        <p:spPr>
          <a:xfrm rot="10800000" flipV="1">
            <a:off x="609600" y="2882899"/>
            <a:ext cx="1828800" cy="2372483"/>
          </a:xfrm>
          <a:prstGeom prst="bentConnector3">
            <a:avLst>
              <a:gd name="adj1" fmla="val 1087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68342"/>
              </p:ext>
            </p:extLst>
          </p:nvPr>
        </p:nvGraphicFramePr>
        <p:xfrm>
          <a:off x="3696494" y="5103776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86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494" y="5103776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505200" y="38100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2743200" cy="152746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66113"/>
              </p:ext>
            </p:extLst>
          </p:nvPr>
        </p:nvGraphicFramePr>
        <p:xfrm>
          <a:off x="4053349" y="613113"/>
          <a:ext cx="1370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76" name="Equation" r:id="rId4" imgW="685800" imgH="253800" progId="Equation.DSMT4">
                  <p:embed/>
                </p:oleObj>
              </mc:Choice>
              <mc:Fallback>
                <p:oleObj name="Equation" r:id="rId4" imgW="68580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49" y="613113"/>
                        <a:ext cx="13700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91396"/>
              </p:ext>
            </p:extLst>
          </p:nvPr>
        </p:nvGraphicFramePr>
        <p:xfrm>
          <a:off x="4053349" y="1654656"/>
          <a:ext cx="2740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77"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49" y="1654656"/>
                        <a:ext cx="2740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13166"/>
              </p:ext>
            </p:extLst>
          </p:nvPr>
        </p:nvGraphicFramePr>
        <p:xfrm>
          <a:off x="4902239" y="11974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78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39" y="119745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75468"/>
              </p:ext>
            </p:extLst>
          </p:nvPr>
        </p:nvGraphicFramePr>
        <p:xfrm>
          <a:off x="7291388" y="1489556"/>
          <a:ext cx="1243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79" name="Equation" r:id="rId10" imgW="622080" imgH="393480" progId="Equation.DSMT4">
                  <p:embed/>
                </p:oleObj>
              </mc:Choice>
              <mc:Fallback>
                <p:oleObj name="Equation" r:id="rId10" imgW="62208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1489556"/>
                        <a:ext cx="1243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6973801" y="174609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94195"/>
              </p:ext>
            </p:extLst>
          </p:nvPr>
        </p:nvGraphicFramePr>
        <p:xfrm>
          <a:off x="4038600" y="2619856"/>
          <a:ext cx="2181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80" name="Equation" r:id="rId12" imgW="1091880" imgH="393480" progId="Equation.DSMT4">
                  <p:embed/>
                </p:oleObj>
              </mc:Choice>
              <mc:Fallback>
                <p:oleObj name="Equation" r:id="rId12" imgW="1091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19856"/>
                        <a:ext cx="21812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83867"/>
              </p:ext>
            </p:extLst>
          </p:nvPr>
        </p:nvGraphicFramePr>
        <p:xfrm>
          <a:off x="4887490" y="21880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81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490" y="218805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34245"/>
              </p:ext>
            </p:extLst>
          </p:nvPr>
        </p:nvGraphicFramePr>
        <p:xfrm>
          <a:off x="1905000" y="2619856"/>
          <a:ext cx="180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82"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19856"/>
                        <a:ext cx="18002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62378"/>
              </p:ext>
            </p:extLst>
          </p:nvPr>
        </p:nvGraphicFramePr>
        <p:xfrm>
          <a:off x="4053349" y="3581400"/>
          <a:ext cx="21812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83" name="Equation" r:id="rId16" imgW="1091880" imgH="634680" progId="Equation.DSMT4">
                  <p:embed/>
                </p:oleObj>
              </mc:Choice>
              <mc:Fallback>
                <p:oleObj name="Equation" r:id="rId16" imgW="109188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49" y="3581400"/>
                        <a:ext cx="2181225" cy="127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6" idx="2"/>
            <a:endCxn id="17" idx="1"/>
          </p:cNvCxnSpPr>
          <p:nvPr/>
        </p:nvCxnSpPr>
        <p:spPr>
          <a:xfrm rot="16200000" flipH="1">
            <a:off x="2859558" y="3022609"/>
            <a:ext cx="1139344" cy="124823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3"/>
            <a:endCxn id="17" idx="3"/>
          </p:cNvCxnSpPr>
          <p:nvPr/>
        </p:nvCxnSpPr>
        <p:spPr>
          <a:xfrm>
            <a:off x="6219825" y="3013556"/>
            <a:ext cx="14749" cy="1202844"/>
          </a:xfrm>
          <a:prstGeom prst="bentConnector3">
            <a:avLst>
              <a:gd name="adj1" fmla="val 16499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277568"/>
              </p:ext>
            </p:extLst>
          </p:nvPr>
        </p:nvGraphicFramePr>
        <p:xfrm>
          <a:off x="6667500" y="4762500"/>
          <a:ext cx="13176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84" name="Equation" r:id="rId18" imgW="660240" imgH="812520" progId="Equation.DSMT4">
                  <p:embed/>
                </p:oleObj>
              </mc:Choice>
              <mc:Fallback>
                <p:oleObj name="Equation" r:id="rId18" imgW="6602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762500"/>
                        <a:ext cx="13176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12220"/>
              </p:ext>
            </p:extLst>
          </p:nvPr>
        </p:nvGraphicFramePr>
        <p:xfrm>
          <a:off x="6172200" y="548640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85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640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8629"/>
              </p:ext>
            </p:extLst>
          </p:nvPr>
        </p:nvGraphicFramePr>
        <p:xfrm>
          <a:off x="4724400" y="4953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86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953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Elbow Connector 28"/>
          <p:cNvCxnSpPr>
            <a:stCxn id="28" idx="2"/>
            <a:endCxn id="27" idx="1"/>
          </p:cNvCxnSpPr>
          <p:nvPr/>
        </p:nvCxnSpPr>
        <p:spPr>
          <a:xfrm rot="16200000" flipH="1">
            <a:off x="5378677" y="4844483"/>
            <a:ext cx="278926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64243"/>
              </p:ext>
            </p:extLst>
          </p:nvPr>
        </p:nvGraphicFramePr>
        <p:xfrm>
          <a:off x="618252" y="533400"/>
          <a:ext cx="25876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1" name="Equation" r:id="rId3" imgW="1295280" imgH="520560" progId="Equation.DSMT4">
                  <p:embed/>
                </p:oleObj>
              </mc:Choice>
              <mc:Fallback>
                <p:oleObj name="Equation" r:id="rId3" imgW="129528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52" y="533400"/>
                        <a:ext cx="2587625" cy="1041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42004"/>
              </p:ext>
            </p:extLst>
          </p:nvPr>
        </p:nvGraphicFramePr>
        <p:xfrm>
          <a:off x="1379537" y="3561199"/>
          <a:ext cx="63166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2" name="Equation" r:id="rId5" imgW="3162240" imgH="507960" progId="Equation.DSMT4">
                  <p:embed/>
                </p:oleObj>
              </mc:Choice>
              <mc:Fallback>
                <p:oleObj name="Equation" r:id="rId5" imgW="316224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7" y="3561199"/>
                        <a:ext cx="63166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374" y="1953389"/>
            <a:ext cx="347442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Podintegralna funkcija razvijena u red.</a:t>
            </a:r>
            <a:endParaRPr lang="sr-Latn-RS" sz="2800" dirty="0"/>
          </a:p>
        </p:txBody>
      </p:sp>
      <p:cxnSp>
        <p:nvCxnSpPr>
          <p:cNvPr id="17" name="Elbow Connector 16"/>
          <p:cNvCxnSpPr>
            <a:stCxn id="5" idx="3"/>
            <a:endCxn id="4" idx="0"/>
          </p:cNvCxnSpPr>
          <p:nvPr/>
        </p:nvCxnSpPr>
        <p:spPr>
          <a:xfrm>
            <a:off x="4114800" y="2430443"/>
            <a:ext cx="423068" cy="113075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" idx="1"/>
            <a:endCxn id="5" idx="1"/>
          </p:cNvCxnSpPr>
          <p:nvPr/>
        </p:nvCxnSpPr>
        <p:spPr>
          <a:xfrm rot="10800000" flipH="1" flipV="1">
            <a:off x="618252" y="1054099"/>
            <a:ext cx="22122" cy="1376343"/>
          </a:xfrm>
          <a:prstGeom prst="bentConnector3">
            <a:avLst>
              <a:gd name="adj1" fmla="val -1033360"/>
            </a:avLst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24600" y="3444299"/>
            <a:ext cx="609600" cy="124979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876800" y="3434199"/>
            <a:ext cx="609600" cy="124979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91895"/>
              </p:ext>
            </p:extLst>
          </p:nvPr>
        </p:nvGraphicFramePr>
        <p:xfrm>
          <a:off x="1379537" y="5156200"/>
          <a:ext cx="3121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3" name="Equation" r:id="rId7" imgW="1562040" imgH="507960" progId="Equation.DSMT4">
                  <p:embed/>
                </p:oleObj>
              </mc:Choice>
              <mc:Fallback>
                <p:oleObj name="Equation" r:id="rId7" imgW="15620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7" y="5156200"/>
                        <a:ext cx="312102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0513"/>
              </p:ext>
            </p:extLst>
          </p:nvPr>
        </p:nvGraphicFramePr>
        <p:xfrm>
          <a:off x="2800369" y="46864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69" y="468645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86200" y="533400"/>
            <a:ext cx="15848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Pošto je</a:t>
            </a:r>
            <a:endParaRPr lang="sr-Latn-RS" sz="28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31259"/>
              </p:ext>
            </p:extLst>
          </p:nvPr>
        </p:nvGraphicFramePr>
        <p:xfrm>
          <a:off x="5276300" y="849834"/>
          <a:ext cx="938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5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300" y="849834"/>
                        <a:ext cx="938213" cy="7874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76800" y="1884104"/>
            <a:ext cx="362587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treći i ostali članovi ovog reda, mogu se zanemariti.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18" idx="3"/>
            <a:endCxn id="4" idx="3"/>
          </p:cNvCxnSpPr>
          <p:nvPr/>
        </p:nvCxnSpPr>
        <p:spPr>
          <a:xfrm flipH="1">
            <a:off x="7696200" y="2576602"/>
            <a:ext cx="806471" cy="1492597"/>
          </a:xfrm>
          <a:prstGeom prst="bentConnector3">
            <a:avLst>
              <a:gd name="adj1" fmla="val -283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0"/>
            <a:endCxn id="27" idx="3"/>
          </p:cNvCxnSpPr>
          <p:nvPr/>
        </p:nvCxnSpPr>
        <p:spPr>
          <a:xfrm rot="16200000" flipV="1">
            <a:off x="6131840" y="1326207"/>
            <a:ext cx="640570" cy="47522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2743200" cy="1527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200" y="2511425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81419"/>
              </p:ext>
            </p:extLst>
          </p:nvPr>
        </p:nvGraphicFramePr>
        <p:xfrm>
          <a:off x="1330588" y="2743200"/>
          <a:ext cx="1090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80"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88" y="2743200"/>
                        <a:ext cx="109061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65447"/>
              </p:ext>
            </p:extLst>
          </p:nvPr>
        </p:nvGraphicFramePr>
        <p:xfrm>
          <a:off x="2912645" y="2603500"/>
          <a:ext cx="119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81" name="Equation" r:id="rId6" imgW="596880" imgH="393480" progId="Equation.DSMT4">
                  <p:embed/>
                </p:oleObj>
              </mc:Choice>
              <mc:Fallback>
                <p:oleObj name="Equation" r:id="rId6" imgW="596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645" y="2603500"/>
                        <a:ext cx="11922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74008"/>
              </p:ext>
            </p:extLst>
          </p:nvPr>
        </p:nvGraphicFramePr>
        <p:xfrm>
          <a:off x="5148175" y="665480"/>
          <a:ext cx="1243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82" name="Equation" r:id="rId8" imgW="622080" imgH="393480" progId="Equation.DSMT4">
                  <p:embed/>
                </p:oleObj>
              </mc:Choice>
              <mc:Fallback>
                <p:oleObj name="Equation" r:id="rId8" imgW="62208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175" y="665480"/>
                        <a:ext cx="1243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06116"/>
              </p:ext>
            </p:extLst>
          </p:nvPr>
        </p:nvGraphicFramePr>
        <p:xfrm>
          <a:off x="3489491" y="665480"/>
          <a:ext cx="116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83" name="Equation" r:id="rId10" imgW="583920" imgH="393480" progId="Equation.DSMT4">
                  <p:embed/>
                </p:oleObj>
              </mc:Choice>
              <mc:Fallback>
                <p:oleObj name="Equation" r:id="rId10" imgW="583920" imgH="393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491" y="665480"/>
                        <a:ext cx="1166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16200000">
            <a:off x="4833659" y="9220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47746"/>
              </p:ext>
            </p:extLst>
          </p:nvPr>
        </p:nvGraphicFramePr>
        <p:xfrm>
          <a:off x="6499963" y="90757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84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63" y="90757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22498"/>
              </p:ext>
            </p:extLst>
          </p:nvPr>
        </p:nvGraphicFramePr>
        <p:xfrm>
          <a:off x="6942138" y="665163"/>
          <a:ext cx="1192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85"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665163"/>
                        <a:ext cx="11922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47407"/>
              </p:ext>
            </p:extLst>
          </p:nvPr>
        </p:nvGraphicFramePr>
        <p:xfrm>
          <a:off x="2476422" y="28455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86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422" y="28455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9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51778"/>
              </p:ext>
            </p:extLst>
          </p:nvPr>
        </p:nvGraphicFramePr>
        <p:xfrm>
          <a:off x="762000" y="939800"/>
          <a:ext cx="4540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0" name="Equation" r:id="rId3" imgW="2273040" imgH="812520" progId="Equation.DSMT4">
                  <p:embed/>
                </p:oleObj>
              </mc:Choice>
              <mc:Fallback>
                <p:oleObj name="Equation" r:id="rId3" imgW="22730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39800"/>
                        <a:ext cx="4540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32860"/>
              </p:ext>
            </p:extLst>
          </p:nvPr>
        </p:nvGraphicFramePr>
        <p:xfrm>
          <a:off x="5767387" y="533400"/>
          <a:ext cx="13192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1" name="Equation" r:id="rId5" imgW="660240" imgH="1218960" progId="Equation.DSMT4">
                  <p:embed/>
                </p:oleObj>
              </mc:Choice>
              <mc:Fallback>
                <p:oleObj name="Equation" r:id="rId5" imgW="660240" imgH="1218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7" y="533400"/>
                        <a:ext cx="1319213" cy="243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5466238" y="1615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15782"/>
              </p:ext>
            </p:extLst>
          </p:nvPr>
        </p:nvGraphicFramePr>
        <p:xfrm>
          <a:off x="1143000" y="3200400"/>
          <a:ext cx="5429251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2" name="Equation" r:id="rId7" imgW="2717640" imgH="1117440" progId="Equation.DSMT4">
                  <p:embed/>
                </p:oleObj>
              </mc:Choice>
              <mc:Fallback>
                <p:oleObj name="Equation" r:id="rId7" imgW="2717640" imgH="11174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5429251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1823"/>
              </p:ext>
            </p:extLst>
          </p:nvPr>
        </p:nvGraphicFramePr>
        <p:xfrm>
          <a:off x="1828800" y="26800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5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800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8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3504" y="4045803"/>
            <a:ext cx="518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3.17 Druga greda sa tri oslonca,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16453"/>
              </p:ext>
            </p:extLst>
          </p:nvPr>
        </p:nvGraphicFramePr>
        <p:xfrm>
          <a:off x="5334000" y="1625949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4" name="Equation" r:id="rId3" imgW="380880" imgH="228600" progId="Equation.DSMT4">
                  <p:embed/>
                </p:oleObj>
              </mc:Choice>
              <mc:Fallback>
                <p:oleObj name="Equation" r:id="rId3" imgW="38088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25949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9497"/>
              </p:ext>
            </p:extLst>
          </p:nvPr>
        </p:nvGraphicFramePr>
        <p:xfrm>
          <a:off x="5334000" y="2387949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5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87949"/>
                        <a:ext cx="1397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48660"/>
              </p:ext>
            </p:extLst>
          </p:nvPr>
        </p:nvGraphicFramePr>
        <p:xfrm>
          <a:off x="6324600" y="1625949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6"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25949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24280"/>
              </p:ext>
            </p:extLst>
          </p:nvPr>
        </p:nvGraphicFramePr>
        <p:xfrm>
          <a:off x="6959600" y="2387949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7"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387949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2" y="1034784"/>
            <a:ext cx="3591098" cy="2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90214"/>
              </p:ext>
            </p:extLst>
          </p:nvPr>
        </p:nvGraphicFramePr>
        <p:xfrm>
          <a:off x="586298" y="685800"/>
          <a:ext cx="58848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3" name="Equation" r:id="rId3" imgW="2946240" imgH="558720" progId="Equation.DSMT4">
                  <p:embed/>
                </p:oleObj>
              </mc:Choice>
              <mc:Fallback>
                <p:oleObj name="Equation" r:id="rId3" imgW="2946240" imgH="558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98" y="685800"/>
                        <a:ext cx="5884862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66096"/>
              </p:ext>
            </p:extLst>
          </p:nvPr>
        </p:nvGraphicFramePr>
        <p:xfrm>
          <a:off x="581382" y="3505200"/>
          <a:ext cx="53784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4" name="Equation" r:id="rId5" imgW="2692080" imgH="558720" progId="Equation.DSMT4">
                  <p:embed/>
                </p:oleObj>
              </mc:Choice>
              <mc:Fallback>
                <p:oleObj name="Equation" r:id="rId5" imgW="2692080" imgH="558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82" y="3505200"/>
                        <a:ext cx="537845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5029200" y="5842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029200" y="34036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91762"/>
              </p:ext>
            </p:extLst>
          </p:nvPr>
        </p:nvGraphicFramePr>
        <p:xfrm>
          <a:off x="2693987" y="2184400"/>
          <a:ext cx="1420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5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7" y="2184400"/>
                        <a:ext cx="1420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47649"/>
              </p:ext>
            </p:extLst>
          </p:nvPr>
        </p:nvGraphicFramePr>
        <p:xfrm>
          <a:off x="788988" y="2400300"/>
          <a:ext cx="13446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6" name="Equation" r:id="rId9" imgW="672840" imgH="177480" progId="Equation.DSMT4">
                  <p:embed/>
                </p:oleObj>
              </mc:Choice>
              <mc:Fallback>
                <p:oleObj name="Equation" r:id="rId9" imgW="67284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400300"/>
                        <a:ext cx="1344612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076"/>
              </p:ext>
            </p:extLst>
          </p:nvPr>
        </p:nvGraphicFramePr>
        <p:xfrm>
          <a:off x="1321614" y="189655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614" y="189655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59198"/>
              </p:ext>
            </p:extLst>
          </p:nvPr>
        </p:nvGraphicFramePr>
        <p:xfrm>
          <a:off x="2223293" y="24526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293" y="24526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3048000" y="3129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18348"/>
              </p:ext>
            </p:extLst>
          </p:nvPr>
        </p:nvGraphicFramePr>
        <p:xfrm>
          <a:off x="3103563" y="5105400"/>
          <a:ext cx="36782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9" name="Equation" r:id="rId15" imgW="1841400" imgH="457200" progId="Equation.DSMT4">
                  <p:embed/>
                </p:oleObj>
              </mc:Choice>
              <mc:Fallback>
                <p:oleObj name="Equation" r:id="rId15" imgW="18414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5105400"/>
                        <a:ext cx="3678237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87804"/>
              </p:ext>
            </p:extLst>
          </p:nvPr>
        </p:nvGraphicFramePr>
        <p:xfrm>
          <a:off x="2667000" y="5411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1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84606"/>
              </p:ext>
            </p:extLst>
          </p:nvPr>
        </p:nvGraphicFramePr>
        <p:xfrm>
          <a:off x="1219200" y="469513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513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2"/>
            <a:endCxn id="15" idx="1"/>
          </p:cNvCxnSpPr>
          <p:nvPr/>
        </p:nvCxnSpPr>
        <p:spPr>
          <a:xfrm rot="16200000" flipH="1">
            <a:off x="1781849" y="4678242"/>
            <a:ext cx="462183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19711"/>
              </p:ext>
            </p:extLst>
          </p:nvPr>
        </p:nvGraphicFramePr>
        <p:xfrm>
          <a:off x="586298" y="685800"/>
          <a:ext cx="58848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7" name="Equation" r:id="rId3" imgW="2946240" imgH="558720" progId="Equation.DSMT4">
                  <p:embed/>
                </p:oleObj>
              </mc:Choice>
              <mc:Fallback>
                <p:oleObj name="Equation" r:id="rId3" imgW="294624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98" y="685800"/>
                        <a:ext cx="5884862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22213"/>
              </p:ext>
            </p:extLst>
          </p:nvPr>
        </p:nvGraphicFramePr>
        <p:xfrm>
          <a:off x="581382" y="3505200"/>
          <a:ext cx="53784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8" name="Equation" r:id="rId5" imgW="2692080" imgH="558720" progId="Equation.DSMT4">
                  <p:embed/>
                </p:oleObj>
              </mc:Choice>
              <mc:Fallback>
                <p:oleObj name="Equation" r:id="rId5" imgW="2692080" imgH="558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82" y="3505200"/>
                        <a:ext cx="537845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07786"/>
              </p:ext>
            </p:extLst>
          </p:nvPr>
        </p:nvGraphicFramePr>
        <p:xfrm>
          <a:off x="3657600" y="2146300"/>
          <a:ext cx="2994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9" name="Equation" r:id="rId7" imgW="1498320" imgH="431640" progId="Equation.DSMT4">
                  <p:embed/>
                </p:oleObj>
              </mc:Choice>
              <mc:Fallback>
                <p:oleObj name="Equation" r:id="rId7" imgW="149832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46300"/>
                        <a:ext cx="2994025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36500"/>
              </p:ext>
            </p:extLst>
          </p:nvPr>
        </p:nvGraphicFramePr>
        <p:xfrm>
          <a:off x="587375" y="2374900"/>
          <a:ext cx="2536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0" name="Equation" r:id="rId9" imgW="1269720" imgH="203040" progId="Equation.DSMT4">
                  <p:embed/>
                </p:oleObj>
              </mc:Choice>
              <mc:Fallback>
                <p:oleObj name="Equation" r:id="rId9" imgW="126972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374900"/>
                        <a:ext cx="2536825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522270"/>
              </p:ext>
            </p:extLst>
          </p:nvPr>
        </p:nvGraphicFramePr>
        <p:xfrm>
          <a:off x="1321614" y="189655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614" y="189655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29019"/>
              </p:ext>
            </p:extLst>
          </p:nvPr>
        </p:nvGraphicFramePr>
        <p:xfrm>
          <a:off x="3200400" y="24526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526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4797425" y="3129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53000"/>
              </p:ext>
            </p:extLst>
          </p:nvPr>
        </p:nvGraphicFramePr>
        <p:xfrm>
          <a:off x="3105150" y="5105400"/>
          <a:ext cx="413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3" name="Equation" r:id="rId15" imgW="2070000" imgH="457200" progId="Equation.DSMT4">
                  <p:embed/>
                </p:oleObj>
              </mc:Choice>
              <mc:Fallback>
                <p:oleObj name="Equation" r:id="rId15" imgW="20700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105400"/>
                        <a:ext cx="413385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32214"/>
              </p:ext>
            </p:extLst>
          </p:nvPr>
        </p:nvGraphicFramePr>
        <p:xfrm>
          <a:off x="2667000" y="5411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4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1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434596"/>
              </p:ext>
            </p:extLst>
          </p:nvPr>
        </p:nvGraphicFramePr>
        <p:xfrm>
          <a:off x="1219200" y="469513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5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513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2"/>
            <a:endCxn id="13" idx="1"/>
          </p:cNvCxnSpPr>
          <p:nvPr/>
        </p:nvCxnSpPr>
        <p:spPr>
          <a:xfrm rot="16200000" flipH="1">
            <a:off x="1781849" y="4678242"/>
            <a:ext cx="462183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067397" cy="299258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497146"/>
              </p:ext>
            </p:extLst>
          </p:nvPr>
        </p:nvGraphicFramePr>
        <p:xfrm>
          <a:off x="613336" y="3810000"/>
          <a:ext cx="54276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8" name="Equation" r:id="rId4" imgW="2717640" imgH="558720" progId="Equation.DSMT4">
                  <p:embed/>
                </p:oleObj>
              </mc:Choice>
              <mc:Fallback>
                <p:oleObj name="Equation" r:id="rId4" imgW="271764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3810000"/>
                        <a:ext cx="5427662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35472"/>
              </p:ext>
            </p:extLst>
          </p:nvPr>
        </p:nvGraphicFramePr>
        <p:xfrm>
          <a:off x="4648200" y="457200"/>
          <a:ext cx="3424237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9" name="Equation" r:id="rId6" imgW="1714320" imgH="1168200" progId="Equation.DSMT4">
                  <p:embed/>
                </p:oleObj>
              </mc:Choice>
              <mc:Fallback>
                <p:oleObj name="Equation" r:id="rId6" imgW="1714320" imgH="116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"/>
                        <a:ext cx="3424237" cy="233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1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4904" y="381000"/>
            <a:ext cx="8311896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) Treća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tri oslonca (dvostrano ukleštena greda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5" y="1676400"/>
            <a:ext cx="3921530" cy="1739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4831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3.18 Treća greda sa tri oslonca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dvostrano ukleštena greda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1865293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0633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</a:t>
            </a:r>
            <a:r>
              <a:rPr lang="sr-Latn-BA" sz="2800" b="1" u="sng" dirty="0" smtClean="0"/>
              <a:t> integraljenja približne diferencijalne jednačine elastične linije</a:t>
            </a:r>
            <a:endParaRPr lang="sr-Latn-RS" sz="2800" b="1" u="sng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921530" cy="173943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929926"/>
              </p:ext>
            </p:extLst>
          </p:nvPr>
        </p:nvGraphicFramePr>
        <p:xfrm>
          <a:off x="609600" y="3352800"/>
          <a:ext cx="7396416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88" name="Equation" r:id="rId4" imgW="4622760" imgH="393480" progId="Equation.DSMT4">
                  <p:embed/>
                </p:oleObj>
              </mc:Choice>
              <mc:Fallback>
                <p:oleObj name="Equation" r:id="rId4" imgW="4622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7396416" cy="6295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24040"/>
              </p:ext>
            </p:extLst>
          </p:nvPr>
        </p:nvGraphicFramePr>
        <p:xfrm>
          <a:off x="8094691" y="3388184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89" name="Equation" r:id="rId6" imgW="203040" imgH="279360" progId="Equation.DSMT4">
                  <p:embed/>
                </p:oleObj>
              </mc:Choice>
              <mc:Fallback>
                <p:oleObj name="Equation" r:id="rId6" imgW="20304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91" y="3388184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32919"/>
              </p:ext>
            </p:extLst>
          </p:nvPr>
        </p:nvGraphicFramePr>
        <p:xfrm>
          <a:off x="609600" y="4548188"/>
          <a:ext cx="76993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0" name="Equation" r:id="rId8" imgW="4813200" imgH="634680" progId="Equation.DSMT4">
                  <p:embed/>
                </p:oleObj>
              </mc:Choice>
              <mc:Fallback>
                <p:oleObj name="Equation" r:id="rId8" imgW="4813200" imgH="6346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48188"/>
                        <a:ext cx="7699375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40004"/>
              </p:ext>
            </p:extLst>
          </p:nvPr>
        </p:nvGraphicFramePr>
        <p:xfrm>
          <a:off x="1529016" y="403859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016" y="403859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869614"/>
              </p:ext>
            </p:extLst>
          </p:nvPr>
        </p:nvGraphicFramePr>
        <p:xfrm>
          <a:off x="1524000" y="5689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2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89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876553"/>
              </p:ext>
            </p:extLst>
          </p:nvPr>
        </p:nvGraphicFramePr>
        <p:xfrm>
          <a:off x="8382000" y="4775994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93" name="Equation" r:id="rId12" imgW="203040" imgH="279360" progId="Equation.DSMT4">
                  <p:embed/>
                </p:oleObj>
              </mc:Choice>
              <mc:Fallback>
                <p:oleObj name="Equation" r:id="rId12" imgW="20304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775994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3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13592"/>
              </p:ext>
            </p:extLst>
          </p:nvPr>
        </p:nvGraphicFramePr>
        <p:xfrm>
          <a:off x="1244640" y="5334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9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40" y="5334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00296"/>
              </p:ext>
            </p:extLst>
          </p:nvPr>
        </p:nvGraphicFramePr>
        <p:xfrm>
          <a:off x="492125" y="1066800"/>
          <a:ext cx="79232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40" name="Equation" r:id="rId5" imgW="4952880" imgH="634680" progId="Equation.DSMT4">
                  <p:embed/>
                </p:oleObj>
              </mc:Choice>
              <mc:Fallback>
                <p:oleObj name="Equation" r:id="rId5" imgW="4952880" imgH="634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066800"/>
                        <a:ext cx="7923213" cy="1014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4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3921530" cy="17394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01029"/>
              </p:ext>
            </p:extLst>
          </p:nvPr>
        </p:nvGraphicFramePr>
        <p:xfrm>
          <a:off x="611187" y="3609975"/>
          <a:ext cx="79232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6" name="Equation" r:id="rId4" imgW="4952880" imgH="1269720" progId="Equation.DSMT4">
                  <p:embed/>
                </p:oleObj>
              </mc:Choice>
              <mc:Fallback>
                <p:oleObj name="Equation" r:id="rId4" imgW="4952880" imgH="1269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3609975"/>
                        <a:ext cx="7923213" cy="2028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90578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Opšti integrali: </a:t>
            </a:r>
            <a:endParaRPr lang="sr-Latn-R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99664"/>
            <a:ext cx="2895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Granični uslovi: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881896"/>
              </p:ext>
            </p:extLst>
          </p:nvPr>
        </p:nvGraphicFramePr>
        <p:xfrm>
          <a:off x="7086600" y="854248"/>
          <a:ext cx="1300032" cy="229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7" name="Equation" r:id="rId6" imgW="812520" imgH="1434960" progId="Equation.DSMT4">
                  <p:embed/>
                </p:oleObj>
              </mc:Choice>
              <mc:Fallback>
                <p:oleObj name="Equation" r:id="rId6" imgW="812520" imgH="1434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854248"/>
                        <a:ext cx="1300032" cy="22959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1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16975"/>
              </p:ext>
            </p:extLst>
          </p:nvPr>
        </p:nvGraphicFramePr>
        <p:xfrm>
          <a:off x="789039" y="2755900"/>
          <a:ext cx="23828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44" name="Equation" r:id="rId3" imgW="1193760" imgH="393480" progId="Equation.DSMT4">
                  <p:embed/>
                </p:oleObj>
              </mc:Choice>
              <mc:Fallback>
                <p:oleObj name="Equation" r:id="rId3" imgW="1193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39" y="2755900"/>
                        <a:ext cx="23828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26354"/>
              </p:ext>
            </p:extLst>
          </p:nvPr>
        </p:nvGraphicFramePr>
        <p:xfrm>
          <a:off x="762000" y="4127500"/>
          <a:ext cx="21034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45" name="Equation" r:id="rId5" imgW="1054080" imgH="393480" progId="Equation.DSMT4">
                  <p:embed/>
                </p:oleObj>
              </mc:Choice>
              <mc:Fallback>
                <p:oleObj name="Equation" r:id="rId5" imgW="10540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27500"/>
                        <a:ext cx="21034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354186" cy="1490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9438" y="2029480"/>
            <a:ext cx="454496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Funkcija ugiba aproksimirana parabolom (f – strela ugiba).</a:t>
            </a:r>
            <a:endParaRPr lang="sr-Latn-RS" sz="2800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1201212" y="2057400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8" idx="1"/>
            <a:endCxn id="5" idx="0"/>
          </p:cNvCxnSpPr>
          <p:nvPr/>
        </p:nvCxnSpPr>
        <p:spPr>
          <a:xfrm rot="10800000" flipV="1">
            <a:off x="1980458" y="2506534"/>
            <a:ext cx="2008981" cy="24936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018977"/>
              </p:ext>
            </p:extLst>
          </p:nvPr>
        </p:nvGraphicFramePr>
        <p:xfrm>
          <a:off x="3254427" y="2755900"/>
          <a:ext cx="430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46"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427" y="2755900"/>
                        <a:ext cx="4302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74253"/>
              </p:ext>
            </p:extLst>
          </p:nvPr>
        </p:nvGraphicFramePr>
        <p:xfrm>
          <a:off x="1446035" y="36703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47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035" y="36703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69088"/>
              </p:ext>
            </p:extLst>
          </p:nvPr>
        </p:nvGraphicFramePr>
        <p:xfrm>
          <a:off x="2362200" y="5185410"/>
          <a:ext cx="36750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48" name="Equation" r:id="rId12" imgW="1841400" imgH="469800" progId="Equation.DSMT4">
                  <p:embed/>
                </p:oleObj>
              </mc:Choice>
              <mc:Fallback>
                <p:oleObj name="Equation" r:id="rId12" imgW="184140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85410"/>
                        <a:ext cx="36750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79250"/>
              </p:ext>
            </p:extLst>
          </p:nvPr>
        </p:nvGraphicFramePr>
        <p:xfrm>
          <a:off x="2974451" y="4241800"/>
          <a:ext cx="5572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49" name="Equation" r:id="rId14" imgW="279360" imgH="279360" progId="Equation.DSMT4">
                  <p:embed/>
                </p:oleObj>
              </mc:Choice>
              <mc:Fallback>
                <p:oleObj name="Equation" r:id="rId14" imgW="279360" imgH="27936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451" y="4241800"/>
                        <a:ext cx="5572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own Arrow 26"/>
          <p:cNvSpPr/>
          <p:nvPr/>
        </p:nvSpPr>
        <p:spPr>
          <a:xfrm rot="16200000">
            <a:off x="2080436" y="551815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Down Arrow 27"/>
          <p:cNvSpPr/>
          <p:nvPr/>
        </p:nvSpPr>
        <p:spPr>
          <a:xfrm>
            <a:off x="1290194" y="506857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9" name="Elbow Connector 28"/>
          <p:cNvCxnSpPr>
            <a:stCxn id="28" idx="2"/>
            <a:endCxn id="27" idx="0"/>
          </p:cNvCxnSpPr>
          <p:nvPr/>
        </p:nvCxnSpPr>
        <p:spPr>
          <a:xfrm rot="16200000" flipH="1">
            <a:off x="1529105" y="5172559"/>
            <a:ext cx="312420" cy="65308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7" grpId="0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4204"/>
              </p:ext>
            </p:extLst>
          </p:nvPr>
        </p:nvGraphicFramePr>
        <p:xfrm>
          <a:off x="6642780" y="2015242"/>
          <a:ext cx="15487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0" name="Equation" r:id="rId3" imgW="774360" imgH="279360" progId="Equation.DSMT4">
                  <p:embed/>
                </p:oleObj>
              </mc:Choice>
              <mc:Fallback>
                <p:oleObj name="Equation" r:id="rId3" imgW="7743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780" y="2015242"/>
                        <a:ext cx="15487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289084"/>
              </p:ext>
            </p:extLst>
          </p:nvPr>
        </p:nvGraphicFramePr>
        <p:xfrm>
          <a:off x="492125" y="738188"/>
          <a:ext cx="76993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1" name="Equation" r:id="rId5" imgW="4813200" imgH="634680" progId="Equation.DSMT4">
                  <p:embed/>
                </p:oleObj>
              </mc:Choice>
              <mc:Fallback>
                <p:oleObj name="Equation" r:id="rId5" imgW="48132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738188"/>
                        <a:ext cx="7699375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3" idx="3"/>
            <a:endCxn id="4" idx="3"/>
          </p:cNvCxnSpPr>
          <p:nvPr/>
        </p:nvCxnSpPr>
        <p:spPr>
          <a:xfrm flipV="1">
            <a:off x="8191500" y="1245394"/>
            <a:ext cx="12700" cy="104920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10031"/>
              </p:ext>
            </p:extLst>
          </p:nvPr>
        </p:nvGraphicFramePr>
        <p:xfrm>
          <a:off x="1524000" y="1905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80641"/>
              </p:ext>
            </p:extLst>
          </p:nvPr>
        </p:nvGraphicFramePr>
        <p:xfrm>
          <a:off x="1244640" y="2376334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3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40" y="2376334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7267882" y="53848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867400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8200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5200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587145"/>
              </p:ext>
            </p:extLst>
          </p:nvPr>
        </p:nvGraphicFramePr>
        <p:xfrm>
          <a:off x="492125" y="3252787"/>
          <a:ext cx="79232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4" name="Equation" r:id="rId11" imgW="4952880" imgH="634680" progId="Equation.DSMT4">
                  <p:embed/>
                </p:oleObj>
              </mc:Choice>
              <mc:Fallback>
                <p:oleObj name="Equation" r:id="rId11" imgW="495288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252787"/>
                        <a:ext cx="7923213" cy="1014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45418"/>
              </p:ext>
            </p:extLst>
          </p:nvPr>
        </p:nvGraphicFramePr>
        <p:xfrm>
          <a:off x="6942218" y="4495800"/>
          <a:ext cx="14731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5" name="Equation" r:id="rId13" imgW="736560" imgH="279360" progId="Equation.DSMT4">
                  <p:embed/>
                </p:oleObj>
              </mc:Choice>
              <mc:Fallback>
                <p:oleObj name="Equation" r:id="rId13" imgW="73656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218" y="4495800"/>
                        <a:ext cx="14731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5" idx="3"/>
            <a:endCxn id="14" idx="3"/>
          </p:cNvCxnSpPr>
          <p:nvPr/>
        </p:nvCxnSpPr>
        <p:spPr>
          <a:xfrm flipV="1">
            <a:off x="8415338" y="3759993"/>
            <a:ext cx="12700" cy="101516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67600" y="30988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14718" y="309372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724400" y="309372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05200" y="309372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38743"/>
              </p:ext>
            </p:extLst>
          </p:nvPr>
        </p:nvGraphicFramePr>
        <p:xfrm>
          <a:off x="1605300" y="442118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300" y="442118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>
          <a:xfrm>
            <a:off x="1676400" y="293106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11026"/>
              </p:ext>
            </p:extLst>
          </p:nvPr>
        </p:nvGraphicFramePr>
        <p:xfrm>
          <a:off x="1244600" y="4904238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7"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904238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0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72404"/>
              </p:ext>
            </p:extLst>
          </p:nvPr>
        </p:nvGraphicFramePr>
        <p:xfrm>
          <a:off x="492125" y="1552575"/>
          <a:ext cx="79232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05" name="Equation" r:id="rId3" imgW="4952880" imgH="1269720" progId="Equation.DSMT4">
                  <p:embed/>
                </p:oleObj>
              </mc:Choice>
              <mc:Fallback>
                <p:oleObj name="Equation" r:id="rId3" imgW="4952880" imgH="1269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552575"/>
                        <a:ext cx="7923213" cy="2028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28892"/>
              </p:ext>
            </p:extLst>
          </p:nvPr>
        </p:nvGraphicFramePr>
        <p:xfrm>
          <a:off x="2404309" y="563095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06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309" y="563095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703967"/>
              </p:ext>
            </p:extLst>
          </p:nvPr>
        </p:nvGraphicFramePr>
        <p:xfrm>
          <a:off x="1143000" y="563095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07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3095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1566109" y="115124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>
            <a:off x="2876749" y="11430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59836"/>
              </p:ext>
            </p:extLst>
          </p:nvPr>
        </p:nvGraphicFramePr>
        <p:xfrm>
          <a:off x="492125" y="4187825"/>
          <a:ext cx="77200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08" name="Equation" r:id="rId9" imgW="4825800" imgH="812520" progId="Equation.DSMT4">
                  <p:embed/>
                </p:oleObj>
              </mc:Choice>
              <mc:Fallback>
                <p:oleObj name="Equation" r:id="rId9" imgW="482580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187825"/>
                        <a:ext cx="7720013" cy="1298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61431"/>
              </p:ext>
            </p:extLst>
          </p:nvPr>
        </p:nvGraphicFramePr>
        <p:xfrm>
          <a:off x="1355329" y="370841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0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329" y="370841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5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2120"/>
              </p:ext>
            </p:extLst>
          </p:nvPr>
        </p:nvGraphicFramePr>
        <p:xfrm>
          <a:off x="603250" y="639763"/>
          <a:ext cx="7720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47" name="Equation" r:id="rId3" imgW="4825800" imgH="393480" progId="Equation.DSMT4">
                  <p:embed/>
                </p:oleObj>
              </mc:Choice>
              <mc:Fallback>
                <p:oleObj name="Equation" r:id="rId3" imgW="48258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639763"/>
                        <a:ext cx="7720013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96121"/>
              </p:ext>
            </p:extLst>
          </p:nvPr>
        </p:nvGraphicFramePr>
        <p:xfrm>
          <a:off x="6774543" y="1632575"/>
          <a:ext cx="15487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48" name="Equation" r:id="rId5" imgW="774360" imgH="279360" progId="Equation.DSMT4">
                  <p:embed/>
                </p:oleObj>
              </mc:Choice>
              <mc:Fallback>
                <p:oleObj name="Equation" r:id="rId5" imgW="77436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543" y="1632575"/>
                        <a:ext cx="15487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3"/>
            <a:endCxn id="3" idx="3"/>
          </p:cNvCxnSpPr>
          <p:nvPr/>
        </p:nvCxnSpPr>
        <p:spPr>
          <a:xfrm flipV="1">
            <a:off x="8323263" y="954088"/>
            <a:ext cx="12700" cy="9578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258719"/>
              </p:ext>
            </p:extLst>
          </p:nvPr>
        </p:nvGraphicFramePr>
        <p:xfrm>
          <a:off x="603250" y="1828800"/>
          <a:ext cx="2079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49" name="Equation" r:id="rId7" imgW="1041120" imgH="228600" progId="Equation.DSMT4">
                  <p:embed/>
                </p:oleObj>
              </mc:Choice>
              <mc:Fallback>
                <p:oleObj name="Equation" r:id="rId7" imgW="10411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828800"/>
                        <a:ext cx="20796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39451"/>
              </p:ext>
            </p:extLst>
          </p:nvPr>
        </p:nvGraphicFramePr>
        <p:xfrm>
          <a:off x="1363702" y="1371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702" y="1371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77705"/>
              </p:ext>
            </p:extLst>
          </p:nvPr>
        </p:nvGraphicFramePr>
        <p:xfrm>
          <a:off x="609600" y="2917905"/>
          <a:ext cx="74961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1" name="Equation" r:id="rId11" imgW="4686120" imgH="393480" progId="Equation.DSMT4">
                  <p:embed/>
                </p:oleObj>
              </mc:Choice>
              <mc:Fallback>
                <p:oleObj name="Equation" r:id="rId11" imgW="46861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17905"/>
                        <a:ext cx="7496175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91667"/>
              </p:ext>
            </p:extLst>
          </p:nvPr>
        </p:nvGraphicFramePr>
        <p:xfrm>
          <a:off x="6480735" y="3860880"/>
          <a:ext cx="162504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2" name="Equation" r:id="rId13" imgW="812520" imgH="279360" progId="Equation.DSMT4">
                  <p:embed/>
                </p:oleObj>
              </mc:Choice>
              <mc:Fallback>
                <p:oleObj name="Equation" r:id="rId13" imgW="81252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35" y="3860880"/>
                        <a:ext cx="162504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3"/>
          </p:cNvCxnSpPr>
          <p:nvPr/>
        </p:nvCxnSpPr>
        <p:spPr>
          <a:xfrm flipV="1">
            <a:off x="8105775" y="3232230"/>
            <a:ext cx="12700" cy="90801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26307"/>
              </p:ext>
            </p:extLst>
          </p:nvPr>
        </p:nvGraphicFramePr>
        <p:xfrm>
          <a:off x="1370052" y="360370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52" y="360370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8358"/>
              </p:ext>
            </p:extLst>
          </p:nvPr>
        </p:nvGraphicFramePr>
        <p:xfrm>
          <a:off x="609600" y="4114800"/>
          <a:ext cx="3348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54" name="Equation" r:id="rId15" imgW="1676160" imgH="228600" progId="Equation.DSMT4">
                  <p:embed/>
                </p:oleObj>
              </mc:Choice>
              <mc:Fallback>
                <p:oleObj name="Equation" r:id="rId15" imgW="16761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3348038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24835"/>
              </p:ext>
            </p:extLst>
          </p:nvPr>
        </p:nvGraphicFramePr>
        <p:xfrm>
          <a:off x="603250" y="639763"/>
          <a:ext cx="7720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16" name="Equation" r:id="rId3" imgW="4825800" imgH="393480" progId="Equation.DSMT4">
                  <p:embed/>
                </p:oleObj>
              </mc:Choice>
              <mc:Fallback>
                <p:oleObj name="Equation" r:id="rId3" imgW="482580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639763"/>
                        <a:ext cx="7720013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179555"/>
              </p:ext>
            </p:extLst>
          </p:nvPr>
        </p:nvGraphicFramePr>
        <p:xfrm>
          <a:off x="6774543" y="1632575"/>
          <a:ext cx="15487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17" name="Equation" r:id="rId5" imgW="774360" imgH="279360" progId="Equation.DSMT4">
                  <p:embed/>
                </p:oleObj>
              </mc:Choice>
              <mc:Fallback>
                <p:oleObj name="Equation" r:id="rId5" imgW="77436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543" y="1632575"/>
                        <a:ext cx="15487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>
            <a:stCxn id="4" idx="3"/>
            <a:endCxn id="3" idx="3"/>
          </p:cNvCxnSpPr>
          <p:nvPr/>
        </p:nvCxnSpPr>
        <p:spPr>
          <a:xfrm flipV="1">
            <a:off x="8323263" y="954088"/>
            <a:ext cx="12700" cy="9578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8613"/>
              </p:ext>
            </p:extLst>
          </p:nvPr>
        </p:nvGraphicFramePr>
        <p:xfrm>
          <a:off x="565149" y="1828800"/>
          <a:ext cx="362585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18" name="Equation" r:id="rId7" imgW="1815840" imgH="228600" progId="Equation.DSMT4">
                  <p:embed/>
                </p:oleObj>
              </mc:Choice>
              <mc:Fallback>
                <p:oleObj name="Equation" r:id="rId7" imgW="18158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9" y="1828800"/>
                        <a:ext cx="3625851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805395"/>
              </p:ext>
            </p:extLst>
          </p:nvPr>
        </p:nvGraphicFramePr>
        <p:xfrm>
          <a:off x="1363702" y="1371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1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702" y="1371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80732"/>
              </p:ext>
            </p:extLst>
          </p:nvPr>
        </p:nvGraphicFramePr>
        <p:xfrm>
          <a:off x="603250" y="698500"/>
          <a:ext cx="2079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0" name="Equation" r:id="rId3" imgW="1041120" imgH="228600" progId="Equation.DSMT4">
                  <p:embed/>
                </p:oleObj>
              </mc:Choice>
              <mc:Fallback>
                <p:oleObj name="Equation" r:id="rId3" imgW="104112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698500"/>
                        <a:ext cx="20796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145773"/>
              </p:ext>
            </p:extLst>
          </p:nvPr>
        </p:nvGraphicFramePr>
        <p:xfrm>
          <a:off x="3178175" y="533400"/>
          <a:ext cx="238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1" name="Equation" r:id="rId5" imgW="1193760" imgH="393480" progId="Equation.DSMT4">
                  <p:embed/>
                </p:oleObj>
              </mc:Choice>
              <mc:Fallback>
                <p:oleObj name="Equation" r:id="rId5" imgW="119376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533400"/>
                        <a:ext cx="238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22698"/>
              </p:ext>
            </p:extLst>
          </p:nvPr>
        </p:nvGraphicFramePr>
        <p:xfrm>
          <a:off x="3155949" y="1600200"/>
          <a:ext cx="3348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2" name="Equation" r:id="rId7" imgW="1676160" imgH="228600" progId="Equation.DSMT4">
                  <p:embed/>
                </p:oleObj>
              </mc:Choice>
              <mc:Fallback>
                <p:oleObj name="Equation" r:id="rId7" imgW="167616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49" y="1600200"/>
                        <a:ext cx="3348038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32740"/>
              </p:ext>
            </p:extLst>
          </p:nvPr>
        </p:nvGraphicFramePr>
        <p:xfrm>
          <a:off x="3155949" y="2184400"/>
          <a:ext cx="362585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3" name="Equation" r:id="rId9" imgW="1815840" imgH="228600" progId="Equation.DSMT4">
                  <p:embed/>
                </p:oleObj>
              </mc:Choice>
              <mc:Fallback>
                <p:oleObj name="Equation" r:id="rId9" imgW="181584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49" y="2184400"/>
                        <a:ext cx="3625851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155639"/>
              </p:ext>
            </p:extLst>
          </p:nvPr>
        </p:nvGraphicFramePr>
        <p:xfrm>
          <a:off x="2740025" y="78041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4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78041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>
            <a:off x="2819400" y="1473200"/>
            <a:ext cx="438150" cy="1295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Left Brace 8"/>
          <p:cNvSpPr/>
          <p:nvPr/>
        </p:nvSpPr>
        <p:spPr>
          <a:xfrm flipH="1">
            <a:off x="6648450" y="1447800"/>
            <a:ext cx="438150" cy="1295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 rot="5400000" flipH="1">
            <a:off x="7231380" y="19583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Down Arrow 11"/>
          <p:cNvSpPr/>
          <p:nvPr/>
        </p:nvSpPr>
        <p:spPr>
          <a:xfrm rot="16200000">
            <a:off x="5688330" y="7899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2" idx="2"/>
            <a:endCxn id="10" idx="0"/>
          </p:cNvCxnSpPr>
          <p:nvPr/>
        </p:nvCxnSpPr>
        <p:spPr>
          <a:xfrm>
            <a:off x="5894070" y="927100"/>
            <a:ext cx="1543050" cy="1168400"/>
          </a:xfrm>
          <a:prstGeom prst="bentConnector3">
            <a:avLst>
              <a:gd name="adj1" fmla="val 1103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456643"/>
              </p:ext>
            </p:extLst>
          </p:nvPr>
        </p:nvGraphicFramePr>
        <p:xfrm>
          <a:off x="3025775" y="3048000"/>
          <a:ext cx="23844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5" name="Equation" r:id="rId13" imgW="1193760" imgH="812520" progId="Equation.DSMT4">
                  <p:embed/>
                </p:oleObj>
              </mc:Choice>
              <mc:Fallback>
                <p:oleObj name="Equation" r:id="rId13" imgW="119376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048000"/>
                        <a:ext cx="23844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 rot="5400000" flipH="1">
            <a:off x="2506980" y="19888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Down Arrow 17"/>
          <p:cNvSpPr/>
          <p:nvPr/>
        </p:nvSpPr>
        <p:spPr>
          <a:xfrm rot="16200000">
            <a:off x="2719500" y="3723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Elbow Connector 19"/>
          <p:cNvCxnSpPr>
            <a:stCxn id="17" idx="2"/>
            <a:endCxn id="18" idx="0"/>
          </p:cNvCxnSpPr>
          <p:nvPr/>
        </p:nvCxnSpPr>
        <p:spPr>
          <a:xfrm rot="10800000" flipH="1" flipV="1">
            <a:off x="2438400" y="2125980"/>
            <a:ext cx="212520" cy="1734820"/>
          </a:xfrm>
          <a:prstGeom prst="bentConnector3">
            <a:avLst>
              <a:gd name="adj1" fmla="val -7529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04453"/>
              </p:ext>
            </p:extLst>
          </p:nvPr>
        </p:nvGraphicFramePr>
        <p:xfrm>
          <a:off x="5919788" y="3052763"/>
          <a:ext cx="13192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6" name="Equation" r:id="rId15" imgW="660240" imgH="812520" progId="Equation.DSMT4">
                  <p:embed/>
                </p:oleObj>
              </mc:Choice>
              <mc:Fallback>
                <p:oleObj name="Equation" r:id="rId15" imgW="6602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3052763"/>
                        <a:ext cx="1319212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71853"/>
              </p:ext>
            </p:extLst>
          </p:nvPr>
        </p:nvGraphicFramePr>
        <p:xfrm>
          <a:off x="5474494" y="37091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7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494" y="37091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3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88399"/>
              </p:ext>
            </p:extLst>
          </p:nvPr>
        </p:nvGraphicFramePr>
        <p:xfrm>
          <a:off x="2824163" y="622300"/>
          <a:ext cx="238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58" name="Equation" r:id="rId3" imgW="1193760" imgH="393480" progId="Equation.DSMT4">
                  <p:embed/>
                </p:oleObj>
              </mc:Choice>
              <mc:Fallback>
                <p:oleObj name="Equation" r:id="rId3" imgW="11937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622300"/>
                        <a:ext cx="238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70266"/>
              </p:ext>
            </p:extLst>
          </p:nvPr>
        </p:nvGraphicFramePr>
        <p:xfrm>
          <a:off x="1047750" y="622300"/>
          <a:ext cx="1319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59"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622300"/>
                        <a:ext cx="13192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16200000">
            <a:off x="2526983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16955"/>
              </p:ext>
            </p:extLst>
          </p:nvPr>
        </p:nvGraphicFramePr>
        <p:xfrm>
          <a:off x="5741988" y="622300"/>
          <a:ext cx="1497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0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622300"/>
                        <a:ext cx="1497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65016"/>
              </p:ext>
            </p:extLst>
          </p:nvPr>
        </p:nvGraphicFramePr>
        <p:xfrm>
          <a:off x="5270040" y="8643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040" y="8643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8462"/>
            <a:ext cx="3921530" cy="17394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14451" y="2142787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19351"/>
              </p:ext>
            </p:extLst>
          </p:nvPr>
        </p:nvGraphicFramePr>
        <p:xfrm>
          <a:off x="5562600" y="2374900"/>
          <a:ext cx="1090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2" name="Equation" r:id="rId12" imgW="545760" imgH="253800" progId="Equation.DSMT4">
                  <p:embed/>
                </p:oleObj>
              </mc:Choice>
              <mc:Fallback>
                <p:oleObj name="Equation" r:id="rId12" imgW="545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74900"/>
                        <a:ext cx="1090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14561" y="409048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86082"/>
              </p:ext>
            </p:extLst>
          </p:nvPr>
        </p:nvGraphicFramePr>
        <p:xfrm>
          <a:off x="1362710" y="4322593"/>
          <a:ext cx="1370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3" name="Equation" r:id="rId14" imgW="685800" imgH="253800" progId="Equation.DSMT4">
                  <p:embed/>
                </p:oleObj>
              </mc:Choice>
              <mc:Fallback>
                <p:oleObj name="Equation" r:id="rId14" imgW="685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10" y="4322593"/>
                        <a:ext cx="13700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64632"/>
              </p:ext>
            </p:extLst>
          </p:nvPr>
        </p:nvGraphicFramePr>
        <p:xfrm>
          <a:off x="7150509" y="2197684"/>
          <a:ext cx="119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4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509" y="2197684"/>
                        <a:ext cx="11922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829690"/>
              </p:ext>
            </p:extLst>
          </p:nvPr>
        </p:nvGraphicFramePr>
        <p:xfrm>
          <a:off x="6711361" y="243977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361" y="243977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12564"/>
              </p:ext>
            </p:extLst>
          </p:nvPr>
        </p:nvGraphicFramePr>
        <p:xfrm>
          <a:off x="3214688" y="4165600"/>
          <a:ext cx="1192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6"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165600"/>
                        <a:ext cx="11922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1831"/>
              </p:ext>
            </p:extLst>
          </p:nvPr>
        </p:nvGraphicFramePr>
        <p:xfrm>
          <a:off x="2783205" y="4424987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6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205" y="4424987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4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55795"/>
              </p:ext>
            </p:extLst>
          </p:nvPr>
        </p:nvGraphicFramePr>
        <p:xfrm>
          <a:off x="598588" y="1905000"/>
          <a:ext cx="77200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22" name="Equation" r:id="rId3" imgW="4825800" imgH="812520" progId="Equation.DSMT4">
                  <p:embed/>
                </p:oleObj>
              </mc:Choice>
              <mc:Fallback>
                <p:oleObj name="Equation" r:id="rId3" imgW="482580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1905000"/>
                        <a:ext cx="7720013" cy="1298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80918"/>
              </p:ext>
            </p:extLst>
          </p:nvPr>
        </p:nvGraphicFramePr>
        <p:xfrm>
          <a:off x="3048000" y="609600"/>
          <a:ext cx="50244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23" name="Equation" r:id="rId5" imgW="2514600" imgH="393480" progId="Equation.DSMT4">
                  <p:embed/>
                </p:oleObj>
              </mc:Choice>
              <mc:Fallback>
                <p:oleObj name="Equation" r:id="rId5" imgW="251460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9600"/>
                        <a:ext cx="50244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37922"/>
              </p:ext>
            </p:extLst>
          </p:nvPr>
        </p:nvGraphicFramePr>
        <p:xfrm>
          <a:off x="381180" y="3734040"/>
          <a:ext cx="8458020" cy="16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24" name="Equation" r:id="rId7" imgW="5638680" imgH="1117440" progId="Equation.DSMT4">
                  <p:embed/>
                </p:oleObj>
              </mc:Choice>
              <mc:Fallback>
                <p:oleObj name="Equation" r:id="rId7" imgW="5638680" imgH="11174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80" y="3734040"/>
                        <a:ext cx="8458020" cy="16761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5257800" y="149987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0917"/>
              </p:ext>
            </p:extLst>
          </p:nvPr>
        </p:nvGraphicFramePr>
        <p:xfrm>
          <a:off x="4038600" y="328828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2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8828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685800" y="4960203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3.19 Tre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ća greda sa tri oslonca i njeni dijagrami funkija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87615"/>
              </p:ext>
            </p:extLst>
          </p:nvPr>
        </p:nvGraphicFramePr>
        <p:xfrm>
          <a:off x="6273800" y="812800"/>
          <a:ext cx="134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8" name="Equation" r:id="rId3" imgW="672840" imgH="482400" progId="Equation.DSMT4">
                  <p:embed/>
                </p:oleObj>
              </mc:Choice>
              <mc:Fallback>
                <p:oleObj name="Equation" r:id="rId3" imgW="67284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812800"/>
                        <a:ext cx="1346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6369"/>
              </p:ext>
            </p:extLst>
          </p:nvPr>
        </p:nvGraphicFramePr>
        <p:xfrm>
          <a:off x="6273800" y="2102773"/>
          <a:ext cx="111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9" name="Equation" r:id="rId5" imgW="558720" imgH="457200" progId="Equation.DSMT4">
                  <p:embed/>
                </p:oleObj>
              </mc:Choice>
              <mc:Fallback>
                <p:oleObj name="Equation" r:id="rId5" imgW="5587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102773"/>
                        <a:ext cx="1117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9" y="512911"/>
            <a:ext cx="4719551" cy="43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91361"/>
              </p:ext>
            </p:extLst>
          </p:nvPr>
        </p:nvGraphicFramePr>
        <p:xfrm>
          <a:off x="533388" y="457194"/>
          <a:ext cx="722325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17" name="Equation" r:id="rId3" imgW="4012920" imgH="1117440" progId="Equation.DSMT4">
                  <p:embed/>
                </p:oleObj>
              </mc:Choice>
              <mc:Fallback>
                <p:oleObj name="Equation" r:id="rId3" imgW="4012920" imgH="1117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88" y="457194"/>
                        <a:ext cx="722325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165257"/>
              </p:ext>
            </p:extLst>
          </p:nvPr>
        </p:nvGraphicFramePr>
        <p:xfrm>
          <a:off x="1066800" y="2616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1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16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9553"/>
              </p:ext>
            </p:extLst>
          </p:nvPr>
        </p:nvGraphicFramePr>
        <p:xfrm>
          <a:off x="458787" y="3073400"/>
          <a:ext cx="1903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19" name="Equation" r:id="rId7" imgW="952200" imgH="177480" progId="Equation.DSMT4">
                  <p:embed/>
                </p:oleObj>
              </mc:Choice>
              <mc:Fallback>
                <p:oleObj name="Equation" r:id="rId7" imgW="95220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" y="3073400"/>
                        <a:ext cx="1903413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934200" y="304800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10200" y="304800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6600" y="140021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52600" y="1371600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20151"/>
              </p:ext>
            </p:extLst>
          </p:nvPr>
        </p:nvGraphicFramePr>
        <p:xfrm>
          <a:off x="2897188" y="2876550"/>
          <a:ext cx="16748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20" name="Equation" r:id="rId9" imgW="838080" imgH="393480" progId="Equation.DSMT4">
                  <p:embed/>
                </p:oleObj>
              </mc:Choice>
              <mc:Fallback>
                <p:oleObj name="Equation" r:id="rId9" imgW="8380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2876550"/>
                        <a:ext cx="16748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5055"/>
              </p:ext>
            </p:extLst>
          </p:nvPr>
        </p:nvGraphicFramePr>
        <p:xfrm>
          <a:off x="2438400" y="3125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2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25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7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65682"/>
              </p:ext>
            </p:extLst>
          </p:nvPr>
        </p:nvGraphicFramePr>
        <p:xfrm>
          <a:off x="533388" y="457194"/>
          <a:ext cx="722325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29" name="Equation" r:id="rId3" imgW="4012920" imgH="1117440" progId="Equation.DSMT4">
                  <p:embed/>
                </p:oleObj>
              </mc:Choice>
              <mc:Fallback>
                <p:oleObj name="Equation" r:id="rId3" imgW="4012920" imgH="1117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88" y="457194"/>
                        <a:ext cx="722325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80057"/>
              </p:ext>
            </p:extLst>
          </p:nvPr>
        </p:nvGraphicFramePr>
        <p:xfrm>
          <a:off x="1066800" y="2616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0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16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98251"/>
              </p:ext>
            </p:extLst>
          </p:nvPr>
        </p:nvGraphicFramePr>
        <p:xfrm>
          <a:off x="511175" y="3048000"/>
          <a:ext cx="3984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1" name="Equation" r:id="rId7" imgW="1993680" imgH="203040" progId="Equation.DSMT4">
                  <p:embed/>
                </p:oleObj>
              </mc:Choice>
              <mc:Fallback>
                <p:oleObj name="Equation" r:id="rId7" imgW="1993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048000"/>
                        <a:ext cx="3984625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31924"/>
              </p:ext>
            </p:extLst>
          </p:nvPr>
        </p:nvGraphicFramePr>
        <p:xfrm>
          <a:off x="5030788" y="3041650"/>
          <a:ext cx="2055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2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3041650"/>
                        <a:ext cx="2055812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608062"/>
              </p:ext>
            </p:extLst>
          </p:nvPr>
        </p:nvGraphicFramePr>
        <p:xfrm>
          <a:off x="4572000" y="3125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3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25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7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354186" cy="149005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75287"/>
              </p:ext>
            </p:extLst>
          </p:nvPr>
        </p:nvGraphicFramePr>
        <p:xfrm>
          <a:off x="676968" y="2209800"/>
          <a:ext cx="2914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55" name="Equation" r:id="rId4" imgW="1460160" imgH="507960" progId="Equation.DSMT4">
                  <p:embed/>
                </p:oleObj>
              </mc:Choice>
              <mc:Fallback>
                <p:oleObj name="Equation" r:id="rId4" imgW="146016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68" y="2209800"/>
                        <a:ext cx="291465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7593"/>
              </p:ext>
            </p:extLst>
          </p:nvPr>
        </p:nvGraphicFramePr>
        <p:xfrm>
          <a:off x="4097338" y="2247900"/>
          <a:ext cx="36750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56" name="Equation" r:id="rId6" imgW="1841400" imgH="469800" progId="Equation.DSMT4">
                  <p:embed/>
                </p:oleObj>
              </mc:Choice>
              <mc:Fallback>
                <p:oleObj name="Equation" r:id="rId6" imgW="1841400" imgH="469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247900"/>
                        <a:ext cx="36750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3756659" y="2580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856212"/>
              </p:ext>
            </p:extLst>
          </p:nvPr>
        </p:nvGraphicFramePr>
        <p:xfrm>
          <a:off x="676968" y="3733800"/>
          <a:ext cx="14208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57" name="Equation" r:id="rId8" imgW="711000" imgH="419040" progId="Equation.DSMT4">
                  <p:embed/>
                </p:oleObj>
              </mc:Choice>
              <mc:Fallback>
                <p:oleObj name="Equation" r:id="rId8" imgW="71100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68" y="3733800"/>
                        <a:ext cx="1420812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013555"/>
              </p:ext>
            </p:extLst>
          </p:nvPr>
        </p:nvGraphicFramePr>
        <p:xfrm>
          <a:off x="914400" y="331363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58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1363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438400" y="3733800"/>
            <a:ext cx="417576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Razlika između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jednaka je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pomeranju w</a:t>
            </a:r>
            <a:r>
              <a:rPr lang="sr-Latn-R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odnosno skraćenju gred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l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53889"/>
              </p:ext>
            </p:extLst>
          </p:nvPr>
        </p:nvGraphicFramePr>
        <p:xfrm>
          <a:off x="5181600" y="4591665"/>
          <a:ext cx="1876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59" name="Equation" r:id="rId12" imgW="939600" imgH="419040" progId="Equation.DSMT4">
                  <p:embed/>
                </p:oleObj>
              </mc:Choice>
              <mc:Fallback>
                <p:oleObj name="Equation" r:id="rId12" imgW="93960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91665"/>
                        <a:ext cx="18764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0729"/>
              </p:ext>
            </p:extLst>
          </p:nvPr>
        </p:nvGraphicFramePr>
        <p:xfrm>
          <a:off x="1371600" y="628605"/>
          <a:ext cx="16748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14" name="Equation" r:id="rId3" imgW="838080" imgH="393480" progId="Equation.DSMT4">
                  <p:embed/>
                </p:oleObj>
              </mc:Choice>
              <mc:Fallback>
                <p:oleObj name="Equation" r:id="rId3" imgW="83808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28605"/>
                        <a:ext cx="16748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25263"/>
              </p:ext>
            </p:extLst>
          </p:nvPr>
        </p:nvGraphicFramePr>
        <p:xfrm>
          <a:off x="1113024" y="1874808"/>
          <a:ext cx="681177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15" name="Equation" r:id="rId5" imgW="3784320" imgH="1117440" progId="Equation.DSMT4">
                  <p:embed/>
                </p:oleObj>
              </mc:Choice>
              <mc:Fallback>
                <p:oleObj name="Equation" r:id="rId5" imgW="3784320" imgH="11174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24" y="1874808"/>
                        <a:ext cx="681177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7055049" y="174460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607249" y="174460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54649" y="2840014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330649" y="281140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1676400" y="15082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6972"/>
              </p:ext>
            </p:extLst>
          </p:nvPr>
        </p:nvGraphicFramePr>
        <p:xfrm>
          <a:off x="1109772" y="4495800"/>
          <a:ext cx="380365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16" name="Equation" r:id="rId7" imgW="1904760" imgH="457200" progId="Equation.DSMT4">
                  <p:embed/>
                </p:oleObj>
              </mc:Choice>
              <mc:Fallback>
                <p:oleObj name="Equation" r:id="rId7" imgW="190476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72" y="4495800"/>
                        <a:ext cx="3803651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091560"/>
              </p:ext>
            </p:extLst>
          </p:nvPr>
        </p:nvGraphicFramePr>
        <p:xfrm>
          <a:off x="1669614" y="401640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1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4" y="401640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5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47548"/>
              </p:ext>
            </p:extLst>
          </p:nvPr>
        </p:nvGraphicFramePr>
        <p:xfrm>
          <a:off x="1181100" y="793750"/>
          <a:ext cx="2055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2" name="Equation" r:id="rId3" imgW="1028520" imgH="228600" progId="Equation.DSMT4">
                  <p:embed/>
                </p:oleObj>
              </mc:Choice>
              <mc:Fallback>
                <p:oleObj name="Equation" r:id="rId3" imgW="102852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793750"/>
                        <a:ext cx="20558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74437"/>
              </p:ext>
            </p:extLst>
          </p:nvPr>
        </p:nvGraphicFramePr>
        <p:xfrm>
          <a:off x="1113024" y="1874808"/>
          <a:ext cx="681177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3" name="Equation" r:id="rId5" imgW="3784320" imgH="1117440" progId="Equation.DSMT4">
                  <p:embed/>
                </p:oleObj>
              </mc:Choice>
              <mc:Fallback>
                <p:oleObj name="Equation" r:id="rId5" imgW="3784320" imgH="1117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24" y="1874808"/>
                        <a:ext cx="681177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1676400" y="15082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00970"/>
              </p:ext>
            </p:extLst>
          </p:nvPr>
        </p:nvGraphicFramePr>
        <p:xfrm>
          <a:off x="1058863" y="4495800"/>
          <a:ext cx="3905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4" name="Equation" r:id="rId7" imgW="1955520" imgH="457200" progId="Equation.DSMT4">
                  <p:embed/>
                </p:oleObj>
              </mc:Choice>
              <mc:Fallback>
                <p:oleObj name="Equation" r:id="rId7" imgW="195552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495800"/>
                        <a:ext cx="390525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07248"/>
              </p:ext>
            </p:extLst>
          </p:nvPr>
        </p:nvGraphicFramePr>
        <p:xfrm>
          <a:off x="1669614" y="401640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4" y="401640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4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7202"/>
            <a:ext cx="7082444" cy="2568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4209871"/>
            <a:ext cx="708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3.20 Statički neodređena greda sa „n“ oslonaca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),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umetanjem zglobova prevedena u statički određenu gredu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904" y="381000"/>
            <a:ext cx="8311896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)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„n“ oslonca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8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7082444" cy="2568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3581400"/>
            <a:ext cx="274161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Stepen statičke neodređenosti: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38917"/>
              </p:ext>
            </p:extLst>
          </p:nvPr>
        </p:nvGraphicFramePr>
        <p:xfrm>
          <a:off x="7391400" y="4294999"/>
          <a:ext cx="1141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7" name="Equation" r:id="rId4" imgW="571320" imgH="177480" progId="Equation.DSMT4">
                  <p:embed/>
                </p:oleObj>
              </mc:Choice>
              <mc:Fallback>
                <p:oleObj name="Equation" r:id="rId4" imgW="57132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294999"/>
                        <a:ext cx="1141413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3555227"/>
            <a:ext cx="273915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Oslonaca: n</a:t>
            </a:r>
          </a:p>
          <a:p>
            <a:r>
              <a:rPr lang="sr-Latn-BA" sz="2800" dirty="0" smtClean="0"/>
              <a:t>Podraspona: n</a:t>
            </a:r>
            <a:r>
              <a:rPr lang="sr-Latn-BA" sz="2800" dirty="0" smtClean="0">
                <a:sym typeface="Symbol" panose="05050102010706020507" pitchFamily="18" charset="2"/>
              </a:rPr>
              <a:t></a:t>
            </a:r>
            <a:r>
              <a:rPr lang="sr-Latn-BA" sz="2800" dirty="0" smtClean="0"/>
              <a:t>1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02562"/>
              </p:ext>
            </p:extLst>
          </p:nvPr>
        </p:nvGraphicFramePr>
        <p:xfrm>
          <a:off x="1524000" y="4800600"/>
          <a:ext cx="1825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8" name="Equation" r:id="rId6" imgW="914400" imgH="431640" progId="Equation.DSMT4">
                  <p:embed/>
                </p:oleObj>
              </mc:Choice>
              <mc:Fallback>
                <p:oleObj name="Equation" r:id="rId6" imgW="9144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18256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1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5543" cy="2412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979003"/>
            <a:ext cx="3815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3.21 Izdvojeni deo grede sa „n“ oslonaca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rastavljen na dve statički određene grede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6682" y="1000780"/>
            <a:ext cx="32286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Dopunski uslov: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89214"/>
              </p:ext>
            </p:extLst>
          </p:nvPr>
        </p:nvGraphicFramePr>
        <p:xfrm>
          <a:off x="7708900" y="1295400"/>
          <a:ext cx="912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58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1295400"/>
                        <a:ext cx="9128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33461"/>
              </p:ext>
            </p:extLst>
          </p:nvPr>
        </p:nvGraphicFramePr>
        <p:xfrm>
          <a:off x="4889500" y="2217738"/>
          <a:ext cx="34988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59" name="Equation" r:id="rId6" imgW="1752480" imgH="914400" progId="Equation.DSMT4">
                  <p:embed/>
                </p:oleObj>
              </mc:Choice>
              <mc:Fallback>
                <p:oleObj name="Equation" r:id="rId6" imgW="1752480" imgH="914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217738"/>
                        <a:ext cx="349885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91757"/>
              </p:ext>
            </p:extLst>
          </p:nvPr>
        </p:nvGraphicFramePr>
        <p:xfrm>
          <a:off x="685800" y="4724400"/>
          <a:ext cx="7708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60" name="Equation" r:id="rId8" imgW="3860640" imgH="507960" progId="Equation.DSMT4">
                  <p:embed/>
                </p:oleObj>
              </mc:Choice>
              <mc:Fallback>
                <p:oleObj name="Equation" r:id="rId8" imgW="386064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77089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3"/>
            <a:endCxn id="8" idx="3"/>
          </p:cNvCxnSpPr>
          <p:nvPr/>
        </p:nvCxnSpPr>
        <p:spPr>
          <a:xfrm flipH="1" flipV="1">
            <a:off x="8388350" y="3132138"/>
            <a:ext cx="6350" cy="2100262"/>
          </a:xfrm>
          <a:prstGeom prst="bentConnector3">
            <a:avLst>
              <a:gd name="adj1" fmla="val -36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2"/>
            <a:endCxn id="8" idx="0"/>
          </p:cNvCxnSpPr>
          <p:nvPr/>
        </p:nvCxnSpPr>
        <p:spPr>
          <a:xfrm rot="5400000">
            <a:off x="7169915" y="1221611"/>
            <a:ext cx="464403" cy="15263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46711"/>
              </p:ext>
            </p:extLst>
          </p:nvPr>
        </p:nvGraphicFramePr>
        <p:xfrm>
          <a:off x="404401" y="1117600"/>
          <a:ext cx="78851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00" name="Equation" r:id="rId3" imgW="3949560" imgH="507960" progId="Equation.DSMT4">
                  <p:embed/>
                </p:oleObj>
              </mc:Choice>
              <mc:Fallback>
                <p:oleObj name="Equation" r:id="rId3" imgW="39495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01" y="1117600"/>
                        <a:ext cx="7885113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91180"/>
            <a:ext cx="78274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Jednačina triju momenata ili Klapejronova jednačina.</a:t>
            </a:r>
            <a:endParaRPr lang="sr-Latn-RS" sz="2800" dirty="0"/>
          </a:p>
        </p:txBody>
      </p:sp>
      <p:cxnSp>
        <p:nvCxnSpPr>
          <p:cNvPr id="6" name="Elbow Connector 5"/>
          <p:cNvCxnSpPr>
            <a:stCxn id="4" idx="3"/>
            <a:endCxn id="3" idx="3"/>
          </p:cNvCxnSpPr>
          <p:nvPr/>
        </p:nvCxnSpPr>
        <p:spPr>
          <a:xfrm>
            <a:off x="8208478" y="652790"/>
            <a:ext cx="81036" cy="972810"/>
          </a:xfrm>
          <a:prstGeom prst="bentConnector3">
            <a:avLst>
              <a:gd name="adj1" fmla="val 3820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5728"/>
              </p:ext>
            </p:extLst>
          </p:nvPr>
        </p:nvGraphicFramePr>
        <p:xfrm>
          <a:off x="1933575" y="2362200"/>
          <a:ext cx="1343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01" name="Equation" r:id="rId5" imgW="672840" imgH="228600" progId="Equation.DSMT4">
                  <p:embed/>
                </p:oleObj>
              </mc:Choice>
              <mc:Fallback>
                <p:oleObj name="Equation" r:id="rId5" imgW="6728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2362200"/>
                        <a:ext cx="13430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20709"/>
              </p:ext>
            </p:extLst>
          </p:nvPr>
        </p:nvGraphicFramePr>
        <p:xfrm>
          <a:off x="1143000" y="3048000"/>
          <a:ext cx="6157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02" name="Equation" r:id="rId7" imgW="3085920" imgH="279360" progId="Equation.DSMT4">
                  <p:embed/>
                </p:oleObj>
              </mc:Choice>
              <mc:Fallback>
                <p:oleObj name="Equation" r:id="rId7" imgW="308592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6157913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3"/>
            <a:endCxn id="3" idx="2"/>
          </p:cNvCxnSpPr>
          <p:nvPr/>
        </p:nvCxnSpPr>
        <p:spPr>
          <a:xfrm flipV="1">
            <a:off x="3276600" y="2133600"/>
            <a:ext cx="1070357" cy="4572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1"/>
            <a:endCxn id="9" idx="1"/>
          </p:cNvCxnSpPr>
          <p:nvPr/>
        </p:nvCxnSpPr>
        <p:spPr>
          <a:xfrm rot="10800000" flipV="1">
            <a:off x="1143001" y="2590800"/>
            <a:ext cx="790575" cy="736600"/>
          </a:xfrm>
          <a:prstGeom prst="bentConnector3">
            <a:avLst>
              <a:gd name="adj1" fmla="val 12891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71262"/>
              </p:ext>
            </p:extLst>
          </p:nvPr>
        </p:nvGraphicFramePr>
        <p:xfrm>
          <a:off x="5410200" y="3810000"/>
          <a:ext cx="1190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03" name="Equation" r:id="rId9" imgW="596880" imgH="177480" progId="Equation.DSMT4">
                  <p:embed/>
                </p:oleObj>
              </mc:Choice>
              <mc:Fallback>
                <p:oleObj name="Equation" r:id="rId9" imgW="5968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10000"/>
                        <a:ext cx="1190625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29308"/>
              </p:ext>
            </p:extLst>
          </p:nvPr>
        </p:nvGraphicFramePr>
        <p:xfrm>
          <a:off x="1179512" y="4343400"/>
          <a:ext cx="4764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04" name="Equation" r:id="rId11" imgW="2387520" imgH="393480" progId="Equation.DSMT4">
                  <p:embed/>
                </p:oleObj>
              </mc:Choice>
              <mc:Fallback>
                <p:oleObj name="Equation" r:id="rId11" imgW="238752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2" y="4343400"/>
                        <a:ext cx="476408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9" idx="2"/>
            <a:endCxn id="19" idx="1"/>
          </p:cNvCxnSpPr>
          <p:nvPr/>
        </p:nvCxnSpPr>
        <p:spPr>
          <a:xfrm rot="16200000" flipH="1">
            <a:off x="4625578" y="3203178"/>
            <a:ext cx="381000" cy="118824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3"/>
            <a:endCxn id="20" idx="3"/>
          </p:cNvCxnSpPr>
          <p:nvPr/>
        </p:nvCxnSpPr>
        <p:spPr>
          <a:xfrm flipH="1">
            <a:off x="5943600" y="3987800"/>
            <a:ext cx="657225" cy="749300"/>
          </a:xfrm>
          <a:prstGeom prst="bentConnector3">
            <a:avLst>
              <a:gd name="adj1" fmla="val -3478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5410200"/>
            <a:ext cx="65643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Uglovi nagiba od spoljašnjih opterećenja:</a:t>
            </a:r>
            <a:endParaRPr lang="sr-Latn-RS" sz="2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17353"/>
              </p:ext>
            </p:extLst>
          </p:nvPr>
        </p:nvGraphicFramePr>
        <p:xfrm>
          <a:off x="6640513" y="5638800"/>
          <a:ext cx="1597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05" name="Equation" r:id="rId13" imgW="799920" imgH="241200" progId="Equation.DSMT4">
                  <p:embed/>
                </p:oleObj>
              </mc:Choice>
              <mc:Fallback>
                <p:oleObj name="Equation" r:id="rId13" imgW="799920" imgH="241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638800"/>
                        <a:ext cx="15970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1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082444" cy="2568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4667" y="3352800"/>
            <a:ext cx="396849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Za određivanje presečnih momenata savijanja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06138"/>
              </p:ext>
            </p:extLst>
          </p:nvPr>
        </p:nvGraphicFramePr>
        <p:xfrm>
          <a:off x="4144963" y="3987287"/>
          <a:ext cx="24844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60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3987287"/>
                        <a:ext cx="24844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3763" y="4876800"/>
            <a:ext cx="1600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potrebno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81242"/>
              </p:ext>
            </p:extLst>
          </p:nvPr>
        </p:nvGraphicFramePr>
        <p:xfrm>
          <a:off x="3611563" y="5222220"/>
          <a:ext cx="6588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61" name="Equation" r:id="rId6" imgW="330120" imgH="177480" progId="Equation.DSMT4">
                  <p:embed/>
                </p:oleObj>
              </mc:Choice>
              <mc:Fallback>
                <p:oleObj name="Equation" r:id="rId6" imgW="33012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222220"/>
                        <a:ext cx="6588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49763" y="5257688"/>
            <a:ext cx="38560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Klapejronovih jednačina.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6" idx="0"/>
            <a:endCxn id="5" idx="2"/>
          </p:cNvCxnSpPr>
          <p:nvPr/>
        </p:nvCxnSpPr>
        <p:spPr>
          <a:xfrm rot="5400000" flipH="1" flipV="1">
            <a:off x="3984766" y="3474385"/>
            <a:ext cx="381513" cy="242331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082444" cy="2568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581400"/>
            <a:ext cx="788811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Kada bi na mestima prvog i n-tog oslonca imali ukleštenja, onda bi dodali još dva dopunska uslova 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039676"/>
              </p:ext>
            </p:extLst>
          </p:nvPr>
        </p:nvGraphicFramePr>
        <p:xfrm>
          <a:off x="7914306" y="4252874"/>
          <a:ext cx="862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9" name="Equation" r:id="rId4" imgW="431640" imgH="457200" progId="Equation.DSMT4">
                  <p:embed/>
                </p:oleObj>
              </mc:Choice>
              <mc:Fallback>
                <p:oleObj name="Equation" r:id="rId4" imgW="43164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306" y="4252874"/>
                        <a:ext cx="8620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9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smtClean="0">
                <a:solidFill>
                  <a:schemeClr val="tx1"/>
                </a:solidFill>
                <a:latin typeface="Arial Black" panose="020B0A04020102020204" pitchFamily="34" charset="0"/>
              </a:rPr>
              <a:t>3.5. Elastično oslonjene statički neodređene grede</a:t>
            </a:r>
            <a:endParaRPr lang="sr-Latn-R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83" y="1828799"/>
            <a:ext cx="3385358" cy="1845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3817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3.22 Elastično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oslonjena statički neodređena greda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1327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5" y="338397"/>
            <a:ext cx="3815543" cy="198882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181610"/>
              </p:ext>
            </p:extLst>
          </p:nvPr>
        </p:nvGraphicFramePr>
        <p:xfrm>
          <a:off x="887399" y="3251200"/>
          <a:ext cx="75326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34" name="Equation" r:id="rId4" imgW="3771720" imgH="965160" progId="Equation.DSMT4">
                  <p:embed/>
                </p:oleObj>
              </mc:Choice>
              <mc:Fallback>
                <p:oleObj name="Equation" r:id="rId4" imgW="377172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99" y="3251200"/>
                        <a:ext cx="7532688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1965960" y="2590800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539469" y="693310"/>
            <a:ext cx="385603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Opšti integrali kod ove grede, vrede i kod elastično oslonjene grede na prethodnoj slici. 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6" idx="3"/>
            <a:endCxn id="4" idx="3"/>
          </p:cNvCxnSpPr>
          <p:nvPr/>
        </p:nvCxnSpPr>
        <p:spPr>
          <a:xfrm>
            <a:off x="8395506" y="1601251"/>
            <a:ext cx="24581" cy="2615149"/>
          </a:xfrm>
          <a:prstGeom prst="bentConnector3">
            <a:avLst>
              <a:gd name="adj1" fmla="val 10299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4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112260"/>
              </p:ext>
            </p:extLst>
          </p:nvPr>
        </p:nvGraphicFramePr>
        <p:xfrm>
          <a:off x="4297362" y="4495800"/>
          <a:ext cx="3703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41" name="Equation" r:id="rId3" imgW="1854000" imgH="469800" progId="Equation.DSMT4">
                  <p:embed/>
                </p:oleObj>
              </mc:Choice>
              <mc:Fallback>
                <p:oleObj name="Equation" r:id="rId3" imgW="1854000" imgH="469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2" y="4495800"/>
                        <a:ext cx="3703638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50717"/>
            <a:ext cx="4495107" cy="196388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354186" cy="14900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0805" y="2882205"/>
            <a:ext cx="488019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Pošto je podužno pomeranje sprečeno, lako je zaključiti da ga sprečava horizontalna reakcija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52433"/>
              </p:ext>
            </p:extLst>
          </p:nvPr>
        </p:nvGraphicFramePr>
        <p:xfrm>
          <a:off x="762000" y="2908449"/>
          <a:ext cx="1876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42" name="Equation" r:id="rId7" imgW="939600" imgH="419040" progId="Equation.DSMT4">
                  <p:embed/>
                </p:oleObj>
              </mc:Choice>
              <mc:Fallback>
                <p:oleObj name="Equation" r:id="rId7" imgW="939600" imgH="419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08449"/>
                        <a:ext cx="18764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3"/>
            <a:endCxn id="3" idx="3"/>
          </p:cNvCxnSpPr>
          <p:nvPr/>
        </p:nvCxnSpPr>
        <p:spPr>
          <a:xfrm>
            <a:off x="8001000" y="3574703"/>
            <a:ext cx="12700" cy="139099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05236"/>
              </p:ext>
            </p:extLst>
          </p:nvPr>
        </p:nvGraphicFramePr>
        <p:xfrm>
          <a:off x="647700" y="609600"/>
          <a:ext cx="75326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63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609600"/>
                        <a:ext cx="7532688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249855"/>
              </p:ext>
            </p:extLst>
          </p:nvPr>
        </p:nvGraphicFramePr>
        <p:xfrm>
          <a:off x="5846353" y="2895600"/>
          <a:ext cx="23844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64" name="Equation" r:id="rId5" imgW="1193760" imgH="965160" progId="Equation.DSMT4">
                  <p:embed/>
                </p:oleObj>
              </mc:Choice>
              <mc:Fallback>
                <p:oleObj name="Equation" r:id="rId5" imgW="1193760" imgH="9651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353" y="2895600"/>
                        <a:ext cx="2384425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37240"/>
              </p:ext>
            </p:extLst>
          </p:nvPr>
        </p:nvGraphicFramePr>
        <p:xfrm>
          <a:off x="663575" y="3048000"/>
          <a:ext cx="2384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65" name="Equation" r:id="rId7" imgW="1193760" imgH="914400" progId="Equation.DSMT4">
                  <p:embed/>
                </p:oleObj>
              </mc:Choice>
              <mc:Fallback>
                <p:oleObj name="Equation" r:id="rId7" imgW="11937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048000"/>
                        <a:ext cx="2384425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67069"/>
              </p:ext>
            </p:extLst>
          </p:nvPr>
        </p:nvGraphicFramePr>
        <p:xfrm>
          <a:off x="1662132" y="2591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6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32" y="2591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3" idx="3"/>
            <a:endCxn id="4" idx="3"/>
          </p:cNvCxnSpPr>
          <p:nvPr/>
        </p:nvCxnSpPr>
        <p:spPr>
          <a:xfrm>
            <a:off x="8180388" y="1574800"/>
            <a:ext cx="50390" cy="2286000"/>
          </a:xfrm>
          <a:prstGeom prst="bentConnector3">
            <a:avLst>
              <a:gd name="adj1" fmla="val 55366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289560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Granični uslovi: 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3" idx="2"/>
            <a:endCxn id="4" idx="1"/>
          </p:cNvCxnSpPr>
          <p:nvPr/>
        </p:nvCxnSpPr>
        <p:spPr>
          <a:xfrm rot="16200000" flipH="1">
            <a:off x="4931036" y="2945483"/>
            <a:ext cx="441980" cy="138865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477388"/>
            <a:ext cx="3385358" cy="1845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0039" y="1848988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41357"/>
              </p:ext>
            </p:extLst>
          </p:nvPr>
        </p:nvGraphicFramePr>
        <p:xfrm>
          <a:off x="5038188" y="2081101"/>
          <a:ext cx="1090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76"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188" y="2081101"/>
                        <a:ext cx="1090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962400" y="477388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18607"/>
              </p:ext>
            </p:extLst>
          </p:nvPr>
        </p:nvGraphicFramePr>
        <p:xfrm>
          <a:off x="4533803" y="715355"/>
          <a:ext cx="1268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77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803" y="715355"/>
                        <a:ext cx="12684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636024"/>
              </p:ext>
            </p:extLst>
          </p:nvPr>
        </p:nvGraphicFramePr>
        <p:xfrm>
          <a:off x="6612643" y="1941401"/>
          <a:ext cx="1901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78" name="Equation" r:id="rId8" imgW="952200" imgH="393480" progId="Equation.DSMT4">
                  <p:embed/>
                </p:oleObj>
              </mc:Choice>
              <mc:Fallback>
                <p:oleObj name="Equation" r:id="rId8" imgW="9522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643" y="1941401"/>
                        <a:ext cx="19018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61039" y="411480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28048"/>
              </p:ext>
            </p:extLst>
          </p:nvPr>
        </p:nvGraphicFramePr>
        <p:xfrm>
          <a:off x="1482725" y="4346575"/>
          <a:ext cx="1344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79" name="Equation" r:id="rId10" imgW="672840" imgH="253800" progId="Equation.DSMT4">
                  <p:embed/>
                </p:oleObj>
              </mc:Choice>
              <mc:Fallback>
                <p:oleObj name="Equation" r:id="rId10" imgW="67284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4346575"/>
                        <a:ext cx="1344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33400" y="274320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92925"/>
              </p:ext>
            </p:extLst>
          </p:nvPr>
        </p:nvGraphicFramePr>
        <p:xfrm>
          <a:off x="1143000" y="3049588"/>
          <a:ext cx="1268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80" name="Equation" r:id="rId12" imgW="634680" imgH="393480" progId="Equation.DSMT4">
                  <p:embed/>
                </p:oleObj>
              </mc:Choice>
              <mc:Fallback>
                <p:oleObj name="Equation" r:id="rId12" imgW="63468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9588"/>
                        <a:ext cx="12684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38692"/>
              </p:ext>
            </p:extLst>
          </p:nvPr>
        </p:nvGraphicFramePr>
        <p:xfrm>
          <a:off x="3276600" y="4181475"/>
          <a:ext cx="2206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81" name="Equation" r:id="rId14" imgW="1104840" imgH="419040" progId="Equation.DSMT4">
                  <p:embed/>
                </p:oleObj>
              </mc:Choice>
              <mc:Fallback>
                <p:oleObj name="Equation" r:id="rId14" imgW="110484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81475"/>
                        <a:ext cx="2206625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132256"/>
              </p:ext>
            </p:extLst>
          </p:nvPr>
        </p:nvGraphicFramePr>
        <p:xfrm>
          <a:off x="2895600" y="4448969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82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48969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78453"/>
              </p:ext>
            </p:extLst>
          </p:nvPr>
        </p:nvGraphicFramePr>
        <p:xfrm>
          <a:off x="6370638" y="609600"/>
          <a:ext cx="1901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83" name="Equation" r:id="rId18" imgW="952200" imgH="457200" progId="Equation.DSMT4">
                  <p:embed/>
                </p:oleObj>
              </mc:Choice>
              <mc:Fallback>
                <p:oleObj name="Equation" r:id="rId18" imgW="952200" imgH="457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609600"/>
                        <a:ext cx="19018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3" idx="3"/>
            <a:endCxn id="20" idx="0"/>
          </p:cNvCxnSpPr>
          <p:nvPr/>
        </p:nvCxnSpPr>
        <p:spPr>
          <a:xfrm flipV="1">
            <a:off x="5802216" y="609600"/>
            <a:ext cx="1519334" cy="499455"/>
          </a:xfrm>
          <a:prstGeom prst="bentConnector4">
            <a:avLst>
              <a:gd name="adj1" fmla="val 18706"/>
              <a:gd name="adj2" fmla="val 1457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83666"/>
              </p:ext>
            </p:extLst>
          </p:nvPr>
        </p:nvGraphicFramePr>
        <p:xfrm>
          <a:off x="6180883" y="2220602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84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883" y="2220602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9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82693"/>
              </p:ext>
            </p:extLst>
          </p:nvPr>
        </p:nvGraphicFramePr>
        <p:xfrm>
          <a:off x="647700" y="1498600"/>
          <a:ext cx="75326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0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498600"/>
                        <a:ext cx="7532688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99731"/>
              </p:ext>
            </p:extLst>
          </p:nvPr>
        </p:nvGraphicFramePr>
        <p:xfrm>
          <a:off x="609600" y="444500"/>
          <a:ext cx="38052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1" name="Equation" r:id="rId5" imgW="1904760" imgH="393480" progId="Equation.DSMT4">
                  <p:embed/>
                </p:oleObj>
              </mc:Choice>
              <mc:Fallback>
                <p:oleObj name="Equation" r:id="rId5" imgW="19047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4500"/>
                        <a:ext cx="38052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98822"/>
              </p:ext>
            </p:extLst>
          </p:nvPr>
        </p:nvGraphicFramePr>
        <p:xfrm>
          <a:off x="990600" y="4013200"/>
          <a:ext cx="697706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2" name="Equation" r:id="rId7" imgW="3492360" imgH="1041120" progId="Equation.DSMT4">
                  <p:embed/>
                </p:oleObj>
              </mc:Choice>
              <mc:Fallback>
                <p:oleObj name="Equation" r:id="rId7" imgW="349236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13200"/>
                        <a:ext cx="6977063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16200000">
            <a:off x="4594860" y="7010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>
            <a:off x="5562600" y="115430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6" idx="2"/>
            <a:endCxn id="7" idx="0"/>
          </p:cNvCxnSpPr>
          <p:nvPr/>
        </p:nvCxnSpPr>
        <p:spPr>
          <a:xfrm>
            <a:off x="4800600" y="838200"/>
            <a:ext cx="830580" cy="31610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48373"/>
              </p:ext>
            </p:extLst>
          </p:nvPr>
        </p:nvGraphicFramePr>
        <p:xfrm>
          <a:off x="1676400" y="3530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30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3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527304" y="4960203"/>
            <a:ext cx="6178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3.23 Elastično oslonjena statički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neodređena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sa dijagramima funkcija nagiba i ugiba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42320"/>
              </p:ext>
            </p:extLst>
          </p:nvPr>
        </p:nvGraphicFramePr>
        <p:xfrm>
          <a:off x="6045200" y="1219200"/>
          <a:ext cx="127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84" name="Equation" r:id="rId3" imgW="634680" imgH="241200" progId="Equation.DSMT4">
                  <p:embed/>
                </p:oleObj>
              </mc:Choice>
              <mc:Fallback>
                <p:oleObj name="Equation" r:id="rId3" imgW="63468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219200"/>
                        <a:ext cx="1270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70573"/>
              </p:ext>
            </p:extLst>
          </p:nvPr>
        </p:nvGraphicFramePr>
        <p:xfrm>
          <a:off x="6045200" y="2133600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85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2133600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4127270" cy="4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21020"/>
              </p:ext>
            </p:extLst>
          </p:nvPr>
        </p:nvGraphicFramePr>
        <p:xfrm>
          <a:off x="603504" y="533400"/>
          <a:ext cx="74088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4" name="Equation" r:id="rId3" imgW="3708360" imgH="507960" progId="Equation.DSMT4">
                  <p:embed/>
                </p:oleObj>
              </mc:Choice>
              <mc:Fallback>
                <p:oleObj name="Equation" r:id="rId3" imgW="370836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7408863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805622"/>
              </p:ext>
            </p:extLst>
          </p:nvPr>
        </p:nvGraphicFramePr>
        <p:xfrm>
          <a:off x="603504" y="2082800"/>
          <a:ext cx="4160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5" name="Equation" r:id="rId5" imgW="2082600" imgH="253800" progId="Equation.DSMT4">
                  <p:embed/>
                </p:oleObj>
              </mc:Choice>
              <mc:Fallback>
                <p:oleObj name="Equation" r:id="rId5" imgW="208260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082800"/>
                        <a:ext cx="4160838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92385"/>
              </p:ext>
            </p:extLst>
          </p:nvPr>
        </p:nvGraphicFramePr>
        <p:xfrm>
          <a:off x="1295400" y="164886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4886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95053"/>
              </p:ext>
            </p:extLst>
          </p:nvPr>
        </p:nvGraphicFramePr>
        <p:xfrm>
          <a:off x="5335588" y="2108200"/>
          <a:ext cx="1446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7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108200"/>
                        <a:ext cx="1446212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143548"/>
              </p:ext>
            </p:extLst>
          </p:nvPr>
        </p:nvGraphicFramePr>
        <p:xfrm>
          <a:off x="4847303" y="21978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303" y="21978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52310"/>
              </p:ext>
            </p:extLst>
          </p:nvPr>
        </p:nvGraphicFramePr>
        <p:xfrm>
          <a:off x="2544762" y="3048000"/>
          <a:ext cx="4237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9" name="Equation" r:id="rId13" imgW="2120760" imgH="457200" progId="Equation.DSMT4">
                  <p:embed/>
                </p:oleObj>
              </mc:Choice>
              <mc:Fallback>
                <p:oleObj name="Equation" r:id="rId13" imgW="21207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2" y="3048000"/>
                        <a:ext cx="4237038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3"/>
            <a:endCxn id="8" idx="3"/>
          </p:cNvCxnSpPr>
          <p:nvPr/>
        </p:nvCxnSpPr>
        <p:spPr>
          <a:xfrm>
            <a:off x="6781800" y="2349500"/>
            <a:ext cx="12700" cy="11557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85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41193"/>
              </p:ext>
            </p:extLst>
          </p:nvPr>
        </p:nvGraphicFramePr>
        <p:xfrm>
          <a:off x="1003300" y="762000"/>
          <a:ext cx="1446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5" name="Equation" r:id="rId3" imgW="723600" imgH="241200" progId="Equation.DSMT4">
                  <p:embed/>
                </p:oleObj>
              </mc:Choice>
              <mc:Fallback>
                <p:oleObj name="Equation" r:id="rId3" imgW="7236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762000"/>
                        <a:ext cx="1446212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286377"/>
              </p:ext>
            </p:extLst>
          </p:nvPr>
        </p:nvGraphicFramePr>
        <p:xfrm>
          <a:off x="601046" y="1803400"/>
          <a:ext cx="68754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6" name="Equation" r:id="rId5" imgW="3441600" imgH="507960" progId="Equation.DSMT4">
                  <p:embed/>
                </p:oleObj>
              </mc:Choice>
              <mc:Fallback>
                <p:oleObj name="Equation" r:id="rId5" imgW="344160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46" y="1803400"/>
                        <a:ext cx="6875463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26488"/>
              </p:ext>
            </p:extLst>
          </p:nvPr>
        </p:nvGraphicFramePr>
        <p:xfrm>
          <a:off x="601046" y="3352800"/>
          <a:ext cx="700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7" name="Equation" r:id="rId7" imgW="3504960" imgH="457200" progId="Equation.DSMT4">
                  <p:embed/>
                </p:oleObj>
              </mc:Choice>
              <mc:Fallback>
                <p:oleObj name="Equation" r:id="rId7" imgW="350496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46" y="3352800"/>
                        <a:ext cx="7002463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141117"/>
              </p:ext>
            </p:extLst>
          </p:nvPr>
        </p:nvGraphicFramePr>
        <p:xfrm>
          <a:off x="1219200" y="2870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8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70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1290300" y="14020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21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66359"/>
              </p:ext>
            </p:extLst>
          </p:nvPr>
        </p:nvGraphicFramePr>
        <p:xfrm>
          <a:off x="609600" y="2070044"/>
          <a:ext cx="2409826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80" name="Equation" r:id="rId3" imgW="1206360" imgH="469800" progId="Equation.DSMT4">
                  <p:embed/>
                </p:oleObj>
              </mc:Choice>
              <mc:Fallback>
                <p:oleObj name="Equation" r:id="rId3" imgW="1206360" imgH="469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70044"/>
                        <a:ext cx="2409826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2074960"/>
            <a:ext cx="3810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Ovaj napon upore</a:t>
            </a:r>
            <a:r>
              <a:rPr lang="sr-Latn-B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đen sa maksimalnim naponom usled savijanja, zbog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917681"/>
              </p:ext>
            </p:extLst>
          </p:nvPr>
        </p:nvGraphicFramePr>
        <p:xfrm>
          <a:off x="603504" y="508658"/>
          <a:ext cx="3703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81" name="Equation" r:id="rId5" imgW="1854000" imgH="469800" progId="Equation.DSMT4">
                  <p:embed/>
                </p:oleObj>
              </mc:Choice>
              <mc:Fallback>
                <p:oleObj name="Equation" r:id="rId5" imgW="185400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08658"/>
                        <a:ext cx="3703638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62291"/>
              </p:ext>
            </p:extLst>
          </p:nvPr>
        </p:nvGraphicFramePr>
        <p:xfrm>
          <a:off x="4343400" y="800758"/>
          <a:ext cx="4048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82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00758"/>
                        <a:ext cx="4048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99881"/>
              </p:ext>
            </p:extLst>
          </p:nvPr>
        </p:nvGraphicFramePr>
        <p:xfrm>
          <a:off x="990600" y="155621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8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5621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84534"/>
              </p:ext>
            </p:extLst>
          </p:nvPr>
        </p:nvGraphicFramePr>
        <p:xfrm>
          <a:off x="6705600" y="3066255"/>
          <a:ext cx="83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84" name="Equation" r:id="rId11" imgW="419040" imgH="393480" progId="Equation.DSMT4">
                  <p:embed/>
                </p:oleObj>
              </mc:Choice>
              <mc:Fallback>
                <p:oleObj name="Equation" r:id="rId11" imgW="41904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66255"/>
                        <a:ext cx="8366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4058114"/>
            <a:ext cx="655161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/>
              <a:t>može </a:t>
            </a:r>
            <a:r>
              <a:rPr lang="sr-Latn-BA" sz="2800" dirty="0"/>
              <a:t>se zanemariti, te posmatranu statički </a:t>
            </a:r>
            <a:r>
              <a:rPr lang="sr-Latn-BA" sz="2800" dirty="0" smtClean="0"/>
              <a:t>neodređenu gredu </a:t>
            </a:r>
            <a:r>
              <a:rPr lang="sr-Latn-BA" sz="2800" dirty="0"/>
              <a:t>svesti na određenu zamenom desnog nepokretnog oslonca pokretnim</a:t>
            </a:r>
            <a:r>
              <a:rPr lang="sr-Latn-BA" sz="2800" dirty="0" smtClean="0"/>
              <a:t>.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5" idx="0"/>
            <a:endCxn id="3" idx="0"/>
          </p:cNvCxnSpPr>
          <p:nvPr/>
        </p:nvCxnSpPr>
        <p:spPr>
          <a:xfrm rot="16200000" flipV="1">
            <a:off x="3571799" y="312758"/>
            <a:ext cx="4916" cy="3519487"/>
          </a:xfrm>
          <a:prstGeom prst="bentConnector3">
            <a:avLst>
              <a:gd name="adj1" fmla="val 47501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10289</TotalTime>
  <Words>1022</Words>
  <Application>Microsoft Office PowerPoint</Application>
  <PresentationFormat>On-screen Show (4:3)</PresentationFormat>
  <Paragraphs>200</Paragraphs>
  <Slides>85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MathType 6.0 Equation</vt:lpstr>
      <vt:lpstr>OTPORNOST MATERIJALA II</vt:lpstr>
      <vt:lpstr>3.3. Proste statički neodređene        grede sa sprečenim        podužnim pomeranjem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3.4. Grede sa tri i više oslonaca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1299</cp:revision>
  <cp:lastPrinted>2016-04-25T13:06:07Z</cp:lastPrinted>
  <dcterms:created xsi:type="dcterms:W3CDTF">2015-02-23T09:28:50Z</dcterms:created>
  <dcterms:modified xsi:type="dcterms:W3CDTF">2023-04-26T08:12:37Z</dcterms:modified>
</cp:coreProperties>
</file>