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7"/>
  </p:notesMasterIdLst>
  <p:sldIdLst>
    <p:sldId id="256" r:id="rId2"/>
    <p:sldId id="257" r:id="rId3"/>
    <p:sldId id="275" r:id="rId4"/>
    <p:sldId id="276" r:id="rId5"/>
    <p:sldId id="277" r:id="rId6"/>
    <p:sldId id="278" r:id="rId7"/>
    <p:sldId id="274" r:id="rId8"/>
    <p:sldId id="279" r:id="rId9"/>
    <p:sldId id="281" r:id="rId10"/>
    <p:sldId id="282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5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4" r:id="rId51"/>
    <p:sldId id="325" r:id="rId52"/>
    <p:sldId id="326" r:id="rId53"/>
    <p:sldId id="327" r:id="rId54"/>
    <p:sldId id="328" r:id="rId55"/>
    <p:sldId id="322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8" r:id="rId65"/>
    <p:sldId id="337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7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7.wmf"/><Relationship Id="rId4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4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6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7.wmf"/><Relationship Id="rId4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7.wmf"/><Relationship Id="rId5" Type="http://schemas.openxmlformats.org/officeDocument/2006/relationships/image" Target="../media/image6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67.wmf"/><Relationship Id="rId4" Type="http://schemas.openxmlformats.org/officeDocument/2006/relationships/image" Target="../media/image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7.wmf"/><Relationship Id="rId5" Type="http://schemas.openxmlformats.org/officeDocument/2006/relationships/image" Target="../media/image84.wmf"/><Relationship Id="rId4" Type="http://schemas.openxmlformats.org/officeDocument/2006/relationships/image" Target="../media/image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6.wmf"/><Relationship Id="rId7" Type="http://schemas.openxmlformats.org/officeDocument/2006/relationships/image" Target="../media/image95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4.wmf"/><Relationship Id="rId5" Type="http://schemas.openxmlformats.org/officeDocument/2006/relationships/image" Target="../media/image8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7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99.wmf"/><Relationship Id="rId1" Type="http://schemas.openxmlformats.org/officeDocument/2006/relationships/image" Target="../media/image104.wmf"/><Relationship Id="rId5" Type="http://schemas.openxmlformats.org/officeDocument/2006/relationships/image" Target="../media/image106.wmf"/><Relationship Id="rId4" Type="http://schemas.openxmlformats.org/officeDocument/2006/relationships/image" Target="../media/image7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0.wmf"/><Relationship Id="rId6" Type="http://schemas.openxmlformats.org/officeDocument/2006/relationships/image" Target="../media/image101.wmf"/><Relationship Id="rId5" Type="http://schemas.openxmlformats.org/officeDocument/2006/relationships/image" Target="../media/image109.wmf"/><Relationship Id="rId4" Type="http://schemas.openxmlformats.org/officeDocument/2006/relationships/image" Target="../media/image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6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4.wmf"/><Relationship Id="rId5" Type="http://schemas.openxmlformats.org/officeDocument/2006/relationships/image" Target="../media/image7.wmf"/><Relationship Id="rId4" Type="http://schemas.openxmlformats.org/officeDocument/2006/relationships/image" Target="../media/image67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6.wmf"/><Relationship Id="rId7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10.wmf"/><Relationship Id="rId5" Type="http://schemas.openxmlformats.org/officeDocument/2006/relationships/image" Target="../media/image118.wmf"/><Relationship Id="rId4" Type="http://schemas.openxmlformats.org/officeDocument/2006/relationships/image" Target="../media/image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21.wmf"/><Relationship Id="rId1" Type="http://schemas.openxmlformats.org/officeDocument/2006/relationships/image" Target="../media/image7.wmf"/><Relationship Id="rId4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7.wmf"/><Relationship Id="rId1" Type="http://schemas.openxmlformats.org/officeDocument/2006/relationships/image" Target="../media/image128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5.wmf"/><Relationship Id="rId4" Type="http://schemas.openxmlformats.org/officeDocument/2006/relationships/image" Target="../media/image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6.wmf"/><Relationship Id="rId1" Type="http://schemas.openxmlformats.org/officeDocument/2006/relationships/image" Target="../media/image143.wmf"/><Relationship Id="rId4" Type="http://schemas.openxmlformats.org/officeDocument/2006/relationships/image" Target="../media/image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50.wmf"/><Relationship Id="rId1" Type="http://schemas.openxmlformats.org/officeDocument/2006/relationships/image" Target="../media/image144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0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7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2.wmf"/><Relationship Id="rId5" Type="http://schemas.openxmlformats.org/officeDocument/2006/relationships/image" Target="../media/image6.wmf"/><Relationship Id="rId4" Type="http://schemas.openxmlformats.org/officeDocument/2006/relationships/image" Target="../media/image16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7.wmf"/><Relationship Id="rId5" Type="http://schemas.openxmlformats.org/officeDocument/2006/relationships/image" Target="../media/image168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25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7.wmf"/><Relationship Id="rId5" Type="http://schemas.openxmlformats.org/officeDocument/2006/relationships/image" Target="../media/image31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11.4.2022.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11.4.2022.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image" Target="../media/image12.wmf"/><Relationship Id="rId3" Type="http://schemas.openxmlformats.org/officeDocument/2006/relationships/image" Target="../media/image18.jpg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25.wmf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7.jp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7.jp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48.jp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1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54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.wmf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68.wmf"/><Relationship Id="rId10" Type="http://schemas.openxmlformats.org/officeDocument/2006/relationships/image" Target="../media/image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64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6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0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7.wmf"/><Relationship Id="rId3" Type="http://schemas.openxmlformats.org/officeDocument/2006/relationships/image" Target="../media/image78.jp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wmf"/><Relationship Id="rId11" Type="http://schemas.openxmlformats.org/officeDocument/2006/relationships/image" Target="../media/image86.wmf"/><Relationship Id="rId5" Type="http://schemas.openxmlformats.org/officeDocument/2006/relationships/oleObject" Target="../embeddings/oleObject109.bin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7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1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6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9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03.wmf"/><Relationship Id="rId3" Type="http://schemas.openxmlformats.org/officeDocument/2006/relationships/image" Target="../media/image98.jp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3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140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7.wmf"/><Relationship Id="rId5" Type="http://schemas.openxmlformats.org/officeDocument/2006/relationships/image" Target="../media/image98.jpg"/><Relationship Id="rId10" Type="http://schemas.openxmlformats.org/officeDocument/2006/relationships/oleObject" Target="../embeddings/oleObject143.bin"/><Relationship Id="rId4" Type="http://schemas.openxmlformats.org/officeDocument/2006/relationships/image" Target="../media/image104.wmf"/><Relationship Id="rId9" Type="http://schemas.openxmlformats.org/officeDocument/2006/relationships/image" Target="../media/image10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7.wmf"/><Relationship Id="rId19" Type="http://schemas.openxmlformats.org/officeDocument/2006/relationships/image" Target="../media/image111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0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60.bin"/><Relationship Id="rId18" Type="http://schemas.openxmlformats.org/officeDocument/2006/relationships/oleObject" Target="../embeddings/oleObject163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67.wmf"/><Relationship Id="rId19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7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7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7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image" Target="../media/image124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7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2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31.wmf"/><Relationship Id="rId3" Type="http://schemas.openxmlformats.org/officeDocument/2006/relationships/image" Target="../media/image124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30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8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35.wmf"/><Relationship Id="rId3" Type="http://schemas.openxmlformats.org/officeDocument/2006/relationships/image" Target="../media/image124.jpg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oleObject" Target="../embeddings/oleObject193.bin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138.jpg"/><Relationship Id="rId4" Type="http://schemas.openxmlformats.org/officeDocument/2006/relationships/image" Target="../media/image136.wmf"/><Relationship Id="rId9" Type="http://schemas.openxmlformats.org/officeDocument/2006/relationships/image" Target="../media/image13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9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oleObject" Target="../embeddings/oleObject198.bin"/><Relationship Id="rId7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99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143.wmf"/><Relationship Id="rId9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9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203.bin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5.bin"/><Relationship Id="rId4" Type="http://schemas.openxmlformats.org/officeDocument/2006/relationships/image" Target="../media/image6.wmf"/><Relationship Id="rId9" Type="http://schemas.openxmlformats.org/officeDocument/2006/relationships/image" Target="../media/image142.jpg"/><Relationship Id="rId14" Type="http://schemas.openxmlformats.org/officeDocument/2006/relationships/oleObject" Target="../embeddings/oleObject20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5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5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5" Type="http://schemas.openxmlformats.org/officeDocument/2006/relationships/image" Target="../media/image156.wmf"/><Relationship Id="rId10" Type="http://schemas.openxmlformats.org/officeDocument/2006/relationships/image" Target="../media/image7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0.bin"/><Relationship Id="rId14" Type="http://schemas.openxmlformats.org/officeDocument/2006/relationships/oleObject" Target="../embeddings/oleObject22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26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22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32.bin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3.bin"/><Relationship Id="rId10" Type="http://schemas.openxmlformats.org/officeDocument/2006/relationships/image" Target="../media/image161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0.bin"/><Relationship Id="rId14" Type="http://schemas.openxmlformats.org/officeDocument/2006/relationships/image" Target="../media/image162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168.wmf"/><Relationship Id="rId3" Type="http://schemas.openxmlformats.org/officeDocument/2006/relationships/image" Target="../media/image164.jpg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38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1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6.wmf"/><Relationship Id="rId5" Type="http://schemas.openxmlformats.org/officeDocument/2006/relationships/image" Target="../media/image165.wmf"/><Relationship Id="rId15" Type="http://schemas.openxmlformats.org/officeDocument/2006/relationships/oleObject" Target="../embeddings/oleObject240.bin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3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70.jpg"/><Relationship Id="rId4" Type="http://schemas.openxmlformats.org/officeDocument/2006/relationships/image" Target="../media/image169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17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7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17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8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P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4"/>
            <a:ext cx="2849880" cy="475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089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000" i="1" dirty="0"/>
              <a:t>Sl. 7.5 Vlakna izolovanog infinitezimalnog elementa, koja pripadaju yz ravni proste grede izložene čistom savijanju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03455"/>
              </p:ext>
            </p:extLst>
          </p:nvPr>
        </p:nvGraphicFramePr>
        <p:xfrm>
          <a:off x="4419600" y="838200"/>
          <a:ext cx="411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" name="Equation" r:id="rId4" imgW="2057400" imgH="444500" progId="Equation.DSMT4">
                  <p:embed/>
                </p:oleObj>
              </mc:Choice>
              <mc:Fallback>
                <p:oleObj name="Equation" r:id="rId4" imgW="20574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14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23631"/>
              </p:ext>
            </p:extLst>
          </p:nvPr>
        </p:nvGraphicFramePr>
        <p:xfrm>
          <a:off x="5638800" y="20574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" name="Equation" r:id="rId6" imgW="457200" imgH="419100" progId="Equation.DSMT4">
                  <p:embed/>
                </p:oleObj>
              </mc:Choice>
              <mc:Fallback>
                <p:oleObj name="Equation" r:id="rId6" imgW="457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41217"/>
              </p:ext>
            </p:extLst>
          </p:nvPr>
        </p:nvGraphicFramePr>
        <p:xfrm>
          <a:off x="5181600" y="2286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4034"/>
              </p:ext>
            </p:extLst>
          </p:nvPr>
        </p:nvGraphicFramePr>
        <p:xfrm>
          <a:off x="4724400" y="18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4921250" y="2178050"/>
            <a:ext cx="203200" cy="317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82025"/>
              </p:ext>
            </p:extLst>
          </p:nvPr>
        </p:nvGraphicFramePr>
        <p:xfrm>
          <a:off x="5638800" y="3429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42801"/>
              </p:ext>
            </p:extLst>
          </p:nvPr>
        </p:nvGraphicFramePr>
        <p:xfrm>
          <a:off x="59690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74665"/>
              </p:ext>
            </p:extLst>
          </p:nvPr>
        </p:nvGraphicFramePr>
        <p:xfrm>
          <a:off x="7086600" y="20574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" name="Equation" r:id="rId15" imgW="444240" imgH="419040" progId="Equation.DSMT4">
                  <p:embed/>
                </p:oleObj>
              </mc:Choice>
              <mc:Fallback>
                <p:oleObj name="Equation" r:id="rId15" imgW="4442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057400"/>
                        <a:ext cx="889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629400" y="241692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87195"/>
              </p:ext>
            </p:extLst>
          </p:nvPr>
        </p:nvGraphicFramePr>
        <p:xfrm>
          <a:off x="5643880" y="44196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" name="Equation" r:id="rId17" imgW="583947" imgH="228501" progId="Equation.DSMT4">
                  <p:embed/>
                </p:oleObj>
              </mc:Choice>
              <mc:Fallback>
                <p:oleObj name="Equation" r:id="rId17" imgW="583947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880" y="44196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59436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05094"/>
              </p:ext>
            </p:extLst>
          </p:nvPr>
        </p:nvGraphicFramePr>
        <p:xfrm>
          <a:off x="7264950" y="4419600"/>
          <a:ext cx="126945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" name="Equation" r:id="rId19" imgW="634725" imgH="228501" progId="Equation.DSMT4">
                  <p:embed/>
                </p:oleObj>
              </mc:Choice>
              <mc:Fallback>
                <p:oleObj name="Equation" r:id="rId19" imgW="634725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950" y="4419600"/>
                        <a:ext cx="1269450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53845"/>
              </p:ext>
            </p:extLst>
          </p:nvPr>
        </p:nvGraphicFramePr>
        <p:xfrm>
          <a:off x="6858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"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6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82353"/>
              </p:ext>
            </p:extLst>
          </p:nvPr>
        </p:nvGraphicFramePr>
        <p:xfrm>
          <a:off x="762000" y="685800"/>
          <a:ext cx="4266720" cy="467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4266720" cy="4673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1000" y="2209800"/>
            <a:ext cx="5105400" cy="2362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47373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Napon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imamo u ova tri uslova ravnoteže za poprečni presek.</a:t>
            </a:r>
            <a:endParaRPr lang="en-US" sz="2800" baseline="-25000" dirty="0"/>
          </a:p>
        </p:txBody>
      </p:sp>
      <p:cxnSp>
        <p:nvCxnSpPr>
          <p:cNvPr id="8" name="Elbow Connector 7"/>
          <p:cNvCxnSpPr>
            <a:endCxn id="7" idx="0"/>
          </p:cNvCxnSpPr>
          <p:nvPr/>
        </p:nvCxnSpPr>
        <p:spPr>
          <a:xfrm>
            <a:off x="5486400" y="3505200"/>
            <a:ext cx="1409700" cy="123211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14289"/>
              </p:ext>
            </p:extLst>
          </p:nvPr>
        </p:nvGraphicFramePr>
        <p:xfrm>
          <a:off x="1943100" y="5334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334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057400"/>
            <a:ext cx="5105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2476500"/>
            <a:ext cx="249382" cy="33909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77477"/>
              </p:ext>
            </p:extLst>
          </p:nvPr>
        </p:nvGraphicFramePr>
        <p:xfrm>
          <a:off x="7315200" y="2209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09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97040" y="2377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94492"/>
              </p:ext>
            </p:extLst>
          </p:nvPr>
        </p:nvGraphicFramePr>
        <p:xfrm>
          <a:off x="1943100" y="54864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" name="Equation" r:id="rId7" imgW="1104900" imgH="368300" progId="Equation.DSMT4">
                  <p:embed/>
                </p:oleObj>
              </mc:Choice>
              <mc:Fallback>
                <p:oleObj name="Equation" r:id="rId7" imgW="1104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4864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67255"/>
              </p:ext>
            </p:extLst>
          </p:nvPr>
        </p:nvGraphicFramePr>
        <p:xfrm>
          <a:off x="1191491" y="23241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23241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74704"/>
              </p:ext>
            </p:extLst>
          </p:nvPr>
        </p:nvGraphicFramePr>
        <p:xfrm>
          <a:off x="1440873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22952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3733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4152900"/>
            <a:ext cx="249382" cy="1790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74070"/>
              </p:ext>
            </p:extLst>
          </p:nvPr>
        </p:nvGraphicFramePr>
        <p:xfrm>
          <a:off x="1191491" y="4000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4000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21981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27335"/>
              </p:ext>
            </p:extLst>
          </p:nvPr>
        </p:nvGraphicFramePr>
        <p:xfrm>
          <a:off x="1905000" y="5588000"/>
          <a:ext cx="2514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9" imgW="1257300" imgH="368300" progId="Equation.DSMT4">
                  <p:embed/>
                </p:oleObj>
              </mc:Choice>
              <mc:Fallback>
                <p:oleObj name="Equation" r:id="rId9" imgW="12573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8000"/>
                        <a:ext cx="25146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3781"/>
              </p:ext>
            </p:extLst>
          </p:nvPr>
        </p:nvGraphicFramePr>
        <p:xfrm>
          <a:off x="7315200" y="3886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86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55484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" name="Equation" r:id="rId3" imgW="2133360" imgH="2336760" progId="Equation.DSMT4">
                  <p:embed/>
                </p:oleObj>
              </mc:Choice>
              <mc:Fallback>
                <p:oleObj name="Equation" r:id="rId3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971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3390900"/>
            <a:ext cx="249382" cy="2552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3291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32430"/>
              </p:ext>
            </p:extLst>
          </p:nvPr>
        </p:nvGraphicFramePr>
        <p:xfrm>
          <a:off x="1191491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8644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63701"/>
              </p:ext>
            </p:extLst>
          </p:nvPr>
        </p:nvGraphicFramePr>
        <p:xfrm>
          <a:off x="7315200" y="3124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" name="Equation" r:id="rId9" imgW="634725" imgH="228501" progId="Equation.DSMT4">
                  <p:embed/>
                </p:oleObj>
              </mc:Choice>
              <mc:Fallback>
                <p:oleObj name="Equation" r:id="rId9" imgW="6347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30579"/>
              </p:ext>
            </p:extLst>
          </p:nvPr>
        </p:nvGraphicFramePr>
        <p:xfrm>
          <a:off x="1905000" y="5638800"/>
          <a:ext cx="205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" name="Equation" r:id="rId11" imgW="1028700" imgH="368300" progId="Equation.DSMT4">
                  <p:embed/>
                </p:oleObj>
              </mc:Choice>
              <mc:Fallback>
                <p:oleObj name="Equation" r:id="rId11" imgW="10287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05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85221"/>
              </p:ext>
            </p:extLst>
          </p:nvPr>
        </p:nvGraphicFramePr>
        <p:xfrm>
          <a:off x="4495800" y="55626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" name="Equation" r:id="rId13" imgW="647700" imgH="431800" progId="Equation.DSMT4">
                  <p:embed/>
                </p:oleObj>
              </mc:Choice>
              <mc:Fallback>
                <p:oleObj name="Equation" r:id="rId13" imgW="647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461"/>
              </p:ext>
            </p:extLst>
          </p:nvPr>
        </p:nvGraphicFramePr>
        <p:xfrm>
          <a:off x="40386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311"/>
              </p:ext>
            </p:extLst>
          </p:nvPr>
        </p:nvGraphicFramePr>
        <p:xfrm>
          <a:off x="914400" y="3810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Equation" r:id="rId3" imgW="647700" imgH="431800" progId="Equation.DSMT4">
                  <p:embed/>
                </p:oleObj>
              </mc:Choice>
              <mc:Fallback>
                <p:oleObj name="Equation" r:id="rId3" imgW="6477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704"/>
              </p:ext>
            </p:extLst>
          </p:nvPr>
        </p:nvGraphicFramePr>
        <p:xfrm>
          <a:off x="914400" y="1828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Equation" r:id="rId5" imgW="634725" imgH="228501" progId="Equation.DSMT4">
                  <p:embed/>
                </p:oleObj>
              </mc:Choice>
              <mc:Fallback>
                <p:oleObj name="Equation" r:id="rId5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1653540" y="148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12112"/>
              </p:ext>
            </p:extLst>
          </p:nvPr>
        </p:nvGraphicFramePr>
        <p:xfrm>
          <a:off x="2743200" y="1676400"/>
          <a:ext cx="1396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Equation" r:id="rId7" imgW="698400" imgH="431640" progId="Equation.DSMT4">
                  <p:embed/>
                </p:oleObj>
              </mc:Choice>
              <mc:Fallback>
                <p:oleObj name="Equation" r:id="rId7" imgW="69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139680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3692347"/>
            <a:ext cx="7834579" cy="1108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821" y="4930914"/>
            <a:ext cx="7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7.6 Skica predznaka normalnih napona za slučaj pozitivnog (a) i negativnog čistog savijanja (b)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14281"/>
              </p:ext>
            </p:extLst>
          </p:nvPr>
        </p:nvGraphicFramePr>
        <p:xfrm>
          <a:off x="22860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8994"/>
              </p:ext>
            </p:extLst>
          </p:nvPr>
        </p:nvGraphicFramePr>
        <p:xfrm>
          <a:off x="699821" y="2590800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" name="Equation" r:id="rId3" imgW="1028254" imgH="431613" progId="Equation.DSMT4">
                  <p:embed/>
                </p:oleObj>
              </mc:Choice>
              <mc:Fallback>
                <p:oleObj name="Equation" r:id="rId3" imgW="1028254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21" y="2590800"/>
                        <a:ext cx="2055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0265"/>
              </p:ext>
            </p:extLst>
          </p:nvPr>
        </p:nvGraphicFramePr>
        <p:xfrm>
          <a:off x="3352800" y="3937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3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370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914400"/>
            <a:ext cx="7834579" cy="11082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3356"/>
              </p:ext>
            </p:extLst>
          </p:nvPr>
        </p:nvGraphicFramePr>
        <p:xfrm>
          <a:off x="3352800" y="2590800"/>
          <a:ext cx="2030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" name="Equation" r:id="rId8" imgW="1015920" imgH="431640" progId="Equation.DSMT4">
                  <p:embed/>
                </p:oleObj>
              </mc:Choice>
              <mc:Fallback>
                <p:oleObj name="Equation" r:id="rId8" imgW="1015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0304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72072"/>
              </p:ext>
            </p:extLst>
          </p:nvPr>
        </p:nvGraphicFramePr>
        <p:xfrm>
          <a:off x="2895600" y="2819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8606"/>
              </p:ext>
            </p:extLst>
          </p:nvPr>
        </p:nvGraphicFramePr>
        <p:xfrm>
          <a:off x="5970587" y="2743200"/>
          <a:ext cx="1649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6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2743200"/>
                        <a:ext cx="16494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463540" y="2948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15566"/>
              </p:ext>
            </p:extLst>
          </p:nvPr>
        </p:nvGraphicFramePr>
        <p:xfrm>
          <a:off x="414020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600" y="10788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težišna osa i ujedno i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2165"/>
              </p:ext>
            </p:extLst>
          </p:nvPr>
        </p:nvGraphicFramePr>
        <p:xfrm>
          <a:off x="6375400" y="2184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3" imgW="927000" imgH="279360" progId="Equation.DSMT4">
                  <p:embed/>
                </p:oleObj>
              </mc:Choice>
              <mc:Fallback>
                <p:oleObj name="Equation" r:id="rId3" imgW="9270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1844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600" y="30600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Kod poprečnih preseka kojima je osa x glavna težišna osa ali nije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45902"/>
              </p:ext>
            </p:extLst>
          </p:nvPr>
        </p:nvGraphicFramePr>
        <p:xfrm>
          <a:off x="6527800" y="41656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656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56167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7.7 Pravougaoni poprečni presek (a) i T-profilisani poprečni presek (b), sa raspodelama napona pri pozitivnom čistom savijanju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8"/>
            <a:ext cx="5459730" cy="511683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8317"/>
              </p:ext>
            </p:extLst>
          </p:nvPr>
        </p:nvGraphicFramePr>
        <p:xfrm>
          <a:off x="575626" y="4343400"/>
          <a:ext cx="1523338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name="Equation" r:id="rId4" imgW="761669" imgH="469696" progId="Equation.DSMT4">
                  <p:embed/>
                </p:oleObj>
              </mc:Choice>
              <mc:Fallback>
                <p:oleObj name="Equation" r:id="rId4" imgW="761669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6" y="4343400"/>
                        <a:ext cx="1523338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56363"/>
              </p:ext>
            </p:extLst>
          </p:nvPr>
        </p:nvGraphicFramePr>
        <p:xfrm>
          <a:off x="6858000" y="6858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Equation" r:id="rId6" imgW="927000" imgH="279360" progId="Equation.DSMT4">
                  <p:embed/>
                </p:oleObj>
              </mc:Choice>
              <mc:Fallback>
                <p:oleObj name="Equation" r:id="rId6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858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36671"/>
              </p:ext>
            </p:extLst>
          </p:nvPr>
        </p:nvGraphicFramePr>
        <p:xfrm>
          <a:off x="6934200" y="3200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8" imgW="927000" imgH="279360" progId="Equation.DSMT4">
                  <p:embed/>
                </p:oleObj>
              </mc:Choice>
              <mc:Fallback>
                <p:oleObj name="Equation" r:id="rId8" imgW="9270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 smtClean="0"/>
              <a:t>Zbog presečnih poprečnih sila, u poprečnim presecima poprečno savijene grede pojavljuju se naponi smicanja </a:t>
            </a:r>
            <a:r>
              <a:rPr lang="sr-Latn-RS" sz="3200" dirty="0" smtClean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podužnim presecima  paralelnim neutralnom </a:t>
            </a:r>
            <a:r>
              <a:rPr lang="sr-Latn-RS" sz="3200" dirty="0"/>
              <a:t>sloju, </a:t>
            </a:r>
            <a:r>
              <a:rPr lang="sr-Latn-RS" sz="3200" dirty="0" smtClean="0"/>
              <a:t>s obzirom na parnost, pojavljuju se naponi </a:t>
            </a:r>
            <a:r>
              <a:rPr lang="sr-Latn-RS" sz="3200" dirty="0"/>
              <a:t>smicanja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yz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</a:rPr>
              <a:t>=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Normalni naponi i naponi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smicanja kod poprečno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savijene grede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SAVIJANJE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Pravolinijski elementi konstrukcija izloženi savijanju zovu se grede ili </a:t>
            </a:r>
            <a:r>
              <a:rPr lang="sr-Latn-RS" sz="3200" dirty="0" smtClean="0"/>
              <a:t>gredni </a:t>
            </a:r>
            <a:r>
              <a:rPr lang="sr-Latn-RS" sz="3200" dirty="0"/>
              <a:t>nosači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Ako </a:t>
            </a:r>
            <a:r>
              <a:rPr lang="sr-Latn-RS" sz="3200" dirty="0"/>
              <a:t>sva opterećenja leže u jednoj ravni, npr. u koordinatnoj i ujedno </a:t>
            </a:r>
            <a:r>
              <a:rPr lang="sr-Latn-RS" sz="3200" dirty="0" smtClean="0"/>
              <a:t>simetralnoj </a:t>
            </a:r>
            <a:r>
              <a:rPr lang="sr-Latn-RS" sz="3200" i="1" dirty="0" smtClean="0"/>
              <a:t>yz</a:t>
            </a:r>
            <a:r>
              <a:rPr lang="sr-Latn-RS" sz="3200" dirty="0" smtClean="0"/>
              <a:t> </a:t>
            </a:r>
            <a:r>
              <a:rPr lang="sr-Latn-RS" sz="3200" dirty="0"/>
              <a:t>ravni, u pitanju je </a:t>
            </a:r>
            <a:r>
              <a:rPr lang="sr-Latn-RS" sz="3200" b="1" dirty="0"/>
              <a:t>ravno savijanje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7.1. Uvod u ravno savijanje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810768"/>
            <a:ext cx="3511296" cy="4142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09647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7.8 Naponi smicanja  koji se pojavljuju u gredi pravougaonog poprečnog preseka, izloženoj poprečnom savijanju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952500"/>
            <a:ext cx="4168140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483114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7.9 Prikaz krivljenja poprečnih preseka kod poprečno savijene grede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4776"/>
            <a:ext cx="6083808" cy="2554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559314"/>
            <a:ext cx="692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7.10 Dvostruka konzola (a  – neopterećena, b – na slobodnom kraju opterećena koncentrisanom silom 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352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7.11 Jednostruka konzola (a – neopterećena, b – na slobodnom kraju opterećena koncentrisanom silom F)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752856"/>
            <a:ext cx="608380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maloj visini </a:t>
            </a:r>
            <a:r>
              <a:rPr lang="sr-Latn-RS" sz="3200" dirty="0" smtClean="0"/>
              <a:t>(h</a:t>
            </a:r>
            <a:r>
              <a:rPr lang="sr-Latn-RS" sz="3200" dirty="0" smtClean="0">
                <a:sym typeface="Symbol"/>
              </a:rPr>
              <a:t>0,1</a:t>
            </a:r>
            <a:r>
              <a:rPr lang="en-US" sz="3200" i="1" dirty="0" smtClean="0">
                <a:sym typeface="Symbol"/>
              </a:rPr>
              <a:t>l</a:t>
            </a:r>
            <a:r>
              <a:rPr lang="sr-Latn-RS" sz="3200" dirty="0" smtClean="0"/>
              <a:t>), </a:t>
            </a:r>
            <a:r>
              <a:rPr lang="sr-Latn-RS" sz="3200" dirty="0"/>
              <a:t>neizbežno krivljenje, sa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1% utiče na veličinu normalnog </a:t>
            </a:r>
            <a:r>
              <a:rPr lang="sr-Latn-RS" sz="3200" dirty="0" smtClean="0"/>
              <a:t>napona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/>
              <a:t>Na osnovu ove činjenice, </a:t>
            </a:r>
            <a:r>
              <a:rPr lang="sr-Latn-RS" sz="3200" b="1" dirty="0" smtClean="0"/>
              <a:t>krivljenje </a:t>
            </a:r>
            <a:r>
              <a:rPr lang="sr-Latn-RS" sz="3200" b="1" dirty="0"/>
              <a:t>poprečnih preseka</a:t>
            </a:r>
            <a:r>
              <a:rPr lang="sr-Latn-RS" sz="3200" dirty="0"/>
              <a:t> kod poprečno savijenih greda </a:t>
            </a:r>
            <a:r>
              <a:rPr lang="sr-Latn-RS" sz="3200" b="1" dirty="0"/>
              <a:t>možemo zanemariti</a:t>
            </a:r>
            <a:r>
              <a:rPr lang="sr-Latn-R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8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17879"/>
              </p:ext>
            </p:extLst>
          </p:nvPr>
        </p:nvGraphicFramePr>
        <p:xfrm>
          <a:off x="679449" y="1498800"/>
          <a:ext cx="888480" cy="139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Equation" r:id="rId3" imgW="444240" imgH="698400" progId="Equation.DSMT4">
                  <p:embed/>
                </p:oleObj>
              </mc:Choice>
              <mc:Fallback>
                <p:oleObj name="Equation" r:id="rId3" imgW="44424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49" y="1498800"/>
                        <a:ext cx="888480" cy="139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236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03824"/>
              </p:ext>
            </p:extLst>
          </p:nvPr>
        </p:nvGraphicFramePr>
        <p:xfrm>
          <a:off x="685800" y="4318000"/>
          <a:ext cx="88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Equation" r:id="rId5" imgW="444240" imgH="698400" progId="Equation.DSMT4">
                  <p:embed/>
                </p:oleObj>
              </mc:Choice>
              <mc:Fallback>
                <p:oleObj name="Equation" r:id="rId5" imgW="4442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18000"/>
                        <a:ext cx="8890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800600"/>
            <a:ext cx="12954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863405"/>
            <a:ext cx="609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Zbog zanemarivanja krivljenja poprečnih preseka</a:t>
            </a:r>
            <a:r>
              <a:rPr lang="sr-Latn-RS" sz="2800" dirty="0">
                <a:sym typeface="Symbol"/>
              </a:rPr>
              <a:t> </a:t>
            </a:r>
            <a:r>
              <a:rPr lang="sr-Latn-RS" sz="2800" dirty="0" smtClean="0">
                <a:sym typeface="Symbol"/>
              </a:rPr>
              <a:t>!</a:t>
            </a:r>
            <a:endParaRPr lang="en-US" sz="2800" baseline="-250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18306" y="3880306"/>
            <a:ext cx="49888" cy="3924300"/>
          </a:xfrm>
          <a:prstGeom prst="bentConnector3">
            <a:avLst>
              <a:gd name="adj1" fmla="val -45822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Određivanje normalnih napona?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6278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= 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73285"/>
              </p:ext>
            </p:extLst>
          </p:nvPr>
        </p:nvGraphicFramePr>
        <p:xfrm>
          <a:off x="3581400" y="2057400"/>
          <a:ext cx="4191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3" imgW="2095500" imgH="1397000" progId="Equation.DSMT4">
                  <p:embed/>
                </p:oleObj>
              </mc:Choice>
              <mc:Fallback>
                <p:oleObj name="Equation" r:id="rId3" imgW="2095500" imgH="139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4191000" cy="279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5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75439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Slučaj </a:t>
            </a:r>
            <a:r>
              <a:rPr lang="sr-Latn-RS" sz="2800" b="1" dirty="0" smtClean="0"/>
              <a:t>I</a:t>
            </a:r>
            <a:r>
              <a:rPr lang="sr-Latn-RS" sz="2800" b="1" baseline="-25000" dirty="0" smtClean="0"/>
              <a:t>x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ym typeface="Symbol"/>
              </a:rPr>
              <a:t></a:t>
            </a:r>
            <a:r>
              <a:rPr lang="sr-Latn-RS" sz="2800" b="1" dirty="0" smtClean="0"/>
              <a:t> const</a:t>
            </a:r>
            <a:r>
              <a:rPr lang="sr-Latn-RS" sz="2800" dirty="0" smtClean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73719"/>
              </p:ext>
            </p:extLst>
          </p:nvPr>
        </p:nvGraphicFramePr>
        <p:xfrm>
          <a:off x="3429000" y="1016000"/>
          <a:ext cx="41148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3" imgW="2057400" imgH="1473200" progId="Equation.DSMT4">
                  <p:embed/>
                </p:oleObj>
              </mc:Choice>
              <mc:Fallback>
                <p:oleObj name="Equation" r:id="rId3" imgW="20574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16000"/>
                        <a:ext cx="4114800" cy="294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2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konturnim tačkama poprečnih preseka, poprečno savijene grede, </a:t>
            </a:r>
            <a:r>
              <a:rPr lang="sr-Latn-RS" sz="3200" b="1" dirty="0"/>
              <a:t>pravci napona smicanja </a:t>
            </a:r>
            <a:r>
              <a:rPr lang="sr-Latn-RS" sz="3200" dirty="0" smtClean="0"/>
              <a:t>(tangencijalnih </a:t>
            </a:r>
            <a:r>
              <a:rPr lang="sr-Latn-RS" sz="3200" dirty="0"/>
              <a:t>napona) podudaraju se sa </a:t>
            </a:r>
            <a:r>
              <a:rPr lang="sr-Latn-RS" sz="3200" b="1" dirty="0"/>
              <a:t>pravcima tangenti</a:t>
            </a:r>
            <a:r>
              <a:rPr lang="sr-Latn-RS" sz="3200" dirty="0"/>
              <a:t>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Poprečno savijanje: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Pretpostavka o naponima smicanja?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65847"/>
            <a:ext cx="5376672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8400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7.12 Prikaz pretpostavki o naponima smicanja za pravougaoni poprečni presek (a) i </a:t>
            </a:r>
            <a:r>
              <a:rPr lang="sr-Latn-RS" i="1" dirty="0" smtClean="0"/>
              <a:t>trapezni </a:t>
            </a:r>
            <a:r>
              <a:rPr lang="sr-Latn-RS" i="1" dirty="0"/>
              <a:t>poprečni presek (b)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45317"/>
              </p:ext>
            </p:extLst>
          </p:nvPr>
        </p:nvGraphicFramePr>
        <p:xfrm>
          <a:off x="6934200" y="2831223"/>
          <a:ext cx="139639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4" imgW="698197" imgH="444307" progId="Equation.DSMT4">
                  <p:embed/>
                </p:oleObj>
              </mc:Choice>
              <mc:Fallback>
                <p:oleObj name="Equation" r:id="rId4" imgW="69819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1223"/>
                        <a:ext cx="139639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52221"/>
            <a:ext cx="5696102" cy="3872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800600"/>
            <a:ext cx="712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 Primeri prostih greda izloženih čistom savijanju (a) i poprečnom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7.3.1. Raspodela napona smicanja po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visini poprečnih preseka grede.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Formula Žuravskog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3" y="2084832"/>
            <a:ext cx="5224272" cy="431596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3600" y="4769584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7.13 Infinitezimalni element izdvojen iz poprečno savijene grede i presečen na dva dela, gornji i donji 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224272" cy="4315968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5036"/>
              </p:ext>
            </p:extLst>
          </p:nvPr>
        </p:nvGraphicFramePr>
        <p:xfrm>
          <a:off x="609600" y="5283200"/>
          <a:ext cx="566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8" name="Equation" r:id="rId4" imgW="2832100" imgH="368300" progId="Equation.DSMT4">
                  <p:embed/>
                </p:oleObj>
              </mc:Choice>
              <mc:Fallback>
                <p:oleObj name="Equation" r:id="rId4" imgW="2832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83200"/>
                        <a:ext cx="5664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16405"/>
              </p:ext>
            </p:extLst>
          </p:nvPr>
        </p:nvGraphicFramePr>
        <p:xfrm>
          <a:off x="5715000" y="393737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9" name="Equation" r:id="rId6" imgW="1358310" imgH="431613" progId="Equation.DSMT4">
                  <p:embed/>
                </p:oleObj>
              </mc:Choice>
              <mc:Fallback>
                <p:oleObj name="Equation" r:id="rId6" imgW="135831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3737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93874"/>
              </p:ext>
            </p:extLst>
          </p:nvPr>
        </p:nvGraphicFramePr>
        <p:xfrm>
          <a:off x="635118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80" y="548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74562"/>
              </p:ext>
            </p:extLst>
          </p:nvPr>
        </p:nvGraphicFramePr>
        <p:xfrm>
          <a:off x="67818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2"/>
            <a:endCxn id="8" idx="3"/>
          </p:cNvCxnSpPr>
          <p:nvPr/>
        </p:nvCxnSpPr>
        <p:spPr>
          <a:xfrm rot="5400000">
            <a:off x="6649040" y="5366340"/>
            <a:ext cx="355600" cy="1893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467600" y="3810000"/>
            <a:ext cx="5760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4800" y="5181600"/>
            <a:ext cx="7620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 smtClean="0">
                <a:solidFill>
                  <a:srgbClr val="C00000"/>
                </a:solidFill>
              </a:rPr>
              <a:t>= ?</a:t>
            </a:r>
            <a:endParaRPr lang="en-US" sz="3200" b="1" baseline="-25000" dirty="0">
              <a:solidFill>
                <a:srgbClr val="C00000"/>
              </a:solidFill>
            </a:endParaRPr>
          </a:p>
        </p:txBody>
      </p:sp>
      <p:cxnSp>
        <p:nvCxnSpPr>
          <p:cNvPr id="16" name="Elbow Connector 15"/>
          <p:cNvCxnSpPr>
            <a:stCxn id="14" idx="2"/>
            <a:endCxn id="15" idx="1"/>
          </p:cNvCxnSpPr>
          <p:nvPr/>
        </p:nvCxnSpPr>
        <p:spPr>
          <a:xfrm rot="16200000" flipH="1">
            <a:off x="7541606" y="5090794"/>
            <a:ext cx="597188" cy="169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66515"/>
              </p:ext>
            </p:extLst>
          </p:nvPr>
        </p:nvGraphicFramePr>
        <p:xfrm>
          <a:off x="4903787" y="24892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1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7" y="24892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5418"/>
              </p:ext>
            </p:extLst>
          </p:nvPr>
        </p:nvGraphicFramePr>
        <p:xfrm>
          <a:off x="838200" y="889000"/>
          <a:ext cx="25142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" name="Equation" r:id="rId5" imgW="1257120" imgH="469800" progId="Equation.DSMT4">
                  <p:embed/>
                </p:oleObj>
              </mc:Choice>
              <mc:Fallback>
                <p:oleObj name="Equation" r:id="rId5" imgW="12571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251424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26173"/>
              </p:ext>
            </p:extLst>
          </p:nvPr>
        </p:nvGraphicFramePr>
        <p:xfrm>
          <a:off x="825500" y="24384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" name="Equation" r:id="rId7" imgW="1765300" imgH="469900" progId="Equation.DSMT4">
                  <p:embed/>
                </p:oleObj>
              </mc:Choice>
              <mc:Fallback>
                <p:oleObj name="Equation" r:id="rId7" imgW="17653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16925"/>
              </p:ext>
            </p:extLst>
          </p:nvPr>
        </p:nvGraphicFramePr>
        <p:xfrm>
          <a:off x="3471400" y="895900"/>
          <a:ext cx="539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00" y="895900"/>
                        <a:ext cx="539100" cy="98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19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3203"/>
              </p:ext>
            </p:extLst>
          </p:nvPr>
        </p:nvGraphicFramePr>
        <p:xfrm>
          <a:off x="19050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90074"/>
              </p:ext>
            </p:extLst>
          </p:nvPr>
        </p:nvGraphicFramePr>
        <p:xfrm>
          <a:off x="3200400" y="3886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" name="Equation" r:id="rId13" imgW="2209800" imgH="469900" progId="Equation.DSMT4">
                  <p:embed/>
                </p:oleObj>
              </mc:Choice>
              <mc:Fallback>
                <p:oleObj name="Equation" r:id="rId13" imgW="2209800" imgH="469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441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91483"/>
              </p:ext>
            </p:extLst>
          </p:nvPr>
        </p:nvGraphicFramePr>
        <p:xfrm>
          <a:off x="59436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13348"/>
              </p:ext>
            </p:extLst>
          </p:nvPr>
        </p:nvGraphicFramePr>
        <p:xfrm>
          <a:off x="762000" y="1727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3" name="Equation" r:id="rId3" imgW="2209800" imgH="469900" progId="Equation.DSMT4">
                  <p:embed/>
                </p:oleObj>
              </mc:Choice>
              <mc:Fallback>
                <p:oleObj name="Equation" r:id="rId3" imgW="22098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441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3210"/>
              </p:ext>
            </p:extLst>
          </p:nvPr>
        </p:nvGraphicFramePr>
        <p:xfrm>
          <a:off x="5740400" y="1828800"/>
          <a:ext cx="149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" name="Equation" r:id="rId5" imgW="749160" imgH="368280" progId="Equation.DSMT4">
                  <p:embed/>
                </p:oleObj>
              </mc:Choice>
              <mc:Fallback>
                <p:oleObj name="Equation" r:id="rId5" imgW="7491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828800"/>
                        <a:ext cx="14986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55559"/>
              </p:ext>
            </p:extLst>
          </p:nvPr>
        </p:nvGraphicFramePr>
        <p:xfrm>
          <a:off x="762000" y="3200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" name="Equation" r:id="rId7" imgW="1714500" imgH="508000" progId="Equation.DSMT4">
                  <p:embed/>
                </p:oleObj>
              </mc:Choice>
              <mc:Fallback>
                <p:oleObj name="Equation" r:id="rId7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429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7459"/>
              </p:ext>
            </p:extLst>
          </p:nvPr>
        </p:nvGraphicFramePr>
        <p:xfrm>
          <a:off x="1752600" y="304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" name="Equation" r:id="rId9" imgW="1054080" imgH="419040" progId="Equation.DSMT4">
                  <p:embed/>
                </p:oleObj>
              </mc:Choice>
              <mc:Fallback>
                <p:oleObj name="Equation" r:id="rId9" imgW="1054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5146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7800" y="2133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2209800" y="4495800"/>
            <a:ext cx="6400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formula Žuravskog</a:t>
            </a:r>
            <a:r>
              <a:rPr lang="sr-Latn-RS" sz="2800" dirty="0"/>
              <a:t>, kojom se </a:t>
            </a:r>
            <a:r>
              <a:rPr lang="sr-Latn-RS" sz="2800" dirty="0" smtClean="0"/>
              <a:t>uopštava </a:t>
            </a:r>
            <a:r>
              <a:rPr lang="sr-Latn-RS" sz="2800" dirty="0"/>
              <a:t>zakon raspodele napona smicanja po visini poprečnog preseka.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6" idx="3"/>
            <a:endCxn id="10" idx="0"/>
          </p:cNvCxnSpPr>
          <p:nvPr/>
        </p:nvCxnSpPr>
        <p:spPr>
          <a:xfrm>
            <a:off x="4191000" y="3708400"/>
            <a:ext cx="1219200" cy="787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21406"/>
              </p:ext>
            </p:extLst>
          </p:nvPr>
        </p:nvGraphicFramePr>
        <p:xfrm>
          <a:off x="1854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8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9725"/>
              </p:ext>
            </p:extLst>
          </p:nvPr>
        </p:nvGraphicFramePr>
        <p:xfrm>
          <a:off x="685800" y="799405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3" imgW="1714500" imgH="508000" progId="Equation.DSMT4">
                  <p:embed/>
                </p:oleObj>
              </mc:Choice>
              <mc:Fallback>
                <p:oleObj name="Equation" r:id="rId3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9405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425005"/>
            <a:ext cx="7239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Minimalnoj</a:t>
            </a:r>
            <a:r>
              <a:rPr lang="sr-Latn-RS" sz="2800" dirty="0"/>
              <a:t> i </a:t>
            </a:r>
            <a:r>
              <a:rPr lang="sr-Latn-RS" sz="2800" b="1" dirty="0"/>
              <a:t>maksimalnoj</a:t>
            </a:r>
            <a:r>
              <a:rPr lang="sr-Latn-RS" sz="2800" dirty="0"/>
              <a:t> vrednosti </a:t>
            </a:r>
            <a:r>
              <a:rPr lang="sr-Latn-RS" sz="2800" b="1" dirty="0"/>
              <a:t>ovog količnika </a:t>
            </a:r>
            <a:r>
              <a:rPr lang="sr-Latn-RS" sz="2800" dirty="0"/>
              <a:t>odgovaraju </a:t>
            </a:r>
            <a:r>
              <a:rPr lang="sr-Latn-RS" sz="2800" b="1" dirty="0">
                <a:solidFill>
                  <a:srgbClr val="C00000"/>
                </a:solidFill>
              </a:rPr>
              <a:t>minimalna</a:t>
            </a:r>
            <a:r>
              <a:rPr lang="sr-Latn-RS" sz="2800" dirty="0"/>
              <a:t> i </a:t>
            </a:r>
            <a:r>
              <a:rPr lang="sr-Latn-RS" sz="2800" b="1" dirty="0">
                <a:solidFill>
                  <a:srgbClr val="C00000"/>
                </a:solidFill>
              </a:rPr>
              <a:t>maksimalna</a:t>
            </a:r>
            <a:r>
              <a:rPr lang="sr-Latn-RS" sz="2800" dirty="0"/>
              <a:t> vrednost </a:t>
            </a:r>
            <a:r>
              <a:rPr lang="sr-Latn-RS" sz="2800" b="1" dirty="0">
                <a:solidFill>
                  <a:srgbClr val="C00000"/>
                </a:solidFill>
              </a:rPr>
              <a:t>napona smicanja</a:t>
            </a:r>
            <a:r>
              <a:rPr lang="sr-Latn-RS" sz="2800" dirty="0"/>
              <a:t>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596205"/>
            <a:ext cx="1447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4343400" y="1320105"/>
            <a:ext cx="647700" cy="110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Pravougaoni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64" y="1600200"/>
            <a:ext cx="3907536" cy="4047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5802868"/>
            <a:ext cx="457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7.14 Pravougaoni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58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256"/>
            <a:ext cx="3907536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20097"/>
              </p:ext>
            </p:extLst>
          </p:nvPr>
        </p:nvGraphicFramePr>
        <p:xfrm>
          <a:off x="6705600" y="24384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4" name="Equation" r:id="rId4" imgW="876300" imgH="431800" progId="Equation.DSMT4">
                  <p:embed/>
                </p:oleObj>
              </mc:Choice>
              <mc:Fallback>
                <p:oleObj name="Equation" r:id="rId4" imgW="8763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1752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28958"/>
              </p:ext>
            </p:extLst>
          </p:nvPr>
        </p:nvGraphicFramePr>
        <p:xfrm>
          <a:off x="5334000" y="11430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5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2024"/>
              </p:ext>
            </p:extLst>
          </p:nvPr>
        </p:nvGraphicFramePr>
        <p:xfrm>
          <a:off x="4572000" y="2590800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6" name="Equation" r:id="rId8" imgW="812520" imgH="266400" progId="Equation.DSMT4">
                  <p:embed/>
                </p:oleObj>
              </mc:Choice>
              <mc:Fallback>
                <p:oleObj name="Equation" r:id="rId8" imgW="8125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625600" cy="533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52713"/>
              </p:ext>
            </p:extLst>
          </p:nvPr>
        </p:nvGraphicFramePr>
        <p:xfrm>
          <a:off x="4572000" y="3708400"/>
          <a:ext cx="307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7" name="Equation" r:id="rId10" imgW="1536480" imgH="507960" progId="Equation.DSMT4">
                  <p:embed/>
                </p:oleObj>
              </mc:Choice>
              <mc:Fallback>
                <p:oleObj name="Equation" r:id="rId10" imgW="15364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08400"/>
                        <a:ext cx="3073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5600700" y="222046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H="1">
            <a:off x="62484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12571"/>
              </p:ext>
            </p:extLst>
          </p:nvPr>
        </p:nvGraphicFramePr>
        <p:xfrm>
          <a:off x="5359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062"/>
              </p:ext>
            </p:extLst>
          </p:nvPr>
        </p:nvGraphicFramePr>
        <p:xfrm>
          <a:off x="4241800" y="52324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9" name="Equation" r:id="rId14" imgW="1612900" imgH="508000" progId="Equation.DSMT4">
                  <p:embed/>
                </p:oleObj>
              </mc:Choice>
              <mc:Fallback>
                <p:oleObj name="Equation" r:id="rId14" imgW="16129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232400"/>
                        <a:ext cx="3225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73681"/>
              </p:ext>
            </p:extLst>
          </p:nvPr>
        </p:nvGraphicFramePr>
        <p:xfrm>
          <a:off x="53594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0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4739"/>
              </p:ext>
            </p:extLst>
          </p:nvPr>
        </p:nvGraphicFramePr>
        <p:xfrm>
          <a:off x="762000" y="2261074"/>
          <a:ext cx="2259620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5" name="Equation" r:id="rId3" imgW="1129810" imgH="545863" progId="Equation.DSMT4">
                  <p:embed/>
                </p:oleObj>
              </mc:Choice>
              <mc:Fallback>
                <p:oleObj name="Equation" r:id="rId3" imgW="1129810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61074"/>
                        <a:ext cx="2259620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06832"/>
              </p:ext>
            </p:extLst>
          </p:nvPr>
        </p:nvGraphicFramePr>
        <p:xfrm>
          <a:off x="762000" y="6858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6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15181"/>
              </p:ext>
            </p:extLst>
          </p:nvPr>
        </p:nvGraphicFramePr>
        <p:xfrm>
          <a:off x="4572000" y="8001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7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001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4114800" y="1143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3521"/>
              </p:ext>
            </p:extLst>
          </p:nvPr>
        </p:nvGraphicFramePr>
        <p:xfrm>
          <a:off x="19304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93201"/>
              </p:ext>
            </p:extLst>
          </p:nvPr>
        </p:nvGraphicFramePr>
        <p:xfrm>
          <a:off x="3987800" y="35052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" name="Equation" r:id="rId11" imgW="1612900" imgH="508000" progId="Equation.DSMT4">
                  <p:embed/>
                </p:oleObj>
              </mc:Choice>
              <mc:Fallback>
                <p:oleObj name="Equation" r:id="rId11" imgW="1612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5052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68216"/>
              </p:ext>
            </p:extLst>
          </p:nvPr>
        </p:nvGraphicFramePr>
        <p:xfrm>
          <a:off x="7340600" y="3606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"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068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50552"/>
              </p:ext>
            </p:extLst>
          </p:nvPr>
        </p:nvGraphicFramePr>
        <p:xfrm>
          <a:off x="3987800" y="5156200"/>
          <a:ext cx="226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" name="Equation" r:id="rId14" imgW="1130300" imgH="508000" progId="Equation.DSMT4">
                  <p:embed/>
                </p:oleObj>
              </mc:Choice>
              <mc:Fallback>
                <p:oleObj name="Equation" r:id="rId14" imgW="1130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156200"/>
                        <a:ext cx="2260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5351"/>
              </p:ext>
            </p:extLst>
          </p:nvPr>
        </p:nvGraphicFramePr>
        <p:xfrm>
          <a:off x="51308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47466"/>
              </p:ext>
            </p:extLst>
          </p:nvPr>
        </p:nvGraphicFramePr>
        <p:xfrm>
          <a:off x="4419600" y="24384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6" name="Equation" r:id="rId3" imgW="1955800" imgH="533400" progId="Equation.DSMT4">
                  <p:embed/>
                </p:oleObj>
              </mc:Choice>
              <mc:Fallback>
                <p:oleObj name="Equation" r:id="rId3" imgW="1955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91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78598"/>
              </p:ext>
            </p:extLst>
          </p:nvPr>
        </p:nvGraphicFramePr>
        <p:xfrm>
          <a:off x="584200" y="76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7" name="Equation" r:id="rId5" imgW="1346040" imgH="507960" progId="Equation.DSMT4">
                  <p:embed/>
                </p:oleObj>
              </mc:Choice>
              <mc:Fallback>
                <p:oleObj name="Equation" r:id="rId5" imgW="1346040" imgH="507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762000"/>
                        <a:ext cx="2692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70773"/>
              </p:ext>
            </p:extLst>
          </p:nvPr>
        </p:nvGraphicFramePr>
        <p:xfrm>
          <a:off x="3810000" y="10668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8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1104"/>
              </p:ext>
            </p:extLst>
          </p:nvPr>
        </p:nvGraphicFramePr>
        <p:xfrm>
          <a:off x="5105400" y="762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9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22797"/>
              </p:ext>
            </p:extLst>
          </p:nvPr>
        </p:nvGraphicFramePr>
        <p:xfrm>
          <a:off x="3352800" y="1088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88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48200" y="121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79083"/>
              </p:ext>
            </p:extLst>
          </p:nvPr>
        </p:nvGraphicFramePr>
        <p:xfrm>
          <a:off x="62484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07261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7230"/>
              </p:ext>
            </p:extLst>
          </p:nvPr>
        </p:nvGraphicFramePr>
        <p:xfrm>
          <a:off x="4495800" y="2184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0" name="Equation" r:id="rId5" imgW="1485900" imgH="508000" progId="Equation.DSMT4">
                  <p:embed/>
                </p:oleObj>
              </mc:Choice>
              <mc:Fallback>
                <p:oleObj name="Equation" r:id="rId5" imgW="1485900" imgH="508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84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47103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1" name="Equation" r:id="rId7" imgW="558720" imgH="419040" progId="Equation.DSMT4">
                  <p:embed/>
                </p:oleObj>
              </mc:Choice>
              <mc:Fallback>
                <p:oleObj name="Equation" r:id="rId7" imgW="5587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6024"/>
              </p:ext>
            </p:extLst>
          </p:nvPr>
        </p:nvGraphicFramePr>
        <p:xfrm>
          <a:off x="2108200" y="6096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2" name="Equation" r:id="rId9" imgW="1612900" imgH="508000" progId="Equation.DSMT4">
                  <p:embed/>
                </p:oleObj>
              </mc:Choice>
              <mc:Fallback>
                <p:oleObj name="Equation" r:id="rId9" imgW="16129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77568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25841"/>
              </p:ext>
            </p:extLst>
          </p:nvPr>
        </p:nvGraphicFramePr>
        <p:xfrm>
          <a:off x="4495800" y="37338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4" name="Equation" r:id="rId13" imgW="1282700" imgH="419100" progId="Equation.DSMT4">
                  <p:embed/>
                </p:oleObj>
              </mc:Choice>
              <mc:Fallback>
                <p:oleObj name="Equation" r:id="rId13" imgW="128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96205"/>
              </p:ext>
            </p:extLst>
          </p:nvPr>
        </p:nvGraphicFramePr>
        <p:xfrm>
          <a:off x="8036560" y="24384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5" name="Equation" r:id="rId15" imgW="355320" imgH="203040" progId="Equation.DSMT4">
                  <p:embed/>
                </p:oleObj>
              </mc:Choice>
              <mc:Fallback>
                <p:oleObj name="Equation" r:id="rId1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60" y="24384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543800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7021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6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4676242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 Skica uz izvođenje diferencijalnih veza između presečnih momenata savijanja, presečnih poprečnih sila i linijski raspodeljenog opterećenja q, poprečno savijene grede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4" y="762000"/>
            <a:ext cx="5354726" cy="38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914400" y="57691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7.15 Dijagram raspodele napona smicanja po visini pravougaonog poprečnog preseka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1667256"/>
            <a:ext cx="5266944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68374"/>
              </p:ext>
            </p:extLst>
          </p:nvPr>
        </p:nvGraphicFramePr>
        <p:xfrm>
          <a:off x="4267200" y="533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3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1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Trougaoni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619690"/>
            <a:ext cx="5041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7.16 Trougaoni poprečni presek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2392"/>
            <a:ext cx="504139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41392" cy="37978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53093"/>
              </p:ext>
            </p:extLst>
          </p:nvPr>
        </p:nvGraphicFramePr>
        <p:xfrm>
          <a:off x="5715000" y="21082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" name="Equation" r:id="rId4" imgW="1104900" imgH="431800" progId="Equation.DSMT4">
                  <p:embed/>
                </p:oleObj>
              </mc:Choice>
              <mc:Fallback>
                <p:oleObj name="Equation" r:id="rId4" imgW="1104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08200"/>
                        <a:ext cx="2209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37477"/>
              </p:ext>
            </p:extLst>
          </p:nvPr>
        </p:nvGraphicFramePr>
        <p:xfrm>
          <a:off x="6070600" y="1022096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" name="Equation" r:id="rId6" imgW="927100" imgH="431800" progId="Equation.DSMT4">
                  <p:embed/>
                </p:oleObj>
              </mc:Choice>
              <mc:Fallback>
                <p:oleObj name="Equation" r:id="rId6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022096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04925"/>
              </p:ext>
            </p:extLst>
          </p:nvPr>
        </p:nvGraphicFramePr>
        <p:xfrm>
          <a:off x="3200400" y="5029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" name="Equation" r:id="rId8" imgW="2184120" imgH="507960" progId="Equation.DSMT4">
                  <p:embed/>
                </p:oleObj>
              </mc:Choice>
              <mc:Fallback>
                <p:oleObj name="Equation" r:id="rId8" imgW="21841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436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46336"/>
              </p:ext>
            </p:extLst>
          </p:nvPr>
        </p:nvGraphicFramePr>
        <p:xfrm>
          <a:off x="6019800" y="37973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6" name="Equation" r:id="rId10" imgW="799920" imgH="266400" progId="Equation.DSMT4">
                  <p:embed/>
                </p:oleObj>
              </mc:Choice>
              <mc:Fallback>
                <p:oleObj name="Equation" r:id="rId10" imgW="79992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97300"/>
                        <a:ext cx="1600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815340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Bracket 13"/>
          <p:cNvSpPr/>
          <p:nvPr/>
        </p:nvSpPr>
        <p:spPr>
          <a:xfrm>
            <a:off x="7696200" y="8382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3"/>
            <a:endCxn id="12" idx="1"/>
          </p:cNvCxnSpPr>
          <p:nvPr/>
        </p:nvCxnSpPr>
        <p:spPr>
          <a:xfrm flipH="1">
            <a:off x="8138160" y="1973580"/>
            <a:ext cx="381000" cy="20574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57258"/>
              </p:ext>
            </p:extLst>
          </p:nvPr>
        </p:nvGraphicFramePr>
        <p:xfrm>
          <a:off x="61722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68084"/>
              </p:ext>
            </p:extLst>
          </p:nvPr>
        </p:nvGraphicFramePr>
        <p:xfrm>
          <a:off x="1350817" y="3657600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817" y="3657600"/>
                        <a:ext cx="42164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2" name="Equation" r:id="rId5" imgW="2184120" imgH="507960" progId="Equation.DSMT4">
                  <p:embed/>
                </p:oleObj>
              </mc:Choice>
              <mc:Fallback>
                <p:oleObj name="Equation" r:id="rId5" imgW="2184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09646"/>
              </p:ext>
            </p:extLst>
          </p:nvPr>
        </p:nvGraphicFramePr>
        <p:xfrm>
          <a:off x="6248400" y="8382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58064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35352"/>
              </p:ext>
            </p:extLst>
          </p:nvPr>
        </p:nvGraphicFramePr>
        <p:xfrm>
          <a:off x="1371600" y="21844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" name="Equation" r:id="rId9" imgW="2184400" imgH="508000" progId="Equation.DSMT4">
                  <p:embed/>
                </p:oleObj>
              </mc:Choice>
              <mc:Fallback>
                <p:oleObj name="Equation" r:id="rId9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844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73603"/>
              </p:ext>
            </p:extLst>
          </p:nvPr>
        </p:nvGraphicFramePr>
        <p:xfrm>
          <a:off x="6257925" y="22606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5"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22606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579120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5" idx="1"/>
            <a:endCxn id="10" idx="1"/>
          </p:cNvCxnSpPr>
          <p:nvPr/>
        </p:nvCxnSpPr>
        <p:spPr>
          <a:xfrm rot="10800000" flipV="1">
            <a:off x="1371600" y="1270000"/>
            <a:ext cx="12700" cy="1422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83593"/>
              </p:ext>
            </p:extLst>
          </p:nvPr>
        </p:nvGraphicFramePr>
        <p:xfrm>
          <a:off x="838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40073"/>
              </p:ext>
            </p:extLst>
          </p:nvPr>
        </p:nvGraphicFramePr>
        <p:xfrm>
          <a:off x="6858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0" idx="1"/>
          </p:cNvCxnSpPr>
          <p:nvPr/>
        </p:nvCxnSpPr>
        <p:spPr>
          <a:xfrm rot="10800000" flipH="1" flipV="1">
            <a:off x="685800" y="1981200"/>
            <a:ext cx="152400" cy="22098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8257"/>
              </p:ext>
            </p:extLst>
          </p:nvPr>
        </p:nvGraphicFramePr>
        <p:xfrm>
          <a:off x="5867400" y="8382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" name="Equation" r:id="rId3" imgW="215806" imgH="418918" progId="Equation.DSMT4">
                  <p:embed/>
                </p:oleObj>
              </mc:Choice>
              <mc:Fallback>
                <p:oleObj name="Equation" r:id="rId3" imgW="21580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" name="Equation" r:id="rId5" imgW="2184400" imgH="508000" progId="Equation.DSMT4">
                  <p:embed/>
                </p:oleObj>
              </mc:Choice>
              <mc:Fallback>
                <p:oleObj name="Equation" r:id="rId5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93294"/>
              </p:ext>
            </p:extLst>
          </p:nvPr>
        </p:nvGraphicFramePr>
        <p:xfrm>
          <a:off x="1371600" y="2413000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" name="Equation" r:id="rId7" imgW="1371600" imgH="507960" progId="Equation.DSMT4">
                  <p:embed/>
                </p:oleObj>
              </mc:Choice>
              <mc:Fallback>
                <p:oleObj name="Equation" r:id="rId7" imgW="137160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13000"/>
                        <a:ext cx="2743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23932"/>
              </p:ext>
            </p:extLst>
          </p:nvPr>
        </p:nvGraphicFramePr>
        <p:xfrm>
          <a:off x="25146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41914"/>
              </p:ext>
            </p:extLst>
          </p:nvPr>
        </p:nvGraphicFramePr>
        <p:xfrm>
          <a:off x="914400" y="609600"/>
          <a:ext cx="320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" name="Equation" r:id="rId3" imgW="1600200" imgH="508000" progId="Equation.DSMT4">
                  <p:embed/>
                </p:oleObj>
              </mc:Choice>
              <mc:Fallback>
                <p:oleObj name="Equation" r:id="rId3" imgW="1600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320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6566"/>
              </p:ext>
            </p:extLst>
          </p:nvPr>
        </p:nvGraphicFramePr>
        <p:xfrm>
          <a:off x="1752600" y="3810000"/>
          <a:ext cx="406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" name="Equation" r:id="rId5" imgW="2032000" imgH="533400" progId="Equation.DSMT4">
                  <p:embed/>
                </p:oleObj>
              </mc:Choice>
              <mc:Fallback>
                <p:oleObj name="Equation" r:id="rId5" imgW="20320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4064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47121"/>
              </p:ext>
            </p:extLst>
          </p:nvPr>
        </p:nvGraphicFramePr>
        <p:xfrm>
          <a:off x="4622800" y="6858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858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5003"/>
              </p:ext>
            </p:extLst>
          </p:nvPr>
        </p:nvGraphicFramePr>
        <p:xfrm>
          <a:off x="4191000" y="9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7093"/>
              </p:ext>
            </p:extLst>
          </p:nvPr>
        </p:nvGraphicFramePr>
        <p:xfrm>
          <a:off x="1752600" y="2108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082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4838700" y="1714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57551"/>
              </p:ext>
            </p:extLst>
          </p:nvPr>
        </p:nvGraphicFramePr>
        <p:xfrm>
          <a:off x="29210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16705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9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92814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0"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63594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7424420" y="1849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20596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0311"/>
              </p:ext>
            </p:extLst>
          </p:nvPr>
        </p:nvGraphicFramePr>
        <p:xfrm>
          <a:off x="2108200" y="6096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3" name="Equation" r:id="rId11" imgW="2184400" imgH="508000" progId="Equation.DSMT4">
                  <p:embed/>
                </p:oleObj>
              </mc:Choice>
              <mc:Fallback>
                <p:oleObj name="Equation" r:id="rId11" imgW="21844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2146"/>
              </p:ext>
            </p:extLst>
          </p:nvPr>
        </p:nvGraphicFramePr>
        <p:xfrm>
          <a:off x="4571999" y="21844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4" name="Equation" r:id="rId13" imgW="2095500" imgH="508000" progId="Equation.DSMT4">
                  <p:embed/>
                </p:oleObj>
              </mc:Choice>
              <mc:Fallback>
                <p:oleObj name="Equation" r:id="rId13" imgW="2095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184400"/>
                        <a:ext cx="4191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35090"/>
              </p:ext>
            </p:extLst>
          </p:nvPr>
        </p:nvGraphicFramePr>
        <p:xfrm>
          <a:off x="7213600" y="819496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5"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819496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9322"/>
              </p:ext>
            </p:extLst>
          </p:nvPr>
        </p:nvGraphicFramePr>
        <p:xfrm>
          <a:off x="4571999" y="3733800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6" name="Equation" r:id="rId17" imgW="1358900" imgH="419100" progId="Equation.DSMT4">
                  <p:embed/>
                </p:oleObj>
              </mc:Choice>
              <mc:Fallback>
                <p:oleObj name="Equation" r:id="rId17" imgW="13589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733800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64792"/>
            <a:ext cx="7766304" cy="3797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16714"/>
            <a:ext cx="776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7.17 Dijagram raspodele napona smicanja po visini trougaonog poprečnog preseka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38244"/>
              </p:ext>
            </p:extLst>
          </p:nvPr>
        </p:nvGraphicFramePr>
        <p:xfrm>
          <a:off x="4240322" y="6096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4" imgW="2095500" imgH="508000" progId="Equation.DSMT4">
                  <p:embed/>
                </p:oleObj>
              </mc:Choice>
              <mc:Fallback>
                <p:oleObj name="Equation" r:id="rId4" imgW="20955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22" y="609600"/>
                        <a:ext cx="4191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Kružni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3248"/>
            <a:ext cx="4145280" cy="4187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5848290"/>
            <a:ext cx="414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7.18 Kružni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64136"/>
              </p:ext>
            </p:extLst>
          </p:nvPr>
        </p:nvGraphicFramePr>
        <p:xfrm>
          <a:off x="49276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0" name="Equation" r:id="rId4" imgW="1460500" imgH="419100" progId="Equation.DSMT4">
                  <p:embed/>
                </p:oleObj>
              </mc:Choice>
              <mc:Fallback>
                <p:oleObj name="Equation" r:id="rId4" imgW="146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860"/>
              </p:ext>
            </p:extLst>
          </p:nvPr>
        </p:nvGraphicFramePr>
        <p:xfrm>
          <a:off x="4953000" y="2957664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" name="Equation" r:id="rId6" imgW="787058" imgH="203112" progId="Equation.DSMT4">
                  <p:embed/>
                </p:oleObj>
              </mc:Choice>
              <mc:Fallback>
                <p:oleObj name="Equation" r:id="rId6" imgW="787058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57664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74019"/>
              </p:ext>
            </p:extLst>
          </p:nvPr>
        </p:nvGraphicFramePr>
        <p:xfrm>
          <a:off x="7137400" y="42418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"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4241800"/>
                        <a:ext cx="14732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574"/>
              </p:ext>
            </p:extLst>
          </p:nvPr>
        </p:nvGraphicFramePr>
        <p:xfrm>
          <a:off x="4876800" y="396240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" name="Equation" r:id="rId10" imgW="850680" imgH="419040" progId="Equation.DSMT4">
                  <p:embed/>
                </p:oleObj>
              </mc:Choice>
              <mc:Fallback>
                <p:oleObj name="Equation" r:id="rId10" imgW="8506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6065"/>
              </p:ext>
            </p:extLst>
          </p:nvPr>
        </p:nvGraphicFramePr>
        <p:xfrm>
          <a:off x="4800600" y="54102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4" name="Equation" r:id="rId12" imgW="1688760" imgH="419040" progId="Equation.DSMT4">
                  <p:embed/>
                </p:oleObj>
              </mc:Choice>
              <mc:Fallback>
                <p:oleObj name="Equation" r:id="rId12" imgW="16887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905500" y="3619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8069"/>
              </p:ext>
            </p:extLst>
          </p:nvPr>
        </p:nvGraphicFramePr>
        <p:xfrm>
          <a:off x="57150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>
            <a:off x="6682740" y="4358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1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0314"/>
              </p:ext>
            </p:extLst>
          </p:nvPr>
        </p:nvGraphicFramePr>
        <p:xfrm>
          <a:off x="6477000" y="4648200"/>
          <a:ext cx="2286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Equation" r:id="rId3" imgW="1143000" imgH="838200" progId="Equation.DSMT4">
                  <p:embed/>
                </p:oleObj>
              </mc:Choice>
              <mc:Fallback>
                <p:oleObj name="Equation" r:id="rId3" imgW="11430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286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381002"/>
            <a:ext cx="5354726" cy="383804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71553"/>
              </p:ext>
            </p:extLst>
          </p:nvPr>
        </p:nvGraphicFramePr>
        <p:xfrm>
          <a:off x="3459768" y="3048000"/>
          <a:ext cx="5303232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Equation" r:id="rId6" imgW="2946240" imgH="685800" progId="Equation.DSMT4">
                  <p:embed/>
                </p:oleObj>
              </mc:Choice>
              <mc:Fallback>
                <p:oleObj name="Equation" r:id="rId6" imgW="2946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68" y="3048000"/>
                        <a:ext cx="5303232" cy="1234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33981"/>
              </p:ext>
            </p:extLst>
          </p:nvPr>
        </p:nvGraphicFramePr>
        <p:xfrm>
          <a:off x="6019800" y="53949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949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76128"/>
              </p:ext>
            </p:extLst>
          </p:nvPr>
        </p:nvGraphicFramePr>
        <p:xfrm>
          <a:off x="4343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8" idx="1"/>
          </p:cNvCxnSpPr>
          <p:nvPr/>
        </p:nvCxnSpPr>
        <p:spPr>
          <a:xfrm rot="16200000" flipH="1">
            <a:off x="4928870" y="4456430"/>
            <a:ext cx="645160" cy="1536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91830"/>
              </p:ext>
            </p:extLst>
          </p:nvPr>
        </p:nvGraphicFramePr>
        <p:xfrm>
          <a:off x="4572000" y="48768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8" name="Equation" r:id="rId3" imgW="1002960" imgH="419040" progId="Equation.DSMT4">
                  <p:embed/>
                </p:oleObj>
              </mc:Choice>
              <mc:Fallback>
                <p:oleObj name="Equation" r:id="rId3" imgW="10029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77833"/>
              </p:ext>
            </p:extLst>
          </p:nvPr>
        </p:nvGraphicFramePr>
        <p:xfrm>
          <a:off x="51562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" name="Equation" r:id="rId6" imgW="1460500" imgH="419100" progId="Equation.DSMT4">
                  <p:embed/>
                </p:oleObj>
              </mc:Choice>
              <mc:Fallback>
                <p:oleObj name="Equation" r:id="rId6" imgW="1460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1104"/>
              </p:ext>
            </p:extLst>
          </p:nvPr>
        </p:nvGraphicFramePr>
        <p:xfrm>
          <a:off x="4724400" y="18288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0" name="Equation" r:id="rId8" imgW="1688760" imgH="419040" progId="Equation.DSMT4">
                  <p:embed/>
                </p:oleObj>
              </mc:Choice>
              <mc:Fallback>
                <p:oleObj name="Equation" r:id="rId8" imgW="16887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 flipH="1" flipV="1">
            <a:off x="832104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Bracket 10"/>
          <p:cNvSpPr/>
          <p:nvPr/>
        </p:nvSpPr>
        <p:spPr>
          <a:xfrm>
            <a:off x="7848600" y="5334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H="1">
            <a:off x="8138160" y="1744980"/>
            <a:ext cx="548640" cy="2286000"/>
          </a:xfrm>
          <a:prstGeom prst="bentConnector3">
            <a:avLst>
              <a:gd name="adj1" fmla="val -4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43308"/>
              </p:ext>
            </p:extLst>
          </p:nvPr>
        </p:nvGraphicFramePr>
        <p:xfrm>
          <a:off x="4953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6233"/>
              </p:ext>
            </p:extLst>
          </p:nvPr>
        </p:nvGraphicFramePr>
        <p:xfrm>
          <a:off x="4572000" y="38100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2" name="Equation" r:id="rId12" imgW="1549080" imgH="253800" progId="Equation.DSMT4">
                  <p:embed/>
                </p:oleObj>
              </mc:Choice>
              <mc:Fallback>
                <p:oleObj name="Equation" r:id="rId12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0000"/>
                        <a:ext cx="309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96155"/>
              </p:ext>
            </p:extLst>
          </p:nvPr>
        </p:nvGraphicFramePr>
        <p:xfrm>
          <a:off x="3912284" y="736776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4" y="736776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79179"/>
              </p:ext>
            </p:extLst>
          </p:nvPr>
        </p:nvGraphicFramePr>
        <p:xfrm>
          <a:off x="1447800" y="203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" name="Equation" r:id="rId5" imgW="1346200" imgH="508000" progId="Equation.DSMT4">
                  <p:embed/>
                </p:oleObj>
              </mc:Choice>
              <mc:Fallback>
                <p:oleObj name="Equation" r:id="rId5" imgW="13462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320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53160"/>
              </p:ext>
            </p:extLst>
          </p:nvPr>
        </p:nvGraphicFramePr>
        <p:xfrm>
          <a:off x="1447800" y="5334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" name="Equation" r:id="rId7" imgW="1002960" imgH="419040" progId="Equation.DSMT4">
                  <p:embed/>
                </p:oleObj>
              </mc:Choice>
              <mc:Fallback>
                <p:oleObj name="Equation" r:id="rId7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"/>
                        <a:ext cx="2006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581400" y="381000"/>
            <a:ext cx="3048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007"/>
              </p:ext>
            </p:extLst>
          </p:nvPr>
        </p:nvGraphicFramePr>
        <p:xfrm>
          <a:off x="1828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46389"/>
              </p:ext>
            </p:extLst>
          </p:nvPr>
        </p:nvGraphicFramePr>
        <p:xfrm>
          <a:off x="4800600" y="2362200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" name="Equation" r:id="rId11" imgW="1143000" imgH="203200" progId="Equation.DSMT4">
                  <p:embed/>
                </p:oleObj>
              </mc:Choice>
              <mc:Fallback>
                <p:oleObj name="Equation" r:id="rId11" imgW="1143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4057"/>
              </p:ext>
            </p:extLst>
          </p:nvPr>
        </p:nvGraphicFramePr>
        <p:xfrm>
          <a:off x="5334000" y="3810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1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473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97096"/>
              </p:ext>
            </p:extLst>
          </p:nvPr>
        </p:nvGraphicFramePr>
        <p:xfrm>
          <a:off x="1478886" y="5080440"/>
          <a:ext cx="2462732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2" name="Equation" r:id="rId15" imgW="1231366" imgH="507780" progId="Equation.DSMT4">
                  <p:embed/>
                </p:oleObj>
              </mc:Choice>
              <mc:Fallback>
                <p:oleObj name="Equation" r:id="rId15" imgW="1231366" imgH="507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86" y="5080440"/>
                        <a:ext cx="2462732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4267201" y="251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589"/>
              </p:ext>
            </p:extLst>
          </p:nvPr>
        </p:nvGraphicFramePr>
        <p:xfrm>
          <a:off x="26670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76732"/>
              </p:ext>
            </p:extLst>
          </p:nvPr>
        </p:nvGraphicFramePr>
        <p:xfrm>
          <a:off x="1473200" y="3556000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4" name="Equation" r:id="rId18" imgW="1663560" imgH="507960" progId="Equation.DSMT4">
                  <p:embed/>
                </p:oleObj>
              </mc:Choice>
              <mc:Fallback>
                <p:oleObj name="Equation" r:id="rId18" imgW="1663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56000"/>
                        <a:ext cx="332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V="1">
            <a:off x="4892040" y="39776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51486"/>
              </p:ext>
            </p:extLst>
          </p:nvPr>
        </p:nvGraphicFramePr>
        <p:xfrm>
          <a:off x="26670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33480"/>
              </p:ext>
            </p:extLst>
          </p:nvPr>
        </p:nvGraphicFramePr>
        <p:xfrm>
          <a:off x="533400" y="2108200"/>
          <a:ext cx="251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0" name="Equation" r:id="rId3" imgW="1257120" imgH="507960" progId="Equation.DSMT4">
                  <p:embed/>
                </p:oleObj>
              </mc:Choice>
              <mc:Fallback>
                <p:oleObj name="Equation" r:id="rId3" imgW="12571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8200"/>
                        <a:ext cx="2514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56791"/>
              </p:ext>
            </p:extLst>
          </p:nvPr>
        </p:nvGraphicFramePr>
        <p:xfrm>
          <a:off x="3733800" y="21336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1" name="Equation" r:id="rId5" imgW="1485720" imgH="507960" progId="Equation.DSMT4">
                  <p:embed/>
                </p:oleObj>
              </mc:Choice>
              <mc:Fallback>
                <p:oleObj name="Equation" r:id="rId5" imgW="14857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2971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42489"/>
              </p:ext>
            </p:extLst>
          </p:nvPr>
        </p:nvGraphicFramePr>
        <p:xfrm>
          <a:off x="533400" y="4572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2" name="Equation" r:id="rId7" imgW="1231366" imgH="507780" progId="Equation.DSMT4">
                  <p:embed/>
                </p:oleObj>
              </mc:Choice>
              <mc:Fallback>
                <p:oleObj name="Equation" r:id="rId7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87691"/>
              </p:ext>
            </p:extLst>
          </p:nvPr>
        </p:nvGraphicFramePr>
        <p:xfrm>
          <a:off x="3124200" y="6096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3" name="Equation" r:id="rId9" imgW="215806" imgH="418918" progId="Equation.DSMT4">
                  <p:embed/>
                </p:oleObj>
              </mc:Choice>
              <mc:Fallback>
                <p:oleObj name="Equation" r:id="rId9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00982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53028"/>
              </p:ext>
            </p:extLst>
          </p:nvPr>
        </p:nvGraphicFramePr>
        <p:xfrm>
          <a:off x="7213599" y="24130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" name="Equation" r:id="rId13" imgW="355320" imgH="203040" progId="Equation.DSMT4">
                  <p:embed/>
                </p:oleObj>
              </mc:Choice>
              <mc:Fallback>
                <p:oleObj name="Equation" r:id="rId13" imgW="355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599" y="24130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26059"/>
              </p:ext>
            </p:extLst>
          </p:nvPr>
        </p:nvGraphicFramePr>
        <p:xfrm>
          <a:off x="6740235" y="248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235" y="248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3219"/>
              </p:ext>
            </p:extLst>
          </p:nvPr>
        </p:nvGraphicFramePr>
        <p:xfrm>
          <a:off x="4243386" y="35814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7" name="Equation" r:id="rId17" imgW="1231366" imgH="507780" progId="Equation.DSMT4">
                  <p:embed/>
                </p:oleObj>
              </mc:Choice>
              <mc:Fallback>
                <p:oleObj name="Equation" r:id="rId17" imgW="1231366" imgH="507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6" y="35814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6781801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rot="10800000" flipH="1" flipV="1">
            <a:off x="8016240" y="2555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6" idx="1"/>
          </p:cNvCxnSpPr>
          <p:nvPr/>
        </p:nvCxnSpPr>
        <p:spPr>
          <a:xfrm flipH="1">
            <a:off x="7147561" y="2623819"/>
            <a:ext cx="1234439" cy="1498601"/>
          </a:xfrm>
          <a:prstGeom prst="bentConnector3">
            <a:avLst>
              <a:gd name="adj1" fmla="val -1851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16982"/>
              </p:ext>
            </p:extLst>
          </p:nvPr>
        </p:nvGraphicFramePr>
        <p:xfrm>
          <a:off x="3886200" y="51816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" name="Equation" r:id="rId18" imgW="1993900" imgH="533400" progId="Equation.DSMT4">
                  <p:embed/>
                </p:oleObj>
              </mc:Choice>
              <mc:Fallback>
                <p:oleObj name="Equation" r:id="rId18" imgW="19939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02921"/>
              </p:ext>
            </p:extLst>
          </p:nvPr>
        </p:nvGraphicFramePr>
        <p:xfrm>
          <a:off x="5410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4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46814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24306"/>
              </p:ext>
            </p:extLst>
          </p:nvPr>
        </p:nvGraphicFramePr>
        <p:xfrm>
          <a:off x="1701800" y="3810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2" name="Equation" r:id="rId5" imgW="609480" imgH="419040" progId="Equation.DSMT4">
                  <p:embed/>
                </p:oleObj>
              </mc:Choice>
              <mc:Fallback>
                <p:oleObj name="Equation" r:id="rId5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100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79071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3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858000" y="188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1811"/>
              </p:ext>
            </p:extLst>
          </p:nvPr>
        </p:nvGraphicFramePr>
        <p:xfrm>
          <a:off x="51816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05986"/>
              </p:ext>
            </p:extLst>
          </p:nvPr>
        </p:nvGraphicFramePr>
        <p:xfrm>
          <a:off x="6629400" y="1238249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5" name="Equation" r:id="rId11" imgW="482400" imgH="203040" progId="Equation.DSMT4">
                  <p:embed/>
                </p:oleObj>
              </mc:Choice>
              <mc:Fallback>
                <p:oleObj name="Equation" r:id="rId1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38249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92198"/>
              </p:ext>
            </p:extLst>
          </p:nvPr>
        </p:nvGraphicFramePr>
        <p:xfrm>
          <a:off x="2109787" y="6096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6" name="Equation" r:id="rId13" imgW="1231366" imgH="507780" progId="Equation.DSMT4">
                  <p:embed/>
                </p:oleObj>
              </mc:Choice>
              <mc:Fallback>
                <p:oleObj name="Equation" r:id="rId13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7" y="6096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6177"/>
              </p:ext>
            </p:extLst>
          </p:nvPr>
        </p:nvGraphicFramePr>
        <p:xfrm>
          <a:off x="4495800" y="22098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7" name="Equation" r:id="rId15" imgW="1435100" imgH="419100" progId="Equation.DSMT4">
                  <p:embed/>
                </p:oleObj>
              </mc:Choice>
              <mc:Fallback>
                <p:oleObj name="Equation" r:id="rId15" imgW="14351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14341"/>
              </p:ext>
            </p:extLst>
          </p:nvPr>
        </p:nvGraphicFramePr>
        <p:xfrm>
          <a:off x="4495800" y="3581400"/>
          <a:ext cx="1624894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8" name="Equation" r:id="rId17" imgW="812447" imgH="279279" progId="Equation.DSMT4">
                  <p:embed/>
                </p:oleObj>
              </mc:Choice>
              <mc:Fallback>
                <p:oleObj name="Equation" r:id="rId17" imgW="812447" imgH="27927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1624894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ight Arrow 2"/>
          <p:cNvSpPr/>
          <p:nvPr/>
        </p:nvSpPr>
        <p:spPr>
          <a:xfrm rot="10800000" flipV="1">
            <a:off x="3962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02259"/>
              </p:ext>
            </p:extLst>
          </p:nvPr>
        </p:nvGraphicFramePr>
        <p:xfrm>
          <a:off x="1708265" y="167639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5" name="Equation" r:id="rId3" imgW="139639" imgH="203112" progId="Equation.DSMT4">
                  <p:embed/>
                </p:oleObj>
              </mc:Choice>
              <mc:Fallback>
                <p:oleObj name="Equation" r:id="rId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65" y="167639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05570"/>
              </p:ext>
            </p:extLst>
          </p:nvPr>
        </p:nvGraphicFramePr>
        <p:xfrm>
          <a:off x="4470400" y="9906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6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9906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94892"/>
              </p:ext>
            </p:extLst>
          </p:nvPr>
        </p:nvGraphicFramePr>
        <p:xfrm>
          <a:off x="1022465" y="761999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7" name="Equation" r:id="rId7" imgW="1435100" imgH="419100" progId="Equation.DSMT4">
                  <p:embed/>
                </p:oleObj>
              </mc:Choice>
              <mc:Fallback>
                <p:oleObj name="Equation" r:id="rId7" imgW="143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65" y="761999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16209"/>
              </p:ext>
            </p:extLst>
          </p:nvPr>
        </p:nvGraphicFramePr>
        <p:xfrm>
          <a:off x="990600" y="2133599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8" name="Equation" r:id="rId9" imgW="1295400" imgH="419100" progId="Equation.DSMT4">
                  <p:embed/>
                </p:oleObj>
              </mc:Choice>
              <mc:Fallback>
                <p:oleObj name="Equation" r:id="rId9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599"/>
                        <a:ext cx="259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394448" cy="407822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66233"/>
              </p:ext>
            </p:extLst>
          </p:nvPr>
        </p:nvGraphicFramePr>
        <p:xfrm>
          <a:off x="5359400" y="5334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4" imgW="1435100" imgH="419100" progId="Equation.DSMT4">
                  <p:embed/>
                </p:oleObj>
              </mc:Choice>
              <mc:Fallback>
                <p:oleObj name="Equation" r:id="rId4" imgW="14351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33400"/>
                        <a:ext cx="2870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5257800"/>
            <a:ext cx="739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7.19 Dijagram raspodele napona smicanja po visini kružnog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I-profilisani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163568" cy="4047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69589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 7.20 Primer I-profilisanog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4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217"/>
              </p:ext>
            </p:extLst>
          </p:nvPr>
        </p:nvGraphicFramePr>
        <p:xfrm>
          <a:off x="5295900" y="24638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9" name="Equation" r:id="rId4" imgW="1600200" imgH="711000" progId="Equation.DSMT4">
                  <p:embed/>
                </p:oleObj>
              </mc:Choice>
              <mc:Fallback>
                <p:oleObj name="Equation" r:id="rId4" imgW="160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463800"/>
                        <a:ext cx="3200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59882"/>
              </p:ext>
            </p:extLst>
          </p:nvPr>
        </p:nvGraphicFramePr>
        <p:xfrm>
          <a:off x="4368800" y="4470400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0" name="Equation" r:id="rId6" imgW="2082800" imgH="431800" progId="Equation.DSMT4">
                  <p:embed/>
                </p:oleObj>
              </mc:Choice>
              <mc:Fallback>
                <p:oleObj name="Equation" r:id="rId6" imgW="2082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470400"/>
                        <a:ext cx="4165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5203"/>
              </p:ext>
            </p:extLst>
          </p:nvPr>
        </p:nvGraphicFramePr>
        <p:xfrm>
          <a:off x="7493000" y="11176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1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1176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7851139" y="2110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80837"/>
              </p:ext>
            </p:extLst>
          </p:nvPr>
        </p:nvGraphicFramePr>
        <p:xfrm>
          <a:off x="6502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33400"/>
            <a:ext cx="4163568" cy="404774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0450"/>
              </p:ext>
            </p:extLst>
          </p:nvPr>
        </p:nvGraphicFramePr>
        <p:xfrm>
          <a:off x="5867400" y="3911600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3"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11600"/>
                        <a:ext cx="2463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7393940" y="3543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34929"/>
              </p:ext>
            </p:extLst>
          </p:nvPr>
        </p:nvGraphicFramePr>
        <p:xfrm>
          <a:off x="6807200" y="495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4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95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75209"/>
              </p:ext>
            </p:extLst>
          </p:nvPr>
        </p:nvGraphicFramePr>
        <p:xfrm>
          <a:off x="5334000" y="5410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Equation" r:id="rId8" imgW="1498320" imgH="457200" progId="Equation.DSMT4">
                  <p:embed/>
                </p:oleObj>
              </mc:Choice>
              <mc:Fallback>
                <p:oleObj name="Equation" r:id="rId8" imgW="14983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10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50544"/>
              </p:ext>
            </p:extLst>
          </p:nvPr>
        </p:nvGraphicFramePr>
        <p:xfrm>
          <a:off x="5351780" y="4699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6" name="Equation" r:id="rId10" imgW="1600200" imgH="711000" progId="Equation.DSMT4">
                  <p:embed/>
                </p:oleObj>
              </mc:Choice>
              <mc:Fallback>
                <p:oleObj name="Equation" r:id="rId10" imgW="160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80" y="469900"/>
                        <a:ext cx="32004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05639"/>
              </p:ext>
            </p:extLst>
          </p:nvPr>
        </p:nvGraphicFramePr>
        <p:xfrm>
          <a:off x="5359400" y="2489200"/>
          <a:ext cx="299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7" name="Equation" r:id="rId12" imgW="1498320" imgH="393480" progId="Equation.DSMT4">
                  <p:embed/>
                </p:oleObj>
              </mc:Choice>
              <mc:Fallback>
                <p:oleObj name="Equation" r:id="rId12" imgW="1498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489200"/>
                        <a:ext cx="2997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715"/>
              </p:ext>
            </p:extLst>
          </p:nvPr>
        </p:nvGraphicFramePr>
        <p:xfrm>
          <a:off x="6502400" y="199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99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05932"/>
              </p:ext>
            </p:extLst>
          </p:nvPr>
        </p:nvGraphicFramePr>
        <p:xfrm>
          <a:off x="4318000" y="3429000"/>
          <a:ext cx="360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3" name="Equation" r:id="rId4" imgW="1803400" imgH="520700" progId="Equation.DSMT4">
                  <p:embed/>
                </p:oleObj>
              </mc:Choice>
              <mc:Fallback>
                <p:oleObj name="Equation" r:id="rId4" imgW="18034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429000"/>
                        <a:ext cx="3606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52383"/>
              </p:ext>
            </p:extLst>
          </p:nvPr>
        </p:nvGraphicFramePr>
        <p:xfrm>
          <a:off x="5105400" y="2057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4" name="Equation" r:id="rId6" imgW="1435100" imgH="393700" progId="Equation.DSMT4">
                  <p:embed/>
                </p:oleObj>
              </mc:Choice>
              <mc:Fallback>
                <p:oleObj name="Equation" r:id="rId6" imgW="1435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V="1">
            <a:off x="8092440" y="3881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0800000" flipH="1" flipV="1">
            <a:off x="832104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Bracket 14"/>
          <p:cNvSpPr/>
          <p:nvPr/>
        </p:nvSpPr>
        <p:spPr>
          <a:xfrm>
            <a:off x="7848600" y="914400"/>
            <a:ext cx="365761" cy="2057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3"/>
            <a:endCxn id="13" idx="1"/>
          </p:cNvCxnSpPr>
          <p:nvPr/>
        </p:nvCxnSpPr>
        <p:spPr>
          <a:xfrm flipH="1">
            <a:off x="8458200" y="1973580"/>
            <a:ext cx="228600" cy="197612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41609"/>
              </p:ext>
            </p:extLst>
          </p:nvPr>
        </p:nvGraphicFramePr>
        <p:xfrm>
          <a:off x="3048000" y="51054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5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1359"/>
              </p:ext>
            </p:extLst>
          </p:nvPr>
        </p:nvGraphicFramePr>
        <p:xfrm>
          <a:off x="5207000" y="464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64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31579"/>
              </p:ext>
            </p:extLst>
          </p:nvPr>
        </p:nvGraphicFramePr>
        <p:xfrm>
          <a:off x="5791200" y="1117600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7" name="Equation" r:id="rId12" imgW="1091726" imgH="393529" progId="Equation.DSMT4">
                  <p:embed/>
                </p:oleObj>
              </mc:Choice>
              <mc:Fallback>
                <p:oleObj name="Equation" r:id="rId12" imgW="109172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17600"/>
                        <a:ext cx="218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447800" y="4473714"/>
            <a:ext cx="6324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 Prikaz dogovora o predznacima presečnih momenata savijanja i presečnih poprečnih sila kod greda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0" y="1524000"/>
            <a:ext cx="582168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77444"/>
              </p:ext>
            </p:extLst>
          </p:nvPr>
        </p:nvGraphicFramePr>
        <p:xfrm>
          <a:off x="7696200" y="1605701"/>
          <a:ext cx="990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" name="Equation" r:id="rId3" imgW="495000" imgH="1015920" progId="Equation.DSMT4">
                  <p:embed/>
                </p:oleObj>
              </mc:Choice>
              <mc:Fallback>
                <p:oleObj name="Equation" r:id="rId3" imgW="495000" imgH="10159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05701"/>
                        <a:ext cx="990600" cy="2032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605701"/>
            <a:ext cx="6608064" cy="40477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3336" y="5769114"/>
            <a:ext cx="660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7.21 Raspodela napona smicanja po visini I-profilisanog poprečnog preseka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4562"/>
              </p:ext>
            </p:extLst>
          </p:nvPr>
        </p:nvGraphicFramePr>
        <p:xfrm>
          <a:off x="457200" y="457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Equation" r:id="rId6" imgW="1498320" imgH="457200" progId="Equation.DSMT4">
                  <p:embed/>
                </p:oleObj>
              </mc:Choice>
              <mc:Fallback>
                <p:oleObj name="Equation" r:id="rId6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31246"/>
              </p:ext>
            </p:extLst>
          </p:nvPr>
        </p:nvGraphicFramePr>
        <p:xfrm>
          <a:off x="3733800" y="4572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Equation" r:id="rId8" imgW="2463800" imgH="457200" progId="Equation.DSMT4">
                  <p:embed/>
                </p:oleObj>
              </mc:Choice>
              <mc:Fallback>
                <p:oleObj name="Equation" r:id="rId8" imgW="24638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7.3.2. Glavni naponi u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savijenim gredama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3623"/>
            <a:ext cx="5092903" cy="490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104" y="5692914"/>
            <a:ext cx="283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7.22 Glavni naponi u poprečno savijenoj gredi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7033"/>
              </p:ext>
            </p:extLst>
          </p:nvPr>
        </p:nvGraphicFramePr>
        <p:xfrm>
          <a:off x="5867400" y="2133599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Equation" r:id="rId4" imgW="1485900" imgH="393700" progId="Equation.DSMT4">
                  <p:embed/>
                </p:oleObj>
              </mc:Choice>
              <mc:Fallback>
                <p:oleObj name="Equation" r:id="rId4" imgW="1485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599"/>
                        <a:ext cx="2971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57063"/>
              </p:ext>
            </p:extLst>
          </p:nvPr>
        </p:nvGraphicFramePr>
        <p:xfrm>
          <a:off x="6884248" y="33786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Equation" r:id="rId6" imgW="977476" imgH="482391" progId="Equation.DSMT4">
                  <p:embed/>
                </p:oleObj>
              </mc:Choice>
              <mc:Fallback>
                <p:oleObj name="Equation" r:id="rId6" imgW="977476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248" y="33786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Analiza normalnih napona u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horizontalnim presecima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savijenih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198"/>
            <a:ext cx="5878830" cy="3958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522" y="5921514"/>
            <a:ext cx="564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7.23 Skica uz analizu normalnih napona u horizontalnim presecima poprečno savijenih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0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33013"/>
              </p:ext>
            </p:extLst>
          </p:nvPr>
        </p:nvGraphicFramePr>
        <p:xfrm>
          <a:off x="533400" y="609600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8" name="Equation" r:id="rId3" imgW="3429000" imgH="495000" progId="Equation.DSMT4">
                  <p:embed/>
                </p:oleObj>
              </mc:Choice>
              <mc:Fallback>
                <p:oleObj name="Equation" r:id="rId3" imgW="342900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6858000" cy="990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93842"/>
              </p:ext>
            </p:extLst>
          </p:nvPr>
        </p:nvGraphicFramePr>
        <p:xfrm>
          <a:off x="7467600" y="99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9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78830" cy="395859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8124"/>
              </p:ext>
            </p:extLst>
          </p:nvPr>
        </p:nvGraphicFramePr>
        <p:xfrm>
          <a:off x="5943600" y="29718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0" name="Equation" r:id="rId8" imgW="1371600" imgH="495300" progId="Equation.DSMT4">
                  <p:embed/>
                </p:oleObj>
              </mc:Choice>
              <mc:Fallback>
                <p:oleObj name="Equation" r:id="rId8" imgW="1371600" imgH="49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6" idx="0"/>
            <a:endCxn id="8" idx="3"/>
          </p:cNvCxnSpPr>
          <p:nvPr/>
        </p:nvCxnSpPr>
        <p:spPr>
          <a:xfrm rot="5400000" flipH="1" flipV="1">
            <a:off x="6483350" y="1123950"/>
            <a:ext cx="1346200" cy="1384300"/>
          </a:xfrm>
          <a:prstGeom prst="bentConnector4">
            <a:avLst>
              <a:gd name="adj1" fmla="val 44340"/>
              <a:gd name="adj2" fmla="val 1165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698"/>
              </p:ext>
            </p:extLst>
          </p:nvPr>
        </p:nvGraphicFramePr>
        <p:xfrm>
          <a:off x="63246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16426"/>
              </p:ext>
            </p:extLst>
          </p:nvPr>
        </p:nvGraphicFramePr>
        <p:xfrm>
          <a:off x="4668982" y="167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0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2" y="167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84548"/>
              </p:ext>
            </p:extLst>
          </p:nvPr>
        </p:nvGraphicFramePr>
        <p:xfrm>
          <a:off x="9906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79207"/>
              </p:ext>
            </p:extLst>
          </p:nvPr>
        </p:nvGraphicFramePr>
        <p:xfrm>
          <a:off x="609600" y="4572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2" name="Equation" r:id="rId7" imgW="1206360" imgH="482400" progId="Equation.DSMT4">
                  <p:embed/>
                </p:oleObj>
              </mc:Choice>
              <mc:Fallback>
                <p:oleObj name="Equation" r:id="rId7" imgW="12063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2413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7410"/>
            <a:ext cx="5878830" cy="395859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89689"/>
              </p:ext>
            </p:extLst>
          </p:nvPr>
        </p:nvGraphicFramePr>
        <p:xfrm>
          <a:off x="3225800" y="5588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3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5880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8" idx="2"/>
            <a:endCxn id="5" idx="1"/>
          </p:cNvCxnSpPr>
          <p:nvPr/>
        </p:nvCxnSpPr>
        <p:spPr>
          <a:xfrm rot="5400000" flipH="1" flipV="1">
            <a:off x="2848841" y="110259"/>
            <a:ext cx="101600" cy="3538682"/>
          </a:xfrm>
          <a:prstGeom prst="bentConnector4">
            <a:avLst>
              <a:gd name="adj1" fmla="val -225000"/>
              <a:gd name="adj2" fmla="val 5197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12767"/>
              </p:ext>
            </p:extLst>
          </p:nvPr>
        </p:nvGraphicFramePr>
        <p:xfrm>
          <a:off x="5105400" y="1397000"/>
          <a:ext cx="358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4" name="Equation" r:id="rId12" imgW="1790700" imgH="482600" progId="Equation.DSMT4">
                  <p:embed/>
                </p:oleObj>
              </mc:Choice>
              <mc:Fallback>
                <p:oleObj name="Equation" r:id="rId12" imgW="1790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7000"/>
                        <a:ext cx="3581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25639"/>
              </p:ext>
            </p:extLst>
          </p:nvPr>
        </p:nvGraphicFramePr>
        <p:xfrm>
          <a:off x="5105182" y="304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" name="Equation" r:id="rId14" imgW="609480" imgH="419040" progId="Equation.DSMT4">
                  <p:embed/>
                </p:oleObj>
              </mc:Choice>
              <mc:Fallback>
                <p:oleObj name="Equation" r:id="rId14" imgW="6094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82" y="3048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 flipH="1" flipV="1">
            <a:off x="6436822" y="701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rot="16200000" flipH="1" flipV="1">
            <a:off x="7008322" y="104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>
            <a:off x="6802582" y="769620"/>
            <a:ext cx="388620" cy="1600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9702"/>
              </p:ext>
            </p:extLst>
          </p:nvPr>
        </p:nvGraphicFramePr>
        <p:xfrm>
          <a:off x="5410200" y="2971800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6" name="Equation" r:id="rId16" imgW="1637589" imgH="482391" progId="Equation.DSMT4">
                  <p:embed/>
                </p:oleObj>
              </mc:Choice>
              <mc:Fallback>
                <p:oleObj name="Equation" r:id="rId16" imgW="1637589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90942"/>
              </p:ext>
            </p:extLst>
          </p:nvPr>
        </p:nvGraphicFramePr>
        <p:xfrm>
          <a:off x="6429895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95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35532"/>
              </p:ext>
            </p:extLst>
          </p:nvPr>
        </p:nvGraphicFramePr>
        <p:xfrm>
          <a:off x="838200" y="20574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8" name="Equation" r:id="rId3" imgW="1371600" imgH="495300" progId="Equation.DSMT4">
                  <p:embed/>
                </p:oleObj>
              </mc:Choice>
              <mc:Fallback>
                <p:oleObj name="Equation" r:id="rId3" imgW="1371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80000"/>
              </p:ext>
            </p:extLst>
          </p:nvPr>
        </p:nvGraphicFramePr>
        <p:xfrm>
          <a:off x="849745" y="35814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9" name="Equation" r:id="rId5" imgW="1625600" imgH="508000" progId="Equation.DSMT4">
                  <p:embed/>
                </p:oleObj>
              </mc:Choice>
              <mc:Fallback>
                <p:oleObj name="Equation" r:id="rId5" imgW="16256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35814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40787"/>
              </p:ext>
            </p:extLst>
          </p:nvPr>
        </p:nvGraphicFramePr>
        <p:xfrm>
          <a:off x="1600200" y="533400"/>
          <a:ext cx="3275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0" name="Equation" r:id="rId7" imgW="1637589" imgH="482391" progId="Equation.DSMT4">
                  <p:embed/>
                </p:oleObj>
              </mc:Choice>
              <mc:Fallback>
                <p:oleObj name="Equation" r:id="rId7" imgW="1637589" imgH="4823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32750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66589"/>
              </p:ext>
            </p:extLst>
          </p:nvPr>
        </p:nvGraphicFramePr>
        <p:xfrm>
          <a:off x="12192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26160"/>
              </p:ext>
            </p:extLst>
          </p:nvPr>
        </p:nvGraphicFramePr>
        <p:xfrm>
          <a:off x="4648200" y="37084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2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084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4191001" y="406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7897"/>
              </p:ext>
            </p:extLst>
          </p:nvPr>
        </p:nvGraphicFramePr>
        <p:xfrm>
          <a:off x="838200" y="51562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3" name="Equation" r:id="rId13" imgW="444240" imgH="241200" progId="Equation.DSMT4">
                  <p:embed/>
                </p:oleObj>
              </mc:Choice>
              <mc:Fallback>
                <p:oleObj name="Equation" r:id="rId13" imgW="4442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562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52364"/>
              </p:ext>
            </p:extLst>
          </p:nvPr>
        </p:nvGraphicFramePr>
        <p:xfrm>
          <a:off x="12192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5400000" flipV="1">
            <a:off x="25908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68338"/>
              </p:ext>
            </p:extLst>
          </p:nvPr>
        </p:nvGraphicFramePr>
        <p:xfrm>
          <a:off x="849745" y="7620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5" name="Equation" r:id="rId3" imgW="1625600" imgH="508000" progId="Equation.DSMT4">
                  <p:embed/>
                </p:oleObj>
              </mc:Choice>
              <mc:Fallback>
                <p:oleObj name="Equation" r:id="rId3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7620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91539"/>
              </p:ext>
            </p:extLst>
          </p:nvPr>
        </p:nvGraphicFramePr>
        <p:xfrm>
          <a:off x="4648200" y="10795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6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795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V="1">
            <a:off x="4191001" y="124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35401"/>
              </p:ext>
            </p:extLst>
          </p:nvPr>
        </p:nvGraphicFramePr>
        <p:xfrm>
          <a:off x="812800" y="2336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7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368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4848"/>
              </p:ext>
            </p:extLst>
          </p:nvPr>
        </p:nvGraphicFramePr>
        <p:xfrm>
          <a:off x="12192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64748"/>
              </p:ext>
            </p:extLst>
          </p:nvPr>
        </p:nvGraphicFramePr>
        <p:xfrm>
          <a:off x="3275445" y="32766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9" name="Equation" r:id="rId11" imgW="1625600" imgH="508000" progId="Equation.DSMT4">
                  <p:embed/>
                </p:oleObj>
              </mc:Choice>
              <mc:Fallback>
                <p:oleObj name="Equation" r:id="rId11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445" y="32766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63213"/>
              </p:ext>
            </p:extLst>
          </p:nvPr>
        </p:nvGraphicFramePr>
        <p:xfrm>
          <a:off x="7086600" y="34036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0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036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616701" y="375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87801"/>
              </p:ext>
            </p:extLst>
          </p:nvPr>
        </p:nvGraphicFramePr>
        <p:xfrm>
          <a:off x="3276600" y="48514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1" name="Equation" r:id="rId14" imgW="469800" imgH="393480" progId="Equation.DSMT4">
                  <p:embed/>
                </p:oleObj>
              </mc:Choice>
              <mc:Fallback>
                <p:oleObj name="Equation" r:id="rId14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514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51330"/>
              </p:ext>
            </p:extLst>
          </p:nvPr>
        </p:nvGraphicFramePr>
        <p:xfrm>
          <a:off x="3644900" y="439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439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878830" cy="395859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02948"/>
              </p:ext>
            </p:extLst>
          </p:nvPr>
        </p:nvGraphicFramePr>
        <p:xfrm>
          <a:off x="7010400" y="33528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96982"/>
              </p:ext>
            </p:extLst>
          </p:nvPr>
        </p:nvGraphicFramePr>
        <p:xfrm>
          <a:off x="5638800" y="1796069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96069"/>
                        <a:ext cx="2692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6682"/>
              </p:ext>
            </p:extLst>
          </p:nvPr>
        </p:nvGraphicFramePr>
        <p:xfrm>
          <a:off x="4277361" y="1905000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4" name="Equation" r:id="rId3" imgW="1803400" imgH="482600" progId="Equation.DSMT4">
                  <p:embed/>
                </p:oleObj>
              </mc:Choice>
              <mc:Fallback>
                <p:oleObj name="Equation" r:id="rId3" imgW="1803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1" y="1905000"/>
                        <a:ext cx="3606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60945"/>
              </p:ext>
            </p:extLst>
          </p:nvPr>
        </p:nvGraphicFramePr>
        <p:xfrm>
          <a:off x="6715761" y="8382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5" name="Equation" r:id="rId5" imgW="596641" imgH="203112" progId="Equation.DSMT4">
                  <p:embed/>
                </p:oleObj>
              </mc:Choice>
              <mc:Fallback>
                <p:oleObj name="Equation" r:id="rId5" imgW="596641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761" y="838200"/>
                        <a:ext cx="1193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5723"/>
              </p:ext>
            </p:extLst>
          </p:nvPr>
        </p:nvGraphicFramePr>
        <p:xfrm>
          <a:off x="838200" y="24130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6" name="Equation" r:id="rId7" imgW="1346200" imgH="457200" progId="Equation.DSMT4">
                  <p:embed/>
                </p:oleObj>
              </mc:Choice>
              <mc:Fallback>
                <p:oleObj name="Equation" r:id="rId7" imgW="1346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13000"/>
                        <a:ext cx="2692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70797"/>
              </p:ext>
            </p:extLst>
          </p:nvPr>
        </p:nvGraphicFramePr>
        <p:xfrm>
          <a:off x="2235200" y="14224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7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4224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302501" y="1475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Bracket 8"/>
          <p:cNvSpPr/>
          <p:nvPr/>
        </p:nvSpPr>
        <p:spPr>
          <a:xfrm>
            <a:off x="3378200" y="1270000"/>
            <a:ext cx="365761" cy="22098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2615"/>
              </p:ext>
            </p:extLst>
          </p:nvPr>
        </p:nvGraphicFramePr>
        <p:xfrm>
          <a:off x="3820161" y="2222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1" y="2222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14968"/>
              </p:ext>
            </p:extLst>
          </p:nvPr>
        </p:nvGraphicFramePr>
        <p:xfrm>
          <a:off x="4267199" y="34798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9" name="Equation" r:id="rId13" imgW="1155700" imgH="241300" progId="Equation.DSMT4">
                  <p:embed/>
                </p:oleObj>
              </mc:Choice>
              <mc:Fallback>
                <p:oleObj name="Equation" r:id="rId13" imgW="11557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79800"/>
                        <a:ext cx="2311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91820"/>
              </p:ext>
            </p:extLst>
          </p:nvPr>
        </p:nvGraphicFramePr>
        <p:xfrm>
          <a:off x="51054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7.3.4. Racionalni oblici i stepen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iskorišćenja poprečnih preseka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5" y="1981200"/>
            <a:ext cx="5005426" cy="3647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5" y="5692914"/>
            <a:ext cx="500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7.24 Oblasti iskorišćenja materijala kod pravougaonog poprečnog preseka greda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5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osnovnih pretpostavki otpornosti materijala u </a:t>
            </a:r>
            <a:r>
              <a:rPr lang="sr-Latn-RS" sz="3200" b="1" dirty="0"/>
              <a:t>teoriju čistog savijanja </a:t>
            </a:r>
            <a:r>
              <a:rPr lang="sr-Latn-RS" sz="3200" dirty="0"/>
              <a:t>uvedene su i </a:t>
            </a:r>
            <a:r>
              <a:rPr lang="sr-Latn-RS" sz="3200" b="1" dirty="0"/>
              <a:t>pretpostavke </a:t>
            </a:r>
            <a:r>
              <a:rPr lang="sr-Latn-RS" sz="3200" b="1" dirty="0" smtClean="0"/>
              <a:t>o r</a:t>
            </a:r>
            <a:r>
              <a:rPr lang="sr-Latn-RS" sz="3000" b="1" dirty="0" smtClean="0"/>
              <a:t>avnim </a:t>
            </a:r>
            <a:r>
              <a:rPr lang="sr-Latn-RS" sz="3000" b="1" dirty="0"/>
              <a:t>poprečnim presecima</a:t>
            </a:r>
            <a:r>
              <a:rPr lang="sr-Latn-RS" sz="3000" dirty="0" smtClean="0"/>
              <a:t>, </a:t>
            </a:r>
            <a:r>
              <a:rPr lang="sr-Latn-RS" sz="3000" b="1" dirty="0" smtClean="0"/>
              <a:t>naponima</a:t>
            </a:r>
            <a:r>
              <a:rPr lang="sr-Latn-RS" sz="3000" dirty="0" smtClean="0"/>
              <a:t> i </a:t>
            </a:r>
            <a:r>
              <a:rPr lang="sr-Latn-RS" sz="3000" b="1" dirty="0" smtClean="0"/>
              <a:t>deformacija</a:t>
            </a:r>
            <a:r>
              <a:rPr lang="sr-Latn-RS" sz="3000" dirty="0" smtClean="0"/>
              <a:t>.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marL="274320" lvl="1" indent="0">
              <a:buNone/>
            </a:pPr>
            <a:r>
              <a:rPr lang="sr-Latn-RS" sz="3200" b="1" dirty="0" smtClean="0">
                <a:latin typeface="Arial Black" panose="020B0A04020102020204" pitchFamily="34" charset="0"/>
              </a:rPr>
              <a:t>Čisto savijanje: </a:t>
            </a:r>
            <a:r>
              <a:rPr lang="sr-Latn-R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Pretpostavka o ravnim poprečnim presecima?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Naponi i deformacije pri čistom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savijanju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9" y="1181128"/>
            <a:ext cx="5736031" cy="3440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778514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7.25 Poprečni presek grede od dva tanka pravougaona pojasa, sa prikazanom raspodelom normalnih napona po visini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736031" cy="34405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01759"/>
              </p:ext>
            </p:extLst>
          </p:nvPr>
        </p:nvGraphicFramePr>
        <p:xfrm>
          <a:off x="471488" y="4267200"/>
          <a:ext cx="518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6" name="Equation" r:id="rId4" imgW="2590560" imgH="533160" progId="Equation.DSMT4">
                  <p:embed/>
                </p:oleObj>
              </mc:Choice>
              <mc:Fallback>
                <p:oleObj name="Equation" r:id="rId4" imgW="25905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267200"/>
                        <a:ext cx="5181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20625"/>
              </p:ext>
            </p:extLst>
          </p:nvPr>
        </p:nvGraphicFramePr>
        <p:xfrm>
          <a:off x="6248400" y="4394640"/>
          <a:ext cx="888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6" imgW="444240" imgH="393480" progId="Equation.DSMT4">
                  <p:embed/>
                </p:oleObj>
              </mc:Choice>
              <mc:Fallback>
                <p:oleObj name="Equation" r:id="rId6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94640"/>
                        <a:ext cx="888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65995"/>
              </p:ext>
            </p:extLst>
          </p:nvPr>
        </p:nvGraphicFramePr>
        <p:xfrm>
          <a:off x="6158595" y="5626271"/>
          <a:ext cx="17518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" name="Equation" r:id="rId8" imgW="875920" imgH="393529" progId="Equation.DSMT4">
                  <p:embed/>
                </p:oleObj>
              </mc:Choice>
              <mc:Fallback>
                <p:oleObj name="Equation" r:id="rId8" imgW="87592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595" y="5626271"/>
                        <a:ext cx="1751840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91684"/>
              </p:ext>
            </p:extLst>
          </p:nvPr>
        </p:nvGraphicFramePr>
        <p:xfrm>
          <a:off x="57150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9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40271"/>
              </p:ext>
            </p:extLst>
          </p:nvPr>
        </p:nvGraphicFramePr>
        <p:xfrm>
          <a:off x="1587500" y="5867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8674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1828800" y="40755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86360"/>
              </p:ext>
            </p:extLst>
          </p:nvPr>
        </p:nvGraphicFramePr>
        <p:xfrm>
          <a:off x="3124200" y="6019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198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3365500" y="42279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80035"/>
              </p:ext>
            </p:extLst>
          </p:nvPr>
        </p:nvGraphicFramePr>
        <p:xfrm>
          <a:off x="3797300" y="5982854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5982854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4038600" y="4191000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flipH="1" flipV="1">
            <a:off x="5806440" y="47200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82569"/>
              </p:ext>
            </p:extLst>
          </p:nvPr>
        </p:nvGraphicFramePr>
        <p:xfrm>
          <a:off x="48133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Elbow Connector 35"/>
          <p:cNvCxnSpPr>
            <a:stCxn id="34" idx="2"/>
            <a:endCxn id="16" idx="1"/>
          </p:cNvCxnSpPr>
          <p:nvPr/>
        </p:nvCxnSpPr>
        <p:spPr>
          <a:xfrm rot="16200000" flipH="1">
            <a:off x="5257800" y="5562600"/>
            <a:ext cx="152400" cy="762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34346"/>
              </p:ext>
            </p:extLst>
          </p:nvPr>
        </p:nvGraphicFramePr>
        <p:xfrm>
          <a:off x="609600" y="533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193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455664" cy="33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449669"/>
            <a:ext cx="744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7.26 </a:t>
            </a:r>
            <a:r>
              <a:rPr lang="sr-Latn-RS" i="1" dirty="0" err="1"/>
              <a:t>Dvopojasni</a:t>
            </a:r>
            <a:r>
              <a:rPr lang="sr-Latn-RS" i="1" dirty="0"/>
              <a:t> idealni poprečni presek (a), standardni I-profilisani poprečni presek (b) i standardni U-profilisani poprečni presek 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7.3.5. Proračun čvrstoće 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dimenzionisanje greda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676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Proračun čvrstoće?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463775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1: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40837"/>
              </p:ext>
            </p:extLst>
          </p:nvPr>
        </p:nvGraphicFramePr>
        <p:xfrm>
          <a:off x="3581400" y="2725385"/>
          <a:ext cx="317362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3" name="Equation" r:id="rId3" imgW="1586811" imgH="545863" progId="Equation.DSMT4">
                  <p:embed/>
                </p:oleObj>
              </mc:Choice>
              <mc:Fallback>
                <p:oleObj name="Equation" r:id="rId3" imgW="158681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25385"/>
                        <a:ext cx="3173622" cy="10917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4048780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36097"/>
              </p:ext>
            </p:extLst>
          </p:nvPr>
        </p:nvGraphicFramePr>
        <p:xfrm>
          <a:off x="3569234" y="4310390"/>
          <a:ext cx="246273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Equation" r:id="rId5" imgW="1231366" imgH="482391" progId="Equation.DSMT4">
                  <p:embed/>
                </p:oleObj>
              </mc:Choice>
              <mc:Fallback>
                <p:oleObj name="Equation" r:id="rId5" imgW="123136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234" y="4310390"/>
                        <a:ext cx="2462732" cy="964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89080"/>
              </p:ext>
            </p:extLst>
          </p:nvPr>
        </p:nvGraphicFramePr>
        <p:xfrm>
          <a:off x="2541587" y="2743200"/>
          <a:ext cx="355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3" imgW="1777229" imgH="482391" progId="Equation.DSMT4">
                  <p:embed/>
                </p:oleObj>
              </mc:Choice>
              <mc:Fallback>
                <p:oleObj name="Equation" r:id="rId3" imgW="177722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2743200"/>
                        <a:ext cx="35544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5187" y="533400"/>
            <a:ext cx="42672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 čvrstoće 3 (različita otpornost na zatezanje i pritisak):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94365"/>
              </p:ext>
            </p:extLst>
          </p:nvPr>
        </p:nvGraphicFramePr>
        <p:xfrm>
          <a:off x="2541587" y="1600200"/>
          <a:ext cx="3452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1" name="Equation" r:id="rId5" imgW="1726451" imgH="482391" progId="Equation.DSMT4">
                  <p:embed/>
                </p:oleObj>
              </mc:Choice>
              <mc:Fallback>
                <p:oleObj name="Equation" r:id="rId5" imgW="1726451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1600200"/>
                        <a:ext cx="34528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Dimenzionisanje?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77577"/>
              </p:ext>
            </p:extLst>
          </p:nvPr>
        </p:nvGraphicFramePr>
        <p:xfrm>
          <a:off x="533400" y="1219199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9" name="Equation" r:id="rId3" imgW="825500" imgH="482600" progId="Equation.DSMT4">
                  <p:embed/>
                </p:oleObj>
              </mc:Choice>
              <mc:Fallback>
                <p:oleObj name="Equation" r:id="rId3" imgW="825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199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10647"/>
              </p:ext>
            </p:extLst>
          </p:nvPr>
        </p:nvGraphicFramePr>
        <p:xfrm>
          <a:off x="533399" y="26669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0" name="Equation" r:id="rId5" imgW="1167893" imgH="482391" progId="Equation.DSMT4">
                  <p:embed/>
                </p:oleObj>
              </mc:Choice>
              <mc:Fallback>
                <p:oleObj name="Equation" r:id="rId5" imgW="1167893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6669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19954"/>
              </p:ext>
            </p:extLst>
          </p:nvPr>
        </p:nvGraphicFramePr>
        <p:xfrm>
          <a:off x="533399" y="38861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7" imgW="1167893" imgH="482391" progId="Equation.DSMT4">
                  <p:embed/>
                </p:oleObj>
              </mc:Choice>
              <mc:Fallback>
                <p:oleObj name="Equation" r:id="rId7" imgW="1167893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38861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ket 9"/>
          <p:cNvSpPr/>
          <p:nvPr/>
        </p:nvSpPr>
        <p:spPr>
          <a:xfrm>
            <a:off x="2667000" y="2514600"/>
            <a:ext cx="365761" cy="2438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22860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Usvaja se veća vrednost.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0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197"/>
            <a:ext cx="6569964" cy="4901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 Dvodimenzionalna projekcija gumenog pravolinijskog elementa oslobođenog od opterećenja (a) i izloženog čistom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 smtClean="0">
                <a:latin typeface="Arial Black" pitchFamily="34" charset="0"/>
              </a:rPr>
              <a:t>Čisto savijanje: </a:t>
            </a:r>
            <a:r>
              <a:rPr lang="sr-Latn-RS" sz="2800" dirty="0" smtClean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64360"/>
              </p:ext>
            </p:extLst>
          </p:nvPr>
        </p:nvGraphicFramePr>
        <p:xfrm>
          <a:off x="660400" y="1626513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26513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3224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Čisto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</a:t>
            </a:r>
            <a:r>
              <a:rPr lang="sr-Latn-RS" sz="2800" b="1" dirty="0" smtClean="0">
                <a:solidFill>
                  <a:srgbClr val="C00000"/>
                </a:solidFill>
                <a:latin typeface="Arial Black" pitchFamily="34" charset="0"/>
              </a:rPr>
              <a:t>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6397"/>
              </p:ext>
            </p:extLst>
          </p:nvPr>
        </p:nvGraphicFramePr>
        <p:xfrm>
          <a:off x="609600" y="3429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81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97624"/>
            <a:ext cx="2590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Hukov zakon: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9745"/>
              </p:ext>
            </p:extLst>
          </p:nvPr>
        </p:nvGraphicFramePr>
        <p:xfrm>
          <a:off x="2895600" y="4724598"/>
          <a:ext cx="116789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598"/>
                        <a:ext cx="116789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3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5562</TotalTime>
  <Words>956</Words>
  <Application>Microsoft Office PowerPoint</Application>
  <PresentationFormat>On-screen Show (4:3)</PresentationFormat>
  <Paragraphs>156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7. RAVNO SAVIJANJE</vt:lpstr>
      <vt:lpstr>PowerPoint Presentation</vt:lpstr>
      <vt:lpstr>PowerPoint Presentation</vt:lpstr>
      <vt:lpstr>PowerPoint Presentation</vt:lpstr>
      <vt:lpstr>PowerPoint Presentation</vt:lpstr>
      <vt:lpstr>7.2. Naponi i deformacije pri čistom        savijanju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7.3. Normalni naponi i naponi        smicanja kod poprečno        savijene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705</cp:revision>
  <dcterms:created xsi:type="dcterms:W3CDTF">2015-02-23T09:28:50Z</dcterms:created>
  <dcterms:modified xsi:type="dcterms:W3CDTF">2022-04-11T10:32:53Z</dcterms:modified>
</cp:coreProperties>
</file>