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8"/>
  </p:notesMasterIdLst>
  <p:sldIdLst>
    <p:sldId id="256" r:id="rId2"/>
    <p:sldId id="257" r:id="rId3"/>
    <p:sldId id="378" r:id="rId4"/>
    <p:sldId id="379" r:id="rId5"/>
    <p:sldId id="380" r:id="rId6"/>
    <p:sldId id="318" r:id="rId7"/>
    <p:sldId id="381" r:id="rId8"/>
    <p:sldId id="382" r:id="rId9"/>
    <p:sldId id="383" r:id="rId10"/>
    <p:sldId id="384" r:id="rId11"/>
    <p:sldId id="387" r:id="rId12"/>
    <p:sldId id="388" r:id="rId13"/>
    <p:sldId id="385" r:id="rId14"/>
    <p:sldId id="386" r:id="rId15"/>
    <p:sldId id="389" r:id="rId16"/>
    <p:sldId id="390" r:id="rId17"/>
    <p:sldId id="391" r:id="rId18"/>
    <p:sldId id="392" r:id="rId19"/>
    <p:sldId id="394" r:id="rId20"/>
    <p:sldId id="393" r:id="rId21"/>
    <p:sldId id="396" r:id="rId22"/>
    <p:sldId id="397" r:id="rId23"/>
    <p:sldId id="395" r:id="rId24"/>
    <p:sldId id="398" r:id="rId25"/>
    <p:sldId id="399" r:id="rId26"/>
    <p:sldId id="403" r:id="rId27"/>
    <p:sldId id="401" r:id="rId28"/>
    <p:sldId id="402" r:id="rId29"/>
    <p:sldId id="317" r:id="rId30"/>
    <p:sldId id="404" r:id="rId31"/>
    <p:sldId id="405" r:id="rId32"/>
    <p:sldId id="406" r:id="rId33"/>
    <p:sldId id="411" r:id="rId34"/>
    <p:sldId id="412" r:id="rId35"/>
    <p:sldId id="413" r:id="rId36"/>
    <p:sldId id="415" r:id="rId37"/>
    <p:sldId id="414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6" r:id="rId48"/>
    <p:sldId id="427" r:id="rId49"/>
    <p:sldId id="428" r:id="rId50"/>
    <p:sldId id="429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0" r:id="rId59"/>
    <p:sldId id="438" r:id="rId60"/>
    <p:sldId id="439" r:id="rId61"/>
    <p:sldId id="407" r:id="rId62"/>
    <p:sldId id="408" r:id="rId63"/>
    <p:sldId id="440" r:id="rId64"/>
    <p:sldId id="409" r:id="rId65"/>
    <p:sldId id="442" r:id="rId66"/>
    <p:sldId id="410" r:id="rId6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14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Relationship Id="rId5" Type="http://schemas.openxmlformats.org/officeDocument/2006/relationships/image" Target="../media/image43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4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8.wmf"/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6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4.wmf"/><Relationship Id="rId4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14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1.wmf"/><Relationship Id="rId1" Type="http://schemas.openxmlformats.org/officeDocument/2006/relationships/image" Target="../media/image68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4.wmf"/><Relationship Id="rId1" Type="http://schemas.openxmlformats.org/officeDocument/2006/relationships/image" Target="../media/image72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51.wmf"/><Relationship Id="rId6" Type="http://schemas.openxmlformats.org/officeDocument/2006/relationships/image" Target="../media/image78.wmf"/><Relationship Id="rId5" Type="http://schemas.openxmlformats.org/officeDocument/2006/relationships/image" Target="../media/image14.wmf"/><Relationship Id="rId4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67.wmf"/><Relationship Id="rId5" Type="http://schemas.openxmlformats.org/officeDocument/2006/relationships/image" Target="../media/image14.wmf"/><Relationship Id="rId4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39.wmf"/><Relationship Id="rId5" Type="http://schemas.openxmlformats.org/officeDocument/2006/relationships/image" Target="../media/image86.wmf"/><Relationship Id="rId4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7.wmf"/><Relationship Id="rId1" Type="http://schemas.openxmlformats.org/officeDocument/2006/relationships/image" Target="../media/image29.wmf"/><Relationship Id="rId4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4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4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5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14.wmf"/><Relationship Id="rId5" Type="http://schemas.openxmlformats.org/officeDocument/2006/relationships/image" Target="../media/image14.wmf"/><Relationship Id="rId4" Type="http://schemas.openxmlformats.org/officeDocument/2006/relationships/image" Target="../media/image122.wmf"/><Relationship Id="rId9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3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34.wmf"/><Relationship Id="rId1" Type="http://schemas.openxmlformats.org/officeDocument/2006/relationships/image" Target="../media/image126.wmf"/><Relationship Id="rId4" Type="http://schemas.openxmlformats.org/officeDocument/2006/relationships/image" Target="../media/image13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20.wmf"/><Relationship Id="rId5" Type="http://schemas.openxmlformats.org/officeDocument/2006/relationships/image" Target="../media/image114.wmf"/><Relationship Id="rId4" Type="http://schemas.openxmlformats.org/officeDocument/2006/relationships/image" Target="../media/image1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7.wmf"/><Relationship Id="rId1" Type="http://schemas.openxmlformats.org/officeDocument/2006/relationships/image" Target="../media/image126.wmf"/><Relationship Id="rId6" Type="http://schemas.openxmlformats.org/officeDocument/2006/relationships/image" Target="../media/image141.wmf"/><Relationship Id="rId5" Type="http://schemas.openxmlformats.org/officeDocument/2006/relationships/image" Target="../media/image128.wmf"/><Relationship Id="rId4" Type="http://schemas.openxmlformats.org/officeDocument/2006/relationships/image" Target="../media/image1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3.wmf"/><Relationship Id="rId7" Type="http://schemas.openxmlformats.org/officeDocument/2006/relationships/image" Target="../media/image114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4.wmf"/><Relationship Id="rId4" Type="http://schemas.openxmlformats.org/officeDocument/2006/relationships/image" Target="../media/image16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14.3.2022.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14.3.2022.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4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4.wmf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65.wmf"/><Relationship Id="rId9" Type="http://schemas.openxmlformats.org/officeDocument/2006/relationships/image" Target="../media/image6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7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0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77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7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3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8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9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0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10.wmf"/><Relationship Id="rId26" Type="http://schemas.openxmlformats.org/officeDocument/2006/relationships/oleObject" Target="../embeddings/oleObject167.bin"/><Relationship Id="rId3" Type="http://schemas.openxmlformats.org/officeDocument/2006/relationships/oleObject" Target="../embeddings/oleObject155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62.bin"/><Relationship Id="rId25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69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113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28" Type="http://schemas.openxmlformats.org/officeDocument/2006/relationships/image" Target="../media/image114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7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16.jpeg"/><Relationship Id="rId4" Type="http://schemas.openxmlformats.org/officeDocument/2006/relationships/image" Target="../media/image11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wmf"/><Relationship Id="rId20" Type="http://schemas.openxmlformats.org/officeDocument/2006/relationships/oleObject" Target="../embeddings/oleObject182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14.wmf"/><Relationship Id="rId22" Type="http://schemas.openxmlformats.org/officeDocument/2006/relationships/image" Target="../media/image1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89.bin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87.bin"/><Relationship Id="rId14" Type="http://schemas.openxmlformats.org/officeDocument/2006/relationships/image" Target="../media/image1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9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3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31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9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9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9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14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09.bin"/><Relationship Id="rId3" Type="http://schemas.openxmlformats.org/officeDocument/2006/relationships/oleObject" Target="../embeddings/oleObject204.bin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5.bin"/><Relationship Id="rId15" Type="http://schemas.openxmlformats.org/officeDocument/2006/relationships/oleObject" Target="../embeddings/oleObject210.bin"/><Relationship Id="rId10" Type="http://schemas.openxmlformats.org/officeDocument/2006/relationships/image" Target="../media/image14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07.bin"/><Relationship Id="rId14" Type="http://schemas.openxmlformats.org/officeDocument/2006/relationships/image" Target="../media/image14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7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143.jpeg"/><Relationship Id="rId4" Type="http://schemas.openxmlformats.org/officeDocument/2006/relationships/image" Target="../media/image14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3.jpeg"/><Relationship Id="rId4" Type="http://schemas.openxmlformats.org/officeDocument/2006/relationships/image" Target="../media/image14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14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5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3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oleObject" Target="../embeddings/oleObject22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6.bin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228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15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15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2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16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6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Cyrl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Cyrl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"/>
    </mc:Choice>
    <mc:Fallback xmlns="">
      <p:transition spd="slow" advTm="26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41559"/>
              </p:ext>
            </p:extLst>
          </p:nvPr>
        </p:nvGraphicFramePr>
        <p:xfrm>
          <a:off x="762000" y="9144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85" name="Equation" r:id="rId3" imgW="3009900" imgH="812800" progId="Equation.DSMT4">
                  <p:embed/>
                </p:oleObj>
              </mc:Choice>
              <mc:Fallback>
                <p:oleObj name="Equation" r:id="rId3" imgW="30099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63406"/>
              </p:ext>
            </p:extLst>
          </p:nvPr>
        </p:nvGraphicFramePr>
        <p:xfrm>
          <a:off x="7595548" y="1054276"/>
          <a:ext cx="1091252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86" name="Equation" r:id="rId5" imgW="545626" imgH="203024" progId="Equation.DSMT4">
                  <p:embed/>
                </p:oleObj>
              </mc:Choice>
              <mc:Fallback>
                <p:oleObj name="Equation" r:id="rId5" imgW="545626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548" y="1054276"/>
                        <a:ext cx="1091252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7225"/>
              </p:ext>
            </p:extLst>
          </p:nvPr>
        </p:nvGraphicFramePr>
        <p:xfrm>
          <a:off x="1752600" y="38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8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33400" y="762000"/>
            <a:ext cx="6477000" cy="990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>
            <a:off x="7086600" y="118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6713"/>
              </p:ext>
            </p:extLst>
          </p:nvPr>
        </p:nvGraphicFramePr>
        <p:xfrm>
          <a:off x="762000" y="3022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88" name="Equation" r:id="rId9" imgW="3009900" imgH="393700" progId="Equation.DSMT4">
                  <p:embed/>
                </p:oleObj>
              </mc:Choice>
              <mc:Fallback>
                <p:oleObj name="Equation" r:id="rId9" imgW="3009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1"/>
            <a:endCxn id="11" idx="1"/>
          </p:cNvCxnSpPr>
          <p:nvPr/>
        </p:nvCxnSpPr>
        <p:spPr>
          <a:xfrm rot="10800000" flipH="1" flipV="1">
            <a:off x="533400" y="1257300"/>
            <a:ext cx="228600" cy="21590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34163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Transformacijski izrazi: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9675"/>
              </p:ext>
            </p:extLst>
          </p:nvPr>
        </p:nvGraphicFramePr>
        <p:xfrm>
          <a:off x="2057400" y="1295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6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3.1.3. Naponi za međusobno normalne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67187"/>
              </p:ext>
            </p:extLst>
          </p:nvPr>
        </p:nvGraphicFramePr>
        <p:xfrm>
          <a:off x="1447800" y="1803401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8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03401"/>
                        <a:ext cx="60198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19200" y="1651001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84865"/>
              </p:ext>
            </p:extLst>
          </p:nvPr>
        </p:nvGraphicFramePr>
        <p:xfrm>
          <a:off x="1447799" y="4699000"/>
          <a:ext cx="294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84" name="Equation" r:id="rId5" imgW="1473200" imgH="241300" progId="Equation.DSMT4">
                  <p:embed/>
                </p:oleObj>
              </mc:Choice>
              <mc:Fallback>
                <p:oleObj name="Equation" r:id="rId5" imgW="147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4699000"/>
                        <a:ext cx="2946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1"/>
            <a:endCxn id="7" idx="1"/>
          </p:cNvCxnSpPr>
          <p:nvPr/>
        </p:nvCxnSpPr>
        <p:spPr>
          <a:xfrm rot="10800000" flipH="1" flipV="1">
            <a:off x="1219199" y="2565400"/>
            <a:ext cx="228599" cy="23748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5420380"/>
            <a:ext cx="4038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Prva invarijanta napona.</a:t>
            </a:r>
            <a:endParaRPr lang="en-US" sz="2800" b="1" dirty="0"/>
          </a:p>
        </p:txBody>
      </p:sp>
      <p:cxnSp>
        <p:nvCxnSpPr>
          <p:cNvPr id="14" name="Elbow Connector 13"/>
          <p:cNvCxnSpPr>
            <a:stCxn id="13" idx="0"/>
            <a:endCxn id="7" idx="3"/>
          </p:cNvCxnSpPr>
          <p:nvPr/>
        </p:nvCxnSpPr>
        <p:spPr>
          <a:xfrm rot="16200000" flipV="1">
            <a:off x="4566910" y="4767589"/>
            <a:ext cx="480080" cy="8255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5755"/>
              </p:ext>
            </p:extLst>
          </p:nvPr>
        </p:nvGraphicFramePr>
        <p:xfrm>
          <a:off x="7848600" y="21844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85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1844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81342"/>
              </p:ext>
            </p:extLst>
          </p:nvPr>
        </p:nvGraphicFramePr>
        <p:xfrm>
          <a:off x="762000" y="93476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5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476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33400" y="2611160"/>
            <a:ext cx="65532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57090"/>
              </p:ext>
            </p:extLst>
          </p:nvPr>
        </p:nvGraphicFramePr>
        <p:xfrm>
          <a:off x="3964020" y="4114800"/>
          <a:ext cx="373218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6" name="Equation" r:id="rId5" imgW="1866090" imgH="253890" progId="Equation.DSMT4">
                  <p:embed/>
                </p:oleObj>
              </mc:Choice>
              <mc:Fallback>
                <p:oleObj name="Equation" r:id="rId5" imgW="1866090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020" y="4114800"/>
                        <a:ext cx="3732180" cy="50778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01532"/>
              </p:ext>
            </p:extLst>
          </p:nvPr>
        </p:nvGraphicFramePr>
        <p:xfrm>
          <a:off x="7150200" y="2687360"/>
          <a:ext cx="6984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7" name="Equation" r:id="rId7" imgW="279360" imgH="279360" progId="Equation.DSMT4">
                  <p:embed/>
                </p:oleObj>
              </mc:Choice>
              <mc:Fallback>
                <p:oleObj name="Equation" r:id="rId7" imgW="2793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200" y="2687360"/>
                        <a:ext cx="698400" cy="69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02863"/>
              </p:ext>
            </p:extLst>
          </p:nvPr>
        </p:nvGraphicFramePr>
        <p:xfrm>
          <a:off x="7067550" y="131510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8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31510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6" idx="3"/>
            <a:endCxn id="22" idx="3"/>
          </p:cNvCxnSpPr>
          <p:nvPr/>
        </p:nvCxnSpPr>
        <p:spPr>
          <a:xfrm>
            <a:off x="7581840" y="1696760"/>
            <a:ext cx="266760" cy="1339800"/>
          </a:xfrm>
          <a:prstGeom prst="bentConnector3">
            <a:avLst>
              <a:gd name="adj1" fmla="val 18569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5029200"/>
            <a:ext cx="4343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Druga invarijanta napona.</a:t>
            </a:r>
            <a:endParaRPr lang="en-US" sz="2800" b="1" dirty="0"/>
          </a:p>
        </p:txBody>
      </p:sp>
      <p:cxnSp>
        <p:nvCxnSpPr>
          <p:cNvPr id="31" name="Elbow Connector 30"/>
          <p:cNvCxnSpPr>
            <a:stCxn id="21" idx="1"/>
            <a:endCxn id="30" idx="0"/>
          </p:cNvCxnSpPr>
          <p:nvPr/>
        </p:nvCxnSpPr>
        <p:spPr>
          <a:xfrm rot="10800000" flipV="1">
            <a:off x="3314700" y="4368690"/>
            <a:ext cx="649320" cy="6605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58335"/>
              </p:ext>
            </p:extLst>
          </p:nvPr>
        </p:nvGraphicFramePr>
        <p:xfrm>
          <a:off x="8153400" y="195328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9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95328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Elbow Connector 38"/>
          <p:cNvCxnSpPr>
            <a:stCxn id="38" idx="2"/>
            <a:endCxn id="21" idx="3"/>
          </p:cNvCxnSpPr>
          <p:nvPr/>
        </p:nvCxnSpPr>
        <p:spPr>
          <a:xfrm rot="5400000">
            <a:off x="7288595" y="3122885"/>
            <a:ext cx="1653410" cy="838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33400" y="706160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7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01171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2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3.1.4. Ekstremne vrednosti normalnih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86895"/>
              </p:ext>
            </p:extLst>
          </p:nvPr>
        </p:nvGraphicFramePr>
        <p:xfrm>
          <a:off x="1219200" y="4648200"/>
          <a:ext cx="515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3" name="Equation" r:id="rId5" imgW="2577960" imgH="419040" progId="Equation.DSMT4">
                  <p:embed/>
                </p:oleObj>
              </mc:Choice>
              <mc:Fallback>
                <p:oleObj name="Equation" r:id="rId5" imgW="2577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515592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14400" y="16002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46241"/>
              </p:ext>
            </p:extLst>
          </p:nvPr>
        </p:nvGraphicFramePr>
        <p:xfrm>
          <a:off x="7315200" y="17145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4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7145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6" idx="1"/>
          </p:cNvCxnSpPr>
          <p:nvPr/>
        </p:nvCxnSpPr>
        <p:spPr>
          <a:xfrm rot="10800000" flipH="1" flipV="1">
            <a:off x="914400" y="2095500"/>
            <a:ext cx="304800" cy="297174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96676"/>
              </p:ext>
            </p:extLst>
          </p:nvPr>
        </p:nvGraphicFramePr>
        <p:xfrm>
          <a:off x="990600" y="6858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3" name="Equation" r:id="rId3" imgW="2577960" imgH="419040" progId="Equation.DSMT4">
                  <p:embed/>
                </p:oleObj>
              </mc:Choice>
              <mc:Fallback>
                <p:oleObj name="Equation" r:id="rId3" imgW="2577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22248"/>
              </p:ext>
            </p:extLst>
          </p:nvPr>
        </p:nvGraphicFramePr>
        <p:xfrm>
          <a:off x="990600" y="21336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4" name="Equation" r:id="rId5" imgW="1066800" imgH="469900" progId="Equation.DSMT4">
                  <p:embed/>
                </p:oleObj>
              </mc:Choice>
              <mc:Fallback>
                <p:oleObj name="Equation" r:id="rId5" imgW="1066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1336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91208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3060"/>
              </p:ext>
            </p:extLst>
          </p:nvPr>
        </p:nvGraphicFramePr>
        <p:xfrm>
          <a:off x="3429000" y="50292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6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75566"/>
              </p:ext>
            </p:extLst>
          </p:nvPr>
        </p:nvGraphicFramePr>
        <p:xfrm>
          <a:off x="6858000" y="43434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7" name="Equation" r:id="rId11" imgW="876300" imgH="228600" progId="Equation.DSMT4">
                  <p:embed/>
                </p:oleObj>
              </mc:Choice>
              <mc:Fallback>
                <p:oleObj name="Equation" r:id="rId11" imgW="8763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434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74209"/>
              </p:ext>
            </p:extLst>
          </p:nvPr>
        </p:nvGraphicFramePr>
        <p:xfrm>
          <a:off x="6858000" y="5029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8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V="1">
            <a:off x="990600" y="2603499"/>
            <a:ext cx="12700" cy="13522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97824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9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5638800" y="41910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6477000" y="41910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45589"/>
              </p:ext>
            </p:extLst>
          </p:nvPr>
        </p:nvGraphicFramePr>
        <p:xfrm>
          <a:off x="5384800" y="34798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3" name="Equation" r:id="rId3" imgW="1460500" imgH="965200" progId="Equation.DSMT4">
                  <p:embed/>
                </p:oleObj>
              </mc:Choice>
              <mc:Fallback>
                <p:oleObj name="Equation" r:id="rId3" imgW="1460500" imgH="96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79516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4" name="Equation" r:id="rId5" imgW="3009600" imgH="393480" progId="Equation.DSMT4">
                  <p:embed/>
                </p:oleObj>
              </mc:Choice>
              <mc:Fallback>
                <p:oleObj name="Equation" r:id="rId5" imgW="300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87898"/>
              </p:ext>
            </p:extLst>
          </p:nvPr>
        </p:nvGraphicFramePr>
        <p:xfrm>
          <a:off x="812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5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88836"/>
              </p:ext>
            </p:extLst>
          </p:nvPr>
        </p:nvGraphicFramePr>
        <p:xfrm>
          <a:off x="736600" y="2032000"/>
          <a:ext cx="756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6" name="Equation" r:id="rId9" imgW="3784320" imgH="393480" progId="Equation.DSMT4">
                  <p:embed/>
                </p:oleObj>
              </mc:Choice>
              <mc:Fallback>
                <p:oleObj name="Equation" r:id="rId9" imgW="3784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032000"/>
                        <a:ext cx="756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2720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9270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79389"/>
              </p:ext>
            </p:extLst>
          </p:nvPr>
        </p:nvGraphicFramePr>
        <p:xfrm>
          <a:off x="1143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77927"/>
              </p:ext>
            </p:extLst>
          </p:nvPr>
        </p:nvGraphicFramePr>
        <p:xfrm>
          <a:off x="1143000" y="568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9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8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>
            <a:stCxn id="11" idx="2"/>
            <a:endCxn id="12" idx="0"/>
          </p:cNvCxnSpPr>
          <p:nvPr/>
        </p:nvCxnSpPr>
        <p:spPr>
          <a:xfrm>
            <a:off x="1282700" y="3302000"/>
            <a:ext cx="0" cy="23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99638"/>
              </p:ext>
            </p:extLst>
          </p:nvPr>
        </p:nvGraphicFramePr>
        <p:xfrm>
          <a:off x="1092200" y="2337240"/>
          <a:ext cx="675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0" name="Equation" r:id="rId3" imgW="3378200" imgH="647700" progId="Equation.DSMT4">
                  <p:embed/>
                </p:oleObj>
              </mc:Choice>
              <mc:Fallback>
                <p:oleObj name="Equation" r:id="rId3" imgW="33782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337240"/>
                        <a:ext cx="67564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47300"/>
              </p:ext>
            </p:extLst>
          </p:nvPr>
        </p:nvGraphicFramePr>
        <p:xfrm>
          <a:off x="5588000" y="73704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1" name="Equation" r:id="rId5" imgW="1117600" imgH="469900" progId="Equation.DSMT4">
                  <p:embed/>
                </p:oleObj>
              </mc:Choice>
              <mc:Fallback>
                <p:oleObj name="Equation" r:id="rId5" imgW="11176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737040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16799"/>
              </p:ext>
            </p:extLst>
          </p:nvPr>
        </p:nvGraphicFramePr>
        <p:xfrm>
          <a:off x="1447800" y="965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65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85422"/>
              </p:ext>
            </p:extLst>
          </p:nvPr>
        </p:nvGraphicFramePr>
        <p:xfrm>
          <a:off x="1447800" y="18800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800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>
            <a:stCxn id="10" idx="2"/>
            <a:endCxn id="11" idx="0"/>
          </p:cNvCxnSpPr>
          <p:nvPr/>
        </p:nvCxnSpPr>
        <p:spPr>
          <a:xfrm>
            <a:off x="1587500" y="1372040"/>
            <a:ext cx="0" cy="5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6200000" flipH="1" flipV="1">
            <a:off x="6479540" y="1933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48405"/>
              </p:ext>
            </p:extLst>
          </p:nvPr>
        </p:nvGraphicFramePr>
        <p:xfrm>
          <a:off x="1092200" y="424224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4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4224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29554"/>
              </p:ext>
            </p:extLst>
          </p:nvPr>
        </p:nvGraphicFramePr>
        <p:xfrm>
          <a:off x="2921000" y="3759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759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6429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9" name="Equation" r:id="rId3" imgW="3009600" imgH="393480" progId="Equation.DSMT4">
                  <p:embed/>
                </p:oleObj>
              </mc:Choice>
              <mc:Fallback>
                <p:oleObj name="Equation" r:id="rId3" imgW="300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97252"/>
              </p:ext>
            </p:extLst>
          </p:nvPr>
        </p:nvGraphicFramePr>
        <p:xfrm>
          <a:off x="800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0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087"/>
              </p:ext>
            </p:extLst>
          </p:nvPr>
        </p:nvGraphicFramePr>
        <p:xfrm>
          <a:off x="711200" y="2032000"/>
          <a:ext cx="762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1" name="Equation" r:id="rId7" imgW="3809880" imgH="393480" progId="Equation.DSMT4">
                  <p:embed/>
                </p:oleObj>
              </mc:Choice>
              <mc:Fallback>
                <p:oleObj name="Equation" r:id="rId7" imgW="380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032000"/>
                        <a:ext cx="762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67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4717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4" name="Group 3"/>
          <p:cNvGrpSpPr/>
          <p:nvPr/>
        </p:nvGrpSpPr>
        <p:grpSpPr>
          <a:xfrm>
            <a:off x="10668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01499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33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989810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34" name="Equation" r:id="rId12" imgW="139639" imgH="203112" progId="Equation.DSMT4">
                    <p:embed/>
                  </p:oleObj>
                </mc:Choice>
                <mc:Fallback>
                  <p:oleObj name="Equation" r:id="rId12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>
              <a:stCxn id="11" idx="2"/>
              <a:endCxn id="12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0692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5" name="Equation" r:id="rId13" imgW="3365280" imgH="965160" progId="Equation.DSMT4">
                  <p:embed/>
                </p:oleObj>
              </mc:Choice>
              <mc:Fallback>
                <p:oleObj name="Equation" r:id="rId13" imgW="336528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736600"/>
            <a:ext cx="279400" cy="1320800"/>
            <a:chOff x="1143000" y="736600"/>
            <a:chExt cx="279400" cy="13208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20311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84" name="Equation" r:id="rId3" imgW="139639" imgH="203112" progId="Equation.DSMT4">
                    <p:embed/>
                  </p:oleObj>
                </mc:Choice>
                <mc:Fallback>
                  <p:oleObj name="Equation" r:id="rId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532574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85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>
              <a:stCxn id="4" idx="2"/>
              <a:endCxn id="5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27942"/>
              </p:ext>
            </p:extLst>
          </p:nvPr>
        </p:nvGraphicFramePr>
        <p:xfrm>
          <a:off x="1219200" y="2133600"/>
          <a:ext cx="678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6" name="Equation" r:id="rId6" imgW="3390900" imgH="647700" progId="Equation.DSMT4">
                  <p:embed/>
                </p:oleObj>
              </mc:Choice>
              <mc:Fallback>
                <p:oleObj name="Equation" r:id="rId6" imgW="3390900" imgH="647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67818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05869"/>
              </p:ext>
            </p:extLst>
          </p:nvPr>
        </p:nvGraphicFramePr>
        <p:xfrm>
          <a:off x="5741380" y="546304"/>
          <a:ext cx="2259620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7" name="Equation" r:id="rId8" imgW="1129810" imgH="469696" progId="Equation.DSMT4">
                  <p:embed/>
                </p:oleObj>
              </mc:Choice>
              <mc:Fallback>
                <p:oleObj name="Equation" r:id="rId8" imgW="1129810" imgH="46969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380" y="546304"/>
                        <a:ext cx="2259620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 flipV="1">
            <a:off x="6936740" y="1714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87781"/>
              </p:ext>
            </p:extLst>
          </p:nvPr>
        </p:nvGraphicFramePr>
        <p:xfrm>
          <a:off x="1219200" y="403860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8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23346"/>
              </p:ext>
            </p:extLst>
          </p:nvPr>
        </p:nvGraphicFramePr>
        <p:xfrm>
          <a:off x="30480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9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ANALIZA NAPONA 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Ravno stanje napona vlada u tankim pločama kod kojih je opterećenje raspodeljeno po debljini ili je svedeno u ravan srednje </a:t>
            </a:r>
            <a:r>
              <a:rPr lang="sr-Latn-RS" sz="3200" dirty="0" smtClean="0"/>
              <a:t>površi.</a:t>
            </a:r>
            <a:endParaRPr lang="sr-Latn-RS" sz="3200" dirty="0"/>
          </a:p>
          <a:p>
            <a:pPr algn="just"/>
            <a:r>
              <a:rPr lang="sr-Latn-RS" sz="3200" dirty="0"/>
              <a:t>Na površinama tela, oslobođenim od opterećenja, takođe vlada ravno stanje </a:t>
            </a:r>
            <a:r>
              <a:rPr lang="sr-Latn-RS" sz="3200" dirty="0" smtClean="0"/>
              <a:t>napona.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23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3.1.1. Uvod u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"/>
    </mc:Choice>
    <mc:Fallback xmlns="">
      <p:transition spd="slow" advTm="2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94574"/>
              </p:ext>
            </p:extLst>
          </p:nvPr>
        </p:nvGraphicFramePr>
        <p:xfrm>
          <a:off x="1066800" y="965200"/>
          <a:ext cx="632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7" name="Equation" r:id="rId3" imgW="3162240" imgH="812520" progId="Equation.DSMT4">
                  <p:embed/>
                </p:oleObj>
              </mc:Choice>
              <mc:Fallback>
                <p:oleObj name="Equation" r:id="rId3" imgW="3162240" imgH="8125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65200"/>
                        <a:ext cx="632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263205"/>
            <a:ext cx="7239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Ekstremne vrednosti normalnih napona zovu se </a:t>
            </a:r>
            <a:r>
              <a:rPr lang="sr-Latn-RS" sz="2800" b="1" dirty="0"/>
              <a:t>glavni naponi</a:t>
            </a:r>
            <a:r>
              <a:rPr lang="sr-Latn-RS" sz="2800" dirty="0"/>
              <a:t>, a odgovarajuće ravni i pravci, zovu se </a:t>
            </a:r>
            <a:r>
              <a:rPr lang="sr-Latn-RS" sz="2800" b="1" dirty="0"/>
              <a:t>glavne ravni</a:t>
            </a:r>
            <a:r>
              <a:rPr lang="sr-Latn-RS" sz="2800" dirty="0"/>
              <a:t>, odnosno </a:t>
            </a:r>
            <a:r>
              <a:rPr lang="sr-Latn-RS" sz="2800" b="1" dirty="0"/>
              <a:t>glavni pravci</a:t>
            </a:r>
            <a:r>
              <a:rPr lang="sr-Latn-RS" sz="2800" dirty="0"/>
              <a:t>. </a:t>
            </a:r>
            <a:endParaRPr lang="en-US" sz="2800" dirty="0"/>
          </a:p>
        </p:txBody>
      </p:sp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7391400" y="1778000"/>
            <a:ext cx="914400" cy="2177703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4038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Glavne napone s obzirom na uobičajene oznake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75908"/>
              </p:ext>
            </p:extLst>
          </p:nvPr>
        </p:nvGraphicFramePr>
        <p:xfrm>
          <a:off x="4495800" y="1143000"/>
          <a:ext cx="119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7" name="Equation" r:id="rId3" imgW="596880" imgH="457200" progId="Equation.DSMT4">
                  <p:embed/>
                </p:oleObj>
              </mc:Choice>
              <mc:Fallback>
                <p:oleObj name="Equation" r:id="rId3" imgW="5968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1193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336800"/>
            <a:ext cx="4419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možemo sračunati pomoću izraza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96754"/>
              </p:ext>
            </p:extLst>
          </p:nvPr>
        </p:nvGraphicFramePr>
        <p:xfrm>
          <a:off x="2362200" y="29464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8" name="Equation" r:id="rId5" imgW="2438280" imgH="812520" progId="Equation.DSMT4">
                  <p:embed/>
                </p:oleObj>
              </mc:Choice>
              <mc:Fallback>
                <p:oleObj name="Equation" r:id="rId5" imgW="24382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464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7608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bjedinjeno napisanih u obliku: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33318"/>
              </p:ext>
            </p:extLst>
          </p:nvPr>
        </p:nvGraphicFramePr>
        <p:xfrm>
          <a:off x="2311400" y="53848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9" name="Equation" r:id="rId7" imgW="2501640" imgH="393480" progId="Equation.DSMT4">
                  <p:embed/>
                </p:oleObj>
              </mc:Choice>
              <mc:Fallback>
                <p:oleObj name="Equation" r:id="rId7" imgW="2501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84800"/>
                        <a:ext cx="5003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90700"/>
              </p:ext>
            </p:extLst>
          </p:nvPr>
        </p:nvGraphicFramePr>
        <p:xfrm>
          <a:off x="1600200" y="6858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7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858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23359"/>
              </p:ext>
            </p:extLst>
          </p:nvPr>
        </p:nvGraphicFramePr>
        <p:xfrm>
          <a:off x="6629400" y="1143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8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430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79254"/>
              </p:ext>
            </p:extLst>
          </p:nvPr>
        </p:nvGraphicFramePr>
        <p:xfrm>
          <a:off x="1600200" y="302281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9" name="Equation" r:id="rId7" imgW="1409088" imgH="241195" progId="Equation.DSMT4">
                  <p:embed/>
                </p:oleObj>
              </mc:Choice>
              <mc:Fallback>
                <p:oleObj name="Equation" r:id="rId7" imgW="140908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22810"/>
                        <a:ext cx="2818176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11145"/>
              </p:ext>
            </p:extLst>
          </p:nvPr>
        </p:nvGraphicFramePr>
        <p:xfrm>
          <a:off x="25908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4075093"/>
            <a:ext cx="38862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Algebarski posmatrano, za glavne napone vredi: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45217"/>
              </p:ext>
            </p:extLst>
          </p:nvPr>
        </p:nvGraphicFramePr>
        <p:xfrm>
          <a:off x="5105400" y="4648200"/>
          <a:ext cx="963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1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9636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3.1.5. Ekstremne vrednosti napona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59865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92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33528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06196"/>
              </p:ext>
            </p:extLst>
          </p:nvPr>
        </p:nvGraphicFramePr>
        <p:xfrm>
          <a:off x="7315200" y="34671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93"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671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91500"/>
              </p:ext>
            </p:extLst>
          </p:nvPr>
        </p:nvGraphicFramePr>
        <p:xfrm>
          <a:off x="1219200" y="4800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94" name="Equation" r:id="rId7" imgW="2628900" imgH="444500" progId="Equation.DSMT4">
                  <p:embed/>
                </p:oleObj>
              </mc:Choice>
              <mc:Fallback>
                <p:oleObj name="Equation" r:id="rId7" imgW="26289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5257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5" idx="1"/>
            <a:endCxn id="8" idx="1"/>
          </p:cNvCxnSpPr>
          <p:nvPr/>
        </p:nvCxnSpPr>
        <p:spPr>
          <a:xfrm rot="10800000" flipH="1" flipV="1">
            <a:off x="914400" y="3848100"/>
            <a:ext cx="304800" cy="13970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47975"/>
              </p:ext>
            </p:extLst>
          </p:nvPr>
        </p:nvGraphicFramePr>
        <p:xfrm>
          <a:off x="990600" y="2057400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4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336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08922"/>
              </p:ext>
            </p:extLst>
          </p:nvPr>
        </p:nvGraphicFramePr>
        <p:xfrm>
          <a:off x="990600" y="609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5" name="Equation" r:id="rId5" imgW="2628900" imgH="444500" progId="Equation.DSMT4">
                  <p:embed/>
                </p:oleObj>
              </mc:Choice>
              <mc:Fallback>
                <p:oleObj name="Equation" r:id="rId5" imgW="26289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257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38649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73795"/>
              </p:ext>
            </p:extLst>
          </p:nvPr>
        </p:nvGraphicFramePr>
        <p:xfrm>
          <a:off x="3429000" y="51816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7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816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1"/>
            <a:endCxn id="8" idx="1"/>
          </p:cNvCxnSpPr>
          <p:nvPr/>
        </p:nvCxnSpPr>
        <p:spPr>
          <a:xfrm rot="10800000" flipV="1">
            <a:off x="990600" y="2527299"/>
            <a:ext cx="12700" cy="14284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97218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8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76213"/>
              </p:ext>
            </p:extLst>
          </p:nvPr>
        </p:nvGraphicFramePr>
        <p:xfrm>
          <a:off x="6832600" y="44069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9" name="Equation" r:id="rId13" imgW="901440" imgH="241200" progId="Equation.DSMT4">
                  <p:embed/>
                </p:oleObj>
              </mc:Choice>
              <mc:Fallback>
                <p:oleObj name="Equation" r:id="rId13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4069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31069"/>
              </p:ext>
            </p:extLst>
          </p:nvPr>
        </p:nvGraphicFramePr>
        <p:xfrm>
          <a:off x="6832600" y="51562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60" name="Equation" r:id="rId15" imgW="901440" imgH="241200" progId="Equation.DSMT4">
                  <p:embed/>
                </p:oleObj>
              </mc:Choice>
              <mc:Fallback>
                <p:oleObj name="Equation" r:id="rId15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562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5638800" y="42672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6477000" y="42672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53791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8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59738"/>
              </p:ext>
            </p:extLst>
          </p:nvPr>
        </p:nvGraphicFramePr>
        <p:xfrm>
          <a:off x="1320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9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20278"/>
              </p:ext>
            </p:extLst>
          </p:nvPr>
        </p:nvGraphicFramePr>
        <p:xfrm>
          <a:off x="4622800" y="34290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0" name="Equation" r:id="rId7" imgW="1460160" imgH="965160" progId="Equation.DSMT4">
                  <p:embed/>
                </p:oleObj>
              </mc:Choice>
              <mc:Fallback>
                <p:oleObj name="Equation" r:id="rId7" imgW="1460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4290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736039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5895340" y="3009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25"/>
              </p:ext>
            </p:extLst>
          </p:nvPr>
        </p:nvGraphicFramePr>
        <p:xfrm>
          <a:off x="2743200" y="1955800"/>
          <a:ext cx="482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2" name="Equation" r:id="rId11" imgW="2412720" imgH="393480" progId="Equation.DSMT4">
                  <p:embed/>
                </p:oleObj>
              </mc:Choice>
              <mc:Fallback>
                <p:oleObj name="Equation" r:id="rId11" imgW="2412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55800"/>
                        <a:ext cx="482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8194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416114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63" name="Equation" r:id="rId13" imgW="139639" imgH="203112" progId="Equation.DSMT4">
                    <p:embed/>
                  </p:oleObj>
                </mc:Choice>
                <mc:Fallback>
                  <p:oleObj name="Equation" r:id="rId1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764695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64" name="Equation" r:id="rId14" imgW="139639" imgH="203112" progId="Equation.DSMT4">
                    <p:embed/>
                  </p:oleObj>
                </mc:Choice>
                <mc:Fallback>
                  <p:oleObj name="Equation" r:id="rId1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>
              <a:stCxn id="13" idx="2"/>
              <a:endCxn id="14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0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31264"/>
              </p:ext>
            </p:extLst>
          </p:nvPr>
        </p:nvGraphicFramePr>
        <p:xfrm>
          <a:off x="1244600" y="2362200"/>
          <a:ext cx="4013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3" name="Equation" r:id="rId3" imgW="2006280" imgH="647640" progId="Equation.DSMT4">
                  <p:embed/>
                </p:oleObj>
              </mc:Choice>
              <mc:Fallback>
                <p:oleObj name="Equation" r:id="rId3" imgW="200628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62200"/>
                        <a:ext cx="40132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46200" y="965200"/>
            <a:ext cx="279400" cy="1320800"/>
            <a:chOff x="1143000" y="736600"/>
            <a:chExt cx="279400" cy="1320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62505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34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55082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35" name="Equation" r:id="rId7" imgW="139639" imgH="203112" progId="Equation.DSMT4">
                    <p:embed/>
                  </p:oleObj>
                </mc:Choice>
                <mc:Fallback>
                  <p:oleObj name="Equation" r:id="rId7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>
              <a:stCxn id="5" idx="2"/>
              <a:endCxn id="6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98159"/>
              </p:ext>
            </p:extLst>
          </p:nvPr>
        </p:nvGraphicFramePr>
        <p:xfrm>
          <a:off x="3429000" y="787400"/>
          <a:ext cx="243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6" name="Equation" r:id="rId8" imgW="1218960" imgH="469800" progId="Equation.DSMT4">
                  <p:embed/>
                </p:oleObj>
              </mc:Choice>
              <mc:Fallback>
                <p:oleObj name="Equation" r:id="rId8" imgW="1218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87400"/>
                        <a:ext cx="2438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 flipV="1">
            <a:off x="433070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30"/>
              </p:ext>
            </p:extLst>
          </p:nvPr>
        </p:nvGraphicFramePr>
        <p:xfrm>
          <a:off x="1801812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2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1854"/>
              </p:ext>
            </p:extLst>
          </p:nvPr>
        </p:nvGraphicFramePr>
        <p:xfrm>
          <a:off x="1219200" y="42418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8" name="Equation" r:id="rId11" imgW="1688367" imgH="393529" progId="Equation.DSMT4">
                  <p:embed/>
                </p:oleObj>
              </mc:Choice>
              <mc:Fallback>
                <p:oleObj name="Equation" r:id="rId11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418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7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89084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0" name="Equation" r:id="rId3" imgW="3365280" imgH="965160" progId="Equation.DSMT4">
                  <p:embed/>
                </p:oleObj>
              </mc:Choice>
              <mc:Fallback>
                <p:oleObj name="Equation" r:id="rId3" imgW="3365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26917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1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67081"/>
              </p:ext>
            </p:extLst>
          </p:nvPr>
        </p:nvGraphicFramePr>
        <p:xfrm>
          <a:off x="1308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2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92388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83914"/>
              </p:ext>
            </p:extLst>
          </p:nvPr>
        </p:nvGraphicFramePr>
        <p:xfrm>
          <a:off x="2667000" y="1955800"/>
          <a:ext cx="487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4" name="Equation" r:id="rId11" imgW="2438280" imgH="393480" progId="Equation.DSMT4">
                  <p:embed/>
                </p:oleObj>
              </mc:Choice>
              <mc:Fallback>
                <p:oleObj name="Equation" r:id="rId11" imgW="243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55800"/>
                        <a:ext cx="487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43000" y="2209800"/>
            <a:ext cx="1447800" cy="4114800"/>
            <a:chOff x="1143000" y="2209800"/>
            <a:chExt cx="1447800" cy="41148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514501"/>
                </p:ext>
              </p:extLst>
            </p:nvPr>
          </p:nvGraphicFramePr>
          <p:xfrm>
            <a:off x="2209800" y="2209800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25" name="Equation" r:id="rId13" imgW="190440" imgH="152280" progId="Equation.DSMT4">
                    <p:embed/>
                  </p:oleObj>
                </mc:Choice>
                <mc:Fallback>
                  <p:oleObj name="Equation" r:id="rId13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209800"/>
                          <a:ext cx="3810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Elbow Connector 18"/>
            <p:cNvCxnSpPr>
              <a:stCxn id="18" idx="1"/>
              <a:endCxn id="22" idx="0"/>
            </p:cNvCxnSpPr>
            <p:nvPr/>
          </p:nvCxnSpPr>
          <p:spPr>
            <a:xfrm rot="10800000" flipV="1">
              <a:off x="1282700" y="2362200"/>
              <a:ext cx="927100" cy="355600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697279"/>
                </p:ext>
              </p:extLst>
            </p:nvPr>
          </p:nvGraphicFramePr>
          <p:xfrm>
            <a:off x="1143000" y="59182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26" name="Equation" r:id="rId15" imgW="139639" imgH="203112" progId="Equation.DSMT4">
                    <p:embed/>
                  </p:oleObj>
                </mc:Choice>
                <mc:Fallback>
                  <p:oleObj name="Equation" r:id="rId15" imgW="139639" imgH="203112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59182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79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86528"/>
              </p:ext>
            </p:extLst>
          </p:nvPr>
        </p:nvGraphicFramePr>
        <p:xfrm>
          <a:off x="1676400" y="2362200"/>
          <a:ext cx="381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7" name="Equation" r:id="rId3" imgW="1904760" imgH="647640" progId="Equation.DSMT4">
                  <p:embed/>
                </p:oleObj>
              </mc:Choice>
              <mc:Fallback>
                <p:oleObj name="Equation" r:id="rId3" imgW="190476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38100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26169"/>
              </p:ext>
            </p:extLst>
          </p:nvPr>
        </p:nvGraphicFramePr>
        <p:xfrm>
          <a:off x="17526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8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0380"/>
              </p:ext>
            </p:extLst>
          </p:nvPr>
        </p:nvGraphicFramePr>
        <p:xfrm>
          <a:off x="2997200" y="78740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9" name="Equation" r:id="rId7" imgW="1231560" imgH="469800" progId="Equation.DSMT4">
                  <p:embed/>
                </p:oleObj>
              </mc:Choice>
              <mc:Fallback>
                <p:oleObj name="Equation" r:id="rId7" imgW="12315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787400"/>
                        <a:ext cx="2463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467614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78338"/>
              </p:ext>
            </p:extLst>
          </p:nvPr>
        </p:nvGraphicFramePr>
        <p:xfrm>
          <a:off x="1665288" y="4318000"/>
          <a:ext cx="3554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0" name="Equation" r:id="rId9" imgW="1777680" imgH="393480" progId="Equation.DSMT4">
                  <p:embed/>
                </p:oleObj>
              </mc:Choice>
              <mc:Fallback>
                <p:oleObj name="Equation" r:id="rId9" imgW="17776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318000"/>
                        <a:ext cx="35544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42846"/>
              </p:ext>
            </p:extLst>
          </p:nvPr>
        </p:nvGraphicFramePr>
        <p:xfrm>
          <a:off x="1803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5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819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Predznak ekstremnih napona smicanja nema fizičko značenje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tog razloga se u proračunima čvrstoće koriste vrednosti maksimalnog napona smicanja.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47339"/>
              </p:ext>
            </p:extLst>
          </p:nvPr>
        </p:nvGraphicFramePr>
        <p:xfrm>
          <a:off x="890587" y="3098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1" name="Equation" r:id="rId3" imgW="1688367" imgH="393529" progId="Equation.DSMT4">
                  <p:embed/>
                </p:oleObj>
              </mc:Choice>
              <mc:Fallback>
                <p:oleObj name="Equation" r:id="rId3" imgW="1688367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3098800"/>
                        <a:ext cx="33766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203034" cy="3633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 Primer tankih ploča u kojima vlada ravno stanje napona: ravna epruveta sa centralnim otvorom (a), konzolna traka (b) i disk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131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386"/>
              </p:ext>
            </p:extLst>
          </p:nvPr>
        </p:nvGraphicFramePr>
        <p:xfrm>
          <a:off x="1524000" y="4572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1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41244"/>
              </p:ext>
            </p:extLst>
          </p:nvPr>
        </p:nvGraphicFramePr>
        <p:xfrm>
          <a:off x="1524000" y="2870200"/>
          <a:ext cx="525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2" name="Equation" r:id="rId5" imgW="2628720" imgH="812520" progId="Equation.DSMT4">
                  <p:embed/>
                </p:oleObj>
              </mc:Choice>
              <mc:Fallback>
                <p:oleObj name="Equation" r:id="rId5" imgW="262872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0200"/>
                        <a:ext cx="5257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71600" y="1260000"/>
            <a:ext cx="52578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92642"/>
              </p:ext>
            </p:extLst>
          </p:nvPr>
        </p:nvGraphicFramePr>
        <p:xfrm>
          <a:off x="6705600" y="1314450"/>
          <a:ext cx="129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3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14450"/>
                        <a:ext cx="129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81298"/>
              </p:ext>
            </p:extLst>
          </p:nvPr>
        </p:nvGraphicFramePr>
        <p:xfrm>
          <a:off x="6858000" y="32766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4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766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9832"/>
              </p:ext>
            </p:extLst>
          </p:nvPr>
        </p:nvGraphicFramePr>
        <p:xfrm>
          <a:off x="38354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7596"/>
              </p:ext>
            </p:extLst>
          </p:nvPr>
        </p:nvGraphicFramePr>
        <p:xfrm>
          <a:off x="1524000" y="50800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6" name="Equation" r:id="rId13" imgW="1764534" imgH="355446" progId="Equation.DSMT4">
                  <p:embed/>
                </p:oleObj>
              </mc:Choice>
              <mc:Fallback>
                <p:oleObj name="Equation" r:id="rId13" imgW="1764534" imgH="3554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800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75806"/>
              </p:ext>
            </p:extLst>
          </p:nvPr>
        </p:nvGraphicFramePr>
        <p:xfrm>
          <a:off x="2438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2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6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61671"/>
              </p:ext>
            </p:extLst>
          </p:nvPr>
        </p:nvGraphicFramePr>
        <p:xfrm>
          <a:off x="838200" y="6858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2" name="Equation" r:id="rId3" imgW="1765080" imgH="355320" progId="Equation.DSMT4">
                  <p:embed/>
                </p:oleObj>
              </mc:Choice>
              <mc:Fallback>
                <p:oleObj name="Equation" r:id="rId3" imgW="176508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858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77408"/>
              </p:ext>
            </p:extLst>
          </p:nvPr>
        </p:nvGraphicFramePr>
        <p:xfrm>
          <a:off x="4267200" y="74295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3" name="Equation" r:id="rId5" imgW="253800" imgH="215640" progId="Equation.DSMT4">
                  <p:embed/>
                </p:oleObj>
              </mc:Choice>
              <mc:Fallback>
                <p:oleObj name="Equation" r:id="rId5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2950"/>
                        <a:ext cx="76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27737"/>
              </p:ext>
            </p:extLst>
          </p:nvPr>
        </p:nvGraphicFramePr>
        <p:xfrm>
          <a:off x="838200" y="1879600"/>
          <a:ext cx="381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4" name="Equation" r:id="rId7" imgW="1904760" imgH="393480" progId="Equation.DSMT4">
                  <p:embed/>
                </p:oleObj>
              </mc:Choice>
              <mc:Fallback>
                <p:oleObj name="Equation" r:id="rId7" imgW="1904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79600"/>
                        <a:ext cx="3810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5937"/>
              </p:ext>
            </p:extLst>
          </p:nvPr>
        </p:nvGraphicFramePr>
        <p:xfrm>
          <a:off x="812800" y="3327400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5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327400"/>
                        <a:ext cx="1778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20831"/>
              </p:ext>
            </p:extLst>
          </p:nvPr>
        </p:nvGraphicFramePr>
        <p:xfrm>
          <a:off x="1752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4400"/>
              </p:ext>
            </p:extLst>
          </p:nvPr>
        </p:nvGraphicFramePr>
        <p:xfrm>
          <a:off x="5257800" y="18796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7" name="Equation" r:id="rId13" imgW="1688367" imgH="393529" progId="Equation.DSMT4">
                  <p:embed/>
                </p:oleObj>
              </mc:Choice>
              <mc:Fallback>
                <p:oleObj name="Equation" r:id="rId13" imgW="168836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79600"/>
                        <a:ext cx="3376612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 flipV="1">
            <a:off x="473964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30568"/>
              </p:ext>
            </p:extLst>
          </p:nvPr>
        </p:nvGraphicFramePr>
        <p:xfrm>
          <a:off x="18288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3.1.6. Naponi smicanja za glavne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2253"/>
              </p:ext>
            </p:extLst>
          </p:nvPr>
        </p:nvGraphicFramePr>
        <p:xfrm>
          <a:off x="533400" y="1981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1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77263"/>
              </p:ext>
            </p:extLst>
          </p:nvPr>
        </p:nvGraphicFramePr>
        <p:xfrm>
          <a:off x="5753580" y="1676400"/>
          <a:ext cx="3009420" cy="14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2" name="Equation" r:id="rId5" imgW="2006280" imgH="965160" progId="Equation.DSMT4">
                  <p:embed/>
                </p:oleObj>
              </mc:Choice>
              <mc:Fallback>
                <p:oleObj name="Equation" r:id="rId5" imgW="20062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580" y="1676400"/>
                        <a:ext cx="3009420" cy="1447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 flipV="1">
            <a:off x="527304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93428"/>
              </p:ext>
            </p:extLst>
          </p:nvPr>
        </p:nvGraphicFramePr>
        <p:xfrm>
          <a:off x="533400" y="41148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3" name="Equation" r:id="rId7" imgW="3479800" imgH="469900" progId="Equation.DSMT4">
                  <p:embed/>
                </p:oleObj>
              </mc:Choice>
              <mc:Fallback>
                <p:oleObj name="Equation" r:id="rId7" imgW="34798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695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921000" y="2946400"/>
            <a:ext cx="279400" cy="1041400"/>
            <a:chOff x="1143000" y="736600"/>
            <a:chExt cx="279400" cy="1041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85078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64" name="Equation" r:id="rId9" imgW="139639" imgH="203112" progId="Equation.DSMT4">
                    <p:embed/>
                  </p:oleObj>
                </mc:Choice>
                <mc:Fallback>
                  <p:oleObj name="Equation" r:id="rId9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706411"/>
                </p:ext>
              </p:extLst>
            </p:nvPr>
          </p:nvGraphicFramePr>
          <p:xfrm>
            <a:off x="1143000" y="1371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65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371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>
              <a:stCxn id="11" idx="2"/>
              <a:endCxn id="12" idx="0"/>
            </p:cNvCxnSpPr>
            <p:nvPr/>
          </p:nvCxnSpPr>
          <p:spPr>
            <a:xfrm>
              <a:off x="1282700" y="11430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9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05974"/>
              </p:ext>
            </p:extLst>
          </p:nvPr>
        </p:nvGraphicFramePr>
        <p:xfrm>
          <a:off x="5105400" y="6096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2" name="Equation" r:id="rId3" imgW="1117600" imgH="469900" progId="Equation.DSMT4">
                  <p:embed/>
                </p:oleObj>
              </mc:Choice>
              <mc:Fallback>
                <p:oleObj name="Equation" r:id="rId3" imgW="11176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084"/>
              </p:ext>
            </p:extLst>
          </p:nvPr>
        </p:nvGraphicFramePr>
        <p:xfrm>
          <a:off x="1041400" y="21844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3" name="Equation" r:id="rId5" imgW="3479800" imgH="469900" progId="Equation.DSMT4">
                  <p:embed/>
                </p:oleObj>
              </mc:Choice>
              <mc:Fallback>
                <p:oleObj name="Equation" r:id="rId5" imgW="34798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184400"/>
                        <a:ext cx="695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5981700" y="1790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26492"/>
              </p:ext>
            </p:extLst>
          </p:nvPr>
        </p:nvGraphicFramePr>
        <p:xfrm>
          <a:off x="1041400" y="37338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4" name="Equation" r:id="rId7" imgW="2260600" imgH="482600" progId="Equation.DSMT4">
                  <p:embed/>
                </p:oleObj>
              </mc:Choice>
              <mc:Fallback>
                <p:oleObj name="Equation" r:id="rId7" imgW="22606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33800"/>
                        <a:ext cx="452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7866"/>
              </p:ext>
            </p:extLst>
          </p:nvPr>
        </p:nvGraphicFramePr>
        <p:xfrm>
          <a:off x="2133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1" y="4939605"/>
            <a:ext cx="4114799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U glavnim ravnima nema napona smicanja !</a:t>
            </a:r>
            <a:endParaRPr lang="en-US" sz="2800" b="1" dirty="0"/>
          </a:p>
        </p:txBody>
      </p:sp>
      <p:cxnSp>
        <p:nvCxnSpPr>
          <p:cNvPr id="10" name="Elbow Connector 9"/>
          <p:cNvCxnSpPr>
            <a:stCxn id="7" idx="3"/>
            <a:endCxn id="9" idx="3"/>
          </p:cNvCxnSpPr>
          <p:nvPr/>
        </p:nvCxnSpPr>
        <p:spPr>
          <a:xfrm flipH="1">
            <a:off x="5105400" y="4216400"/>
            <a:ext cx="457200" cy="1200259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24300"/>
              </p:ext>
            </p:extLst>
          </p:nvPr>
        </p:nvGraphicFramePr>
        <p:xfrm>
          <a:off x="4127500" y="5639712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96" name="Equation" r:id="rId11" imgW="1435100" imgH="254000" progId="Equation.DSMT4">
                  <p:embed/>
                </p:oleObj>
              </mc:Choice>
              <mc:Fallback>
                <p:oleObj name="Equation" r:id="rId11" imgW="1435100" imgH="254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639712"/>
                        <a:ext cx="2870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9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77958"/>
              </p:ext>
            </p:extLst>
          </p:nvPr>
        </p:nvGraphicFramePr>
        <p:xfrm>
          <a:off x="914400" y="6096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0" name="Equation" r:id="rId3" imgW="2578100" imgH="419100" progId="Equation.DSMT4">
                  <p:embed/>
                </p:oleObj>
              </mc:Choice>
              <mc:Fallback>
                <p:oleObj name="Equation" r:id="rId3" imgW="2578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50352"/>
              </p:ext>
            </p:extLst>
          </p:nvPr>
        </p:nvGraphicFramePr>
        <p:xfrm>
          <a:off x="914399" y="2133600"/>
          <a:ext cx="571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1" name="Equation" r:id="rId5" imgW="2857500" imgH="431800" progId="Equation.DSMT4">
                  <p:embed/>
                </p:oleObj>
              </mc:Choice>
              <mc:Fallback>
                <p:oleObj name="Equation" r:id="rId5" imgW="28575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133600"/>
                        <a:ext cx="5715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7261"/>
              </p:ext>
            </p:extLst>
          </p:nvPr>
        </p:nvGraphicFramePr>
        <p:xfrm>
          <a:off x="16002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9546"/>
              </p:ext>
            </p:extLst>
          </p:nvPr>
        </p:nvGraphicFramePr>
        <p:xfrm>
          <a:off x="1879600" y="3998893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3" name="Equation" r:id="rId9" imgW="2336800" imgH="393700" progId="Equation.DSMT4">
                  <p:embed/>
                </p:oleObj>
              </mc:Choice>
              <mc:Fallback>
                <p:oleObj name="Equation" r:id="rId9" imgW="2336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98893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21" idx="1"/>
          </p:cNvCxnSpPr>
          <p:nvPr/>
        </p:nvCxnSpPr>
        <p:spPr>
          <a:xfrm rot="10800000" flipH="1">
            <a:off x="1879599" y="3352799"/>
            <a:ext cx="2197099" cy="1039794"/>
          </a:xfrm>
          <a:prstGeom prst="bentConnector4">
            <a:avLst>
              <a:gd name="adj1" fmla="val -10405"/>
              <a:gd name="adj2" fmla="val 7301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9599" y="5065693"/>
            <a:ext cx="6121401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Još jedan dokaz da u glavnim ravnima nema napona smicanja !</a:t>
            </a:r>
            <a:endParaRPr lang="en-US" sz="2800" b="1" dirty="0"/>
          </a:p>
        </p:txBody>
      </p:sp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>
            <a:off x="6553200" y="4392593"/>
            <a:ext cx="1447800" cy="1150154"/>
          </a:xfrm>
          <a:prstGeom prst="bentConnector3">
            <a:avLst>
              <a:gd name="adj1" fmla="val 1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924300" y="1257299"/>
            <a:ext cx="304798" cy="3886201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Određivanje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95918"/>
              </p:ext>
            </p:extLst>
          </p:nvPr>
        </p:nvGraphicFramePr>
        <p:xfrm>
          <a:off x="3352800" y="1219200"/>
          <a:ext cx="241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1" name="Equation" r:id="rId3" imgW="1206500" imgH="469900" progId="Equation.DSMT4">
                  <p:embed/>
                </p:oleObj>
              </mc:Choice>
              <mc:Fallback>
                <p:oleObj name="Equation" r:id="rId3" imgW="12065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2413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95315"/>
              </p:ext>
            </p:extLst>
          </p:nvPr>
        </p:nvGraphicFramePr>
        <p:xfrm>
          <a:off x="609600" y="12192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2" name="Equation" r:id="rId5" imgW="1066680" imgH="469800" progId="Equation.DSMT4">
                  <p:embed/>
                </p:oleObj>
              </mc:Choice>
              <mc:Fallback>
                <p:oleObj name="Equation" r:id="rId5" imgW="10666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2133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29643"/>
              </p:ext>
            </p:extLst>
          </p:nvPr>
        </p:nvGraphicFramePr>
        <p:xfrm>
          <a:off x="2895600" y="152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3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2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2766993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sa vrednošću ugla </a:t>
            </a:r>
            <a:r>
              <a:rPr lang="sr-Latn-RS" sz="2800" dirty="0" smtClean="0">
                <a:latin typeface="Symbol" pitchFamily="18" charset="2"/>
              </a:rPr>
              <a:t>j </a:t>
            </a:r>
            <a:r>
              <a:rPr lang="sr-Latn-RS" sz="2800" dirty="0" smtClean="0"/>
              <a:t>izračunamo 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62438"/>
              </p:ext>
            </p:extLst>
          </p:nvPr>
        </p:nvGraphicFramePr>
        <p:xfrm>
          <a:off x="1828800" y="4013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4" name="Equation" r:id="rId9" imgW="3009600" imgH="393480" progId="Equation.DSMT4">
                  <p:embed/>
                </p:oleObj>
              </mc:Choice>
              <mc:Fallback>
                <p:oleObj name="Equation" r:id="rId9" imgW="3009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132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7" idx="2"/>
            <a:endCxn id="14" idx="0"/>
          </p:cNvCxnSpPr>
          <p:nvPr/>
        </p:nvCxnSpPr>
        <p:spPr>
          <a:xfrm rot="5400000">
            <a:off x="3042454" y="1250146"/>
            <a:ext cx="607993" cy="24257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0"/>
            <a:endCxn id="14" idx="3"/>
          </p:cNvCxnSpPr>
          <p:nvPr/>
        </p:nvCxnSpPr>
        <p:spPr>
          <a:xfrm rot="16200000" flipV="1">
            <a:off x="3863574" y="3038074"/>
            <a:ext cx="769153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50393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dobićemo da je 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31" idx="1"/>
            <a:endCxn id="10" idx="1"/>
          </p:cNvCxnSpPr>
          <p:nvPr/>
        </p:nvCxnSpPr>
        <p:spPr>
          <a:xfrm rot="10800000">
            <a:off x="1828800" y="4406900"/>
            <a:ext cx="12700" cy="8940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31267"/>
              </p:ext>
            </p:extLst>
          </p:nvPr>
        </p:nvGraphicFramePr>
        <p:xfrm>
          <a:off x="4318000" y="5334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5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334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486400" y="5486400"/>
            <a:ext cx="838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ili </a:t>
            </a:r>
            <a:endParaRPr lang="en-US" sz="28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1613"/>
              </p:ext>
            </p:extLst>
          </p:nvPr>
        </p:nvGraphicFramePr>
        <p:xfrm>
          <a:off x="5969000" y="5781020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6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781020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2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106"/>
              </p:ext>
            </p:extLst>
          </p:nvPr>
        </p:nvGraphicFramePr>
        <p:xfrm>
          <a:off x="3810000" y="691101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9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91101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10426"/>
              </p:ext>
            </p:extLst>
          </p:nvPr>
        </p:nvGraphicFramePr>
        <p:xfrm>
          <a:off x="2514600" y="220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0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7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1</a:t>
            </a:r>
            <a:r>
              <a:rPr lang="sr-Latn-RS" sz="2800" dirty="0"/>
              <a:t> 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5" idx="3"/>
            <a:endCxn id="18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dređen je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41533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1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18" idx="1"/>
            <a:endCxn id="27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25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5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dobijemo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20144"/>
              </p:ext>
            </p:extLst>
          </p:nvPr>
        </p:nvGraphicFramePr>
        <p:xfrm>
          <a:off x="3797300" y="690563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0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690563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01668"/>
              </p:ext>
            </p:extLst>
          </p:nvPr>
        </p:nvGraphicFramePr>
        <p:xfrm>
          <a:off x="2501900" y="2209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1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209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6" idx="1"/>
            <a:endCxn id="5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je </a:t>
            </a:r>
            <a:r>
              <a:rPr lang="sr-Latn-RS" sz="2800" b="1" dirty="0"/>
              <a:t>glavni pravac 1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70870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2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9" idx="1"/>
            <a:endCxn id="12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3"/>
            <a:endCxn id="11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1" y="819098"/>
            <a:ext cx="4369169" cy="4197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1624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3.5 Naponski element u vezi sa glavnim naponima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0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Ravni ekstremnih napona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0878"/>
              </p:ext>
            </p:extLst>
          </p:nvPr>
        </p:nvGraphicFramePr>
        <p:xfrm>
          <a:off x="1752600" y="139700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4" name="Equation" r:id="rId3" imgW="1726920" imgH="469800" progId="Equation.DSMT4">
                  <p:embed/>
                </p:oleObj>
              </mc:Choice>
              <mc:Fallback>
                <p:oleObj name="Equation" r:id="rId3" imgW="1726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97000"/>
                        <a:ext cx="3454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91257"/>
              </p:ext>
            </p:extLst>
          </p:nvPr>
        </p:nvGraphicFramePr>
        <p:xfrm>
          <a:off x="1752600" y="2590800"/>
          <a:ext cx="322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5" name="Equation" r:id="rId5" imgW="1612800" imgH="469800" progId="Equation.DSMT4">
                  <p:embed/>
                </p:oleObj>
              </mc:Choice>
              <mc:Fallback>
                <p:oleObj name="Equation" r:id="rId5" imgW="16128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3225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397"/>
              </p:ext>
            </p:extLst>
          </p:nvPr>
        </p:nvGraphicFramePr>
        <p:xfrm>
          <a:off x="1778000" y="4114800"/>
          <a:ext cx="561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6" name="Equation" r:id="rId7" imgW="2806700" imgH="508000" progId="Equation.DSMT4">
                  <p:embed/>
                </p:oleObj>
              </mc:Choice>
              <mc:Fallback>
                <p:oleObj name="Equation" r:id="rId7" imgW="28067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114800"/>
                        <a:ext cx="5613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06720"/>
              </p:ext>
            </p:extLst>
          </p:nvPr>
        </p:nvGraphicFramePr>
        <p:xfrm>
          <a:off x="5588000" y="20828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7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082800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0" idx="3"/>
            <a:endCxn id="6" idx="3"/>
          </p:cNvCxnSpPr>
          <p:nvPr/>
        </p:nvCxnSpPr>
        <p:spPr>
          <a:xfrm flipV="1">
            <a:off x="4978400" y="1866900"/>
            <a:ext cx="228600" cy="11938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73117"/>
              </p:ext>
            </p:extLst>
          </p:nvPr>
        </p:nvGraphicFramePr>
        <p:xfrm>
          <a:off x="25654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46254"/>
              </p:ext>
            </p:extLst>
          </p:nvPr>
        </p:nvGraphicFramePr>
        <p:xfrm>
          <a:off x="1752600" y="57150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9" name="Equation" r:id="rId13" imgW="1320480" imgH="203040" progId="Equation.DSMT4">
                  <p:embed/>
                </p:oleObj>
              </mc:Choice>
              <mc:Fallback>
                <p:oleObj name="Equation" r:id="rId13" imgW="13204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4899"/>
              </p:ext>
            </p:extLst>
          </p:nvPr>
        </p:nvGraphicFramePr>
        <p:xfrm>
          <a:off x="25400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5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9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34163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Tenzor napona za slučaj ravnog stanja napona: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18092"/>
              </p:ext>
            </p:extLst>
          </p:nvPr>
        </p:nvGraphicFramePr>
        <p:xfrm>
          <a:off x="3429000" y="990600"/>
          <a:ext cx="401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0" name="Equation" r:id="rId4" imgW="2006600" imgH="711200" progId="Equation.DSMT4">
                  <p:embed/>
                </p:oleObj>
              </mc:Choice>
              <mc:Fallback>
                <p:oleObj name="Equation" r:id="rId4" imgW="2006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40132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692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0"/>
    </mc:Choice>
    <mc:Fallback xmlns="">
      <p:transition spd="slow" advTm="1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24360"/>
              </p:ext>
            </p:extLst>
          </p:nvPr>
        </p:nvGraphicFramePr>
        <p:xfrm>
          <a:off x="762000" y="15875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6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75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68215"/>
              </p:ext>
            </p:extLst>
          </p:nvPr>
        </p:nvGraphicFramePr>
        <p:xfrm>
          <a:off x="762000" y="5715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7" name="Equation" r:id="rId5" imgW="1320227" imgH="203112" progId="Equation.DSMT4">
                  <p:embed/>
                </p:oleObj>
              </mc:Choice>
              <mc:Fallback>
                <p:oleObj name="Equation" r:id="rId5" imgW="1320227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87457"/>
              </p:ext>
            </p:extLst>
          </p:nvPr>
        </p:nvGraphicFramePr>
        <p:xfrm>
          <a:off x="1600200" y="1079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79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23073"/>
              </p:ext>
            </p:extLst>
          </p:nvPr>
        </p:nvGraphicFramePr>
        <p:xfrm>
          <a:off x="3962400" y="160020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9" name="Equation" r:id="rId9" imgW="1270000" imgH="419100" progId="Equation.DSMT4">
                  <p:embed/>
                </p:oleObj>
              </mc:Choice>
              <mc:Fallback>
                <p:oleObj name="Equation" r:id="rId9" imgW="1270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91570"/>
              </p:ext>
            </p:extLst>
          </p:nvPr>
        </p:nvGraphicFramePr>
        <p:xfrm>
          <a:off x="685799" y="2895600"/>
          <a:ext cx="403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0" name="Equation" r:id="rId11" imgW="2019300" imgH="203200" progId="Equation.DSMT4">
                  <p:embed/>
                </p:oleObj>
              </mc:Choice>
              <mc:Fallback>
                <p:oleObj name="Equation" r:id="rId11" imgW="20193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2895600"/>
                        <a:ext cx="4038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44133"/>
              </p:ext>
            </p:extLst>
          </p:nvPr>
        </p:nvGraphicFramePr>
        <p:xfrm>
          <a:off x="685799" y="3962400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1" name="Equation" r:id="rId13" imgW="1117115" imgH="253890" progId="Equation.DSMT4">
                  <p:embed/>
                </p:oleObj>
              </mc:Choice>
              <mc:Fallback>
                <p:oleObj name="Equation" r:id="rId13" imgW="1117115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962400"/>
                        <a:ext cx="223423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33014"/>
              </p:ext>
            </p:extLst>
          </p:nvPr>
        </p:nvGraphicFramePr>
        <p:xfrm>
          <a:off x="3429000" y="3810000"/>
          <a:ext cx="185339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2" name="Equation" r:id="rId15" imgW="926698" imgH="393529" progId="Equation.DSMT4">
                  <p:embed/>
                </p:oleObj>
              </mc:Choice>
              <mc:Fallback>
                <p:oleObj name="Equation" r:id="rId15" imgW="926698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1853396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12735"/>
              </p:ext>
            </p:extLst>
          </p:nvPr>
        </p:nvGraphicFramePr>
        <p:xfrm>
          <a:off x="5867400" y="3810000"/>
          <a:ext cx="132022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3" name="Equation" r:id="rId17" imgW="660113" imgH="393529" progId="Equation.DSMT4">
                  <p:embed/>
                </p:oleObj>
              </mc:Choice>
              <mc:Fallback>
                <p:oleObj name="Equation" r:id="rId17" imgW="660113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32022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4560"/>
              </p:ext>
            </p:extLst>
          </p:nvPr>
        </p:nvGraphicFramePr>
        <p:xfrm>
          <a:off x="6629400" y="1752600"/>
          <a:ext cx="203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4" name="Equation" r:id="rId19" imgW="1015920" imgH="253800" progId="Equation.DSMT4">
                  <p:embed/>
                </p:oleObj>
              </mc:Choice>
              <mc:Fallback>
                <p:oleObj name="Equation" r:id="rId19" imgW="101592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203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651"/>
              </p:ext>
            </p:extLst>
          </p:nvPr>
        </p:nvGraphicFramePr>
        <p:xfrm>
          <a:off x="34290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5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05499"/>
              </p:ext>
            </p:extLst>
          </p:nvPr>
        </p:nvGraphicFramePr>
        <p:xfrm>
          <a:off x="3352800" y="533400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6" name="Equation" r:id="rId23" imgW="571320" imgH="215640" progId="Equation.DSMT4">
                  <p:embed/>
                </p:oleObj>
              </mc:Choice>
              <mc:Fallback>
                <p:oleObj name="Equation" r:id="rId23" imgW="571320" imgH="215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90579"/>
              </p:ext>
            </p:extLst>
          </p:nvPr>
        </p:nvGraphicFramePr>
        <p:xfrm>
          <a:off x="16002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7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01966"/>
              </p:ext>
            </p:extLst>
          </p:nvPr>
        </p:nvGraphicFramePr>
        <p:xfrm>
          <a:off x="1600200" y="3403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8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03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33731"/>
              </p:ext>
            </p:extLst>
          </p:nvPr>
        </p:nvGraphicFramePr>
        <p:xfrm>
          <a:off x="29718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9" name="Equation" r:id="rId27" imgW="190440" imgH="152280" progId="Equation.DSMT4">
                  <p:embed/>
                </p:oleObj>
              </mc:Choice>
              <mc:Fallback>
                <p:oleObj name="Equation" r:id="rId27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2029"/>
              </p:ext>
            </p:extLst>
          </p:nvPr>
        </p:nvGraphicFramePr>
        <p:xfrm>
          <a:off x="5410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0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00200" y="5039380"/>
            <a:ext cx="662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Ugao </a:t>
            </a:r>
            <a:r>
              <a:rPr lang="sr-Latn-RS" sz="2800" b="1" dirty="0" smtClean="0">
                <a:latin typeface="Symbol" pitchFamily="18" charset="2"/>
              </a:rPr>
              <a:t>p</a:t>
            </a:r>
            <a:r>
              <a:rPr lang="sr-Latn-RS" sz="2800" b="1" dirty="0" smtClean="0"/>
              <a:t>/4</a:t>
            </a:r>
            <a:r>
              <a:rPr lang="sr-Latn-RS" sz="2800" dirty="0" smtClean="0"/>
              <a:t> je ugao odklona </a:t>
            </a:r>
            <a:r>
              <a:rPr lang="sr-Latn-RS" sz="2800" b="1" dirty="0" smtClean="0"/>
              <a:t>ravni ekstremnih napona smicanja </a:t>
            </a:r>
            <a:r>
              <a:rPr lang="sr-Latn-RS" sz="2800" dirty="0" smtClean="0"/>
              <a:t>od </a:t>
            </a:r>
            <a:r>
              <a:rPr lang="sr-Latn-RS" sz="2800" b="1" dirty="0" smtClean="0"/>
              <a:t>glavnih ravni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28" name="Elbow Connector 27"/>
          <p:cNvCxnSpPr>
            <a:stCxn id="16" idx="3"/>
            <a:endCxn id="27" idx="3"/>
          </p:cNvCxnSpPr>
          <p:nvPr/>
        </p:nvCxnSpPr>
        <p:spPr>
          <a:xfrm>
            <a:off x="7187626" y="4203529"/>
            <a:ext cx="1041974" cy="1312905"/>
          </a:xfrm>
          <a:prstGeom prst="bentConnector3">
            <a:avLst>
              <a:gd name="adj1" fmla="val 1219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3.1.8. 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 i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9" y="1586623"/>
            <a:ext cx="4429021" cy="4204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5879068"/>
            <a:ext cx="501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3.6 Poseban slučaj trougaone naponske prizme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02887"/>
              </p:ext>
            </p:extLst>
          </p:nvPr>
        </p:nvGraphicFramePr>
        <p:xfrm>
          <a:off x="6910388" y="1727200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7" name="Equation" r:id="rId4" imgW="812520" imgH="482400" progId="Equation.DSMT4">
                  <p:embed/>
                </p:oleObj>
              </mc:Choice>
              <mc:Fallback>
                <p:oleObj name="Equation" r:id="rId4" imgW="8125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1727200"/>
                        <a:ext cx="1625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3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71764"/>
              </p:ext>
            </p:extLst>
          </p:nvPr>
        </p:nvGraphicFramePr>
        <p:xfrm>
          <a:off x="1626000" y="3709040"/>
          <a:ext cx="96480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1"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00" y="3709040"/>
                        <a:ext cx="964800" cy="812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79" y="508640"/>
            <a:ext cx="4429021" cy="420457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754597"/>
              </p:ext>
            </p:extLst>
          </p:nvPr>
        </p:nvGraphicFramePr>
        <p:xfrm>
          <a:off x="1600200" y="50546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2" name="Equation" r:id="rId6" imgW="2869920" imgH="482400" progId="Equation.DSMT4">
                  <p:embed/>
                </p:oleObj>
              </mc:Choice>
              <mc:Fallback>
                <p:oleObj name="Equation" r:id="rId6" imgW="2869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54600"/>
                        <a:ext cx="5740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1"/>
            <a:endCxn id="7" idx="1"/>
          </p:cNvCxnSpPr>
          <p:nvPr/>
        </p:nvCxnSpPr>
        <p:spPr>
          <a:xfrm rot="10800000" flipV="1">
            <a:off x="1600200" y="4115120"/>
            <a:ext cx="25800" cy="1422080"/>
          </a:xfrm>
          <a:prstGeom prst="bentConnector3">
            <a:avLst>
              <a:gd name="adj1" fmla="val 9860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89401"/>
              </p:ext>
            </p:extLst>
          </p:nvPr>
        </p:nvGraphicFramePr>
        <p:xfrm>
          <a:off x="6267450" y="876300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85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876300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28887"/>
              </p:ext>
            </p:extLst>
          </p:nvPr>
        </p:nvGraphicFramePr>
        <p:xfrm>
          <a:off x="609600" y="6858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86" name="Equation" r:id="rId5" imgW="2869920" imgH="482400" progId="Equation.DSMT4">
                  <p:embed/>
                </p:oleObj>
              </mc:Choice>
              <mc:Fallback>
                <p:oleObj name="Equation" r:id="rId5" imgW="28699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5740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06"/>
              </p:ext>
            </p:extLst>
          </p:nvPr>
        </p:nvGraphicFramePr>
        <p:xfrm>
          <a:off x="609600" y="2235200"/>
          <a:ext cx="347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87" name="Equation" r:id="rId7" imgW="1739880" imgH="482400" progId="Equation.DSMT4">
                  <p:embed/>
                </p:oleObj>
              </mc:Choice>
              <mc:Fallback>
                <p:oleObj name="Equation" r:id="rId7" imgW="17398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5200"/>
                        <a:ext cx="347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80035"/>
              </p:ext>
            </p:extLst>
          </p:nvPr>
        </p:nvGraphicFramePr>
        <p:xfrm>
          <a:off x="4648200" y="2209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88" name="Equation" r:id="rId9" imgW="1091880" imgH="482400" progId="Equation.DSMT4">
                  <p:embed/>
                </p:oleObj>
              </mc:Choice>
              <mc:Fallback>
                <p:oleObj name="Equation" r:id="rId9" imgW="10918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67583"/>
              </p:ext>
            </p:extLst>
          </p:nvPr>
        </p:nvGraphicFramePr>
        <p:xfrm>
          <a:off x="1828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8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93152"/>
              </p:ext>
            </p:extLst>
          </p:nvPr>
        </p:nvGraphicFramePr>
        <p:xfrm>
          <a:off x="4191000" y="259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9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70148"/>
              </p:ext>
            </p:extLst>
          </p:nvPr>
        </p:nvGraphicFramePr>
        <p:xfrm>
          <a:off x="4648200" y="3784600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91" name="Equation" r:id="rId15" imgW="1409700" imgH="279400" progId="Equation.DSMT4">
                  <p:embed/>
                </p:oleObj>
              </mc:Choice>
              <mc:Fallback>
                <p:oleObj name="Equation" r:id="rId15" imgW="14097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84600"/>
                        <a:ext cx="2819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3538"/>
              </p:ext>
            </p:extLst>
          </p:nvPr>
        </p:nvGraphicFramePr>
        <p:xfrm>
          <a:off x="6934200" y="2438400"/>
          <a:ext cx="40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92" name="Equation" r:id="rId17" imgW="203040" imgH="253800" progId="Equation.DSMT4">
                  <p:embed/>
                </p:oleObj>
              </mc:Choice>
              <mc:Fallback>
                <p:oleObj name="Equation" r:id="rId17" imgW="2030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38400"/>
                        <a:ext cx="406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81409"/>
              </p:ext>
            </p:extLst>
          </p:nvPr>
        </p:nvGraphicFramePr>
        <p:xfrm>
          <a:off x="54864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93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45433"/>
              </p:ext>
            </p:extLst>
          </p:nvPr>
        </p:nvGraphicFramePr>
        <p:xfrm>
          <a:off x="5486400" y="444521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94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4521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01782"/>
              </p:ext>
            </p:extLst>
          </p:nvPr>
        </p:nvGraphicFramePr>
        <p:xfrm>
          <a:off x="4649788" y="4927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95" name="Equation" r:id="rId21" imgW="1180588" imgH="241195" progId="Equation.DSMT4">
                  <p:embed/>
                </p:oleObj>
              </mc:Choice>
              <mc:Fallback>
                <p:oleObj name="Equation" r:id="rId21" imgW="1180588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4927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37675"/>
              </p:ext>
            </p:extLst>
          </p:nvPr>
        </p:nvGraphicFramePr>
        <p:xfrm>
          <a:off x="1295400" y="609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71" name="Equation" r:id="rId3" imgW="1180588" imgH="241195" progId="Equation.DSMT4">
                  <p:embed/>
                </p:oleObj>
              </mc:Choice>
              <mc:Fallback>
                <p:oleObj name="Equation" r:id="rId3" imgW="1180588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447800"/>
            <a:ext cx="3886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Rešenja ove kvadratne jednačine: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08727"/>
              </p:ext>
            </p:extLst>
          </p:nvPr>
        </p:nvGraphicFramePr>
        <p:xfrm>
          <a:off x="3073400" y="2008207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72" name="Equation" r:id="rId5" imgW="2501900" imgH="393700" progId="Equation.DSMT4">
                  <p:embed/>
                </p:oleObj>
              </mc:Choice>
              <mc:Fallback>
                <p:oleObj name="Equation" r:id="rId5" imgW="25019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008207"/>
                        <a:ext cx="500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H="1" flipV="1">
            <a:off x="1295400" y="850900"/>
            <a:ext cx="25400" cy="1073954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48461"/>
              </p:ext>
            </p:extLst>
          </p:nvPr>
        </p:nvGraphicFramePr>
        <p:xfrm>
          <a:off x="1295400" y="3225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73" name="Equation" r:id="rId7" imgW="1091880" imgH="482400" progId="Equation.DSMT4">
                  <p:embed/>
                </p:oleObj>
              </mc:Choice>
              <mc:Fallback>
                <p:oleObj name="Equation" r:id="rId7" imgW="109188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25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6451"/>
              </p:ext>
            </p:extLst>
          </p:nvPr>
        </p:nvGraphicFramePr>
        <p:xfrm>
          <a:off x="1295398" y="46990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74" name="Equation" r:id="rId9" imgW="1117600" imgH="469900" progId="Equation.DSMT4">
                  <p:embed/>
                </p:oleObj>
              </mc:Choice>
              <mc:Fallback>
                <p:oleObj name="Equation" r:id="rId9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8" y="4699000"/>
                        <a:ext cx="22352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3733800"/>
            <a:ext cx="25146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63967"/>
              </p:ext>
            </p:extLst>
          </p:nvPr>
        </p:nvGraphicFramePr>
        <p:xfrm>
          <a:off x="4267200" y="3810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75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 flipV="1">
            <a:off x="3771900" y="39700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00427"/>
              </p:ext>
            </p:extLst>
          </p:nvPr>
        </p:nvGraphicFramePr>
        <p:xfrm>
          <a:off x="3733800" y="48260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76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260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1"/>
            <a:endCxn id="11" idx="1"/>
          </p:cNvCxnSpPr>
          <p:nvPr/>
        </p:nvCxnSpPr>
        <p:spPr>
          <a:xfrm rot="10800000" flipH="1" flipV="1">
            <a:off x="1143000" y="4038600"/>
            <a:ext cx="152398" cy="1130300"/>
          </a:xfrm>
          <a:prstGeom prst="bentConnector3">
            <a:avLst>
              <a:gd name="adj1" fmla="val -15000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3.1.9. Jednoosno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70491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5083314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3.7 Štap opterećen na zatezanje sa uočenom tačkom P i odgovarajući naponski element 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2212"/>
              </p:ext>
            </p:extLst>
          </p:nvPr>
        </p:nvGraphicFramePr>
        <p:xfrm>
          <a:off x="5029200" y="1092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8"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922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4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63685"/>
              </p:ext>
            </p:extLst>
          </p:nvPr>
        </p:nvGraphicFramePr>
        <p:xfrm>
          <a:off x="5486400" y="3886200"/>
          <a:ext cx="2743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9" name="Equation" r:id="rId3" imgW="1371600" imgH="1206500" progId="Equation.DSMT4">
                  <p:embed/>
                </p:oleObj>
              </mc:Choice>
              <mc:Fallback>
                <p:oleObj name="Equation" r:id="rId3" imgW="1371600" imgH="1206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743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3693"/>
            <a:ext cx="8001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 poznati nam transformacijski izrazi 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886200"/>
            <a:ext cx="3810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jednoosnog stanja napona dobijaju ovaj oblik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84029"/>
              </p:ext>
            </p:extLst>
          </p:nvPr>
        </p:nvGraphicFramePr>
        <p:xfrm>
          <a:off x="1828800" y="12192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0" name="Equation" r:id="rId5" imgW="3009900" imgH="1206500" progId="Equation.DSMT4">
                  <p:embed/>
                </p:oleObj>
              </mc:Choice>
              <mc:Fallback>
                <p:oleObj name="Equation" r:id="rId5" imgW="30099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1"/>
            <a:endCxn id="10" idx="1"/>
          </p:cNvCxnSpPr>
          <p:nvPr/>
        </p:nvCxnSpPr>
        <p:spPr>
          <a:xfrm rot="10800000" flipV="1">
            <a:off x="1143000" y="2425700"/>
            <a:ext cx="685800" cy="2152998"/>
          </a:xfrm>
          <a:prstGeom prst="bentConnector3">
            <a:avLst>
              <a:gd name="adj1" fmla="val 133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4" idx="1"/>
          </p:cNvCxnSpPr>
          <p:nvPr/>
        </p:nvCxnSpPr>
        <p:spPr>
          <a:xfrm rot="5400000" flipH="1" flipV="1">
            <a:off x="4177952" y="3962748"/>
            <a:ext cx="178495" cy="2438400"/>
          </a:xfrm>
          <a:prstGeom prst="bentConnector4">
            <a:avLst>
              <a:gd name="adj1" fmla="val -128071"/>
              <a:gd name="adj2" fmla="val 89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63288"/>
              </p:ext>
            </p:extLst>
          </p:nvPr>
        </p:nvGraphicFramePr>
        <p:xfrm>
          <a:off x="1002484" y="28702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5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84" y="28702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1184" y="1905000"/>
            <a:ext cx="40005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z-om, iz   </a:t>
            </a:r>
            <a:endParaRPr lang="en-US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28396"/>
              </p:ext>
            </p:extLst>
          </p:nvPr>
        </p:nvGraphicFramePr>
        <p:xfrm>
          <a:off x="6655616" y="4343400"/>
          <a:ext cx="1878784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6" name="Equation" r:id="rId5" imgW="939392" imgH="863225" progId="Equation.DSMT4">
                  <p:embed/>
                </p:oleObj>
              </mc:Choice>
              <mc:Fallback>
                <p:oleObj name="Equation" r:id="rId5" imgW="939392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616" y="4343400"/>
                        <a:ext cx="1878784" cy="172645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10674"/>
              </p:ext>
            </p:extLst>
          </p:nvPr>
        </p:nvGraphicFramePr>
        <p:xfrm>
          <a:off x="2655071" y="3860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7" name="Equation" r:id="rId7" imgW="1688367" imgH="393529" progId="Equation.DSMT4">
                  <p:embed/>
                </p:oleObj>
              </mc:Choice>
              <mc:Fallback>
                <p:oleObj name="Equation" r:id="rId7" imgW="168836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071" y="3860800"/>
                        <a:ext cx="3376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97272"/>
              </p:ext>
            </p:extLst>
          </p:nvPr>
        </p:nvGraphicFramePr>
        <p:xfrm>
          <a:off x="2069284" y="481271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8" name="Equation" r:id="rId9" imgW="1676400" imgH="482600" progId="Equation.DSMT4">
                  <p:embed/>
                </p:oleObj>
              </mc:Choice>
              <mc:Fallback>
                <p:oleObj name="Equation" r:id="rId9" imgW="1676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284" y="481271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4" idx="3"/>
            <a:endCxn id="14" idx="3"/>
          </p:cNvCxnSpPr>
          <p:nvPr/>
        </p:nvCxnSpPr>
        <p:spPr>
          <a:xfrm>
            <a:off x="6031684" y="2166610"/>
            <a:ext cx="266700" cy="1567190"/>
          </a:xfrm>
          <a:prstGeom prst="bentConnector3">
            <a:avLst>
              <a:gd name="adj1" fmla="val 1857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0084" y="2590800"/>
            <a:ext cx="5448300" cy="2286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4" idx="1"/>
            <a:endCxn id="7" idx="1"/>
          </p:cNvCxnSpPr>
          <p:nvPr/>
        </p:nvCxnSpPr>
        <p:spPr>
          <a:xfrm rot="10800000" flipH="1" flipV="1">
            <a:off x="850084" y="3733799"/>
            <a:ext cx="5805532" cy="1472825"/>
          </a:xfrm>
          <a:prstGeom prst="bentConnector3">
            <a:avLst>
              <a:gd name="adj1" fmla="val -393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Dvoosno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1" y="1523990"/>
            <a:ext cx="3541222" cy="348303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69333"/>
              </p:ext>
            </p:extLst>
          </p:nvPr>
        </p:nvGraphicFramePr>
        <p:xfrm>
          <a:off x="6553200" y="27690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2" name="Equation" r:id="rId4" imgW="977476" imgH="482391" progId="Equation.DSMT4">
                  <p:embed/>
                </p:oleObj>
              </mc:Choice>
              <mc:Fallback>
                <p:oleObj name="Equation" r:id="rId4" imgW="977476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690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5117068"/>
            <a:ext cx="545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3.8 Naponski element za dvoosno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9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Čisto smicanje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70859"/>
            <a:ext cx="2294312" cy="2360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512" y="4092714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3.9 Naponski element za slučaj čistog smicanja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5859"/>
              </p:ext>
            </p:extLst>
          </p:nvPr>
        </p:nvGraphicFramePr>
        <p:xfrm>
          <a:off x="5715000" y="2514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3" name="Equation" r:id="rId4" imgW="1016000" imgH="482600" progId="Equation.DSMT4">
                  <p:embed/>
                </p:oleObj>
              </mc:Choice>
              <mc:Fallback>
                <p:oleObj name="Equation" r:id="rId4" imgW="10160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2032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7512"/>
            <a:ext cx="7508056" cy="4382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083314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 Trodimenzionalna (levo) i dvodimenzionalna projekcija naponskog elementa za slučaj ravnog stanja napona (desno)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93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4"/>
    </mc:Choice>
    <mc:Fallback xmlns="">
      <p:transition spd="slow" advTm="3144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02805"/>
              </p:ext>
            </p:extLst>
          </p:nvPr>
        </p:nvGraphicFramePr>
        <p:xfrm>
          <a:off x="1600200" y="1930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4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30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37415"/>
              </p:ext>
            </p:extLst>
          </p:nvPr>
        </p:nvGraphicFramePr>
        <p:xfrm>
          <a:off x="1600200" y="482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5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60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8938"/>
              </p:ext>
            </p:extLst>
          </p:nvPr>
        </p:nvGraphicFramePr>
        <p:xfrm>
          <a:off x="5486400" y="4699000"/>
          <a:ext cx="205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6" name="Equation" r:id="rId7" imgW="1028700" imgH="736600" progId="Equation.DSMT4">
                  <p:embed/>
                </p:oleObj>
              </mc:Choice>
              <mc:Fallback>
                <p:oleObj name="Equation" r:id="rId7" imgW="1028700" imgH="736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99000"/>
                        <a:ext cx="2057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 flipV="1">
            <a:off x="4152900" y="1516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rot="10800000" flipH="1" flipV="1">
            <a:off x="37338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>
            <a:off x="4099560" y="98298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363796"/>
              </p:ext>
            </p:extLst>
          </p:nvPr>
        </p:nvGraphicFramePr>
        <p:xfrm>
          <a:off x="21336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4715"/>
              </p:ext>
            </p:extLst>
          </p:nvPr>
        </p:nvGraphicFramePr>
        <p:xfrm>
          <a:off x="5029200" y="533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3321050" y="3778250"/>
            <a:ext cx="660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9993"/>
              </p:ext>
            </p:extLst>
          </p:nvPr>
        </p:nvGraphicFramePr>
        <p:xfrm>
          <a:off x="2159000" y="18796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3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96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55842"/>
              </p:ext>
            </p:extLst>
          </p:nvPr>
        </p:nvGraphicFramePr>
        <p:xfrm>
          <a:off x="2159000" y="46736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4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6736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4726940" y="1501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0800000" flipH="1" flipV="1">
            <a:off x="4307840" y="8991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4673600" y="96774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13036"/>
              </p:ext>
            </p:extLst>
          </p:nvPr>
        </p:nvGraphicFramePr>
        <p:xfrm>
          <a:off x="2158999" y="3200400"/>
          <a:ext cx="142178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5" name="Equation" r:id="rId7" imgW="710891" imgH="241195" progId="Equation.DSMT4">
                  <p:embed/>
                </p:oleObj>
              </mc:Choice>
              <mc:Fallback>
                <p:oleObj name="Equation" r:id="rId7" imgW="710891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999" y="3200400"/>
                        <a:ext cx="142178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51783"/>
              </p:ext>
            </p:extLst>
          </p:nvPr>
        </p:nvGraphicFramePr>
        <p:xfrm>
          <a:off x="26416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15977"/>
              </p:ext>
            </p:extLst>
          </p:nvPr>
        </p:nvGraphicFramePr>
        <p:xfrm>
          <a:off x="4140200" y="29718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7" name="Equation" r:id="rId11" imgW="1117600" imgH="469900" progId="Equation.DSMT4">
                  <p:embed/>
                </p:oleObj>
              </mc:Choice>
              <mc:Fallback>
                <p:oleObj name="Equation" r:id="rId11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718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H="1" flipV="1">
            <a:off x="3698240" y="334947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9996"/>
              </p:ext>
            </p:extLst>
          </p:nvPr>
        </p:nvGraphicFramePr>
        <p:xfrm>
          <a:off x="2768600" y="46482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8" name="Equation" r:id="rId13" imgW="1828800" imgH="469900" progId="Equation.DSMT4">
                  <p:embed/>
                </p:oleObj>
              </mc:Choice>
              <mc:Fallback>
                <p:oleObj name="Equation" r:id="rId13" imgW="1828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648200"/>
                        <a:ext cx="3657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53271"/>
              </p:ext>
            </p:extLst>
          </p:nvPr>
        </p:nvGraphicFramePr>
        <p:xfrm>
          <a:off x="4445000" y="408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08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3740728" cy="37989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626114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3.10 Naponski element povezan sa glavnim naponima pri čistom smicanju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81200" y="4626114"/>
            <a:ext cx="527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3.11 Skica deformisanog naponskog elementa pri čistom smicanju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00347"/>
            <a:ext cx="4139738" cy="38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47792"/>
              </p:ext>
            </p:extLst>
          </p:nvPr>
        </p:nvGraphicFramePr>
        <p:xfrm>
          <a:off x="1447800" y="4648200"/>
          <a:ext cx="690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1" name="Equation" r:id="rId3" imgW="3454400" imgH="838200" progId="Equation.DSMT4">
                  <p:embed/>
                </p:oleObj>
              </mc:Choice>
              <mc:Fallback>
                <p:oleObj name="Equation" r:id="rId3" imgW="3454400" imgH="838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6908800" cy="167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4139738" cy="38716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0" y="990600"/>
            <a:ext cx="914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1"/>
            <a:endCxn id="5" idx="1"/>
          </p:cNvCxnSpPr>
          <p:nvPr/>
        </p:nvCxnSpPr>
        <p:spPr>
          <a:xfrm rot="10800000" flipH="1" flipV="1">
            <a:off x="1066800" y="1409700"/>
            <a:ext cx="381000" cy="40767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35302"/>
              </p:ext>
            </p:extLst>
          </p:nvPr>
        </p:nvGraphicFramePr>
        <p:xfrm>
          <a:off x="4495800" y="3403600"/>
          <a:ext cx="383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2" name="Equation" r:id="rId6" imgW="1917700" imgH="431800" progId="Equation.DSMT4">
                  <p:embed/>
                </p:oleObj>
              </mc:Choice>
              <mc:Fallback>
                <p:oleObj name="Equation" r:id="rId6" imgW="19177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03600"/>
                        <a:ext cx="383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7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36066"/>
              </p:ext>
            </p:extLst>
          </p:nvPr>
        </p:nvGraphicFramePr>
        <p:xfrm>
          <a:off x="4495800" y="43688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1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68800"/>
                        <a:ext cx="39878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457200"/>
            <a:ext cx="4139738" cy="38716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800" y="990600"/>
            <a:ext cx="902516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1"/>
          </p:cNvCxnSpPr>
          <p:nvPr/>
        </p:nvCxnSpPr>
        <p:spPr>
          <a:xfrm rot="10800000" flipH="1" flipV="1">
            <a:off x="1066800" y="1409700"/>
            <a:ext cx="3429000" cy="3746500"/>
          </a:xfrm>
          <a:prstGeom prst="bentConnector3">
            <a:avLst>
              <a:gd name="adj1" fmla="val -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73931"/>
              </p:ext>
            </p:extLst>
          </p:nvPr>
        </p:nvGraphicFramePr>
        <p:xfrm>
          <a:off x="1447800" y="9906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3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39878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18644"/>
              </p:ext>
            </p:extLst>
          </p:nvPr>
        </p:nvGraphicFramePr>
        <p:xfrm>
          <a:off x="1422400" y="3225800"/>
          <a:ext cx="287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4" name="Equation" r:id="rId5" imgW="1434960" imgH="482400" progId="Equation.DSMT4">
                  <p:embed/>
                </p:oleObj>
              </mc:Choice>
              <mc:Fallback>
                <p:oleObj name="Equation" r:id="rId5" imgW="14349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225800"/>
                        <a:ext cx="2870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39920"/>
              </p:ext>
            </p:extLst>
          </p:nvPr>
        </p:nvGraphicFramePr>
        <p:xfrm>
          <a:off x="6096000" y="990600"/>
          <a:ext cx="162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5" name="Equation" r:id="rId7" imgW="812520" imgH="812520" progId="Equation.DSMT4">
                  <p:embed/>
                </p:oleObj>
              </mc:Choice>
              <mc:Fallback>
                <p:oleObj name="Equation" r:id="rId7" imgW="812520" imgH="8125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90600"/>
                        <a:ext cx="1625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V="1">
            <a:off x="5562600" y="1691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807262"/>
              </p:ext>
            </p:extLst>
          </p:nvPr>
        </p:nvGraphicFramePr>
        <p:xfrm>
          <a:off x="3149600" y="271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71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49425"/>
              </p:ext>
            </p:extLst>
          </p:nvPr>
        </p:nvGraphicFramePr>
        <p:xfrm>
          <a:off x="1422400" y="4419600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7" name="Equation" r:id="rId11" imgW="1307880" imgH="482400" progId="Equation.DSMT4">
                  <p:embed/>
                </p:oleObj>
              </mc:Choice>
              <mc:Fallback>
                <p:oleObj name="Equation" r:id="rId11" imgW="13078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419600"/>
                        <a:ext cx="2616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91822"/>
              </p:ext>
            </p:extLst>
          </p:nvPr>
        </p:nvGraphicFramePr>
        <p:xfrm>
          <a:off x="5077460" y="38354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8" name="Equation" r:id="rId13" imgW="901440" imgH="469800" progId="Equation.DSMT4">
                  <p:embed/>
                </p:oleObj>
              </mc:Choice>
              <mc:Fallback>
                <p:oleObj name="Equation" r:id="rId13" imgW="90144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460" y="38354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4089400" y="3048000"/>
            <a:ext cx="838200" cy="2438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64052"/>
              </p:ext>
            </p:extLst>
          </p:nvPr>
        </p:nvGraphicFramePr>
        <p:xfrm>
          <a:off x="838200" y="8890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4" name="Equation" r:id="rId3" imgW="901440" imgH="469800" progId="Equation.DSMT4">
                  <p:embed/>
                </p:oleObj>
              </mc:Choice>
              <mc:Fallback>
                <p:oleObj name="Equation" r:id="rId3" imgW="9014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20165"/>
              </p:ext>
            </p:extLst>
          </p:nvPr>
        </p:nvGraphicFramePr>
        <p:xfrm>
          <a:off x="3276600" y="1066800"/>
          <a:ext cx="401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5" name="Equation" r:id="rId5" imgW="2006280" imgH="279360" progId="Equation.DSMT4">
                  <p:embed/>
                </p:oleObj>
              </mc:Choice>
              <mc:Fallback>
                <p:oleObj name="Equation" r:id="rId5" imgW="2006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4013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90855"/>
              </p:ext>
            </p:extLst>
          </p:nvPr>
        </p:nvGraphicFramePr>
        <p:xfrm>
          <a:off x="3276600" y="2260600"/>
          <a:ext cx="459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6" name="Equation" r:id="rId7" imgW="2298600" imgH="241200" progId="Equation.DSMT4">
                  <p:embed/>
                </p:oleObj>
              </mc:Choice>
              <mc:Fallback>
                <p:oleObj name="Equation" r:id="rId7" imgW="22986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0600"/>
                        <a:ext cx="4597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0099"/>
              </p:ext>
            </p:extLst>
          </p:nvPr>
        </p:nvGraphicFramePr>
        <p:xfrm>
          <a:off x="3276600" y="3327400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7" name="Equation" r:id="rId9" imgW="1231560" imgH="241200" progId="Equation.DSMT4">
                  <p:embed/>
                </p:oleObj>
              </mc:Choice>
              <mc:Fallback>
                <p:oleObj name="Equation" r:id="rId9" imgW="1231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27400"/>
                        <a:ext cx="246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1059"/>
              </p:ext>
            </p:extLst>
          </p:nvPr>
        </p:nvGraphicFramePr>
        <p:xfrm>
          <a:off x="6350000" y="3352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8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3352800"/>
                        <a:ext cx="119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81359"/>
              </p:ext>
            </p:extLst>
          </p:nvPr>
        </p:nvGraphicFramePr>
        <p:xfrm>
          <a:off x="6375400" y="44196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9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419600"/>
                        <a:ext cx="1625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61109"/>
              </p:ext>
            </p:extLst>
          </p:nvPr>
        </p:nvGraphicFramePr>
        <p:xfrm>
          <a:off x="27432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0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90745"/>
              </p:ext>
            </p:extLst>
          </p:nvPr>
        </p:nvGraphicFramePr>
        <p:xfrm>
          <a:off x="5130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1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02186"/>
              </p:ext>
            </p:extLst>
          </p:nvPr>
        </p:nvGraphicFramePr>
        <p:xfrm>
          <a:off x="43434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2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8659"/>
              </p:ext>
            </p:extLst>
          </p:nvPr>
        </p:nvGraphicFramePr>
        <p:xfrm>
          <a:off x="58674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3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16391"/>
              </p:ext>
            </p:extLst>
          </p:nvPr>
        </p:nvGraphicFramePr>
        <p:xfrm>
          <a:off x="67310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4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9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Morov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97098"/>
              </p:ext>
            </p:extLst>
          </p:nvPr>
        </p:nvGraphicFramePr>
        <p:xfrm>
          <a:off x="1193800" y="36195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0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6195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58574"/>
              </p:ext>
            </p:extLst>
          </p:nvPr>
        </p:nvGraphicFramePr>
        <p:xfrm>
          <a:off x="1295400" y="13716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1" name="Equation" r:id="rId5" imgW="3009600" imgH="812520" progId="Equation.DSMT4">
                  <p:embed/>
                </p:oleObj>
              </mc:Choice>
              <mc:Fallback>
                <p:oleObj name="Equation" r:id="rId5" imgW="300960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019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74604"/>
              </p:ext>
            </p:extLst>
          </p:nvPr>
        </p:nvGraphicFramePr>
        <p:xfrm>
          <a:off x="4114800" y="3111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7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06162"/>
              </p:ext>
            </p:extLst>
          </p:nvPr>
        </p:nvGraphicFramePr>
        <p:xfrm>
          <a:off x="736600" y="7620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29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762000"/>
                        <a:ext cx="6019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6457"/>
              </p:ext>
            </p:extLst>
          </p:nvPr>
        </p:nvGraphicFramePr>
        <p:xfrm>
          <a:off x="6931025" y="1295400"/>
          <a:ext cx="857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0" name="Equation" r:id="rId5" imgW="342720" imgH="279360" progId="Equation.DSMT4">
                  <p:embed/>
                </p:oleObj>
              </mc:Choice>
              <mc:Fallback>
                <p:oleObj name="Equation" r:id="rId5" imgW="34272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1295400"/>
                        <a:ext cx="857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69216"/>
              </p:ext>
            </p:extLst>
          </p:nvPr>
        </p:nvGraphicFramePr>
        <p:xfrm>
          <a:off x="762000" y="3022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1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5638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57362"/>
              </p:ext>
            </p:extLst>
          </p:nvPr>
        </p:nvGraphicFramePr>
        <p:xfrm>
          <a:off x="7899400" y="13462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2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3462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96666"/>
              </p:ext>
            </p:extLst>
          </p:nvPr>
        </p:nvGraphicFramePr>
        <p:xfrm>
          <a:off x="2971800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4267200"/>
            <a:ext cx="4267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jednačina kružnice !  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6400800" y="3492500"/>
            <a:ext cx="76200" cy="103631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3.1.2. Transformacija komponenti tenzora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457200" y="188196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Poznato: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14758"/>
              </p:ext>
            </p:extLst>
          </p:nvPr>
        </p:nvGraphicFramePr>
        <p:xfrm>
          <a:off x="1752600" y="2112792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2" name="Equation" r:id="rId4" imgW="1015920" imgH="482400" progId="Equation.DSMT4">
                  <p:embed/>
                </p:oleObj>
              </mc:Choice>
              <mc:Fallback>
                <p:oleObj name="Equation" r:id="rId4" imgW="1015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2792"/>
                        <a:ext cx="2032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98757"/>
            <a:ext cx="1524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Traži se: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97381"/>
              </p:ext>
            </p:extLst>
          </p:nvPr>
        </p:nvGraphicFramePr>
        <p:xfrm>
          <a:off x="1676400" y="3606800"/>
          <a:ext cx="236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3" name="Equation" r:id="rId6" imgW="1180800" imgH="482400" progId="Equation.DSMT4">
                  <p:embed/>
                </p:oleObj>
              </mc:Choice>
              <mc:Fallback>
                <p:oleObj name="Equation" r:id="rId6" imgW="1180800" imgH="482400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06800"/>
                        <a:ext cx="2362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1447800"/>
            <a:ext cx="3834246" cy="3609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354" y="5181600"/>
            <a:ext cx="3834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3.3 Naponski element za slučaj ravnog stanja napona koji odgovara x’y’ koordinatnom sistemu</a:t>
            </a:r>
            <a:endParaRPr lang="sr-Latn-RS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42"/>
    </mc:Choice>
    <mc:Fallback xmlns="">
      <p:transition spd="slow" advTm="10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21487"/>
              </p:ext>
            </p:extLst>
          </p:nvPr>
        </p:nvGraphicFramePr>
        <p:xfrm>
          <a:off x="4114800" y="2362200"/>
          <a:ext cx="287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3" name="Equation" r:id="rId3" imgW="1435100" imgH="279400" progId="Equation.DSMT4">
                  <p:embed/>
                </p:oleObj>
              </mc:Choice>
              <mc:Fallback>
                <p:oleObj name="Equation" r:id="rId3" imgW="1435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2870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28150"/>
              </p:ext>
            </p:extLst>
          </p:nvPr>
        </p:nvGraphicFramePr>
        <p:xfrm>
          <a:off x="1371600" y="3505200"/>
          <a:ext cx="3124080" cy="20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4" name="Equation" r:id="rId5" imgW="1562040" imgH="1028520" progId="Equation.DSMT4">
                  <p:embed/>
                </p:oleObj>
              </mc:Choice>
              <mc:Fallback>
                <p:oleObj name="Equation" r:id="rId5" imgW="156204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3124080" cy="2057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75831"/>
              </p:ext>
            </p:extLst>
          </p:nvPr>
        </p:nvGraphicFramePr>
        <p:xfrm>
          <a:off x="1371600" y="11938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5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938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143000" y="990600"/>
            <a:ext cx="60960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9" idx="3"/>
            <a:endCxn id="6" idx="3"/>
          </p:cNvCxnSpPr>
          <p:nvPr/>
        </p:nvCxnSpPr>
        <p:spPr>
          <a:xfrm flipH="1">
            <a:off x="4495680" y="2057400"/>
            <a:ext cx="2743320" cy="2476320"/>
          </a:xfrm>
          <a:prstGeom prst="bentConnector3">
            <a:avLst>
              <a:gd name="adj1" fmla="val -8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17823"/>
              </p:ext>
            </p:extLst>
          </p:nvPr>
        </p:nvGraphicFramePr>
        <p:xfrm>
          <a:off x="990600" y="609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4" name="Equation" r:id="rId3" imgW="2819400" imgH="469900" progId="Equation.DSMT4">
                  <p:embed/>
                </p:oleObj>
              </mc:Choice>
              <mc:Fallback>
                <p:oleObj name="Equation" r:id="rId3" imgW="28194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854200"/>
            <a:ext cx="74676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Sve tačke na </a:t>
            </a:r>
            <a:r>
              <a:rPr lang="sr-Latn-RS" sz="2800" dirty="0" smtClean="0"/>
              <a:t>ovoj kružnici  </a:t>
            </a:r>
            <a:r>
              <a:rPr lang="sr-Latn-RS" sz="2800" dirty="0"/>
              <a:t>i one unutar, u </a:t>
            </a:r>
            <a:r>
              <a:rPr lang="sr-Latn-RS" sz="2800" i="1" dirty="0">
                <a:latin typeface="Symbol" pitchFamily="18" charset="2"/>
              </a:rPr>
              <a:t>st</a:t>
            </a:r>
            <a:r>
              <a:rPr lang="sr-Latn-RS" sz="2800" dirty="0"/>
              <a:t> koordinatnom sistemu, pripadaju </a:t>
            </a:r>
            <a:r>
              <a:rPr lang="sr-Latn-RS" sz="2800" b="1" dirty="0" smtClean="0"/>
              <a:t>Morovom krugu napona </a:t>
            </a:r>
            <a:r>
              <a:rPr lang="sr-Latn-RS" sz="2800" dirty="0" smtClean="0"/>
              <a:t>(„alatu“ za grafičku analizu ravnog stanja napona). </a:t>
            </a:r>
            <a:endParaRPr lang="en-US" sz="2800" dirty="0"/>
          </a:p>
        </p:txBody>
      </p:sp>
      <p:cxnSp>
        <p:nvCxnSpPr>
          <p:cNvPr id="9" name="Elbow Connector 8"/>
          <p:cNvCxnSpPr>
            <a:stCxn id="3" idx="1"/>
            <a:endCxn id="7" idx="1"/>
          </p:cNvCxnSpPr>
          <p:nvPr/>
        </p:nvCxnSpPr>
        <p:spPr>
          <a:xfrm rot="10800000" flipV="1">
            <a:off x="990600" y="1079499"/>
            <a:ext cx="12700" cy="168264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6109"/>
            <a:ext cx="7159752" cy="3808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778514"/>
            <a:ext cx="7159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3.12 Predznaci za slučaj ravnog stanja: za analitičku analizu (a) i grafičku analizu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3069"/>
            <a:ext cx="3474720" cy="3483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3.13 Naponski element za slučaj ravnog stanja napona sa ucrtanim tačkama A i B na pozitivno orijentisanim stranama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2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6"/>
            <a:ext cx="6116505" cy="5035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1408" y="5638800"/>
            <a:ext cx="424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3.14 Primer Morovog kruga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1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253250" cy="40212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3650" y="52386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3.15 Morov krug za jednoosno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33" y="1158933"/>
            <a:ext cx="5318067" cy="3946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4793" y="5181600"/>
            <a:ext cx="487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3.16 Morov krug napona za čisto smicanje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544984" cy="431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8768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3.4 Ravno stanje napona: Trougaona naponska prizma sa ucrtanim naponima koji na nju deluju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783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1"/>
    </mc:Choice>
    <mc:Fallback xmlns="">
      <p:transition spd="slow" advTm="1309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08274"/>
              </p:ext>
            </p:extLst>
          </p:nvPr>
        </p:nvGraphicFramePr>
        <p:xfrm>
          <a:off x="1066800" y="2286000"/>
          <a:ext cx="645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0" name="Equation" r:id="rId3" imgW="3225600" imgH="990360" progId="Equation.DSMT4">
                  <p:embed/>
                </p:oleObj>
              </mc:Choice>
              <mc:Fallback>
                <p:oleObj name="Equation" r:id="rId3" imgW="3225600" imgH="990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451600" cy="198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85573"/>
              </p:ext>
            </p:extLst>
          </p:nvPr>
        </p:nvGraphicFramePr>
        <p:xfrm>
          <a:off x="1066800" y="48260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1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26000"/>
                        <a:ext cx="6121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33175"/>
              </p:ext>
            </p:extLst>
          </p:nvPr>
        </p:nvGraphicFramePr>
        <p:xfrm>
          <a:off x="7543800" y="2971800"/>
          <a:ext cx="104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2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971800"/>
                        <a:ext cx="1047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01491"/>
              </p:ext>
            </p:extLst>
          </p:nvPr>
        </p:nvGraphicFramePr>
        <p:xfrm>
          <a:off x="2057400" y="1803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03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09109"/>
              </p:ext>
            </p:extLst>
          </p:nvPr>
        </p:nvGraphicFramePr>
        <p:xfrm>
          <a:off x="1066800" y="495300"/>
          <a:ext cx="15557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4" name="Equation" r:id="rId11" imgW="622080" imgH="507960" progId="Equation.DSMT4">
                  <p:embed/>
                </p:oleObj>
              </mc:Choice>
              <mc:Fallback>
                <p:oleObj name="Equation" r:id="rId11" imgW="622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"/>
                        <a:ext cx="1555750" cy="1270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22285"/>
              </p:ext>
            </p:extLst>
          </p:nvPr>
        </p:nvGraphicFramePr>
        <p:xfrm>
          <a:off x="41148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5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76615"/>
              </p:ext>
            </p:extLst>
          </p:nvPr>
        </p:nvGraphicFramePr>
        <p:xfrm>
          <a:off x="4000500" y="1073150"/>
          <a:ext cx="1301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6" name="Equation" r:id="rId15" imgW="520560" imgH="241200" progId="Equation.DSMT4">
                  <p:embed/>
                </p:oleObj>
              </mc:Choice>
              <mc:Fallback>
                <p:oleObj name="Equation" r:id="rId15" imgW="52056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073150"/>
                        <a:ext cx="1301750" cy="60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447294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3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73955"/>
              </p:ext>
            </p:extLst>
          </p:nvPr>
        </p:nvGraphicFramePr>
        <p:xfrm>
          <a:off x="1981199" y="7366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3" name="Equation" r:id="rId3" imgW="1460500" imgH="1447800" progId="Equation.DSMT4">
                  <p:embed/>
                </p:oleObj>
              </mc:Choice>
              <mc:Fallback>
                <p:oleObj name="Equation" r:id="rId3" imgW="14605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736600"/>
                        <a:ext cx="2921000" cy="289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2005"/>
              </p:ext>
            </p:extLst>
          </p:nvPr>
        </p:nvGraphicFramePr>
        <p:xfrm>
          <a:off x="1422400" y="42418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4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241800"/>
                        <a:ext cx="6121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3284220" y="3898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35190"/>
              </p:ext>
            </p:extLst>
          </p:nvPr>
        </p:nvGraphicFramePr>
        <p:xfrm>
          <a:off x="33528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1|16.7|5.7|38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2736</TotalTime>
  <Words>712</Words>
  <Application>Microsoft Office PowerPoint</Application>
  <PresentationFormat>On-screen Show (4:3)</PresentationFormat>
  <Paragraphs>143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3. ANALIZA NAPONA I    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369</cp:revision>
  <dcterms:created xsi:type="dcterms:W3CDTF">2015-02-23T09:28:50Z</dcterms:created>
  <dcterms:modified xsi:type="dcterms:W3CDTF">2022-03-14T11:37:03Z</dcterms:modified>
</cp:coreProperties>
</file>