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0"/>
  </p:notesMasterIdLst>
  <p:sldIdLst>
    <p:sldId id="256" r:id="rId2"/>
    <p:sldId id="257" r:id="rId3"/>
    <p:sldId id="313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2" r:id="rId16"/>
    <p:sldId id="330" r:id="rId17"/>
    <p:sldId id="334" r:id="rId18"/>
    <p:sldId id="335" r:id="rId19"/>
    <p:sldId id="331" r:id="rId20"/>
    <p:sldId id="333" r:id="rId21"/>
    <p:sldId id="338" r:id="rId22"/>
    <p:sldId id="336" r:id="rId23"/>
    <p:sldId id="337" r:id="rId24"/>
    <p:sldId id="339" r:id="rId25"/>
    <p:sldId id="342" r:id="rId26"/>
    <p:sldId id="343" r:id="rId27"/>
    <p:sldId id="344" r:id="rId28"/>
    <p:sldId id="345" r:id="rId29"/>
    <p:sldId id="346" r:id="rId30"/>
    <p:sldId id="347" r:id="rId31"/>
    <p:sldId id="349" r:id="rId32"/>
    <p:sldId id="317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4" r:id="rId47"/>
    <p:sldId id="36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5" r:id="rId58"/>
    <p:sldId id="377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25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5.wmf"/><Relationship Id="rId6" Type="http://schemas.openxmlformats.org/officeDocument/2006/relationships/image" Target="../media/image14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1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14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69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5" Type="http://schemas.openxmlformats.org/officeDocument/2006/relationships/image" Target="../media/image77.wmf"/><Relationship Id="rId4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1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25.wmf"/><Relationship Id="rId4" Type="http://schemas.openxmlformats.org/officeDocument/2006/relationships/image" Target="../media/image90.wmf"/><Relationship Id="rId9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14.wmf"/><Relationship Id="rId5" Type="http://schemas.openxmlformats.org/officeDocument/2006/relationships/image" Target="../media/image25.wmf"/><Relationship Id="rId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109.wmf"/><Relationship Id="rId7" Type="http://schemas.openxmlformats.org/officeDocument/2006/relationships/image" Target="../media/image25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11" Type="http://schemas.openxmlformats.org/officeDocument/2006/relationships/image" Target="../media/image114.wmf"/><Relationship Id="rId5" Type="http://schemas.openxmlformats.org/officeDocument/2006/relationships/image" Target="../media/image14.wmf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12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4.wmf"/><Relationship Id="rId11" Type="http://schemas.openxmlformats.org/officeDocument/2006/relationships/image" Target="../media/image122.wmf"/><Relationship Id="rId5" Type="http://schemas.openxmlformats.org/officeDocument/2006/relationships/image" Target="../media/image118.wmf"/><Relationship Id="rId10" Type="http://schemas.openxmlformats.org/officeDocument/2006/relationships/image" Target="../media/image121.wmf"/><Relationship Id="rId4" Type="http://schemas.openxmlformats.org/officeDocument/2006/relationships/image" Target="../media/image117.wmf"/><Relationship Id="rId9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4.wmf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25.wmf"/><Relationship Id="rId10" Type="http://schemas.openxmlformats.org/officeDocument/2006/relationships/image" Target="../media/image131.wmf"/><Relationship Id="rId4" Type="http://schemas.openxmlformats.org/officeDocument/2006/relationships/image" Target="../media/image123.wmf"/><Relationship Id="rId9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7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47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14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3.3.2022.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3.3.2022.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5.jp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4.wmf"/><Relationship Id="rId3" Type="http://schemas.openxmlformats.org/officeDocument/2006/relationships/image" Target="../media/image33.jp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3.wmf"/><Relationship Id="rId5" Type="http://schemas.openxmlformats.org/officeDocument/2006/relationships/image" Target="../media/image25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33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4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1.wmf"/><Relationship Id="rId3" Type="http://schemas.openxmlformats.org/officeDocument/2006/relationships/image" Target="../media/image33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25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33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4.wmf"/><Relationship Id="rId4" Type="http://schemas.openxmlformats.org/officeDocument/2006/relationships/image" Target="../media/image56.jpg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7.wmf"/><Relationship Id="rId3" Type="http://schemas.openxmlformats.org/officeDocument/2006/relationships/image" Target="../media/image62.jp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3.wmf"/><Relationship Id="rId3" Type="http://schemas.openxmlformats.org/officeDocument/2006/relationships/image" Target="../media/image75.jp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5.jpg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7.wmf"/><Relationship Id="rId3" Type="http://schemas.openxmlformats.org/officeDocument/2006/relationships/image" Target="../media/image75.jp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.wmf"/><Relationship Id="rId5" Type="http://schemas.openxmlformats.org/officeDocument/2006/relationships/image" Target="../media/image78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84.jp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87.jp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87.jpg"/><Relationship Id="rId21" Type="http://schemas.openxmlformats.org/officeDocument/2006/relationships/image" Target="../media/image93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5" Type="http://schemas.openxmlformats.org/officeDocument/2006/relationships/image" Target="../media/image9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84.jp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6.bin"/><Relationship Id="rId4" Type="http://schemas.openxmlformats.org/officeDocument/2006/relationships/image" Target="../media/image94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99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06.jp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3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25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11.wmf"/><Relationship Id="rId22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23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4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14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3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27.wmf"/><Relationship Id="rId22" Type="http://schemas.openxmlformats.org/officeDocument/2006/relationships/image" Target="../media/image131.wmf"/><Relationship Id="rId27" Type="http://schemas.openxmlformats.org/officeDocument/2006/relationships/oleObject" Target="../embeddings/oleObject170.bin"/><Relationship Id="rId30" Type="http://schemas.openxmlformats.org/officeDocument/2006/relationships/oleObject" Target="../embeddings/oleObject1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6.jpg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7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7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7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42.jpg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4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58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9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20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.jp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4.wmf"/><Relationship Id="rId3" Type="http://schemas.openxmlformats.org/officeDocument/2006/relationships/image" Target="../media/image5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5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5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207603"/>
            <a:ext cx="4191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Pomeranje poprečnog preseka definisanog koordinatom </a:t>
            </a:r>
            <a:r>
              <a:rPr lang="sr-Latn-RS" sz="2400" b="1" dirty="0" smtClean="0"/>
              <a:t>z = 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82642"/>
              </p:ext>
            </p:extLst>
          </p:nvPr>
        </p:nvGraphicFramePr>
        <p:xfrm>
          <a:off x="5014126" y="36449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5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26" y="3644900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62657"/>
              </p:ext>
            </p:extLst>
          </p:nvPr>
        </p:nvGraphicFramePr>
        <p:xfrm>
          <a:off x="4980709" y="5003800"/>
          <a:ext cx="1293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6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709" y="5003800"/>
                        <a:ext cx="12938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7439"/>
              </p:ext>
            </p:extLst>
          </p:nvPr>
        </p:nvGraphicFramePr>
        <p:xfrm>
          <a:off x="6781800" y="36449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7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44900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6400801" y="396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80352"/>
              </p:ext>
            </p:extLst>
          </p:nvPr>
        </p:nvGraphicFramePr>
        <p:xfrm>
          <a:off x="54102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46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Štap sa ukleštenim krajevima 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homogenom temperaturnom polju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9" y="1806714"/>
            <a:ext cx="5332781" cy="209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399" y="4016514"/>
            <a:ext cx="426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2.22 Štap sa ukleštenim krajevima u homogenom temperaturnom polju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6828" y="51287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err="1" smtClean="0"/>
              <a:t>tepen</a:t>
            </a:r>
            <a:r>
              <a:rPr lang="sr-Latn-RS" sz="2400" dirty="0" smtClean="0"/>
              <a:t>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4542"/>
              </p:ext>
            </p:extLst>
          </p:nvPr>
        </p:nvGraphicFramePr>
        <p:xfrm>
          <a:off x="5512814" y="53595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5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814" y="53595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63217"/>
              </p:ext>
            </p:extLst>
          </p:nvPr>
        </p:nvGraphicFramePr>
        <p:xfrm>
          <a:off x="7518400" y="1882914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6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882914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9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6400" y="26449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2.23 Prikaz primene metoda sila kod štapa sa ukleštenim krajevima u homogenom temperaturnom polju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3893403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23605"/>
              </p:ext>
            </p:extLst>
          </p:nvPr>
        </p:nvGraphicFramePr>
        <p:xfrm>
          <a:off x="28448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5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95800"/>
                        <a:ext cx="149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9774"/>
              </p:ext>
            </p:extLst>
          </p:nvPr>
        </p:nvGraphicFramePr>
        <p:xfrm>
          <a:off x="2362200" y="26670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3" name="Equation" r:id="rId3" imgW="990360" imgH="253800" progId="Equation.DSMT4">
                  <p:embed/>
                </p:oleObj>
              </mc:Choice>
              <mc:Fallback>
                <p:oleObj name="Equation" r:id="rId3" imgW="990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09466"/>
              </p:ext>
            </p:extLst>
          </p:nvPr>
        </p:nvGraphicFramePr>
        <p:xfrm>
          <a:off x="5562600" y="35560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4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56000"/>
                        <a:ext cx="1981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50843"/>
              </p:ext>
            </p:extLst>
          </p:nvPr>
        </p:nvGraphicFramePr>
        <p:xfrm>
          <a:off x="1143000" y="3683000"/>
          <a:ext cx="391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5" name="Equation" r:id="rId8" imgW="1955520" imgH="253800" progId="Equation.DSMT4">
                  <p:embed/>
                </p:oleObj>
              </mc:Choice>
              <mc:Fallback>
                <p:oleObj name="Equation" r:id="rId8" imgW="195552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83000"/>
                        <a:ext cx="3911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04805"/>
              </p:ext>
            </p:extLst>
          </p:nvPr>
        </p:nvGraphicFramePr>
        <p:xfrm>
          <a:off x="1143000" y="4775200"/>
          <a:ext cx="314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6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314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122200" y="388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5400000">
            <a:off x="2671200" y="334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2591"/>
              </p:ext>
            </p:extLst>
          </p:nvPr>
        </p:nvGraphicFramePr>
        <p:xfrm>
          <a:off x="4800600" y="49530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7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31977"/>
              </p:ext>
            </p:extLst>
          </p:nvPr>
        </p:nvGraphicFramePr>
        <p:xfrm>
          <a:off x="21336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8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23063"/>
              </p:ext>
            </p:extLst>
          </p:nvPr>
        </p:nvGraphicFramePr>
        <p:xfrm>
          <a:off x="4343400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9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76179"/>
              </p:ext>
            </p:extLst>
          </p:nvPr>
        </p:nvGraphicFramePr>
        <p:xfrm>
          <a:off x="4457700" y="33318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9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33186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38587"/>
              </p:ext>
            </p:extLst>
          </p:nvPr>
        </p:nvGraphicFramePr>
        <p:xfrm>
          <a:off x="4889500" y="3255665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0"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255665"/>
                        <a:ext cx="23114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048000"/>
            <a:ext cx="8001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Iz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12144"/>
              </p:ext>
            </p:extLst>
          </p:nvPr>
        </p:nvGraphicFramePr>
        <p:xfrm>
          <a:off x="2070100" y="3255665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1" name="Equation" r:id="rId8" imgW="1155700" imgH="254000" progId="Equation.DSMT4">
                  <p:embed/>
                </p:oleObj>
              </mc:Choice>
              <mc:Fallback>
                <p:oleObj name="Equation" r:id="rId8" imgW="11557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255665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068465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20598"/>
              </p:ext>
            </p:extLst>
          </p:nvPr>
        </p:nvGraphicFramePr>
        <p:xfrm>
          <a:off x="4267200" y="4276130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2"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76130"/>
                        <a:ext cx="292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871600" y="392866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9054"/>
              </p:ext>
            </p:extLst>
          </p:nvPr>
        </p:nvGraphicFramePr>
        <p:xfrm>
          <a:off x="4419600" y="5363865"/>
          <a:ext cx="274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3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63865"/>
                        <a:ext cx="2743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20651"/>
              </p:ext>
            </p:extLst>
          </p:nvPr>
        </p:nvGraphicFramePr>
        <p:xfrm>
          <a:off x="5588000" y="488126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8126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6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54133"/>
              </p:ext>
            </p:extLst>
          </p:nvPr>
        </p:nvGraphicFramePr>
        <p:xfrm>
          <a:off x="3733800" y="32512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0"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1200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7232"/>
              </p:ext>
            </p:extLst>
          </p:nvPr>
        </p:nvGraphicFramePr>
        <p:xfrm>
          <a:off x="3733800" y="45720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1" name="Equation" r:id="rId6" imgW="1295280" imgH="253800" progId="Equation.DSMT4">
                  <p:embed/>
                </p:oleObj>
              </mc:Choice>
              <mc:Fallback>
                <p:oleObj name="Equation" r:id="rId6" imgW="1295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7433"/>
              </p:ext>
            </p:extLst>
          </p:nvPr>
        </p:nvGraphicFramePr>
        <p:xfrm>
          <a:off x="6209081" y="3440668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2"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81" y="3440668"/>
                        <a:ext cx="17780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5791200" y="3581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14158"/>
              </p:ext>
            </p:extLst>
          </p:nvPr>
        </p:nvGraphicFramePr>
        <p:xfrm>
          <a:off x="4521200" y="411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3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114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537803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Podužne</a:t>
            </a:r>
            <a:r>
              <a:rPr lang="sr-Latn-RS" sz="2400" b="1" dirty="0" smtClean="0"/>
              <a:t>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26570"/>
              </p:ext>
            </p:extLst>
          </p:nvPr>
        </p:nvGraphicFramePr>
        <p:xfrm>
          <a:off x="2590800" y="3962400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2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1879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632"/>
              </p:ext>
            </p:extLst>
          </p:nvPr>
        </p:nvGraphicFramePr>
        <p:xfrm>
          <a:off x="3556000" y="5283200"/>
          <a:ext cx="154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3" name="Equation" r:id="rId6" imgW="774360" imgH="177480" progId="Equation.DSMT4">
                  <p:embed/>
                </p:oleObj>
              </mc:Choice>
              <mc:Fallback>
                <p:oleObj name="Equation" r:id="rId6" imgW="7743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283200"/>
                        <a:ext cx="15494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32556"/>
              </p:ext>
            </p:extLst>
          </p:nvPr>
        </p:nvGraphicFramePr>
        <p:xfrm>
          <a:off x="4114800" y="300513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4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0513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127400" y="3678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V="1">
            <a:off x="3585600" y="497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2575"/>
              </p:ext>
            </p:extLst>
          </p:nvPr>
        </p:nvGraphicFramePr>
        <p:xfrm>
          <a:off x="4572000" y="421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1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067"/>
              </p:ext>
            </p:extLst>
          </p:nvPr>
        </p:nvGraphicFramePr>
        <p:xfrm>
          <a:off x="5029200" y="4114800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6"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3124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36844"/>
              </p:ext>
            </p:extLst>
          </p:nvPr>
        </p:nvGraphicFramePr>
        <p:xfrm>
          <a:off x="6934200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7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24294"/>
              </p:ext>
            </p:extLst>
          </p:nvPr>
        </p:nvGraphicFramePr>
        <p:xfrm>
          <a:off x="76454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200400"/>
            <a:ext cx="285689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Izduženje u funkciji od koordinate z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4539"/>
              </p:ext>
            </p:extLst>
          </p:nvPr>
        </p:nvGraphicFramePr>
        <p:xfrm>
          <a:off x="3886200" y="37338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7" name="Equation" r:id="rId4" imgW="952200" imgH="469800" progId="Equation.DSMT4">
                  <p:embed/>
                </p:oleObj>
              </mc:Choice>
              <mc:Fallback>
                <p:oleObj name="Equation" r:id="rId4" imgW="9522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0"/>
                        <a:ext cx="1905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15862"/>
              </p:ext>
            </p:extLst>
          </p:nvPr>
        </p:nvGraphicFramePr>
        <p:xfrm>
          <a:off x="6324600" y="39116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8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116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5884200" y="4114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23960"/>
              </p:ext>
            </p:extLst>
          </p:nvPr>
        </p:nvGraphicFramePr>
        <p:xfrm>
          <a:off x="4267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9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76737"/>
              </p:ext>
            </p:extLst>
          </p:nvPr>
        </p:nvGraphicFramePr>
        <p:xfrm>
          <a:off x="3886200" y="52578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0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863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5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dređene i statički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neodređene štapne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konstrukcije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Rešavanje problema štapnih konstrukcija, svodi se na iznalaženje sila u štapovima kao i iznalaženje pomeranja zajedničkih čvorova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postupak rešavanja uvodi se </a:t>
            </a:r>
            <a:r>
              <a:rPr lang="sr-Latn-RS" sz="3200" b="1" dirty="0"/>
              <a:t>plan pomeranja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5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594"/>
            <a:ext cx="4515307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0292" y="4476690"/>
            <a:ext cx="489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2.24 Konstrukcija formirana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6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2.9.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neodređeni problemi štapova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Konstrukcija je </a:t>
            </a:r>
            <a:r>
              <a:rPr lang="sr-Latn-RS" sz="3200" b="1" dirty="0"/>
              <a:t>statički određena</a:t>
            </a:r>
            <a:r>
              <a:rPr lang="sr-Latn-RS" sz="3200" dirty="0"/>
              <a:t> ako joj se sve nepoznate veličine (reakcije veza, i sve presečne sile) mogu odrediti iz raspoloživih statičkih uslova ravnoteže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suprotnom je konstrukcija </a:t>
            </a:r>
            <a:r>
              <a:rPr lang="sr-Latn-RS" sz="3200" b="1" dirty="0"/>
              <a:t>statički neodređena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2.9.1. Pojam statičke neodređenosti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83891"/>
              </p:ext>
            </p:extLst>
          </p:nvPr>
        </p:nvGraphicFramePr>
        <p:xfrm>
          <a:off x="5422900" y="3126494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1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126494"/>
                        <a:ext cx="294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2758"/>
              </p:ext>
            </p:extLst>
          </p:nvPr>
        </p:nvGraphicFramePr>
        <p:xfrm>
          <a:off x="6960184" y="4623506"/>
          <a:ext cx="1345616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2" name="Equation" r:id="rId7" imgW="672808" imgH="812447" progId="Equation.DSMT4">
                  <p:embed/>
                </p:oleObj>
              </mc:Choice>
              <mc:Fallback>
                <p:oleObj name="Equation" r:id="rId7" imgW="672808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184" y="4623506"/>
                        <a:ext cx="1345616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59487"/>
              </p:ext>
            </p:extLst>
          </p:nvPr>
        </p:nvGraphicFramePr>
        <p:xfrm>
          <a:off x="7264400" y="416630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16630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Elbow Connector 10"/>
          <p:cNvCxnSpPr>
            <a:stCxn id="6" idx="3"/>
            <a:endCxn id="10" idx="3"/>
          </p:cNvCxnSpPr>
          <p:nvPr/>
        </p:nvCxnSpPr>
        <p:spPr>
          <a:xfrm flipH="1" flipV="1">
            <a:off x="8077200" y="1613606"/>
            <a:ext cx="292100" cy="1970088"/>
          </a:xfrm>
          <a:prstGeom prst="bentConnector3">
            <a:avLst>
              <a:gd name="adj1" fmla="val -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00" y="3048000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S1 izaziva izduženje štapa 1: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28863"/>
              </p:ext>
            </p:extLst>
          </p:nvPr>
        </p:nvGraphicFramePr>
        <p:xfrm>
          <a:off x="7188200" y="36576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3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6576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4630003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S2 izaziva skraćenje štapa 2: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93685"/>
              </p:ext>
            </p:extLst>
          </p:nvPr>
        </p:nvGraphicFramePr>
        <p:xfrm>
          <a:off x="7162800" y="53086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3086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685800"/>
            <a:ext cx="5310835" cy="413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2.26 Skica plana pomeranja konstrukcije formirane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1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310835" cy="413674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93596"/>
              </p:ext>
            </p:extLst>
          </p:nvPr>
        </p:nvGraphicFramePr>
        <p:xfrm>
          <a:off x="3170238" y="3657600"/>
          <a:ext cx="54340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0" name="Equation" r:id="rId4" imgW="2717640" imgH="507960" progId="Equation.DSMT4">
                  <p:embed/>
                </p:oleObj>
              </mc:Choice>
              <mc:Fallback>
                <p:oleObj name="Equation" r:id="rId4" imgW="27176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657600"/>
                        <a:ext cx="54340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48654"/>
              </p:ext>
            </p:extLst>
          </p:nvPr>
        </p:nvGraphicFramePr>
        <p:xfrm>
          <a:off x="990600" y="4902200"/>
          <a:ext cx="42148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1" name="Equation" r:id="rId6" imgW="2108160" imgH="634680" progId="Equation.DSMT4">
                  <p:embed/>
                </p:oleObj>
              </mc:Choice>
              <mc:Fallback>
                <p:oleObj name="Equation" r:id="rId6" imgW="2108160" imgH="634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02200"/>
                        <a:ext cx="4214813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12353"/>
              </p:ext>
            </p:extLst>
          </p:nvPr>
        </p:nvGraphicFramePr>
        <p:xfrm>
          <a:off x="5715000" y="1905000"/>
          <a:ext cx="309745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2" name="Equation" r:id="rId8" imgW="1548728" imgH="253890" progId="Equation.DSMT4">
                  <p:embed/>
                </p:oleObj>
              </mc:Choice>
              <mc:Fallback>
                <p:oleObj name="Equation" r:id="rId8" imgW="1548728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309745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81271"/>
              </p:ext>
            </p:extLst>
          </p:nvPr>
        </p:nvGraphicFramePr>
        <p:xfrm>
          <a:off x="5638799" y="2667000"/>
          <a:ext cx="317362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3" name="Equation" r:id="rId10" imgW="1587240" imgH="253800" progId="Equation.DSMT4">
                  <p:embed/>
                </p:oleObj>
              </mc:Choice>
              <mc:Fallback>
                <p:oleObj name="Equation" r:id="rId10" imgW="15872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2667000"/>
                        <a:ext cx="317362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46330"/>
              </p:ext>
            </p:extLst>
          </p:nvPr>
        </p:nvGraphicFramePr>
        <p:xfrm>
          <a:off x="5435600" y="5816600"/>
          <a:ext cx="119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4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816600"/>
                        <a:ext cx="1193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89206"/>
              </p:ext>
            </p:extLst>
          </p:nvPr>
        </p:nvGraphicFramePr>
        <p:xfrm>
          <a:off x="7391400" y="49784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5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784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0" idx="3"/>
            <a:endCxn id="20" idx="3"/>
          </p:cNvCxnSpPr>
          <p:nvPr/>
        </p:nvCxnSpPr>
        <p:spPr>
          <a:xfrm>
            <a:off x="8604250" y="4165600"/>
            <a:ext cx="6350" cy="1066800"/>
          </a:xfrm>
          <a:prstGeom prst="bentConnector3">
            <a:avLst>
              <a:gd name="adj1" fmla="val 37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9" idx="0"/>
          </p:cNvCxnSpPr>
          <p:nvPr/>
        </p:nvCxnSpPr>
        <p:spPr>
          <a:xfrm>
            <a:off x="5205413" y="5537200"/>
            <a:ext cx="827087" cy="279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114"/>
            <a:ext cx="3670402" cy="4806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410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2.27 Proizvoljno uvećan i dopunjen plan pomeranja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6105"/>
              </p:ext>
            </p:extLst>
          </p:nvPr>
        </p:nvGraphicFramePr>
        <p:xfrm>
          <a:off x="4876800" y="18288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7" name="Equation" r:id="rId4" imgW="1040948" imgH="266584" progId="Equation.DSMT4">
                  <p:embed/>
                </p:oleObj>
              </mc:Choice>
              <mc:Fallback>
                <p:oleObj name="Equation" r:id="rId4" imgW="104094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63946"/>
              </p:ext>
            </p:extLst>
          </p:nvPr>
        </p:nvGraphicFramePr>
        <p:xfrm>
          <a:off x="4876800" y="9906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8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14791"/>
              </p:ext>
            </p:extLst>
          </p:nvPr>
        </p:nvGraphicFramePr>
        <p:xfrm>
          <a:off x="4851400" y="28194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9"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8194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134"/>
              </p:ext>
            </p:extLst>
          </p:nvPr>
        </p:nvGraphicFramePr>
        <p:xfrm>
          <a:off x="7543800" y="39878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0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87800"/>
                        <a:ext cx="1143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89790"/>
              </p:ext>
            </p:extLst>
          </p:nvPr>
        </p:nvGraphicFramePr>
        <p:xfrm>
          <a:off x="4800600" y="3810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1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18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78"/>
              </p:ext>
            </p:extLst>
          </p:nvPr>
        </p:nvGraphicFramePr>
        <p:xfrm>
          <a:off x="4800600" y="52578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2" name="Equation" r:id="rId14" imgW="1346040" imgH="393480" progId="Equation.DSMT4">
                  <p:embed/>
                </p:oleObj>
              </mc:Choice>
              <mc:Fallback>
                <p:oleObj name="Equation" r:id="rId14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578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86601" y="419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43162"/>
              </p:ext>
            </p:extLst>
          </p:nvPr>
        </p:nvGraphicFramePr>
        <p:xfrm>
          <a:off x="5410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3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5871600" y="351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75743"/>
              </p:ext>
            </p:extLst>
          </p:nvPr>
        </p:nvGraphicFramePr>
        <p:xfrm>
          <a:off x="5233987" y="31242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7" name="Equation" r:id="rId3" imgW="1040948" imgH="266584" progId="Equation.DSMT4">
                  <p:embed/>
                </p:oleObj>
              </mc:Choice>
              <mc:Fallback>
                <p:oleObj name="Equation" r:id="rId3" imgW="104094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31242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7016"/>
              </p:ext>
            </p:extLst>
          </p:nvPr>
        </p:nvGraphicFramePr>
        <p:xfrm>
          <a:off x="5207000" y="2057400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8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057400"/>
                        <a:ext cx="1930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88015"/>
              </p:ext>
            </p:extLst>
          </p:nvPr>
        </p:nvGraphicFramePr>
        <p:xfrm>
          <a:off x="5232400" y="41656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9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1656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 rot="5400000">
            <a:off x="6032400" y="275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6862200" y="3822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58669"/>
              </p:ext>
            </p:extLst>
          </p:nvPr>
        </p:nvGraphicFramePr>
        <p:xfrm>
          <a:off x="3606800" y="53340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0" name="Equation" r:id="rId9" imgW="2159000" imgH="419100" progId="Equation.DSMT4">
                  <p:embed/>
                </p:oleObj>
              </mc:Choice>
              <mc:Fallback>
                <p:oleObj name="Equation" r:id="rId9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340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78729"/>
              </p:ext>
            </p:extLst>
          </p:nvPr>
        </p:nvGraphicFramePr>
        <p:xfrm>
          <a:off x="73914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27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4780"/>
              </p:ext>
            </p:extLst>
          </p:nvPr>
        </p:nvGraphicFramePr>
        <p:xfrm>
          <a:off x="8001000" y="563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638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0" idx="3"/>
            <a:endCxn id="29" idx="3"/>
          </p:cNvCxnSpPr>
          <p:nvPr/>
        </p:nvCxnSpPr>
        <p:spPr>
          <a:xfrm flipH="1" flipV="1">
            <a:off x="7772400" y="3429000"/>
            <a:ext cx="609600" cy="2362200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89104"/>
              </p:ext>
            </p:extLst>
          </p:nvPr>
        </p:nvGraphicFramePr>
        <p:xfrm>
          <a:off x="4267200" y="2453843"/>
          <a:ext cx="3429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9" name="Equation" r:id="rId4" imgW="1714500" imgH="330200" progId="Equation.DSMT4">
                  <p:embed/>
                </p:oleObj>
              </mc:Choice>
              <mc:Fallback>
                <p:oleObj name="Equation" r:id="rId4" imgW="17145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53843"/>
                        <a:ext cx="3429000" cy="66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4549"/>
              </p:ext>
            </p:extLst>
          </p:nvPr>
        </p:nvGraphicFramePr>
        <p:xfrm>
          <a:off x="5029200" y="14478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0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5400000">
            <a:off x="6489600" y="214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ight Arrow 28"/>
          <p:cNvSpPr/>
          <p:nvPr/>
        </p:nvSpPr>
        <p:spPr>
          <a:xfrm rot="16200000" flipV="1">
            <a:off x="7167000" y="3289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78018"/>
              </p:ext>
            </p:extLst>
          </p:nvPr>
        </p:nvGraphicFramePr>
        <p:xfrm>
          <a:off x="7772400" y="2667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1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667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95734"/>
              </p:ext>
            </p:extLst>
          </p:nvPr>
        </p:nvGraphicFramePr>
        <p:xfrm>
          <a:off x="80010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2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3"/>
            <a:endCxn id="30" idx="3"/>
          </p:cNvCxnSpPr>
          <p:nvPr/>
        </p:nvCxnSpPr>
        <p:spPr>
          <a:xfrm flipH="1" flipV="1">
            <a:off x="8153400" y="2819400"/>
            <a:ext cx="228600" cy="3124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55116"/>
              </p:ext>
            </p:extLst>
          </p:nvPr>
        </p:nvGraphicFramePr>
        <p:xfrm>
          <a:off x="3810000" y="35814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3" name="Equation" r:id="rId12" imgW="2159000" imgH="419100" progId="Equation.DSMT4">
                  <p:embed/>
                </p:oleObj>
              </mc:Choice>
              <mc:Fallback>
                <p:oleObj name="Equation" r:id="rId12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33593"/>
              </p:ext>
            </p:extLst>
          </p:nvPr>
        </p:nvGraphicFramePr>
        <p:xfrm>
          <a:off x="2057400" y="53594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4" name="Equation" r:id="rId14" imgW="2933700" imgH="558800" progId="Equation.DSMT4">
                  <p:embed/>
                </p:oleObj>
              </mc:Choice>
              <mc:Fallback>
                <p:oleObj name="Equation" r:id="rId14" imgW="2933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59400"/>
                        <a:ext cx="58674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2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94" y="635813"/>
            <a:ext cx="6331306" cy="355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094" y="4343400"/>
            <a:ext cx="633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2.28 Konstrukcija formirana od tri verikalna štapa koja pridržavaju pretpostavljeno krutu horizontalnu polugu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46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Konstrukcija na Sl. 2.28 je 2</a:t>
            </a:r>
            <a:r>
              <a:rPr lang="sr-Latn-RS" sz="2800" dirty="0" smtClean="0">
                <a:sym typeface="Symbol"/>
              </a:rPr>
              <a:t> statički neodređena.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8694" y="2590800"/>
            <a:ext cx="671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2.29 Horizontalna kruta poluga oslobođena od štapnih veza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64458"/>
              </p:ext>
            </p:extLst>
          </p:nvPr>
        </p:nvGraphicFramePr>
        <p:xfrm>
          <a:off x="1879600" y="3581399"/>
          <a:ext cx="505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0" name="Equation" r:id="rId4" imgW="2527300" imgH="254000" progId="Equation.DSMT4">
                  <p:embed/>
                </p:oleObj>
              </mc:Choice>
              <mc:Fallback>
                <p:oleObj name="Equation" r:id="rId4" imgW="2527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581399"/>
                        <a:ext cx="505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51570"/>
              </p:ext>
            </p:extLst>
          </p:nvPr>
        </p:nvGraphicFramePr>
        <p:xfrm>
          <a:off x="4470400" y="4648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1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648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9577"/>
              </p:ext>
            </p:extLst>
          </p:nvPr>
        </p:nvGraphicFramePr>
        <p:xfrm>
          <a:off x="6477000" y="419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2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810098" cy="2902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302" y="3544669"/>
            <a:ext cx="6800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2.30 Plan pomeranja posmatrane statički neodređene konstrukcije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37420"/>
              </p:ext>
            </p:extLst>
          </p:nvPr>
        </p:nvGraphicFramePr>
        <p:xfrm>
          <a:off x="2238527" y="4343400"/>
          <a:ext cx="19803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3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527" y="4343400"/>
                        <a:ext cx="198034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36040"/>
              </p:ext>
            </p:extLst>
          </p:nvPr>
        </p:nvGraphicFramePr>
        <p:xfrm>
          <a:off x="4724400" y="4343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4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94606"/>
              </p:ext>
            </p:extLst>
          </p:nvPr>
        </p:nvGraphicFramePr>
        <p:xfrm>
          <a:off x="42672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3568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76071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Neka je </a:t>
            </a:r>
            <a:r>
              <a:rPr lang="sr-Latn-RS" sz="2400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broj nepoznatih koje treba odrediti, a </a:t>
            </a:r>
            <a:r>
              <a:rPr lang="sr-Latn-RS" sz="2400" i="1" dirty="0" smtClean="0">
                <a:solidFill>
                  <a:srgbClr val="FF0000"/>
                </a:solidFill>
              </a:rPr>
              <a:t>s</a:t>
            </a:r>
            <a:r>
              <a:rPr lang="sr-Latn-RS" sz="2400" dirty="0" smtClean="0"/>
              <a:t> broj statičkih uslova ravnoteže koji se mogu postaviti, onda 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63064"/>
              </p:ext>
            </p:extLst>
          </p:nvPr>
        </p:nvGraphicFramePr>
        <p:xfrm>
          <a:off x="3886200" y="1859171"/>
          <a:ext cx="111711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9"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59171"/>
                        <a:ext cx="111711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1942" y="2521803"/>
            <a:ext cx="463525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predstavlja </a:t>
            </a:r>
            <a:r>
              <a:rPr lang="sr-Latn-RS" sz="2400" b="1" dirty="0" smtClean="0"/>
              <a:t>stepen statičke neodre-đenosti</a:t>
            </a:r>
            <a:r>
              <a:rPr lang="sr-Latn-RS" sz="2400" dirty="0" smtClean="0"/>
              <a:t> izvesne konstrukcije.  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0"/>
            <a:endCxn id="6" idx="3"/>
          </p:cNvCxnSpPr>
          <p:nvPr/>
        </p:nvCxnSpPr>
        <p:spPr>
          <a:xfrm rot="16200000" flipV="1">
            <a:off x="5138990" y="1901221"/>
            <a:ext cx="484909" cy="75625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3700" y="3965138"/>
            <a:ext cx="5791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REŠAVANJE STATIČKI NEODREĐENIH PROBLEMA ?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3700" y="5096470"/>
            <a:ext cx="20574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SILA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5900" y="5100935"/>
            <a:ext cx="3429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POMERANJA  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8" idx="3"/>
            <a:endCxn id="16" idx="3"/>
          </p:cNvCxnSpPr>
          <p:nvPr/>
        </p:nvCxnSpPr>
        <p:spPr>
          <a:xfrm flipV="1">
            <a:off x="7454900" y="4380637"/>
            <a:ext cx="12700" cy="95113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1"/>
            <a:endCxn id="16" idx="1"/>
          </p:cNvCxnSpPr>
          <p:nvPr/>
        </p:nvCxnSpPr>
        <p:spPr>
          <a:xfrm rot="10800000">
            <a:off x="1663700" y="4380637"/>
            <a:ext cx="12700" cy="94666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2" y="381000"/>
            <a:ext cx="5810098" cy="29023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48918"/>
              </p:ext>
            </p:extLst>
          </p:nvPr>
        </p:nvGraphicFramePr>
        <p:xfrm>
          <a:off x="635000" y="457200"/>
          <a:ext cx="1041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6" name="Equation" r:id="rId4" imgW="520560" imgH="685800" progId="Equation.DSMT4">
                  <p:embed/>
                </p:oleObj>
              </mc:Choice>
              <mc:Fallback>
                <p:oleObj name="Equation" r:id="rId4" imgW="5205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57200"/>
                        <a:ext cx="10414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87122"/>
              </p:ext>
            </p:extLst>
          </p:nvPr>
        </p:nvGraphicFramePr>
        <p:xfrm>
          <a:off x="533400" y="2362200"/>
          <a:ext cx="1270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7" name="Equation" r:id="rId6" imgW="634680" imgH="1206360" progId="Equation.DSMT4">
                  <p:embed/>
                </p:oleObj>
              </mc:Choice>
              <mc:Fallback>
                <p:oleObj name="Equation" r:id="rId6" imgW="634680" imgH="1206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1270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9270"/>
              </p:ext>
            </p:extLst>
          </p:nvPr>
        </p:nvGraphicFramePr>
        <p:xfrm>
          <a:off x="4064000" y="30988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8" name="Equation" r:id="rId8" imgW="965200" imgH="393700" progId="Equation.DSMT4">
                  <p:embed/>
                </p:oleObj>
              </mc:Choice>
              <mc:Fallback>
                <p:oleObj name="Equation" r:id="rId8" imgW="965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0988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91718"/>
              </p:ext>
            </p:extLst>
          </p:nvPr>
        </p:nvGraphicFramePr>
        <p:xfrm>
          <a:off x="2311400" y="2362200"/>
          <a:ext cx="121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9" name="Equation" r:id="rId10" imgW="609480" imgH="1206360" progId="Equation.DSMT4">
                  <p:embed/>
                </p:oleObj>
              </mc:Choice>
              <mc:Fallback>
                <p:oleObj name="Equation" r:id="rId10" imgW="609480" imgH="1206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362200"/>
                        <a:ext cx="12192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1020200" y="1993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63901"/>
              </p:ext>
            </p:extLst>
          </p:nvPr>
        </p:nvGraphicFramePr>
        <p:xfrm>
          <a:off x="1854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429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19400" y="347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560"/>
              </p:ext>
            </p:extLst>
          </p:nvPr>
        </p:nvGraphicFramePr>
        <p:xfrm>
          <a:off x="4064000" y="44196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1" name="Equation" r:id="rId14" imgW="1129810" imgH="393529" progId="Equation.DSMT4">
                  <p:embed/>
                </p:oleObj>
              </mc:Choice>
              <mc:Fallback>
                <p:oleObj name="Equation" r:id="rId14" imgW="11298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19600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3977"/>
              </p:ext>
            </p:extLst>
          </p:nvPr>
        </p:nvGraphicFramePr>
        <p:xfrm>
          <a:off x="48260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962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96496"/>
              </p:ext>
            </p:extLst>
          </p:nvPr>
        </p:nvGraphicFramePr>
        <p:xfrm>
          <a:off x="7391862" y="5334000"/>
          <a:ext cx="1066338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3" name="Equation" r:id="rId18" imgW="533169" imgH="457002" progId="Equation.DSMT4">
                  <p:embed/>
                </p:oleObj>
              </mc:Choice>
              <mc:Fallback>
                <p:oleObj name="Equation" r:id="rId18" imgW="533169" imgH="4570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62" y="5334000"/>
                        <a:ext cx="1066338" cy="914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8971"/>
              </p:ext>
            </p:extLst>
          </p:nvPr>
        </p:nvGraphicFramePr>
        <p:xfrm>
          <a:off x="6426200" y="44196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4"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4196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9773"/>
              </p:ext>
            </p:extLst>
          </p:nvPr>
        </p:nvGraphicFramePr>
        <p:xfrm>
          <a:off x="6934662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5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2" y="5715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46682"/>
              </p:ext>
            </p:extLst>
          </p:nvPr>
        </p:nvGraphicFramePr>
        <p:xfrm>
          <a:off x="4978400" y="530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6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30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1"/>
            <a:endCxn id="18" idx="2"/>
          </p:cNvCxnSpPr>
          <p:nvPr/>
        </p:nvCxnSpPr>
        <p:spPr>
          <a:xfrm rot="10800000">
            <a:off x="5118100" y="5715000"/>
            <a:ext cx="1816562" cy="152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5181"/>
              </p:ext>
            </p:extLst>
          </p:nvPr>
        </p:nvGraphicFramePr>
        <p:xfrm>
          <a:off x="5969484" y="3463636"/>
          <a:ext cx="11171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4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484" y="3463636"/>
                        <a:ext cx="11171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72802"/>
              </p:ext>
            </p:extLst>
          </p:nvPr>
        </p:nvGraphicFramePr>
        <p:xfrm>
          <a:off x="5944096" y="4495800"/>
          <a:ext cx="1142504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5" name="Equation" r:id="rId5" imgW="571252" imgH="812447" progId="Equation.DSMT4">
                  <p:embed/>
                </p:oleObj>
              </mc:Choice>
              <mc:Fallback>
                <p:oleObj name="Equation" r:id="rId5" imgW="571252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096" y="4495800"/>
                        <a:ext cx="1142504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74260"/>
              </p:ext>
            </p:extLst>
          </p:nvPr>
        </p:nvGraphicFramePr>
        <p:xfrm>
          <a:off x="2997684" y="3661146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6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684" y="3661146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58680"/>
              </p:ext>
            </p:extLst>
          </p:nvPr>
        </p:nvGraphicFramePr>
        <p:xfrm>
          <a:off x="1473684" y="3429000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7" name="Equation" r:id="rId10" imgW="533169" imgH="457002" progId="Equation.DSMT4">
                  <p:embed/>
                </p:oleObj>
              </mc:Choice>
              <mc:Fallback>
                <p:oleObj name="Equation" r:id="rId10" imgW="533169" imgH="4570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684" y="3429000"/>
                        <a:ext cx="1066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16684" y="3813546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37754"/>
              </p:ext>
            </p:extLst>
          </p:nvPr>
        </p:nvGraphicFramePr>
        <p:xfrm>
          <a:off x="5486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8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222400" y="313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6642000" y="3120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rot="16200000" flipH="1" flipV="1">
            <a:off x="4567800" y="846600"/>
            <a:ext cx="16800" cy="4419600"/>
          </a:xfrm>
          <a:prstGeom prst="bentConnector3">
            <a:avLst>
              <a:gd name="adj1" fmla="val -93214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354"/>
              </p:ext>
            </p:extLst>
          </p:nvPr>
        </p:nvGraphicFramePr>
        <p:xfrm>
          <a:off x="54864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9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81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98150"/>
              </p:ext>
            </p:extLst>
          </p:nvPr>
        </p:nvGraphicFramePr>
        <p:xfrm>
          <a:off x="1828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9" idx="1"/>
            <a:endCxn id="21" idx="2"/>
          </p:cNvCxnSpPr>
          <p:nvPr/>
        </p:nvCxnSpPr>
        <p:spPr>
          <a:xfrm rot="10800000">
            <a:off x="1968500" y="4826000"/>
            <a:ext cx="3517900" cy="508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Postoji još jedan vid statički neodređenih štapnih konstrukcija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Radi </a:t>
            </a:r>
            <a:r>
              <a:rPr lang="sr-Latn-RS" sz="3200" dirty="0"/>
              <a:t>se o štapnim konstrukcijama sa početnim ili montažnim naponima izazvanim malim greškama u izradi (greškama reda 1/2000 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 1/1000 od dužine štapova).</a:t>
            </a:r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331306" cy="3555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324290"/>
            <a:ext cx="5013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2.31 Primer štapne konstrukcije sa greškom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6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295400" y="3200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2.32 Horizontalna kruta poluga, posle montaže oslobođena od štapnih veza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4" y="609600"/>
            <a:ext cx="6331306" cy="24908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70430"/>
              </p:ext>
            </p:extLst>
          </p:nvPr>
        </p:nvGraphicFramePr>
        <p:xfrm>
          <a:off x="1143000" y="4267199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1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199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81029"/>
              </p:ext>
            </p:extLst>
          </p:nvPr>
        </p:nvGraphicFramePr>
        <p:xfrm>
          <a:off x="5892801" y="41148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2" name="Equation" r:id="rId6" imgW="1054100" imgH="393700" progId="Equation.DSMT4">
                  <p:embed/>
                </p:oleObj>
              </mc:Choice>
              <mc:Fallback>
                <p:oleObj name="Equation" r:id="rId6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1" y="4114800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9648"/>
              </p:ext>
            </p:extLst>
          </p:nvPr>
        </p:nvGraphicFramePr>
        <p:xfrm>
          <a:off x="5486400" y="4343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3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31734"/>
              </p:ext>
            </p:extLst>
          </p:nvPr>
        </p:nvGraphicFramePr>
        <p:xfrm>
          <a:off x="686626" y="4801492"/>
          <a:ext cx="190417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1" name="Equation" r:id="rId3" imgW="952087" imgH="393529" progId="Equation.DSMT4">
                  <p:embed/>
                </p:oleObj>
              </mc:Choice>
              <mc:Fallback>
                <p:oleObj name="Equation" r:id="rId3" imgW="95208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26" y="4801492"/>
                        <a:ext cx="190417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1094" y="2743200"/>
            <a:ext cx="633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2.33 Plan pomeranja konstrukcije sa greškom</a:t>
            </a:r>
            <a:endParaRPr lang="en-U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69976"/>
              </p:ext>
            </p:extLst>
          </p:nvPr>
        </p:nvGraphicFramePr>
        <p:xfrm>
          <a:off x="1143000" y="391215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2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1215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67355"/>
              </p:ext>
            </p:extLst>
          </p:nvPr>
        </p:nvGraphicFramePr>
        <p:xfrm>
          <a:off x="3252038" y="4597950"/>
          <a:ext cx="1929562" cy="126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3" name="Equation" r:id="rId7" imgW="964781" imgH="634725" progId="Equation.DSMT4">
                  <p:embed/>
                </p:oleObj>
              </mc:Choice>
              <mc:Fallback>
                <p:oleObj name="Equation" r:id="rId7" imgW="964781" imgH="63472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038" y="4597950"/>
                        <a:ext cx="1929562" cy="12694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1452000" y="451755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50133"/>
              </p:ext>
            </p:extLst>
          </p:nvPr>
        </p:nvGraphicFramePr>
        <p:xfrm>
          <a:off x="27432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33861"/>
              </p:ext>
            </p:extLst>
          </p:nvPr>
        </p:nvGraphicFramePr>
        <p:xfrm>
          <a:off x="6375720" y="3556440"/>
          <a:ext cx="1320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5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720" y="3556440"/>
                        <a:ext cx="1320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4250"/>
              </p:ext>
            </p:extLst>
          </p:nvPr>
        </p:nvGraphicFramePr>
        <p:xfrm>
          <a:off x="5716588" y="4864650"/>
          <a:ext cx="2589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6" name="Equation" r:id="rId13" imgW="1295280" imgH="393480" progId="Equation.DSMT4">
                  <p:embed/>
                </p:oleObj>
              </mc:Choice>
              <mc:Fallback>
                <p:oleObj name="Equation" r:id="rId13" imgW="1295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864650"/>
                        <a:ext cx="25892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20114"/>
              </p:ext>
            </p:extLst>
          </p:nvPr>
        </p:nvGraphicFramePr>
        <p:xfrm>
          <a:off x="52578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7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96269"/>
              </p:ext>
            </p:extLst>
          </p:nvPr>
        </p:nvGraphicFramePr>
        <p:xfrm>
          <a:off x="6807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8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262"/>
              </p:ext>
            </p:extLst>
          </p:nvPr>
        </p:nvGraphicFramePr>
        <p:xfrm>
          <a:off x="3073400" y="45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0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5720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9993"/>
              </p:ext>
            </p:extLst>
          </p:nvPr>
        </p:nvGraphicFramePr>
        <p:xfrm>
          <a:off x="2514600" y="1727640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1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27640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8107"/>
              </p:ext>
            </p:extLst>
          </p:nvPr>
        </p:nvGraphicFramePr>
        <p:xfrm>
          <a:off x="2463800" y="307384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2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07384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59704"/>
              </p:ext>
            </p:extLst>
          </p:nvPr>
        </p:nvGraphicFramePr>
        <p:xfrm>
          <a:off x="812800" y="172764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3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72764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099600" y="203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517800" y="14436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7328"/>
              </p:ext>
            </p:extLst>
          </p:nvPr>
        </p:nvGraphicFramePr>
        <p:xfrm>
          <a:off x="29464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641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955"/>
              </p:ext>
            </p:extLst>
          </p:nvPr>
        </p:nvGraphicFramePr>
        <p:xfrm>
          <a:off x="4470400" y="307384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5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073840"/>
                        <a:ext cx="111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2856"/>
              </p:ext>
            </p:extLst>
          </p:nvPr>
        </p:nvGraphicFramePr>
        <p:xfrm>
          <a:off x="3987800" y="33278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278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90482"/>
              </p:ext>
            </p:extLst>
          </p:nvPr>
        </p:nvGraphicFramePr>
        <p:xfrm>
          <a:off x="6045200" y="307384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7" name="Equation" r:id="rId17" imgW="1054100" imgH="393700" progId="Equation.DSMT4">
                  <p:embed/>
                </p:oleObj>
              </mc:Choice>
              <mc:Fallback>
                <p:oleObj name="Equation" r:id="rId17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073840"/>
                        <a:ext cx="210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5655600" y="341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14728"/>
              </p:ext>
            </p:extLst>
          </p:nvPr>
        </p:nvGraphicFramePr>
        <p:xfrm>
          <a:off x="6019800" y="1752600"/>
          <a:ext cx="116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8" name="Equation" r:id="rId19" imgW="583920" imgH="393480" progId="Equation.DSMT4">
                  <p:embed/>
                </p:oleObj>
              </mc:Choice>
              <mc:Fallback>
                <p:oleObj name="Equation" r:id="rId19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11678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12429"/>
              </p:ext>
            </p:extLst>
          </p:nvPr>
        </p:nvGraphicFramePr>
        <p:xfrm>
          <a:off x="6400800" y="259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9" name="Equation" r:id="rId21" imgW="139680" imgH="203040" progId="Equation.DSMT4">
                  <p:embed/>
                </p:oleObj>
              </mc:Choice>
              <mc:Fallback>
                <p:oleObj name="Equation" r:id="rId21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H="1">
            <a:off x="5270400" y="2755799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flipH="1">
            <a:off x="5638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21" idx="3"/>
          </p:cNvCxnSpPr>
          <p:nvPr/>
        </p:nvCxnSpPr>
        <p:spPr>
          <a:xfrm rot="5400000" flipH="1" flipV="1">
            <a:off x="5287501" y="2332500"/>
            <a:ext cx="478199" cy="22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02908"/>
              </p:ext>
            </p:extLst>
          </p:nvPr>
        </p:nvGraphicFramePr>
        <p:xfrm>
          <a:off x="4495800" y="43434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50" name="Equation" r:id="rId23" imgW="571252" imgH="393529" progId="Equation.DSMT4">
                  <p:embed/>
                </p:oleObj>
              </mc:Choice>
              <mc:Fallback>
                <p:oleObj name="Equation" r:id="rId23" imgW="571252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2174"/>
              </p:ext>
            </p:extLst>
          </p:nvPr>
        </p:nvGraphicFramePr>
        <p:xfrm>
          <a:off x="4800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51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83716"/>
              </p:ext>
            </p:extLst>
          </p:nvPr>
        </p:nvGraphicFramePr>
        <p:xfrm>
          <a:off x="965696" y="42672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3" name="Equation" r:id="rId3" imgW="571252" imgH="393529" progId="Equation.DSMT4">
                  <p:embed/>
                </p:oleObj>
              </mc:Choice>
              <mc:Fallback>
                <p:oleObj name="Equation" r:id="rId3" imgW="57125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96" y="42672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69154"/>
              </p:ext>
            </p:extLst>
          </p:nvPr>
        </p:nvGraphicFramePr>
        <p:xfrm>
          <a:off x="1803400" y="1828800"/>
          <a:ext cx="1827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4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28800"/>
                        <a:ext cx="18272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05887"/>
              </p:ext>
            </p:extLst>
          </p:nvPr>
        </p:nvGraphicFramePr>
        <p:xfrm>
          <a:off x="4114800" y="16679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5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6790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34553"/>
              </p:ext>
            </p:extLst>
          </p:nvPr>
        </p:nvGraphicFramePr>
        <p:xfrm>
          <a:off x="1422400" y="533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6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33400"/>
                        <a:ext cx="121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1883800" y="151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3708400" y="1989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906345" y="4572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02491"/>
              </p:ext>
            </p:extLst>
          </p:nvPr>
        </p:nvGraphicFramePr>
        <p:xfrm>
          <a:off x="1727200" y="2946400"/>
          <a:ext cx="1979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7" name="Equation" r:id="rId11" imgW="990360" imgH="393480" progId="Equation.DSMT4">
                  <p:embed/>
                </p:oleObj>
              </mc:Choice>
              <mc:Fallback>
                <p:oleObj name="Equation" r:id="rId11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46400"/>
                        <a:ext cx="1979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32731"/>
              </p:ext>
            </p:extLst>
          </p:nvPr>
        </p:nvGraphicFramePr>
        <p:xfrm>
          <a:off x="22606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7694"/>
              </p:ext>
            </p:extLst>
          </p:nvPr>
        </p:nvGraphicFramePr>
        <p:xfrm>
          <a:off x="4232275" y="2971800"/>
          <a:ext cx="2257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9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2971800"/>
                        <a:ext cx="22574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09468"/>
              </p:ext>
            </p:extLst>
          </p:nvPr>
        </p:nvGraphicFramePr>
        <p:xfrm>
          <a:off x="37846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0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200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30577"/>
              </p:ext>
            </p:extLst>
          </p:nvPr>
        </p:nvGraphicFramePr>
        <p:xfrm>
          <a:off x="2717800" y="4419600"/>
          <a:ext cx="106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1" name="Equation" r:id="rId19" imgW="533160" imgH="228600" progId="Equation.DSMT4">
                  <p:embed/>
                </p:oleObj>
              </mc:Choice>
              <mc:Fallback>
                <p:oleObj name="Equation" r:id="rId19" imgW="53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19600"/>
                        <a:ext cx="1066800" cy="45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01375"/>
              </p:ext>
            </p:extLst>
          </p:nvPr>
        </p:nvGraphicFramePr>
        <p:xfrm>
          <a:off x="4244975" y="4368800"/>
          <a:ext cx="2359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2"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4368800"/>
                        <a:ext cx="2359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47888"/>
              </p:ext>
            </p:extLst>
          </p:nvPr>
        </p:nvGraphicFramePr>
        <p:xfrm>
          <a:off x="6604000" y="32004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3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2004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71117"/>
              </p:ext>
            </p:extLst>
          </p:nvPr>
        </p:nvGraphicFramePr>
        <p:xfrm>
          <a:off x="4754418" y="386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4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18" y="386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42645"/>
              </p:ext>
            </p:extLst>
          </p:nvPr>
        </p:nvGraphicFramePr>
        <p:xfrm>
          <a:off x="2260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5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78227"/>
              </p:ext>
            </p:extLst>
          </p:nvPr>
        </p:nvGraphicFramePr>
        <p:xfrm>
          <a:off x="7162800" y="42418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6" name="Equation" r:id="rId27" imgW="672808" imgH="393529" progId="Equation.DSMT4">
                  <p:embed/>
                </p:oleObj>
              </mc:Choice>
              <mc:Fallback>
                <p:oleObj name="Equation" r:id="rId27" imgW="67280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12438"/>
              </p:ext>
            </p:extLst>
          </p:nvPr>
        </p:nvGraphicFramePr>
        <p:xfrm>
          <a:off x="6705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7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4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9091"/>
              </p:ext>
            </p:extLst>
          </p:nvPr>
        </p:nvGraphicFramePr>
        <p:xfrm>
          <a:off x="4267200" y="74510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08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5100"/>
                        <a:ext cx="1524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90031"/>
              </p:ext>
            </p:extLst>
          </p:nvPr>
        </p:nvGraphicFramePr>
        <p:xfrm>
          <a:off x="6324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09" name="Equation" r:id="rId5" imgW="748975" imgH="393529" progId="Equation.DSMT4">
                  <p:embed/>
                </p:oleObj>
              </mc:Choice>
              <mc:Fallback>
                <p:oleObj name="Equation" r:id="rId5" imgW="748975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4015"/>
              </p:ext>
            </p:extLst>
          </p:nvPr>
        </p:nvGraphicFramePr>
        <p:xfrm>
          <a:off x="2667000" y="914400"/>
          <a:ext cx="10668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0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10668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69596"/>
              </p:ext>
            </p:extLst>
          </p:nvPr>
        </p:nvGraphicFramePr>
        <p:xfrm>
          <a:off x="838200" y="76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1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2860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54394"/>
              </p:ext>
            </p:extLst>
          </p:nvPr>
        </p:nvGraphicFramePr>
        <p:xfrm>
          <a:off x="3810000" y="9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82501"/>
              </p:ext>
            </p:extLst>
          </p:nvPr>
        </p:nvGraphicFramePr>
        <p:xfrm>
          <a:off x="6324600" y="7451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3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451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943600" y="107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1017"/>
              </p:ext>
            </p:extLst>
          </p:nvPr>
        </p:nvGraphicFramePr>
        <p:xfrm>
          <a:off x="888364" y="205740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4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4" y="205740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7960"/>
              </p:ext>
            </p:extLst>
          </p:nvPr>
        </p:nvGraphicFramePr>
        <p:xfrm>
          <a:off x="4292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5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822"/>
              </p:ext>
            </p:extLst>
          </p:nvPr>
        </p:nvGraphicFramePr>
        <p:xfrm>
          <a:off x="863600" y="3349856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6" name="Equation" r:id="rId19" imgW="939600" imgH="393480" progId="Equation.DSMT4">
                  <p:embed/>
                </p:oleObj>
              </mc:Choice>
              <mc:Fallback>
                <p:oleObj name="Equation" r:id="rId19" imgW="9396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49856"/>
                        <a:ext cx="187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9844"/>
              </p:ext>
            </p:extLst>
          </p:nvPr>
        </p:nvGraphicFramePr>
        <p:xfrm>
          <a:off x="4233400" y="3352800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7" name="Equation" r:id="rId21" imgW="927000" imgH="393480" progId="Equation.DSMT4">
                  <p:embed/>
                </p:oleObj>
              </mc:Choice>
              <mc:Fallback>
                <p:oleObj name="Equation" r:id="rId21" imgW="9270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00" y="3352800"/>
                        <a:ext cx="1854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9829"/>
              </p:ext>
            </p:extLst>
          </p:nvPr>
        </p:nvGraphicFramePr>
        <p:xfrm>
          <a:off x="6324600" y="4699000"/>
          <a:ext cx="203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8" name="Equation" r:id="rId23" imgW="1015920" imgH="393480" progId="Equation.DSMT4">
                  <p:embed/>
                </p:oleObj>
              </mc:Choice>
              <mc:Fallback>
                <p:oleObj name="Equation" r:id="rId23" imgW="10159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99000"/>
                        <a:ext cx="2032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60108"/>
              </p:ext>
            </p:extLst>
          </p:nvPr>
        </p:nvGraphicFramePr>
        <p:xfrm>
          <a:off x="6324600" y="33528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9" name="Equation" r:id="rId25" imgW="850680" imgH="393480" progId="Equation.DSMT4">
                  <p:embed/>
                </p:oleObj>
              </mc:Choice>
              <mc:Fallback>
                <p:oleObj name="Equation" r:id="rId25" imgW="8506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3528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1612800" y="1765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54308"/>
              </p:ext>
            </p:extLst>
          </p:nvPr>
        </p:nvGraphicFramePr>
        <p:xfrm>
          <a:off x="1648691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0"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91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7175400" y="3060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51096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44629"/>
              </p:ext>
            </p:extLst>
          </p:nvPr>
        </p:nvGraphicFramePr>
        <p:xfrm>
          <a:off x="50546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1"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0295"/>
              </p:ext>
            </p:extLst>
          </p:nvPr>
        </p:nvGraphicFramePr>
        <p:xfrm>
          <a:off x="7162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2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60536"/>
              </p:ext>
            </p:extLst>
          </p:nvPr>
        </p:nvGraphicFramePr>
        <p:xfrm>
          <a:off x="6654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3" name="Equation" r:id="rId31" imgW="139639" imgH="203112" progId="Equation.DSMT4">
                  <p:embed/>
                </p:oleObj>
              </mc:Choice>
              <mc:Fallback>
                <p:oleObj name="Equation" r:id="rId31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60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07558"/>
              </p:ext>
            </p:extLst>
          </p:nvPr>
        </p:nvGraphicFramePr>
        <p:xfrm>
          <a:off x="3276600" y="3048000"/>
          <a:ext cx="2870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3" name="Equation" r:id="rId3" imgW="1435100" imgH="1219200" progId="Equation.DSMT4">
                  <p:embed/>
                </p:oleObj>
              </mc:Choice>
              <mc:Fallback>
                <p:oleObj name="Equation" r:id="rId3" imgW="14351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2870200" cy="243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2.9.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Štap sa ukleštenim krajevima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9" y="1352490"/>
            <a:ext cx="5332781" cy="2320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7146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2.20 Štap sa ukleštenim krajevima opterećen silom F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5614" y="46715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smtClean="0"/>
              <a:t>tepen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95134"/>
              </p:ext>
            </p:extLst>
          </p:nvPr>
        </p:nvGraphicFramePr>
        <p:xfrm>
          <a:off x="5181600" y="49023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1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023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94621"/>
              </p:ext>
            </p:extLst>
          </p:nvPr>
        </p:nvGraphicFramePr>
        <p:xfrm>
          <a:off x="7518400" y="1219200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2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219200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Ograničenja kod aksijalno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Izrazi </a:t>
            </a:r>
            <a:r>
              <a:rPr lang="sr-Latn-RS" sz="3200" dirty="0" smtClean="0"/>
              <a:t>koji </a:t>
            </a:r>
            <a:r>
              <a:rPr lang="sr-Latn-RS" sz="3200" dirty="0"/>
              <a:t>se koriste za sračunavanje napona kod aksijalno opterećenih štapova, vrede za poprečne preseke, koji su saglasno </a:t>
            </a:r>
            <a:r>
              <a:rPr lang="sr-Latn-RS" sz="3200" b="1" dirty="0"/>
              <a:t>Sen-Venanovom principu</a:t>
            </a:r>
            <a:r>
              <a:rPr lang="sr-Latn-RS" sz="3200" dirty="0"/>
              <a:t>, dovoljno udaljeni od mesta delovanja podužnih sila i to su </a:t>
            </a:r>
            <a:r>
              <a:rPr lang="sr-Latn-RS" sz="3200" b="1" dirty="0"/>
              <a:t>tzv.</a:t>
            </a:r>
            <a:r>
              <a:rPr lang="sr-Latn-RS" sz="3200" dirty="0"/>
              <a:t> </a:t>
            </a:r>
            <a:r>
              <a:rPr lang="sr-Latn-RS" sz="3200" b="1" dirty="0"/>
              <a:t>nominalni 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31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812280" cy="3785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202668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2.34 Štap pravougaonog poprečnog preseka opterećen na zatezanje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2514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Nominalni napon: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1178"/>
              </p:ext>
            </p:extLst>
          </p:nvPr>
        </p:nvGraphicFramePr>
        <p:xfrm>
          <a:off x="4445000" y="5183832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183832"/>
                        <a:ext cx="165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3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realnim stepenastim štapovima, na mestima prelaza sa jednog na drugi poprečni presek pojavljuje se geometrijska </a:t>
            </a:r>
            <a:r>
              <a:rPr lang="sr-Latn-RS" sz="3200" b="1" dirty="0"/>
              <a:t>koncentracija napona</a:t>
            </a:r>
            <a:r>
              <a:rPr lang="sr-Latn-RS" sz="3200" dirty="0"/>
              <a:t>, koja se prelaznim zaobljenjima ne izbegava, već se samo ublažava.</a:t>
            </a:r>
          </a:p>
          <a:p>
            <a:pPr algn="just"/>
            <a:r>
              <a:rPr lang="sr-Latn-RS" sz="3200" dirty="0"/>
              <a:t>Na prelazima sa jednog na drugi poprečni presek, </a:t>
            </a:r>
            <a:r>
              <a:rPr lang="sr-Latn-RS" sz="3200" dirty="0" smtClean="0"/>
              <a:t>pojavljuju </a:t>
            </a:r>
            <a:r>
              <a:rPr lang="sr-Latn-RS" sz="3200" dirty="0"/>
              <a:t>se </a:t>
            </a:r>
            <a:r>
              <a:rPr lang="sr-Latn-RS" sz="3200" b="1" dirty="0"/>
              <a:t>maksimalni </a:t>
            </a:r>
            <a:r>
              <a:rPr lang="sr-Latn-RS" sz="3200" b="1" dirty="0" smtClean="0"/>
              <a:t>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52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697980" cy="224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590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2.35 Stepenast štap kružnog poprečnog preseka, sa ucrtanim raspodelama napona, opterećen na zatezanje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28390"/>
              </p:ext>
            </p:extLst>
          </p:nvPr>
        </p:nvGraphicFramePr>
        <p:xfrm>
          <a:off x="1143000" y="3657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15240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3657600"/>
            <a:ext cx="44958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max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m</a:t>
            </a:r>
            <a:r>
              <a:rPr lang="sr-Latn-RS" sz="2400" dirty="0" smtClean="0"/>
              <a:t>aksimalni napon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a</a:t>
            </a:r>
            <a:r>
              <a:rPr lang="sr-Latn-RS" sz="2400" baseline="-25000" dirty="0" smtClean="0"/>
              <a:t>k</a:t>
            </a:r>
            <a:r>
              <a:rPr lang="sr-Latn-RS" sz="2400" dirty="0" smtClean="0"/>
              <a:t> </a:t>
            </a:r>
            <a:r>
              <a:rPr lang="sr-Latn-R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geometrijski (teorijski) faktor</a:t>
            </a:r>
          </a:p>
          <a:p>
            <a:pPr algn="just"/>
            <a:r>
              <a:rPr lang="sr-Latn-RS" sz="2400" dirty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       koncentracije napona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nominalni napon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7416"/>
              </p:ext>
            </p:extLst>
          </p:nvPr>
        </p:nvGraphicFramePr>
        <p:xfrm>
          <a:off x="6121400" y="5410200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5410200"/>
                        <a:ext cx="1270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0"/>
            <a:endCxn id="5" idx="0"/>
          </p:cNvCxnSpPr>
          <p:nvPr/>
        </p:nvCxnSpPr>
        <p:spPr>
          <a:xfrm rot="16200000" flipV="1">
            <a:off x="3524250" y="2038350"/>
            <a:ext cx="12700" cy="32385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0" y="4800600"/>
            <a:ext cx="3048000" cy="60960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11" idx="2"/>
          </p:cNvCxnSpPr>
          <p:nvPr/>
        </p:nvCxnSpPr>
        <p:spPr>
          <a:xfrm rot="10800000">
            <a:off x="4191000" y="5410200"/>
            <a:ext cx="1930400" cy="393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228600"/>
            <a:ext cx="4050030" cy="517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3881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2.36 Primer </a:t>
            </a:r>
            <a:r>
              <a:rPr lang="sr-Latn-RS" sz="2000" i="1" dirty="0" smtClean="0"/>
              <a:t>eksperimentalno </a:t>
            </a:r>
            <a:r>
              <a:rPr lang="sr-Latn-RS" sz="2000" i="1" dirty="0"/>
              <a:t>dobijenog dijagrama geometrijskog faktora koncentracije napona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02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Ispitivanje materijala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zatezanjem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Prisetimo se </a:t>
            </a:r>
            <a:r>
              <a:rPr lang="sr-Latn-RS" sz="3200" b="1" dirty="0"/>
              <a:t>drugog zadatka otpornosti materijala</a:t>
            </a:r>
            <a:r>
              <a:rPr lang="sr-Latn-RS" sz="3200" dirty="0"/>
              <a:t> kod kojeg se za </a:t>
            </a:r>
            <a:r>
              <a:rPr lang="sr-Latn-RS" sz="3200" b="1" dirty="0"/>
              <a:t>poznato opterećenje</a:t>
            </a:r>
            <a:r>
              <a:rPr lang="sr-Latn-RS" sz="3200" dirty="0"/>
              <a:t> i </a:t>
            </a:r>
            <a:r>
              <a:rPr lang="sr-Latn-RS" sz="3200" b="1" dirty="0"/>
              <a:t>poznatu geometriju </a:t>
            </a:r>
            <a:r>
              <a:rPr lang="sr-Latn-RS" sz="3200" dirty="0"/>
              <a:t>izvesnog elementa konstrukcije, treba </a:t>
            </a:r>
            <a:r>
              <a:rPr lang="sr-Latn-RS" sz="3200" b="1" dirty="0"/>
              <a:t>izabrati materijal potrebne čvrstoće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prvom redu reč je o </a:t>
            </a:r>
            <a:r>
              <a:rPr lang="sr-Latn-RS" sz="3200" b="1" dirty="0"/>
              <a:t>zateznoj čvrstoći</a:t>
            </a:r>
            <a:r>
              <a:rPr lang="sr-Latn-RS" sz="3200" dirty="0"/>
              <a:t>, a zatim i o drugim mehaničkim </a:t>
            </a:r>
            <a:r>
              <a:rPr lang="sr-Latn-RS" sz="3200" dirty="0" smtClean="0"/>
              <a:t>karakteristika-ma.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738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 obzirom na mehaničke karakteristike, konstrukcione materijale delimo </a:t>
            </a:r>
            <a:r>
              <a:rPr lang="sr-Latn-RS" sz="3200" dirty="0" smtClean="0"/>
              <a:t>na</a:t>
            </a:r>
          </a:p>
          <a:p>
            <a:pPr lvl="1" algn="just"/>
            <a:r>
              <a:rPr lang="sr-Latn-RS" sz="3000" b="1" dirty="0" smtClean="0"/>
              <a:t>plastične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b="1" dirty="0" smtClean="0"/>
              <a:t>srednje </a:t>
            </a:r>
            <a:r>
              <a:rPr lang="sr-Latn-RS" sz="3000" b="1" dirty="0"/>
              <a:t>plastične </a:t>
            </a:r>
            <a:r>
              <a:rPr lang="sr-Latn-RS" sz="3000" dirty="0" smtClean="0"/>
              <a:t>i</a:t>
            </a:r>
          </a:p>
          <a:p>
            <a:pPr lvl="1" algn="just"/>
            <a:r>
              <a:rPr lang="sr-Latn-RS" sz="3000" b="1" dirty="0" smtClean="0"/>
              <a:t>krte</a:t>
            </a:r>
            <a:r>
              <a:rPr lang="sr-Latn-RS" sz="3000" dirty="0"/>
              <a:t>.</a:t>
            </a:r>
          </a:p>
          <a:p>
            <a:pPr algn="just"/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47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5470"/>
            <a:ext cx="5353812" cy="332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33447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2.37 Ispitivanje zatezanjem: Ispitna epruveta kružnog poprečnog preseka i inženjerska naponsko-deformacijska kriva za neki od plastičanih materijala</a:t>
            </a:r>
            <a:endParaRPr lang="sr-Latn-R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36821"/>
              </p:ext>
            </p:extLst>
          </p:nvPr>
        </p:nvGraphicFramePr>
        <p:xfrm>
          <a:off x="7315200" y="990600"/>
          <a:ext cx="990170" cy="177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1" name="Equation" r:id="rId4" imgW="495085" imgH="888614" progId="Equation.DSMT4">
                  <p:embed/>
                </p:oleObj>
              </mc:Choice>
              <mc:Fallback>
                <p:oleObj name="Equation" r:id="rId4" imgW="495085" imgH="8886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990600"/>
                        <a:ext cx="990170" cy="17772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4297740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proporcionalnosti</a:t>
            </a:r>
          </a:p>
          <a:p>
            <a:r>
              <a:rPr lang="sr-Latn-BA" sz="2400" dirty="0" smtClean="0"/>
              <a:t>R</a:t>
            </a:r>
            <a:r>
              <a:rPr lang="sr-Latn-BA" sz="2400" baseline="-25000" dirty="0" smtClean="0"/>
              <a:t>eH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Gornja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te</a:t>
            </a:r>
            <a:r>
              <a:rPr lang="sr-Latn-RS" sz="2400" dirty="0" smtClean="0">
                <a:sym typeface="Symbol"/>
              </a:rPr>
              <a:t>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eL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Donja g</a:t>
            </a:r>
            <a:r>
              <a:rPr lang="sr-Latn-BA" sz="2400" dirty="0" smtClean="0">
                <a:sym typeface="Symbol"/>
              </a:rPr>
              <a:t>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tečenja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Zatezna čvrstoća</a:t>
            </a:r>
            <a:endParaRPr lang="sr-Latn-R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353"/>
              </p:ext>
            </p:extLst>
          </p:nvPr>
        </p:nvGraphicFramePr>
        <p:xfrm>
          <a:off x="5334000" y="4114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3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092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5036403"/>
            <a:ext cx="3276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Symbol" panose="05050102010706020507" pitchFamily="18" charset="2"/>
              </a:rPr>
              <a:t>Ds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Raspon napona</a:t>
            </a:r>
            <a:endParaRPr lang="en-US" sz="2400" dirty="0" smtClean="0">
              <a:sym typeface="Symbol"/>
            </a:endParaRPr>
          </a:p>
          <a:p>
            <a:r>
              <a:rPr lang="sr-Latn-RS" sz="2400" dirty="0" smtClean="0">
                <a:latin typeface="Symbol" panose="05050102010706020507" pitchFamily="18" charset="2"/>
              </a:rPr>
              <a:t>De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>
                <a:sym typeface="Symbol"/>
              </a:rPr>
              <a:t>Raspon </a:t>
            </a:r>
            <a:r>
              <a:rPr lang="sr-Latn-RS" sz="2400" dirty="0" smtClean="0">
                <a:sym typeface="Symbol"/>
              </a:rPr>
              <a:t>deformacija</a:t>
            </a:r>
            <a:endParaRPr lang="en-US" sz="2400" dirty="0">
              <a:sym typeface="Symbol"/>
            </a:endParaRPr>
          </a:p>
        </p:txBody>
      </p:sp>
      <p:cxnSp>
        <p:nvCxnSpPr>
          <p:cNvPr id="8" name="Elbow Connector 7"/>
          <p:cNvCxnSpPr>
            <a:stCxn id="7" idx="0"/>
            <a:endCxn id="6" idx="3"/>
          </p:cNvCxnSpPr>
          <p:nvPr/>
        </p:nvCxnSpPr>
        <p:spPr>
          <a:xfrm rot="16200000" flipV="1">
            <a:off x="6435299" y="4499402"/>
            <a:ext cx="527903" cy="546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353812" cy="3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241548" cy="296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36553"/>
            <a:ext cx="4517136" cy="2843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324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2.38 Izgled inženjerske naponsko-deformacijske krive za materijale kod kojih nemamo tečenja</a:t>
            </a:r>
            <a:endParaRPr lang="sr-Latn-RS" sz="2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5080337"/>
            <a:ext cx="45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2.39 Inženjerska naponsko-deformacijska jednog visokolegiranog vatrootpornog čelika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57200"/>
            <a:ext cx="4953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sr-Latn-RS" sz="2400" baseline="-25000" dirty="0" smtClean="0"/>
              <a:t>0,2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konvencionalna granica tečenja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1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905000" y="2895600"/>
            <a:ext cx="53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2.21 Prikaz primene metoda sila kod štapa sa ukleštenim krajevima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2781" cy="23152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8100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5906"/>
              </p:ext>
            </p:extLst>
          </p:nvPr>
        </p:nvGraphicFramePr>
        <p:xfrm>
          <a:off x="2146300" y="4318342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1" name="Equation" r:id="rId4" imgW="2616200" imgH="393700" progId="Equation.DSMT4">
                  <p:embed/>
                </p:oleObj>
              </mc:Choice>
              <mc:Fallback>
                <p:oleObj name="Equation" r:id="rId4" imgW="261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318342"/>
                        <a:ext cx="5232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7193"/>
              </p:ext>
            </p:extLst>
          </p:nvPr>
        </p:nvGraphicFramePr>
        <p:xfrm>
          <a:off x="6159500" y="5385142"/>
          <a:ext cx="121867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2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385142"/>
                        <a:ext cx="1218672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8980"/>
              </p:ext>
            </p:extLst>
          </p:nvPr>
        </p:nvGraphicFramePr>
        <p:xfrm>
          <a:off x="7454900" y="459297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59297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1162"/>
              </p:ext>
            </p:extLst>
          </p:nvPr>
        </p:nvGraphicFramePr>
        <p:xfrm>
          <a:off x="7454900" y="561374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4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61374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 flipV="1">
            <a:off x="7835900" y="4745371"/>
            <a:ext cx="12700" cy="102077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609600"/>
            <a:ext cx="1764792" cy="260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276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2.40 Izgled inženjerske naponsko-deformacijske krive za neki od krtih materijala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89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ispitivanju na pritisak, pritisne sile, </a:t>
            </a:r>
            <a:r>
              <a:rPr lang="sr-Latn-RS" sz="3200" b="1" dirty="0"/>
              <a:t>naponi</a:t>
            </a:r>
            <a:r>
              <a:rPr lang="sr-Latn-RS" sz="3200" dirty="0"/>
              <a:t> i </a:t>
            </a:r>
            <a:r>
              <a:rPr lang="sr-Latn-RS" sz="3200" b="1" dirty="0"/>
              <a:t>deformacije</a:t>
            </a:r>
            <a:r>
              <a:rPr lang="sr-Latn-RS" sz="3200" dirty="0"/>
              <a:t> imaju </a:t>
            </a:r>
            <a:r>
              <a:rPr lang="sr-Latn-RS" sz="3200" b="1" dirty="0"/>
              <a:t>negativne vrednosti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gornje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006600"/>
                </a:solidFill>
              </a:rPr>
              <a:t>donje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gornja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C00000"/>
                </a:solidFill>
              </a:rPr>
              <a:t>donja granica gnječenja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konvencionalne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konvencionalna granica gnječenje R</a:t>
            </a:r>
            <a:r>
              <a:rPr lang="sr-Latn-RS" sz="3200" baseline="-25000" dirty="0">
                <a:solidFill>
                  <a:srgbClr val="C00000"/>
                </a:solidFill>
              </a:rPr>
              <a:t>cp0,2</a:t>
            </a:r>
            <a:r>
              <a:rPr lang="sr-Latn-RS" sz="3200" dirty="0" smtClean="0"/>
              <a:t>,</a:t>
            </a:r>
          </a:p>
          <a:p>
            <a:pPr algn="just"/>
            <a:r>
              <a:rPr lang="sr-Latn-RS" sz="3200" dirty="0" smtClean="0"/>
              <a:t>a </a:t>
            </a:r>
            <a:r>
              <a:rPr lang="sr-Latn-RS" sz="3200" dirty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zatezne čvrstoće </a:t>
            </a:r>
            <a:r>
              <a:rPr lang="sr-Latn-RS" sz="3200" dirty="0"/>
              <a:t>je </a:t>
            </a:r>
            <a:r>
              <a:rPr lang="sr-Latn-RS" sz="3200" dirty="0">
                <a:solidFill>
                  <a:srgbClr val="C00000"/>
                </a:solidFill>
              </a:rPr>
              <a:t>pritisna čvrstoća R</a:t>
            </a:r>
            <a:r>
              <a:rPr lang="sr-Latn-RS" sz="3200" baseline="-25000" dirty="0">
                <a:solidFill>
                  <a:srgbClr val="C00000"/>
                </a:solidFill>
              </a:rPr>
              <a:t>cm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64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Stepeni sigurnosti. Granični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i dozvoljeni naponi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Mehaničkim ispitivanjima konstrukcionih materijala moguće je odrediti napone pri kojima se pojavljuje razaranje u vidu trajnih plastičnih deformacija, naprslina ili u vidu totalnog loma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Ove </a:t>
            </a:r>
            <a:r>
              <a:rPr lang="sr-Latn-RS" sz="3200" dirty="0"/>
              <a:t>napone zovemo </a:t>
            </a:r>
            <a:r>
              <a:rPr lang="sr-Latn-RS" sz="3200" b="1" dirty="0"/>
              <a:t>graničnim</a:t>
            </a:r>
            <a:r>
              <a:rPr lang="sr-Latn-RS" sz="3200" dirty="0"/>
              <a:t> (opasnim) </a:t>
            </a:r>
            <a:r>
              <a:rPr lang="sr-Latn-RS" sz="3200" b="1" dirty="0"/>
              <a:t>naponima</a:t>
            </a:r>
            <a:r>
              <a:rPr lang="sr-Latn-RS" sz="3200" dirty="0"/>
              <a:t>, </a:t>
            </a:r>
            <a:r>
              <a:rPr lang="sr-Latn-RS" sz="3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gr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3000" b="1" dirty="0" smtClean="0">
                <a:solidFill>
                  <a:srgbClr val="006600"/>
                </a:solidFill>
              </a:rPr>
              <a:t>Dozvoljeni napon?</a:t>
            </a:r>
            <a:endParaRPr lang="sr-Latn-RS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26671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8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2517"/>
              </p:ext>
            </p:extLst>
          </p:nvPr>
        </p:nvGraphicFramePr>
        <p:xfrm>
          <a:off x="4292600" y="3048000"/>
          <a:ext cx="264045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"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048000"/>
                        <a:ext cx="264045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05728"/>
              </p:ext>
            </p:extLst>
          </p:nvPr>
        </p:nvGraphicFramePr>
        <p:xfrm>
          <a:off x="4292600" y="3962400"/>
          <a:ext cx="276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0" name="Equation" r:id="rId7" imgW="1384300" imgH="419100" progId="Equation.DSMT4">
                  <p:embed/>
                </p:oleObj>
              </mc:Choice>
              <mc:Fallback>
                <p:oleObj name="Equation" r:id="rId7" imgW="1384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962400"/>
                        <a:ext cx="276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92600" y="990600"/>
            <a:ext cx="1828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Plastični materijali:</a:t>
            </a:r>
            <a:endParaRPr lang="sr-Latn-RS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8781"/>
              </p:ext>
            </p:extLst>
          </p:nvPr>
        </p:nvGraphicFramePr>
        <p:xfrm>
          <a:off x="7086600" y="1600200"/>
          <a:ext cx="121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1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1219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518"/>
              </p:ext>
            </p:extLst>
          </p:nvPr>
        </p:nvGraphicFramePr>
        <p:xfrm>
          <a:off x="7086600" y="2189897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2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89897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971800"/>
            <a:ext cx="406400" cy="19050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1406098"/>
            <a:ext cx="355600" cy="2518201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7056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789349" y="1239248"/>
            <a:ext cx="333902" cy="149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15200" y="4419600"/>
            <a:ext cx="161133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1,4 … 1,6</a:t>
            </a:r>
          </a:p>
        </p:txBody>
      </p:sp>
      <p:cxnSp>
        <p:nvCxnSpPr>
          <p:cNvPr id="22" name="Elbow Connector 21"/>
          <p:cNvCxnSpPr>
            <a:stCxn id="7" idx="3"/>
            <a:endCxn id="21" idx="0"/>
          </p:cNvCxnSpPr>
          <p:nvPr/>
        </p:nvCxnSpPr>
        <p:spPr>
          <a:xfrm>
            <a:off x="6933054" y="3441529"/>
            <a:ext cx="1187816" cy="97807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16200000" flipH="1">
            <a:off x="6889330" y="3588170"/>
            <a:ext cx="19110" cy="2443970"/>
          </a:xfrm>
          <a:prstGeom prst="bentConnector3">
            <a:avLst>
              <a:gd name="adj1" fmla="val 12962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450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8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8222"/>
              </p:ext>
            </p:extLst>
          </p:nvPr>
        </p:nvGraphicFramePr>
        <p:xfrm>
          <a:off x="4297680" y="39624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9" name="Equation" r:id="rId5" imgW="1104840" imgH="457200" progId="Equation.DSMT4">
                  <p:embed/>
                </p:oleObj>
              </mc:Choice>
              <mc:Fallback>
                <p:oleObj name="Equation" r:id="rId5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39624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41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Srednje plastični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2696"/>
              </p:ext>
            </p:extLst>
          </p:nvPr>
        </p:nvGraphicFramePr>
        <p:xfrm>
          <a:off x="6858000" y="22606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0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606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872698"/>
            <a:ext cx="330200" cy="3051601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567099" y="1194798"/>
            <a:ext cx="867302" cy="1054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62576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1,6 </a:t>
            </a:r>
            <a:r>
              <a:rPr lang="sr-Latn-RS" sz="2000" dirty="0"/>
              <a:t>… </a:t>
            </a:r>
            <a:r>
              <a:rPr lang="sr-Latn-RS" sz="2000" dirty="0" smtClean="0"/>
              <a:t>2,5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355080" y="3390900"/>
            <a:ext cx="139200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546286" y="3676003"/>
            <a:ext cx="57090" cy="2344503"/>
          </a:xfrm>
          <a:prstGeom prst="bentConnector3">
            <a:avLst>
              <a:gd name="adj1" fmla="val -4004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98988"/>
              </p:ext>
            </p:extLst>
          </p:nvPr>
        </p:nvGraphicFramePr>
        <p:xfrm>
          <a:off x="6858000" y="16002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1"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8359"/>
              </p:ext>
            </p:extLst>
          </p:nvPr>
        </p:nvGraphicFramePr>
        <p:xfrm>
          <a:off x="4297680" y="29718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2" name="Equation" r:id="rId11" imgW="1028520" imgH="419040" progId="Equation.DSMT4">
                  <p:embed/>
                </p:oleObj>
              </mc:Choice>
              <mc:Fallback>
                <p:oleObj name="Equation" r:id="rId11" imgW="1028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71800"/>
                        <a:ext cx="2057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84927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6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9570"/>
              </p:ext>
            </p:extLst>
          </p:nvPr>
        </p:nvGraphicFramePr>
        <p:xfrm>
          <a:off x="4297680" y="40005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7" name="Equation" r:id="rId5" imgW="1002960" imgH="419040" progId="Equation.DSMT4">
                  <p:embed/>
                </p:oleObj>
              </mc:Choice>
              <mc:Fallback>
                <p:oleObj name="Equation" r:id="rId5" imgW="1002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40005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209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Krti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16483"/>
              </p:ext>
            </p:extLst>
          </p:nvPr>
        </p:nvGraphicFramePr>
        <p:xfrm>
          <a:off x="6858000" y="2209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8"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193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688032"/>
            <a:ext cx="330200" cy="3236267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331633" y="959332"/>
            <a:ext cx="1236634" cy="1155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43340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2,5 </a:t>
            </a:r>
            <a:r>
              <a:rPr lang="sr-Latn-RS" sz="2000" dirty="0"/>
              <a:t>… </a:t>
            </a:r>
            <a:r>
              <a:rPr lang="sr-Latn-RS" sz="2000" dirty="0" smtClean="0"/>
              <a:t>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126480" y="3390900"/>
            <a:ext cx="152442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466446" y="3654243"/>
            <a:ext cx="18990" cy="2349923"/>
          </a:xfrm>
          <a:prstGeom prst="bentConnector3">
            <a:avLst>
              <a:gd name="adj1" fmla="val -12037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59766"/>
              </p:ext>
            </p:extLst>
          </p:nvPr>
        </p:nvGraphicFramePr>
        <p:xfrm>
          <a:off x="6858000" y="16002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9"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117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10130"/>
              </p:ext>
            </p:extLst>
          </p:nvPr>
        </p:nvGraphicFramePr>
        <p:xfrm>
          <a:off x="4297680" y="2997200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0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97200"/>
                        <a:ext cx="182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Čvrstoća, krutost i nosivost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aksijalno opterećenih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štapova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čvrstoće:</a:t>
            </a:r>
            <a:endParaRPr lang="sr-Latn-R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5380"/>
              </p:ext>
            </p:extLst>
          </p:nvPr>
        </p:nvGraphicFramePr>
        <p:xfrm>
          <a:off x="3886200" y="2191380"/>
          <a:ext cx="3148234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1" name="Equation" r:id="rId3" imgW="1574117" imgH="545863" progId="Equation.DSMT4">
                  <p:embed/>
                </p:oleObj>
              </mc:Choice>
              <mc:Fallback>
                <p:oleObj name="Equation" r:id="rId3" imgW="1574117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91380"/>
                        <a:ext cx="3148234" cy="10917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5716"/>
              </p:ext>
            </p:extLst>
          </p:nvPr>
        </p:nvGraphicFramePr>
        <p:xfrm>
          <a:off x="7162117" y="3276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2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17" y="32766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133407" y="38862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6" idx="3"/>
            <a:endCxn id="8" idx="0"/>
          </p:cNvCxnSpPr>
          <p:nvPr/>
        </p:nvCxnSpPr>
        <p:spPr>
          <a:xfrm>
            <a:off x="7034434" y="2737243"/>
            <a:ext cx="686483" cy="53935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82195"/>
              </p:ext>
            </p:extLst>
          </p:nvPr>
        </p:nvGraphicFramePr>
        <p:xfrm>
          <a:off x="7569200" y="4038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3" name="Equation" r:id="rId7" imgW="558800" imgH="228600" progId="Equation.DSMT4">
                  <p:embed/>
                </p:oleObj>
              </mc:Choice>
              <mc:Fallback>
                <p:oleObj name="Equation" r:id="rId7" imgW="558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6" idx="2"/>
            <a:endCxn id="11" idx="1"/>
          </p:cNvCxnSpPr>
          <p:nvPr/>
        </p:nvCxnSpPr>
        <p:spPr>
          <a:xfrm rot="16200000" flipH="1">
            <a:off x="5879899" y="2863524"/>
            <a:ext cx="833927" cy="16730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50520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 pri A = const:</a:t>
            </a:r>
            <a:endParaRPr lang="sr-Latn-R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24978"/>
              </p:ext>
            </p:extLst>
          </p:nvPr>
        </p:nvGraphicFramePr>
        <p:xfrm>
          <a:off x="2362200" y="4032250"/>
          <a:ext cx="2843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4" name="Equation" r:id="rId9" imgW="1422360" imgH="457200" progId="Equation.DSMT4">
                  <p:embed/>
                </p:oleObj>
              </mc:Choice>
              <mc:Fallback>
                <p:oleObj name="Equation" r:id="rId9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2250"/>
                        <a:ext cx="28432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400572"/>
              </p:ext>
            </p:extLst>
          </p:nvPr>
        </p:nvGraphicFramePr>
        <p:xfrm>
          <a:off x="5485717" y="5029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5" name="Equation" r:id="rId11" imgW="558800" imgH="228600" progId="Equation.DSMT4">
                  <p:embed/>
                </p:oleObj>
              </mc:Choice>
              <mc:Fallback>
                <p:oleObj name="Equation" r:id="rId11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717" y="50292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57007" y="56388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22" name="Elbow Connector 21"/>
          <p:cNvCxnSpPr>
            <a:stCxn id="19" idx="3"/>
            <a:endCxn id="20" idx="0"/>
          </p:cNvCxnSpPr>
          <p:nvPr/>
        </p:nvCxnSpPr>
        <p:spPr>
          <a:xfrm>
            <a:off x="5205413" y="4489450"/>
            <a:ext cx="839104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02578"/>
              </p:ext>
            </p:extLst>
          </p:nvPr>
        </p:nvGraphicFramePr>
        <p:xfrm>
          <a:off x="5892800" y="5791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6" name="Equation" r:id="rId12" imgW="558800" imgH="228600" progId="Equation.DSMT4">
                  <p:embed/>
                </p:oleObj>
              </mc:Choice>
              <mc:Fallback>
                <p:oleObj name="Equation" r:id="rId12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912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9" idx="2"/>
            <a:endCxn id="21" idx="1"/>
          </p:cNvCxnSpPr>
          <p:nvPr/>
        </p:nvCxnSpPr>
        <p:spPr>
          <a:xfrm rot="16200000" flipH="1">
            <a:off x="4158915" y="4571540"/>
            <a:ext cx="922983" cy="16732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52600" y="78762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krutosti:</a:t>
            </a:r>
            <a:endParaRPr lang="sr-Latn-RS" sz="24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20301"/>
              </p:ext>
            </p:extLst>
          </p:nvPr>
        </p:nvGraphicFramePr>
        <p:xfrm>
          <a:off x="3924300" y="997170"/>
          <a:ext cx="3071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9" name="Equation" r:id="rId3" imgW="1536480" imgH="545760" progId="Equation.DSMT4">
                  <p:embed/>
                </p:oleObj>
              </mc:Choice>
              <mc:Fallback>
                <p:oleObj name="Equation" r:id="rId3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97170"/>
                        <a:ext cx="3071813" cy="1092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3"/>
            <a:endCxn id="28" idx="0"/>
          </p:cNvCxnSpPr>
          <p:nvPr/>
        </p:nvCxnSpPr>
        <p:spPr>
          <a:xfrm>
            <a:off x="6996113" y="1543270"/>
            <a:ext cx="954087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231162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 pri A = const:</a:t>
            </a:r>
            <a:endParaRPr lang="sr-Latn-RS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75269"/>
              </p:ext>
            </p:extLst>
          </p:nvPr>
        </p:nvGraphicFramePr>
        <p:xfrm>
          <a:off x="2413000" y="2838670"/>
          <a:ext cx="2741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0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38670"/>
                        <a:ext cx="27416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11795"/>
              </p:ext>
            </p:extLst>
          </p:nvPr>
        </p:nvGraphicFramePr>
        <p:xfrm>
          <a:off x="5384800" y="37594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1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59420"/>
                        <a:ext cx="1320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0" idx="3"/>
            <a:endCxn id="21" idx="0"/>
          </p:cNvCxnSpPr>
          <p:nvPr/>
        </p:nvCxnSpPr>
        <p:spPr>
          <a:xfrm>
            <a:off x="5154613" y="3295870"/>
            <a:ext cx="890587" cy="4635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31690"/>
              </p:ext>
            </p:extLst>
          </p:nvPr>
        </p:nvGraphicFramePr>
        <p:xfrm>
          <a:off x="7289800" y="20830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2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083020"/>
                        <a:ext cx="1320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4" name="TextBox 33"/>
          <p:cNvSpPr txBox="1"/>
          <p:nvPr/>
        </p:nvSpPr>
        <p:spPr>
          <a:xfrm>
            <a:off x="712082" y="4826220"/>
            <a:ext cx="1905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Nosivost:</a:t>
            </a:r>
            <a:endParaRPr lang="sr-Latn-RS" sz="2400" b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08266"/>
              </p:ext>
            </p:extLst>
          </p:nvPr>
        </p:nvGraphicFramePr>
        <p:xfrm>
          <a:off x="2083682" y="5054820"/>
          <a:ext cx="203111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3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82" y="5054820"/>
                        <a:ext cx="2031118" cy="5077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15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Dimenzionisanje aksijalno</a:t>
            </a:r>
            <a:b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75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Pod </a:t>
            </a:r>
            <a:r>
              <a:rPr lang="sr-Latn-RS" sz="3200" b="1" dirty="0"/>
              <a:t>dimenzionisanjem</a:t>
            </a:r>
            <a:r>
              <a:rPr lang="sr-Latn-RS" sz="3200" dirty="0"/>
              <a:t> aksijalno </a:t>
            </a:r>
            <a:r>
              <a:rPr lang="sr-Latn-RS" sz="3200" dirty="0" smtClean="0"/>
              <a:t>optereće-nog </a:t>
            </a:r>
            <a:r>
              <a:rPr lang="sr-Latn-RS" sz="3200" dirty="0"/>
              <a:t>štapa podrazumevamo </a:t>
            </a:r>
            <a:r>
              <a:rPr lang="sr-Latn-RS" sz="3200" b="1" dirty="0" smtClean="0"/>
              <a:t>određivanje </a:t>
            </a:r>
            <a:r>
              <a:rPr lang="sr-Latn-RS" sz="3200" b="1" dirty="0"/>
              <a:t>potrebnih površina poprečnih </a:t>
            </a:r>
            <a:r>
              <a:rPr lang="sr-Latn-RS" sz="3200" b="1" dirty="0" smtClean="0"/>
              <a:t>preseka</a:t>
            </a:r>
            <a:r>
              <a:rPr lang="sr-Latn-RS" sz="3200" dirty="0" smtClean="0"/>
              <a:t>.</a:t>
            </a:r>
            <a:endParaRPr lang="sr-Latn-R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const: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352800"/>
            <a:ext cx="3124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A (z) </a:t>
            </a:r>
            <a:r>
              <a:rPr lang="sr-Latn-RS" sz="2400" b="1" dirty="0" smtClean="0">
                <a:sym typeface="Symbol"/>
              </a:rPr>
              <a:t></a:t>
            </a:r>
            <a:r>
              <a:rPr lang="sr-Latn-RS" sz="2400" b="1" dirty="0" smtClean="0"/>
              <a:t> const:</a:t>
            </a:r>
            <a:endParaRPr lang="sr-Latn-R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3289"/>
              </p:ext>
            </p:extLst>
          </p:nvPr>
        </p:nvGraphicFramePr>
        <p:xfrm>
          <a:off x="3810000" y="3530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8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30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94425"/>
              </p:ext>
            </p:extLst>
          </p:nvPr>
        </p:nvGraphicFramePr>
        <p:xfrm>
          <a:off x="2743200" y="4800600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9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1320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32855"/>
              </p:ext>
            </p:extLst>
          </p:nvPr>
        </p:nvGraphicFramePr>
        <p:xfrm>
          <a:off x="3962401" y="2870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4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28702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83314"/>
              </p:ext>
            </p:extLst>
          </p:nvPr>
        </p:nvGraphicFramePr>
        <p:xfrm>
          <a:off x="2362201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514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3581401" y="3247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82872"/>
              </p:ext>
            </p:extLst>
          </p:nvPr>
        </p:nvGraphicFramePr>
        <p:xfrm>
          <a:off x="1957389" y="3073400"/>
          <a:ext cx="1547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6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3073400"/>
                        <a:ext cx="15478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25453"/>
              </p:ext>
            </p:extLst>
          </p:nvPr>
        </p:nvGraphicFramePr>
        <p:xfrm>
          <a:off x="1960564" y="4165600"/>
          <a:ext cx="42878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7" name="Equation" r:id="rId9" imgW="2145960" imgH="431640" progId="Equation.DSMT4">
                  <p:embed/>
                </p:oleObj>
              </mc:Choice>
              <mc:Fallback>
                <p:oleObj name="Equation" r:id="rId9" imgW="2145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165600"/>
                        <a:ext cx="428783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7566"/>
              </p:ext>
            </p:extLst>
          </p:nvPr>
        </p:nvGraphicFramePr>
        <p:xfrm>
          <a:off x="2362201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657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54978"/>
              </p:ext>
            </p:extLst>
          </p:nvPr>
        </p:nvGraphicFramePr>
        <p:xfrm>
          <a:off x="6781801" y="43688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9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4368800"/>
                        <a:ext cx="1066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341401" y="449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63306"/>
              </p:ext>
            </p:extLst>
          </p:nvPr>
        </p:nvGraphicFramePr>
        <p:xfrm>
          <a:off x="2362201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0708"/>
              </p:ext>
            </p:extLst>
          </p:nvPr>
        </p:nvGraphicFramePr>
        <p:xfrm>
          <a:off x="1981201" y="553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1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5372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19" y="381000"/>
            <a:ext cx="5332781" cy="232074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17655"/>
              </p:ext>
            </p:extLst>
          </p:nvPr>
        </p:nvGraphicFramePr>
        <p:xfrm>
          <a:off x="533400" y="1904999"/>
          <a:ext cx="2970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2" name="Equation" r:id="rId19" imgW="1485255" imgH="253890" progId="Equation.DSMT4">
                  <p:embed/>
                </p:oleObj>
              </mc:Choice>
              <mc:Fallback>
                <p:oleObj name="Equation" r:id="rId19" imgW="148525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4999"/>
                        <a:ext cx="2970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2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979003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24163"/>
              </p:ext>
            </p:extLst>
          </p:nvPr>
        </p:nvGraphicFramePr>
        <p:xfrm>
          <a:off x="3838500" y="3193197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0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00" y="3193197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98472"/>
              </p:ext>
            </p:extLst>
          </p:nvPr>
        </p:nvGraphicFramePr>
        <p:xfrm>
          <a:off x="7239000" y="370119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1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70119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4308"/>
              </p:ext>
            </p:extLst>
          </p:nvPr>
        </p:nvGraphicFramePr>
        <p:xfrm>
          <a:off x="7239000" y="277959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2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79594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74413"/>
              </p:ext>
            </p:extLst>
          </p:nvPr>
        </p:nvGraphicFramePr>
        <p:xfrm>
          <a:off x="1981200" y="41148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3" name="Equation" r:id="rId10" imgW="736560" imgH="812520" progId="Equation.DSMT4">
                  <p:embed/>
                </p:oleObj>
              </mc:Choice>
              <mc:Fallback>
                <p:oleObj name="Equation" r:id="rId10" imgW="73656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4732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>
            <a:off x="6696000" y="2667000"/>
            <a:ext cx="533400" cy="1973997"/>
          </a:xfrm>
          <a:prstGeom prst="leftBrac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6315001" y="3582597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24117"/>
              </p:ext>
            </p:extLst>
          </p:nvPr>
        </p:nvGraphicFramePr>
        <p:xfrm>
          <a:off x="4876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4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01091"/>
              </p:ext>
            </p:extLst>
          </p:nvPr>
        </p:nvGraphicFramePr>
        <p:xfrm>
          <a:off x="3505200" y="480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0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2"/>
          </p:cNvCxnSpPr>
          <p:nvPr/>
        </p:nvCxnSpPr>
        <p:spPr>
          <a:xfrm flipV="1">
            <a:off x="3886200" y="4648200"/>
            <a:ext cx="113030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939"/>
              </p:ext>
            </p:extLst>
          </p:nvPr>
        </p:nvGraphicFramePr>
        <p:xfrm>
          <a:off x="5715000" y="32004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Equation" r:id="rId3" imgW="761760" imgH="812520" progId="Equation.DSMT4">
                  <p:embed/>
                </p:oleObj>
              </mc:Choice>
              <mc:Fallback>
                <p:oleObj name="Equation" r:id="rId3" imgW="7617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84707"/>
              </p:ext>
            </p:extLst>
          </p:nvPr>
        </p:nvGraphicFramePr>
        <p:xfrm>
          <a:off x="3810000" y="3200400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6" name="Equation" r:id="rId6" imgW="685800" imgH="812520" progId="Equation.DSMT4">
                  <p:embed/>
                </p:oleObj>
              </mc:Choice>
              <mc:Fallback>
                <p:oleObj name="Equation" r:id="rId6" imgW="685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85256"/>
              </p:ext>
            </p:extLst>
          </p:nvPr>
        </p:nvGraphicFramePr>
        <p:xfrm>
          <a:off x="1231900" y="37846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7" name="Equation" r:id="rId8" imgW="736560" imgH="812520" progId="Equation.DSMT4">
                  <p:embed/>
                </p:oleObj>
              </mc:Choice>
              <mc:Fallback>
                <p:oleObj name="Equation" r:id="rId8" imgW="73656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784600"/>
                        <a:ext cx="14732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3445800" y="403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4" idx="3"/>
            <a:endCxn id="9" idx="1"/>
          </p:cNvCxnSpPr>
          <p:nvPr/>
        </p:nvCxnSpPr>
        <p:spPr>
          <a:xfrm flipV="1">
            <a:off x="3048000" y="4110600"/>
            <a:ext cx="397800" cy="5038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74554"/>
              </p:ext>
            </p:extLst>
          </p:nvPr>
        </p:nvGraphicFramePr>
        <p:xfrm>
          <a:off x="5257800" y="390971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8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0971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760000" y="454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07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0056"/>
              </p:ext>
            </p:extLst>
          </p:nvPr>
        </p:nvGraphicFramePr>
        <p:xfrm>
          <a:off x="6109855" y="3246302"/>
          <a:ext cx="1598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0" name="Equation" r:id="rId3" imgW="799920" imgH="812520" progId="Equation.DSMT4">
                  <p:embed/>
                </p:oleObj>
              </mc:Choice>
              <mc:Fallback>
                <p:oleObj name="Equation" r:id="rId3" imgW="7999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855" y="3246302"/>
                        <a:ext cx="1598613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9855" y="2789102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Podužne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92193"/>
              </p:ext>
            </p:extLst>
          </p:nvPr>
        </p:nvGraphicFramePr>
        <p:xfrm>
          <a:off x="4204855" y="32046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1" name="Equation" r:id="rId5" imgW="711000" imgH="838080" progId="Equation.DSMT4">
                  <p:embed/>
                </p:oleObj>
              </mc:Choice>
              <mc:Fallback>
                <p:oleObj name="Equation" r:id="rId5" imgW="7110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855" y="32046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823856" y="4042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9" idx="3"/>
            <a:endCxn id="7" idx="1"/>
          </p:cNvCxnSpPr>
          <p:nvPr/>
        </p:nvCxnSpPr>
        <p:spPr>
          <a:xfrm flipV="1">
            <a:off x="3426056" y="4114800"/>
            <a:ext cx="397800" cy="8340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 flipH="1">
            <a:off x="3138056" y="487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39663"/>
              </p:ext>
            </p:extLst>
          </p:nvPr>
        </p:nvGraphicFramePr>
        <p:xfrm>
          <a:off x="1524000" y="40386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2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03402"/>
              </p:ext>
            </p:extLst>
          </p:nvPr>
        </p:nvGraphicFramePr>
        <p:xfrm>
          <a:off x="5652655" y="396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655" y="396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1800</TotalTime>
  <Words>947</Words>
  <Application>Microsoft Office PowerPoint</Application>
  <PresentationFormat>On-screen Show (4:3)</PresentationFormat>
  <Paragraphs>165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2.9. Statički neodređeni problemi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2.10. Statički određene i statički          neodređene štapne          konstrukcije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2.11. Ograničenja kod aksijalno          opterećenih štapova</vt:lpstr>
      <vt:lpstr>PowerPoint Presentation</vt:lpstr>
      <vt:lpstr>PowerPoint Presentation</vt:lpstr>
      <vt:lpstr>PowerPoint Presentation</vt:lpstr>
      <vt:lpstr>PowerPoint Presentation</vt:lpstr>
      <vt:lpstr>2.12. Ispitivanje materijala          zatezanjem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2.13. Stepeni sigurnosti. Granični          i dozvoljeni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2.15. Dimenzionisanje aksijalno          opterećenih štapova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255</cp:revision>
  <dcterms:created xsi:type="dcterms:W3CDTF">2015-02-23T09:28:50Z</dcterms:created>
  <dcterms:modified xsi:type="dcterms:W3CDTF">2022-03-03T08:58:03Z</dcterms:modified>
</cp:coreProperties>
</file>