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8"/>
  </p:notesMasterIdLst>
  <p:handoutMasterIdLst>
    <p:handoutMasterId r:id="rId89"/>
  </p:handoutMasterIdLst>
  <p:sldIdLst>
    <p:sldId id="256" r:id="rId2"/>
    <p:sldId id="693" r:id="rId3"/>
    <p:sldId id="695" r:id="rId4"/>
    <p:sldId id="696" r:id="rId5"/>
    <p:sldId id="697" r:id="rId6"/>
    <p:sldId id="698" r:id="rId7"/>
    <p:sldId id="699" r:id="rId8"/>
    <p:sldId id="700" r:id="rId9"/>
    <p:sldId id="701" r:id="rId10"/>
    <p:sldId id="703" r:id="rId11"/>
    <p:sldId id="702" r:id="rId12"/>
    <p:sldId id="704" r:id="rId13"/>
    <p:sldId id="705" r:id="rId14"/>
    <p:sldId id="707" r:id="rId15"/>
    <p:sldId id="708" r:id="rId16"/>
    <p:sldId id="709" r:id="rId17"/>
    <p:sldId id="706" r:id="rId18"/>
    <p:sldId id="710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1" r:id="rId29"/>
    <p:sldId id="720" r:id="rId30"/>
    <p:sldId id="756" r:id="rId31"/>
    <p:sldId id="757" r:id="rId32"/>
    <p:sldId id="759" r:id="rId33"/>
    <p:sldId id="760" r:id="rId34"/>
    <p:sldId id="761" r:id="rId35"/>
    <p:sldId id="769" r:id="rId36"/>
    <p:sldId id="770" r:id="rId37"/>
    <p:sldId id="763" r:id="rId38"/>
    <p:sldId id="764" r:id="rId39"/>
    <p:sldId id="765" r:id="rId40"/>
    <p:sldId id="766" r:id="rId41"/>
    <p:sldId id="767" r:id="rId42"/>
    <p:sldId id="768" r:id="rId43"/>
    <p:sldId id="722" r:id="rId44"/>
    <p:sldId id="723" r:id="rId45"/>
    <p:sldId id="724" r:id="rId46"/>
    <p:sldId id="725" r:id="rId47"/>
    <p:sldId id="728" r:id="rId48"/>
    <p:sldId id="727" r:id="rId49"/>
    <p:sldId id="729" r:id="rId50"/>
    <p:sldId id="730" r:id="rId51"/>
    <p:sldId id="731" r:id="rId52"/>
    <p:sldId id="734" r:id="rId53"/>
    <p:sldId id="733" r:id="rId54"/>
    <p:sldId id="782" r:id="rId55"/>
    <p:sldId id="771" r:id="rId56"/>
    <p:sldId id="772" r:id="rId57"/>
    <p:sldId id="773" r:id="rId58"/>
    <p:sldId id="774" r:id="rId59"/>
    <p:sldId id="775" r:id="rId60"/>
    <p:sldId id="776" r:id="rId61"/>
    <p:sldId id="777" r:id="rId62"/>
    <p:sldId id="735" r:id="rId63"/>
    <p:sldId id="736" r:id="rId64"/>
    <p:sldId id="737" r:id="rId65"/>
    <p:sldId id="738" r:id="rId66"/>
    <p:sldId id="739" r:id="rId67"/>
    <p:sldId id="740" r:id="rId68"/>
    <p:sldId id="741" r:id="rId69"/>
    <p:sldId id="743" r:id="rId70"/>
    <p:sldId id="742" r:id="rId71"/>
    <p:sldId id="744" r:id="rId72"/>
    <p:sldId id="745" r:id="rId73"/>
    <p:sldId id="746" r:id="rId74"/>
    <p:sldId id="747" r:id="rId75"/>
    <p:sldId id="748" r:id="rId76"/>
    <p:sldId id="749" r:id="rId77"/>
    <p:sldId id="750" r:id="rId78"/>
    <p:sldId id="751" r:id="rId79"/>
    <p:sldId id="752" r:id="rId80"/>
    <p:sldId id="753" r:id="rId81"/>
    <p:sldId id="754" r:id="rId82"/>
    <p:sldId id="755" r:id="rId83"/>
    <p:sldId id="778" r:id="rId84"/>
    <p:sldId id="779" r:id="rId85"/>
    <p:sldId id="780" r:id="rId86"/>
    <p:sldId id="781" r:id="rId87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0.wmf"/><Relationship Id="rId6" Type="http://schemas.openxmlformats.org/officeDocument/2006/relationships/image" Target="../media/image45.wmf"/><Relationship Id="rId5" Type="http://schemas.openxmlformats.org/officeDocument/2006/relationships/image" Target="../media/image16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12" Type="http://schemas.openxmlformats.org/officeDocument/2006/relationships/image" Target="../media/image5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45.wmf"/><Relationship Id="rId11" Type="http://schemas.openxmlformats.org/officeDocument/2006/relationships/image" Target="../media/image41.wmf"/><Relationship Id="rId5" Type="http://schemas.openxmlformats.org/officeDocument/2006/relationships/image" Target="../media/image50.wmf"/><Relationship Id="rId10" Type="http://schemas.openxmlformats.org/officeDocument/2006/relationships/image" Target="../media/image54.wmf"/><Relationship Id="rId4" Type="http://schemas.openxmlformats.org/officeDocument/2006/relationships/image" Target="../media/image49.wmf"/><Relationship Id="rId9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16.wmf"/><Relationship Id="rId1" Type="http://schemas.openxmlformats.org/officeDocument/2006/relationships/image" Target="../media/image64.wmf"/><Relationship Id="rId6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1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41.wmf"/><Relationship Id="rId7" Type="http://schemas.openxmlformats.org/officeDocument/2006/relationships/image" Target="../media/image86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1.wmf"/><Relationship Id="rId9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3.wmf"/><Relationship Id="rId1" Type="http://schemas.openxmlformats.org/officeDocument/2006/relationships/image" Target="../media/image95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6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96.wmf"/><Relationship Id="rId5" Type="http://schemas.openxmlformats.org/officeDocument/2006/relationships/image" Target="../media/image97.wmf"/><Relationship Id="rId4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4.wmf"/><Relationship Id="rId1" Type="http://schemas.openxmlformats.org/officeDocument/2006/relationships/image" Target="../media/image10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6.wmf"/><Relationship Id="rId4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6.wmf"/><Relationship Id="rId1" Type="http://schemas.openxmlformats.org/officeDocument/2006/relationships/image" Target="../media/image113.wmf"/><Relationship Id="rId4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3.wmf"/><Relationship Id="rId4" Type="http://schemas.openxmlformats.org/officeDocument/2006/relationships/image" Target="../media/image1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6.wmf"/><Relationship Id="rId4" Type="http://schemas.openxmlformats.org/officeDocument/2006/relationships/image" Target="../media/image14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4.wmf"/><Relationship Id="rId7" Type="http://schemas.openxmlformats.org/officeDocument/2006/relationships/image" Target="../media/image170.wmf"/><Relationship Id="rId2" Type="http://schemas.openxmlformats.org/officeDocument/2006/relationships/image" Target="../media/image162.wmf"/><Relationship Id="rId1" Type="http://schemas.openxmlformats.org/officeDocument/2006/relationships/image" Target="../media/image167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2.wmf"/><Relationship Id="rId1" Type="http://schemas.openxmlformats.org/officeDocument/2006/relationships/image" Target="../media/image172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image" Target="../media/image164.wmf"/><Relationship Id="rId7" Type="http://schemas.openxmlformats.org/officeDocument/2006/relationships/image" Target="../media/image178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77.wmf"/><Relationship Id="rId5" Type="http://schemas.openxmlformats.org/officeDocument/2006/relationships/image" Target="../media/image162.wmf"/><Relationship Id="rId4" Type="http://schemas.openxmlformats.org/officeDocument/2006/relationships/image" Target="../media/image16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4" Type="http://schemas.openxmlformats.org/officeDocument/2006/relationships/image" Target="../media/image183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4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24.5.2022.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24.5.2022.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24.5.2022.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1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6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4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66.bin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oleObject" Target="../embeddings/oleObject6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5.wmf"/><Relationship Id="rId22" Type="http://schemas.openxmlformats.org/officeDocument/2006/relationships/image" Target="../media/image54.wmf"/><Relationship Id="rId27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1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6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0.wmf"/><Relationship Id="rId11" Type="http://schemas.openxmlformats.org/officeDocument/2006/relationships/image" Target="../media/image78.jpeg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87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8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97.bin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85.wmf"/><Relationship Id="rId22" Type="http://schemas.openxmlformats.org/officeDocument/2006/relationships/image" Target="../media/image8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1.jpeg"/><Relationship Id="rId4" Type="http://schemas.openxmlformats.org/officeDocument/2006/relationships/image" Target="../media/image90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0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98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.wmf"/><Relationship Id="rId11" Type="http://schemas.openxmlformats.org/officeDocument/2006/relationships/image" Target="../media/image97.wmf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95.wmf"/><Relationship Id="rId9" Type="http://schemas.openxmlformats.org/officeDocument/2006/relationships/image" Target="../media/image9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2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11" Type="http://schemas.openxmlformats.org/officeDocument/2006/relationships/image" Target="../media/image94.jpeg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01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97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11" Type="http://schemas.openxmlformats.org/officeDocument/2006/relationships/image" Target="../media/image105.wmf"/><Relationship Id="rId5" Type="http://schemas.openxmlformats.org/officeDocument/2006/relationships/oleObject" Target="../embeddings/oleObject112.bin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13.bin"/><Relationship Id="rId4" Type="http://schemas.openxmlformats.org/officeDocument/2006/relationships/image" Target="../media/image103.wmf"/><Relationship Id="rId9" Type="http://schemas.openxmlformats.org/officeDocument/2006/relationships/image" Target="../media/image94.jpeg"/><Relationship Id="rId14" Type="http://schemas.openxmlformats.org/officeDocument/2006/relationships/oleObject" Target="../embeddings/oleObject11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94.jpeg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107.jpeg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11.wmf"/><Relationship Id="rId4" Type="http://schemas.openxmlformats.org/officeDocument/2006/relationships/image" Target="../media/image108.jpeg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15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2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2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image" Target="../media/image124.jpeg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22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image" Target="../media/image125.jpeg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22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130.jpeg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21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34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39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43.wmf"/><Relationship Id="rId3" Type="http://schemas.openxmlformats.org/officeDocument/2006/relationships/image" Target="../media/image140.jpeg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6.wmf"/><Relationship Id="rId5" Type="http://schemas.openxmlformats.org/officeDocument/2006/relationships/image" Target="../media/image14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37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49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45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46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5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52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3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56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59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6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71.bin"/><Relationship Id="rId18" Type="http://schemas.openxmlformats.org/officeDocument/2006/relationships/oleObject" Target="../embeddings/oleObject174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0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2.bin"/><Relationship Id="rId10" Type="http://schemas.openxmlformats.org/officeDocument/2006/relationships/image" Target="../media/image165.wmf"/><Relationship Id="rId19" Type="http://schemas.openxmlformats.org/officeDocument/2006/relationships/image" Target="../media/image171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6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2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80.bin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65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74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86.bin"/><Relationship Id="rId18" Type="http://schemas.openxmlformats.org/officeDocument/2006/relationships/oleObject" Target="../embeddings/oleObject189.bin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62.wmf"/><Relationship Id="rId17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165.wmf"/><Relationship Id="rId19" Type="http://schemas.openxmlformats.org/officeDocument/2006/relationships/image" Target="../media/image179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77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9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84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186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2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42075"/>
              </p:ext>
            </p:extLst>
          </p:nvPr>
        </p:nvGraphicFramePr>
        <p:xfrm>
          <a:off x="603504" y="611187"/>
          <a:ext cx="4612608" cy="23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3" name="Equation" r:id="rId3" imgW="2882880" imgH="1498320" progId="Equation.DSMT4">
                  <p:embed/>
                </p:oleObj>
              </mc:Choice>
              <mc:Fallback>
                <p:oleObj name="Equation" r:id="rId3" imgW="2882880" imgH="1498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11187"/>
                        <a:ext cx="4612608" cy="2397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79476"/>
              </p:ext>
            </p:extLst>
          </p:nvPr>
        </p:nvGraphicFramePr>
        <p:xfrm>
          <a:off x="5715000" y="834675"/>
          <a:ext cx="3067776" cy="195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4" name="Equation" r:id="rId5" imgW="1917360" imgH="1218960" progId="Equation.DSMT4">
                  <p:embed/>
                </p:oleObj>
              </mc:Choice>
              <mc:Fallback>
                <p:oleObj name="Equation" r:id="rId5" imgW="1917360" imgH="1218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834675"/>
                        <a:ext cx="3067776" cy="19503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5328396" y="1809843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75868"/>
              </p:ext>
            </p:extLst>
          </p:nvPr>
        </p:nvGraphicFramePr>
        <p:xfrm>
          <a:off x="990600" y="304958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958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08225"/>
              </p:ext>
            </p:extLst>
          </p:nvPr>
        </p:nvGraphicFramePr>
        <p:xfrm>
          <a:off x="603504" y="3506787"/>
          <a:ext cx="1849438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6" name="Equation" r:id="rId9" imgW="1155600" imgH="1333440" progId="Equation.DSMT4">
                  <p:embed/>
                </p:oleObj>
              </mc:Choice>
              <mc:Fallback>
                <p:oleObj name="Equation" r:id="rId9" imgW="1155600" imgH="1333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506787"/>
                        <a:ext cx="1849438" cy="213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35683"/>
              </p:ext>
            </p:extLst>
          </p:nvPr>
        </p:nvGraphicFramePr>
        <p:xfrm>
          <a:off x="4393656" y="3252787"/>
          <a:ext cx="4389120" cy="15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7" name="Equation" r:id="rId11" imgW="2743200" imgH="990360" progId="Equation.DSMT4">
                  <p:embed/>
                </p:oleObj>
              </mc:Choice>
              <mc:Fallback>
                <p:oleObj name="Equation" r:id="rId11" imgW="2743200" imgH="990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656" y="3252787"/>
                        <a:ext cx="4389120" cy="15845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66776"/>
              </p:ext>
            </p:extLst>
          </p:nvPr>
        </p:nvGraphicFramePr>
        <p:xfrm>
          <a:off x="2667000" y="3506787"/>
          <a:ext cx="1260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8" name="Equation" r:id="rId13" imgW="787320" imgH="660240" progId="Equation.DSMT4">
                  <p:embed/>
                </p:oleObj>
              </mc:Choice>
              <mc:Fallback>
                <p:oleObj name="Equation" r:id="rId13" imgW="787320" imgH="6602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06787"/>
                        <a:ext cx="1260475" cy="1055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7026729" y="295031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20093"/>
              </p:ext>
            </p:extLst>
          </p:nvPr>
        </p:nvGraphicFramePr>
        <p:xfrm>
          <a:off x="3970065" y="389267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49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065" y="389267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5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96033"/>
              </p:ext>
            </p:extLst>
          </p:nvPr>
        </p:nvGraphicFramePr>
        <p:xfrm>
          <a:off x="3048000" y="1066800"/>
          <a:ext cx="271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0" name="Equation" r:id="rId3" imgW="1358640" imgH="457200" progId="Equation.DSMT4">
                  <p:embed/>
                </p:oleObj>
              </mc:Choice>
              <mc:Fallback>
                <p:oleObj name="Equation" r:id="rId3" imgW="13586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2717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39519"/>
              </p:ext>
            </p:extLst>
          </p:nvPr>
        </p:nvGraphicFramePr>
        <p:xfrm>
          <a:off x="685800" y="457993"/>
          <a:ext cx="1849438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1" name="Equation" r:id="rId5" imgW="1155600" imgH="1333440" progId="Equation.DSMT4">
                  <p:embed/>
                </p:oleObj>
              </mc:Choice>
              <mc:Fallback>
                <p:oleObj name="Equation" r:id="rId5" imgW="1155600" imgH="13334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993"/>
                        <a:ext cx="1849438" cy="213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0018"/>
              </p:ext>
            </p:extLst>
          </p:nvPr>
        </p:nvGraphicFramePr>
        <p:xfrm>
          <a:off x="6248400" y="996156"/>
          <a:ext cx="1260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2" name="Equation" r:id="rId7" imgW="787320" imgH="660240" progId="Equation.DSMT4">
                  <p:embed/>
                </p:oleObj>
              </mc:Choice>
              <mc:Fallback>
                <p:oleObj name="Equation" r:id="rId7" imgW="787320" imgH="660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96156"/>
                        <a:ext cx="1260475" cy="1055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869940" y="145541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0800000" flipH="1">
            <a:off x="2639378" y="145541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08788"/>
              </p:ext>
            </p:extLst>
          </p:nvPr>
        </p:nvGraphicFramePr>
        <p:xfrm>
          <a:off x="4252119" y="205184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119" y="205184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91245"/>
              </p:ext>
            </p:extLst>
          </p:nvPr>
        </p:nvGraphicFramePr>
        <p:xfrm>
          <a:off x="3479800" y="2514600"/>
          <a:ext cx="185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4" name="Equation" r:id="rId11" imgW="927000" imgH="457200" progId="Equation.DSMT4">
                  <p:embed/>
                </p:oleObj>
              </mc:Choice>
              <mc:Fallback>
                <p:oleObj name="Equation" r:id="rId11" imgW="92700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514600"/>
                        <a:ext cx="1854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551271"/>
              </p:ext>
            </p:extLst>
          </p:nvPr>
        </p:nvGraphicFramePr>
        <p:xfrm>
          <a:off x="3479800" y="3910781"/>
          <a:ext cx="195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5" name="Equation" r:id="rId13" imgW="977760" imgH="812520" progId="Equation.DSMT4">
                  <p:embed/>
                </p:oleObj>
              </mc:Choice>
              <mc:Fallback>
                <p:oleObj name="Equation" r:id="rId13" imgW="977760" imgH="812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910781"/>
                        <a:ext cx="1955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40859"/>
              </p:ext>
            </p:extLst>
          </p:nvPr>
        </p:nvGraphicFramePr>
        <p:xfrm>
          <a:off x="4267200" y="347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46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79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8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228600"/>
            <a:ext cx="77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Jedan statički neodređen ram</a:t>
            </a:r>
            <a:endParaRPr lang="sr-Latn-RS" sz="2400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4" y="914400"/>
            <a:ext cx="6583680" cy="2774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504" y="3886200"/>
            <a:ext cx="662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5.38 Statički neodređen ram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sa jednim uklonjenim ukleštenjem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598003"/>
            <a:ext cx="28176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Stepen statičke neodređenosti: </a:t>
            </a:r>
            <a:r>
              <a:rPr lang="sr-Latn-BA" sz="2400" b="1" dirty="0" smtClean="0"/>
              <a:t>k = 3</a:t>
            </a:r>
            <a:endParaRPr lang="sr-Latn-R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64997"/>
              </p:ext>
            </p:extLst>
          </p:nvPr>
        </p:nvGraphicFramePr>
        <p:xfrm>
          <a:off x="5105400" y="4999037"/>
          <a:ext cx="29067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98" name="Equation" r:id="rId4" imgW="1815840" imgH="685800" progId="Equation.DSMT4">
                  <p:embed/>
                </p:oleObj>
              </mc:Choice>
              <mc:Fallback>
                <p:oleObj name="Equation" r:id="rId4" imgW="1815840" imgH="685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99037"/>
                        <a:ext cx="2906712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4999037"/>
            <a:ext cx="4419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Kanonske jednačine metoda sila.</a:t>
            </a:r>
            <a:endParaRPr lang="sr-Latn-RS" sz="2400" b="1" dirty="0"/>
          </a:p>
        </p:txBody>
      </p:sp>
      <p:cxnSp>
        <p:nvCxnSpPr>
          <p:cNvPr id="10" name="Elbow Connector 9"/>
          <p:cNvCxnSpPr>
            <a:stCxn id="8" idx="0"/>
            <a:endCxn id="7" idx="0"/>
          </p:cNvCxnSpPr>
          <p:nvPr/>
        </p:nvCxnSpPr>
        <p:spPr>
          <a:xfrm rot="5400000" flipH="1" flipV="1">
            <a:off x="4612878" y="3053159"/>
            <a:ext cx="12700" cy="38917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838201" y="5105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5.39 Uz primenu kanonskih jednačina metoda sila kod statički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neodređenog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rama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izloženog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spoljašnjem opterećenju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 jediničnim koncentrisanim opterećenjima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491595" cy="48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0" y="304107"/>
            <a:ext cx="6589914" cy="579189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53746"/>
              </p:ext>
            </p:extLst>
          </p:nvPr>
        </p:nvGraphicFramePr>
        <p:xfrm>
          <a:off x="7386638" y="1239838"/>
          <a:ext cx="1401762" cy="40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9" name="Equation" r:id="rId4" imgW="876240" imgH="2514600" progId="Equation.DSMT4">
                  <p:embed/>
                </p:oleObj>
              </mc:Choice>
              <mc:Fallback>
                <p:oleObj name="Equation" r:id="rId4" imgW="876240" imgH="2514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1239838"/>
                        <a:ext cx="1401762" cy="4017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4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93458"/>
              </p:ext>
            </p:extLst>
          </p:nvPr>
        </p:nvGraphicFramePr>
        <p:xfrm>
          <a:off x="2758159" y="1638360"/>
          <a:ext cx="4324320" cy="453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3" name="Equation" r:id="rId3" imgW="2882880" imgH="3022560" progId="Equation.DSMT4">
                  <p:embed/>
                </p:oleObj>
              </mc:Choice>
              <mc:Fallback>
                <p:oleObj name="Equation" r:id="rId3" imgW="2882880" imgH="30225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159" y="1638360"/>
                        <a:ext cx="4324320" cy="4533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10348"/>
              </p:ext>
            </p:extLst>
          </p:nvPr>
        </p:nvGraphicFramePr>
        <p:xfrm>
          <a:off x="7524750" y="2016125"/>
          <a:ext cx="131445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4" name="Equation" r:id="rId5" imgW="876240" imgH="2514600" progId="Equation.DSMT4">
                  <p:embed/>
                </p:oleObj>
              </mc:Choice>
              <mc:Fallback>
                <p:oleObj name="Equation" r:id="rId5" imgW="876240" imgH="2514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016125"/>
                        <a:ext cx="1314450" cy="3771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68155"/>
              </p:ext>
            </p:extLst>
          </p:nvPr>
        </p:nvGraphicFramePr>
        <p:xfrm>
          <a:off x="5983358" y="342900"/>
          <a:ext cx="272376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5" name="Equation" r:id="rId7" imgW="1815840" imgH="685800" progId="Equation.DSMT4">
                  <p:embed/>
                </p:oleObj>
              </mc:Choice>
              <mc:Fallback>
                <p:oleObj name="Equation" r:id="rId7" imgW="181584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358" y="342900"/>
                        <a:ext cx="2723760" cy="1028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7162801" y="383412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228206"/>
              </p:ext>
            </p:extLst>
          </p:nvPr>
        </p:nvGraphicFramePr>
        <p:xfrm>
          <a:off x="457200" y="1825625"/>
          <a:ext cx="17526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6" name="Equation" r:id="rId9" imgW="1168200" imgH="2768400" progId="Equation.DSMT4">
                  <p:embed/>
                </p:oleObj>
              </mc:Choice>
              <mc:Fallback>
                <p:oleObj name="Equation" r:id="rId9" imgW="1168200" imgH="2768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5625"/>
                        <a:ext cx="1752600" cy="415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14414"/>
              </p:ext>
            </p:extLst>
          </p:nvPr>
        </p:nvGraphicFramePr>
        <p:xfrm>
          <a:off x="2286000" y="375030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5030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6" idx="1"/>
            <a:endCxn id="3" idx="0"/>
          </p:cNvCxnSpPr>
          <p:nvPr/>
        </p:nvCxnSpPr>
        <p:spPr>
          <a:xfrm rot="10800000" flipV="1">
            <a:off x="4920320" y="857250"/>
            <a:ext cx="1063039" cy="78111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84377"/>
              </p:ext>
            </p:extLst>
          </p:nvPr>
        </p:nvGraphicFramePr>
        <p:xfrm>
          <a:off x="1963431" y="1683830"/>
          <a:ext cx="4114800" cy="22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4" name="Equation" r:id="rId3" imgW="2743200" imgH="1498320" progId="Equation.DSMT4">
                  <p:embed/>
                </p:oleObj>
              </mc:Choice>
              <mc:Fallback>
                <p:oleObj name="Equation" r:id="rId3" imgW="2743200" imgH="1498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431" y="1683830"/>
                        <a:ext cx="4114800" cy="22474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0621"/>
              </p:ext>
            </p:extLst>
          </p:nvPr>
        </p:nvGraphicFramePr>
        <p:xfrm>
          <a:off x="6527800" y="762000"/>
          <a:ext cx="1401763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5" name="Equation" r:id="rId5" imgW="876240" imgH="2514600" progId="Equation.DSMT4">
                  <p:embed/>
                </p:oleObj>
              </mc:Choice>
              <mc:Fallback>
                <p:oleObj name="Equation" r:id="rId5" imgW="876240" imgH="2514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762000"/>
                        <a:ext cx="1401763" cy="4017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32915"/>
              </p:ext>
            </p:extLst>
          </p:nvPr>
        </p:nvGraphicFramePr>
        <p:xfrm>
          <a:off x="1986733" y="427037"/>
          <a:ext cx="29067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6" name="Equation" r:id="rId7" imgW="1815840" imgH="685800" progId="Equation.DSMT4">
                  <p:embed/>
                </p:oleObj>
              </mc:Choice>
              <mc:Fallback>
                <p:oleObj name="Equation" r:id="rId7" imgW="1815840" imgH="685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733" y="427037"/>
                        <a:ext cx="2906712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6" idx="1"/>
            <a:endCxn id="3" idx="1"/>
          </p:cNvCxnSpPr>
          <p:nvPr/>
        </p:nvCxnSpPr>
        <p:spPr>
          <a:xfrm rot="10800000" flipV="1">
            <a:off x="1963431" y="975518"/>
            <a:ext cx="23302" cy="1832052"/>
          </a:xfrm>
          <a:prstGeom prst="bentConnector3">
            <a:avLst>
              <a:gd name="adj1" fmla="val 108103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0800000">
            <a:off x="6198370" y="270240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06630"/>
              </p:ext>
            </p:extLst>
          </p:nvPr>
        </p:nvGraphicFramePr>
        <p:xfrm>
          <a:off x="3531370" y="403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370" y="403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17302"/>
              </p:ext>
            </p:extLst>
          </p:nvPr>
        </p:nvGraphicFramePr>
        <p:xfrm>
          <a:off x="4852988" y="4114800"/>
          <a:ext cx="124301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8" name="Equation" r:id="rId11" imgW="774360" imgH="1384200" progId="Equation.DSMT4">
                  <p:embed/>
                </p:oleObj>
              </mc:Choice>
              <mc:Fallback>
                <p:oleObj name="Equation" r:id="rId11" imgW="774360" imgH="1384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4114800"/>
                        <a:ext cx="1243012" cy="220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82567"/>
              </p:ext>
            </p:extLst>
          </p:nvPr>
        </p:nvGraphicFramePr>
        <p:xfrm>
          <a:off x="4369570" y="5067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29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570" y="50673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Elbow Connector 19"/>
          <p:cNvCxnSpPr>
            <a:stCxn id="16" idx="2"/>
            <a:endCxn id="18" idx="1"/>
          </p:cNvCxnSpPr>
          <p:nvPr/>
        </p:nvCxnSpPr>
        <p:spPr>
          <a:xfrm rot="16200000" flipH="1">
            <a:off x="3632970" y="4483100"/>
            <a:ext cx="774700" cy="6985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43510"/>
              </p:ext>
            </p:extLst>
          </p:nvPr>
        </p:nvGraphicFramePr>
        <p:xfrm>
          <a:off x="3086100" y="2019150"/>
          <a:ext cx="272376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0" name="Equation" r:id="rId3" imgW="1815840" imgH="685800" progId="Equation.DSMT4">
                  <p:embed/>
                </p:oleObj>
              </mc:Choice>
              <mc:Fallback>
                <p:oleObj name="Equation" r:id="rId3" imgW="1815840" imgH="685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019150"/>
                        <a:ext cx="2723760" cy="1028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98152"/>
              </p:ext>
            </p:extLst>
          </p:nvPr>
        </p:nvGraphicFramePr>
        <p:xfrm>
          <a:off x="866775" y="571500"/>
          <a:ext cx="17526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1" name="Equation" r:id="rId5" imgW="1168200" imgH="2768400" progId="Equation.DSMT4">
                  <p:embed/>
                </p:oleObj>
              </mc:Choice>
              <mc:Fallback>
                <p:oleObj name="Equation" r:id="rId5" imgW="1168200" imgH="2768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571500"/>
                        <a:ext cx="1752600" cy="415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10305"/>
              </p:ext>
            </p:extLst>
          </p:nvPr>
        </p:nvGraphicFramePr>
        <p:xfrm>
          <a:off x="6376987" y="1428750"/>
          <a:ext cx="12430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2" name="Equation" r:id="rId7" imgW="774360" imgH="1384200" progId="Equation.DSMT4">
                  <p:embed/>
                </p:oleObj>
              </mc:Choice>
              <mc:Fallback>
                <p:oleObj name="Equation" r:id="rId7" imgW="774360" imgH="1384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7" y="1428750"/>
                        <a:ext cx="1243013" cy="220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392332"/>
              </p:ext>
            </p:extLst>
          </p:nvPr>
        </p:nvGraphicFramePr>
        <p:xfrm>
          <a:off x="3067050" y="3524250"/>
          <a:ext cx="27241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3" name="Equation" r:id="rId9" imgW="1815840" imgH="749160" progId="Equation.DSMT4">
                  <p:embed/>
                </p:oleObj>
              </mc:Choice>
              <mc:Fallback>
                <p:oleObj name="Equation" r:id="rId9" imgW="1815840" imgH="749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3524250"/>
                        <a:ext cx="2724150" cy="1123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5943600" y="2471926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 flipH="1">
            <a:off x="2711377" y="2471925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95170"/>
              </p:ext>
            </p:extLst>
          </p:nvPr>
        </p:nvGraphicFramePr>
        <p:xfrm>
          <a:off x="4295989" y="30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989" y="307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433763"/>
              </p:ext>
            </p:extLst>
          </p:nvPr>
        </p:nvGraphicFramePr>
        <p:xfrm>
          <a:off x="7277100" y="4038600"/>
          <a:ext cx="8001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5" name="Equation" r:id="rId13" imgW="533160" imgH="1206360" progId="Equation.DSMT4">
                  <p:embed/>
                </p:oleObj>
              </mc:Choice>
              <mc:Fallback>
                <p:oleObj name="Equation" r:id="rId13" imgW="533160" imgH="1206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038600"/>
                        <a:ext cx="800100" cy="180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67100" y="5339127"/>
            <a:ext cx="32976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Primena determinanti.</a:t>
            </a:r>
            <a:endParaRPr lang="sr-Latn-RS" sz="2400" dirty="0"/>
          </a:p>
        </p:txBody>
      </p:sp>
      <p:cxnSp>
        <p:nvCxnSpPr>
          <p:cNvPr id="19" name="Elbow Connector 18"/>
          <p:cNvCxnSpPr>
            <a:stCxn id="17" idx="0"/>
            <a:endCxn id="8" idx="2"/>
          </p:cNvCxnSpPr>
          <p:nvPr/>
        </p:nvCxnSpPr>
        <p:spPr>
          <a:xfrm rot="16200000" flipV="1">
            <a:off x="4427074" y="4650252"/>
            <a:ext cx="690927" cy="68682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3"/>
            <a:endCxn id="12" idx="1"/>
          </p:cNvCxnSpPr>
          <p:nvPr/>
        </p:nvCxnSpPr>
        <p:spPr>
          <a:xfrm flipV="1">
            <a:off x="6764795" y="4943475"/>
            <a:ext cx="512305" cy="62648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92152"/>
              </p:ext>
            </p:extLst>
          </p:nvPr>
        </p:nvGraphicFramePr>
        <p:xfrm>
          <a:off x="704850" y="711200"/>
          <a:ext cx="27241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2" name="Equation" r:id="rId3" imgW="1815840" imgH="749160" progId="Equation.DSMT4">
                  <p:embed/>
                </p:oleObj>
              </mc:Choice>
              <mc:Fallback>
                <p:oleObj name="Equation" r:id="rId3" imgW="1815840" imgH="749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711200"/>
                        <a:ext cx="2724150" cy="1123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72576"/>
              </p:ext>
            </p:extLst>
          </p:nvPr>
        </p:nvGraphicFramePr>
        <p:xfrm>
          <a:off x="3743325" y="739775"/>
          <a:ext cx="2076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3" name="Equation" r:id="rId5" imgW="1384200" imgH="711000" progId="Equation.DSMT4">
                  <p:embed/>
                </p:oleObj>
              </mc:Choice>
              <mc:Fallback>
                <p:oleObj name="Equation" r:id="rId5" imgW="1384200" imgH="7110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739775"/>
                        <a:ext cx="207645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19282"/>
              </p:ext>
            </p:extLst>
          </p:nvPr>
        </p:nvGraphicFramePr>
        <p:xfrm>
          <a:off x="742950" y="2171700"/>
          <a:ext cx="22288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4" name="Equation" r:id="rId7" imgW="1485720" imgH="736560" progId="Equation.DSMT4">
                  <p:embed/>
                </p:oleObj>
              </mc:Choice>
              <mc:Fallback>
                <p:oleObj name="Equation" r:id="rId7" imgW="1485720" imgH="736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171700"/>
                        <a:ext cx="2228850" cy="1104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6734"/>
              </p:ext>
            </p:extLst>
          </p:nvPr>
        </p:nvGraphicFramePr>
        <p:xfrm>
          <a:off x="742950" y="3419475"/>
          <a:ext cx="2247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5" name="Equation" r:id="rId9" imgW="1498320" imgH="736560" progId="Equation.DSMT4">
                  <p:embed/>
                </p:oleObj>
              </mc:Choice>
              <mc:Fallback>
                <p:oleObj name="Equation" r:id="rId9" imgW="1498320" imgH="736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419475"/>
                        <a:ext cx="2247900" cy="1104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87981"/>
              </p:ext>
            </p:extLst>
          </p:nvPr>
        </p:nvGraphicFramePr>
        <p:xfrm>
          <a:off x="788988" y="4710113"/>
          <a:ext cx="2324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6" name="Equation" r:id="rId11" imgW="1549080" imgH="736560" progId="Equation.DSMT4">
                  <p:embed/>
                </p:oleObj>
              </mc:Choice>
              <mc:Fallback>
                <p:oleObj name="Equation" r:id="rId11" imgW="1549080" imgH="736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710113"/>
                        <a:ext cx="2324100" cy="1104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33810"/>
              </p:ext>
            </p:extLst>
          </p:nvPr>
        </p:nvGraphicFramePr>
        <p:xfrm>
          <a:off x="5753100" y="3067052"/>
          <a:ext cx="8001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7" name="Equation" r:id="rId13" imgW="533160" imgH="1206360" progId="Equation.DSMT4">
                  <p:embed/>
                </p:oleObj>
              </mc:Choice>
              <mc:Fallback>
                <p:oleObj name="Equation" r:id="rId13" imgW="533160" imgH="12063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067052"/>
                        <a:ext cx="800100" cy="1809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2133600"/>
            <a:ext cx="45719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4" idx="0"/>
            <a:endCxn id="3" idx="0"/>
          </p:cNvCxnSpPr>
          <p:nvPr/>
        </p:nvCxnSpPr>
        <p:spPr>
          <a:xfrm rot="16200000" flipV="1">
            <a:off x="3409951" y="-631825"/>
            <a:ext cx="28575" cy="2714625"/>
          </a:xfrm>
          <a:prstGeom prst="bentConnector3">
            <a:avLst>
              <a:gd name="adj1" fmla="val 9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1"/>
            <a:endCxn id="3" idx="1"/>
          </p:cNvCxnSpPr>
          <p:nvPr/>
        </p:nvCxnSpPr>
        <p:spPr>
          <a:xfrm rot="10800000" flipH="1">
            <a:off x="533400" y="1273176"/>
            <a:ext cx="171450" cy="2689225"/>
          </a:xfrm>
          <a:prstGeom prst="bentConnector3">
            <a:avLst>
              <a:gd name="adj1" fmla="val -13333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24237"/>
              </p:ext>
            </p:extLst>
          </p:nvPr>
        </p:nvGraphicFramePr>
        <p:xfrm>
          <a:off x="6362700" y="1120033"/>
          <a:ext cx="857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8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1120033"/>
                        <a:ext cx="85725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80365"/>
              </p:ext>
            </p:extLst>
          </p:nvPr>
        </p:nvGraphicFramePr>
        <p:xfrm>
          <a:off x="3944938" y="3186113"/>
          <a:ext cx="1028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69" name="Equation" r:id="rId17" imgW="685800" imgH="241200" progId="Equation.DSMT4">
                  <p:embed/>
                </p:oleObj>
              </mc:Choice>
              <mc:Fallback>
                <p:oleObj name="Equation" r:id="rId17" imgW="68580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186113"/>
                        <a:ext cx="1028700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66453"/>
              </p:ext>
            </p:extLst>
          </p:nvPr>
        </p:nvGraphicFramePr>
        <p:xfrm>
          <a:off x="3954437" y="3767906"/>
          <a:ext cx="10477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0" name="Equation" r:id="rId19" imgW="698400" imgH="241200" progId="Equation.DSMT4">
                  <p:embed/>
                </p:oleObj>
              </mc:Choice>
              <mc:Fallback>
                <p:oleObj name="Equation" r:id="rId19" imgW="6984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37" y="3767906"/>
                        <a:ext cx="1047750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59869"/>
              </p:ext>
            </p:extLst>
          </p:nvPr>
        </p:nvGraphicFramePr>
        <p:xfrm>
          <a:off x="4014788" y="4329113"/>
          <a:ext cx="1028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1" name="Equation" r:id="rId21" imgW="685800" imgH="241200" progId="Equation.DSMT4">
                  <p:embed/>
                </p:oleObj>
              </mc:Choice>
              <mc:Fallback>
                <p:oleObj name="Equation" r:id="rId21" imgW="68580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4329113"/>
                        <a:ext cx="1028700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87484"/>
              </p:ext>
            </p:extLst>
          </p:nvPr>
        </p:nvGraphicFramePr>
        <p:xfrm>
          <a:off x="3337757" y="381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2"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757" y="3810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20247"/>
              </p:ext>
            </p:extLst>
          </p:nvPr>
        </p:nvGraphicFramePr>
        <p:xfrm>
          <a:off x="5867400" y="112003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3"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2003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261557" y="2133600"/>
            <a:ext cx="45719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>
            <a:off x="3741864" y="3156401"/>
            <a:ext cx="45719" cy="1554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5273238" y="3124200"/>
            <a:ext cx="45719" cy="1554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Right Arrow 30"/>
          <p:cNvSpPr/>
          <p:nvPr/>
        </p:nvSpPr>
        <p:spPr>
          <a:xfrm rot="10800000" flipH="1">
            <a:off x="5410399" y="388030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ight Arrow 31"/>
          <p:cNvSpPr/>
          <p:nvPr/>
        </p:nvSpPr>
        <p:spPr>
          <a:xfrm rot="5400000">
            <a:off x="6545777" y="15925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ight Arrow 32"/>
          <p:cNvSpPr/>
          <p:nvPr/>
        </p:nvSpPr>
        <p:spPr>
          <a:xfrm rot="5400000">
            <a:off x="5951220" y="276606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5" name="Elbow Connector 34"/>
          <p:cNvCxnSpPr>
            <a:stCxn id="32" idx="3"/>
            <a:endCxn id="33" idx="1"/>
          </p:cNvCxnSpPr>
          <p:nvPr/>
        </p:nvCxnSpPr>
        <p:spPr>
          <a:xfrm rot="5400000">
            <a:off x="5936079" y="1950622"/>
            <a:ext cx="899160" cy="5945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41395"/>
              </p:ext>
            </p:extLst>
          </p:nvPr>
        </p:nvGraphicFramePr>
        <p:xfrm>
          <a:off x="7086600" y="2971800"/>
          <a:ext cx="15049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4" name="Equation" r:id="rId26" imgW="1002960" imgH="1244520" progId="Equation.DSMT4">
                  <p:embed/>
                </p:oleObj>
              </mc:Choice>
              <mc:Fallback>
                <p:oleObj name="Equation" r:id="rId26" imgW="1002960" imgH="1244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71800"/>
                        <a:ext cx="1504950" cy="186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26571"/>
              </p:ext>
            </p:extLst>
          </p:nvPr>
        </p:nvGraphicFramePr>
        <p:xfrm>
          <a:off x="6629400" y="379648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75" name="Equation" r:id="rId28" imgW="190440" imgH="152280" progId="Equation.DSMT4">
                  <p:embed/>
                </p:oleObj>
              </mc:Choice>
              <mc:Fallback>
                <p:oleObj name="Equation" r:id="rId28" imgW="190440" imgH="1522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9648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138797" y="5181600"/>
            <a:ext cx="332880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Pogrešno pretpostavljen smer za S</a:t>
            </a:r>
            <a:r>
              <a:rPr lang="sr-Latn-BA" sz="2400" baseline="-25000" dirty="0" smtClean="0"/>
              <a:t>1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40" idx="3"/>
            <a:endCxn id="37" idx="2"/>
          </p:cNvCxnSpPr>
          <p:nvPr/>
        </p:nvCxnSpPr>
        <p:spPr>
          <a:xfrm flipV="1">
            <a:off x="7467600" y="4838700"/>
            <a:ext cx="371475" cy="7583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 TEORIJE ČVRSTOĆE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98638"/>
            <a:ext cx="7772400" cy="4221162"/>
          </a:xfrm>
        </p:spPr>
        <p:txBody>
          <a:bodyPr>
            <a:normAutofit/>
          </a:bodyPr>
          <a:lstStyle/>
          <a:p>
            <a:r>
              <a:rPr lang="sr-Latn-RS" sz="2800" dirty="0"/>
              <a:t>U opterećenim elementima konstrukcija, </a:t>
            </a:r>
            <a:r>
              <a:rPr lang="sr-Latn-RS" sz="2800" b="1" dirty="0"/>
              <a:t>stanje</a:t>
            </a:r>
            <a:r>
              <a:rPr lang="sr-Latn-RS" sz="2800" dirty="0"/>
              <a:t> </a:t>
            </a:r>
            <a:r>
              <a:rPr lang="sr-Latn-RS" sz="2800" b="1" dirty="0"/>
              <a:t>napona</a:t>
            </a:r>
            <a:r>
              <a:rPr lang="sr-Latn-RS" sz="2800" dirty="0"/>
              <a:t> u pojedinim njihovim tačkama, u opštem slučaju je </a:t>
            </a:r>
            <a:r>
              <a:rPr lang="sr-Latn-RS" sz="2800" b="1" dirty="0"/>
              <a:t>prostorno</a:t>
            </a:r>
            <a:r>
              <a:rPr lang="sr-Latn-RS" sz="2800" dirty="0"/>
              <a:t> ili </a:t>
            </a:r>
            <a:r>
              <a:rPr lang="sr-Latn-RS" sz="2800" b="1" dirty="0"/>
              <a:t>ravno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Ova </a:t>
            </a:r>
            <a:r>
              <a:rPr lang="sr-Latn-RS" sz="2800" dirty="0"/>
              <a:t>dva stanja napona moguće je svesti na </a:t>
            </a:r>
            <a:r>
              <a:rPr lang="sr-Latn-RS" sz="2800" b="1" dirty="0"/>
              <a:t>troosno</a:t>
            </a:r>
            <a:r>
              <a:rPr lang="sr-Latn-RS" sz="2800" dirty="0"/>
              <a:t>, odnosno </a:t>
            </a:r>
            <a:r>
              <a:rPr lang="sr-Latn-RS" sz="2800" b="1" dirty="0"/>
              <a:t>dvoosno</a:t>
            </a:r>
            <a:r>
              <a:rPr lang="sr-Latn-RS" sz="2800" dirty="0"/>
              <a:t> stanje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112838"/>
            <a:ext cx="7772400" cy="63976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6.1. Uvodna razmatranja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63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14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Statički neodređene   </a:t>
            </a:r>
            <a:b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BA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konstrukcije.</a:t>
            </a:r>
            <a:b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Kanonske jednačine metoda </a:t>
            </a:r>
            <a:b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BA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sila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2743200"/>
          </a:xfrm>
        </p:spPr>
        <p:txBody>
          <a:bodyPr>
            <a:normAutofit/>
          </a:bodyPr>
          <a:lstStyle/>
          <a:p>
            <a:pPr lvl="1"/>
            <a:r>
              <a:rPr lang="sr-Latn-RS" sz="2800" dirty="0"/>
              <a:t>Uopšteno govoreći, kod statički neodređenih konstrukcija (ovde statički neodređenih greda i ramova), uvek imamo prekobrojne reakcije veza.</a:t>
            </a:r>
            <a:endParaRPr lang="en-US" sz="2800" dirty="0"/>
          </a:p>
          <a:p>
            <a:pPr lvl="1"/>
            <a:r>
              <a:rPr lang="sr-Latn-RS" sz="2800" dirty="0"/>
              <a:t>Dopunske uslove povezane sa pomeranjima, potrebne za određivanje </a:t>
            </a:r>
            <a:r>
              <a:rPr lang="sr-Latn-RS" sz="2800" b="1" i="1" dirty="0"/>
              <a:t>p</a:t>
            </a:r>
            <a:r>
              <a:rPr lang="sr-Latn-RS" sz="2800" i="1" dirty="0"/>
              <a:t> </a:t>
            </a:r>
            <a:r>
              <a:rPr lang="sr-Latn-RS" sz="2800" dirty="0"/>
              <a:t>prekobrojnih reakcija veza</a:t>
            </a:r>
            <a:r>
              <a:rPr lang="sr-Cyrl-BA" sz="2800" dirty="0"/>
              <a:t>,</a:t>
            </a:r>
            <a:r>
              <a:rPr lang="sr-Latn-RS" sz="2800" dirty="0"/>
              <a:t> mogli bismo predstaviti izrazom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36380"/>
              </p:ext>
            </p:extLst>
          </p:nvPr>
        </p:nvGraphicFramePr>
        <p:xfrm>
          <a:off x="3581400" y="5321300"/>
          <a:ext cx="510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5" name="Equation" r:id="rId3" imgW="2552400" imgH="444240" progId="Equation.DSMT4">
                  <p:embed/>
                </p:oleObj>
              </mc:Choice>
              <mc:Fallback>
                <p:oleObj name="Equation" r:id="rId3" imgW="255240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21300"/>
                        <a:ext cx="51054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199"/>
            <a:ext cx="3846714" cy="3079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504" y="3588603"/>
            <a:ext cx="5391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6.1 Plinska boca i naponski element povezan sa njenom površinskom tačkom P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814009"/>
            <a:ext cx="2895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Dvoosno stanje napona u površinskoj tački </a:t>
            </a:r>
            <a:r>
              <a:rPr lang="sr-Latn-RS" sz="2400" b="1" dirty="0" smtClean="0"/>
              <a:t>P</a:t>
            </a:r>
            <a:r>
              <a:rPr lang="sr-Latn-RS" sz="2400" dirty="0" smtClean="0"/>
              <a:t> plinske boce.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2585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rmAutofit/>
          </a:bodyPr>
          <a:lstStyle/>
          <a:p>
            <a:r>
              <a:rPr lang="sr-Latn-RS" sz="2800" dirty="0"/>
              <a:t>Problemi čvrstoće u uslovima </a:t>
            </a:r>
            <a:r>
              <a:rPr lang="sr-Latn-RS" sz="2800" b="1" dirty="0"/>
              <a:t>troosnog</a:t>
            </a:r>
            <a:r>
              <a:rPr lang="sr-Latn-RS" sz="2800" dirty="0"/>
              <a:t> ili </a:t>
            </a:r>
            <a:r>
              <a:rPr lang="sr-Latn-RS" sz="2800" b="1" dirty="0"/>
              <a:t>dvoosnog</a:t>
            </a:r>
            <a:r>
              <a:rPr lang="sr-Latn-RS" sz="2800" dirty="0"/>
              <a:t> stanja napona, rešavaju se tako što se ta stanja napona </a:t>
            </a:r>
            <a:r>
              <a:rPr lang="sr-Latn-RS" sz="2800" b="1" dirty="0"/>
              <a:t>zamene</a:t>
            </a:r>
            <a:r>
              <a:rPr lang="sr-Latn-RS" sz="2800" dirty="0"/>
              <a:t> </a:t>
            </a:r>
            <a:r>
              <a:rPr lang="sr-Latn-RS" sz="2800" b="1" dirty="0"/>
              <a:t>sa</a:t>
            </a:r>
            <a:r>
              <a:rPr lang="sr-Latn-RS" sz="2800" dirty="0"/>
              <a:t> </a:t>
            </a:r>
            <a:r>
              <a:rPr lang="sr-Latn-RS" sz="2800" b="1" dirty="0"/>
              <a:t>jednoosnim</a:t>
            </a:r>
            <a:r>
              <a:rPr lang="sr-Latn-RS" sz="2800" dirty="0"/>
              <a:t> </a:t>
            </a:r>
            <a:r>
              <a:rPr lang="sr-Latn-RS" sz="2800" b="1" dirty="0"/>
              <a:t>ekvivalentnim</a:t>
            </a:r>
            <a:r>
              <a:rPr lang="sr-Latn-RS" sz="2800" dirty="0"/>
              <a:t> </a:t>
            </a:r>
            <a:r>
              <a:rPr lang="sr-Latn-RS" sz="2800" b="1" dirty="0" smtClean="0"/>
              <a:t>naponom</a:t>
            </a:r>
            <a:r>
              <a:rPr lang="sr-Latn-RS" sz="2800" dirty="0" smtClean="0"/>
              <a:t> </a:t>
            </a:r>
            <a:r>
              <a:rPr lang="sr-Latn-RS" sz="2800" b="1" dirty="0" smtClean="0">
                <a:sym typeface="Symbol" panose="05050102010706020507" pitchFamily="18" charset="2"/>
              </a:rPr>
              <a:t></a:t>
            </a:r>
            <a:r>
              <a:rPr lang="sr-Latn-RS" sz="2800" b="1" baseline="-25000" dirty="0" smtClean="0"/>
              <a:t>ekv</a:t>
            </a:r>
            <a:r>
              <a:rPr lang="sr-Latn-RS" sz="2800" b="1" dirty="0" smtClean="0"/>
              <a:t> </a:t>
            </a:r>
            <a:r>
              <a:rPr lang="sr-Latn-RS" sz="2800" dirty="0"/>
              <a:t>koji se onda upoređuje sa jednoosnim graničnim </a:t>
            </a:r>
            <a:r>
              <a:rPr lang="sr-Latn-RS" sz="2800" dirty="0" smtClean="0"/>
              <a:t>naponom </a:t>
            </a:r>
            <a:r>
              <a:rPr lang="sr-Latn-RS" sz="2800" b="1" dirty="0" smtClean="0">
                <a:sym typeface="Symbol" panose="05050102010706020507" pitchFamily="18" charset="2"/>
              </a:rPr>
              <a:t></a:t>
            </a:r>
            <a:r>
              <a:rPr lang="sr-Latn-RS" sz="2800" b="1" baseline="-25000" dirty="0" smtClean="0"/>
              <a:t>gr</a:t>
            </a:r>
            <a:r>
              <a:rPr lang="sr-Latn-RS" sz="2800" b="1" dirty="0" smtClean="0"/>
              <a:t> </a:t>
            </a:r>
            <a:r>
              <a:rPr lang="sr-Latn-RS" sz="2800" dirty="0"/>
              <a:t>povezanim sa graničnim stanjem u </a:t>
            </a:r>
            <a:r>
              <a:rPr lang="sr-Latn-RS" sz="2800" dirty="0" smtClean="0"/>
              <a:t>materijalu.</a:t>
            </a:r>
          </a:p>
          <a:p>
            <a:r>
              <a:rPr lang="sr-Latn-BA" sz="2800" dirty="0"/>
              <a:t>Zavisno od strogosti, granični napon se izjednačava za granicom tečenja/gnječenja ili sa zateznom/pritisnom čvrstoćom</a:t>
            </a:r>
            <a:r>
              <a:rPr lang="sr-Latn-BA" sz="2800" dirty="0" smtClean="0"/>
              <a:t>.</a:t>
            </a:r>
          </a:p>
          <a:p>
            <a:r>
              <a:rPr lang="sr-Latn-RS" sz="2800" dirty="0"/>
              <a:t>U elementarnoj teoriji otpornosti materijala </a:t>
            </a:r>
            <a:r>
              <a:rPr lang="sr-Latn-RS" sz="2800" b="1" dirty="0"/>
              <a:t>granični napon se izjednačava </a:t>
            </a:r>
            <a:r>
              <a:rPr lang="sr-Latn-RS" sz="2800" dirty="0"/>
              <a:t>sa dozvoljenim </a:t>
            </a:r>
            <a:r>
              <a:rPr lang="sr-Latn-RS" sz="2800" dirty="0" smtClean="0"/>
              <a:t>naponom </a:t>
            </a:r>
            <a:r>
              <a:rPr lang="sr-Latn-RS" sz="2800" b="1" dirty="0" smtClean="0">
                <a:sym typeface="Symbol" panose="05050102010706020507" pitchFamily="18" charset="2"/>
              </a:rPr>
              <a:t></a:t>
            </a:r>
            <a:r>
              <a:rPr lang="sr-Latn-RS" sz="2800" b="1" baseline="-25000" dirty="0" smtClean="0"/>
              <a:t>d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pri aksijalnom opterećenju.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43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5486400"/>
          </a:xfrm>
        </p:spPr>
        <p:txBody>
          <a:bodyPr>
            <a:noAutofit/>
          </a:bodyPr>
          <a:lstStyle/>
          <a:p>
            <a:r>
              <a:rPr lang="sr-Latn-RS" sz="2800" dirty="0"/>
              <a:t>U slučaju zatezanja, dozvoljeni napon može da ima jednu </a:t>
            </a:r>
            <a:r>
              <a:rPr lang="sr-Latn-RS" sz="2800" dirty="0" smtClean="0"/>
              <a:t>vrednost (</a:t>
            </a:r>
            <a:r>
              <a:rPr lang="sr-Latn-RS" sz="2800" b="1" dirty="0">
                <a:sym typeface="Symbol" panose="05050102010706020507" pitchFamily="18" charset="2"/>
              </a:rPr>
              <a:t></a:t>
            </a:r>
            <a:r>
              <a:rPr lang="sr-Latn-RS" sz="2800" b="1" baseline="-25000" dirty="0" smtClean="0"/>
              <a:t>de</a:t>
            </a:r>
            <a:r>
              <a:rPr lang="sr-Latn-RS" sz="2800" dirty="0" smtClean="0"/>
              <a:t>), </a:t>
            </a:r>
            <a:r>
              <a:rPr lang="sr-Latn-RS" sz="2800" dirty="0"/>
              <a:t>a u slučaju pritiska, </a:t>
            </a:r>
            <a:r>
              <a:rPr lang="sr-Latn-RS" sz="2800" dirty="0" smtClean="0"/>
              <a:t>drugu (</a:t>
            </a:r>
            <a:r>
              <a:rPr lang="sr-Latn-RS" sz="2800" b="1" dirty="0">
                <a:sym typeface="Symbol" panose="05050102010706020507" pitchFamily="18" charset="2"/>
              </a:rPr>
              <a:t></a:t>
            </a:r>
            <a:r>
              <a:rPr lang="sr-Latn-RS" sz="2800" b="1" baseline="-25000" dirty="0" smtClean="0"/>
              <a:t>dc</a:t>
            </a:r>
            <a:r>
              <a:rPr lang="sr-Latn-RS" sz="2800" dirty="0" smtClean="0"/>
              <a:t>)</a:t>
            </a:r>
            <a:r>
              <a:rPr lang="sr-Latn-BA" sz="2800" dirty="0" smtClean="0"/>
              <a:t>.</a:t>
            </a:r>
          </a:p>
          <a:p>
            <a:r>
              <a:rPr lang="sr-Latn-RS" sz="2800" dirty="0"/>
              <a:t>Kod duktilnih materijal ove dve vrednosti su približno </a:t>
            </a:r>
            <a:r>
              <a:rPr lang="sr-Latn-RS" sz="2800" dirty="0" smtClean="0"/>
              <a:t>iste</a:t>
            </a:r>
            <a:r>
              <a:rPr lang="sr-Latn-RS" sz="2800" dirty="0"/>
              <a:t> (</a:t>
            </a:r>
            <a:r>
              <a:rPr lang="sr-Latn-RS" sz="2800" b="1" dirty="0">
                <a:sym typeface="Symbol" panose="05050102010706020507" pitchFamily="18" charset="2"/>
              </a:rPr>
              <a:t></a:t>
            </a:r>
            <a:r>
              <a:rPr lang="sr-Latn-RS" sz="2800" b="1" baseline="-25000" dirty="0" smtClean="0"/>
              <a:t>de</a:t>
            </a:r>
            <a:r>
              <a:rPr lang="sr-Latn-RS" sz="2800" b="1" dirty="0" smtClean="0"/>
              <a:t> =</a:t>
            </a:r>
            <a:r>
              <a:rPr lang="sr-Latn-RS" sz="2800" b="1" dirty="0">
                <a:sym typeface="Symbol" panose="05050102010706020507" pitchFamily="18" charset="2"/>
              </a:rPr>
              <a:t> </a:t>
            </a:r>
            <a:r>
              <a:rPr lang="sr-Latn-RS" sz="2800" b="1" baseline="-25000" dirty="0"/>
              <a:t>de</a:t>
            </a:r>
            <a:r>
              <a:rPr lang="sr-Latn-RS" sz="2800" b="1" dirty="0" smtClean="0"/>
              <a:t> =</a:t>
            </a:r>
            <a:r>
              <a:rPr lang="sr-Latn-RS" sz="2800" b="1" dirty="0">
                <a:sym typeface="Symbol" panose="05050102010706020507" pitchFamily="18" charset="2"/>
              </a:rPr>
              <a:t> </a:t>
            </a:r>
            <a:r>
              <a:rPr lang="sr-Latn-RS" sz="2800" b="1" baseline="-25000" dirty="0" smtClean="0"/>
              <a:t>d</a:t>
            </a:r>
            <a:r>
              <a:rPr lang="sr-Latn-RS" sz="2800" dirty="0" smtClean="0"/>
              <a:t>), dok </a:t>
            </a:r>
            <a:r>
              <a:rPr lang="sr-Latn-RS" sz="2800" dirty="0"/>
              <a:t>kod </a:t>
            </a:r>
            <a:r>
              <a:rPr lang="sr-Latn-BA" sz="2800" dirty="0" smtClean="0"/>
              <a:t>nekih </a:t>
            </a:r>
            <a:r>
              <a:rPr lang="sr-Latn-RS" sz="2800" dirty="0" smtClean="0"/>
              <a:t>srednje </a:t>
            </a:r>
            <a:r>
              <a:rPr lang="sr-Latn-RS" sz="2800" dirty="0"/>
              <a:t>duktilnih i posebno krtih materijala, to nije slučaj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Za određivanje ekvivalentnih napona koriste se teorije čvrstoće, među kojima su:</a:t>
            </a:r>
          </a:p>
          <a:p>
            <a:pPr lvl="1"/>
            <a:r>
              <a:rPr lang="sr-Latn-RS" sz="2800" dirty="0" smtClean="0"/>
              <a:t>Teorija najvećeg normalnog napona,</a:t>
            </a:r>
          </a:p>
          <a:p>
            <a:pPr lvl="1"/>
            <a:r>
              <a:rPr lang="sr-Latn-RS" sz="2800" dirty="0" smtClean="0"/>
              <a:t>Teorija najveće dužinske deformacije, </a:t>
            </a:r>
          </a:p>
          <a:p>
            <a:pPr lvl="1"/>
            <a:r>
              <a:rPr lang="sr-Latn-RS" sz="2800" dirty="0" smtClean="0"/>
              <a:t>Teorija najvećeg napona smicanja,</a:t>
            </a:r>
          </a:p>
        </p:txBody>
      </p:sp>
    </p:spTree>
    <p:extLst>
      <p:ext uri="{BB962C8B-B14F-4D97-AF65-F5344CB8AC3E}">
        <p14:creationId xmlns:p14="http://schemas.microsoft.com/office/powerpoint/2010/main" val="20658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7772400" cy="4724400"/>
          </a:xfrm>
        </p:spPr>
        <p:txBody>
          <a:bodyPr>
            <a:normAutofit/>
          </a:bodyPr>
          <a:lstStyle/>
          <a:p>
            <a:pPr lvl="1"/>
            <a:r>
              <a:rPr lang="sr-Latn-RS" sz="2800" dirty="0" smtClean="0"/>
              <a:t>Teorija </a:t>
            </a:r>
            <a:r>
              <a:rPr lang="sr-Latn-RS" sz="2800" dirty="0"/>
              <a:t>najvećeg specifičnog deformacijskog rada utrošenog na promenu oblika </a:t>
            </a:r>
            <a:r>
              <a:rPr lang="sr-Latn-RS" sz="2800" dirty="0" smtClean="0"/>
              <a:t>i</a:t>
            </a:r>
          </a:p>
          <a:p>
            <a:pPr lvl="1"/>
            <a:r>
              <a:rPr lang="sr-Latn-RS" sz="2800" dirty="0" smtClean="0"/>
              <a:t>Morova </a:t>
            </a:r>
            <a:r>
              <a:rPr lang="sr-Latn-RS" sz="2800" dirty="0"/>
              <a:t>teorija čvrstoće</a:t>
            </a:r>
            <a:r>
              <a:rPr lang="sr-Latn-RS" sz="2800" dirty="0" smtClean="0"/>
              <a:t>.</a:t>
            </a:r>
            <a:endParaRPr lang="sr-Latn-BA" sz="2800" dirty="0"/>
          </a:p>
          <a:p>
            <a:r>
              <a:rPr lang="sr-Latn-RS" sz="2800" dirty="0"/>
              <a:t>Ponegde se pominje i terija najvećeg deformacijskog rada koja se u poslednje vreme izbegava jer nije eksperimentalno potvrđena.</a:t>
            </a:r>
            <a:endParaRPr lang="en-US" sz="2800" dirty="0"/>
          </a:p>
          <a:p>
            <a:r>
              <a:rPr lang="sr-Latn-RS" sz="2800" dirty="0"/>
              <a:t>U jednom delu </a:t>
            </a:r>
            <a:r>
              <a:rPr lang="sr-Latn-RS" sz="2800" dirty="0" smtClean="0"/>
              <a:t>literature </a:t>
            </a:r>
            <a:r>
              <a:rPr lang="sr-Latn-RS" sz="2800" dirty="0"/>
              <a:t>umesto pojma „</a:t>
            </a:r>
            <a:r>
              <a:rPr lang="sr-Latn-RS" sz="2800" b="1" dirty="0"/>
              <a:t>teorije</a:t>
            </a:r>
            <a:r>
              <a:rPr lang="sr-Latn-RS" sz="2800" dirty="0"/>
              <a:t> </a:t>
            </a:r>
            <a:r>
              <a:rPr lang="sr-Latn-RS" sz="2800" b="1" dirty="0"/>
              <a:t>čvrstoće</a:t>
            </a:r>
            <a:r>
              <a:rPr lang="sr-Latn-RS" sz="2800" dirty="0"/>
              <a:t>“ sreće se i pojam „</a:t>
            </a:r>
            <a:r>
              <a:rPr lang="sr-Latn-RS" sz="2800" b="1" dirty="0"/>
              <a:t>hipoteze</a:t>
            </a:r>
            <a:r>
              <a:rPr lang="sr-Latn-RS" sz="2800" dirty="0"/>
              <a:t> </a:t>
            </a:r>
            <a:r>
              <a:rPr lang="sr-Latn-RS" sz="2800" b="1" dirty="0"/>
              <a:t>o razaranju (slomu) materijala</a:t>
            </a:r>
            <a:r>
              <a:rPr lang="sr-Latn-RS" sz="2800" dirty="0" smtClean="0"/>
              <a:t>“.</a:t>
            </a:r>
          </a:p>
          <a:p>
            <a:r>
              <a:rPr lang="sr-Latn-RS" sz="2800" dirty="0" smtClean="0"/>
              <a:t>Mi </a:t>
            </a:r>
            <a:r>
              <a:rPr lang="sr-Latn-RS" sz="2800" dirty="0"/>
              <a:t>ćemo se zadržati na pojmu „</a:t>
            </a:r>
            <a:r>
              <a:rPr lang="sr-Latn-RS" sz="2800" b="1" dirty="0"/>
              <a:t>teorije</a:t>
            </a:r>
            <a:r>
              <a:rPr lang="sr-Latn-RS" sz="2800" dirty="0"/>
              <a:t> </a:t>
            </a:r>
            <a:r>
              <a:rPr lang="sr-Latn-RS" sz="2800" b="1" dirty="0"/>
              <a:t>čvrstoće</a:t>
            </a:r>
            <a:r>
              <a:rPr lang="sr-Latn-RS" sz="2800" dirty="0"/>
              <a:t>“.</a:t>
            </a:r>
            <a:endParaRPr lang="en-US" sz="2800" dirty="0"/>
          </a:p>
          <a:p>
            <a:endParaRPr lang="sr-Latn-R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54880" y="5391150"/>
            <a:ext cx="2743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Uslov čvrstoće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49973"/>
              </p:ext>
            </p:extLst>
          </p:nvPr>
        </p:nvGraphicFramePr>
        <p:xfrm>
          <a:off x="7214160" y="5624215"/>
          <a:ext cx="11678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6"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160" y="5624215"/>
                        <a:ext cx="116784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4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969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6.2. Teorija najvećeg normalnog </a:t>
            </a:r>
            <a:b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napona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648200"/>
          </a:xfrm>
        </p:spPr>
        <p:txBody>
          <a:bodyPr>
            <a:normAutofit/>
          </a:bodyPr>
          <a:lstStyle/>
          <a:p>
            <a:r>
              <a:rPr lang="sr-Latn-RS" dirty="0"/>
              <a:t>Teoriju najvećeg normalnog napona potiče od </a:t>
            </a:r>
            <a:r>
              <a:rPr lang="sr-Latn-RS" dirty="0" smtClean="0"/>
              <a:t>Galileja, </a:t>
            </a:r>
            <a:r>
              <a:rPr lang="sr-Latn-RS" dirty="0"/>
              <a:t>a dopunili su je </a:t>
            </a:r>
            <a:r>
              <a:rPr lang="sr-Latn-RS" dirty="0" smtClean="0"/>
              <a:t>Lame, Navije i Rankin.</a:t>
            </a:r>
          </a:p>
          <a:p>
            <a:r>
              <a:rPr lang="sr-Latn-RS" i="1" dirty="0"/>
              <a:t>Prema ovoj </a:t>
            </a:r>
            <a:r>
              <a:rPr lang="sr-Latn-RS" i="1" dirty="0" smtClean="0"/>
              <a:t>teoriji, </a:t>
            </a:r>
            <a:r>
              <a:rPr lang="sr-Latn-RS" i="1" dirty="0"/>
              <a:t>granično stanje u materijalu posmatranog elementa konstrukcije </a:t>
            </a:r>
            <a:r>
              <a:rPr lang="sr-Latn-RS" i="1" dirty="0" smtClean="0"/>
              <a:t>nastupa </a:t>
            </a:r>
            <a:r>
              <a:rPr lang="sr-Latn-RS" i="1" dirty="0"/>
              <a:t>kada u apsolutnom </a:t>
            </a:r>
            <a:r>
              <a:rPr lang="sr-Latn-RS" i="1" dirty="0" smtClean="0"/>
              <a:t>smislu </a:t>
            </a:r>
            <a:r>
              <a:rPr lang="sr-Latn-RS" i="1" dirty="0"/>
              <a:t>najveći normalni napon dostigne vrednost dozvoljenog napona pri aksijalnom opterećenju epruvete izrađene od materijala od kojeg je izrađen i sam element</a:t>
            </a:r>
            <a:r>
              <a:rPr lang="sr-Latn-RS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51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537110" y="1788875"/>
            <a:ext cx="31935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Uslov čvrstoće</a:t>
            </a:r>
            <a:endParaRPr lang="sr-Latn-R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290876"/>
              </p:ext>
            </p:extLst>
          </p:nvPr>
        </p:nvGraphicFramePr>
        <p:xfrm>
          <a:off x="3835400" y="1955800"/>
          <a:ext cx="416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12" name="Equation" r:id="rId3" imgW="2082600" imgH="507960" progId="Equation.DSMT4">
                  <p:embed/>
                </p:oleObj>
              </mc:Choice>
              <mc:Fallback>
                <p:oleObj name="Equation" r:id="rId3" imgW="208260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955800"/>
                        <a:ext cx="41656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50220" y="722075"/>
            <a:ext cx="379661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Troosnog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stanja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napona</a:t>
            </a:r>
            <a:endParaRPr lang="sr-Latn-R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02473"/>
              </p:ext>
            </p:extLst>
          </p:nvPr>
        </p:nvGraphicFramePr>
        <p:xfrm>
          <a:off x="4743785" y="96793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13" name="Equation" r:id="rId5" imgW="787320" imgH="228600" progId="Equation.DSMT4">
                  <p:embed/>
                </p:oleObj>
              </mc:Choice>
              <mc:Fallback>
                <p:oleObj name="Equation" r:id="rId5" imgW="7873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785" y="96793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76180" y="3617675"/>
            <a:ext cx="379661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Dvoosno stanje napona </a:t>
            </a:r>
            <a:endParaRPr lang="sr-Latn-R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59035"/>
              </p:ext>
            </p:extLst>
          </p:nvPr>
        </p:nvGraphicFramePr>
        <p:xfrm>
          <a:off x="4686710" y="385074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14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710" y="3850740"/>
                        <a:ext cx="965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5" idx="1"/>
            <a:endCxn id="3" idx="1"/>
          </p:cNvCxnSpPr>
          <p:nvPr/>
        </p:nvCxnSpPr>
        <p:spPr>
          <a:xfrm rot="10800000" flipV="1">
            <a:off x="1537110" y="952908"/>
            <a:ext cx="13110" cy="1066800"/>
          </a:xfrm>
          <a:prstGeom prst="bentConnector3">
            <a:avLst>
              <a:gd name="adj1" fmla="val 18437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4608275"/>
            <a:ext cx="3149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Uslov čvrstoće</a:t>
            </a:r>
            <a:endParaRPr lang="sr-Latn-R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98378"/>
              </p:ext>
            </p:extLst>
          </p:nvPr>
        </p:nvGraphicFramePr>
        <p:xfrm>
          <a:off x="3733800" y="47752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15" name="Equation" r:id="rId9" imgW="2095200" imgH="507960" progId="Equation.DSMT4">
                  <p:embed/>
                </p:oleObj>
              </mc:Choice>
              <mc:Fallback>
                <p:oleObj name="Equation" r:id="rId9" imgW="20952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75200"/>
                        <a:ext cx="4191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9" idx="1"/>
            <a:endCxn id="14" idx="1"/>
          </p:cNvCxnSpPr>
          <p:nvPr/>
        </p:nvCxnSpPr>
        <p:spPr>
          <a:xfrm rot="10800000" flipV="1">
            <a:off x="1524000" y="3848508"/>
            <a:ext cx="52180" cy="990600"/>
          </a:xfrm>
          <a:prstGeom prst="bentConnector3">
            <a:avLst>
              <a:gd name="adj1" fmla="val 53809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81000"/>
            <a:ext cx="3086100" cy="2562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2967335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6.2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Kvadratna oblast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čvrstoće prema teoriji najvećeg normalnog napona </a:t>
            </a:r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slučaj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dvoosnog stanja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napona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114800"/>
            <a:ext cx="701039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Teorija najvećeg normalnog napona se pokazala dobrom kod elemenata konstrukcija izrađenih od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krtih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materijala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kad je jedan od glavni napon po apsolutnoj vrednosti znatno veći od druga dva.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083296" cy="10969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6.2. Teorija najveće dužinske</a:t>
            </a:r>
            <a:b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deformacije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1371600"/>
            <a:ext cx="8083296" cy="4648200"/>
          </a:xfrm>
        </p:spPr>
        <p:txBody>
          <a:bodyPr>
            <a:normAutofit/>
          </a:bodyPr>
          <a:lstStyle/>
          <a:p>
            <a:r>
              <a:rPr lang="sr-Latn-RS" sz="2800" dirty="0"/>
              <a:t>Teoriju najveće dužinske deformacije postavio je </a:t>
            </a:r>
            <a:r>
              <a:rPr lang="sr-Latn-RS" sz="2800" dirty="0" smtClean="0"/>
              <a:t>Mariot, </a:t>
            </a:r>
            <a:r>
              <a:rPr lang="sr-Latn-RS" sz="2800" dirty="0"/>
              <a:t>a dopunili su je Sen </a:t>
            </a:r>
            <a:r>
              <a:rPr lang="sr-Latn-RS" sz="2800" dirty="0" smtClean="0"/>
              <a:t>Venan, Ponsle i Grashof.</a:t>
            </a:r>
          </a:p>
          <a:p>
            <a:r>
              <a:rPr lang="sr-Latn-RS" i="1" dirty="0"/>
              <a:t>Prema ovoj </a:t>
            </a:r>
            <a:r>
              <a:rPr lang="sr-Latn-RS" i="1" dirty="0" smtClean="0"/>
              <a:t>teoriji, </a:t>
            </a:r>
            <a:r>
              <a:rPr lang="sr-Latn-RS" i="1" dirty="0"/>
              <a:t>granično stanje u materijalu posmatranog elementa </a:t>
            </a:r>
            <a:r>
              <a:rPr lang="sr-Latn-RS" i="1" dirty="0" smtClean="0"/>
              <a:t>konstrukcije nastupa </a:t>
            </a:r>
            <a:r>
              <a:rPr lang="sr-Latn-RS" i="1" dirty="0"/>
              <a:t>kada u apsolutnom </a:t>
            </a:r>
            <a:r>
              <a:rPr lang="sr-Latn-RS" i="1" dirty="0" smtClean="0"/>
              <a:t>smislu </a:t>
            </a:r>
            <a:r>
              <a:rPr lang="sr-Latn-RS" i="1" dirty="0"/>
              <a:t>najveća dužinska </a:t>
            </a:r>
            <a:r>
              <a:rPr lang="sr-Latn-RS" i="1" dirty="0" smtClean="0"/>
              <a:t>deformacija </a:t>
            </a:r>
            <a:r>
              <a:rPr lang="en-US" i="1" dirty="0" smtClean="0"/>
              <a:t>|</a:t>
            </a:r>
            <a:r>
              <a:rPr lang="en-US" i="1" dirty="0" smtClean="0">
                <a:sym typeface="Symbol" panose="05050102010706020507" pitchFamily="18" charset="2"/>
              </a:rPr>
              <a:t>|</a:t>
            </a:r>
            <a:r>
              <a:rPr lang="en-US" baseline="-25000" dirty="0" smtClean="0">
                <a:sym typeface="Symbol" panose="05050102010706020507" pitchFamily="18" charset="2"/>
              </a:rPr>
              <a:t>max</a:t>
            </a:r>
            <a:r>
              <a:rPr lang="en-US" i="1" dirty="0" smtClean="0">
                <a:sym typeface="Symbol" panose="05050102010706020507" pitchFamily="18" charset="2"/>
              </a:rPr>
              <a:t>  </a:t>
            </a:r>
            <a:r>
              <a:rPr lang="sr-Latn-RS" i="1" dirty="0" smtClean="0"/>
              <a:t>dostigne </a:t>
            </a:r>
            <a:r>
              <a:rPr lang="sr-Latn-RS" i="1" dirty="0"/>
              <a:t>vrednost dozvoljene dužinske deformacije pri aksijalnom opterećenju </a:t>
            </a:r>
            <a:r>
              <a:rPr lang="sr-Latn-RS" i="1" dirty="0" smtClean="0"/>
              <a:t>epruvete </a:t>
            </a:r>
            <a:r>
              <a:rPr lang="sr-Latn-RS" i="1" dirty="0"/>
              <a:t>izrađene od materijala od kojeg je izrađen i sam element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90600" y="609600"/>
            <a:ext cx="7772400" cy="24384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U ovom slučaju možemo govoriti i o ekvivalentnoj dužinskoj deformaciji </a:t>
            </a:r>
            <a:r>
              <a:rPr lang="en-US" sz="2800" b="1" i="1" dirty="0" smtClean="0">
                <a:sym typeface="Symbol" panose="05050102010706020507" pitchFamily="18" charset="2"/>
              </a:rPr>
              <a:t></a:t>
            </a:r>
            <a:r>
              <a:rPr lang="sr-Latn-BA" sz="2800" b="1" baseline="-25000" dirty="0" smtClean="0">
                <a:sym typeface="Symbol" panose="05050102010706020507" pitchFamily="18" charset="2"/>
              </a:rPr>
              <a:t>ekv</a:t>
            </a:r>
            <a:r>
              <a:rPr lang="sr-Latn-RS" sz="2800" dirty="0" smtClean="0"/>
              <a:t> kao i o dozvoljenoj dužinskoj deformaciji </a:t>
            </a:r>
            <a:r>
              <a:rPr lang="en-US" sz="2800" b="1" i="1" dirty="0" smtClean="0">
                <a:sym typeface="Symbol" panose="05050102010706020507" pitchFamily="18" charset="2"/>
              </a:rPr>
              <a:t></a:t>
            </a:r>
            <a:r>
              <a:rPr lang="sr-Latn-BA" sz="2800" b="1" baseline="-25000" dirty="0" smtClean="0">
                <a:sym typeface="Symbol" panose="05050102010706020507" pitchFamily="18" charset="2"/>
              </a:rPr>
              <a:t>d</a:t>
            </a:r>
            <a:r>
              <a:rPr lang="sr-Latn-RS" sz="2800" dirty="0" smtClean="0"/>
              <a:t> koja, kao i u slučaju dozvoljenog napona može da ima vrednost </a:t>
            </a:r>
            <a:r>
              <a:rPr lang="en-US" sz="2800" b="1" i="1" dirty="0" smtClean="0">
                <a:sym typeface="Symbol" panose="05050102010706020507" pitchFamily="18" charset="2"/>
              </a:rPr>
              <a:t></a:t>
            </a:r>
            <a:r>
              <a:rPr lang="sr-Latn-BA" sz="2800" b="1" baseline="-25000" dirty="0" smtClean="0">
                <a:sym typeface="Symbol" panose="05050102010706020507" pitchFamily="18" charset="2"/>
              </a:rPr>
              <a:t>de</a:t>
            </a:r>
            <a:r>
              <a:rPr lang="sr-Latn-RS" sz="2800" dirty="0" smtClean="0"/>
              <a:t> pri zatezanju i </a:t>
            </a:r>
            <a:r>
              <a:rPr lang="en-US" sz="2800" b="1" i="1" dirty="0" smtClean="0">
                <a:sym typeface="Symbol" panose="05050102010706020507" pitchFamily="18" charset="2"/>
              </a:rPr>
              <a:t></a:t>
            </a:r>
            <a:r>
              <a:rPr lang="sr-Latn-BA" sz="2800" b="1" baseline="-25000" dirty="0" smtClean="0">
                <a:sym typeface="Symbol" panose="05050102010706020507" pitchFamily="18" charset="2"/>
              </a:rPr>
              <a:t>dc</a:t>
            </a:r>
            <a:r>
              <a:rPr lang="sr-Latn-RS" sz="2800" dirty="0" smtClean="0"/>
              <a:t> pri pritisku.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99772"/>
              </p:ext>
            </p:extLst>
          </p:nvPr>
        </p:nvGraphicFramePr>
        <p:xfrm>
          <a:off x="5486400" y="3048000"/>
          <a:ext cx="1320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9" name="Equation" r:id="rId3" imgW="660240" imgH="1218960" progId="Equation.DSMT4">
                  <p:embed/>
                </p:oleObj>
              </mc:Choice>
              <mc:Fallback>
                <p:oleObj name="Equation" r:id="rId3" imgW="660240" imgH="1218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0"/>
                        <a:ext cx="1320800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3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896074"/>
              </p:ext>
            </p:extLst>
          </p:nvPr>
        </p:nvGraphicFramePr>
        <p:xfrm>
          <a:off x="1295400" y="685800"/>
          <a:ext cx="393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59" name="Equation" r:id="rId3" imgW="1968480" imgH="507960" progId="Equation.DSMT4">
                  <p:embed/>
                </p:oleObj>
              </mc:Choice>
              <mc:Fallback>
                <p:oleObj name="Equation" r:id="rId3" imgW="196848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85800"/>
                        <a:ext cx="393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5334000" y="11252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81213"/>
              </p:ext>
            </p:extLst>
          </p:nvPr>
        </p:nvGraphicFramePr>
        <p:xfrm>
          <a:off x="3352800" y="1739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60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399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61128"/>
              </p:ext>
            </p:extLst>
          </p:nvPr>
        </p:nvGraphicFramePr>
        <p:xfrm>
          <a:off x="2895600" y="2184400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61" name="Equation" r:id="rId7" imgW="2819160" imgH="507960" progId="Equation.DSMT4">
                  <p:embed/>
                </p:oleObj>
              </mc:Choice>
              <mc:Fallback>
                <p:oleObj name="Equation" r:id="rId7" imgW="281916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84400"/>
                        <a:ext cx="5638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619198"/>
              </p:ext>
            </p:extLst>
          </p:nvPr>
        </p:nvGraphicFramePr>
        <p:xfrm>
          <a:off x="5740400" y="381000"/>
          <a:ext cx="3098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62" name="Equation" r:id="rId9" imgW="1549080" imgH="812520" progId="Equation.DSMT4">
                  <p:embed/>
                </p:oleObj>
              </mc:Choice>
              <mc:Fallback>
                <p:oleObj name="Equation" r:id="rId9" imgW="1549080" imgH="8125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381000"/>
                        <a:ext cx="3098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21216" y="3452167"/>
            <a:ext cx="51131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Teorija najveće dužinske deformacije: Uslov čvrstoće</a:t>
            </a:r>
            <a:r>
              <a:rPr lang="en-US" sz="2400" dirty="0" smtClean="0"/>
              <a:t> (</a:t>
            </a:r>
            <a:r>
              <a:rPr lang="sr-Latn-BA" sz="2400" dirty="0" smtClean="0"/>
              <a:t>troosno stanje napona).</a:t>
            </a:r>
            <a:endParaRPr lang="sr-Latn-RS" sz="2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92166"/>
              </p:ext>
            </p:extLst>
          </p:nvPr>
        </p:nvGraphicFramePr>
        <p:xfrm>
          <a:off x="3733800" y="4419600"/>
          <a:ext cx="477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63" name="Equation" r:id="rId11" imgW="2387520" imgH="507960" progId="Equation.DSMT4">
                  <p:embed/>
                </p:oleObj>
              </mc:Choice>
              <mc:Fallback>
                <p:oleObj name="Equation" r:id="rId11" imgW="2387520" imgH="5079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477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8" idx="3"/>
            <a:endCxn id="16" idx="3"/>
          </p:cNvCxnSpPr>
          <p:nvPr/>
        </p:nvCxnSpPr>
        <p:spPr>
          <a:xfrm flipV="1">
            <a:off x="8534400" y="2692400"/>
            <a:ext cx="12700" cy="117526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04458" y="5608935"/>
            <a:ext cx="52299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Teorija najveće dužinske deformacije: Uslov čvrstoće</a:t>
            </a:r>
            <a:r>
              <a:rPr lang="en-US" sz="2400" dirty="0" smtClean="0"/>
              <a:t> (</a:t>
            </a:r>
            <a:r>
              <a:rPr lang="sr-Latn-BA" sz="2400" dirty="0" smtClean="0"/>
              <a:t>dvoosno stanje napona).</a:t>
            </a:r>
            <a:endParaRPr lang="sr-Latn-RS" sz="2400" dirty="0"/>
          </a:p>
        </p:txBody>
      </p:sp>
      <p:cxnSp>
        <p:nvCxnSpPr>
          <p:cNvPr id="29" name="Elbow Connector 28"/>
          <p:cNvCxnSpPr>
            <a:stCxn id="27" idx="3"/>
            <a:endCxn id="22" idx="3"/>
          </p:cNvCxnSpPr>
          <p:nvPr/>
        </p:nvCxnSpPr>
        <p:spPr>
          <a:xfrm flipH="1" flipV="1">
            <a:off x="8509000" y="4927600"/>
            <a:ext cx="25400" cy="1096834"/>
          </a:xfrm>
          <a:prstGeom prst="bentConnector3">
            <a:avLst>
              <a:gd name="adj1" fmla="val -9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74066"/>
              </p:ext>
            </p:extLst>
          </p:nvPr>
        </p:nvGraphicFramePr>
        <p:xfrm>
          <a:off x="1290484" y="1968500"/>
          <a:ext cx="1320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64" name="Equation" r:id="rId13" imgW="660240" imgH="1218960" progId="Equation.DSMT4">
                  <p:embed/>
                </p:oleObj>
              </mc:Choice>
              <mc:Fallback>
                <p:oleObj name="Equation" r:id="rId13" imgW="660240" imgH="1218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484" y="1968500"/>
                        <a:ext cx="1320800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 rot="10800000" flipH="1">
            <a:off x="919480" y="119379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ight Arrow 32"/>
          <p:cNvSpPr/>
          <p:nvPr/>
        </p:nvSpPr>
        <p:spPr>
          <a:xfrm rot="10800000">
            <a:off x="923413" y="31191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5" name="Elbow Connector 34"/>
          <p:cNvCxnSpPr>
            <a:stCxn id="32" idx="1"/>
            <a:endCxn id="33" idx="3"/>
          </p:cNvCxnSpPr>
          <p:nvPr/>
        </p:nvCxnSpPr>
        <p:spPr>
          <a:xfrm rot="10800000" flipH="1" flipV="1">
            <a:off x="919479" y="1262378"/>
            <a:ext cx="3933" cy="1925321"/>
          </a:xfrm>
          <a:prstGeom prst="bentConnector3">
            <a:avLst>
              <a:gd name="adj1" fmla="val -58123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7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24989"/>
              </p:ext>
            </p:extLst>
          </p:nvPr>
        </p:nvGraphicFramePr>
        <p:xfrm>
          <a:off x="603504" y="728008"/>
          <a:ext cx="510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8" name="Equation" r:id="rId3" imgW="2552400" imgH="444240" progId="Equation.DSMT4">
                  <p:embed/>
                </p:oleObj>
              </mc:Choice>
              <mc:Fallback>
                <p:oleObj name="Equation" r:id="rId3" imgW="255240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728008"/>
                        <a:ext cx="51054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96449"/>
              </p:ext>
            </p:extLst>
          </p:nvPr>
        </p:nvGraphicFramePr>
        <p:xfrm>
          <a:off x="628085" y="2895600"/>
          <a:ext cx="6426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9" name="Equation" r:id="rId5" imgW="3213000" imgH="1523880" progId="Equation.DSMT4">
                  <p:embed/>
                </p:oleObj>
              </mc:Choice>
              <mc:Fallback>
                <p:oleObj name="Equation" r:id="rId5" imgW="3213000" imgH="1523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5" y="2895600"/>
                        <a:ext cx="6426200" cy="30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43600" y="728008"/>
            <a:ext cx="2438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Ovaj izraz predstavlja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sistem od </a:t>
            </a:r>
            <a:r>
              <a:rPr lang="sr-Latn-R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kanonskih jednačina metoda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sila.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5" idx="0"/>
            <a:endCxn id="3" idx="0"/>
          </p:cNvCxnSpPr>
          <p:nvPr/>
        </p:nvCxnSpPr>
        <p:spPr>
          <a:xfrm rot="16200000" flipV="1">
            <a:off x="5159502" y="-1275290"/>
            <a:ext cx="12700" cy="4006596"/>
          </a:xfrm>
          <a:prstGeom prst="bentConnector3">
            <a:avLst>
              <a:gd name="adj1" fmla="val 18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Elbow Connector 10"/>
          <p:cNvCxnSpPr>
            <a:stCxn id="5" idx="3"/>
            <a:endCxn id="4" idx="3"/>
          </p:cNvCxnSpPr>
          <p:nvPr/>
        </p:nvCxnSpPr>
        <p:spPr>
          <a:xfrm flipH="1">
            <a:off x="7054285" y="1697504"/>
            <a:ext cx="1327715" cy="2722096"/>
          </a:xfrm>
          <a:prstGeom prst="bentConnector3">
            <a:avLst>
              <a:gd name="adj1" fmla="val -1721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3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500447" y="3810000"/>
            <a:ext cx="6424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6.3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Rombična oblast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čvrstoće prema teoriji najveće dužinske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deformacije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slučaj dvoosnog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stanja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napona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47" y="626226"/>
            <a:ext cx="5586153" cy="29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6.3. Teorija najvećeg napona smicanja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1371600"/>
            <a:ext cx="8083296" cy="3048000"/>
          </a:xfrm>
        </p:spPr>
        <p:txBody>
          <a:bodyPr>
            <a:normAutofit/>
          </a:bodyPr>
          <a:lstStyle/>
          <a:p>
            <a:r>
              <a:rPr lang="sr-Latn-RS" dirty="0"/>
              <a:t>Teorija najvećeg napona smicanja definisao je </a:t>
            </a:r>
            <a:r>
              <a:rPr lang="sr-Latn-RS" dirty="0" smtClean="0"/>
              <a:t>Kulon.</a:t>
            </a:r>
          </a:p>
          <a:p>
            <a:r>
              <a:rPr lang="sr-Latn-RS" i="1" dirty="0"/>
              <a:t>Prema ovoj </a:t>
            </a:r>
            <a:r>
              <a:rPr lang="sr-Latn-RS" i="1" dirty="0" smtClean="0"/>
              <a:t>teoriji, </a:t>
            </a:r>
            <a:r>
              <a:rPr lang="sr-Latn-RS" i="1" dirty="0"/>
              <a:t>granično stanje u materijalu </a:t>
            </a:r>
            <a:r>
              <a:rPr lang="sr-Latn-RS" i="1" dirty="0" smtClean="0"/>
              <a:t>posmatranog elementa konstrukcije nastupa, </a:t>
            </a:r>
            <a:r>
              <a:rPr lang="sr-Latn-RS" i="1" dirty="0"/>
              <a:t>kada najveći napon smicanja </a:t>
            </a:r>
            <a:r>
              <a:rPr lang="sr-Latn-RS" b="1" i="1" dirty="0" smtClean="0">
                <a:sym typeface="Symbol" panose="05050102010706020507" pitchFamily="18" charset="2"/>
              </a:rPr>
              <a:t></a:t>
            </a:r>
            <a:r>
              <a:rPr lang="sr-Latn-RS" b="1" baseline="-25000" dirty="0" smtClean="0">
                <a:sym typeface="Symbol" panose="05050102010706020507" pitchFamily="18" charset="2"/>
              </a:rPr>
              <a:t>max</a:t>
            </a:r>
            <a:r>
              <a:rPr lang="sr-Latn-RS" b="1" i="1" dirty="0" smtClean="0">
                <a:sym typeface="Symbol" panose="05050102010706020507" pitchFamily="18" charset="2"/>
              </a:rPr>
              <a:t> </a:t>
            </a:r>
            <a:r>
              <a:rPr lang="sr-Latn-RS" i="1" dirty="0" smtClean="0"/>
              <a:t>(</a:t>
            </a:r>
            <a:r>
              <a:rPr lang="sr-Latn-RS" i="1" dirty="0"/>
              <a:t>tangencijalni napon) dostigne vrednost dozvoljenog napona </a:t>
            </a:r>
            <a:r>
              <a:rPr lang="sr-Latn-RS" i="1" dirty="0" smtClean="0"/>
              <a:t>smicanja </a:t>
            </a:r>
            <a:r>
              <a:rPr lang="sr-Latn-RS" b="1" i="1" dirty="0" smtClean="0">
                <a:sym typeface="Symbol" panose="05050102010706020507" pitchFamily="18" charset="2"/>
              </a:rPr>
              <a:t></a:t>
            </a:r>
            <a:r>
              <a:rPr lang="sr-Latn-RS" b="1" baseline="-25000" dirty="0" smtClean="0">
                <a:sym typeface="Symbol" panose="05050102010706020507" pitchFamily="18" charset="2"/>
              </a:rPr>
              <a:t>d</a:t>
            </a:r>
            <a:r>
              <a:rPr lang="sr-Latn-RS" b="1" i="1" dirty="0" smtClean="0">
                <a:sym typeface="Symbol" panose="05050102010706020507" pitchFamily="18" charset="2"/>
              </a:rPr>
              <a:t>  </a:t>
            </a:r>
            <a:r>
              <a:rPr lang="sr-Latn-RS" i="1" dirty="0" smtClean="0"/>
              <a:t>pri </a:t>
            </a:r>
            <a:r>
              <a:rPr lang="sr-Latn-RS" i="1" dirty="0"/>
              <a:t>aksijalnom opterećenju epruvete izrađene od  materijala od kojeg je izrađen i sam element</a:t>
            </a:r>
            <a:r>
              <a:rPr lang="sr-Latn-RS" i="1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643735"/>
            <a:ext cx="52299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Teorija najvećeg napona smicanja:</a:t>
            </a:r>
            <a:endParaRPr lang="sr-Latn-R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700249"/>
              </p:ext>
            </p:extLst>
          </p:nvPr>
        </p:nvGraphicFramePr>
        <p:xfrm>
          <a:off x="5410200" y="48768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8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876800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6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990446"/>
              </p:ext>
            </p:extLst>
          </p:nvPr>
        </p:nvGraphicFramePr>
        <p:xfrm>
          <a:off x="1854200" y="156972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49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569720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04709"/>
              </p:ext>
            </p:extLst>
          </p:nvPr>
        </p:nvGraphicFramePr>
        <p:xfrm>
          <a:off x="4140200" y="579120"/>
          <a:ext cx="1778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0" name="Equation" r:id="rId5" imgW="888840" imgH="1218960" progId="Equation.DSMT4">
                  <p:embed/>
                </p:oleObj>
              </mc:Choice>
              <mc:Fallback>
                <p:oleObj name="Equation" r:id="rId5" imgW="888840" imgH="1218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79120"/>
                        <a:ext cx="1778000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3774440" y="172974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42447"/>
              </p:ext>
            </p:extLst>
          </p:nvPr>
        </p:nvGraphicFramePr>
        <p:xfrm>
          <a:off x="2387600" y="21793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1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1793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318172"/>
              </p:ext>
            </p:extLst>
          </p:nvPr>
        </p:nvGraphicFramePr>
        <p:xfrm>
          <a:off x="1371600" y="2667000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2" name="Equation" r:id="rId9" imgW="1155600" imgH="228600" progId="Equation.DSMT4">
                  <p:embed/>
                </p:oleObj>
              </mc:Choice>
              <mc:Fallback>
                <p:oleObj name="Equation" r:id="rId9" imgW="115560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231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3348781"/>
            <a:ext cx="52299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Teorija najvećeg napona smicanja: Uslov čvrstoće</a:t>
            </a:r>
            <a:r>
              <a:rPr lang="en-US" sz="2400" dirty="0" smtClean="0"/>
              <a:t> (</a:t>
            </a:r>
            <a:r>
              <a:rPr lang="sr-Latn-BA" sz="2400" dirty="0" smtClean="0"/>
              <a:t>troosno stanje napona).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8" idx="1"/>
            <a:endCxn id="7" idx="2"/>
          </p:cNvCxnSpPr>
          <p:nvPr/>
        </p:nvCxnSpPr>
        <p:spPr>
          <a:xfrm rot="10800000">
            <a:off x="2527300" y="3124200"/>
            <a:ext cx="520700" cy="6400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53957"/>
              </p:ext>
            </p:extLst>
          </p:nvPr>
        </p:nvGraphicFramePr>
        <p:xfrm>
          <a:off x="1511300" y="4506913"/>
          <a:ext cx="233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3" name="Equation" r:id="rId11" imgW="1168200" imgH="228600" progId="Equation.DSMT4">
                  <p:embed/>
                </p:oleObj>
              </mc:Choice>
              <mc:Fallback>
                <p:oleObj name="Equation" r:id="rId11" imgW="11682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506913"/>
                        <a:ext cx="2336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00400" y="5188803"/>
            <a:ext cx="52299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 smtClean="0"/>
              <a:t>Teorija najvećeg napona smicanja: Uslov čvrstoće</a:t>
            </a:r>
            <a:r>
              <a:rPr lang="en-US" sz="2400" dirty="0" smtClean="0"/>
              <a:t> (</a:t>
            </a:r>
            <a:r>
              <a:rPr lang="sr-Latn-BA" sz="2400" dirty="0" smtClean="0"/>
              <a:t>dvoosno stanje napona).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3" idx="1"/>
            <a:endCxn id="12" idx="2"/>
          </p:cNvCxnSpPr>
          <p:nvPr/>
        </p:nvCxnSpPr>
        <p:spPr>
          <a:xfrm rot="10800000">
            <a:off x="2679700" y="4964222"/>
            <a:ext cx="520700" cy="6400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04937"/>
            <a:ext cx="3086100" cy="2562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3143071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6.4 Šestougaona oblast čvrstoće prema teoriji najvećeg napona smicanja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slučaj dvoosnog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stanja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napona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4254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5541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6.4. Teorija najvećeg specifičnog </a:t>
            </a:r>
            <a:b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deformacijskog </a:t>
            </a:r>
            <a:r>
              <a:rPr lang="en-U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ada utrošenog na </a:t>
            </a:r>
            <a:b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promenu oblika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1828800"/>
            <a:ext cx="8083296" cy="4381500"/>
          </a:xfrm>
        </p:spPr>
        <p:txBody>
          <a:bodyPr>
            <a:noAutofit/>
          </a:bodyPr>
          <a:lstStyle/>
          <a:p>
            <a:r>
              <a:rPr lang="sr-Latn-RS" sz="2800" dirty="0"/>
              <a:t>Doprinos i razvoju i postavljanju teorije najvećeg specifičnog deformacijskog rada utrošenog na promenu oblika dali su </a:t>
            </a:r>
            <a:r>
              <a:rPr lang="sr-Latn-RS" sz="2800" dirty="0" smtClean="0"/>
              <a:t>Huber, </a:t>
            </a:r>
            <a:r>
              <a:rPr lang="sr-Latn-RS" sz="2800" dirty="0"/>
              <a:t>Mizes</a:t>
            </a:r>
            <a:r>
              <a:rPr lang="sr-Latn-BA" sz="2800" dirty="0"/>
              <a:t> </a:t>
            </a:r>
            <a:r>
              <a:rPr lang="sr-Latn-RS" sz="2800" dirty="0" smtClean="0"/>
              <a:t>i Henki.</a:t>
            </a:r>
          </a:p>
          <a:p>
            <a:r>
              <a:rPr lang="sr-Latn-RS" sz="2800" i="1" dirty="0"/>
              <a:t>Prema ovoj toriji, granično stanje u materijalu posmatranog elementa </a:t>
            </a:r>
            <a:r>
              <a:rPr lang="sr-Latn-RS" sz="2800" i="1" dirty="0" smtClean="0"/>
              <a:t>konstrukcije nastupa </a:t>
            </a:r>
            <a:r>
              <a:rPr lang="sr-Latn-RS" sz="2800" i="1" dirty="0"/>
              <a:t>kada specifični deformacijski rad utrošen na promenu oblika dostigne vrednost specifičnog deformacijskog rada utrošenog na promenu oblika pri aksijalnom opterećenju epruvete izrađene od  materijala od kojeg je izrađen i sam element</a:t>
            </a:r>
            <a:r>
              <a:rPr lang="sr-Latn-RS" sz="2800" i="1" dirty="0" smtClean="0"/>
              <a:t>.</a:t>
            </a:r>
            <a:r>
              <a:rPr lang="sr-Latn-R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0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71154"/>
              </p:ext>
            </p:extLst>
          </p:nvPr>
        </p:nvGraphicFramePr>
        <p:xfrm>
          <a:off x="566633" y="609600"/>
          <a:ext cx="779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8" name="Equation" r:id="rId3" imgW="3898800" imgH="393480" progId="Equation.DSMT4">
                  <p:embed/>
                </p:oleObj>
              </mc:Choice>
              <mc:Fallback>
                <p:oleObj name="Equation" r:id="rId3" imgW="38988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33" y="609600"/>
                        <a:ext cx="7797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64433"/>
              </p:ext>
            </p:extLst>
          </p:nvPr>
        </p:nvGraphicFramePr>
        <p:xfrm>
          <a:off x="1254125" y="1866900"/>
          <a:ext cx="640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9" name="Equation" r:id="rId5" imgW="3200400" imgH="431640" progId="Equation.DSMT4">
                  <p:embed/>
                </p:oleObj>
              </mc:Choice>
              <mc:Fallback>
                <p:oleObj name="Equation" r:id="rId5" imgW="320040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866900"/>
                        <a:ext cx="6400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78853"/>
              </p:ext>
            </p:extLst>
          </p:nvPr>
        </p:nvGraphicFramePr>
        <p:xfrm>
          <a:off x="1254125" y="4064000"/>
          <a:ext cx="3606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0" name="Equation" r:id="rId7" imgW="1803240" imgH="291960" progId="Equation.DSMT4">
                  <p:embed/>
                </p:oleObj>
              </mc:Choice>
              <mc:Fallback>
                <p:oleObj name="Equation" r:id="rId7" imgW="1803240" imgH="291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064000"/>
                        <a:ext cx="36068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80522"/>
              </p:ext>
            </p:extLst>
          </p:nvPr>
        </p:nvGraphicFramePr>
        <p:xfrm>
          <a:off x="4186133" y="142875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0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133" y="142875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22967" y="4064000"/>
            <a:ext cx="33352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Dvoosno stanje napona.</a:t>
            </a:r>
            <a:endParaRPr lang="sr-Latn-R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15824" y="2962521"/>
            <a:ext cx="33352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Troosno stanje napona.</a:t>
            </a:r>
            <a:endParaRPr lang="sr-Latn-RS" sz="2400" dirty="0"/>
          </a:p>
        </p:txBody>
      </p:sp>
      <p:cxnSp>
        <p:nvCxnSpPr>
          <p:cNvPr id="10" name="Elbow Connector 9"/>
          <p:cNvCxnSpPr>
            <a:stCxn id="8" idx="3"/>
            <a:endCxn id="4" idx="3"/>
          </p:cNvCxnSpPr>
          <p:nvPr/>
        </p:nvCxnSpPr>
        <p:spPr>
          <a:xfrm flipV="1">
            <a:off x="7651057" y="2298700"/>
            <a:ext cx="3868" cy="894654"/>
          </a:xfrm>
          <a:prstGeom prst="bentConnector3">
            <a:avLst>
              <a:gd name="adj1" fmla="val 60100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0"/>
            <a:endCxn id="5" idx="0"/>
          </p:cNvCxnSpPr>
          <p:nvPr/>
        </p:nvCxnSpPr>
        <p:spPr>
          <a:xfrm rot="16200000" flipV="1">
            <a:off x="4924055" y="2197470"/>
            <a:ext cx="12700" cy="37330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81" y="381000"/>
            <a:ext cx="3111038" cy="2562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306687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6.5 Eliptična oblast čvrstoće prema teoriji najvećeg specifičnog deformacijskog rada utrošenog na promenu oblika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slučaj dvoosnog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stanja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napona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572000"/>
            <a:ext cx="7620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NAPOMENA: Teorija najvećeg specifičnog deformacijskog rada utrošenog na promenu oblika, eksperimentalno je potvrđena i imlementirana u sve poznate softverske paketa za proračun čvrstoće.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998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715962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</a:t>
            </a:r>
            <a:r>
              <a:rPr lang="en-U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sr-Latn-B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Morova teorija čvrstoće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990600"/>
            <a:ext cx="8083296" cy="5219700"/>
          </a:xfrm>
        </p:spPr>
        <p:txBody>
          <a:bodyPr>
            <a:noAutofit/>
          </a:bodyPr>
          <a:lstStyle/>
          <a:p>
            <a:r>
              <a:rPr lang="sr-Latn-RS" sz="2800" dirty="0"/>
              <a:t>Morova teorija čvrstoće prvenstveno je namenjena elementima konstrukcija izrađenim od materijala koji se različito ponašaju u slučaju zatezanja i pritiska (imaju bolju otpornost na pritisak</a:t>
            </a:r>
            <a:r>
              <a:rPr lang="sr-Latn-R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15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457200" y="3566249"/>
            <a:ext cx="446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6.6 Morova oblast čvrstoće </a:t>
            </a:r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slučaj troosnog stanja napona</a:t>
            </a:r>
            <a:r>
              <a:rPr lang="sr-Latn-B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609600"/>
            <a:ext cx="3505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Oblast čvrstoće (Sl. 6.6) za slučaj troosnog stanja napona, prema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Morovoj teoriji čvrstoće,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određena  sa dva Morova kruga kojima su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centri C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C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sa dve tangente tih krugova. </a:t>
            </a: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334" y="4495800"/>
            <a:ext cx="7467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Morov krug sa centrom C</a:t>
            </a:r>
            <a:r>
              <a:rPr lang="sr-Latn-BA" sz="2400" baseline="-25000" dirty="0" smtClean="0"/>
              <a:t>1</a:t>
            </a:r>
            <a:r>
              <a:rPr lang="sr-Latn-BA" sz="2400" dirty="0" smtClean="0"/>
              <a:t> i poluprečnikom </a:t>
            </a:r>
            <a:r>
              <a:rPr lang="sr-Latn-BA" sz="2400" dirty="0" smtClean="0">
                <a:sym typeface="Symbol" panose="05050102010706020507" pitchFamily="18" charset="2"/>
              </a:rPr>
              <a:t></a:t>
            </a:r>
            <a:r>
              <a:rPr lang="sr-Latn-BA" sz="2400" baseline="-25000" dirty="0" smtClean="0"/>
              <a:t>de</a:t>
            </a:r>
            <a:r>
              <a:rPr lang="sr-Latn-BA" sz="2400" dirty="0" smtClean="0"/>
              <a:t>/2, u vezi je sa zatezanjem.</a:t>
            </a:r>
            <a:endParaRPr lang="sr-Latn-R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7467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Morov krug sa centrom C</a:t>
            </a:r>
            <a:r>
              <a:rPr lang="sr-Latn-BA" sz="2400" baseline="-25000" dirty="0" smtClean="0"/>
              <a:t>3</a:t>
            </a:r>
            <a:r>
              <a:rPr lang="sr-Latn-BA" sz="2400" dirty="0" smtClean="0"/>
              <a:t> i poluprečnikom </a:t>
            </a:r>
            <a:r>
              <a:rPr lang="sr-Latn-BA" sz="2400" dirty="0" smtClean="0">
                <a:sym typeface="Symbol" panose="05050102010706020507" pitchFamily="18" charset="2"/>
              </a:rPr>
              <a:t></a:t>
            </a:r>
            <a:r>
              <a:rPr lang="sr-Latn-BA" sz="2400" baseline="-25000" dirty="0" smtClean="0"/>
              <a:t>dc</a:t>
            </a:r>
            <a:r>
              <a:rPr lang="sr-Latn-BA" sz="2400" dirty="0" smtClean="0"/>
              <a:t>/2, u vezi je sa pritiskom.</a:t>
            </a:r>
            <a:endParaRPr lang="sr-Latn-R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778"/>
            <a:ext cx="4463934" cy="3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105400" y="533400"/>
            <a:ext cx="3581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Morovoj oblasti čvrstoće zapažamo Morov krug sa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centrom C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poluprečnikom (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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)/2.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603504" y="3902801"/>
            <a:ext cx="76260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Prema Morovoj teoriji čvrstoće, granično stanje u materijalu posmatranog elementa konstrukcije, nastupa, kada Morov krug poluprečnika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sr-Latn-RS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</a:t>
            </a:r>
            <a:r>
              <a:rPr lang="sr-Latn-RS" sz="2400" baseline="-250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)/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dodirne tangente krugova poluprečnika </a:t>
            </a:r>
            <a:r>
              <a:rPr lang="sr-Latn-BA" sz="2400" dirty="0">
                <a:sym typeface="Symbol" panose="05050102010706020507" pitchFamily="18" charset="2"/>
              </a:rPr>
              <a:t></a:t>
            </a:r>
            <a:r>
              <a:rPr lang="sr-Latn-BA" sz="2400" baseline="-25000" dirty="0" smtClean="0"/>
              <a:t>de</a:t>
            </a:r>
            <a:r>
              <a:rPr lang="sr-Latn-BA" sz="2400" dirty="0" smtClean="0"/>
              <a:t>/2 i </a:t>
            </a:r>
            <a:r>
              <a:rPr lang="sr-Latn-BA" sz="2400" dirty="0">
                <a:sym typeface="Symbol" panose="05050102010706020507" pitchFamily="18" charset="2"/>
              </a:rPr>
              <a:t></a:t>
            </a:r>
            <a:r>
              <a:rPr lang="sr-Latn-BA" sz="2400" baseline="-25000" dirty="0" smtClean="0"/>
              <a:t>dc</a:t>
            </a:r>
            <a:r>
              <a:rPr lang="sr-Latn-BA" sz="2400" dirty="0" smtClean="0"/>
              <a:t>/2.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sr-Latn-R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106"/>
            <a:ext cx="4463934" cy="3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35703"/>
              </p:ext>
            </p:extLst>
          </p:nvPr>
        </p:nvGraphicFramePr>
        <p:xfrm>
          <a:off x="1213104" y="533416"/>
          <a:ext cx="5140800" cy="243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09" name="Equation" r:id="rId3" imgW="3213000" imgH="1523880" progId="Equation.DSMT4">
                  <p:embed/>
                </p:oleObj>
              </mc:Choice>
              <mc:Fallback>
                <p:oleObj name="Equation" r:id="rId3" imgW="3213000" imgH="1523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104" y="533416"/>
                        <a:ext cx="5140800" cy="24382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3104" y="3200400"/>
            <a:ext cx="5140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Uticajni koeficijenti elastičnosti.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204734"/>
              </p:ext>
            </p:extLst>
          </p:nvPr>
        </p:nvGraphicFramePr>
        <p:xfrm>
          <a:off x="5581650" y="3443932"/>
          <a:ext cx="228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0" name="Equation" r:id="rId5" imgW="1143000" imgH="241200" progId="Equation.DSMT4">
                  <p:embed/>
                </p:oleObj>
              </mc:Choice>
              <mc:Fallback>
                <p:oleObj name="Equation" r:id="rId5" imgW="114300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443932"/>
                        <a:ext cx="2286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1658" y="3886200"/>
            <a:ext cx="40361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Prekobrojne reakcije veza.</a:t>
            </a:r>
            <a:endParaRPr lang="sr-Latn-R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800600"/>
            <a:ext cx="533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Pomeranja od spoljašnjih opterećenja.</a:t>
            </a:r>
            <a:endParaRPr lang="sr-Latn-R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1658" y="5618793"/>
            <a:ext cx="62395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Zadato pomeranje (slučaj elastičnih oslonaca).</a:t>
            </a:r>
            <a:endParaRPr lang="sr-Latn-R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080267"/>
              </p:ext>
            </p:extLst>
          </p:nvPr>
        </p:nvGraphicFramePr>
        <p:xfrm>
          <a:off x="4800600" y="4119265"/>
          <a:ext cx="193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1" name="Equation" r:id="rId7" imgW="965160" imgH="228600" progId="Equation.DSMT4">
                  <p:embed/>
                </p:oleObj>
              </mc:Choice>
              <mc:Fallback>
                <p:oleObj name="Equation" r:id="rId7" imgW="9651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19265"/>
                        <a:ext cx="1930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99626"/>
              </p:ext>
            </p:extLst>
          </p:nvPr>
        </p:nvGraphicFramePr>
        <p:xfrm>
          <a:off x="6096000" y="4984382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2" name="Equation" r:id="rId9" imgW="990360" imgH="228600" progId="Equation.DSMT4">
                  <p:embed/>
                </p:oleObj>
              </mc:Choice>
              <mc:Fallback>
                <p:oleObj name="Equation" r:id="rId9" imgW="9903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84382"/>
                        <a:ext cx="1981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62201"/>
              </p:ext>
            </p:extLst>
          </p:nvPr>
        </p:nvGraphicFramePr>
        <p:xfrm>
          <a:off x="7162800" y="5851858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3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51858"/>
                        <a:ext cx="406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021081" y="3124200"/>
            <a:ext cx="45719" cy="3017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5" idx="1"/>
            <a:endCxn id="3" idx="1"/>
          </p:cNvCxnSpPr>
          <p:nvPr/>
        </p:nvCxnSpPr>
        <p:spPr>
          <a:xfrm rot="10800000" flipH="1">
            <a:off x="1021080" y="1752520"/>
            <a:ext cx="192023" cy="2880440"/>
          </a:xfrm>
          <a:prstGeom prst="bentConnector3">
            <a:avLst>
              <a:gd name="adj1" fmla="val -1190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5410200" y="609600"/>
            <a:ext cx="1905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Iz sličnosti trouglova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315521"/>
              </p:ext>
            </p:extLst>
          </p:nvPr>
        </p:nvGraphicFramePr>
        <p:xfrm>
          <a:off x="6946900" y="1752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2" name="Equation" r:id="rId3" imgW="558720" imgH="228600" progId="Equation.DSMT4">
                  <p:embed/>
                </p:oleObj>
              </mc:Choice>
              <mc:Fallback>
                <p:oleObj name="Equation" r:id="rId3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7526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88418"/>
              </p:ext>
            </p:extLst>
          </p:nvPr>
        </p:nvGraphicFramePr>
        <p:xfrm>
          <a:off x="6946900" y="11430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3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143000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5" idx="3"/>
            <a:endCxn id="6" idx="3"/>
          </p:cNvCxnSpPr>
          <p:nvPr/>
        </p:nvCxnSpPr>
        <p:spPr>
          <a:xfrm flipV="1">
            <a:off x="8064500" y="1371600"/>
            <a:ext cx="25400" cy="609600"/>
          </a:xfrm>
          <a:prstGeom prst="bentConnector3">
            <a:avLst>
              <a:gd name="adj1" fmla="val 10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87890"/>
              </p:ext>
            </p:extLst>
          </p:nvPr>
        </p:nvGraphicFramePr>
        <p:xfrm>
          <a:off x="6413500" y="2463800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4" name="Equation" r:id="rId7" imgW="838080" imgH="482400" progId="Equation.DSMT4">
                  <p:embed/>
                </p:oleObj>
              </mc:Choice>
              <mc:Fallback>
                <p:oleObj name="Equation" r:id="rId7" imgW="8380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463800"/>
                        <a:ext cx="167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4" idx="1"/>
            <a:endCxn id="12" idx="1"/>
          </p:cNvCxnSpPr>
          <p:nvPr/>
        </p:nvCxnSpPr>
        <p:spPr>
          <a:xfrm rot="10800000" flipH="1" flipV="1">
            <a:off x="5410200" y="1025098"/>
            <a:ext cx="1003300" cy="1921301"/>
          </a:xfrm>
          <a:prstGeom prst="bentConnector3">
            <a:avLst>
              <a:gd name="adj1" fmla="val -227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2149"/>
              </p:ext>
            </p:extLst>
          </p:nvPr>
        </p:nvGraphicFramePr>
        <p:xfrm>
          <a:off x="3586618" y="3678891"/>
          <a:ext cx="4510656" cy="264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5" name="Equation" r:id="rId9" imgW="2819160" imgH="1650960" progId="Equation.DSMT4">
                  <p:embed/>
                </p:oleObj>
              </mc:Choice>
              <mc:Fallback>
                <p:oleObj name="Equation" r:id="rId9" imgW="2819160" imgH="1650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618" y="3678891"/>
                        <a:ext cx="4510656" cy="2641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778"/>
            <a:ext cx="4463934" cy="3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797761"/>
              </p:ext>
            </p:extLst>
          </p:nvPr>
        </p:nvGraphicFramePr>
        <p:xfrm>
          <a:off x="605962" y="609600"/>
          <a:ext cx="4510656" cy="264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77" name="Equation" r:id="rId3" imgW="2819160" imgH="1650960" progId="Equation.DSMT4">
                  <p:embed/>
                </p:oleObj>
              </mc:Choice>
              <mc:Fallback>
                <p:oleObj name="Equation" r:id="rId3" imgW="2819160" imgH="16509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2" y="609600"/>
                        <a:ext cx="4510656" cy="2641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03960"/>
              </p:ext>
            </p:extLst>
          </p:nvPr>
        </p:nvGraphicFramePr>
        <p:xfrm>
          <a:off x="5638800" y="630048"/>
          <a:ext cx="2397312" cy="260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78" name="Equation" r:id="rId5" imgW="1498320" imgH="1625400" progId="Equation.DSMT4">
                  <p:embed/>
                </p:oleObj>
              </mc:Choice>
              <mc:Fallback>
                <p:oleObj name="Equation" r:id="rId5" imgW="1498320" imgH="1625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30048"/>
                        <a:ext cx="2397312" cy="2600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09198"/>
              </p:ext>
            </p:extLst>
          </p:nvPr>
        </p:nvGraphicFramePr>
        <p:xfrm>
          <a:off x="5181600" y="177796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79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7796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6631716" y="338826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43708"/>
              </p:ext>
            </p:extLst>
          </p:nvPr>
        </p:nvGraphicFramePr>
        <p:xfrm>
          <a:off x="5999256" y="3683000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0" name="Equation" r:id="rId9" imgW="838080" imgH="482400" progId="Equation.DSMT4">
                  <p:embed/>
                </p:oleObj>
              </mc:Choice>
              <mc:Fallback>
                <p:oleObj name="Equation" r:id="rId9" imgW="838080" imgH="482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256" y="3683000"/>
                        <a:ext cx="1676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05612"/>
              </p:ext>
            </p:extLst>
          </p:nvPr>
        </p:nvGraphicFramePr>
        <p:xfrm>
          <a:off x="2354356" y="3733800"/>
          <a:ext cx="307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1" name="Equation" r:id="rId11" imgW="1536480" imgH="431640" progId="Equation.DSMT4">
                  <p:embed/>
                </p:oleObj>
              </mc:Choice>
              <mc:Fallback>
                <p:oleObj name="Equation" r:id="rId11" imgW="153648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356" y="3733800"/>
                        <a:ext cx="307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448037"/>
              </p:ext>
            </p:extLst>
          </p:nvPr>
        </p:nvGraphicFramePr>
        <p:xfrm>
          <a:off x="5523006" y="4013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006" y="4013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34536"/>
              </p:ext>
            </p:extLst>
          </p:nvPr>
        </p:nvGraphicFramePr>
        <p:xfrm>
          <a:off x="2354356" y="5105400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3" name="Equation" r:id="rId15" imgW="888840" imgH="228600" progId="Equation.DSMT4">
                  <p:embed/>
                </p:oleObj>
              </mc:Choice>
              <mc:Fallback>
                <p:oleObj name="Equation" r:id="rId15" imgW="8888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356" y="5105400"/>
                        <a:ext cx="1778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606581"/>
              </p:ext>
            </p:extLst>
          </p:nvPr>
        </p:nvGraphicFramePr>
        <p:xfrm>
          <a:off x="4554444" y="5638800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4" name="Equation" r:id="rId17" imgW="1269720" imgH="228600" progId="Equation.DSMT4">
                  <p:embed/>
                </p:oleObj>
              </mc:Choice>
              <mc:Fallback>
                <p:oleObj name="Equation" r:id="rId17" imgW="126972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444" y="5638800"/>
                        <a:ext cx="2540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91101"/>
              </p:ext>
            </p:extLst>
          </p:nvPr>
        </p:nvGraphicFramePr>
        <p:xfrm>
          <a:off x="2861290" y="465844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5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290" y="465844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3"/>
            <a:endCxn id="13" idx="0"/>
          </p:cNvCxnSpPr>
          <p:nvPr/>
        </p:nvCxnSpPr>
        <p:spPr>
          <a:xfrm>
            <a:off x="4132356" y="5334000"/>
            <a:ext cx="1692088" cy="3048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6722"/>
              </p:ext>
            </p:extLst>
          </p:nvPr>
        </p:nvGraphicFramePr>
        <p:xfrm>
          <a:off x="7297644" y="5232400"/>
          <a:ext cx="101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86" name="Equation" r:id="rId21" imgW="507960" imgH="431640" progId="Equation.DSMT4">
                  <p:embed/>
                </p:oleObj>
              </mc:Choice>
              <mc:Fallback>
                <p:oleObj name="Equation" r:id="rId21" imgW="507960" imgH="4316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644" y="5232400"/>
                        <a:ext cx="1016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3" idx="2"/>
            <a:endCxn id="19" idx="2"/>
          </p:cNvCxnSpPr>
          <p:nvPr/>
        </p:nvCxnSpPr>
        <p:spPr>
          <a:xfrm rot="16200000" flipH="1">
            <a:off x="6815044" y="5105400"/>
            <a:ext cx="12700" cy="19812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95406"/>
              </p:ext>
            </p:extLst>
          </p:nvPr>
        </p:nvGraphicFramePr>
        <p:xfrm>
          <a:off x="838200" y="745245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1" name="Equation" r:id="rId3" imgW="1269720" imgH="228600" progId="Equation.DSMT4">
                  <p:embed/>
                </p:oleObj>
              </mc:Choice>
              <mc:Fallback>
                <p:oleObj name="Equation" r:id="rId3" imgW="126972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45245"/>
                        <a:ext cx="2540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757535"/>
            <a:ext cx="3276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Dvoosno stanje napona.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5" idx="0"/>
            <a:endCxn id="4" idx="0"/>
          </p:cNvCxnSpPr>
          <p:nvPr/>
        </p:nvCxnSpPr>
        <p:spPr>
          <a:xfrm rot="16200000" flipV="1">
            <a:off x="3734005" y="-880560"/>
            <a:ext cx="12290" cy="3263900"/>
          </a:xfrm>
          <a:prstGeom prst="bentConnector3">
            <a:avLst>
              <a:gd name="adj1" fmla="val 196004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4655403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6.7 Morova oblast čvrstoće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slučaj dvoosnog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stanja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napona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3709554" cy="28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 SLOŽENA OPTEREĆENJA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98638"/>
            <a:ext cx="7772400" cy="4221162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Kad govorimo o složenim opterećenjima ovde pre svega mislimo na složena opterećenja linijskih elemanata konstrukcija kod kojih se u poprečnim presecima pojavljuje od dve do šest uopštenih presečnih sila.</a:t>
            </a:r>
            <a:endParaRPr lang="en-US" dirty="0"/>
          </a:p>
          <a:p>
            <a:r>
              <a:rPr lang="sr-Latn-RS" dirty="0"/>
              <a:t>Sa jednim vidom složenog opterećenja, već smo se upoznali, a reč je o poprečnom savijanju greda simetričnih poprečnih preseka kojima je osa </a:t>
            </a:r>
            <a:r>
              <a:rPr lang="sr-Latn-RS" i="1" dirty="0"/>
              <a:t>y</a:t>
            </a:r>
            <a:r>
              <a:rPr lang="sr-Latn-RS" dirty="0"/>
              <a:t> bila jedna od glavnih težišnih osa inercije, a savijala se oko ose </a:t>
            </a:r>
            <a:r>
              <a:rPr lang="sr-Latn-RS" i="1" dirty="0"/>
              <a:t>x</a:t>
            </a:r>
            <a:r>
              <a:rPr lang="sr-Latn-RS" dirty="0"/>
              <a:t> poprečnih preseka). Ravan opterećenja je bila simetralna </a:t>
            </a:r>
            <a:r>
              <a:rPr lang="sr-Latn-RS" i="1" dirty="0"/>
              <a:t>yz</a:t>
            </a:r>
            <a:r>
              <a:rPr lang="sr-Latn-RS" dirty="0"/>
              <a:t> ravan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112838"/>
            <a:ext cx="7772400" cy="63976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7.1. Uvodna razmatranja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Autofit/>
          </a:bodyPr>
          <a:lstStyle/>
          <a:p>
            <a:r>
              <a:rPr lang="sr-Latn-RS" sz="2800" dirty="0"/>
              <a:t>Sada nam ostaje da vidimo šta je sa ostalim vidovima složeno opterećenih linijskih elemenata konstrukcija i kako kod njih rešavati probleme čvrstoće i u manjoj meri probleme deformisanja</a:t>
            </a:r>
            <a:r>
              <a:rPr lang="sr-Latn-RS" sz="2800" dirty="0" smtClean="0"/>
              <a:t>.</a:t>
            </a:r>
          </a:p>
          <a:p>
            <a:r>
              <a:rPr lang="sr-Latn-RS" sz="2800" dirty="0"/>
              <a:t>Ono što ćemo ovde obraditi odnosi se </a:t>
            </a:r>
            <a:r>
              <a:rPr lang="sr-Latn-RS" sz="2800" dirty="0" smtClean="0"/>
              <a:t>na:</a:t>
            </a:r>
          </a:p>
          <a:p>
            <a:pPr lvl="1"/>
            <a:r>
              <a:rPr lang="sr-Latn-RS" sz="2600" dirty="0" smtClean="0"/>
              <a:t>Rravno </a:t>
            </a:r>
            <a:r>
              <a:rPr lang="sr-Latn-RS" sz="2600" dirty="0"/>
              <a:t>savijanje praćeno aksijalnim opterećenjem</a:t>
            </a:r>
            <a:r>
              <a:rPr lang="sr-Latn-RS" sz="2600" dirty="0" smtClean="0"/>
              <a:t>,</a:t>
            </a:r>
          </a:p>
          <a:p>
            <a:pPr lvl="1"/>
            <a:r>
              <a:rPr lang="sr-Latn-RS" sz="2600" dirty="0" smtClean="0"/>
              <a:t>Koso </a:t>
            </a:r>
            <a:r>
              <a:rPr lang="sr-Latn-RS" sz="2600" dirty="0"/>
              <a:t>savijanje (čisto, poprečno i prostorno</a:t>
            </a:r>
            <a:r>
              <a:rPr lang="sr-Latn-RS" sz="2600" dirty="0" smtClean="0"/>
              <a:t>),</a:t>
            </a:r>
          </a:p>
          <a:p>
            <a:pPr lvl="1"/>
            <a:r>
              <a:rPr lang="sr-Latn-RS" sz="2600" dirty="0" smtClean="0"/>
              <a:t>Eekscentrično </a:t>
            </a:r>
            <a:r>
              <a:rPr lang="sr-Latn-RS" sz="2600" dirty="0"/>
              <a:t>zatezanje i pritisak</a:t>
            </a:r>
            <a:r>
              <a:rPr lang="sr-Latn-RS" sz="2600" dirty="0" smtClean="0"/>
              <a:t>,</a:t>
            </a:r>
          </a:p>
          <a:p>
            <a:pPr lvl="1"/>
            <a:r>
              <a:rPr lang="sr-Latn-RS" sz="2600" dirty="0" smtClean="0"/>
              <a:t>Savijanje </a:t>
            </a:r>
            <a:r>
              <a:rPr lang="sr-Latn-RS" sz="2600" dirty="0"/>
              <a:t>praćeno uvijanjem</a:t>
            </a:r>
            <a:r>
              <a:rPr lang="sr-Latn-RS" sz="2600" dirty="0" smtClean="0"/>
              <a:t>,</a:t>
            </a:r>
          </a:p>
          <a:p>
            <a:pPr lvl="1"/>
            <a:r>
              <a:rPr lang="sr-Latn-RS" sz="2600" dirty="0" smtClean="0"/>
              <a:t>Uvijanje </a:t>
            </a:r>
            <a:r>
              <a:rPr lang="sr-Latn-RS" sz="2600" dirty="0"/>
              <a:t>praćeno aksijalnim opterećenjem </a:t>
            </a:r>
            <a:r>
              <a:rPr lang="sr-Latn-RS" sz="2600" dirty="0" smtClean="0"/>
              <a:t>i</a:t>
            </a:r>
          </a:p>
          <a:p>
            <a:pPr lvl="1"/>
            <a:r>
              <a:rPr lang="sr-Latn-RS" sz="2600" dirty="0" smtClean="0"/>
              <a:t>Savijanje </a:t>
            </a:r>
            <a:r>
              <a:rPr lang="sr-Latn-RS" sz="2600" dirty="0"/>
              <a:t>praćeno aksijalnim opterećenjem i </a:t>
            </a:r>
            <a:r>
              <a:rPr lang="sr-Latn-RS" sz="2600" dirty="0" smtClean="0"/>
              <a:t>uvijanjem.</a:t>
            </a:r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75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457200"/>
            <a:ext cx="7772400" cy="10668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7.2. Ravno savijanje praćeno </a:t>
            </a:r>
          </a:p>
          <a:p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aksijalnim opterećenjem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7912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7.1 Savijanje proste grede praćeno zatezanjem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2" y="1752600"/>
            <a:ext cx="5991398" cy="39714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98788"/>
              </p:ext>
            </p:extLst>
          </p:nvPr>
        </p:nvGraphicFramePr>
        <p:xfrm>
          <a:off x="5549900" y="1981200"/>
          <a:ext cx="322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2" name="Equation" r:id="rId4" imgW="1612800" imgH="419040" progId="Equation.DSMT4">
                  <p:embed/>
                </p:oleObj>
              </mc:Choice>
              <mc:Fallback>
                <p:oleObj name="Equation" r:id="rId4" imgW="161280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981200"/>
                        <a:ext cx="3225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59053"/>
              </p:ext>
            </p:extLst>
          </p:nvPr>
        </p:nvGraphicFramePr>
        <p:xfrm>
          <a:off x="7529461" y="3048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3" name="Equation" r:id="rId6" imgW="609480" imgH="419040" progId="Equation.DSMT4">
                  <p:embed/>
                </p:oleObj>
              </mc:Choice>
              <mc:Fallback>
                <p:oleObj name="Equation" r:id="rId6" imgW="60948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461" y="3048000"/>
                        <a:ext cx="1219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1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89613"/>
              </p:ext>
            </p:extLst>
          </p:nvPr>
        </p:nvGraphicFramePr>
        <p:xfrm>
          <a:off x="7116767" y="27432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4" name="Equation" r:id="rId3" imgW="812520" imgH="419040" progId="Equation.DSMT4">
                  <p:embed/>
                </p:oleObj>
              </mc:Choice>
              <mc:Fallback>
                <p:oleObj name="Equation" r:id="rId3" imgW="81252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7" y="2743200"/>
                        <a:ext cx="1625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28261"/>
              </p:ext>
            </p:extLst>
          </p:nvPr>
        </p:nvGraphicFramePr>
        <p:xfrm>
          <a:off x="7523167" y="54864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5" name="Equation" r:id="rId5" imgW="609480" imgH="419040" progId="Equation.DSMT4">
                  <p:embed/>
                </p:oleObj>
              </mc:Choice>
              <mc:Fallback>
                <p:oleObj name="Equation" r:id="rId5" imgW="60948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7" y="5486400"/>
                        <a:ext cx="1219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7995607" y="3774768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375441"/>
              </p:ext>
            </p:extLst>
          </p:nvPr>
        </p:nvGraphicFramePr>
        <p:xfrm>
          <a:off x="5627025" y="444335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6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025" y="444335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>
            <a:off x="8064187" y="5201504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991398" cy="39714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73093"/>
              </p:ext>
            </p:extLst>
          </p:nvPr>
        </p:nvGraphicFramePr>
        <p:xfrm>
          <a:off x="2956593" y="4165600"/>
          <a:ext cx="261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7" name="Equation" r:id="rId10" imgW="1307880" imgH="419040" progId="Equation.DSMT4">
                  <p:embed/>
                </p:oleObj>
              </mc:Choice>
              <mc:Fallback>
                <p:oleObj name="Equation" r:id="rId10" imgW="130788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593" y="4165600"/>
                        <a:ext cx="2616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28251"/>
              </p:ext>
            </p:extLst>
          </p:nvPr>
        </p:nvGraphicFramePr>
        <p:xfrm>
          <a:off x="6126167" y="4114800"/>
          <a:ext cx="261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8" name="Equation" r:id="rId12" imgW="1307880" imgH="444240" progId="Equation.DSMT4">
                  <p:embed/>
                </p:oleObj>
              </mc:Choice>
              <mc:Fallback>
                <p:oleObj name="Equation" r:id="rId12" imgW="130788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7" y="4114800"/>
                        <a:ext cx="2616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2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25419"/>
              </p:ext>
            </p:extLst>
          </p:nvPr>
        </p:nvGraphicFramePr>
        <p:xfrm>
          <a:off x="6491547" y="44323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3" name="Equation" r:id="rId3" imgW="190440" imgH="152280" progId="Equation.DSMT4">
                  <p:embed/>
                </p:oleObj>
              </mc:Choice>
              <mc:Fallback>
                <p:oleObj name="Equation" r:id="rId3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547" y="44323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83596"/>
              </p:ext>
            </p:extLst>
          </p:nvPr>
        </p:nvGraphicFramePr>
        <p:xfrm>
          <a:off x="7010400" y="3344197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4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44197"/>
                        <a:ext cx="14478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996048"/>
              </p:ext>
            </p:extLst>
          </p:nvPr>
        </p:nvGraphicFramePr>
        <p:xfrm>
          <a:off x="6934200" y="4216400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5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16400"/>
                        <a:ext cx="1524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40289"/>
              </p:ext>
            </p:extLst>
          </p:nvPr>
        </p:nvGraphicFramePr>
        <p:xfrm>
          <a:off x="7561006" y="5469603"/>
          <a:ext cx="91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6" name="Equation" r:id="rId9" imgW="457200" imgH="177480" progId="Equation.DSMT4">
                  <p:embed/>
                </p:oleObj>
              </mc:Choice>
              <mc:Fallback>
                <p:oleObj name="Equation" r:id="rId9" imgW="45720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006" y="5469603"/>
                        <a:ext cx="9144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7881046" y="395178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>
            <a:off x="7843207" y="5168121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7" name="Picture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991398" cy="3971406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64749"/>
              </p:ext>
            </p:extLst>
          </p:nvPr>
        </p:nvGraphicFramePr>
        <p:xfrm>
          <a:off x="4855094" y="4191000"/>
          <a:ext cx="157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67" name="Equation" r:id="rId12" imgW="787320" imgH="393480" progId="Equation.DSMT4">
                  <p:embed/>
                </p:oleObj>
              </mc:Choice>
              <mc:Fallback>
                <p:oleObj name="Equation" r:id="rId12" imgW="78732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094" y="4191000"/>
                        <a:ext cx="1574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88750"/>
              </p:ext>
            </p:extLst>
          </p:nvPr>
        </p:nvGraphicFramePr>
        <p:xfrm>
          <a:off x="7289800" y="5080000"/>
          <a:ext cx="157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1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5080000"/>
                        <a:ext cx="1574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6821375" y="3751047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6200000">
            <a:off x="8269175" y="47303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4739"/>
              </p:ext>
            </p:extLst>
          </p:nvPr>
        </p:nvGraphicFramePr>
        <p:xfrm>
          <a:off x="3124200" y="49784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2" name="Equation" r:id="rId5" imgW="1790640" imgH="419040" progId="Equation.DSMT4">
                  <p:embed/>
                </p:oleObj>
              </mc:Choice>
              <mc:Fallback>
                <p:oleObj name="Equation" r:id="rId5" imgW="179064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78400"/>
                        <a:ext cx="35814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63977"/>
              </p:ext>
            </p:extLst>
          </p:nvPr>
        </p:nvGraphicFramePr>
        <p:xfrm>
          <a:off x="2667000" y="52451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3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451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991398" cy="397140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93197"/>
              </p:ext>
            </p:extLst>
          </p:nvPr>
        </p:nvGraphicFramePr>
        <p:xfrm>
          <a:off x="4267200" y="4051300"/>
          <a:ext cx="459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4" name="Equation" r:id="rId10" imgW="2298600" imgH="253800" progId="Equation.DSMT4">
                  <p:embed/>
                </p:oleObj>
              </mc:Choice>
              <mc:Fallback>
                <p:oleObj name="Equation" r:id="rId10" imgW="22986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51300"/>
                        <a:ext cx="4597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3201"/>
              </p:ext>
            </p:extLst>
          </p:nvPr>
        </p:nvGraphicFramePr>
        <p:xfrm>
          <a:off x="6229555" y="2667000"/>
          <a:ext cx="261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5" name="Equation" r:id="rId12" imgW="1307880" imgH="419040" progId="Equation.DSMT4">
                  <p:embed/>
                </p:oleObj>
              </mc:Choice>
              <mc:Fallback>
                <p:oleObj name="Equation" r:id="rId12" imgW="130788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555" y="2667000"/>
                        <a:ext cx="26162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98614"/>
              </p:ext>
            </p:extLst>
          </p:nvPr>
        </p:nvGraphicFramePr>
        <p:xfrm>
          <a:off x="3854245" y="417010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6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245" y="417010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6" idx="1"/>
            <a:endCxn id="17" idx="1"/>
          </p:cNvCxnSpPr>
          <p:nvPr/>
        </p:nvCxnSpPr>
        <p:spPr>
          <a:xfrm rot="10800000" flipV="1">
            <a:off x="2667001" y="4322502"/>
            <a:ext cx="1187245" cy="1074997"/>
          </a:xfrm>
          <a:prstGeom prst="bentConnector3">
            <a:avLst>
              <a:gd name="adj1" fmla="val 1192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991398" cy="39714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65616"/>
              </p:ext>
            </p:extLst>
          </p:nvPr>
        </p:nvGraphicFramePr>
        <p:xfrm>
          <a:off x="5821516" y="1869157"/>
          <a:ext cx="294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13" name="Equation" r:id="rId4" imgW="1473120" imgH="419040" progId="Equation.DSMT4">
                  <p:embed/>
                </p:oleObj>
              </mc:Choice>
              <mc:Fallback>
                <p:oleObj name="Equation" r:id="rId4" imgW="147312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516" y="1869157"/>
                        <a:ext cx="29464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687729"/>
              </p:ext>
            </p:extLst>
          </p:nvPr>
        </p:nvGraphicFramePr>
        <p:xfrm>
          <a:off x="5181600" y="5334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14" name="Equation" r:id="rId6" imgW="1790640" imgH="419040" progId="Equation.DSMT4">
                  <p:embed/>
                </p:oleObj>
              </mc:Choice>
              <mc:Fallback>
                <p:oleObj name="Equation" r:id="rId6" imgW="1790640" imgH="419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"/>
                        <a:ext cx="35814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582014"/>
              </p:ext>
            </p:extLst>
          </p:nvPr>
        </p:nvGraphicFramePr>
        <p:xfrm>
          <a:off x="7015316" y="145159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15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316" y="1451591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4461808"/>
            <a:ext cx="7086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Deformisanje –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 slučaju ravnog savijanja praćenog zatezanjem ili pritiskom, zatezna sila F ublažava nagibe i ugibe elastične linije grede, dok ih pritisna sila pojačava. Ublažavanja ili pojačavanja nagiba i ugiba su neznatna, te ih možemo zanemariti.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06864"/>
              </p:ext>
            </p:extLst>
          </p:nvPr>
        </p:nvGraphicFramePr>
        <p:xfrm>
          <a:off x="533400" y="1071265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97" name="Equation" r:id="rId3" imgW="596880" imgH="444240" progId="Equation.DSMT4">
                  <p:embed/>
                </p:oleObj>
              </mc:Choice>
              <mc:Fallback>
                <p:oleObj name="Equation" r:id="rId3" imgW="59688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71265"/>
                        <a:ext cx="1193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071859"/>
              </p:ext>
            </p:extLst>
          </p:nvPr>
        </p:nvGraphicFramePr>
        <p:xfrm>
          <a:off x="1981200" y="1071265"/>
          <a:ext cx="408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98" name="Equation" r:id="rId5" imgW="2044440" imgH="495000" progId="Equation.DSMT4">
                  <p:embed/>
                </p:oleObj>
              </mc:Choice>
              <mc:Fallback>
                <p:oleObj name="Equation" r:id="rId5" imgW="2044440" imgH="495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71265"/>
                        <a:ext cx="4089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114813"/>
              </p:ext>
            </p:extLst>
          </p:nvPr>
        </p:nvGraphicFramePr>
        <p:xfrm>
          <a:off x="6172200" y="1160165"/>
          <a:ext cx="58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99" name="Equation" r:id="rId7" imgW="291960" imgH="444240" progId="Equation.DSMT4">
                  <p:embed/>
                </p:oleObj>
              </mc:Choice>
              <mc:Fallback>
                <p:oleObj name="Equation" r:id="rId7" imgW="2919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60165"/>
                        <a:ext cx="5842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083424"/>
              </p:ext>
            </p:extLst>
          </p:nvPr>
        </p:nvGraphicFramePr>
        <p:xfrm>
          <a:off x="1981200" y="26162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0" name="Equation" r:id="rId9" imgW="2171520" imgH="495000" progId="Equation.DSMT4">
                  <p:embed/>
                </p:oleObj>
              </mc:Choice>
              <mc:Fallback>
                <p:oleObj name="Equation" r:id="rId9" imgW="217152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16200"/>
                        <a:ext cx="4343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27407"/>
              </p:ext>
            </p:extLst>
          </p:nvPr>
        </p:nvGraphicFramePr>
        <p:xfrm>
          <a:off x="3759200" y="4089400"/>
          <a:ext cx="2565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1" name="Equation" r:id="rId11" imgW="1282680" imgH="469800" progId="Equation.DSMT4">
                  <p:embed/>
                </p:oleObj>
              </mc:Choice>
              <mc:Fallback>
                <p:oleObj name="Equation" r:id="rId11" imgW="128268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089400"/>
                        <a:ext cx="2565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3802" y="457200"/>
            <a:ext cx="41705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Metod jediničnog opterećenja !</a:t>
            </a:r>
            <a:endParaRPr lang="sr-Latn-RS" sz="2400" dirty="0"/>
          </a:p>
        </p:txBody>
      </p:sp>
      <p:cxnSp>
        <p:nvCxnSpPr>
          <p:cNvPr id="11" name="Elbow Connector 10"/>
          <p:cNvCxnSpPr>
            <a:stCxn id="9" idx="1"/>
            <a:endCxn id="4" idx="0"/>
          </p:cNvCxnSpPr>
          <p:nvPr/>
        </p:nvCxnSpPr>
        <p:spPr>
          <a:xfrm rot="10800000" flipV="1">
            <a:off x="4025900" y="688033"/>
            <a:ext cx="337902" cy="38323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6200000">
            <a:off x="4112342" y="38023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67507"/>
              </p:ext>
            </p:extLst>
          </p:nvPr>
        </p:nvGraphicFramePr>
        <p:xfrm>
          <a:off x="6375400" y="29591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9591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64464"/>
              </p:ext>
            </p:extLst>
          </p:nvPr>
        </p:nvGraphicFramePr>
        <p:xfrm>
          <a:off x="6324600" y="56007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3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007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233150"/>
              </p:ext>
            </p:extLst>
          </p:nvPr>
        </p:nvGraphicFramePr>
        <p:xfrm>
          <a:off x="2133600" y="5257800"/>
          <a:ext cx="416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4" name="Equation" r:id="rId17" imgW="2082600" imgH="495000" progId="Equation.DSMT4">
                  <p:embed/>
                </p:oleObj>
              </mc:Choice>
              <mc:Fallback>
                <p:oleObj name="Equation" r:id="rId17" imgW="2082600" imgH="495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4165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4" idx="3"/>
            <a:endCxn id="15" idx="3"/>
          </p:cNvCxnSpPr>
          <p:nvPr/>
        </p:nvCxnSpPr>
        <p:spPr>
          <a:xfrm flipH="1">
            <a:off x="6705600" y="3111500"/>
            <a:ext cx="50800" cy="2641600"/>
          </a:xfrm>
          <a:prstGeom prst="bentConnector3">
            <a:avLst>
              <a:gd name="adj1" fmla="val -4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83125"/>
              </p:ext>
            </p:extLst>
          </p:nvPr>
        </p:nvGraphicFramePr>
        <p:xfrm>
          <a:off x="2311400" y="218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05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184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1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7772400" cy="6096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</a:t>
            </a:r>
            <a:r>
              <a:rPr lang="en-U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sr-Latn-B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Koso savijanje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774" y="1143000"/>
            <a:ext cx="7772400" cy="6096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Čisto k</a:t>
            </a:r>
            <a:r>
              <a:rPr lang="sr-Latn-BA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 savijanje</a:t>
            </a:r>
            <a:endParaRPr lang="sr-Latn-R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50" y="1905000"/>
            <a:ext cx="6596150" cy="3154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755" y="5124271"/>
            <a:ext cx="7892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7.2 Prvi slučaj čistog kosog savijanja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sa istaknutim presečnim momentom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savijanja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njegovim komponentama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0135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814358" cy="3098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3708170"/>
            <a:ext cx="7803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7.2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Drugi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slučaj čistog kosog savijanja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sa istaknutim presečnim momentom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savijanja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njegovim komponentama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M</a:t>
            </a:r>
            <a:r>
              <a:rPr lang="sr-Latn-RS" sz="24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5017345"/>
            <a:ext cx="533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b="1" dirty="0" smtClean="0">
                <a:sym typeface="Symbol" panose="05050102010706020507" pitchFamily="18" charset="2"/>
              </a:rPr>
              <a:t></a:t>
            </a:r>
            <a:r>
              <a:rPr lang="sr-Latn-BA" sz="2400" dirty="0" smtClean="0">
                <a:sym typeface="Symbol" panose="05050102010706020507" pitchFamily="18" charset="2"/>
              </a:rPr>
              <a:t> je r</a:t>
            </a:r>
            <a:r>
              <a:rPr lang="sr-Latn-BA" sz="2400" dirty="0" smtClean="0"/>
              <a:t>avan opterećenja, a </a:t>
            </a:r>
            <a:r>
              <a:rPr lang="sr-Latn-BA" sz="2400" b="1" dirty="0" smtClean="0"/>
              <a:t>s</a:t>
            </a:r>
            <a:r>
              <a:rPr lang="sr-Latn-BA" sz="2400" b="1" dirty="0" smtClean="0">
                <a:sym typeface="Symbol" panose="05050102010706020507" pitchFamily="18" charset="2"/>
              </a:rPr>
              <a:t>s</a:t>
            </a:r>
            <a:r>
              <a:rPr lang="sr-Latn-BA" sz="2400" dirty="0" smtClean="0">
                <a:sym typeface="Symbol" panose="05050102010706020507" pitchFamily="18" charset="2"/>
              </a:rPr>
              <a:t> je njen trag u ravni </a:t>
            </a:r>
            <a:r>
              <a:rPr lang="sr-Latn-BA" sz="2400" i="1" dirty="0" smtClean="0">
                <a:sym typeface="Symbol" panose="05050102010706020507" pitchFamily="18" charset="2"/>
              </a:rPr>
              <a:t>xy</a:t>
            </a:r>
            <a:r>
              <a:rPr lang="sr-Latn-BA" sz="2400" dirty="0" smtClean="0">
                <a:sym typeface="Symbol" panose="05050102010706020507" pitchFamily="18" charset="2"/>
              </a:rPr>
              <a:t> !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1799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4459"/>
            <a:ext cx="5496791" cy="26289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13859"/>
            <a:ext cx="5678631" cy="258214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34227"/>
              </p:ext>
            </p:extLst>
          </p:nvPr>
        </p:nvGraphicFramePr>
        <p:xfrm>
          <a:off x="6517192" y="91440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67" name="Equation" r:id="rId5" imgW="1117440" imgH="304560" progId="Equation.DSMT4">
                  <p:embed/>
                </p:oleObj>
              </mc:Choice>
              <mc:Fallback>
                <p:oleObj name="Equation" r:id="rId5" imgW="1117440" imgH="3045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192" y="914400"/>
                        <a:ext cx="22352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0147"/>
              </p:ext>
            </p:extLst>
          </p:nvPr>
        </p:nvGraphicFramePr>
        <p:xfrm>
          <a:off x="7112044" y="1828800"/>
          <a:ext cx="162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68" name="Equation" r:id="rId7" imgW="812520" imgH="241200" progId="Equation.DSMT4">
                  <p:embed/>
                </p:oleObj>
              </mc:Choice>
              <mc:Fallback>
                <p:oleObj name="Equation" r:id="rId7" imgW="81252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44" y="1828800"/>
                        <a:ext cx="1625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57920"/>
              </p:ext>
            </p:extLst>
          </p:nvPr>
        </p:nvGraphicFramePr>
        <p:xfrm>
          <a:off x="6618792" y="2743200"/>
          <a:ext cx="213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69" name="Equation" r:id="rId9" imgW="1066680" imgH="482400" progId="Equation.DSMT4">
                  <p:embed/>
                </p:oleObj>
              </mc:Choice>
              <mc:Fallback>
                <p:oleObj name="Equation" r:id="rId9" imgW="106668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792" y="2743200"/>
                        <a:ext cx="2133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10823"/>
              </p:ext>
            </p:extLst>
          </p:nvPr>
        </p:nvGraphicFramePr>
        <p:xfrm>
          <a:off x="6578600" y="4216400"/>
          <a:ext cx="2184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0" name="Equation" r:id="rId11" imgW="1091880" imgH="914400" progId="Equation.DSMT4">
                  <p:embed/>
                </p:oleObj>
              </mc:Choice>
              <mc:Fallback>
                <p:oleObj name="Equation" r:id="rId11" imgW="1091880" imgH="914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216400"/>
                        <a:ext cx="21844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7795260" y="389382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71952"/>
              </p:ext>
            </p:extLst>
          </p:nvPr>
        </p:nvGraphicFramePr>
        <p:xfrm>
          <a:off x="7569200" y="609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71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6096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6825" y="84033"/>
            <a:ext cx="232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Naponi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10816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64703"/>
              </p:ext>
            </p:extLst>
          </p:nvPr>
        </p:nvGraphicFramePr>
        <p:xfrm>
          <a:off x="711200" y="756265"/>
          <a:ext cx="28702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2" name="Equation" r:id="rId3" imgW="1434960" imgH="939600" progId="Equation.DSMT4">
                  <p:embed/>
                </p:oleObj>
              </mc:Choice>
              <mc:Fallback>
                <p:oleObj name="Equation" r:id="rId3" imgW="1434960" imgH="939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756265"/>
                        <a:ext cx="2870200" cy="187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61422"/>
              </p:ext>
            </p:extLst>
          </p:nvPr>
        </p:nvGraphicFramePr>
        <p:xfrm>
          <a:off x="1628517" y="30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3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517" y="304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63932"/>
              </p:ext>
            </p:extLst>
          </p:nvPr>
        </p:nvGraphicFramePr>
        <p:xfrm>
          <a:off x="711200" y="3048000"/>
          <a:ext cx="5130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4" name="Equation" r:id="rId7" imgW="2565360" imgH="279360" progId="Equation.DSMT4">
                  <p:embed/>
                </p:oleObj>
              </mc:Choice>
              <mc:Fallback>
                <p:oleObj name="Equation" r:id="rId7" imgW="256536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048000"/>
                        <a:ext cx="51308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406902"/>
              </p:ext>
            </p:extLst>
          </p:nvPr>
        </p:nvGraphicFramePr>
        <p:xfrm>
          <a:off x="685800" y="4127500"/>
          <a:ext cx="429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5" name="Equation" r:id="rId9" imgW="2145960" imgH="507960" progId="Equation.DSMT4">
                  <p:embed/>
                </p:oleObj>
              </mc:Choice>
              <mc:Fallback>
                <p:oleObj name="Equation" r:id="rId9" imgW="21459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27500"/>
                        <a:ext cx="42926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1631057" y="2773352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445272"/>
              </p:ext>
            </p:extLst>
          </p:nvPr>
        </p:nvGraphicFramePr>
        <p:xfrm>
          <a:off x="1711927" y="36757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6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927" y="36757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9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457200"/>
            <a:ext cx="282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Neutralna osa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1252764"/>
            <a:ext cx="6019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Neutralna osa (neutralna linija) je prava na kojoj se nalaze tačke poprečnog preseka grede izložene čistom kosom savijanju, u kojima je napon jednak nuli.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235855"/>
              </p:ext>
            </p:extLst>
          </p:nvPr>
        </p:nvGraphicFramePr>
        <p:xfrm>
          <a:off x="3213100" y="2579688"/>
          <a:ext cx="472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74" name="Equation" r:id="rId3" imgW="2361960" imgH="507960" progId="Equation.DSMT4">
                  <p:embed/>
                </p:oleObj>
              </mc:Choice>
              <mc:Fallback>
                <p:oleObj name="Equation" r:id="rId3" imgW="236196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579688"/>
                        <a:ext cx="47244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84912"/>
              </p:ext>
            </p:extLst>
          </p:nvPr>
        </p:nvGraphicFramePr>
        <p:xfrm>
          <a:off x="5689600" y="3886200"/>
          <a:ext cx="2540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75" name="Equation" r:id="rId5" imgW="1269720" imgH="444240" progId="Equation.DSMT4">
                  <p:embed/>
                </p:oleObj>
              </mc:Choice>
              <mc:Fallback>
                <p:oleObj name="Equation" r:id="rId5" imgW="126972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886200"/>
                        <a:ext cx="2540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41550"/>
              </p:ext>
            </p:extLst>
          </p:nvPr>
        </p:nvGraphicFramePr>
        <p:xfrm>
          <a:off x="7356168" y="5701890"/>
          <a:ext cx="86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76" name="Equation" r:id="rId7" imgW="431640" imgH="203040" progId="Equation.DSMT4">
                  <p:embed/>
                </p:oleObj>
              </mc:Choice>
              <mc:Fallback>
                <p:oleObj name="Equation" r:id="rId7" imgW="4316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168" y="5701890"/>
                        <a:ext cx="863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02753"/>
              </p:ext>
            </p:extLst>
          </p:nvPr>
        </p:nvGraphicFramePr>
        <p:xfrm>
          <a:off x="1516216" y="4992361"/>
          <a:ext cx="2667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77" name="Equation" r:id="rId9" imgW="1333440" imgH="444240" progId="Equation.DSMT4">
                  <p:embed/>
                </p:oleObj>
              </mc:Choice>
              <mc:Fallback>
                <p:oleObj name="Equation" r:id="rId9" imgW="1333440" imgH="444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216" y="4992361"/>
                        <a:ext cx="2667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85968" y="4987435"/>
            <a:ext cx="3733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Jednačina neutralne ose.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10" idx="3"/>
            <a:endCxn id="7" idx="3"/>
          </p:cNvCxnSpPr>
          <p:nvPr/>
        </p:nvCxnSpPr>
        <p:spPr>
          <a:xfrm flipV="1">
            <a:off x="8219768" y="4330700"/>
            <a:ext cx="9832" cy="887568"/>
          </a:xfrm>
          <a:prstGeom prst="bentConnector3">
            <a:avLst>
              <a:gd name="adj1" fmla="val 24250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8" idx="1"/>
          </p:cNvCxnSpPr>
          <p:nvPr/>
        </p:nvCxnSpPr>
        <p:spPr>
          <a:xfrm rot="16200000" flipH="1">
            <a:off x="6626523" y="5175445"/>
            <a:ext cx="455990" cy="10033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2"/>
            <a:endCxn id="8" idx="2"/>
          </p:cNvCxnSpPr>
          <p:nvPr/>
        </p:nvCxnSpPr>
        <p:spPr>
          <a:xfrm rot="16200000" flipH="1">
            <a:off x="5205378" y="3525699"/>
            <a:ext cx="226929" cy="4938252"/>
          </a:xfrm>
          <a:prstGeom prst="bentConnector3">
            <a:avLst>
              <a:gd name="adj1" fmla="val 2007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1"/>
            <a:endCxn id="6" idx="1"/>
          </p:cNvCxnSpPr>
          <p:nvPr/>
        </p:nvCxnSpPr>
        <p:spPr>
          <a:xfrm rot="10800000">
            <a:off x="3213100" y="3087688"/>
            <a:ext cx="2476500" cy="1243012"/>
          </a:xfrm>
          <a:prstGeom prst="bentConnector3">
            <a:avLst>
              <a:gd name="adj1" fmla="val 1092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403"/>
            <a:ext cx="4538750" cy="4445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036403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7.4 Raspodele napona kod grede pravougaonog poprečnog preseka, prvi slučaj čistog kosog savijanja grede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17476"/>
              </p:ext>
            </p:extLst>
          </p:nvPr>
        </p:nvGraphicFramePr>
        <p:xfrm>
          <a:off x="7162800" y="990600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98"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90600"/>
                        <a:ext cx="1346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88767"/>
              </p:ext>
            </p:extLst>
          </p:nvPr>
        </p:nvGraphicFramePr>
        <p:xfrm>
          <a:off x="7162800" y="1978176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99" name="Equation" r:id="rId6" imgW="761760" imgH="507960" progId="Equation.DSMT4">
                  <p:embed/>
                </p:oleObj>
              </mc:Choice>
              <mc:Fallback>
                <p:oleObj name="Equation" r:id="rId6" imgW="76176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78176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460575"/>
              </p:ext>
            </p:extLst>
          </p:nvPr>
        </p:nvGraphicFramePr>
        <p:xfrm>
          <a:off x="5130800" y="1026652"/>
          <a:ext cx="180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00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026652"/>
                        <a:ext cx="1803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02776"/>
              </p:ext>
            </p:extLst>
          </p:nvPr>
        </p:nvGraphicFramePr>
        <p:xfrm>
          <a:off x="5731387" y="2257576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01"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387" y="2257576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304800"/>
            <a:ext cx="25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Čvrstoća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10311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466"/>
            <a:ext cx="4264430" cy="5149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04" y="5493603"/>
            <a:ext cx="808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7.5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Raspodele napona kod grede pravougaonog poprečnog preseka,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drugi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slučaj čistog kosog savijanja grede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83846"/>
              </p:ext>
            </p:extLst>
          </p:nvPr>
        </p:nvGraphicFramePr>
        <p:xfrm>
          <a:off x="7162800" y="990600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22"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90600"/>
                        <a:ext cx="1346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21466"/>
              </p:ext>
            </p:extLst>
          </p:nvPr>
        </p:nvGraphicFramePr>
        <p:xfrm>
          <a:off x="7162800" y="1978176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23" name="Equation" r:id="rId6" imgW="761760" imgH="507960" progId="Equation.DSMT4">
                  <p:embed/>
                </p:oleObj>
              </mc:Choice>
              <mc:Fallback>
                <p:oleObj name="Equation" r:id="rId6" imgW="7617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78176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26169"/>
              </p:ext>
            </p:extLst>
          </p:nvPr>
        </p:nvGraphicFramePr>
        <p:xfrm>
          <a:off x="5130800" y="1026652"/>
          <a:ext cx="180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24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026652"/>
                        <a:ext cx="1803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08822"/>
              </p:ext>
            </p:extLst>
          </p:nvPr>
        </p:nvGraphicFramePr>
        <p:xfrm>
          <a:off x="5731387" y="2257576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25" name="Equation" r:id="rId10" imgW="583920" imgH="228600" progId="Equation.DSMT4">
                  <p:embed/>
                </p:oleObj>
              </mc:Choice>
              <mc:Fallback>
                <p:oleObj name="Equation" r:id="rId10" imgW="5839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387" y="2257576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304800"/>
            <a:ext cx="25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Čvrstoća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2725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7" y="457200"/>
            <a:ext cx="3472643" cy="3952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0166" y="4579203"/>
            <a:ext cx="5321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7.6 Pretpostavljeni poprečni presek grede izložene čistom kosom savijanju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800600" y="838200"/>
          <a:ext cx="4165056" cy="81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46" name="Equation" r:id="rId4" imgW="2603160" imgH="507960" progId="Equation.DSMT4">
                  <p:embed/>
                </p:oleObj>
              </mc:Choice>
              <mc:Fallback>
                <p:oleObj name="Equation" r:id="rId4" imgW="260316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38200"/>
                        <a:ext cx="4165056" cy="812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66247" y="1905701"/>
          <a:ext cx="34337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47" name="Equation" r:id="rId6" imgW="2145960" imgH="507960" progId="Equation.DSMT4">
                  <p:embed/>
                </p:oleObj>
              </mc:Choice>
              <mc:Fallback>
                <p:oleObj name="Equation" r:id="rId6" imgW="214596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247" y="1905701"/>
                        <a:ext cx="3433762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2407"/>
              </p:ext>
            </p:extLst>
          </p:nvPr>
        </p:nvGraphicFramePr>
        <p:xfrm>
          <a:off x="7669981" y="2951143"/>
          <a:ext cx="88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48"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981" y="2951143"/>
                        <a:ext cx="889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19390"/>
              </p:ext>
            </p:extLst>
          </p:nvPr>
        </p:nvGraphicFramePr>
        <p:xfrm>
          <a:off x="5891981" y="3590185"/>
          <a:ext cx="266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49" name="Equation" r:id="rId10" imgW="1333440" imgH="469800" progId="Equation.DSMT4">
                  <p:embed/>
                </p:oleObj>
              </mc:Choice>
              <mc:Fallback>
                <p:oleObj name="Equation" r:id="rId10" imgW="133344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981" y="3590185"/>
                        <a:ext cx="2667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0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0774" y="381000"/>
            <a:ext cx="7772400" cy="6096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R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Poprečno i prostorno koso savijanje</a:t>
            </a:r>
            <a:endParaRPr lang="sr-Latn-R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271953" cy="3821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5181600"/>
            <a:ext cx="6271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7.7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Poprečno koso savijanje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prostorno koso savijanje grede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381000"/>
            <a:ext cx="2807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Naponi i čvrtoća</a:t>
            </a:r>
            <a:r>
              <a:rPr lang="sr-Latn-B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3504" y="1066800"/>
            <a:ext cx="8083296" cy="3657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800" dirty="0"/>
              <a:t>Izrazi do kojih smo došli analizom čistog kosog savijanja greda, od koristi su i za analizu poprečnog i prostornog kosog savijanja</a:t>
            </a:r>
            <a:r>
              <a:rPr lang="sr-Latn-BA" sz="2800" dirty="0" smtClean="0"/>
              <a:t>.</a:t>
            </a:r>
          </a:p>
          <a:p>
            <a:r>
              <a:rPr lang="sr-Latn-BA" sz="2800" dirty="0" smtClean="0"/>
              <a:t>Naime</a:t>
            </a:r>
            <a:r>
              <a:rPr lang="sr-Latn-BA" sz="2800" dirty="0"/>
              <a:t>, kako kod poprečnog kosog savijanja, tako i kod prostornog, svodeći ih na savijanje oko dveju glavnih težišnih osa inercije, uvek se može naći </a:t>
            </a:r>
            <a:r>
              <a:rPr lang="sr-Latn-BA" sz="2800" i="1" dirty="0"/>
              <a:t>opasan presek</a:t>
            </a:r>
            <a:r>
              <a:rPr lang="sr-Latn-BA" sz="2800" dirty="0"/>
              <a:t> i odgovarajuća mu neutralna osa, sa najudaljenijim tačkama od nje i naponi u tim </a:t>
            </a:r>
            <a:r>
              <a:rPr lang="sr-Latn-BA" sz="2800" dirty="0" smtClean="0"/>
              <a:t>tačkama koji se upoređuju sa dozvoljenim naponima.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3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86842"/>
              </p:ext>
            </p:extLst>
          </p:nvPr>
        </p:nvGraphicFramePr>
        <p:xfrm>
          <a:off x="603504" y="728008"/>
          <a:ext cx="510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06" name="Equation" r:id="rId3" imgW="2552400" imgH="444240" progId="Equation.DSMT4">
                  <p:embed/>
                </p:oleObj>
              </mc:Choice>
              <mc:Fallback>
                <p:oleObj name="Equation" r:id="rId3" imgW="25524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728008"/>
                        <a:ext cx="51054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87976"/>
              </p:ext>
            </p:extLst>
          </p:nvPr>
        </p:nvGraphicFramePr>
        <p:xfrm>
          <a:off x="609600" y="3182938"/>
          <a:ext cx="414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07" name="Equation" r:id="rId5" imgW="2070000" imgH="495000" progId="Equation.DSMT4">
                  <p:embed/>
                </p:oleObj>
              </mc:Choice>
              <mc:Fallback>
                <p:oleObj name="Equation" r:id="rId5" imgW="207000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82938"/>
                        <a:ext cx="41402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49947"/>
              </p:ext>
            </p:extLst>
          </p:nvPr>
        </p:nvGraphicFramePr>
        <p:xfrm>
          <a:off x="603504" y="1905000"/>
          <a:ext cx="416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08" name="Equation" r:id="rId7" imgW="2082600" imgH="495000" progId="Equation.DSMT4">
                  <p:embed/>
                </p:oleObj>
              </mc:Choice>
              <mc:Fallback>
                <p:oleObj name="Equation" r:id="rId7" imgW="2082600" imgH="4950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905000"/>
                        <a:ext cx="4165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905000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3"/>
            <a:endCxn id="3" idx="3"/>
          </p:cNvCxnSpPr>
          <p:nvPr/>
        </p:nvCxnSpPr>
        <p:spPr>
          <a:xfrm flipV="1">
            <a:off x="4922519" y="1172508"/>
            <a:ext cx="786385" cy="1875492"/>
          </a:xfrm>
          <a:prstGeom prst="bentConnector3">
            <a:avLst>
              <a:gd name="adj1" fmla="val 1290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3104" y="4719935"/>
            <a:ext cx="36636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Maksvel-Morovi integrali !</a:t>
            </a:r>
            <a:endParaRPr lang="sr-Latn-RS" sz="2400" dirty="0"/>
          </a:p>
        </p:txBody>
      </p:sp>
      <p:cxnSp>
        <p:nvCxnSpPr>
          <p:cNvPr id="14" name="Elbow Connector 13"/>
          <p:cNvCxnSpPr>
            <a:stCxn id="12" idx="1"/>
            <a:endCxn id="5" idx="1"/>
          </p:cNvCxnSpPr>
          <p:nvPr/>
        </p:nvCxnSpPr>
        <p:spPr>
          <a:xfrm rot="10800000">
            <a:off x="603504" y="2400300"/>
            <a:ext cx="609600" cy="2550468"/>
          </a:xfrm>
          <a:prstGeom prst="bentConnector3">
            <a:avLst>
              <a:gd name="adj1" fmla="val 1375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0"/>
            <a:endCxn id="4" idx="2"/>
          </p:cNvCxnSpPr>
          <p:nvPr/>
        </p:nvCxnSpPr>
        <p:spPr>
          <a:xfrm rot="16200000" flipV="1">
            <a:off x="2589128" y="4264111"/>
            <a:ext cx="546397" cy="36525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3657600" y="705812"/>
            <a:ext cx="3657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Opasan presek (simetrični preseci, ose </a:t>
            </a:r>
            <a:r>
              <a:rPr lang="sr-Latn-BA" sz="2400" b="1" dirty="0" smtClean="0"/>
              <a:t>x</a:t>
            </a:r>
            <a:r>
              <a:rPr lang="sr-Latn-BA" sz="2400" dirty="0" smtClean="0"/>
              <a:t> i </a:t>
            </a:r>
            <a:r>
              <a:rPr lang="sr-Latn-BA" sz="2400" b="1" dirty="0" smtClean="0"/>
              <a:t>y</a:t>
            </a:r>
            <a:r>
              <a:rPr lang="sr-Latn-BA" sz="2400" dirty="0" smtClean="0"/>
              <a:t> su glavne težišne ose).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24698"/>
              </p:ext>
            </p:extLst>
          </p:nvPr>
        </p:nvGraphicFramePr>
        <p:xfrm>
          <a:off x="914400" y="685800"/>
          <a:ext cx="259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7" name="Equation" r:id="rId3" imgW="1295280" imgH="304560" progId="Equation.DSMT4">
                  <p:embed/>
                </p:oleObj>
              </mc:Choice>
              <mc:Fallback>
                <p:oleObj name="Equation" r:id="rId3" imgW="1295280" imgH="304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2590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2363341"/>
            <a:ext cx="3657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Opasan presek (asimetrični preseci, ose </a:t>
            </a:r>
            <a:r>
              <a:rPr lang="sr-Latn-BA" sz="2400" b="1" dirty="0" smtClean="0">
                <a:sym typeface="Symbol" panose="05050102010706020507" pitchFamily="18" charset="2"/>
              </a:rPr>
              <a:t></a:t>
            </a:r>
            <a:r>
              <a:rPr lang="sr-Latn-BA" sz="2400" dirty="0" smtClean="0"/>
              <a:t> i </a:t>
            </a:r>
            <a:r>
              <a:rPr lang="sr-Latn-BA" sz="2400" b="1" dirty="0" smtClean="0">
                <a:sym typeface="Symbol" panose="05050102010706020507" pitchFamily="18" charset="2"/>
              </a:rPr>
              <a:t></a:t>
            </a:r>
            <a:r>
              <a:rPr lang="sr-Latn-BA" sz="2400" dirty="0" smtClean="0"/>
              <a:t> su glavne težišne ose).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36790"/>
              </p:ext>
            </p:extLst>
          </p:nvPr>
        </p:nvGraphicFramePr>
        <p:xfrm>
          <a:off x="914400" y="2362200"/>
          <a:ext cx="259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8" name="Equation" r:id="rId5" imgW="1295280" imgH="304560" progId="Equation.DSMT4">
                  <p:embed/>
                </p:oleObj>
              </mc:Choice>
              <mc:Fallback>
                <p:oleObj name="Equation" r:id="rId5" imgW="129528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2590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0"/>
            <a:endCxn id="5" idx="0"/>
          </p:cNvCxnSpPr>
          <p:nvPr/>
        </p:nvCxnSpPr>
        <p:spPr>
          <a:xfrm rot="16200000" flipV="1">
            <a:off x="3838094" y="-942494"/>
            <a:ext cx="20012" cy="3276600"/>
          </a:xfrm>
          <a:prstGeom prst="bentConnector3">
            <a:avLst>
              <a:gd name="adj1" fmla="val 124231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0"/>
            <a:endCxn id="7" idx="0"/>
          </p:cNvCxnSpPr>
          <p:nvPr/>
        </p:nvCxnSpPr>
        <p:spPr>
          <a:xfrm rot="16200000" flipV="1">
            <a:off x="3847530" y="724471"/>
            <a:ext cx="1141" cy="3276600"/>
          </a:xfrm>
          <a:prstGeom prst="bentConnector3">
            <a:avLst>
              <a:gd name="adj1" fmla="val 201350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63298"/>
              </p:ext>
            </p:extLst>
          </p:nvPr>
        </p:nvGraphicFramePr>
        <p:xfrm>
          <a:off x="2934110" y="3963195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9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110" y="3963195"/>
                        <a:ext cx="1346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76670"/>
              </p:ext>
            </p:extLst>
          </p:nvPr>
        </p:nvGraphicFramePr>
        <p:xfrm>
          <a:off x="2934110" y="4950771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0" name="Equation" r:id="rId9" imgW="761760" imgH="507960" progId="Equation.DSMT4">
                  <p:embed/>
                </p:oleObj>
              </mc:Choice>
              <mc:Fallback>
                <p:oleObj name="Equation" r:id="rId9" imgW="76176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110" y="4950771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75661"/>
              </p:ext>
            </p:extLst>
          </p:nvPr>
        </p:nvGraphicFramePr>
        <p:xfrm>
          <a:off x="902110" y="3999247"/>
          <a:ext cx="180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1" name="Equation" r:id="rId11" imgW="901440" imgH="228600" progId="Equation.DSMT4">
                  <p:embed/>
                </p:oleObj>
              </mc:Choice>
              <mc:Fallback>
                <p:oleObj name="Equation" r:id="rId11" imgW="9014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10" y="3999247"/>
                        <a:ext cx="1803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407249"/>
              </p:ext>
            </p:extLst>
          </p:nvPr>
        </p:nvGraphicFramePr>
        <p:xfrm>
          <a:off x="1502697" y="5230171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2" name="Equation" r:id="rId13" imgW="583920" imgH="228600" progId="Equation.DSMT4">
                  <p:embed/>
                </p:oleObj>
              </mc:Choice>
              <mc:Fallback>
                <p:oleObj name="Equation" r:id="rId13" imgW="58392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697" y="5230171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381000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Deformisanje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3504" y="1066800"/>
            <a:ext cx="8083296" cy="3048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Deformisanje grede usled poprečnog i usled prostornog kosog savijanja, kad su joj ose </a:t>
            </a:r>
            <a:r>
              <a:rPr lang="sr-Latn-RS" sz="2800" i="1" dirty="0"/>
              <a:t>x</a:t>
            </a:r>
            <a:r>
              <a:rPr lang="sr-Latn-RS" sz="2800" dirty="0"/>
              <a:t> i </a:t>
            </a:r>
            <a:r>
              <a:rPr lang="sr-Latn-RS" sz="2800" i="1" dirty="0"/>
              <a:t>y</a:t>
            </a:r>
            <a:r>
              <a:rPr lang="sr-Latn-RS" sz="2800" dirty="0"/>
              <a:t> glavne težišne ose inercije, možemo opisati funkcijama nagiba </a:t>
            </a:r>
            <a:r>
              <a:rPr lang="sr-Latn-RS" sz="2800" b="1" dirty="0" smtClean="0"/>
              <a:t>u’(z) </a:t>
            </a:r>
            <a:r>
              <a:rPr lang="sr-Latn-RS" sz="2800" dirty="0" smtClean="0"/>
              <a:t>i </a:t>
            </a:r>
            <a:r>
              <a:rPr lang="sr-Latn-RS" sz="2800" b="1" dirty="0" smtClean="0"/>
              <a:t>v’(z)</a:t>
            </a:r>
            <a:r>
              <a:rPr lang="sr-Latn-RS" sz="2800" dirty="0" smtClean="0"/>
              <a:t>, i funcijama </a:t>
            </a:r>
            <a:r>
              <a:rPr lang="sr-Latn-RS" sz="2800" dirty="0"/>
              <a:t>ugiba ugiba </a:t>
            </a:r>
            <a:r>
              <a:rPr lang="sr-Latn-RS" sz="2800" b="1" dirty="0" smtClean="0"/>
              <a:t>u(z</a:t>
            </a:r>
            <a:r>
              <a:rPr lang="sr-Latn-RS" sz="2800" b="1" dirty="0"/>
              <a:t>) </a:t>
            </a:r>
            <a:r>
              <a:rPr lang="sr-Latn-RS" sz="2800" dirty="0"/>
              <a:t>i </a:t>
            </a:r>
            <a:r>
              <a:rPr lang="sr-Latn-RS" sz="2800" b="1" dirty="0" smtClean="0"/>
              <a:t>v(z)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Pomeranje </a:t>
            </a:r>
            <a:r>
              <a:rPr lang="sr-Latn-RS" sz="2800" i="1" dirty="0">
                <a:sym typeface="Symbol" panose="05050102010706020507" pitchFamily="18" charset="2"/>
              </a:rPr>
              <a:t></a:t>
            </a:r>
            <a:r>
              <a:rPr lang="sr-Latn-RS" sz="2800" dirty="0"/>
              <a:t>, težišta proizvoljnog poprečnog preseka ovakve, odredili bo na </a:t>
            </a:r>
            <a:r>
              <a:rPr lang="sr-Latn-RS" sz="2800" dirty="0" smtClean="0"/>
              <a:t>način</a:t>
            </a:r>
            <a:endParaRPr lang="en-U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01437"/>
              </p:ext>
            </p:extLst>
          </p:nvPr>
        </p:nvGraphicFramePr>
        <p:xfrm>
          <a:off x="5232400" y="3835400"/>
          <a:ext cx="162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3" name="Equation" r:id="rId3" imgW="812520" imgH="253800" progId="Equation.DSMT4">
                  <p:embed/>
                </p:oleObj>
              </mc:Choice>
              <mc:Fallback>
                <p:oleObj name="Equation" r:id="rId3" imgW="81252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835400"/>
                        <a:ext cx="1625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23000"/>
              </p:ext>
            </p:extLst>
          </p:nvPr>
        </p:nvGraphicFramePr>
        <p:xfrm>
          <a:off x="5194300" y="5095397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4" name="Equation" r:id="rId5" imgW="850680" imgH="304560" progId="Equation.DSMT4">
                  <p:embed/>
                </p:oleObj>
              </mc:Choice>
              <mc:Fallback>
                <p:oleObj name="Equation" r:id="rId5" imgW="85068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5095397"/>
                        <a:ext cx="1701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5112603"/>
            <a:ext cx="3657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Asimetrični preseci, ose </a:t>
            </a:r>
            <a:r>
              <a:rPr lang="sr-Latn-BA" sz="2400" b="1" dirty="0" smtClean="0">
                <a:sym typeface="Symbol" panose="05050102010706020507" pitchFamily="18" charset="2"/>
              </a:rPr>
              <a:t></a:t>
            </a:r>
            <a:r>
              <a:rPr lang="sr-Latn-BA" sz="2400" dirty="0" smtClean="0"/>
              <a:t> i </a:t>
            </a:r>
            <a:r>
              <a:rPr lang="sr-Latn-BA" sz="2400" b="1" dirty="0" smtClean="0">
                <a:sym typeface="Symbol" panose="05050102010706020507" pitchFamily="18" charset="2"/>
              </a:rPr>
              <a:t></a:t>
            </a:r>
            <a:r>
              <a:rPr lang="sr-Latn-BA" sz="2400" dirty="0" smtClean="0"/>
              <a:t> su glavne težišne ose.</a:t>
            </a:r>
            <a:endParaRPr lang="sr-Latn-RS" sz="2400" dirty="0"/>
          </a:p>
        </p:txBody>
      </p:sp>
      <p:cxnSp>
        <p:nvCxnSpPr>
          <p:cNvPr id="9" name="Elbow Connector 8"/>
          <p:cNvCxnSpPr>
            <a:stCxn id="7" idx="0"/>
            <a:endCxn id="6" idx="0"/>
          </p:cNvCxnSpPr>
          <p:nvPr/>
        </p:nvCxnSpPr>
        <p:spPr>
          <a:xfrm rot="5400000" flipH="1" flipV="1">
            <a:off x="4537997" y="3605400"/>
            <a:ext cx="17206" cy="2997200"/>
          </a:xfrm>
          <a:prstGeom prst="bentConnector3">
            <a:avLst>
              <a:gd name="adj1" fmla="val 142860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998563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7.4. Ekscentrično zategnuti i </a:t>
            </a:r>
            <a:b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ekscentrično pritisnuti štapovi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1273202"/>
            <a:ext cx="8083296" cy="1524000"/>
          </a:xfrm>
        </p:spPr>
        <p:txBody>
          <a:bodyPr>
            <a:normAutofit/>
          </a:bodyPr>
          <a:lstStyle/>
          <a:p>
            <a:r>
              <a:rPr lang="sr-Latn-RS" sz="2800" dirty="0"/>
              <a:t>U slučaju  ekscentrično zategnutog ili ekscentrično pritisnutog štapa napadna linija sile je paralelna njegovoj podužnoj osi. 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66" y="2819400"/>
            <a:ext cx="4806834" cy="2543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704" y="5410200"/>
            <a:ext cx="808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>
              <a:spcBef>
                <a:spcPts val="12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7.8 Praktični primeri elemenata koji se izlažu ekscentričnom zatezanju: Stub stubne bušilice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stega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0982"/>
            <a:ext cx="4434008" cy="3506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96960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7.9 Deo ekscentrično zategnutog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ekscentrično pritisnutog trapeznog štapa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30342"/>
              </p:ext>
            </p:extLst>
          </p:nvPr>
        </p:nvGraphicFramePr>
        <p:xfrm>
          <a:off x="7061200" y="2921000"/>
          <a:ext cx="147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7" name="Equation" r:id="rId4" imgW="736560" imgH="482400" progId="Equation.DSMT4">
                  <p:embed/>
                </p:oleObj>
              </mc:Choice>
              <mc:Fallback>
                <p:oleObj name="Equation" r:id="rId4" imgW="7365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2921000"/>
                        <a:ext cx="1473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8801" y="746880"/>
            <a:ext cx="2438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Napadna tačka ekscentrične zatezne/pritisne sile.</a:t>
            </a:r>
            <a:endParaRPr lang="sr-Latn-R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134132"/>
              </p:ext>
            </p:extLst>
          </p:nvPr>
        </p:nvGraphicFramePr>
        <p:xfrm>
          <a:off x="7010400" y="206254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428" name="Equation" r:id="rId6" imgW="761760" imgH="253800" progId="Equation.DSMT4">
                  <p:embed/>
                </p:oleObj>
              </mc:Choice>
              <mc:Fallback>
                <p:oleObj name="Equation" r:id="rId6" imgW="761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62540"/>
                        <a:ext cx="1524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9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2453"/>
            <a:ext cx="4434008" cy="3506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0386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7.10 Ekscentrična zatezna sila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 ekscentrična pritisna sila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redukovane u težište kraja trapeznog štapa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33400"/>
            <a:ext cx="297180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Ekscentrično zatezanje/pritisak je kombinacija </a:t>
            </a:r>
            <a:r>
              <a:rPr lang="sr-Latn-BA" sz="2400" b="1" dirty="0" smtClean="0"/>
              <a:t>čistog</a:t>
            </a:r>
            <a:r>
              <a:rPr lang="sr-Latn-BA" sz="2400" dirty="0" smtClean="0"/>
              <a:t> </a:t>
            </a:r>
            <a:r>
              <a:rPr lang="sr-Latn-BA" sz="2400" b="1" dirty="0" smtClean="0"/>
              <a:t>savijanja</a:t>
            </a:r>
            <a:r>
              <a:rPr lang="sr-Latn-BA" sz="2400" dirty="0" smtClean="0"/>
              <a:t> i </a:t>
            </a:r>
            <a:r>
              <a:rPr lang="sr-Latn-BA" sz="2400" i="1" dirty="0" smtClean="0"/>
              <a:t>aksijalnog opterećenja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7677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434008" cy="350630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69632"/>
              </p:ext>
            </p:extLst>
          </p:nvPr>
        </p:nvGraphicFramePr>
        <p:xfrm>
          <a:off x="6934200" y="1143000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2"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804" y="35860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Naponi</a:t>
            </a:r>
            <a:endParaRPr lang="sr-Latn-RS" sz="28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38286"/>
              </p:ext>
            </p:extLst>
          </p:nvPr>
        </p:nvGraphicFramePr>
        <p:xfrm>
          <a:off x="5181600" y="3733800"/>
          <a:ext cx="342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3" name="Equation" r:id="rId6" imgW="1714320" imgH="469800" progId="Equation.DSMT4">
                  <p:embed/>
                </p:oleObj>
              </mc:Choice>
              <mc:Fallback>
                <p:oleObj name="Equation" r:id="rId6" imgW="171432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3429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246258"/>
              </p:ext>
            </p:extLst>
          </p:nvPr>
        </p:nvGraphicFramePr>
        <p:xfrm>
          <a:off x="7137400" y="2286000"/>
          <a:ext cx="147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4" name="Equation" r:id="rId8" imgW="736560" imgH="482400" progId="Equation.DSMT4">
                  <p:embed/>
                </p:oleObj>
              </mc:Choice>
              <mc:Fallback>
                <p:oleObj name="Equation" r:id="rId8" imgW="73656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286000"/>
                        <a:ext cx="1473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7668260" y="34213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49464"/>
              </p:ext>
            </p:extLst>
          </p:nvPr>
        </p:nvGraphicFramePr>
        <p:xfrm>
          <a:off x="6654800" y="47523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5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7523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806843"/>
              </p:ext>
            </p:extLst>
          </p:nvPr>
        </p:nvGraphicFramePr>
        <p:xfrm>
          <a:off x="4724400" y="5207000"/>
          <a:ext cx="3860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6" name="Equation" r:id="rId12" imgW="1930320" imgH="444240" progId="Equation.DSMT4">
                  <p:embed/>
                </p:oleObj>
              </mc:Choice>
              <mc:Fallback>
                <p:oleObj name="Equation" r:id="rId12" imgW="1930320" imgH="4442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207000"/>
                        <a:ext cx="3860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3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45772"/>
              </p:ext>
            </p:extLst>
          </p:nvPr>
        </p:nvGraphicFramePr>
        <p:xfrm>
          <a:off x="914400" y="685800"/>
          <a:ext cx="160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9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160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34602"/>
              </p:ext>
            </p:extLst>
          </p:nvPr>
        </p:nvGraphicFramePr>
        <p:xfrm>
          <a:off x="914400" y="1752600"/>
          <a:ext cx="342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0" name="Equation" r:id="rId5" imgW="1714320" imgH="469800" progId="Equation.DSMT4">
                  <p:embed/>
                </p:oleObj>
              </mc:Choice>
              <mc:Fallback>
                <p:oleObj name="Equation" r:id="rId5" imgW="171432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429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81229"/>
              </p:ext>
            </p:extLst>
          </p:nvPr>
        </p:nvGraphicFramePr>
        <p:xfrm>
          <a:off x="1058863" y="3225800"/>
          <a:ext cx="3175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1" name="Equation" r:id="rId7" imgW="1587240" imgH="444240" progId="Equation.DSMT4">
                  <p:embed/>
                </p:oleObj>
              </mc:Choice>
              <mc:Fallback>
                <p:oleObj name="Equation" r:id="rId7" imgW="1587240" imgH="444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3225800"/>
                        <a:ext cx="31750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609600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Plus 7"/>
          <p:cNvSpPr/>
          <p:nvPr/>
        </p:nvSpPr>
        <p:spPr>
          <a:xfrm>
            <a:off x="228600" y="1431823"/>
            <a:ext cx="457200" cy="457200"/>
          </a:xfrm>
          <a:prstGeom prst="mathPlus">
            <a:avLst/>
          </a:prstGeom>
          <a:noFill/>
          <a:ln>
            <a:solidFill>
              <a:schemeClr val="dk1">
                <a:shade val="60000"/>
                <a:satMod val="1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8" idx="1"/>
            <a:endCxn id="5" idx="1"/>
          </p:cNvCxnSpPr>
          <p:nvPr/>
        </p:nvCxnSpPr>
        <p:spPr>
          <a:xfrm rot="16200000" flipH="1">
            <a:off x="-162908" y="2448528"/>
            <a:ext cx="1841879" cy="60166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50081" y="609600"/>
            <a:ext cx="45719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024869"/>
              </p:ext>
            </p:extLst>
          </p:nvPr>
        </p:nvGraphicFramePr>
        <p:xfrm>
          <a:off x="4724400" y="3162300"/>
          <a:ext cx="106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2" name="Equation" r:id="rId9" imgW="533160" imgH="507960" progId="Equation.DSMT4">
                  <p:embed/>
                </p:oleObj>
              </mc:Choice>
              <mc:Fallback>
                <p:oleObj name="Equation" r:id="rId9" imgW="5331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62300"/>
                        <a:ext cx="1066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4341971" y="3601719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103798"/>
              </p:ext>
            </p:extLst>
          </p:nvPr>
        </p:nvGraphicFramePr>
        <p:xfrm>
          <a:off x="12954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953711"/>
              </p:ext>
            </p:extLst>
          </p:nvPr>
        </p:nvGraphicFramePr>
        <p:xfrm>
          <a:off x="1047750" y="4662488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4" name="Equation" r:id="rId13" imgW="1612800" imgH="507960" progId="Equation.DSMT4">
                  <p:embed/>
                </p:oleObj>
              </mc:Choice>
              <mc:Fallback>
                <p:oleObj name="Equation" r:id="rId13" imgW="161280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662488"/>
                        <a:ext cx="3225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23718"/>
              </p:ext>
            </p:extLst>
          </p:nvPr>
        </p:nvGraphicFramePr>
        <p:xfrm>
          <a:off x="4876800" y="4662488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5" name="Equation" r:id="rId15" imgW="1612800" imgH="507960" progId="Equation.DSMT4">
                  <p:embed/>
                </p:oleObj>
              </mc:Choice>
              <mc:Fallback>
                <p:oleObj name="Equation" r:id="rId15" imgW="1612800" imgH="5079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62488"/>
                        <a:ext cx="3225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05818" y="533400"/>
            <a:ext cx="295243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Kod ekscentrično zategnutog/pritisnutog štapa, asimetričnog poprečnog preseka,  kojem su glavne težišne ose inercije 1 i 2 označene sa </a:t>
            </a:r>
            <a:r>
              <a:rPr lang="sr-Latn-RS" sz="2400" i="1" dirty="0">
                <a:sym typeface="Symbol" panose="05050102010706020507" pitchFamily="18" charset="2"/>
              </a:rPr>
              <a:t></a:t>
            </a:r>
            <a:r>
              <a:rPr lang="sr-Latn-RS" sz="2400" dirty="0"/>
              <a:t> i </a:t>
            </a:r>
            <a:r>
              <a:rPr lang="sr-Latn-RS" sz="2400" i="1" dirty="0">
                <a:sym typeface="Symbol" panose="05050102010706020507" pitchFamily="18" charset="2"/>
              </a:rPr>
              <a:t></a:t>
            </a:r>
            <a:r>
              <a:rPr lang="sr-Latn-RS" sz="2400" dirty="0"/>
              <a:t>, </a:t>
            </a:r>
            <a:r>
              <a:rPr lang="sr-Latn-RS" sz="2400" b="1" dirty="0"/>
              <a:t>jednačina</a:t>
            </a:r>
            <a:r>
              <a:rPr lang="sr-Latn-RS" sz="2400" dirty="0"/>
              <a:t> </a:t>
            </a:r>
            <a:r>
              <a:rPr lang="sr-Latn-RS" sz="2400" b="1" dirty="0"/>
              <a:t>neutralne</a:t>
            </a:r>
            <a:r>
              <a:rPr lang="sr-Latn-RS" sz="2400" dirty="0"/>
              <a:t> </a:t>
            </a:r>
            <a:r>
              <a:rPr lang="sr-Latn-RS" sz="2400" b="1" dirty="0"/>
              <a:t>ose</a:t>
            </a:r>
            <a:r>
              <a:rPr lang="sr-Latn-RS" sz="2400" dirty="0"/>
              <a:t> imala bi oblik</a:t>
            </a:r>
          </a:p>
        </p:txBody>
      </p:sp>
      <p:cxnSp>
        <p:nvCxnSpPr>
          <p:cNvPr id="21" name="Elbow Connector 20"/>
          <p:cNvCxnSpPr>
            <a:stCxn id="19" idx="2"/>
            <a:endCxn id="18" idx="0"/>
          </p:cNvCxnSpPr>
          <p:nvPr/>
        </p:nvCxnSpPr>
        <p:spPr>
          <a:xfrm rot="5400000">
            <a:off x="6579483" y="3859937"/>
            <a:ext cx="712768" cy="8923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62613" y="228600"/>
            <a:ext cx="516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Neutralna osa</a:t>
            </a:r>
            <a:endParaRPr lang="sr-Latn-R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5867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Tačke u kojima je napon u poprečnom preseku ekscentrično zategnutog/pritisnutog štapa, </a:t>
            </a:r>
            <a:r>
              <a:rPr lang="sr-Latn-RS" sz="2400" dirty="0" smtClean="0"/>
              <a:t>jednak nuli</a:t>
            </a:r>
            <a:endParaRPr lang="sr-Latn-R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01316"/>
              </p:ext>
            </p:extLst>
          </p:nvPr>
        </p:nvGraphicFramePr>
        <p:xfrm>
          <a:off x="3632200" y="1830388"/>
          <a:ext cx="3683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9" name="Equation" r:id="rId3" imgW="1841400" imgH="507960" progId="Equation.DSMT4">
                  <p:embed/>
                </p:oleObj>
              </mc:Choice>
              <mc:Fallback>
                <p:oleObj name="Equation" r:id="rId3" imgW="1841400" imgH="50796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830388"/>
                        <a:ext cx="3683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72349"/>
              </p:ext>
            </p:extLst>
          </p:nvPr>
        </p:nvGraphicFramePr>
        <p:xfrm>
          <a:off x="4705096" y="3288439"/>
          <a:ext cx="2336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0" name="Equation" r:id="rId5" imgW="1168200" imgH="444240" progId="Equation.DSMT4">
                  <p:embed/>
                </p:oleObj>
              </mc:Choice>
              <mc:Fallback>
                <p:oleObj name="Equation" r:id="rId5" imgW="116820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096" y="3288439"/>
                        <a:ext cx="233680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517504"/>
              </p:ext>
            </p:extLst>
          </p:nvPr>
        </p:nvGraphicFramePr>
        <p:xfrm>
          <a:off x="4705915" y="43180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1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915" y="43180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20610"/>
              </p:ext>
            </p:extLst>
          </p:nvPr>
        </p:nvGraphicFramePr>
        <p:xfrm>
          <a:off x="7543800" y="3124200"/>
          <a:ext cx="1143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2" name="Equation" r:id="rId9" imgW="571320" imgH="939600" progId="Equation.DSMT4">
                  <p:embed/>
                </p:oleObj>
              </mc:Choice>
              <mc:Fallback>
                <p:oleObj name="Equation" r:id="rId9" imgW="571320" imgH="939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24200"/>
                        <a:ext cx="1143000" cy="187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0" y="4572000"/>
            <a:ext cx="26476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Segmentni oblik jednačine neutralne ose.</a:t>
            </a:r>
            <a:endParaRPr lang="sr-Latn-RS" sz="2400" dirty="0"/>
          </a:p>
        </p:txBody>
      </p:sp>
      <p:cxnSp>
        <p:nvCxnSpPr>
          <p:cNvPr id="13" name="Elbow Connector 12"/>
          <p:cNvCxnSpPr>
            <a:stCxn id="8" idx="3"/>
            <a:endCxn id="9" idx="3"/>
          </p:cNvCxnSpPr>
          <p:nvPr/>
        </p:nvCxnSpPr>
        <p:spPr>
          <a:xfrm flipH="1">
            <a:off x="5899715" y="3732939"/>
            <a:ext cx="1142181" cy="978761"/>
          </a:xfrm>
          <a:prstGeom prst="bentConnector3">
            <a:avLst>
              <a:gd name="adj1" fmla="val -2001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9" idx="1"/>
          </p:cNvCxnSpPr>
          <p:nvPr/>
        </p:nvCxnSpPr>
        <p:spPr>
          <a:xfrm flipV="1">
            <a:off x="4324096" y="4711700"/>
            <a:ext cx="381819" cy="46046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23401" y="5308600"/>
            <a:ext cx="24013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b="1" dirty="0" smtClean="0"/>
              <a:t>a</a:t>
            </a:r>
            <a:r>
              <a:rPr lang="sr-Latn-BA" sz="2400" dirty="0" smtClean="0"/>
              <a:t> i </a:t>
            </a:r>
            <a:r>
              <a:rPr lang="sr-Latn-BA" sz="2400" b="1" dirty="0" smtClean="0"/>
              <a:t>b</a:t>
            </a:r>
            <a:r>
              <a:rPr lang="sr-Latn-BA" sz="2400" dirty="0" smtClean="0"/>
              <a:t> su odsečci na osama </a:t>
            </a:r>
            <a:r>
              <a:rPr lang="sr-Latn-BA" sz="2400" i="1" dirty="0" smtClean="0"/>
              <a:t>x</a:t>
            </a:r>
            <a:r>
              <a:rPr lang="sr-Latn-BA" sz="2400" dirty="0" smtClean="0"/>
              <a:t> i </a:t>
            </a:r>
            <a:r>
              <a:rPr lang="sr-Latn-BA" sz="2400" i="1" dirty="0" smtClean="0"/>
              <a:t>y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25" name="Elbow Connector 24"/>
          <p:cNvCxnSpPr>
            <a:stCxn id="20" idx="1"/>
            <a:endCxn id="9" idx="2"/>
          </p:cNvCxnSpPr>
          <p:nvPr/>
        </p:nvCxnSpPr>
        <p:spPr>
          <a:xfrm rot="10800000">
            <a:off x="5302815" y="5105401"/>
            <a:ext cx="220586" cy="6186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0" idx="3"/>
            <a:endCxn id="10" idx="2"/>
          </p:cNvCxnSpPr>
          <p:nvPr/>
        </p:nvCxnSpPr>
        <p:spPr>
          <a:xfrm flipV="1">
            <a:off x="7924800" y="5003800"/>
            <a:ext cx="190500" cy="7202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1"/>
            <a:endCxn id="6" idx="1"/>
          </p:cNvCxnSpPr>
          <p:nvPr/>
        </p:nvCxnSpPr>
        <p:spPr>
          <a:xfrm rot="10800000">
            <a:off x="3632200" y="2338389"/>
            <a:ext cx="1072896" cy="1394551"/>
          </a:xfrm>
          <a:prstGeom prst="bentConnector3">
            <a:avLst>
              <a:gd name="adj1" fmla="val 1213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533400"/>
            <a:ext cx="67116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dirty="0"/>
              <a:t>Kod ekscentrično zategnutog/pritisnutog štapa, asimetričnog poprečnog preseka,  kojem su glavne težišne ose inercije 1 i 2 označene sa </a:t>
            </a:r>
            <a:r>
              <a:rPr lang="sr-Latn-RS" sz="2400" i="1" dirty="0">
                <a:sym typeface="Symbol" panose="05050102010706020507" pitchFamily="18" charset="2"/>
              </a:rPr>
              <a:t></a:t>
            </a:r>
            <a:r>
              <a:rPr lang="sr-Latn-RS" sz="2400" dirty="0"/>
              <a:t> i </a:t>
            </a:r>
            <a:r>
              <a:rPr lang="sr-Latn-RS" sz="2400" i="1" dirty="0">
                <a:sym typeface="Symbol" panose="05050102010706020507" pitchFamily="18" charset="2"/>
              </a:rPr>
              <a:t></a:t>
            </a:r>
            <a:r>
              <a:rPr lang="sr-Latn-RS" sz="2400" dirty="0"/>
              <a:t>, </a:t>
            </a:r>
            <a:r>
              <a:rPr lang="sr-Latn-RS" sz="2400" b="1" dirty="0"/>
              <a:t>jednačina</a:t>
            </a:r>
            <a:r>
              <a:rPr lang="sr-Latn-RS" sz="2400" dirty="0"/>
              <a:t> </a:t>
            </a:r>
            <a:r>
              <a:rPr lang="sr-Latn-RS" sz="2400" b="1" dirty="0"/>
              <a:t>neutralne</a:t>
            </a:r>
            <a:r>
              <a:rPr lang="sr-Latn-RS" sz="2400" dirty="0"/>
              <a:t> </a:t>
            </a:r>
            <a:r>
              <a:rPr lang="sr-Latn-RS" sz="2400" b="1" dirty="0"/>
              <a:t>ose</a:t>
            </a:r>
            <a:r>
              <a:rPr lang="sr-Latn-RS" sz="2400" dirty="0"/>
              <a:t> imala bi oblik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9280"/>
              </p:ext>
            </p:extLst>
          </p:nvPr>
        </p:nvGraphicFramePr>
        <p:xfrm>
          <a:off x="6324600" y="170936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22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0936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13297"/>
              </p:ext>
            </p:extLst>
          </p:nvPr>
        </p:nvGraphicFramePr>
        <p:xfrm>
          <a:off x="6324600" y="2819400"/>
          <a:ext cx="11176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23" name="Equation" r:id="rId5" imgW="558720" imgH="965160" progId="Equation.DSMT4">
                  <p:embed/>
                </p:oleObj>
              </mc:Choice>
              <mc:Fallback>
                <p:oleObj name="Equation" r:id="rId5" imgW="558720" imgH="9651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1117600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6001" y="2821231"/>
            <a:ext cx="24013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Odsečci na osama </a:t>
            </a:r>
            <a:r>
              <a:rPr lang="sr-Latn-RS" sz="2400" i="1" dirty="0">
                <a:sym typeface="Symbol" panose="05050102010706020507" pitchFamily="18" charset="2"/>
              </a:rPr>
              <a:t></a:t>
            </a:r>
            <a:r>
              <a:rPr lang="sr-Latn-RS" sz="2400" dirty="0"/>
              <a:t> i </a:t>
            </a:r>
            <a:r>
              <a:rPr lang="sr-Latn-RS" sz="2400" i="1" dirty="0">
                <a:sym typeface="Symbol" panose="05050102010706020507" pitchFamily="18" charset="2"/>
              </a:rPr>
              <a:t></a:t>
            </a:r>
            <a:r>
              <a:rPr lang="sr-Latn-BA" sz="2400" dirty="0" smtClean="0"/>
              <a:t>.</a:t>
            </a:r>
            <a:endParaRPr lang="sr-Latn-RS" sz="2400" dirty="0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5867400" y="3236730"/>
            <a:ext cx="457200" cy="5478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4" idx="3"/>
          </p:cNvCxnSpPr>
          <p:nvPr/>
        </p:nvCxnSpPr>
        <p:spPr>
          <a:xfrm rot="5400000" flipH="1" flipV="1">
            <a:off x="6639530" y="2905730"/>
            <a:ext cx="1681540" cy="76200"/>
          </a:xfrm>
          <a:prstGeom prst="bentConnector4">
            <a:avLst>
              <a:gd name="adj1" fmla="val 38293"/>
              <a:gd name="adj2" fmla="val 4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457200"/>
            <a:ext cx="8083296" cy="5562600"/>
          </a:xfrm>
        </p:spPr>
        <p:txBody>
          <a:bodyPr>
            <a:normAutofit/>
          </a:bodyPr>
          <a:lstStyle/>
          <a:p>
            <a:r>
              <a:rPr lang="sr-Latn-RS" sz="2800" dirty="0"/>
              <a:t>Tešište poprečnog preseka je između napadne tačke </a:t>
            </a:r>
            <a:r>
              <a:rPr lang="sr-Latn-RS" sz="2800" b="1" dirty="0" smtClean="0"/>
              <a:t>N</a:t>
            </a:r>
            <a:r>
              <a:rPr lang="sr-Latn-RS" sz="2800" b="1" baseline="-25000" dirty="0" smtClean="0"/>
              <a:t>F</a:t>
            </a:r>
            <a:r>
              <a:rPr lang="sr-Latn-RS" sz="2800" baseline="-25000" dirty="0" smtClean="0"/>
              <a:t> </a:t>
            </a:r>
            <a:r>
              <a:rPr lang="sr-Latn-RS" sz="2800" dirty="0"/>
              <a:t>i neutralne ose</a:t>
            </a:r>
            <a:r>
              <a:rPr lang="sr-Latn-RS" sz="2800" dirty="0" smtClean="0"/>
              <a:t>,</a:t>
            </a:r>
          </a:p>
          <a:p>
            <a:r>
              <a:rPr lang="sr-Latn-RS" sz="2800" dirty="0"/>
              <a:t>Neutralna osa prolazi kroz kvadrant, nasuprot kvadranta u kojem se nalazi  napadna tačka </a:t>
            </a:r>
            <a:r>
              <a:rPr lang="sr-Latn-RS" sz="2800" b="1" dirty="0" smtClean="0"/>
              <a:t>N</a:t>
            </a:r>
            <a:r>
              <a:rPr lang="sr-Latn-RS" sz="2800" b="1" baseline="-25000" dirty="0" smtClean="0"/>
              <a:t>F</a:t>
            </a:r>
            <a:r>
              <a:rPr lang="sr-Latn-RS" sz="2800" dirty="0" smtClean="0"/>
              <a:t>,</a:t>
            </a:r>
          </a:p>
          <a:p>
            <a:r>
              <a:rPr lang="sr-Latn-RS" sz="2800" dirty="0"/>
              <a:t>Neutralna osa je paralelna tangentama centralne elipse inercije u tačkama </a:t>
            </a:r>
            <a:r>
              <a:rPr lang="sr-Latn-RS" sz="2800" dirty="0" smtClean="0"/>
              <a:t>u kojima </a:t>
            </a:r>
            <a:r>
              <a:rPr lang="sr-Latn-RS" sz="2800" dirty="0"/>
              <a:t>ista seče pravu koja prolazi kroz težište i napadnu tačku </a:t>
            </a:r>
            <a:r>
              <a:rPr lang="sr-Latn-RS" sz="2800" b="1" dirty="0"/>
              <a:t>N</a:t>
            </a:r>
            <a:r>
              <a:rPr lang="sr-Latn-RS" sz="2800" b="1" baseline="-25000" dirty="0"/>
              <a:t>F</a:t>
            </a:r>
            <a:r>
              <a:rPr lang="sr-Latn-RS" sz="2800" dirty="0"/>
              <a:t>,</a:t>
            </a:r>
          </a:p>
          <a:p>
            <a:r>
              <a:rPr lang="sr-Latn-RS" sz="2800" dirty="0"/>
              <a:t>Ako napadna </a:t>
            </a:r>
            <a:r>
              <a:rPr lang="sr-Latn-RS" sz="2800" dirty="0" smtClean="0"/>
              <a:t>tačka </a:t>
            </a:r>
            <a:r>
              <a:rPr lang="sr-Latn-RS" sz="2800" b="1" dirty="0"/>
              <a:t>N</a:t>
            </a:r>
            <a:r>
              <a:rPr lang="sr-Latn-RS" sz="2800" b="1" baseline="-25000" dirty="0"/>
              <a:t>F</a:t>
            </a:r>
            <a:r>
              <a:rPr lang="sr-Latn-RS" sz="2800" baseline="-25000" dirty="0"/>
              <a:t> </a:t>
            </a:r>
            <a:r>
              <a:rPr lang="sr-Latn-RS" sz="2800" dirty="0" smtClean="0"/>
              <a:t>leži </a:t>
            </a:r>
            <a:r>
              <a:rPr lang="sr-Latn-RS" sz="2800" dirty="0"/>
              <a:t>na nekoj od glavnih težišnih osa inercije, onda je neutralna osa normalna na tu </a:t>
            </a:r>
            <a:r>
              <a:rPr lang="sr-Latn-RS" sz="2800" dirty="0" smtClean="0"/>
              <a:t>osu,</a:t>
            </a:r>
          </a:p>
          <a:p>
            <a:pPr lvl="0"/>
            <a:r>
              <a:rPr lang="sr-Latn-RS" sz="2800" dirty="0"/>
              <a:t>Promena intenziteta ekscentrične zatezne/pritisne sile ne menja položaj neutralne ose</a:t>
            </a:r>
            <a:r>
              <a:rPr lang="sr-Latn-RS" sz="2800" dirty="0" smtClean="0"/>
              <a:t>.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2900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5403"/>
            <a:ext cx="4071158" cy="4108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5036403"/>
            <a:ext cx="838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600"/>
              </a:spcBef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5.36 Stati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čki neodređena greda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BA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prevedena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u statički određenu gredu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rastavljenu na dve statički određene grede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04" y="228600"/>
            <a:ext cx="77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 smtClean="0"/>
              <a:t>Jedna statički neodređena greda</a:t>
            </a:r>
            <a:endParaRPr lang="sr-Latn-R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150203"/>
            <a:ext cx="388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Stepen statičke neodređenosti: </a:t>
            </a:r>
            <a:r>
              <a:rPr lang="sr-Latn-BA" sz="2400" b="1" dirty="0" smtClean="0"/>
              <a:t>k = 2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6334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7397"/>
            <a:ext cx="5922818" cy="3609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5146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7.11 Osam položaja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neutralne ose štapa trapeznog poprečnog preseka u odnosu na napadnu tačku ekscentrične zatezne/pritisne sile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793172"/>
            <a:ext cx="5886450" cy="4540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5429071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7.12 Raspodele napona u trapeznom poprečnom preseku ekscentrično zategnutog štapa, za razne položaje napadne tačke ekscentrične zatezne sile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1" y="609600"/>
            <a:ext cx="234315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Napadnim tačkama 1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2, 3, i 4,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odgovaraju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neutralne ose 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I,  II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II,  III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III i IV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IV (raspodele napona: c, d, e, f.</a:t>
            </a:r>
            <a:endParaRPr lang="sr-Latn-RS" sz="2400" dirty="0"/>
          </a:p>
        </p:txBody>
      </p:sp>
      <p:sp>
        <p:nvSpPr>
          <p:cNvPr id="6" name="Rectangle 5"/>
          <p:cNvSpPr/>
          <p:nvPr/>
        </p:nvSpPr>
        <p:spPr>
          <a:xfrm>
            <a:off x="313760" y="3446693"/>
            <a:ext cx="256279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Napadna tačka u težištu, neutralna osa u beskona-čnosti (Čisti pritisak, napon: b)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9118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" y="335972"/>
            <a:ext cx="5886450" cy="4540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4221540"/>
            <a:ext cx="4953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Neutralna osa unutar poprečnog preseka ekascentrično zategnutog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štapa,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deli presek na dva dela, deo koji je zategnut i deo koji je pritisnut.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62614" y="22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Čvrstoća</a:t>
            </a:r>
            <a:endParaRPr lang="sr-Latn-R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48868"/>
              </p:ext>
            </p:extLst>
          </p:nvPr>
        </p:nvGraphicFramePr>
        <p:xfrm>
          <a:off x="2482235" y="1044424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0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235" y="1044424"/>
                        <a:ext cx="1346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49802"/>
              </p:ext>
            </p:extLst>
          </p:nvPr>
        </p:nvGraphicFramePr>
        <p:xfrm>
          <a:off x="2482235" y="2032000"/>
          <a:ext cx="152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1" name="Equation" r:id="rId5" imgW="761760" imgH="507960" progId="Equation.DSMT4">
                  <p:embed/>
                </p:oleObj>
              </mc:Choice>
              <mc:Fallback>
                <p:oleObj name="Equation" r:id="rId5" imgW="7617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235" y="2032000"/>
                        <a:ext cx="1524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26425"/>
              </p:ext>
            </p:extLst>
          </p:nvPr>
        </p:nvGraphicFramePr>
        <p:xfrm>
          <a:off x="450235" y="1080476"/>
          <a:ext cx="180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2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35" y="1080476"/>
                        <a:ext cx="1803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91379"/>
              </p:ext>
            </p:extLst>
          </p:nvPr>
        </p:nvGraphicFramePr>
        <p:xfrm>
          <a:off x="1050822" y="23114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3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822" y="23114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2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3504" y="1106517"/>
            <a:ext cx="8083296" cy="4648200"/>
          </a:xfrm>
        </p:spPr>
        <p:txBody>
          <a:bodyPr>
            <a:normAutofit/>
          </a:bodyPr>
          <a:lstStyle/>
          <a:p>
            <a:r>
              <a:rPr lang="sr-Latn-RS" dirty="0"/>
              <a:t>Deo površine poprečnog preseka, kojoj može pripadati napadna tačka ekscentrične zatezne/pritisne sile posmatranog štapa, a da napon u štapu ostane istog znaka, zove se jezgro </a:t>
            </a:r>
            <a:r>
              <a:rPr lang="sr-Latn-RS" dirty="0" smtClean="0"/>
              <a:t>preseka.</a:t>
            </a:r>
          </a:p>
          <a:p>
            <a:r>
              <a:rPr lang="sr-Latn-BA" dirty="0" smtClean="0"/>
              <a:t>Do sada smo za poznatu napadnu tačku zatezne/pritisne sile, određivali neutralne ose.</a:t>
            </a:r>
          </a:p>
          <a:p>
            <a:r>
              <a:rPr lang="sr-Latn-BA" dirty="0" smtClean="0"/>
              <a:t>Pri određivanju jezgra preseka obrnućemo postupak, za neutralnu osu koja tangira poprečni presek (najmanje tri), odredićemo odgovarajuću napadnu tačku zatezne/pritisne sile sa koordinatama</a:t>
            </a:r>
            <a:endParaRPr lang="sr-Latn-RS" dirty="0" smtClean="0"/>
          </a:p>
          <a:p>
            <a:endParaRPr lang="sr-Latn-R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2614" y="376535"/>
            <a:ext cx="352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Jezgro preseka</a:t>
            </a:r>
            <a:endParaRPr lang="sr-Latn-RS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302087"/>
              </p:ext>
            </p:extLst>
          </p:nvPr>
        </p:nvGraphicFramePr>
        <p:xfrm>
          <a:off x="3886200" y="5145525"/>
          <a:ext cx="447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25" name="Equation" r:id="rId3" imgW="2234880" imgH="469800" progId="Equation.DSMT4">
                  <p:embed/>
                </p:oleObj>
              </mc:Choice>
              <mc:Fallback>
                <p:oleObj name="Equation" r:id="rId3" imgW="223488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45525"/>
                        <a:ext cx="44704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9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4326774" cy="3023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817203"/>
            <a:ext cx="432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7.13 Četvorougaono jezgro trapeznog poprečnog preseka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2593571" cy="2406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6028" y="3436203"/>
            <a:ext cx="3050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7.14 Jezgro kružnog poprečnog preseka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74639"/>
            <a:ext cx="7772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7.5. Savijanje praćeno uvijanjem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3504" y="914401"/>
            <a:ext cx="8083296" cy="27431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Ovde čemo se zadržati </a:t>
            </a:r>
            <a:r>
              <a:rPr lang="sr-Latn-RS" sz="2800" dirty="0"/>
              <a:t>samo</a:t>
            </a:r>
            <a:r>
              <a:rPr lang="sr-Latn-RS" dirty="0"/>
              <a:t> na linijskim nosećim elementima kružnog i kružno-prstenastog poprečnog preseka, kod kojih je savijanje oko </a:t>
            </a:r>
            <a:r>
              <a:rPr lang="sr-Latn-RS" i="1" dirty="0"/>
              <a:t>x</a:t>
            </a:r>
            <a:r>
              <a:rPr lang="sr-Latn-RS" dirty="0"/>
              <a:t> ose, praćeno uvijanjem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Kod </a:t>
            </a:r>
            <a:r>
              <a:rPr lang="sr-Latn-RS" dirty="0"/>
              <a:t>njih se u poprečnim presecima, usled savijanja, pojavljuju normalni </a:t>
            </a:r>
            <a:r>
              <a:rPr lang="sr-Latn-RS" dirty="0" smtClean="0"/>
              <a:t>naponi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95030"/>
              </p:ext>
            </p:extLst>
          </p:nvPr>
        </p:nvGraphicFramePr>
        <p:xfrm>
          <a:off x="4677107" y="32258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4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107" y="3225800"/>
                        <a:ext cx="1676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267201"/>
            <a:ext cx="8083296" cy="1142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a usled uvijanja, pojavljuju se naponi smicanja, ili tangencijalni naponi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82432"/>
              </p:ext>
            </p:extLst>
          </p:nvPr>
        </p:nvGraphicFramePr>
        <p:xfrm>
          <a:off x="4038600" y="48387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5" name="Equation" r:id="rId5" imgW="1371600" imgH="431640" progId="Equation.DSMT4">
                  <p:embed/>
                </p:oleObj>
              </mc:Choice>
              <mc:Fallback>
                <p:oleObj name="Equation" r:id="rId5" imgW="13716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387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2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3504" y="457201"/>
            <a:ext cx="8083296" cy="19811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Problem savijanja praćenog uvijanjem svodi se na određivanje </a:t>
            </a:r>
            <a:r>
              <a:rPr lang="sr-Latn-RS" sz="2800" i="1" dirty="0"/>
              <a:t>ekvivalentnih momenata </a:t>
            </a:r>
            <a:r>
              <a:rPr lang="sr-Latn-RS" sz="2800" i="1" dirty="0" smtClean="0"/>
              <a:t>savijanja</a:t>
            </a:r>
            <a:r>
              <a:rPr lang="sr-Latn-RS" sz="2800" dirty="0" smtClean="0"/>
              <a:t>.</a:t>
            </a:r>
          </a:p>
          <a:p>
            <a:r>
              <a:rPr lang="sr-Latn-RS" dirty="0"/>
              <a:t>U svrhu određivanja ovih momenata, iskoristiće-mo teorije čvrstoće, sa kojima smo se već upoznali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58124"/>
              </p:ext>
            </p:extLst>
          </p:nvPr>
        </p:nvGraphicFramePr>
        <p:xfrm>
          <a:off x="533400" y="1473200"/>
          <a:ext cx="379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76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414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73200"/>
                        <a:ext cx="37909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44012"/>
              </p:ext>
            </p:extLst>
          </p:nvPr>
        </p:nvGraphicFramePr>
        <p:xfrm>
          <a:off x="485616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77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67524"/>
              </p:ext>
            </p:extLst>
          </p:nvPr>
        </p:nvGraphicFramePr>
        <p:xfrm>
          <a:off x="2779713" y="3022600"/>
          <a:ext cx="50704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78" name="Equation" r:id="rId7" imgW="2514600" imgH="609480" progId="Equation.DSMT4">
                  <p:embed/>
                </p:oleObj>
              </mc:Choice>
              <mc:Fallback>
                <p:oleObj name="Equation" r:id="rId7" imgW="2514600" imgH="6094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022600"/>
                        <a:ext cx="507047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 flipV="1">
            <a:off x="445008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0821"/>
              </p:ext>
            </p:extLst>
          </p:nvPr>
        </p:nvGraphicFramePr>
        <p:xfrm>
          <a:off x="1066800" y="2336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79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36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84664"/>
              </p:ext>
            </p:extLst>
          </p:nvPr>
        </p:nvGraphicFramePr>
        <p:xfrm>
          <a:off x="2360612" y="3632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80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632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2"/>
            <a:endCxn id="9" idx="1"/>
          </p:cNvCxnSpPr>
          <p:nvPr/>
        </p:nvCxnSpPr>
        <p:spPr>
          <a:xfrm rot="16200000" flipH="1">
            <a:off x="1263253" y="2687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1" idx="3"/>
            <a:endCxn id="13" idx="3"/>
          </p:cNvCxnSpPr>
          <p:nvPr/>
        </p:nvCxnSpPr>
        <p:spPr>
          <a:xfrm flipH="1" flipV="1">
            <a:off x="6819900" y="3375660"/>
            <a:ext cx="981075" cy="1945640"/>
          </a:xfrm>
          <a:prstGeom prst="bentConnector3">
            <a:avLst>
              <a:gd name="adj1" fmla="val -233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60658" y="33528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TextBox 24"/>
          <p:cNvSpPr txBox="1"/>
          <p:nvPr/>
        </p:nvSpPr>
        <p:spPr>
          <a:xfrm>
            <a:off x="2743200" y="4470400"/>
            <a:ext cx="2234241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Ekvivalentni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moment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28209"/>
              </p:ext>
            </p:extLst>
          </p:nvPr>
        </p:nvGraphicFramePr>
        <p:xfrm>
          <a:off x="4267200" y="4927600"/>
          <a:ext cx="3533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81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27600"/>
                        <a:ext cx="3533775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03504" y="228600"/>
            <a:ext cx="579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Teorija najvećeg normalnog napona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7579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66300"/>
              </p:ext>
            </p:extLst>
          </p:nvPr>
        </p:nvGraphicFramePr>
        <p:xfrm>
          <a:off x="510309" y="1524000"/>
          <a:ext cx="4064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3" name="Equation" r:id="rId3" imgW="2260440" imgH="393480" progId="Equation.DSMT4">
                  <p:embed/>
                </p:oleObj>
              </mc:Choice>
              <mc:Fallback>
                <p:oleObj name="Equation" r:id="rId3" imgW="2260440" imgH="393480" progId="Equation.DSMT4">
                  <p:embed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09" y="1524000"/>
                        <a:ext cx="4064000" cy="70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66171"/>
              </p:ext>
            </p:extLst>
          </p:nvPr>
        </p:nvGraphicFramePr>
        <p:xfrm>
          <a:off x="5054282" y="965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4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282" y="965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 flipV="1">
            <a:off x="4648200" y="1818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97055"/>
              </p:ext>
            </p:extLst>
          </p:nvPr>
        </p:nvGraphicFramePr>
        <p:xfrm>
          <a:off x="990600" y="2336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5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36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99823"/>
              </p:ext>
            </p:extLst>
          </p:nvPr>
        </p:nvGraphicFramePr>
        <p:xfrm>
          <a:off x="2284412" y="3632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3632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2"/>
            <a:endCxn id="7" idx="1"/>
          </p:cNvCxnSpPr>
          <p:nvPr/>
        </p:nvCxnSpPr>
        <p:spPr>
          <a:xfrm rot="16200000" flipH="1">
            <a:off x="1187053" y="2687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82329"/>
              </p:ext>
            </p:extLst>
          </p:nvPr>
        </p:nvGraphicFramePr>
        <p:xfrm>
          <a:off x="2720975" y="3048000"/>
          <a:ext cx="58134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7" name="Equation" r:id="rId11" imgW="2882880" imgH="609480" progId="Equation.DSMT4">
                  <p:embed/>
                </p:oleObj>
              </mc:Choice>
              <mc:Fallback>
                <p:oleObj name="Equation" r:id="rId11" imgW="2882880" imgH="609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048000"/>
                        <a:ext cx="5813425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11" idx="3"/>
            <a:endCxn id="16" idx="3"/>
          </p:cNvCxnSpPr>
          <p:nvPr/>
        </p:nvCxnSpPr>
        <p:spPr>
          <a:xfrm flipV="1">
            <a:off x="7019925" y="3375660"/>
            <a:ext cx="523875" cy="1472565"/>
          </a:xfrm>
          <a:prstGeom prst="bentConnector3">
            <a:avLst>
              <a:gd name="adj1" fmla="val 3247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5953"/>
              </p:ext>
            </p:extLst>
          </p:nvPr>
        </p:nvGraphicFramePr>
        <p:xfrm>
          <a:off x="2743200" y="4454525"/>
          <a:ext cx="4276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8" name="Equation" r:id="rId13" imgW="2120760" imgH="393480" progId="Equation.DSMT4">
                  <p:embed/>
                </p:oleObj>
              </mc:Choice>
              <mc:Fallback>
                <p:oleObj name="Equation" r:id="rId13" imgW="212076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54525"/>
                        <a:ext cx="4276725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62352"/>
              </p:ext>
            </p:extLst>
          </p:nvPr>
        </p:nvGraphicFramePr>
        <p:xfrm>
          <a:off x="1363662" y="4648200"/>
          <a:ext cx="922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29" name="Equation" r:id="rId15" imgW="457200" imgH="203040" progId="Equation.3">
                  <p:embed/>
                </p:oleObj>
              </mc:Choice>
              <mc:Fallback>
                <p:oleObj name="Equation" r:id="rId15" imgW="457200" imgH="20304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2" y="4648200"/>
                        <a:ext cx="922337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Arrow 12"/>
          <p:cNvSpPr/>
          <p:nvPr/>
        </p:nvSpPr>
        <p:spPr>
          <a:xfrm rot="10800000" flipV="1">
            <a:off x="2362200" y="4779645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25462"/>
              </p:ext>
            </p:extLst>
          </p:nvPr>
        </p:nvGraphicFramePr>
        <p:xfrm>
          <a:off x="3376612" y="5308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30" name="Equation" r:id="rId17" imgW="139639" imgH="203112" progId="Equation.3">
                  <p:embed/>
                </p:oleObj>
              </mc:Choice>
              <mc:Fallback>
                <p:oleObj name="Equation" r:id="rId17" imgW="139639" imgH="203112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2" y="5308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7387"/>
              </p:ext>
            </p:extLst>
          </p:nvPr>
        </p:nvGraphicFramePr>
        <p:xfrm>
          <a:off x="2743200" y="5715000"/>
          <a:ext cx="41767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31" name="Equation" r:id="rId18" imgW="2070000" imgH="291960" progId="Equation.DSMT4">
                  <p:embed/>
                </p:oleObj>
              </mc:Choice>
              <mc:Fallback>
                <p:oleObj name="Equation" r:id="rId18" imgW="2070000" imgH="291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15000"/>
                        <a:ext cx="4176712" cy="584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284558" y="33528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603504" y="228600"/>
            <a:ext cx="617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Teorija </a:t>
            </a:r>
            <a:r>
              <a:rPr lang="sr-Latn-R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najveće dužinske deformacije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3530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52207" cy="4501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491666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i="1" dirty="0"/>
              <a:t>Sl. 5.37 Uz primenu kanonskih jednačina metoda sila statički neodređene grede izložene spoljašnjem opterećenju </a:t>
            </a:r>
            <a:r>
              <a:rPr lang="sr-Latn-RS" sz="2400" dirty="0"/>
              <a:t>(</a:t>
            </a:r>
            <a:r>
              <a:rPr lang="sr-Latn-RS" sz="2400" i="1" dirty="0"/>
              <a:t>a</a:t>
            </a:r>
            <a:r>
              <a:rPr lang="sr-Latn-RS" sz="2400" dirty="0"/>
              <a:t>) </a:t>
            </a:r>
            <a:r>
              <a:rPr lang="sr-Latn-RS" sz="2400" i="1" dirty="0"/>
              <a:t>i jediničnim koncentrisanim opterećenjima </a:t>
            </a:r>
            <a:r>
              <a:rPr lang="sr-Latn-RS" sz="2400" dirty="0"/>
              <a:t>(</a:t>
            </a:r>
            <a:r>
              <a:rPr lang="sr-Latn-RS" sz="2400" i="1" dirty="0"/>
              <a:t>b</a:t>
            </a:r>
            <a:r>
              <a:rPr lang="sr-Latn-RS" sz="2400" dirty="0"/>
              <a:t>)</a:t>
            </a:r>
            <a:r>
              <a:rPr lang="sr-Latn-RS" sz="2400" i="1" dirty="0"/>
              <a:t> i </a:t>
            </a:r>
            <a:r>
              <a:rPr lang="sr-Latn-RS" sz="2400" dirty="0"/>
              <a:t>(</a:t>
            </a:r>
            <a:r>
              <a:rPr lang="sr-Latn-RS" sz="2400" i="1" dirty="0"/>
              <a:t>c</a:t>
            </a:r>
            <a:r>
              <a:rPr lang="sr-Latn-RS" sz="2400" dirty="0"/>
              <a:t>)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63298"/>
              </p:ext>
            </p:extLst>
          </p:nvPr>
        </p:nvGraphicFramePr>
        <p:xfrm>
          <a:off x="5480304" y="1905000"/>
          <a:ext cx="271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32" name="Equation" r:id="rId4" imgW="1358640" imgH="457200" progId="Equation.DSMT4">
                  <p:embed/>
                </p:oleObj>
              </mc:Choice>
              <mc:Fallback>
                <p:oleObj name="Equation" r:id="rId4" imgW="1358640" imgH="457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304" y="1905000"/>
                        <a:ext cx="2717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0304" y="798911"/>
            <a:ext cx="280009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Kanonske jednačine metoda sila?</a:t>
            </a:r>
            <a:endParaRPr lang="sr-Latn-RS" sz="2400" dirty="0"/>
          </a:p>
        </p:txBody>
      </p:sp>
      <p:cxnSp>
        <p:nvCxnSpPr>
          <p:cNvPr id="17" name="Elbow Connector 16"/>
          <p:cNvCxnSpPr>
            <a:stCxn id="15" idx="3"/>
            <a:endCxn id="14" idx="3"/>
          </p:cNvCxnSpPr>
          <p:nvPr/>
        </p:nvCxnSpPr>
        <p:spPr>
          <a:xfrm flipH="1">
            <a:off x="8198104" y="1214410"/>
            <a:ext cx="82296" cy="1147790"/>
          </a:xfrm>
          <a:prstGeom prst="bentConnector3">
            <a:avLst>
              <a:gd name="adj1" fmla="val -2777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43443"/>
              </p:ext>
            </p:extLst>
          </p:nvPr>
        </p:nvGraphicFramePr>
        <p:xfrm>
          <a:off x="6019800" y="3216275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33" name="Equation" r:id="rId6" imgW="1066680" imgH="228600" progId="Equation.DSMT4">
                  <p:embed/>
                </p:oleObj>
              </mc:Choice>
              <mc:Fallback>
                <p:oleObj name="Equation" r:id="rId6" imgW="10666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216275"/>
                        <a:ext cx="213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11996"/>
              </p:ext>
            </p:extLst>
          </p:nvPr>
        </p:nvGraphicFramePr>
        <p:xfrm>
          <a:off x="7359904" y="3820845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34"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904" y="3820845"/>
                        <a:ext cx="787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199120" y="3149025"/>
            <a:ext cx="33528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3200" b="1" dirty="0"/>
              <a:t>?</a:t>
            </a:r>
            <a:endParaRPr lang="sr-Latn-R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99120" y="3733800"/>
            <a:ext cx="33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dirty="0"/>
              <a:t>?</a:t>
            </a:r>
            <a:endParaRPr lang="sr-Latn-RS" sz="3200" b="1" dirty="0"/>
          </a:p>
        </p:txBody>
      </p:sp>
      <p:cxnSp>
        <p:nvCxnSpPr>
          <p:cNvPr id="25" name="Elbow Connector 24"/>
          <p:cNvCxnSpPr>
            <a:stCxn id="20" idx="1"/>
            <a:endCxn id="14" idx="1"/>
          </p:cNvCxnSpPr>
          <p:nvPr/>
        </p:nvCxnSpPr>
        <p:spPr>
          <a:xfrm rot="10800000">
            <a:off x="5480304" y="2362201"/>
            <a:ext cx="1879600" cy="1687245"/>
          </a:xfrm>
          <a:prstGeom prst="bentConnector3">
            <a:avLst>
              <a:gd name="adj1" fmla="val 11216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4" idx="2"/>
            <a:endCxn id="19" idx="0"/>
          </p:cNvCxnSpPr>
          <p:nvPr/>
        </p:nvCxnSpPr>
        <p:spPr>
          <a:xfrm rot="16200000" flipH="1">
            <a:off x="6764465" y="2894139"/>
            <a:ext cx="396875" cy="2473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995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59188"/>
              </p:ext>
            </p:extLst>
          </p:nvPr>
        </p:nvGraphicFramePr>
        <p:xfrm>
          <a:off x="1249680" y="1960563"/>
          <a:ext cx="27892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18" name="Equation" r:id="rId3" imgW="1396800" imgH="279360" progId="Equation.DSMT4">
                  <p:embed/>
                </p:oleObj>
              </mc:Choice>
              <mc:Fallback>
                <p:oleObj name="Equation" r:id="rId3" imgW="1396800" imgH="279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" y="1960563"/>
                        <a:ext cx="2789237" cy="554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42911"/>
              </p:ext>
            </p:extLst>
          </p:nvPr>
        </p:nvGraphicFramePr>
        <p:xfrm>
          <a:off x="4551362" y="1346200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19" name="Equation" r:id="rId5" imgW="1295280" imgH="888840" progId="Equation.DSMT4">
                  <p:embed/>
                </p:oleObj>
              </mc:Choice>
              <mc:Fallback>
                <p:oleObj name="Equation" r:id="rId5" imgW="1295280" imgH="888840" progId="Equation.DSMT4">
                  <p:embed/>
                  <p:pic>
                    <p:nvPicPr>
                      <p:cNvPr id="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2" y="1346200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 flipV="1">
            <a:off x="4145280" y="21996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68996"/>
              </p:ext>
            </p:extLst>
          </p:nvPr>
        </p:nvGraphicFramePr>
        <p:xfrm>
          <a:off x="1783080" y="2590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20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080" y="2590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773362"/>
              </p:ext>
            </p:extLst>
          </p:nvPr>
        </p:nvGraphicFramePr>
        <p:xfrm>
          <a:off x="3076892" y="3886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2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892" y="3886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2"/>
            <a:endCxn id="7" idx="1"/>
          </p:cNvCxnSpPr>
          <p:nvPr/>
        </p:nvCxnSpPr>
        <p:spPr>
          <a:xfrm rot="16200000" flipH="1">
            <a:off x="1979533" y="2941241"/>
            <a:ext cx="1041400" cy="11533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59857"/>
              </p:ext>
            </p:extLst>
          </p:nvPr>
        </p:nvGraphicFramePr>
        <p:xfrm>
          <a:off x="3516630" y="3505200"/>
          <a:ext cx="36004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22" name="Equation" r:id="rId11" imgW="1803240" imgH="495000" progId="Equation.DSMT4">
                  <p:embed/>
                </p:oleObj>
              </mc:Choice>
              <mc:Fallback>
                <p:oleObj name="Equation" r:id="rId11" imgW="1803240" imgH="495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630" y="3505200"/>
                        <a:ext cx="3600450" cy="979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22957"/>
              </p:ext>
            </p:extLst>
          </p:nvPr>
        </p:nvGraphicFramePr>
        <p:xfrm>
          <a:off x="3535680" y="4832350"/>
          <a:ext cx="23320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23" name="Equation" r:id="rId13" imgW="1167893" imgH="291973" progId="Equation.DSMT4">
                  <p:embed/>
                </p:oleObj>
              </mc:Choice>
              <mc:Fallback>
                <p:oleObj name="Equation" r:id="rId13" imgW="1167893" imgH="29197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680" y="4832350"/>
                        <a:ext cx="2332038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3"/>
            <a:endCxn id="12" idx="3"/>
          </p:cNvCxnSpPr>
          <p:nvPr/>
        </p:nvCxnSpPr>
        <p:spPr>
          <a:xfrm flipV="1">
            <a:off x="5867718" y="3634740"/>
            <a:ext cx="258762" cy="1486535"/>
          </a:xfrm>
          <a:prstGeom prst="bentConnector3">
            <a:avLst>
              <a:gd name="adj1" fmla="val 618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67238" y="361188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603504" y="228600"/>
            <a:ext cx="549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Teorija </a:t>
            </a:r>
            <a:r>
              <a:rPr lang="sr-Latn-R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najvećeg napona smicanja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3282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cs typeface="Times New Roman" pitchFamily="18" charset="0"/>
              </a:rPr>
              <a:t>Hipoteza najvećeg specifičnog deformacijskog rada utrošenog na promenu oblika</a:t>
            </a:r>
            <a:endParaRPr lang="en-US" sz="2800" b="1" dirty="0"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0109"/>
              </p:ext>
            </p:extLst>
          </p:nvPr>
        </p:nvGraphicFramePr>
        <p:xfrm>
          <a:off x="588962" y="1524000"/>
          <a:ext cx="3584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2" name="Equation" r:id="rId3" imgW="1777229" imgH="291973" progId="Equation.DSMT4">
                  <p:embed/>
                </p:oleObj>
              </mc:Choice>
              <mc:Fallback>
                <p:oleObj name="Equation" r:id="rId3" imgW="1777229" imgH="291973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" y="1524000"/>
                        <a:ext cx="3584575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 flipV="1">
            <a:off x="4304029" y="1767840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66772"/>
              </p:ext>
            </p:extLst>
          </p:nvPr>
        </p:nvGraphicFramePr>
        <p:xfrm>
          <a:off x="4730749" y="1447800"/>
          <a:ext cx="3021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3" name="Equation" r:id="rId5" imgW="1497950" imgH="393529" progId="Equation.3">
                  <p:embed/>
                </p:oleObj>
              </mc:Choice>
              <mc:Fallback>
                <p:oleObj name="Equation" r:id="rId5" imgW="1497950" imgH="393529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49" y="1447800"/>
                        <a:ext cx="30210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06416"/>
              </p:ext>
            </p:extLst>
          </p:nvPr>
        </p:nvGraphicFramePr>
        <p:xfrm>
          <a:off x="1122362" y="2159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4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2" y="2159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011464"/>
              </p:ext>
            </p:extLst>
          </p:nvPr>
        </p:nvGraphicFramePr>
        <p:xfrm>
          <a:off x="2111374" y="3378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4" y="3378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204515" y="2623741"/>
            <a:ext cx="965200" cy="84851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76345"/>
              </p:ext>
            </p:extLst>
          </p:nvPr>
        </p:nvGraphicFramePr>
        <p:xfrm>
          <a:off x="5770562" y="2600325"/>
          <a:ext cx="261143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6" name="Equation" r:id="rId11" imgW="1295280" imgH="888840" progId="Equation.DSMT4">
                  <p:embed/>
                </p:oleObj>
              </mc:Choice>
              <mc:Fallback>
                <p:oleObj name="Equation" r:id="rId11" imgW="1295280" imgH="88884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2" y="2600325"/>
                        <a:ext cx="2611438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Arrow 10"/>
          <p:cNvSpPr/>
          <p:nvPr/>
        </p:nvSpPr>
        <p:spPr>
          <a:xfrm flipV="1">
            <a:off x="5389562" y="3453765"/>
            <a:ext cx="274320" cy="13716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008181"/>
              </p:ext>
            </p:extLst>
          </p:nvPr>
        </p:nvGraphicFramePr>
        <p:xfrm>
          <a:off x="2522537" y="3235325"/>
          <a:ext cx="28178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7" name="Equation" r:id="rId13" imgW="1396800" imgH="279360" progId="Equation.DSMT4">
                  <p:embed/>
                </p:oleObj>
              </mc:Choice>
              <mc:Fallback>
                <p:oleObj name="Equation" r:id="rId13" imgW="1396800" imgH="2793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7" y="3235325"/>
                        <a:ext cx="2817813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03222"/>
              </p:ext>
            </p:extLst>
          </p:nvPr>
        </p:nvGraphicFramePr>
        <p:xfrm>
          <a:off x="3027362" y="3883025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8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2" y="3883025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8070"/>
              </p:ext>
            </p:extLst>
          </p:nvPr>
        </p:nvGraphicFramePr>
        <p:xfrm>
          <a:off x="893762" y="4368800"/>
          <a:ext cx="44116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9" name="Equation" r:id="rId16" imgW="2209680" imgH="495000" progId="Equation.DSMT4">
                  <p:embed/>
                </p:oleObj>
              </mc:Choice>
              <mc:Fallback>
                <p:oleObj name="Equation" r:id="rId16" imgW="2209680" imgH="495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2" y="4368800"/>
                        <a:ext cx="4411663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48531"/>
              </p:ext>
            </p:extLst>
          </p:nvPr>
        </p:nvGraphicFramePr>
        <p:xfrm>
          <a:off x="4784725" y="5588000"/>
          <a:ext cx="28908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0" name="Equation" r:id="rId18" imgW="1447172" imgH="291973" progId="Equation.DSMT4">
                  <p:embed/>
                </p:oleObj>
              </mc:Choice>
              <mc:Fallback>
                <p:oleObj name="Equation" r:id="rId18" imgW="1447172" imgH="291973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5588000"/>
                        <a:ext cx="2890837" cy="5778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0"/>
            <a:endCxn id="17" idx="3"/>
          </p:cNvCxnSpPr>
          <p:nvPr/>
        </p:nvCxnSpPr>
        <p:spPr>
          <a:xfrm rot="16200000" flipV="1">
            <a:off x="4693604" y="4051460"/>
            <a:ext cx="1120140" cy="195293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17962" y="4445000"/>
            <a:ext cx="259242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03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3504" y="381000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Čvrtoća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98610"/>
              </p:ext>
            </p:extLst>
          </p:nvPr>
        </p:nvGraphicFramePr>
        <p:xfrm>
          <a:off x="736600" y="1143000"/>
          <a:ext cx="208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02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143000"/>
                        <a:ext cx="2082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184400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Dimenzionisanje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11979"/>
              </p:ext>
            </p:extLst>
          </p:nvPr>
        </p:nvGraphicFramePr>
        <p:xfrm>
          <a:off x="767654" y="3067317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03" name="Equation" r:id="rId5" imgW="672840" imgH="431640" progId="Equation.DSMT4">
                  <p:embed/>
                </p:oleObj>
              </mc:Choice>
              <mc:Fallback>
                <p:oleObj name="Equation" r:id="rId5" imgW="67284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54" y="3067317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25872"/>
              </p:ext>
            </p:extLst>
          </p:nvPr>
        </p:nvGraphicFramePr>
        <p:xfrm>
          <a:off x="2667000" y="3067317"/>
          <a:ext cx="1727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04" name="Equation" r:id="rId7" imgW="863280" imgH="482400" progId="Equation.DSMT4">
                  <p:embed/>
                </p:oleObj>
              </mc:Choice>
              <mc:Fallback>
                <p:oleObj name="Equation" r:id="rId7" imgW="8632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67317"/>
                        <a:ext cx="1727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53670"/>
              </p:ext>
            </p:extLst>
          </p:nvPr>
        </p:nvGraphicFramePr>
        <p:xfrm>
          <a:off x="2667000" y="4597400"/>
          <a:ext cx="233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05" name="Equation" r:id="rId9" imgW="1168200" imgH="520560" progId="Equation.DSMT4">
                  <p:embed/>
                </p:oleObj>
              </mc:Choice>
              <mc:Fallback>
                <p:oleObj name="Equation" r:id="rId9" imgW="1168200" imgH="520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97400"/>
                        <a:ext cx="233680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3065095"/>
            <a:ext cx="2286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Kružni poprečni presek.</a:t>
            </a:r>
            <a:endParaRPr lang="sr-Latn-R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9213" y="4597400"/>
            <a:ext cx="2514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Kružno-prstenasti poprečni presek.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9" idx="0"/>
            <a:endCxn id="7" idx="0"/>
          </p:cNvCxnSpPr>
          <p:nvPr/>
        </p:nvCxnSpPr>
        <p:spPr>
          <a:xfrm rot="16200000" flipH="1" flipV="1">
            <a:off x="4697889" y="1897806"/>
            <a:ext cx="2222" cy="2336800"/>
          </a:xfrm>
          <a:prstGeom prst="bentConnector3">
            <a:avLst>
              <a:gd name="adj1" fmla="val -102880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0"/>
            <a:endCxn id="8" idx="0"/>
          </p:cNvCxnSpPr>
          <p:nvPr/>
        </p:nvCxnSpPr>
        <p:spPr>
          <a:xfrm rot="16200000" flipV="1">
            <a:off x="5255957" y="3176843"/>
            <a:ext cx="12700" cy="2841113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74638"/>
            <a:ext cx="7772400" cy="11731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7.6. Uvijanje praćeno aksijalnim </a:t>
            </a:r>
          </a:p>
          <a:p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opterećenjem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3504" y="1447799"/>
            <a:ext cx="8083296" cy="220980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U poprečnim presecima linijskih nosećih elemenata kružnog i kružno-prstenastog poprečnog preseka površine </a:t>
            </a:r>
            <a:r>
              <a:rPr lang="sr-Latn-RS" i="1" dirty="0"/>
              <a:t>A</a:t>
            </a:r>
            <a:r>
              <a:rPr lang="sr-Latn-RS" dirty="0"/>
              <a:t>, kod kojih je uvijanje praćeno aksijalnim opterećenjem, pojavljuju se naponi od normalnih presečnih sila </a:t>
            </a:r>
            <a:r>
              <a:rPr lang="sr-Latn-RS" i="1" dirty="0" smtClean="0"/>
              <a:t>N,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56336"/>
              </p:ext>
            </p:extLst>
          </p:nvPr>
        </p:nvGraphicFramePr>
        <p:xfrm>
          <a:off x="3276600" y="3251200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1" name="Equation" r:id="rId3" imgW="977760" imgH="393480" progId="Equation.DSMT4">
                  <p:embed/>
                </p:oleObj>
              </mc:Choice>
              <mc:Fallback>
                <p:oleObj name="Equation" r:id="rId3" imgW="977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51200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4114800"/>
            <a:ext cx="8083296" cy="7159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i naponi usled uvijanja za koje vredi </a:t>
            </a:r>
            <a:r>
              <a:rPr lang="sr-Latn-RS" dirty="0" smtClean="0"/>
              <a:t>izraz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76477"/>
              </p:ext>
            </p:extLst>
          </p:nvPr>
        </p:nvGraphicFramePr>
        <p:xfrm>
          <a:off x="5715000" y="4656931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2" name="Equation" r:id="rId5" imgW="1371600" imgH="431640" progId="Equation.DSMT4">
                  <p:embed/>
                </p:oleObj>
              </mc:Choice>
              <mc:Fallback>
                <p:oleObj name="Equation" r:id="rId5" imgW="13716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56931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4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3504" y="533400"/>
            <a:ext cx="8083296" cy="2057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Problem uvijanja praćenog aksijalnim opterećenjem, svodi se na problem određivanja ekvivalentnih napona, primenom teorija </a:t>
            </a:r>
            <a:r>
              <a:rPr lang="sr-Latn-RS" sz="2800" dirty="0" smtClean="0"/>
              <a:t>čvrstoće, i njihovim upoređivanjem sa dozvoljenim naponima.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7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381000"/>
            <a:ext cx="7772400" cy="117316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7.7. Savijanje praćeno uvijanjem i </a:t>
            </a:r>
          </a:p>
          <a:p>
            <a:r>
              <a:rPr lang="sr-Latn-R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aksijalnim opterećenjem</a:t>
            </a:r>
            <a:endParaRPr lang="sr-Latn-R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3504" y="1371601"/>
            <a:ext cx="8083296" cy="236219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Kod savijanja linijskih nosećih elemenata kružnog i kružno-prstenastog poprečnog preseka, praćenog uvijanjem i aksijalnim opterećenjem, u poprečnim presecima pojavili bi se naponi od </a:t>
            </a:r>
            <a:r>
              <a:rPr lang="sr-Latn-RS" sz="2800" dirty="0" smtClean="0"/>
              <a:t>presečnih momenata savijanja i od  presečne normalne sile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561517"/>
              </p:ext>
            </p:extLst>
          </p:nvPr>
        </p:nvGraphicFramePr>
        <p:xfrm>
          <a:off x="5181600" y="3657600"/>
          <a:ext cx="320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8" name="Equation" r:id="rId3" imgW="1600200" imgH="431640" progId="Equation.DSMT4">
                  <p:embed/>
                </p:oleObj>
              </mc:Choice>
              <mc:Fallback>
                <p:oleObj name="Equation" r:id="rId3" imgW="16002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320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724400"/>
            <a:ext cx="8083296" cy="7159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i naponi usled uvijanja za koje vredi </a:t>
            </a:r>
            <a:r>
              <a:rPr lang="sr-Latn-RS" dirty="0" smtClean="0"/>
              <a:t>izraz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22955"/>
              </p:ext>
            </p:extLst>
          </p:nvPr>
        </p:nvGraphicFramePr>
        <p:xfrm>
          <a:off x="5715000" y="5266531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19" name="Equation" r:id="rId5" imgW="1371600" imgH="431640" progId="Equation.DSMT4">
                  <p:embed/>
                </p:oleObj>
              </mc:Choice>
              <mc:Fallback>
                <p:oleObj name="Equation" r:id="rId5" imgW="137160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266531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86</a:t>
            </a:fld>
            <a:endParaRPr lang="sr-Latn-R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3504" y="533400"/>
            <a:ext cx="8083296" cy="2057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/>
              <a:t>Problem </a:t>
            </a:r>
            <a:r>
              <a:rPr lang="sr-Latn-RS" sz="2800" dirty="0" smtClean="0"/>
              <a:t>savijanja praćenog uvijanjem i </a:t>
            </a:r>
            <a:r>
              <a:rPr lang="sr-Latn-RS" sz="2800" dirty="0"/>
              <a:t>aksijalnim opterećenjem, svodi se na problem određivanja ekvivalentnih napona, primenom teorija </a:t>
            </a:r>
            <a:r>
              <a:rPr lang="sr-Latn-RS" sz="2800" dirty="0" smtClean="0"/>
              <a:t>čvrstoće,  i njihovim upoređivanjem sa dozvoljenim naponima.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58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5025"/>
            <a:ext cx="3460173" cy="375111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52865"/>
              </p:ext>
            </p:extLst>
          </p:nvPr>
        </p:nvGraphicFramePr>
        <p:xfrm>
          <a:off x="4070555" y="533400"/>
          <a:ext cx="4612608" cy="23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60" name="Equation" r:id="rId4" imgW="2882880" imgH="1498320" progId="Equation.DSMT4">
                  <p:embed/>
                </p:oleObj>
              </mc:Choice>
              <mc:Fallback>
                <p:oleObj name="Equation" r:id="rId4" imgW="2882880" imgH="14983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555" y="533400"/>
                        <a:ext cx="4612608" cy="2397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60523"/>
              </p:ext>
            </p:extLst>
          </p:nvPr>
        </p:nvGraphicFramePr>
        <p:xfrm>
          <a:off x="487680" y="4359024"/>
          <a:ext cx="4389120" cy="15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61" name="Equation" r:id="rId6" imgW="2743200" imgH="990360" progId="Equation.DSMT4">
                  <p:embed/>
                </p:oleObj>
              </mc:Choice>
              <mc:Fallback>
                <p:oleObj name="Equation" r:id="rId6" imgW="2743200" imgH="990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" y="4359024"/>
                        <a:ext cx="4389120" cy="15845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82444"/>
              </p:ext>
            </p:extLst>
          </p:nvPr>
        </p:nvGraphicFramePr>
        <p:xfrm>
          <a:off x="5393867" y="3459864"/>
          <a:ext cx="3067776" cy="195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962" name="Equation" r:id="rId8" imgW="1917360" imgH="1218960" progId="Equation.DSMT4">
                  <p:embed/>
                </p:oleObj>
              </mc:Choice>
              <mc:Fallback>
                <p:oleObj name="Equation" r:id="rId8" imgW="1917360" imgH="1218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867" y="3459864"/>
                        <a:ext cx="3067776" cy="19503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7" idx="0"/>
            <a:endCxn id="4" idx="2"/>
          </p:cNvCxnSpPr>
          <p:nvPr/>
        </p:nvCxnSpPr>
        <p:spPr>
          <a:xfrm rot="16200000" flipV="1">
            <a:off x="6387731" y="2919840"/>
            <a:ext cx="529152" cy="5508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1"/>
            <a:endCxn id="6" idx="3"/>
          </p:cNvCxnSpPr>
          <p:nvPr/>
        </p:nvCxnSpPr>
        <p:spPr>
          <a:xfrm rot="10800000" flipV="1">
            <a:off x="4876801" y="4435032"/>
            <a:ext cx="517067" cy="7162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7800" y="5638800"/>
            <a:ext cx="3207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Podintegralne funkcije.</a:t>
            </a:r>
            <a:endParaRPr lang="sr-Latn-RS" sz="2400" dirty="0"/>
          </a:p>
        </p:txBody>
      </p:sp>
      <p:cxnSp>
        <p:nvCxnSpPr>
          <p:cNvPr id="23" name="Elbow Connector 22"/>
          <p:cNvCxnSpPr>
            <a:stCxn id="21" idx="3"/>
            <a:endCxn id="7" idx="3"/>
          </p:cNvCxnSpPr>
          <p:nvPr/>
        </p:nvCxnSpPr>
        <p:spPr>
          <a:xfrm flipH="1" flipV="1">
            <a:off x="8461643" y="4435032"/>
            <a:ext cx="3637" cy="1434601"/>
          </a:xfrm>
          <a:prstGeom prst="bentConnector3">
            <a:avLst>
              <a:gd name="adj1" fmla="val -62854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12858</TotalTime>
  <Words>2667</Words>
  <Application>Microsoft Office PowerPoint</Application>
  <PresentationFormat>On-screen Show (4:3)</PresentationFormat>
  <Paragraphs>274</Paragraphs>
  <Slides>86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5.14. Statički neodređene             konstrukcije.          Kanonske jednačine metoda          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TEORIJE ČVRSTOĆE</vt:lpstr>
      <vt:lpstr>PowerPoint Presentation</vt:lpstr>
      <vt:lpstr>PowerPoint Presentation</vt:lpstr>
      <vt:lpstr>PowerPoint Presentation</vt:lpstr>
      <vt:lpstr>PowerPoint Presentation</vt:lpstr>
      <vt:lpstr>6.2. Teorija najvećeg normalnog         napona</vt:lpstr>
      <vt:lpstr>PowerPoint Presentation</vt:lpstr>
      <vt:lpstr>PowerPoint Presentation</vt:lpstr>
      <vt:lpstr>6.2. Teorija najveće dužinske        deformacije</vt:lpstr>
      <vt:lpstr>PowerPoint Presentation</vt:lpstr>
      <vt:lpstr>PowerPoint Presentation</vt:lpstr>
      <vt:lpstr>PowerPoint Presentation</vt:lpstr>
      <vt:lpstr>6.3. Teorija najvećeg napona smicanja</vt:lpstr>
      <vt:lpstr>PowerPoint Presentation</vt:lpstr>
      <vt:lpstr>PowerPoint Presentation</vt:lpstr>
      <vt:lpstr>6.4. Teorija najvećeg specifičnog         deformacijskog rada utrošenog na         promenu oblika</vt:lpstr>
      <vt:lpstr>PowerPoint Presentation</vt:lpstr>
      <vt:lpstr>PowerPoint Presentation</vt:lpstr>
      <vt:lpstr>6.5. Morova teorija čvrstoće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SLOŽENA OPTEREĆENJA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 Ekscentrično zategnuti i         ekscentrično pritisnuti štapovi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1636</cp:revision>
  <cp:lastPrinted>2016-04-25T13:06:07Z</cp:lastPrinted>
  <dcterms:created xsi:type="dcterms:W3CDTF">2015-02-23T09:28:50Z</dcterms:created>
  <dcterms:modified xsi:type="dcterms:W3CDTF">2022-05-24T08:27:27Z</dcterms:modified>
</cp:coreProperties>
</file>