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92"/>
  </p:notesMasterIdLst>
  <p:handoutMasterIdLst>
    <p:handoutMasterId r:id="rId93"/>
  </p:handoutMasterIdLst>
  <p:sldIdLst>
    <p:sldId id="256" r:id="rId2"/>
    <p:sldId id="693" r:id="rId3"/>
    <p:sldId id="694" r:id="rId4"/>
    <p:sldId id="695" r:id="rId5"/>
    <p:sldId id="697" r:id="rId6"/>
    <p:sldId id="698" r:id="rId7"/>
    <p:sldId id="699" r:id="rId8"/>
    <p:sldId id="696" r:id="rId9"/>
    <p:sldId id="700" r:id="rId10"/>
    <p:sldId id="701" r:id="rId11"/>
    <p:sldId id="702" r:id="rId12"/>
    <p:sldId id="703" r:id="rId13"/>
    <p:sldId id="704" r:id="rId14"/>
    <p:sldId id="734" r:id="rId15"/>
    <p:sldId id="735" r:id="rId16"/>
    <p:sldId id="705" r:id="rId17"/>
    <p:sldId id="706" r:id="rId18"/>
    <p:sldId id="736" r:id="rId19"/>
    <p:sldId id="737" r:id="rId20"/>
    <p:sldId id="738" r:id="rId21"/>
    <p:sldId id="739" r:id="rId22"/>
    <p:sldId id="740" r:id="rId23"/>
    <p:sldId id="741" r:id="rId24"/>
    <p:sldId id="742" r:id="rId25"/>
    <p:sldId id="743" r:id="rId26"/>
    <p:sldId id="786" r:id="rId27"/>
    <p:sldId id="787" r:id="rId28"/>
    <p:sldId id="745" r:id="rId29"/>
    <p:sldId id="746" r:id="rId30"/>
    <p:sldId id="747" r:id="rId31"/>
    <p:sldId id="748" r:id="rId32"/>
    <p:sldId id="749" r:id="rId33"/>
    <p:sldId id="708" r:id="rId34"/>
    <p:sldId id="713" r:id="rId35"/>
    <p:sldId id="712" r:id="rId36"/>
    <p:sldId id="709" r:id="rId37"/>
    <p:sldId id="710" r:id="rId38"/>
    <p:sldId id="711" r:id="rId39"/>
    <p:sldId id="714" r:id="rId40"/>
    <p:sldId id="715" r:id="rId41"/>
    <p:sldId id="716" r:id="rId42"/>
    <p:sldId id="718" r:id="rId43"/>
    <p:sldId id="717" r:id="rId44"/>
    <p:sldId id="719" r:id="rId45"/>
    <p:sldId id="721" r:id="rId46"/>
    <p:sldId id="720" r:id="rId47"/>
    <p:sldId id="722" r:id="rId48"/>
    <p:sldId id="723" r:id="rId49"/>
    <p:sldId id="724" r:id="rId50"/>
    <p:sldId id="726" r:id="rId51"/>
    <p:sldId id="725" r:id="rId52"/>
    <p:sldId id="727" r:id="rId53"/>
    <p:sldId id="728" r:id="rId54"/>
    <p:sldId id="729" r:id="rId55"/>
    <p:sldId id="730" r:id="rId56"/>
    <p:sldId id="731" r:id="rId57"/>
    <p:sldId id="733" r:id="rId58"/>
    <p:sldId id="753" r:id="rId59"/>
    <p:sldId id="751" r:id="rId60"/>
    <p:sldId id="750" r:id="rId61"/>
    <p:sldId id="752" r:id="rId62"/>
    <p:sldId id="755" r:id="rId63"/>
    <p:sldId id="756" r:id="rId64"/>
    <p:sldId id="757" r:id="rId65"/>
    <p:sldId id="758" r:id="rId66"/>
    <p:sldId id="759" r:id="rId67"/>
    <p:sldId id="760" r:id="rId68"/>
    <p:sldId id="761" r:id="rId69"/>
    <p:sldId id="762" r:id="rId70"/>
    <p:sldId id="763" r:id="rId71"/>
    <p:sldId id="765" r:id="rId72"/>
    <p:sldId id="766" r:id="rId73"/>
    <p:sldId id="767" r:id="rId74"/>
    <p:sldId id="769" r:id="rId75"/>
    <p:sldId id="768" r:id="rId76"/>
    <p:sldId id="770" r:id="rId77"/>
    <p:sldId id="771" r:id="rId78"/>
    <p:sldId id="772" r:id="rId79"/>
    <p:sldId id="773" r:id="rId80"/>
    <p:sldId id="774" r:id="rId81"/>
    <p:sldId id="775" r:id="rId82"/>
    <p:sldId id="776" r:id="rId83"/>
    <p:sldId id="777" r:id="rId84"/>
    <p:sldId id="778" r:id="rId85"/>
    <p:sldId id="779" r:id="rId86"/>
    <p:sldId id="780" r:id="rId87"/>
    <p:sldId id="781" r:id="rId88"/>
    <p:sldId id="782" r:id="rId89"/>
    <p:sldId id="783" r:id="rId90"/>
    <p:sldId id="784" r:id="rId91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3.wmf"/><Relationship Id="rId4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8.wmf"/><Relationship Id="rId4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8.wmf"/><Relationship Id="rId7" Type="http://schemas.openxmlformats.org/officeDocument/2006/relationships/image" Target="../media/image54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7.wmf"/><Relationship Id="rId5" Type="http://schemas.openxmlformats.org/officeDocument/2006/relationships/image" Target="../media/image22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8.wmf"/><Relationship Id="rId4" Type="http://schemas.openxmlformats.org/officeDocument/2006/relationships/image" Target="../media/image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57.wmf"/><Relationship Id="rId5" Type="http://schemas.openxmlformats.org/officeDocument/2006/relationships/image" Target="../media/image67.wmf"/><Relationship Id="rId4" Type="http://schemas.openxmlformats.org/officeDocument/2006/relationships/image" Target="../media/image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45.wmf"/><Relationship Id="rId7" Type="http://schemas.openxmlformats.org/officeDocument/2006/relationships/image" Target="../media/image68.wmf"/><Relationship Id="rId2" Type="http://schemas.openxmlformats.org/officeDocument/2006/relationships/image" Target="../media/image28.wmf"/><Relationship Id="rId1" Type="http://schemas.openxmlformats.org/officeDocument/2006/relationships/image" Target="../media/image12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43.wmf"/><Relationship Id="rId9" Type="http://schemas.openxmlformats.org/officeDocument/2006/relationships/image" Target="../media/image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8.wmf"/><Relationship Id="rId1" Type="http://schemas.openxmlformats.org/officeDocument/2006/relationships/image" Target="../media/image70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3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47.wmf"/><Relationship Id="rId1" Type="http://schemas.openxmlformats.org/officeDocument/2006/relationships/image" Target="../media/image14.wmf"/><Relationship Id="rId6" Type="http://schemas.openxmlformats.org/officeDocument/2006/relationships/image" Target="../media/image7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0.wmf"/><Relationship Id="rId7" Type="http://schemas.openxmlformats.org/officeDocument/2006/relationships/image" Target="../media/image7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9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8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5.wmf"/><Relationship Id="rId10" Type="http://schemas.openxmlformats.org/officeDocument/2006/relationships/image" Target="../media/image93.wmf"/><Relationship Id="rId4" Type="http://schemas.openxmlformats.org/officeDocument/2006/relationships/image" Target="../media/image7.wmf"/><Relationship Id="rId9" Type="http://schemas.openxmlformats.org/officeDocument/2006/relationships/image" Target="../media/image9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7.wmf"/><Relationship Id="rId5" Type="http://schemas.openxmlformats.org/officeDocument/2006/relationships/image" Target="../media/image69.wmf"/><Relationship Id="rId4" Type="http://schemas.openxmlformats.org/officeDocument/2006/relationships/image" Target="../media/image11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7.wmf"/><Relationship Id="rId6" Type="http://schemas.openxmlformats.org/officeDocument/2006/relationships/image" Target="../media/image7.wmf"/><Relationship Id="rId5" Type="http://schemas.openxmlformats.org/officeDocument/2006/relationships/image" Target="../media/image69.wmf"/><Relationship Id="rId4" Type="http://schemas.openxmlformats.org/officeDocument/2006/relationships/image" Target="../media/image12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7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13.wmf"/><Relationship Id="rId5" Type="http://schemas.openxmlformats.org/officeDocument/2006/relationships/image" Target="../media/image7.wmf"/><Relationship Id="rId4" Type="http://schemas.openxmlformats.org/officeDocument/2006/relationships/image" Target="../media/image12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7.wmf"/><Relationship Id="rId4" Type="http://schemas.openxmlformats.org/officeDocument/2006/relationships/image" Target="../media/image13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13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7.wmf"/><Relationship Id="rId7" Type="http://schemas.openxmlformats.org/officeDocument/2006/relationships/image" Target="../media/image8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image" Target="../media/image163.wmf"/><Relationship Id="rId7" Type="http://schemas.openxmlformats.org/officeDocument/2006/relationships/image" Target="../media/image166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8.wmf"/><Relationship Id="rId5" Type="http://schemas.openxmlformats.org/officeDocument/2006/relationships/image" Target="../media/image165.wmf"/><Relationship Id="rId10" Type="http://schemas.openxmlformats.org/officeDocument/2006/relationships/image" Target="../media/image168.wmf"/><Relationship Id="rId4" Type="http://schemas.openxmlformats.org/officeDocument/2006/relationships/image" Target="../media/image164.wmf"/><Relationship Id="rId9" Type="http://schemas.openxmlformats.org/officeDocument/2006/relationships/image" Target="../media/image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7" Type="http://schemas.openxmlformats.org/officeDocument/2006/relationships/image" Target="../media/image167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2.wmf"/><Relationship Id="rId5" Type="http://schemas.openxmlformats.org/officeDocument/2006/relationships/image" Target="../media/image7.wmf"/><Relationship Id="rId4" Type="http://schemas.openxmlformats.org/officeDocument/2006/relationships/image" Target="../media/image171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179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6" Type="http://schemas.openxmlformats.org/officeDocument/2006/relationships/image" Target="../media/image185.wmf"/><Relationship Id="rId5" Type="http://schemas.openxmlformats.org/officeDocument/2006/relationships/image" Target="../media/image184.wmf"/><Relationship Id="rId4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1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24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7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7" Type="http://schemas.openxmlformats.org/officeDocument/2006/relationships/image" Target="../media/image192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6" Type="http://schemas.openxmlformats.org/officeDocument/2006/relationships/image" Target="../media/image7.wmf"/><Relationship Id="rId5" Type="http://schemas.openxmlformats.org/officeDocument/2006/relationships/image" Target="../media/image191.wmf"/><Relationship Id="rId4" Type="http://schemas.openxmlformats.org/officeDocument/2006/relationships/image" Target="../media/image172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7" Type="http://schemas.openxmlformats.org/officeDocument/2006/relationships/image" Target="../media/image198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6" Type="http://schemas.openxmlformats.org/officeDocument/2006/relationships/image" Target="../media/image197.wmf"/><Relationship Id="rId5" Type="http://schemas.openxmlformats.org/officeDocument/2006/relationships/image" Target="../media/image196.wmf"/><Relationship Id="rId4" Type="http://schemas.openxmlformats.org/officeDocument/2006/relationships/image" Target="../media/image7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4.wmf"/><Relationship Id="rId1" Type="http://schemas.openxmlformats.org/officeDocument/2006/relationships/image" Target="../media/image199.wmf"/><Relationship Id="rId4" Type="http://schemas.openxmlformats.org/officeDocument/2006/relationships/image" Target="../media/image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174.wmf"/><Relationship Id="rId4" Type="http://schemas.openxmlformats.org/officeDocument/2006/relationships/image" Target="../media/image203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06.wmf"/><Relationship Id="rId7" Type="http://schemas.openxmlformats.org/officeDocument/2006/relationships/image" Target="../media/image209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Relationship Id="rId6" Type="http://schemas.openxmlformats.org/officeDocument/2006/relationships/image" Target="../media/image7.wmf"/><Relationship Id="rId5" Type="http://schemas.openxmlformats.org/officeDocument/2006/relationships/image" Target="../media/image208.wmf"/><Relationship Id="rId4" Type="http://schemas.openxmlformats.org/officeDocument/2006/relationships/image" Target="../media/image207.wmf"/><Relationship Id="rId9" Type="http://schemas.openxmlformats.org/officeDocument/2006/relationships/image" Target="../media/image210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5" Type="http://schemas.openxmlformats.org/officeDocument/2006/relationships/image" Target="../media/image215.wmf"/><Relationship Id="rId4" Type="http://schemas.openxmlformats.org/officeDocument/2006/relationships/image" Target="../media/image7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4.wmf"/><Relationship Id="rId1" Type="http://schemas.openxmlformats.org/officeDocument/2006/relationships/image" Target="../media/image217.wmf"/><Relationship Id="rId5" Type="http://schemas.openxmlformats.org/officeDocument/2006/relationships/image" Target="../media/image219.wmf"/><Relationship Id="rId4" Type="http://schemas.openxmlformats.org/officeDocument/2006/relationships/image" Target="../media/image7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7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wmf"/><Relationship Id="rId2" Type="http://schemas.openxmlformats.org/officeDocument/2006/relationships/image" Target="../media/image222.wmf"/><Relationship Id="rId1" Type="http://schemas.openxmlformats.org/officeDocument/2006/relationships/image" Target="../media/image220.wmf"/><Relationship Id="rId4" Type="http://schemas.openxmlformats.org/officeDocument/2006/relationships/image" Target="../media/image21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image" Target="../media/image225.wmf"/><Relationship Id="rId1" Type="http://schemas.openxmlformats.org/officeDocument/2006/relationships/image" Target="../media/image224.wmf"/><Relationship Id="rId5" Type="http://schemas.openxmlformats.org/officeDocument/2006/relationships/image" Target="../media/image7.wmf"/><Relationship Id="rId4" Type="http://schemas.openxmlformats.org/officeDocument/2006/relationships/image" Target="../media/image219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3" Type="http://schemas.openxmlformats.org/officeDocument/2006/relationships/image" Target="../media/image229.wmf"/><Relationship Id="rId7" Type="http://schemas.openxmlformats.org/officeDocument/2006/relationships/image" Target="../media/image7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6" Type="http://schemas.openxmlformats.org/officeDocument/2006/relationships/image" Target="../media/image231.wmf"/><Relationship Id="rId5" Type="http://schemas.openxmlformats.org/officeDocument/2006/relationships/image" Target="../media/image215.wmf"/><Relationship Id="rId4" Type="http://schemas.openxmlformats.org/officeDocument/2006/relationships/image" Target="../media/image230.wmf"/><Relationship Id="rId9" Type="http://schemas.openxmlformats.org/officeDocument/2006/relationships/image" Target="../media/image219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35.wmf"/><Relationship Id="rId7" Type="http://schemas.openxmlformats.org/officeDocument/2006/relationships/image" Target="../media/image238.wmf"/><Relationship Id="rId2" Type="http://schemas.openxmlformats.org/officeDocument/2006/relationships/image" Target="../media/image234.wmf"/><Relationship Id="rId1" Type="http://schemas.openxmlformats.org/officeDocument/2006/relationships/image" Target="../media/image233.wmf"/><Relationship Id="rId6" Type="http://schemas.openxmlformats.org/officeDocument/2006/relationships/image" Target="../media/image237.wmf"/><Relationship Id="rId5" Type="http://schemas.openxmlformats.org/officeDocument/2006/relationships/image" Target="../media/image215.wmf"/><Relationship Id="rId10" Type="http://schemas.openxmlformats.org/officeDocument/2006/relationships/image" Target="../media/image219.wmf"/><Relationship Id="rId4" Type="http://schemas.openxmlformats.org/officeDocument/2006/relationships/image" Target="../media/image236.wmf"/><Relationship Id="rId9" Type="http://schemas.openxmlformats.org/officeDocument/2006/relationships/image" Target="../media/image239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2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5" Type="http://schemas.openxmlformats.org/officeDocument/2006/relationships/image" Target="../media/image247.wmf"/><Relationship Id="rId4" Type="http://schemas.openxmlformats.org/officeDocument/2006/relationships/image" Target="../media/image246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4.wmf"/><Relationship Id="rId1" Type="http://schemas.openxmlformats.org/officeDocument/2006/relationships/image" Target="../media/image248.wmf"/><Relationship Id="rId6" Type="http://schemas.openxmlformats.org/officeDocument/2006/relationships/image" Target="../media/image249.wmf"/><Relationship Id="rId5" Type="http://schemas.openxmlformats.org/officeDocument/2006/relationships/image" Target="../media/image7.wmf"/><Relationship Id="rId4" Type="http://schemas.openxmlformats.org/officeDocument/2006/relationships/image" Target="../media/image247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0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Relationship Id="rId4" Type="http://schemas.openxmlformats.org/officeDocument/2006/relationships/image" Target="../media/image255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7.wmf"/><Relationship Id="rId5" Type="http://schemas.openxmlformats.org/officeDocument/2006/relationships/image" Target="../media/image258.wmf"/><Relationship Id="rId4" Type="http://schemas.openxmlformats.org/officeDocument/2006/relationships/image" Target="../media/image2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7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wmf"/><Relationship Id="rId2" Type="http://schemas.openxmlformats.org/officeDocument/2006/relationships/image" Target="../media/image261.wmf"/><Relationship Id="rId1" Type="http://schemas.openxmlformats.org/officeDocument/2006/relationships/image" Target="../media/image260.wmf"/><Relationship Id="rId4" Type="http://schemas.openxmlformats.org/officeDocument/2006/relationships/image" Target="../media/image263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wmf"/><Relationship Id="rId2" Type="http://schemas.openxmlformats.org/officeDocument/2006/relationships/image" Target="../media/image264.wmf"/><Relationship Id="rId1" Type="http://schemas.openxmlformats.org/officeDocument/2006/relationships/image" Target="../media/image242.wmf"/><Relationship Id="rId5" Type="http://schemas.openxmlformats.org/officeDocument/2006/relationships/image" Target="../media/image267.wmf"/><Relationship Id="rId4" Type="http://schemas.openxmlformats.org/officeDocument/2006/relationships/image" Target="../media/image266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wmf"/><Relationship Id="rId2" Type="http://schemas.openxmlformats.org/officeDocument/2006/relationships/image" Target="../media/image266.wmf"/><Relationship Id="rId1" Type="http://schemas.openxmlformats.org/officeDocument/2006/relationships/image" Target="../media/image270.wmf"/><Relationship Id="rId5" Type="http://schemas.openxmlformats.org/officeDocument/2006/relationships/image" Target="../media/image272.wmf"/><Relationship Id="rId4" Type="http://schemas.openxmlformats.org/officeDocument/2006/relationships/image" Target="../media/image7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wmf"/><Relationship Id="rId2" Type="http://schemas.openxmlformats.org/officeDocument/2006/relationships/image" Target="../media/image273.wmf"/><Relationship Id="rId1" Type="http://schemas.openxmlformats.org/officeDocument/2006/relationships/image" Target="../media/image264.wmf"/><Relationship Id="rId5" Type="http://schemas.openxmlformats.org/officeDocument/2006/relationships/image" Target="../media/image276.wmf"/><Relationship Id="rId4" Type="http://schemas.openxmlformats.org/officeDocument/2006/relationships/image" Target="../media/image275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wmf"/><Relationship Id="rId2" Type="http://schemas.openxmlformats.org/officeDocument/2006/relationships/image" Target="../media/image7.wmf"/><Relationship Id="rId1" Type="http://schemas.openxmlformats.org/officeDocument/2006/relationships/image" Target="../media/image278.wmf"/><Relationship Id="rId5" Type="http://schemas.openxmlformats.org/officeDocument/2006/relationships/image" Target="../media/image280.wmf"/><Relationship Id="rId4" Type="http://schemas.openxmlformats.org/officeDocument/2006/relationships/image" Target="../media/image274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5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2" Type="http://schemas.openxmlformats.org/officeDocument/2006/relationships/image" Target="../media/image282.wmf"/><Relationship Id="rId1" Type="http://schemas.openxmlformats.org/officeDocument/2006/relationships/image" Target="../media/image275.wmf"/><Relationship Id="rId4" Type="http://schemas.openxmlformats.org/officeDocument/2006/relationships/image" Target="../media/image284.w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3" Type="http://schemas.openxmlformats.org/officeDocument/2006/relationships/image" Target="../media/image287.wmf"/><Relationship Id="rId7" Type="http://schemas.openxmlformats.org/officeDocument/2006/relationships/image" Target="../media/image7.wmf"/><Relationship Id="rId2" Type="http://schemas.openxmlformats.org/officeDocument/2006/relationships/image" Target="../media/image286.wmf"/><Relationship Id="rId1" Type="http://schemas.openxmlformats.org/officeDocument/2006/relationships/image" Target="../media/image285.wmf"/><Relationship Id="rId6" Type="http://schemas.openxmlformats.org/officeDocument/2006/relationships/image" Target="../media/image289.wmf"/><Relationship Id="rId5" Type="http://schemas.openxmlformats.org/officeDocument/2006/relationships/image" Target="../media/image288.wmf"/><Relationship Id="rId4" Type="http://schemas.openxmlformats.org/officeDocument/2006/relationships/image" Target="../media/image282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2" Type="http://schemas.openxmlformats.org/officeDocument/2006/relationships/image" Target="../media/image290.wmf"/><Relationship Id="rId1" Type="http://schemas.openxmlformats.org/officeDocument/2006/relationships/image" Target="../media/image109.wmf"/><Relationship Id="rId6" Type="http://schemas.openxmlformats.org/officeDocument/2006/relationships/image" Target="../media/image219.wmf"/><Relationship Id="rId5" Type="http://schemas.openxmlformats.org/officeDocument/2006/relationships/image" Target="../media/image293.wmf"/><Relationship Id="rId4" Type="http://schemas.openxmlformats.org/officeDocument/2006/relationships/image" Target="../media/image29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6.wmf"/><Relationship Id="rId7" Type="http://schemas.openxmlformats.org/officeDocument/2006/relationships/image" Target="../media/image22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7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22.5.2022.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22.5.2022.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22.5.2022.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9.bin"/><Relationship Id="rId18" Type="http://schemas.openxmlformats.org/officeDocument/2006/relationships/oleObject" Target="../embeddings/oleObject40.bin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39.wmf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7.wmf"/><Relationship Id="rId19" Type="http://schemas.openxmlformats.org/officeDocument/2006/relationships/image" Target="../media/image38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7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11" Type="http://schemas.openxmlformats.org/officeDocument/2006/relationships/image" Target="../media/image44.jpeg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3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7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67.wmf"/><Relationship Id="rId3" Type="http://schemas.openxmlformats.org/officeDocument/2006/relationships/image" Target="../media/image44.jpeg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wmf"/><Relationship Id="rId20" Type="http://schemas.openxmlformats.org/officeDocument/2006/relationships/image" Target="../media/image7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8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82.bin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75.wmf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7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89.bin"/><Relationship Id="rId3" Type="http://schemas.openxmlformats.org/officeDocument/2006/relationships/image" Target="../media/image44.jpeg"/><Relationship Id="rId21" Type="http://schemas.openxmlformats.org/officeDocument/2006/relationships/image" Target="../media/image85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84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8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97.bin"/><Relationship Id="rId26" Type="http://schemas.openxmlformats.org/officeDocument/2006/relationships/oleObject" Target="../embeddings/oleObject101.bin"/><Relationship Id="rId3" Type="http://schemas.openxmlformats.org/officeDocument/2006/relationships/image" Target="../media/image44.jpeg"/><Relationship Id="rId21" Type="http://schemas.openxmlformats.org/officeDocument/2006/relationships/image" Target="../media/image92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90.wmf"/><Relationship Id="rId25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6.bin"/><Relationship Id="rId20" Type="http://schemas.openxmlformats.org/officeDocument/2006/relationships/oleObject" Target="../embeddings/oleObject98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100.bin"/><Relationship Id="rId5" Type="http://schemas.openxmlformats.org/officeDocument/2006/relationships/image" Target="../media/image86.wmf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95.bin"/><Relationship Id="rId22" Type="http://schemas.openxmlformats.org/officeDocument/2006/relationships/oleObject" Target="../embeddings/oleObject99.bin"/><Relationship Id="rId27" Type="http://schemas.openxmlformats.org/officeDocument/2006/relationships/image" Target="../media/image9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7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99.jpe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02.jpeg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7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4.wmf"/><Relationship Id="rId11" Type="http://schemas.openxmlformats.org/officeDocument/2006/relationships/image" Target="../media/image105.jpeg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7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10.wmf"/><Relationship Id="rId3" Type="http://schemas.openxmlformats.org/officeDocument/2006/relationships/image" Target="../media/image112.jpeg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1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1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69.wmf"/><Relationship Id="rId3" Type="http://schemas.openxmlformats.org/officeDocument/2006/relationships/image" Target="../media/image119.jpeg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123.bin"/><Relationship Id="rId15" Type="http://schemas.openxmlformats.org/officeDocument/2006/relationships/image" Target="../media/image123.jpeg"/><Relationship Id="rId10" Type="http://schemas.openxmlformats.org/officeDocument/2006/relationships/image" Target="../media/image122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29.bin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7.wmf"/><Relationship Id="rId17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0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127.bin"/><Relationship Id="rId15" Type="http://schemas.openxmlformats.org/officeDocument/2006/relationships/image" Target="../media/image128.jpeg"/><Relationship Id="rId10" Type="http://schemas.openxmlformats.org/officeDocument/2006/relationships/image" Target="../media/image126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1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image" Target="../media/image128.jpeg"/><Relationship Id="rId7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2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31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3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3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3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image" Target="../media/image141.wmf"/><Relationship Id="rId3" Type="http://schemas.openxmlformats.org/officeDocument/2006/relationships/image" Target="../media/image143.jpeg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40.wmf"/><Relationship Id="rId5" Type="http://schemas.openxmlformats.org/officeDocument/2006/relationships/image" Target="../media/image113.wmf"/><Relationship Id="rId15" Type="http://schemas.openxmlformats.org/officeDocument/2006/relationships/image" Target="../media/image142.wmf"/><Relationship Id="rId10" Type="http://schemas.openxmlformats.org/officeDocument/2006/relationships/oleObject" Target="../embeddings/oleObject147.bin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39.wmf"/><Relationship Id="rId14" Type="http://schemas.openxmlformats.org/officeDocument/2006/relationships/oleObject" Target="../embeddings/oleObject14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155.bin"/><Relationship Id="rId3" Type="http://schemas.openxmlformats.org/officeDocument/2006/relationships/image" Target="../media/image128.jpeg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46.wmf"/><Relationship Id="rId5" Type="http://schemas.openxmlformats.org/officeDocument/2006/relationships/image" Target="../media/image144.wmf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152.bin"/><Relationship Id="rId19" Type="http://schemas.openxmlformats.org/officeDocument/2006/relationships/image" Target="../media/image149.wmf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5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15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7" Type="http://schemas.openxmlformats.org/officeDocument/2006/relationships/image" Target="../media/image1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15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7" Type="http://schemas.openxmlformats.org/officeDocument/2006/relationships/image" Target="../media/image1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16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1.jpeg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16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60.jpeg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16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5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7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4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image" Target="../media/image165.wmf"/><Relationship Id="rId18" Type="http://schemas.openxmlformats.org/officeDocument/2006/relationships/oleObject" Target="../embeddings/oleObject171.bin"/><Relationship Id="rId3" Type="http://schemas.openxmlformats.org/officeDocument/2006/relationships/image" Target="../media/image160.jpeg"/><Relationship Id="rId21" Type="http://schemas.openxmlformats.org/officeDocument/2006/relationships/image" Target="../media/image7.wmf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169.bin"/><Relationship Id="rId17" Type="http://schemas.openxmlformats.org/officeDocument/2006/relationships/image" Target="../media/image16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64.wmf"/><Relationship Id="rId5" Type="http://schemas.openxmlformats.org/officeDocument/2006/relationships/image" Target="../media/image161.wmf"/><Relationship Id="rId15" Type="http://schemas.openxmlformats.org/officeDocument/2006/relationships/image" Target="../media/image8.wmf"/><Relationship Id="rId23" Type="http://schemas.openxmlformats.org/officeDocument/2006/relationships/image" Target="../media/image168.wmf"/><Relationship Id="rId10" Type="http://schemas.openxmlformats.org/officeDocument/2006/relationships/oleObject" Target="../embeddings/oleObject168.bin"/><Relationship Id="rId19" Type="http://schemas.openxmlformats.org/officeDocument/2006/relationships/image" Target="../media/image167.wmf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163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17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7.wmf"/><Relationship Id="rId3" Type="http://schemas.openxmlformats.org/officeDocument/2006/relationships/image" Target="../media/image160.jpeg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16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8.bin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171.wmf"/><Relationship Id="rId5" Type="http://schemas.openxmlformats.org/officeDocument/2006/relationships/image" Target="../media/image169.wmf"/><Relationship Id="rId15" Type="http://schemas.openxmlformats.org/officeDocument/2006/relationships/image" Target="../media/image172.wmf"/><Relationship Id="rId10" Type="http://schemas.openxmlformats.org/officeDocument/2006/relationships/oleObject" Target="../embeddings/oleObject176.bin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17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75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17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13" Type="http://schemas.openxmlformats.org/officeDocument/2006/relationships/image" Target="../media/image7.wmf"/><Relationship Id="rId18" Type="http://schemas.openxmlformats.org/officeDocument/2006/relationships/image" Target="../media/image180.wmf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18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186.bin"/><Relationship Id="rId5" Type="http://schemas.openxmlformats.org/officeDocument/2006/relationships/oleObject" Target="../embeddings/oleObject183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179.w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85.bin"/><Relationship Id="rId14" Type="http://schemas.openxmlformats.org/officeDocument/2006/relationships/oleObject" Target="../embeddings/oleObject18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13" Type="http://schemas.openxmlformats.org/officeDocument/2006/relationships/image" Target="../media/image184.wmf"/><Relationship Id="rId3" Type="http://schemas.openxmlformats.org/officeDocument/2006/relationships/image" Target="../media/image102.jpeg"/><Relationship Id="rId7" Type="http://schemas.openxmlformats.org/officeDocument/2006/relationships/image" Target="../media/image182.wmf"/><Relationship Id="rId12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4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90.bin"/><Relationship Id="rId11" Type="http://schemas.openxmlformats.org/officeDocument/2006/relationships/image" Target="../media/image7.wmf"/><Relationship Id="rId5" Type="http://schemas.openxmlformats.org/officeDocument/2006/relationships/image" Target="../media/image181.wmf"/><Relationship Id="rId15" Type="http://schemas.openxmlformats.org/officeDocument/2006/relationships/image" Target="../media/image18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89.bin"/><Relationship Id="rId9" Type="http://schemas.openxmlformats.org/officeDocument/2006/relationships/image" Target="../media/image183.wmf"/><Relationship Id="rId14" Type="http://schemas.openxmlformats.org/officeDocument/2006/relationships/oleObject" Target="../embeddings/oleObject19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image" Target="../media/image189.wmf"/><Relationship Id="rId3" Type="http://schemas.openxmlformats.org/officeDocument/2006/relationships/image" Target="../media/image105.jpeg"/><Relationship Id="rId7" Type="http://schemas.openxmlformats.org/officeDocument/2006/relationships/image" Target="../media/image187.wmf"/><Relationship Id="rId12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0.bin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7.wmf"/><Relationship Id="rId5" Type="http://schemas.openxmlformats.org/officeDocument/2006/relationships/image" Target="../media/image186.wmf"/><Relationship Id="rId15" Type="http://schemas.openxmlformats.org/officeDocument/2006/relationships/image" Target="../media/image19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188.wmf"/><Relationship Id="rId14" Type="http://schemas.openxmlformats.org/officeDocument/2006/relationships/oleObject" Target="../embeddings/oleObject199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image" Target="../media/image191.wmf"/><Relationship Id="rId3" Type="http://schemas.openxmlformats.org/officeDocument/2006/relationships/image" Target="../media/image160.jpeg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201.bin"/><Relationship Id="rId17" Type="http://schemas.openxmlformats.org/officeDocument/2006/relationships/image" Target="../media/image19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2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72.wmf"/><Relationship Id="rId5" Type="http://schemas.openxmlformats.org/officeDocument/2006/relationships/image" Target="../media/image166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177.bin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71.wmf"/><Relationship Id="rId14" Type="http://schemas.openxmlformats.org/officeDocument/2006/relationships/oleObject" Target="../embeddings/oleObject22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oleObject" Target="../embeddings/oleObject207.bin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19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8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94.wmf"/><Relationship Id="rId11" Type="http://schemas.openxmlformats.org/officeDocument/2006/relationships/oleObject" Target="../embeddings/oleObject206.bin"/><Relationship Id="rId5" Type="http://schemas.openxmlformats.org/officeDocument/2006/relationships/oleObject" Target="../embeddings/oleObject204.bin"/><Relationship Id="rId15" Type="http://schemas.openxmlformats.org/officeDocument/2006/relationships/oleObject" Target="../embeddings/oleObject208.bin"/><Relationship Id="rId10" Type="http://schemas.openxmlformats.org/officeDocument/2006/relationships/image" Target="../media/image7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197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210.bin"/><Relationship Id="rId10" Type="http://schemas.openxmlformats.org/officeDocument/2006/relationships/image" Target="../media/image7.wmf"/><Relationship Id="rId4" Type="http://schemas.openxmlformats.org/officeDocument/2006/relationships/image" Target="../media/image199.wmf"/><Relationship Id="rId9" Type="http://schemas.openxmlformats.org/officeDocument/2006/relationships/oleObject" Target="../embeddings/oleObject22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01.wmf"/><Relationship Id="rId5" Type="http://schemas.openxmlformats.org/officeDocument/2006/relationships/oleObject" Target="../embeddings/oleObject212.bin"/><Relationship Id="rId10" Type="http://schemas.openxmlformats.org/officeDocument/2006/relationships/image" Target="../media/image203.wmf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214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12" Type="http://schemas.openxmlformats.org/officeDocument/2006/relationships/image" Target="../media/image208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9.wmf"/><Relationship Id="rId20" Type="http://schemas.openxmlformats.org/officeDocument/2006/relationships/image" Target="../media/image210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05.wmf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6.bin"/><Relationship Id="rId15" Type="http://schemas.openxmlformats.org/officeDocument/2006/relationships/oleObject" Target="../embeddings/oleObject220.bin"/><Relationship Id="rId10" Type="http://schemas.openxmlformats.org/officeDocument/2006/relationships/image" Target="../media/image207.wmf"/><Relationship Id="rId19" Type="http://schemas.openxmlformats.org/officeDocument/2006/relationships/oleObject" Target="../embeddings/oleObject221.bin"/><Relationship Id="rId4" Type="http://schemas.openxmlformats.org/officeDocument/2006/relationships/image" Target="../media/image204.wmf"/><Relationship Id="rId9" Type="http://schemas.openxmlformats.org/officeDocument/2006/relationships/oleObject" Target="../embeddings/oleObject218.bin"/><Relationship Id="rId14" Type="http://schemas.openxmlformats.org/officeDocument/2006/relationships/image" Target="../media/image7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211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5.bin"/><Relationship Id="rId13" Type="http://schemas.openxmlformats.org/officeDocument/2006/relationships/image" Target="../media/image215.wmf"/><Relationship Id="rId3" Type="http://schemas.openxmlformats.org/officeDocument/2006/relationships/image" Target="../media/image216.jpeg"/><Relationship Id="rId7" Type="http://schemas.openxmlformats.org/officeDocument/2006/relationships/image" Target="../media/image213.wmf"/><Relationship Id="rId12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24.bin"/><Relationship Id="rId11" Type="http://schemas.openxmlformats.org/officeDocument/2006/relationships/image" Target="../media/image7.wmf"/><Relationship Id="rId5" Type="http://schemas.openxmlformats.org/officeDocument/2006/relationships/image" Target="../media/image212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23.bin"/><Relationship Id="rId9" Type="http://schemas.openxmlformats.org/officeDocument/2006/relationships/image" Target="../media/image214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3" Type="http://schemas.openxmlformats.org/officeDocument/2006/relationships/oleObject" Target="../embeddings/oleObject227.bin"/><Relationship Id="rId7" Type="http://schemas.openxmlformats.org/officeDocument/2006/relationships/oleObject" Target="../embeddings/oleObject229.bin"/><Relationship Id="rId12" Type="http://schemas.openxmlformats.org/officeDocument/2006/relationships/image" Target="../media/image2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8.bin"/><Relationship Id="rId10" Type="http://schemas.openxmlformats.org/officeDocument/2006/relationships/image" Target="../media/image7.wmf"/><Relationship Id="rId4" Type="http://schemas.openxmlformats.org/officeDocument/2006/relationships/image" Target="../media/image217.wmf"/><Relationship Id="rId9" Type="http://schemas.openxmlformats.org/officeDocument/2006/relationships/oleObject" Target="../embeddings/oleObject2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220.wmf"/><Relationship Id="rId4" Type="http://schemas.openxmlformats.org/officeDocument/2006/relationships/oleObject" Target="../embeddings/oleObject231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3" Type="http://schemas.openxmlformats.org/officeDocument/2006/relationships/image" Target="../media/image221.jpeg"/><Relationship Id="rId7" Type="http://schemas.openxmlformats.org/officeDocument/2006/relationships/image" Target="../media/image2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33.bin"/><Relationship Id="rId11" Type="http://schemas.openxmlformats.org/officeDocument/2006/relationships/image" Target="../media/image219.wmf"/><Relationship Id="rId5" Type="http://schemas.openxmlformats.org/officeDocument/2006/relationships/image" Target="../media/image220.wmf"/><Relationship Id="rId10" Type="http://schemas.openxmlformats.org/officeDocument/2006/relationships/oleObject" Target="../embeddings/oleObject235.bin"/><Relationship Id="rId4" Type="http://schemas.openxmlformats.org/officeDocument/2006/relationships/oleObject" Target="../embeddings/oleObject232.bin"/><Relationship Id="rId9" Type="http://schemas.openxmlformats.org/officeDocument/2006/relationships/image" Target="../media/image223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3" Type="http://schemas.openxmlformats.org/officeDocument/2006/relationships/oleObject" Target="../embeddings/oleObject236.bin"/><Relationship Id="rId7" Type="http://schemas.openxmlformats.org/officeDocument/2006/relationships/oleObject" Target="../embeddings/oleObject238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2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237.bin"/><Relationship Id="rId10" Type="http://schemas.openxmlformats.org/officeDocument/2006/relationships/image" Target="../media/image219.wmf"/><Relationship Id="rId4" Type="http://schemas.openxmlformats.org/officeDocument/2006/relationships/image" Target="../media/image224.wmf"/><Relationship Id="rId9" Type="http://schemas.openxmlformats.org/officeDocument/2006/relationships/oleObject" Target="../embeddings/oleObject23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4.bin"/><Relationship Id="rId18" Type="http://schemas.openxmlformats.org/officeDocument/2006/relationships/oleObject" Target="../embeddings/oleObject27.bin"/><Relationship Id="rId3" Type="http://schemas.openxmlformats.org/officeDocument/2006/relationships/oleObject" Target="../embeddings/oleObject19.bin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7.wmf"/><Relationship Id="rId19" Type="http://schemas.openxmlformats.org/officeDocument/2006/relationships/image" Target="../media/image23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1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13" Type="http://schemas.openxmlformats.org/officeDocument/2006/relationships/oleObject" Target="../embeddings/oleObject245.bin"/><Relationship Id="rId18" Type="http://schemas.openxmlformats.org/officeDocument/2006/relationships/oleObject" Target="../embeddings/oleObject247.bin"/><Relationship Id="rId3" Type="http://schemas.openxmlformats.org/officeDocument/2006/relationships/oleObject" Target="../embeddings/oleObject240.bin"/><Relationship Id="rId21" Type="http://schemas.openxmlformats.org/officeDocument/2006/relationships/image" Target="../media/image219.wmf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215.wmf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8.bin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28.wmf"/><Relationship Id="rId11" Type="http://schemas.openxmlformats.org/officeDocument/2006/relationships/oleObject" Target="../embeddings/oleObject244.bin"/><Relationship Id="rId5" Type="http://schemas.openxmlformats.org/officeDocument/2006/relationships/oleObject" Target="../embeddings/oleObject241.bin"/><Relationship Id="rId15" Type="http://schemas.openxmlformats.org/officeDocument/2006/relationships/image" Target="../media/image231.wmf"/><Relationship Id="rId10" Type="http://schemas.openxmlformats.org/officeDocument/2006/relationships/image" Target="../media/image230.wmf"/><Relationship Id="rId19" Type="http://schemas.openxmlformats.org/officeDocument/2006/relationships/image" Target="../media/image232.wmf"/><Relationship Id="rId4" Type="http://schemas.openxmlformats.org/officeDocument/2006/relationships/image" Target="../media/image227.wmf"/><Relationship Id="rId9" Type="http://schemas.openxmlformats.org/officeDocument/2006/relationships/oleObject" Target="../embeddings/oleObject243.bin"/><Relationship Id="rId14" Type="http://schemas.openxmlformats.org/officeDocument/2006/relationships/oleObject" Target="../embeddings/oleObject246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13" Type="http://schemas.openxmlformats.org/officeDocument/2006/relationships/oleObject" Target="../embeddings/oleObject254.bin"/><Relationship Id="rId18" Type="http://schemas.openxmlformats.org/officeDocument/2006/relationships/image" Target="../media/image7.wmf"/><Relationship Id="rId3" Type="http://schemas.openxmlformats.org/officeDocument/2006/relationships/oleObject" Target="../embeddings/oleObject249.bin"/><Relationship Id="rId21" Type="http://schemas.openxmlformats.org/officeDocument/2006/relationships/oleObject" Target="../embeddings/oleObject257.bin"/><Relationship Id="rId7" Type="http://schemas.openxmlformats.org/officeDocument/2006/relationships/oleObject" Target="../embeddings/oleObject251.bin"/><Relationship Id="rId12" Type="http://schemas.openxmlformats.org/officeDocument/2006/relationships/image" Target="../media/image215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8.wmf"/><Relationship Id="rId20" Type="http://schemas.openxmlformats.org/officeDocument/2006/relationships/image" Target="../media/image239.w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34.wmf"/><Relationship Id="rId11" Type="http://schemas.openxmlformats.org/officeDocument/2006/relationships/oleObject" Target="../embeddings/oleObject253.bin"/><Relationship Id="rId5" Type="http://schemas.openxmlformats.org/officeDocument/2006/relationships/oleObject" Target="../embeddings/oleObject250.bin"/><Relationship Id="rId15" Type="http://schemas.openxmlformats.org/officeDocument/2006/relationships/oleObject" Target="../embeddings/oleObject255.bin"/><Relationship Id="rId10" Type="http://schemas.openxmlformats.org/officeDocument/2006/relationships/image" Target="../media/image236.wmf"/><Relationship Id="rId19" Type="http://schemas.openxmlformats.org/officeDocument/2006/relationships/oleObject" Target="../embeddings/oleObject256.bin"/><Relationship Id="rId4" Type="http://schemas.openxmlformats.org/officeDocument/2006/relationships/image" Target="../media/image233.wmf"/><Relationship Id="rId9" Type="http://schemas.openxmlformats.org/officeDocument/2006/relationships/oleObject" Target="../embeddings/oleObject252.bin"/><Relationship Id="rId14" Type="http://schemas.openxmlformats.org/officeDocument/2006/relationships/image" Target="../media/image237.wmf"/><Relationship Id="rId22" Type="http://schemas.openxmlformats.org/officeDocument/2006/relationships/image" Target="../media/image219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image" Target="../media/image24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243.jpeg"/><Relationship Id="rId4" Type="http://schemas.openxmlformats.org/officeDocument/2006/relationships/image" Target="../media/image242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13" Type="http://schemas.openxmlformats.org/officeDocument/2006/relationships/image" Target="../media/image243.jpeg"/><Relationship Id="rId3" Type="http://schemas.openxmlformats.org/officeDocument/2006/relationships/oleObject" Target="../embeddings/oleObject259.bin"/><Relationship Id="rId7" Type="http://schemas.openxmlformats.org/officeDocument/2006/relationships/oleObject" Target="../embeddings/oleObject261.bin"/><Relationship Id="rId12" Type="http://schemas.openxmlformats.org/officeDocument/2006/relationships/image" Target="../media/image2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263.bin"/><Relationship Id="rId5" Type="http://schemas.openxmlformats.org/officeDocument/2006/relationships/oleObject" Target="../embeddings/oleObject260.bin"/><Relationship Id="rId10" Type="http://schemas.openxmlformats.org/officeDocument/2006/relationships/image" Target="../media/image246.wmf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262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13" Type="http://schemas.openxmlformats.org/officeDocument/2006/relationships/oleObject" Target="../embeddings/oleObject268.bin"/><Relationship Id="rId3" Type="http://schemas.openxmlformats.org/officeDocument/2006/relationships/oleObject" Target="../embeddings/oleObject264.bin"/><Relationship Id="rId7" Type="http://schemas.openxmlformats.org/officeDocument/2006/relationships/oleObject" Target="../embeddings/oleObject266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44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265.bin"/><Relationship Id="rId10" Type="http://schemas.openxmlformats.org/officeDocument/2006/relationships/image" Target="../media/image247.wmf"/><Relationship Id="rId4" Type="http://schemas.openxmlformats.org/officeDocument/2006/relationships/image" Target="../media/image248.wmf"/><Relationship Id="rId9" Type="http://schemas.openxmlformats.org/officeDocument/2006/relationships/oleObject" Target="../embeddings/oleObject267.bin"/><Relationship Id="rId14" Type="http://schemas.openxmlformats.org/officeDocument/2006/relationships/image" Target="../media/image249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250.wmf"/><Relationship Id="rId4" Type="http://schemas.openxmlformats.org/officeDocument/2006/relationships/oleObject" Target="../embeddings/oleObject269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2.bin"/><Relationship Id="rId3" Type="http://schemas.openxmlformats.org/officeDocument/2006/relationships/image" Target="../media/image251.jpeg"/><Relationship Id="rId7" Type="http://schemas.openxmlformats.org/officeDocument/2006/relationships/image" Target="../media/image2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271.bin"/><Relationship Id="rId11" Type="http://schemas.openxmlformats.org/officeDocument/2006/relationships/image" Target="../media/image255.wmf"/><Relationship Id="rId5" Type="http://schemas.openxmlformats.org/officeDocument/2006/relationships/image" Target="../media/image252.wmf"/><Relationship Id="rId10" Type="http://schemas.openxmlformats.org/officeDocument/2006/relationships/oleObject" Target="../embeddings/oleObject273.bin"/><Relationship Id="rId4" Type="http://schemas.openxmlformats.org/officeDocument/2006/relationships/oleObject" Target="../embeddings/oleObject270.bin"/><Relationship Id="rId9" Type="http://schemas.openxmlformats.org/officeDocument/2006/relationships/image" Target="../media/image25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2.bin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75.bin"/><Relationship Id="rId12" Type="http://schemas.openxmlformats.org/officeDocument/2006/relationships/image" Target="../media/image2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56.wmf"/><Relationship Id="rId11" Type="http://schemas.openxmlformats.org/officeDocument/2006/relationships/oleObject" Target="../embeddings/oleObject277.bin"/><Relationship Id="rId5" Type="http://schemas.openxmlformats.org/officeDocument/2006/relationships/oleObject" Target="../embeddings/oleObject274.bin"/><Relationship Id="rId10" Type="http://schemas.openxmlformats.org/officeDocument/2006/relationships/image" Target="../media/image255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276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3" Type="http://schemas.openxmlformats.org/officeDocument/2006/relationships/image" Target="../media/image259.jpeg"/><Relationship Id="rId7" Type="http://schemas.openxmlformats.org/officeDocument/2006/relationships/image" Target="../media/image2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279.bin"/><Relationship Id="rId11" Type="http://schemas.openxmlformats.org/officeDocument/2006/relationships/image" Target="../media/image263.wmf"/><Relationship Id="rId5" Type="http://schemas.openxmlformats.org/officeDocument/2006/relationships/image" Target="../media/image260.wmf"/><Relationship Id="rId10" Type="http://schemas.openxmlformats.org/officeDocument/2006/relationships/oleObject" Target="../embeddings/oleObject281.bin"/><Relationship Id="rId4" Type="http://schemas.openxmlformats.org/officeDocument/2006/relationships/oleObject" Target="../embeddings/oleObject278.bin"/><Relationship Id="rId9" Type="http://schemas.openxmlformats.org/officeDocument/2006/relationships/image" Target="../media/image262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4.bin"/><Relationship Id="rId13" Type="http://schemas.openxmlformats.org/officeDocument/2006/relationships/image" Target="../media/image267.wmf"/><Relationship Id="rId3" Type="http://schemas.openxmlformats.org/officeDocument/2006/relationships/image" Target="../media/image268.jpeg"/><Relationship Id="rId7" Type="http://schemas.openxmlformats.org/officeDocument/2006/relationships/image" Target="../media/image264.wmf"/><Relationship Id="rId12" Type="http://schemas.openxmlformats.org/officeDocument/2006/relationships/oleObject" Target="../embeddings/oleObject2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283.bin"/><Relationship Id="rId11" Type="http://schemas.openxmlformats.org/officeDocument/2006/relationships/image" Target="../media/image266.wmf"/><Relationship Id="rId5" Type="http://schemas.openxmlformats.org/officeDocument/2006/relationships/image" Target="../media/image242.wmf"/><Relationship Id="rId10" Type="http://schemas.openxmlformats.org/officeDocument/2006/relationships/oleObject" Target="../embeddings/oleObject285.bin"/><Relationship Id="rId4" Type="http://schemas.openxmlformats.org/officeDocument/2006/relationships/oleObject" Target="../embeddings/oleObject282.bin"/><Relationship Id="rId9" Type="http://schemas.openxmlformats.org/officeDocument/2006/relationships/image" Target="../media/image265.wmf"/><Relationship Id="rId14" Type="http://schemas.openxmlformats.org/officeDocument/2006/relationships/image" Target="../media/image269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3" Type="http://schemas.openxmlformats.org/officeDocument/2006/relationships/oleObject" Target="../embeddings/oleObject287.bin"/><Relationship Id="rId7" Type="http://schemas.openxmlformats.org/officeDocument/2006/relationships/oleObject" Target="../embeddings/oleObject289.bin"/><Relationship Id="rId12" Type="http://schemas.openxmlformats.org/officeDocument/2006/relationships/image" Target="../media/image2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66.wmf"/><Relationship Id="rId11" Type="http://schemas.openxmlformats.org/officeDocument/2006/relationships/oleObject" Target="../embeddings/oleObject290.bin"/><Relationship Id="rId5" Type="http://schemas.openxmlformats.org/officeDocument/2006/relationships/oleObject" Target="../embeddings/oleObject288.bin"/><Relationship Id="rId10" Type="http://schemas.openxmlformats.org/officeDocument/2006/relationships/image" Target="../media/image7.wmf"/><Relationship Id="rId4" Type="http://schemas.openxmlformats.org/officeDocument/2006/relationships/image" Target="../media/image270.wmf"/><Relationship Id="rId9" Type="http://schemas.openxmlformats.org/officeDocument/2006/relationships/oleObject" Target="../embeddings/oleObject22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3.bin"/><Relationship Id="rId13" Type="http://schemas.openxmlformats.org/officeDocument/2006/relationships/image" Target="../media/image276.wmf"/><Relationship Id="rId3" Type="http://schemas.openxmlformats.org/officeDocument/2006/relationships/image" Target="../media/image277.jpeg"/><Relationship Id="rId7" Type="http://schemas.openxmlformats.org/officeDocument/2006/relationships/image" Target="../media/image273.wmf"/><Relationship Id="rId12" Type="http://schemas.openxmlformats.org/officeDocument/2006/relationships/oleObject" Target="../embeddings/oleObject2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92.bin"/><Relationship Id="rId11" Type="http://schemas.openxmlformats.org/officeDocument/2006/relationships/image" Target="../media/image275.wmf"/><Relationship Id="rId5" Type="http://schemas.openxmlformats.org/officeDocument/2006/relationships/image" Target="../media/image264.wmf"/><Relationship Id="rId10" Type="http://schemas.openxmlformats.org/officeDocument/2006/relationships/oleObject" Target="../embeddings/oleObject294.bin"/><Relationship Id="rId4" Type="http://schemas.openxmlformats.org/officeDocument/2006/relationships/oleObject" Target="../embeddings/oleObject291.bin"/><Relationship Id="rId9" Type="http://schemas.openxmlformats.org/officeDocument/2006/relationships/image" Target="../media/image274.wmf"/><Relationship Id="rId14" Type="http://schemas.openxmlformats.org/officeDocument/2006/relationships/image" Target="../media/image269.jpe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3" Type="http://schemas.openxmlformats.org/officeDocument/2006/relationships/oleObject" Target="../embeddings/oleObject296.bin"/><Relationship Id="rId7" Type="http://schemas.openxmlformats.org/officeDocument/2006/relationships/oleObject" Target="../embeddings/oleObject297.bin"/><Relationship Id="rId12" Type="http://schemas.openxmlformats.org/officeDocument/2006/relationships/image" Target="../media/image2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299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74.wmf"/><Relationship Id="rId4" Type="http://schemas.openxmlformats.org/officeDocument/2006/relationships/image" Target="../media/image278.wmf"/><Relationship Id="rId9" Type="http://schemas.openxmlformats.org/officeDocument/2006/relationships/oleObject" Target="../embeddings/oleObject298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281.jpeg"/><Relationship Id="rId4" Type="http://schemas.openxmlformats.org/officeDocument/2006/relationships/image" Target="../media/image275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3" Type="http://schemas.openxmlformats.org/officeDocument/2006/relationships/oleObject" Target="../embeddings/oleObject301.bin"/><Relationship Id="rId7" Type="http://schemas.openxmlformats.org/officeDocument/2006/relationships/oleObject" Target="../embeddings/oleObject3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282.wmf"/><Relationship Id="rId11" Type="http://schemas.openxmlformats.org/officeDocument/2006/relationships/image" Target="../media/image281.jpeg"/><Relationship Id="rId5" Type="http://schemas.openxmlformats.org/officeDocument/2006/relationships/oleObject" Target="../embeddings/oleObject302.bin"/><Relationship Id="rId10" Type="http://schemas.openxmlformats.org/officeDocument/2006/relationships/image" Target="../media/image284.wmf"/><Relationship Id="rId4" Type="http://schemas.openxmlformats.org/officeDocument/2006/relationships/image" Target="../media/image275.wmf"/><Relationship Id="rId9" Type="http://schemas.openxmlformats.org/officeDocument/2006/relationships/oleObject" Target="../embeddings/oleObject304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wmf"/><Relationship Id="rId13" Type="http://schemas.openxmlformats.org/officeDocument/2006/relationships/oleObject" Target="../embeddings/oleObject310.bin"/><Relationship Id="rId18" Type="http://schemas.openxmlformats.org/officeDocument/2006/relationships/image" Target="../media/image219.wmf"/><Relationship Id="rId3" Type="http://schemas.openxmlformats.org/officeDocument/2006/relationships/oleObject" Target="../embeddings/oleObject305.bin"/><Relationship Id="rId7" Type="http://schemas.openxmlformats.org/officeDocument/2006/relationships/oleObject" Target="../embeddings/oleObject307.bin"/><Relationship Id="rId12" Type="http://schemas.openxmlformats.org/officeDocument/2006/relationships/image" Target="../media/image288.wmf"/><Relationship Id="rId17" Type="http://schemas.openxmlformats.org/officeDocument/2006/relationships/oleObject" Target="../embeddings/oleObject3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86.wmf"/><Relationship Id="rId11" Type="http://schemas.openxmlformats.org/officeDocument/2006/relationships/oleObject" Target="../embeddings/oleObject309.bin"/><Relationship Id="rId5" Type="http://schemas.openxmlformats.org/officeDocument/2006/relationships/oleObject" Target="../embeddings/oleObject306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82.wmf"/><Relationship Id="rId4" Type="http://schemas.openxmlformats.org/officeDocument/2006/relationships/image" Target="../media/image285.wmf"/><Relationship Id="rId9" Type="http://schemas.openxmlformats.org/officeDocument/2006/relationships/oleObject" Target="../embeddings/oleObject308.bin"/><Relationship Id="rId14" Type="http://schemas.openxmlformats.org/officeDocument/2006/relationships/image" Target="../media/image28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image" Target="../media/image31.jpeg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7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6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13" Type="http://schemas.openxmlformats.org/officeDocument/2006/relationships/oleObject" Target="../embeddings/oleObject316.bin"/><Relationship Id="rId3" Type="http://schemas.openxmlformats.org/officeDocument/2006/relationships/image" Target="../media/image294.jpeg"/><Relationship Id="rId7" Type="http://schemas.openxmlformats.org/officeDocument/2006/relationships/oleObject" Target="../embeddings/oleObject313.bin"/><Relationship Id="rId12" Type="http://schemas.openxmlformats.org/officeDocument/2006/relationships/image" Target="../media/image29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9.wmf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315.bin"/><Relationship Id="rId5" Type="http://schemas.openxmlformats.org/officeDocument/2006/relationships/oleObject" Target="../embeddings/oleObject312.bin"/><Relationship Id="rId15" Type="http://schemas.openxmlformats.org/officeDocument/2006/relationships/oleObject" Target="../embeddings/oleObject317.bin"/><Relationship Id="rId10" Type="http://schemas.openxmlformats.org/officeDocument/2006/relationships/image" Target="../media/image291.wmf"/><Relationship Id="rId4" Type="http://schemas.openxmlformats.org/officeDocument/2006/relationships/image" Target="../media/image112.jpeg"/><Relationship Id="rId9" Type="http://schemas.openxmlformats.org/officeDocument/2006/relationships/oleObject" Target="../embeddings/oleObject314.bin"/><Relationship Id="rId14" Type="http://schemas.openxmlformats.org/officeDocument/2006/relationships/image" Target="../media/image29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OM22-P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4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b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II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74904" y="304800"/>
            <a:ext cx="724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cs typeface="Arial" panose="020B0604020202020204" pitchFamily="34" charset="0"/>
              </a:rPr>
              <a:t>Deformacijski rad usled </a:t>
            </a:r>
            <a:r>
              <a:rPr lang="sr-Latn-RS" sz="2800" b="1" dirty="0" smtClean="0">
                <a:cs typeface="Arial" panose="020B0604020202020204" pitchFamily="34" charset="0"/>
              </a:rPr>
              <a:t>presečnog momenta </a:t>
            </a:r>
            <a:r>
              <a:rPr lang="sr-Latn-BA" sz="2800" b="1" dirty="0" smtClean="0">
                <a:cs typeface="Arial" panose="020B0604020202020204" pitchFamily="34" charset="0"/>
              </a:rPr>
              <a:t>savijanja</a:t>
            </a:r>
            <a:endParaRPr lang="sr-Latn-RS" sz="28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1447800"/>
            <a:ext cx="3229494" cy="3104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504" y="474149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5.11 Konzola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zložena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savijanju usled ravnomerno raspodeljenog opterećenja q</a:t>
            </a:r>
            <a:endParaRPr lang="sr-Latn-R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31894"/>
              </p:ext>
            </p:extLst>
          </p:nvPr>
        </p:nvGraphicFramePr>
        <p:xfrm>
          <a:off x="6756400" y="2183398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65" name="Equation" r:id="rId4" imgW="812520" imgH="203040" progId="Equation.DSMT4">
                  <p:embed/>
                </p:oleObj>
              </mc:Choice>
              <mc:Fallback>
                <p:oleObj name="Equation" r:id="rId4" imgW="81252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2183398"/>
                        <a:ext cx="1625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681434"/>
              </p:ext>
            </p:extLst>
          </p:nvPr>
        </p:nvGraphicFramePr>
        <p:xfrm>
          <a:off x="5842000" y="3327400"/>
          <a:ext cx="251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66" name="Equation" r:id="rId6" imgW="1257120" imgH="469800" progId="Equation.DSMT4">
                  <p:embed/>
                </p:oleObj>
              </mc:Choice>
              <mc:Fallback>
                <p:oleObj name="Equation" r:id="rId6" imgW="1257120" imgH="469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327400"/>
                        <a:ext cx="25146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594598"/>
              </p:ext>
            </p:extLst>
          </p:nvPr>
        </p:nvGraphicFramePr>
        <p:xfrm>
          <a:off x="4127500" y="609600"/>
          <a:ext cx="251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62" name="Equation" r:id="rId3" imgW="1257120" imgH="469800" progId="Equation.DSMT4">
                  <p:embed/>
                </p:oleObj>
              </mc:Choice>
              <mc:Fallback>
                <p:oleObj name="Equation" r:id="rId3" imgW="125712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609600"/>
                        <a:ext cx="25146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99867"/>
              </p:ext>
            </p:extLst>
          </p:nvPr>
        </p:nvGraphicFramePr>
        <p:xfrm>
          <a:off x="939800" y="647700"/>
          <a:ext cx="261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63" name="Equation" r:id="rId5" imgW="1307880" imgH="431640" progId="Equation.DSMT4">
                  <p:embed/>
                </p:oleObj>
              </mc:Choice>
              <mc:Fallback>
                <p:oleObj name="Equation" r:id="rId5" imgW="130788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647700"/>
                        <a:ext cx="2616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14808"/>
              </p:ext>
            </p:extLst>
          </p:nvPr>
        </p:nvGraphicFramePr>
        <p:xfrm>
          <a:off x="977900" y="2019300"/>
          <a:ext cx="292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64" name="Equation" r:id="rId7" imgW="1460160" imgH="482400" progId="Equation.DSMT4">
                  <p:embed/>
                </p:oleObj>
              </mc:Choice>
              <mc:Fallback>
                <p:oleObj name="Equation" r:id="rId7" imgW="146016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019300"/>
                        <a:ext cx="2921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084896"/>
              </p:ext>
            </p:extLst>
          </p:nvPr>
        </p:nvGraphicFramePr>
        <p:xfrm>
          <a:off x="2438810" y="160675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6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810" y="160675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620770" y="98560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45565"/>
              </p:ext>
            </p:extLst>
          </p:nvPr>
        </p:nvGraphicFramePr>
        <p:xfrm>
          <a:off x="3657600" y="37719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66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7719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018581"/>
              </p:ext>
            </p:extLst>
          </p:nvPr>
        </p:nvGraphicFramePr>
        <p:xfrm>
          <a:off x="4140200" y="3441700"/>
          <a:ext cx="337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67" name="Equation" r:id="rId13" imgW="1688760" imgH="482400" progId="Equation.DSMT4">
                  <p:embed/>
                </p:oleObj>
              </mc:Choice>
              <mc:Fallback>
                <p:oleObj name="Equation" r:id="rId13" imgW="1688760" imgH="482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41700"/>
                        <a:ext cx="3378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>
            <a:off x="2724068" y="31775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63911"/>
              </p:ext>
            </p:extLst>
          </p:nvPr>
        </p:nvGraphicFramePr>
        <p:xfrm>
          <a:off x="5092700" y="1790700"/>
          <a:ext cx="2108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68" name="Equation" r:id="rId15" imgW="1054080" imgH="558720" progId="Equation.DSMT4">
                  <p:embed/>
                </p:oleObj>
              </mc:Choice>
              <mc:Fallback>
                <p:oleObj name="Equation" r:id="rId15" imgW="1054080" imgH="5587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1790700"/>
                        <a:ext cx="2108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 flipH="1">
            <a:off x="6081907" y="30835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364602"/>
              </p:ext>
            </p:extLst>
          </p:nvPr>
        </p:nvGraphicFramePr>
        <p:xfrm>
          <a:off x="4991100" y="44577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69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44577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288570"/>
              </p:ext>
            </p:extLst>
          </p:nvPr>
        </p:nvGraphicFramePr>
        <p:xfrm>
          <a:off x="3200400" y="4914900"/>
          <a:ext cx="4318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70" name="Equation" r:id="rId18" imgW="2158920" imgH="558720" progId="Equation.DSMT4">
                  <p:embed/>
                </p:oleObj>
              </mc:Choice>
              <mc:Fallback>
                <p:oleObj name="Equation" r:id="rId18" imgW="2158920" imgH="558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914900"/>
                        <a:ext cx="4318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13631"/>
              </p:ext>
            </p:extLst>
          </p:nvPr>
        </p:nvGraphicFramePr>
        <p:xfrm>
          <a:off x="1117600" y="3543300"/>
          <a:ext cx="2438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71" name="Equation" r:id="rId20" imgW="1218960" imgH="380880" progId="Equation.DSMT4">
                  <p:embed/>
                </p:oleObj>
              </mc:Choice>
              <mc:Fallback>
                <p:oleObj name="Equation" r:id="rId20" imgW="1218960" imgH="380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543300"/>
                        <a:ext cx="24384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2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28431"/>
              </p:ext>
            </p:extLst>
          </p:nvPr>
        </p:nvGraphicFramePr>
        <p:xfrm>
          <a:off x="825500" y="625475"/>
          <a:ext cx="4318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04" name="Equation" r:id="rId3" imgW="2158920" imgH="558720" progId="Equation.DSMT4">
                  <p:embed/>
                </p:oleObj>
              </mc:Choice>
              <mc:Fallback>
                <p:oleObj name="Equation" r:id="rId3" imgW="215892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625475"/>
                        <a:ext cx="4318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140227"/>
              </p:ext>
            </p:extLst>
          </p:nvPr>
        </p:nvGraphicFramePr>
        <p:xfrm>
          <a:off x="5765800" y="762000"/>
          <a:ext cx="2082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05" name="Equation" r:id="rId5" imgW="1041120" imgH="406080" progId="Equation.DSMT4">
                  <p:embed/>
                </p:oleObj>
              </mc:Choice>
              <mc:Fallback>
                <p:oleObj name="Equation" r:id="rId5" imgW="1041120" imgH="406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762000"/>
                        <a:ext cx="2082800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5257800" y="10769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86260"/>
              </p:ext>
            </p:extLst>
          </p:nvPr>
        </p:nvGraphicFramePr>
        <p:xfrm>
          <a:off x="762000" y="2286000"/>
          <a:ext cx="3276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06" name="Equation" r:id="rId7" imgW="1638000" imgH="482400" progId="Equation.DSMT4">
                  <p:embed/>
                </p:oleObj>
              </mc:Choice>
              <mc:Fallback>
                <p:oleObj name="Equation" r:id="rId7" imgW="163800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3276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412599"/>
              </p:ext>
            </p:extLst>
          </p:nvPr>
        </p:nvGraphicFramePr>
        <p:xfrm>
          <a:off x="1701800" y="18161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0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18161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569444"/>
              </p:ext>
            </p:extLst>
          </p:nvPr>
        </p:nvGraphicFramePr>
        <p:xfrm>
          <a:off x="730045" y="3581400"/>
          <a:ext cx="3276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08" name="Equation" r:id="rId11" imgW="1638000" imgH="482400" progId="Equation.DSMT4">
                  <p:embed/>
                </p:oleObj>
              </mc:Choice>
              <mc:Fallback>
                <p:oleObj name="Equation" r:id="rId11" imgW="163800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45" y="3581400"/>
                        <a:ext cx="3276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13860" y="2789535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Savijanje oko </a:t>
            </a:r>
            <a:r>
              <a:rPr lang="sr-Latn-BA" sz="2400" i="1" dirty="0" smtClean="0">
                <a:solidFill>
                  <a:srgbClr val="FF0000"/>
                </a:solidFill>
              </a:rPr>
              <a:t>x</a:t>
            </a:r>
            <a:r>
              <a:rPr lang="sr-Latn-BA" sz="2400" dirty="0" smtClean="0"/>
              <a:t> ose !</a:t>
            </a:r>
            <a:endParaRPr lang="sr-Latn-R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13860" y="4038600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Savijanje oko </a:t>
            </a:r>
            <a:r>
              <a:rPr lang="sr-Latn-BA" sz="2400" i="1" dirty="0" smtClean="0">
                <a:solidFill>
                  <a:srgbClr val="FF0000"/>
                </a:solidFill>
              </a:rPr>
              <a:t>y</a:t>
            </a:r>
            <a:r>
              <a:rPr lang="sr-Latn-BA" sz="2400" dirty="0" smtClean="0"/>
              <a:t> ose !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9158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2" y="833735"/>
            <a:ext cx="7020098" cy="2655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7102" y="3653135"/>
            <a:ext cx="7553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5.12 Čisto savijjanje (a) i poprečno savijanje konzole (b)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77678"/>
              </p:ext>
            </p:extLst>
          </p:nvPr>
        </p:nvGraphicFramePr>
        <p:xfrm>
          <a:off x="609600" y="3352800"/>
          <a:ext cx="3276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89" name="Equation" r:id="rId3" imgW="1638000" imgH="482400" progId="Equation.DSMT4">
                  <p:embed/>
                </p:oleObj>
              </mc:Choice>
              <mc:Fallback>
                <p:oleObj name="Equation" r:id="rId3" imgW="163800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3276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25700"/>
              </p:ext>
            </p:extLst>
          </p:nvPr>
        </p:nvGraphicFramePr>
        <p:xfrm>
          <a:off x="4495800" y="3352800"/>
          <a:ext cx="251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90" name="Equation" r:id="rId5" imgW="1257120" imgH="482400" progId="Equation.DSMT4">
                  <p:embed/>
                </p:oleObj>
              </mc:Choice>
              <mc:Fallback>
                <p:oleObj name="Equation" r:id="rId5" imgW="125712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2514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10977"/>
              </p:ext>
            </p:extLst>
          </p:nvPr>
        </p:nvGraphicFramePr>
        <p:xfrm>
          <a:off x="613336" y="4806950"/>
          <a:ext cx="2057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91" name="Equation" r:id="rId7" imgW="1028520" imgH="457200" progId="Equation.DSMT4">
                  <p:embed/>
                </p:oleObj>
              </mc:Choice>
              <mc:Fallback>
                <p:oleObj name="Equation" r:id="rId7" imgW="102852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36" y="4806950"/>
                        <a:ext cx="2057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983990" y="374395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857033"/>
              </p:ext>
            </p:extLst>
          </p:nvPr>
        </p:nvGraphicFramePr>
        <p:xfrm>
          <a:off x="1612326" y="439355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9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326" y="439355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2" y="381000"/>
            <a:ext cx="7020098" cy="265591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85800" y="305445"/>
            <a:ext cx="38862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772184"/>
              </p:ext>
            </p:extLst>
          </p:nvPr>
        </p:nvGraphicFramePr>
        <p:xfrm>
          <a:off x="5854700" y="4794250"/>
          <a:ext cx="2082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93" name="Equation" r:id="rId12" imgW="1041120" imgH="469800" progId="Equation.DSMT4">
                  <p:embed/>
                </p:oleObj>
              </mc:Choice>
              <mc:Fallback>
                <p:oleObj name="Equation" r:id="rId12" imgW="104112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4794250"/>
                        <a:ext cx="2082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57170" y="4794209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Savijanje oko </a:t>
            </a:r>
            <a:r>
              <a:rPr lang="sr-Latn-BA" sz="2400" i="1" dirty="0" smtClean="0">
                <a:solidFill>
                  <a:srgbClr val="FF0000"/>
                </a:solidFill>
              </a:rPr>
              <a:t>x</a:t>
            </a:r>
            <a:r>
              <a:rPr lang="sr-Latn-BA" sz="2400" dirty="0" smtClean="0"/>
              <a:t> ose !</a:t>
            </a:r>
            <a:endParaRPr lang="sr-Latn-R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5862935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Savijanje oko </a:t>
            </a:r>
            <a:r>
              <a:rPr lang="sr-Latn-BA" sz="2400" i="1" dirty="0" smtClean="0">
                <a:solidFill>
                  <a:srgbClr val="FF0000"/>
                </a:solidFill>
              </a:rPr>
              <a:t>y</a:t>
            </a:r>
            <a:r>
              <a:rPr lang="sr-Latn-BA" sz="2400" dirty="0" smtClean="0"/>
              <a:t> ose !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719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2" y="660400"/>
            <a:ext cx="7020098" cy="26559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0" y="584845"/>
            <a:ext cx="37338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00211"/>
              </p:ext>
            </p:extLst>
          </p:nvPr>
        </p:nvGraphicFramePr>
        <p:xfrm>
          <a:off x="3526503" y="3860800"/>
          <a:ext cx="474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80" name="Equation" r:id="rId4" imgW="2374560" imgH="469800" progId="Equation.DSMT4">
                  <p:embed/>
                </p:oleObj>
              </mc:Choice>
              <mc:Fallback>
                <p:oleObj name="Equation" r:id="rId4" imgW="237456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503" y="3860800"/>
                        <a:ext cx="4749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1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74904" y="304800"/>
            <a:ext cx="724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cs typeface="Arial" panose="020B0604020202020204" pitchFamily="34" charset="0"/>
              </a:rPr>
              <a:t>Deformacijski rad usled </a:t>
            </a:r>
            <a:r>
              <a:rPr lang="sr-Latn-RS" sz="2800" b="1" dirty="0" smtClean="0">
                <a:cs typeface="Arial" panose="020B0604020202020204" pitchFamily="34" charset="0"/>
              </a:rPr>
              <a:t>presečnih poprečnih sila</a:t>
            </a:r>
            <a:endParaRPr lang="sr-Latn-RS" sz="28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1447800"/>
            <a:ext cx="3229494" cy="310480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71198"/>
              </p:ext>
            </p:extLst>
          </p:nvPr>
        </p:nvGraphicFramePr>
        <p:xfrm>
          <a:off x="3997452" y="1447800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6" name="Equation" r:id="rId4" imgW="812520" imgH="203040" progId="Equation.DSMT4">
                  <p:embed/>
                </p:oleObj>
              </mc:Choice>
              <mc:Fallback>
                <p:oleObj name="Equation" r:id="rId4" imgW="8125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452" y="1447800"/>
                        <a:ext cx="1625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60105"/>
              </p:ext>
            </p:extLst>
          </p:nvPr>
        </p:nvGraphicFramePr>
        <p:xfrm>
          <a:off x="5029200" y="2210603"/>
          <a:ext cx="330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7" name="Equation" r:id="rId6" imgW="1650960" imgH="507960" progId="Equation.DSMT4">
                  <p:embed/>
                </p:oleObj>
              </mc:Choice>
              <mc:Fallback>
                <p:oleObj name="Equation" r:id="rId6" imgW="1650960" imgH="507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10603"/>
                        <a:ext cx="3302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1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179303"/>
              </p:ext>
            </p:extLst>
          </p:nvPr>
        </p:nvGraphicFramePr>
        <p:xfrm>
          <a:off x="2870200" y="533400"/>
          <a:ext cx="330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79" name="Equation" r:id="rId3" imgW="1650960" imgH="507960" progId="Equation.DSMT4">
                  <p:embed/>
                </p:oleObj>
              </mc:Choice>
              <mc:Fallback>
                <p:oleObj name="Equation" r:id="rId3" imgW="16509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533400"/>
                        <a:ext cx="3302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57474"/>
              </p:ext>
            </p:extLst>
          </p:nvPr>
        </p:nvGraphicFramePr>
        <p:xfrm>
          <a:off x="1905000" y="2146300"/>
          <a:ext cx="246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0" name="Equation" r:id="rId5" imgW="1231560" imgH="431640" progId="Equation.DSMT4">
                  <p:embed/>
                </p:oleObj>
              </mc:Choice>
              <mc:Fallback>
                <p:oleObj name="Equation" r:id="rId5" imgW="123156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46300"/>
                        <a:ext cx="2463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>
            <a:off x="3566160" y="1767841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1554"/>
              </p:ext>
            </p:extLst>
          </p:nvPr>
        </p:nvGraphicFramePr>
        <p:xfrm>
          <a:off x="41910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1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038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02176"/>
              </p:ext>
            </p:extLst>
          </p:nvPr>
        </p:nvGraphicFramePr>
        <p:xfrm>
          <a:off x="4661052" y="3632202"/>
          <a:ext cx="4101948" cy="103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2" name="Equation" r:id="rId9" imgW="2158920" imgH="545760" progId="Equation.DSMT4">
                  <p:embed/>
                </p:oleObj>
              </mc:Choice>
              <mc:Fallback>
                <p:oleObj name="Equation" r:id="rId9" imgW="2158920" imgH="5457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052" y="3632202"/>
                        <a:ext cx="4101948" cy="10369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3422568" y="32537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98063"/>
              </p:ext>
            </p:extLst>
          </p:nvPr>
        </p:nvGraphicFramePr>
        <p:xfrm>
          <a:off x="5892800" y="1981200"/>
          <a:ext cx="2108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3" name="Equation" r:id="rId11" imgW="1054080" imgH="558720" progId="Equation.DSMT4">
                  <p:embed/>
                </p:oleObj>
              </mc:Choice>
              <mc:Fallback>
                <p:oleObj name="Equation" r:id="rId11" imgW="1054080" imgH="5587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1981200"/>
                        <a:ext cx="2108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 flipH="1">
            <a:off x="6882007" y="32740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152440"/>
              </p:ext>
            </p:extLst>
          </p:nvPr>
        </p:nvGraphicFramePr>
        <p:xfrm>
          <a:off x="57912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4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775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079848"/>
              </p:ext>
            </p:extLst>
          </p:nvPr>
        </p:nvGraphicFramePr>
        <p:xfrm>
          <a:off x="609600" y="3632202"/>
          <a:ext cx="3522600" cy="103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5" name="Equation" r:id="rId15" imgW="1854000" imgH="545760" progId="Equation.DSMT4">
                  <p:embed/>
                </p:oleObj>
              </mc:Choice>
              <mc:Fallback>
                <p:oleObj name="Equation" r:id="rId15" imgW="1854000" imgH="5457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32202"/>
                        <a:ext cx="3522600" cy="10369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3097"/>
              </p:ext>
            </p:extLst>
          </p:nvPr>
        </p:nvGraphicFramePr>
        <p:xfrm>
          <a:off x="2275348" y="5201585"/>
          <a:ext cx="652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6" name="Equation" r:id="rId17" imgW="3263760" imgH="571320" progId="Equation.DSMT4">
                  <p:embed/>
                </p:oleObj>
              </mc:Choice>
              <mc:Fallback>
                <p:oleObj name="Equation" r:id="rId17" imgW="3263760" imgH="5713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348" y="5201585"/>
                        <a:ext cx="65278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3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6016"/>
              </p:ext>
            </p:extLst>
          </p:nvPr>
        </p:nvGraphicFramePr>
        <p:xfrm>
          <a:off x="838200" y="533400"/>
          <a:ext cx="652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004" name="Equation" r:id="rId3" imgW="3263760" imgH="571320" progId="Equation.DSMT4">
                  <p:embed/>
                </p:oleObj>
              </mc:Choice>
              <mc:Fallback>
                <p:oleObj name="Equation" r:id="rId3" imgW="3263760" imgH="5713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"/>
                        <a:ext cx="65278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778469"/>
              </p:ext>
            </p:extLst>
          </p:nvPr>
        </p:nvGraphicFramePr>
        <p:xfrm>
          <a:off x="823452" y="2286000"/>
          <a:ext cx="614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005" name="Equation" r:id="rId5" imgW="3073320" imgH="609480" progId="Equation.DSMT4">
                  <p:embed/>
                </p:oleObj>
              </mc:Choice>
              <mc:Fallback>
                <p:oleObj name="Equation" r:id="rId5" imgW="3073320" imgH="609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2286000"/>
                        <a:ext cx="61468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039180"/>
              </p:ext>
            </p:extLst>
          </p:nvPr>
        </p:nvGraphicFramePr>
        <p:xfrm>
          <a:off x="823452" y="4064000"/>
          <a:ext cx="2971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006" name="Equation" r:id="rId7" imgW="1485720" imgH="482400" progId="Equation.DSMT4">
                  <p:embed/>
                </p:oleObj>
              </mc:Choice>
              <mc:Fallback>
                <p:oleObj name="Equation" r:id="rId7" imgW="148572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4064000"/>
                        <a:ext cx="2971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676163"/>
              </p:ext>
            </p:extLst>
          </p:nvPr>
        </p:nvGraphicFramePr>
        <p:xfrm>
          <a:off x="1752600" y="180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00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03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089397"/>
              </p:ext>
            </p:extLst>
          </p:nvPr>
        </p:nvGraphicFramePr>
        <p:xfrm>
          <a:off x="1752600" y="363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008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32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02407"/>
              </p:ext>
            </p:extLst>
          </p:nvPr>
        </p:nvGraphicFramePr>
        <p:xfrm>
          <a:off x="2032000" y="5259848"/>
          <a:ext cx="294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009" name="Equation" r:id="rId11" imgW="1473120" imgH="482400" progId="Equation.DSMT4">
                  <p:embed/>
                </p:oleObj>
              </mc:Choice>
              <mc:Fallback>
                <p:oleObj name="Equation" r:id="rId11" imgW="147312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5259848"/>
                        <a:ext cx="2946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86200" y="4567535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Savijanje oko </a:t>
            </a:r>
            <a:r>
              <a:rPr lang="sr-Latn-BA" sz="2400" i="1" dirty="0" smtClean="0">
                <a:solidFill>
                  <a:srgbClr val="FF0000"/>
                </a:solidFill>
              </a:rPr>
              <a:t>x</a:t>
            </a:r>
            <a:r>
              <a:rPr lang="sr-Latn-BA" sz="2400" dirty="0" smtClean="0"/>
              <a:t> ose !</a:t>
            </a:r>
            <a:endParaRPr lang="sr-Latn-R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5763383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Savijanje oko </a:t>
            </a:r>
            <a:r>
              <a:rPr lang="sr-Latn-BA" sz="2400" i="1" dirty="0" smtClean="0">
                <a:solidFill>
                  <a:srgbClr val="FF0000"/>
                </a:solidFill>
              </a:rPr>
              <a:t>y</a:t>
            </a:r>
            <a:r>
              <a:rPr lang="sr-Latn-BA" sz="2400" dirty="0" smtClean="0"/>
              <a:t> ose !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2785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274872"/>
              </p:ext>
            </p:extLst>
          </p:nvPr>
        </p:nvGraphicFramePr>
        <p:xfrm>
          <a:off x="451104" y="685800"/>
          <a:ext cx="2971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150" name="Equation" r:id="rId3" imgW="1485720" imgH="482400" progId="Equation.DSMT4">
                  <p:embed/>
                </p:oleObj>
              </mc:Choice>
              <mc:Fallback>
                <p:oleObj name="Equation" r:id="rId3" imgW="148572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04" y="685800"/>
                        <a:ext cx="2971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78602"/>
              </p:ext>
            </p:extLst>
          </p:nvPr>
        </p:nvGraphicFramePr>
        <p:xfrm>
          <a:off x="381000" y="3378200"/>
          <a:ext cx="294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151" name="Equation" r:id="rId5" imgW="1473120" imgH="482400" progId="Equation.DSMT4">
                  <p:embed/>
                </p:oleObj>
              </mc:Choice>
              <mc:Fallback>
                <p:oleObj name="Equation" r:id="rId5" imgW="147312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78200"/>
                        <a:ext cx="2946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396193"/>
              </p:ext>
            </p:extLst>
          </p:nvPr>
        </p:nvGraphicFramePr>
        <p:xfrm>
          <a:off x="3810000" y="685800"/>
          <a:ext cx="195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152" name="Equation" r:id="rId7" imgW="977760" imgH="469800" progId="Equation.DSMT4">
                  <p:embed/>
                </p:oleObj>
              </mc:Choice>
              <mc:Fallback>
                <p:oleObj name="Equation" r:id="rId7" imgW="977760" imgH="469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85800"/>
                        <a:ext cx="1955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51371"/>
              </p:ext>
            </p:extLst>
          </p:nvPr>
        </p:nvGraphicFramePr>
        <p:xfrm>
          <a:off x="3803396" y="3390900"/>
          <a:ext cx="1981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153" name="Equation" r:id="rId9" imgW="990360" imgH="469800" progId="Equation.DSMT4">
                  <p:embed/>
                </p:oleObj>
              </mc:Choice>
              <mc:Fallback>
                <p:oleObj name="Equation" r:id="rId9" imgW="99036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396" y="3390900"/>
                        <a:ext cx="1981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3" idx="0"/>
            <a:endCxn id="5" idx="0"/>
          </p:cNvCxnSpPr>
          <p:nvPr/>
        </p:nvCxnSpPr>
        <p:spPr>
          <a:xfrm rot="5400000" flipH="1" flipV="1">
            <a:off x="3362452" y="-739648"/>
            <a:ext cx="12700" cy="285089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12857"/>
              </p:ext>
            </p:extLst>
          </p:nvPr>
        </p:nvGraphicFramePr>
        <p:xfrm>
          <a:off x="1828800" y="1780459"/>
          <a:ext cx="3937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154" name="Equation" r:id="rId11" imgW="1968480" imgH="558720" progId="Equation.DSMT4">
                  <p:embed/>
                </p:oleObj>
              </mc:Choice>
              <mc:Fallback>
                <p:oleObj name="Equation" r:id="rId11" imgW="196848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80459"/>
                        <a:ext cx="39370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09523"/>
              </p:ext>
            </p:extLst>
          </p:nvPr>
        </p:nvGraphicFramePr>
        <p:xfrm>
          <a:off x="1911350" y="4521200"/>
          <a:ext cx="3886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155" name="Equation" r:id="rId13" imgW="1942920" imgH="558720" progId="Equation.DSMT4">
                  <p:embed/>
                </p:oleObj>
              </mc:Choice>
              <mc:Fallback>
                <p:oleObj name="Equation" r:id="rId13" imgW="1942920" imgH="5587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4521200"/>
                        <a:ext cx="3886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5" idx="3"/>
            <a:endCxn id="12" idx="3"/>
          </p:cNvCxnSpPr>
          <p:nvPr/>
        </p:nvCxnSpPr>
        <p:spPr>
          <a:xfrm>
            <a:off x="5765800" y="1155700"/>
            <a:ext cx="12700" cy="1183559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0"/>
            <a:endCxn id="6" idx="0"/>
          </p:cNvCxnSpPr>
          <p:nvPr/>
        </p:nvCxnSpPr>
        <p:spPr>
          <a:xfrm rot="16200000" flipH="1">
            <a:off x="3317748" y="1914652"/>
            <a:ext cx="12700" cy="2939796"/>
          </a:xfrm>
          <a:prstGeom prst="bentConnector3">
            <a:avLst>
              <a:gd name="adj1" fmla="val -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3"/>
            <a:endCxn id="13" idx="3"/>
          </p:cNvCxnSpPr>
          <p:nvPr/>
        </p:nvCxnSpPr>
        <p:spPr>
          <a:xfrm>
            <a:off x="5784596" y="3860800"/>
            <a:ext cx="12700" cy="12192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80404" y="533400"/>
            <a:ext cx="25587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b="1" dirty="0" smtClean="0"/>
              <a:t>K</a:t>
            </a:r>
            <a:r>
              <a:rPr lang="sr-Latn-BA" sz="2400" b="1" baseline="-25000" dirty="0" smtClean="0"/>
              <a:t>x</a:t>
            </a:r>
            <a:r>
              <a:rPr lang="sr-Latn-BA" sz="2400" dirty="0" smtClean="0"/>
              <a:t>, </a:t>
            </a:r>
            <a:r>
              <a:rPr lang="sr-Latn-BA" sz="2400" b="1" dirty="0" smtClean="0"/>
              <a:t>K</a:t>
            </a:r>
            <a:r>
              <a:rPr lang="sr-Latn-BA" sz="2400" b="1" baseline="-25000" dirty="0" smtClean="0"/>
              <a:t>y</a:t>
            </a:r>
            <a:r>
              <a:rPr lang="sr-Latn-BA" sz="2400" dirty="0" smtClean="0"/>
              <a:t> </a:t>
            </a:r>
            <a:r>
              <a:rPr lang="sr-Latn-BA" sz="2400" dirty="0" smtClean="0">
                <a:sym typeface="Symbol" panose="05050102010706020507" pitchFamily="18" charset="2"/>
              </a:rPr>
              <a:t> Koeficijenti oblika poprečnog preseka</a:t>
            </a:r>
            <a:endParaRPr lang="sr-Latn-R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0404" y="2076271"/>
            <a:ext cx="2253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ym typeface="Symbol" panose="05050102010706020507" pitchFamily="18" charset="2"/>
              </a:rPr>
              <a:t>Pravougaonik !</a:t>
            </a:r>
            <a:endParaRPr lang="sr-Latn-RS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282381"/>
              </p:ext>
            </p:extLst>
          </p:nvPr>
        </p:nvGraphicFramePr>
        <p:xfrm>
          <a:off x="6705600" y="2768600"/>
          <a:ext cx="182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156" name="Equation" r:id="rId15" imgW="914400" imgH="482400" progId="Equation.DSMT4">
                  <p:embed/>
                </p:oleObj>
              </mc:Choice>
              <mc:Fallback>
                <p:oleObj name="Equation" r:id="rId15" imgW="91440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768600"/>
                        <a:ext cx="1828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63251"/>
              </p:ext>
            </p:extLst>
          </p:nvPr>
        </p:nvGraphicFramePr>
        <p:xfrm>
          <a:off x="6578600" y="5461000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157" name="Equation" r:id="rId17" imgW="977760" imgH="241200" progId="Equation.DSMT4">
                  <p:embed/>
                </p:oleObj>
              </mc:Choice>
              <mc:Fallback>
                <p:oleObj name="Equation" r:id="rId17" imgW="97776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5461000"/>
                        <a:ext cx="19558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423404" y="4737397"/>
            <a:ext cx="10347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ym typeface="Symbol" panose="05050102010706020507" pitchFamily="18" charset="2"/>
              </a:rPr>
              <a:t>Krug !</a:t>
            </a:r>
            <a:endParaRPr lang="sr-Latn-RS" sz="2400" dirty="0"/>
          </a:p>
        </p:txBody>
      </p:sp>
      <p:cxnSp>
        <p:nvCxnSpPr>
          <p:cNvPr id="34" name="Elbow Connector 33"/>
          <p:cNvCxnSpPr>
            <a:stCxn id="29" idx="3"/>
            <a:endCxn id="30" idx="3"/>
          </p:cNvCxnSpPr>
          <p:nvPr/>
        </p:nvCxnSpPr>
        <p:spPr>
          <a:xfrm>
            <a:off x="8534400" y="2307104"/>
            <a:ext cx="12700" cy="94409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2" idx="3"/>
            <a:endCxn id="31" idx="3"/>
          </p:cNvCxnSpPr>
          <p:nvPr/>
        </p:nvCxnSpPr>
        <p:spPr>
          <a:xfrm>
            <a:off x="8458200" y="4968230"/>
            <a:ext cx="76200" cy="734070"/>
          </a:xfrm>
          <a:prstGeom prst="bentConnector3">
            <a:avLst>
              <a:gd name="adj1" fmla="val 4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493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Deformacijski rad izražen</a:t>
            </a:r>
            <a:b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BA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pomoću uopštenih presečnih sila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>
            <a:normAutofit/>
          </a:bodyPr>
          <a:lstStyle/>
          <a:p>
            <a:r>
              <a:rPr lang="sr-Latn-RS" sz="2800" dirty="0"/>
              <a:t>U poprečnim presecima linijskih elemenata konstrukcija, u opštem slučaju opterećenja, može se pojaviti šest uopštenih presečnih sila</a:t>
            </a:r>
            <a:r>
              <a:rPr lang="sr-Latn-RS" sz="2800" dirty="0" smtClean="0"/>
              <a:t>:</a:t>
            </a:r>
          </a:p>
          <a:p>
            <a:pPr lvl="1"/>
            <a:r>
              <a:rPr lang="sr-Latn-RS" dirty="0"/>
              <a:t>P</a:t>
            </a:r>
            <a:r>
              <a:rPr lang="sr-Latn-RS" dirty="0" smtClean="0"/>
              <a:t>resečna </a:t>
            </a:r>
            <a:r>
              <a:rPr lang="sr-Latn-RS" dirty="0"/>
              <a:t>normalna sila</a:t>
            </a:r>
            <a:r>
              <a:rPr lang="sr-Latn-RS" sz="2600" dirty="0" smtClean="0"/>
              <a:t> N(z),</a:t>
            </a:r>
          </a:p>
          <a:p>
            <a:pPr lvl="1"/>
            <a:r>
              <a:rPr lang="sr-Latn-RS" dirty="0"/>
              <a:t>P</a:t>
            </a:r>
            <a:r>
              <a:rPr lang="sr-Latn-RS" dirty="0" smtClean="0"/>
              <a:t>resečni </a:t>
            </a:r>
            <a:r>
              <a:rPr lang="sr-Latn-RS" dirty="0"/>
              <a:t>moment uvijanja </a:t>
            </a:r>
            <a:r>
              <a:rPr lang="sr-Latn-RS" dirty="0" smtClean="0"/>
              <a:t>M</a:t>
            </a:r>
            <a:r>
              <a:rPr lang="sr-Latn-RS" baseline="-25000" dirty="0" smtClean="0"/>
              <a:t>t</a:t>
            </a:r>
            <a:r>
              <a:rPr lang="sr-Latn-RS" dirty="0" smtClean="0"/>
              <a:t>(z),</a:t>
            </a:r>
          </a:p>
          <a:p>
            <a:pPr lvl="1"/>
            <a:r>
              <a:rPr lang="sr-Latn-RS" dirty="0" smtClean="0"/>
              <a:t>Presečni </a:t>
            </a:r>
            <a:r>
              <a:rPr lang="sr-Latn-RS" dirty="0"/>
              <a:t>moment </a:t>
            </a:r>
            <a:r>
              <a:rPr lang="sr-Latn-RS" dirty="0" smtClean="0"/>
              <a:t>savijanja M</a:t>
            </a:r>
            <a:r>
              <a:rPr lang="sr-Latn-RS" baseline="-25000" dirty="0" smtClean="0"/>
              <a:t>x</a:t>
            </a:r>
            <a:r>
              <a:rPr lang="sr-Latn-RS" dirty="0" smtClean="0"/>
              <a:t>(z),</a:t>
            </a:r>
          </a:p>
          <a:p>
            <a:pPr lvl="1"/>
            <a:r>
              <a:rPr lang="sr-Latn-RS" dirty="0"/>
              <a:t>P</a:t>
            </a:r>
            <a:r>
              <a:rPr lang="sr-Latn-RS" dirty="0" smtClean="0"/>
              <a:t>resečna </a:t>
            </a:r>
            <a:r>
              <a:rPr lang="sr-Latn-RS" dirty="0"/>
              <a:t>poprečna sila </a:t>
            </a:r>
            <a:r>
              <a:rPr lang="sr-Latn-RS" dirty="0" smtClean="0"/>
              <a:t>T</a:t>
            </a:r>
            <a:r>
              <a:rPr lang="sr-Latn-RS" baseline="-25000" dirty="0" smtClean="0"/>
              <a:t>y</a:t>
            </a:r>
            <a:r>
              <a:rPr lang="sr-Latn-RS" dirty="0" smtClean="0"/>
              <a:t>(z),</a:t>
            </a:r>
          </a:p>
          <a:p>
            <a:pPr lvl="1"/>
            <a:r>
              <a:rPr lang="sr-Latn-RS" dirty="0"/>
              <a:t>P</a:t>
            </a:r>
            <a:r>
              <a:rPr lang="sr-Latn-RS" dirty="0" smtClean="0"/>
              <a:t>resečni </a:t>
            </a:r>
            <a:r>
              <a:rPr lang="sr-Latn-RS" dirty="0"/>
              <a:t>moment savijanja </a:t>
            </a:r>
            <a:r>
              <a:rPr lang="sr-Latn-RS" dirty="0" smtClean="0"/>
              <a:t>M</a:t>
            </a:r>
            <a:r>
              <a:rPr lang="sr-Latn-RS" baseline="-25000" dirty="0" smtClean="0"/>
              <a:t>y</a:t>
            </a:r>
            <a:r>
              <a:rPr lang="sr-Latn-RS" dirty="0" smtClean="0"/>
              <a:t>(z),</a:t>
            </a:r>
          </a:p>
          <a:p>
            <a:pPr lvl="1"/>
            <a:r>
              <a:rPr lang="sr-Latn-RS" dirty="0" smtClean="0"/>
              <a:t>Presečna poprečna sila T</a:t>
            </a:r>
            <a:r>
              <a:rPr lang="sr-Latn-RS" baseline="-25000" dirty="0" smtClean="0"/>
              <a:t>x</a:t>
            </a:r>
            <a:r>
              <a:rPr lang="sr-Latn-RS" dirty="0" smtClean="0"/>
              <a:t>(z). </a:t>
            </a:r>
          </a:p>
          <a:p>
            <a:pPr lvl="1"/>
            <a:endParaRPr lang="sr-Latn-RS" sz="2600" dirty="0"/>
          </a:p>
        </p:txBody>
      </p:sp>
    </p:spTree>
    <p:extLst>
      <p:ext uri="{BB962C8B-B14F-4D97-AF65-F5344CB8AC3E}">
        <p14:creationId xmlns:p14="http://schemas.microsoft.com/office/powerpoint/2010/main" val="1565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2" y="381000"/>
            <a:ext cx="7020098" cy="26559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0" y="305445"/>
            <a:ext cx="37338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236"/>
              </p:ext>
            </p:extLst>
          </p:nvPr>
        </p:nvGraphicFramePr>
        <p:xfrm>
          <a:off x="1057102" y="3352800"/>
          <a:ext cx="2971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50" name="Equation" r:id="rId4" imgW="1485720" imgH="482400" progId="Equation.DSMT4">
                  <p:embed/>
                </p:oleObj>
              </mc:Choice>
              <mc:Fallback>
                <p:oleObj name="Equation" r:id="rId4" imgW="148572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102" y="3352800"/>
                        <a:ext cx="2971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361"/>
              </p:ext>
            </p:extLst>
          </p:nvPr>
        </p:nvGraphicFramePr>
        <p:xfrm>
          <a:off x="4597400" y="3352800"/>
          <a:ext cx="233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51" name="Equation" r:id="rId6" imgW="1168200" imgH="482400" progId="Equation.DSMT4">
                  <p:embed/>
                </p:oleObj>
              </mc:Choice>
              <mc:Fallback>
                <p:oleObj name="Equation" r:id="rId6" imgW="116820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352800"/>
                        <a:ext cx="2336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4117571" y="37439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842569"/>
              </p:ext>
            </p:extLst>
          </p:nvPr>
        </p:nvGraphicFramePr>
        <p:xfrm>
          <a:off x="1066800" y="4787900"/>
          <a:ext cx="195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52" name="Equation" r:id="rId8" imgW="977760" imgH="457200" progId="Equation.DSMT4">
                  <p:embed/>
                </p:oleObj>
              </mc:Choice>
              <mc:Fallback>
                <p:oleObj name="Equation" r:id="rId8" imgW="97776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87900"/>
                        <a:ext cx="1955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335891"/>
              </p:ext>
            </p:extLst>
          </p:nvPr>
        </p:nvGraphicFramePr>
        <p:xfrm>
          <a:off x="1981200" y="435241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53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5241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57451" y="4796135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Savijanje oko </a:t>
            </a:r>
            <a:r>
              <a:rPr lang="sr-Latn-BA" sz="2400" i="1" dirty="0" smtClean="0">
                <a:solidFill>
                  <a:srgbClr val="FF0000"/>
                </a:solidFill>
              </a:rPr>
              <a:t>x</a:t>
            </a:r>
            <a:r>
              <a:rPr lang="sr-Latn-BA" sz="2400" dirty="0" smtClean="0"/>
              <a:t> ose !</a:t>
            </a:r>
            <a:endParaRPr lang="sr-Latn-R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905192"/>
            <a:ext cx="2819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Savijanje oko </a:t>
            </a:r>
            <a:r>
              <a:rPr lang="sr-Latn-BA" sz="2400" i="1" dirty="0" smtClean="0">
                <a:solidFill>
                  <a:srgbClr val="FF0000"/>
                </a:solidFill>
              </a:rPr>
              <a:t>y</a:t>
            </a:r>
            <a:r>
              <a:rPr lang="sr-Latn-BA" sz="2400" dirty="0" smtClean="0"/>
              <a:t> ose !</a:t>
            </a:r>
            <a:endParaRPr lang="sr-Latn-R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56499"/>
              </p:ext>
            </p:extLst>
          </p:nvPr>
        </p:nvGraphicFramePr>
        <p:xfrm>
          <a:off x="6474676" y="4775200"/>
          <a:ext cx="195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54" name="Equation" r:id="rId12" imgW="977760" imgH="469800" progId="Equation.DSMT4">
                  <p:embed/>
                </p:oleObj>
              </mc:Choice>
              <mc:Fallback>
                <p:oleObj name="Equation" r:id="rId12" imgW="97776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676" y="4775200"/>
                        <a:ext cx="1955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5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109844"/>
              </p:ext>
            </p:extLst>
          </p:nvPr>
        </p:nvGraphicFramePr>
        <p:xfrm>
          <a:off x="1113016" y="533400"/>
          <a:ext cx="2438208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0" name="Equation" r:id="rId3" imgW="1523880" imgH="482400" progId="Equation.DSMT4">
                  <p:embed/>
                </p:oleObj>
              </mc:Choice>
              <mc:Fallback>
                <p:oleObj name="Equation" r:id="rId3" imgW="152388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16" y="533400"/>
                        <a:ext cx="2438208" cy="771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10867"/>
              </p:ext>
            </p:extLst>
          </p:nvPr>
        </p:nvGraphicFramePr>
        <p:xfrm>
          <a:off x="4089960" y="533400"/>
          <a:ext cx="2600640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1" name="Equation" r:id="rId5" imgW="1625400" imgH="482400" progId="Equation.DSMT4">
                  <p:embed/>
                </p:oleObj>
              </mc:Choice>
              <mc:Fallback>
                <p:oleObj name="Equation" r:id="rId5" imgW="162540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960" y="533400"/>
                        <a:ext cx="2600640" cy="771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57443"/>
              </p:ext>
            </p:extLst>
          </p:nvPr>
        </p:nvGraphicFramePr>
        <p:xfrm>
          <a:off x="1113016" y="1447800"/>
          <a:ext cx="2620800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2" name="Equation" r:id="rId7" imgW="1638000" imgH="482400" progId="Equation.DSMT4">
                  <p:embed/>
                </p:oleObj>
              </mc:Choice>
              <mc:Fallback>
                <p:oleObj name="Equation" r:id="rId7" imgW="163800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16" y="1447800"/>
                        <a:ext cx="2620800" cy="771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14167"/>
              </p:ext>
            </p:extLst>
          </p:nvPr>
        </p:nvGraphicFramePr>
        <p:xfrm>
          <a:off x="4084800" y="1447800"/>
          <a:ext cx="2620800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3" name="Equation" r:id="rId9" imgW="1638000" imgH="482400" progId="Equation.DSMT4">
                  <p:embed/>
                </p:oleObj>
              </mc:Choice>
              <mc:Fallback>
                <p:oleObj name="Equation" r:id="rId9" imgW="163800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00" y="1447800"/>
                        <a:ext cx="2620800" cy="771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60480"/>
              </p:ext>
            </p:extLst>
          </p:nvPr>
        </p:nvGraphicFramePr>
        <p:xfrm>
          <a:off x="1113016" y="2362200"/>
          <a:ext cx="2377152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4" name="Equation" r:id="rId11" imgW="1485720" imgH="482400" progId="Equation.DSMT4">
                  <p:embed/>
                </p:oleObj>
              </mc:Choice>
              <mc:Fallback>
                <p:oleObj name="Equation" r:id="rId11" imgW="148572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16" y="2362200"/>
                        <a:ext cx="2377152" cy="771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587207"/>
              </p:ext>
            </p:extLst>
          </p:nvPr>
        </p:nvGraphicFramePr>
        <p:xfrm>
          <a:off x="4084800" y="2362200"/>
          <a:ext cx="2356992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5" name="Equation" r:id="rId13" imgW="1473120" imgH="482400" progId="Equation.DSMT4">
                  <p:embed/>
                </p:oleObj>
              </mc:Choice>
              <mc:Fallback>
                <p:oleObj name="Equation" r:id="rId13" imgW="147312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00" y="2362200"/>
                        <a:ext cx="2356992" cy="771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040819"/>
              </p:ext>
            </p:extLst>
          </p:nvPr>
        </p:nvGraphicFramePr>
        <p:xfrm>
          <a:off x="1135848" y="3505200"/>
          <a:ext cx="4502952" cy="267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6" name="Equation" r:id="rId15" imgW="2501640" imgH="1485720" progId="Equation.DSMT4">
                  <p:embed/>
                </p:oleObj>
              </mc:Choice>
              <mc:Fallback>
                <p:oleObj name="Equation" r:id="rId15" imgW="2501640" imgH="148572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848" y="3505200"/>
                        <a:ext cx="4502952" cy="26742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42662" y="441960"/>
            <a:ext cx="45720" cy="2834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Plus 11"/>
          <p:cNvSpPr/>
          <p:nvPr/>
        </p:nvSpPr>
        <p:spPr>
          <a:xfrm>
            <a:off x="7010400" y="1600200"/>
            <a:ext cx="457200" cy="457200"/>
          </a:xfrm>
          <a:prstGeom prst="mathPlus">
            <a:avLst/>
          </a:prstGeom>
          <a:noFill/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128185"/>
              </p:ext>
            </p:extLst>
          </p:nvPr>
        </p:nvGraphicFramePr>
        <p:xfrm>
          <a:off x="5715000" y="472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7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724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5" idx="2"/>
            <a:endCxn id="13" idx="3"/>
          </p:cNvCxnSpPr>
          <p:nvPr/>
        </p:nvCxnSpPr>
        <p:spPr>
          <a:xfrm rot="5400000">
            <a:off x="5465417" y="3081992"/>
            <a:ext cx="2425392" cy="116422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35439"/>
              </p:ext>
            </p:extLst>
          </p:nvPr>
        </p:nvGraphicFramePr>
        <p:xfrm>
          <a:off x="7120525" y="204500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8" name="Equation" r:id="rId19" imgW="139680" imgH="203040" progId="Equation.DSMT4">
                  <p:embed/>
                </p:oleObj>
              </mc:Choice>
              <mc:Fallback>
                <p:oleObj name="Equation" r:id="rId19" imgW="139680" imgH="2030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525" y="204500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812280" y="457200"/>
            <a:ext cx="45720" cy="2834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182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367829"/>
              </p:ext>
            </p:extLst>
          </p:nvPr>
        </p:nvGraphicFramePr>
        <p:xfrm>
          <a:off x="3025775" y="3397006"/>
          <a:ext cx="482282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93" name="Equation" r:id="rId3" imgW="2679480" imgH="1460160" progId="Equation.DSMT4">
                  <p:embed/>
                </p:oleObj>
              </mc:Choice>
              <mc:Fallback>
                <p:oleObj name="Equation" r:id="rId3" imgW="2679480" imgH="14601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3397006"/>
                        <a:ext cx="4822825" cy="2628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67902"/>
              </p:ext>
            </p:extLst>
          </p:nvPr>
        </p:nvGraphicFramePr>
        <p:xfrm>
          <a:off x="603504" y="533400"/>
          <a:ext cx="4502952" cy="267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94" name="Equation" r:id="rId5" imgW="2501640" imgH="1485720" progId="Equation.DSMT4">
                  <p:embed/>
                </p:oleObj>
              </mc:Choice>
              <mc:Fallback>
                <p:oleObj name="Equation" r:id="rId5" imgW="2501640" imgH="1485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33400"/>
                        <a:ext cx="4502952" cy="26742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89379"/>
              </p:ext>
            </p:extLst>
          </p:nvPr>
        </p:nvGraphicFramePr>
        <p:xfrm>
          <a:off x="5677152" y="476376"/>
          <a:ext cx="2171448" cy="278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95" name="Equation" r:id="rId7" imgW="1206360" imgH="1549080" progId="Equation.DSMT4">
                  <p:embed/>
                </p:oleObj>
              </mc:Choice>
              <mc:Fallback>
                <p:oleObj name="Equation" r:id="rId7" imgW="1206360" imgH="1549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7152" y="476376"/>
                        <a:ext cx="2171448" cy="27883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5196840" y="175260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70488"/>
              </p:ext>
            </p:extLst>
          </p:nvPr>
        </p:nvGraphicFramePr>
        <p:xfrm>
          <a:off x="1676400" y="328315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9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8315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273392"/>
              </p:ext>
            </p:extLst>
          </p:nvPr>
        </p:nvGraphicFramePr>
        <p:xfrm>
          <a:off x="25908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97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72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7" idx="2"/>
            <a:endCxn id="8" idx="1"/>
          </p:cNvCxnSpPr>
          <p:nvPr/>
        </p:nvCxnSpPr>
        <p:spPr>
          <a:xfrm rot="16200000" flipH="1">
            <a:off x="1686028" y="3819627"/>
            <a:ext cx="1034845" cy="7747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008173"/>
              </p:ext>
            </p:extLst>
          </p:nvPr>
        </p:nvGraphicFramePr>
        <p:xfrm>
          <a:off x="452438" y="815975"/>
          <a:ext cx="502920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3" name="Equation" r:id="rId3" imgW="2793960" imgH="1612800" progId="Equation.DSMT4">
                  <p:embed/>
                </p:oleObj>
              </mc:Choice>
              <mc:Fallback>
                <p:oleObj name="Equation" r:id="rId3" imgW="2793960" imgH="1612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815975"/>
                        <a:ext cx="5029200" cy="2903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867400" y="815182"/>
            <a:ext cx="27432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Ako je u pitanju složeno opterećen linijski element konstrukcije od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polja, pri čemu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donja i gornja granica k-tog polja (k=1,2,...,m). </a:t>
            </a:r>
            <a:endParaRPr lang="sr-Latn-RS" sz="2400" dirty="0"/>
          </a:p>
        </p:txBody>
      </p:sp>
      <p:sp>
        <p:nvSpPr>
          <p:cNvPr id="5" name="Rectangle 4"/>
          <p:cNvSpPr/>
          <p:nvPr/>
        </p:nvSpPr>
        <p:spPr>
          <a:xfrm>
            <a:off x="4559886" y="4221540"/>
            <a:ext cx="405071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Vredi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za ravne i prostorne konstrukcije od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polja koje su sazdane  od više linijskih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elemenata.</a:t>
            </a:r>
            <a:endParaRPr lang="sr-Latn-RS" sz="2400" dirty="0"/>
          </a:p>
        </p:txBody>
      </p:sp>
      <p:cxnSp>
        <p:nvCxnSpPr>
          <p:cNvPr id="7" name="Elbow Connector 6"/>
          <p:cNvCxnSpPr>
            <a:stCxn id="4" idx="0"/>
            <a:endCxn id="3" idx="0"/>
          </p:cNvCxnSpPr>
          <p:nvPr/>
        </p:nvCxnSpPr>
        <p:spPr>
          <a:xfrm rot="16200000" flipH="1" flipV="1">
            <a:off x="5102622" y="-1320403"/>
            <a:ext cx="793" cy="4271962"/>
          </a:xfrm>
          <a:prstGeom prst="bentConnector3">
            <a:avLst>
              <a:gd name="adj1" fmla="val -2882723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5" idx="1"/>
            <a:endCxn id="3" idx="2"/>
          </p:cNvCxnSpPr>
          <p:nvPr/>
        </p:nvCxnSpPr>
        <p:spPr>
          <a:xfrm rot="10800000">
            <a:off x="2967038" y="3719514"/>
            <a:ext cx="1592848" cy="128685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7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749895"/>
              </p:ext>
            </p:extLst>
          </p:nvPr>
        </p:nvGraphicFramePr>
        <p:xfrm>
          <a:off x="2652713" y="3475038"/>
          <a:ext cx="5805487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53" name="Equation" r:id="rId3" imgW="3225600" imgH="1536480" progId="Equation.DSMT4">
                  <p:embed/>
                </p:oleObj>
              </mc:Choice>
              <mc:Fallback>
                <p:oleObj name="Equation" r:id="rId3" imgW="3225600" imgH="1536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3475038"/>
                        <a:ext cx="5805487" cy="2767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87273"/>
              </p:ext>
            </p:extLst>
          </p:nvPr>
        </p:nvGraphicFramePr>
        <p:xfrm>
          <a:off x="6149975" y="412750"/>
          <a:ext cx="2308225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54" name="Equation" r:id="rId5" imgW="1282680" imgH="1549080" progId="Equation.DSMT4">
                  <p:embed/>
                </p:oleObj>
              </mc:Choice>
              <mc:Fallback>
                <p:oleObj name="Equation" r:id="rId5" imgW="1282680" imgH="1549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412750"/>
                        <a:ext cx="2308225" cy="2787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5638800" y="1707456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346616"/>
              </p:ext>
            </p:extLst>
          </p:nvPr>
        </p:nvGraphicFramePr>
        <p:xfrm>
          <a:off x="1295400" y="335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55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52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13831"/>
              </p:ext>
            </p:extLst>
          </p:nvPr>
        </p:nvGraphicFramePr>
        <p:xfrm>
          <a:off x="2209800" y="471829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56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1829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1266703" y="3927597"/>
            <a:ext cx="1111494" cy="7747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467669"/>
              </p:ext>
            </p:extLst>
          </p:nvPr>
        </p:nvGraphicFramePr>
        <p:xfrm>
          <a:off x="452438" y="381000"/>
          <a:ext cx="502920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57" name="Equation" r:id="rId11" imgW="2793960" imgH="1612800" progId="Equation.DSMT4">
                  <p:embed/>
                </p:oleObj>
              </mc:Choice>
              <mc:Fallback>
                <p:oleObj name="Equation" r:id="rId11" imgW="2793960" imgH="1612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381000"/>
                        <a:ext cx="5029200" cy="2903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2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81000"/>
            <a:ext cx="3634740" cy="191400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2" y="3363883"/>
            <a:ext cx="7020098" cy="26559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3288328"/>
            <a:ext cx="38862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40433"/>
              </p:ext>
            </p:extLst>
          </p:nvPr>
        </p:nvGraphicFramePr>
        <p:xfrm>
          <a:off x="4640263" y="381000"/>
          <a:ext cx="14636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40" name="Equation" r:id="rId5" imgW="914400" imgH="419040" progId="Equation.DSMT4">
                  <p:embed/>
                </p:oleObj>
              </mc:Choice>
              <mc:Fallback>
                <p:oleObj name="Equation" r:id="rId5" imgW="91440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381000"/>
                        <a:ext cx="1463675" cy="669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347618"/>
              </p:ext>
            </p:extLst>
          </p:nvPr>
        </p:nvGraphicFramePr>
        <p:xfrm>
          <a:off x="6400800" y="319944"/>
          <a:ext cx="164563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41" name="Equation" r:id="rId7" imgW="1028520" imgH="457200" progId="Equation.DSMT4">
                  <p:embed/>
                </p:oleObj>
              </mc:Choice>
              <mc:Fallback>
                <p:oleObj name="Equation" r:id="rId7" imgW="102852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19944"/>
                        <a:ext cx="1645632" cy="7315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8560"/>
              </p:ext>
            </p:extLst>
          </p:nvPr>
        </p:nvGraphicFramePr>
        <p:xfrm>
          <a:off x="4640826" y="1219200"/>
          <a:ext cx="2620800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42" name="Equation" r:id="rId9" imgW="1638000" imgH="495000" progId="Equation.DSMT4">
                  <p:embed/>
                </p:oleObj>
              </mc:Choice>
              <mc:Fallback>
                <p:oleObj name="Equation" r:id="rId9" imgW="1638000" imgH="495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826" y="1219200"/>
                        <a:ext cx="2620800" cy="79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2590800"/>
            <a:ext cx="3505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Kružni poprečni presek !</a:t>
            </a:r>
            <a:endParaRPr lang="sr-Latn-R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704470"/>
              </p:ext>
            </p:extLst>
          </p:nvPr>
        </p:nvGraphicFramePr>
        <p:xfrm>
          <a:off x="7818600" y="1300416"/>
          <a:ext cx="792000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43"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600" y="1300416"/>
                        <a:ext cx="792000" cy="6295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50860"/>
              </p:ext>
            </p:extLst>
          </p:nvPr>
        </p:nvGraphicFramePr>
        <p:xfrm>
          <a:off x="4653608" y="2471959"/>
          <a:ext cx="2743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44" name="Equation" r:id="rId13" imgW="1714320" imgH="495000" progId="Equation.DSMT4">
                  <p:embed/>
                </p:oleObj>
              </mc:Choice>
              <mc:Fallback>
                <p:oleObj name="Equation" r:id="rId13" imgW="1714320" imgH="4950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608" y="2471959"/>
                        <a:ext cx="2743200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flipH="1">
            <a:off x="7330440" y="152400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82633"/>
              </p:ext>
            </p:extLst>
          </p:nvPr>
        </p:nvGraphicFramePr>
        <p:xfrm>
          <a:off x="5486400" y="205182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45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5182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355"/>
            <a:ext cx="7020098" cy="26559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43400" y="304800"/>
            <a:ext cx="38862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462091"/>
              </p:ext>
            </p:extLst>
          </p:nvPr>
        </p:nvGraphicFramePr>
        <p:xfrm>
          <a:off x="4114800" y="5616575"/>
          <a:ext cx="15636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69" name="Equation" r:id="rId4" imgW="977760" imgH="457200" progId="Equation.DSMT4">
                  <p:embed/>
                </p:oleObj>
              </mc:Choice>
              <mc:Fallback>
                <p:oleObj name="Equation" r:id="rId4" imgW="97776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616575"/>
                        <a:ext cx="1563687" cy="73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729919"/>
              </p:ext>
            </p:extLst>
          </p:nvPr>
        </p:nvGraphicFramePr>
        <p:xfrm>
          <a:off x="4343400" y="4343400"/>
          <a:ext cx="13001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70" name="Equation" r:id="rId6" imgW="812520" imgH="444240" progId="Equation.DSMT4">
                  <p:embed/>
                </p:oleObj>
              </mc:Choice>
              <mc:Fallback>
                <p:oleObj name="Equation" r:id="rId6" imgW="81252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43400"/>
                        <a:ext cx="1300162" cy="709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35255"/>
              </p:ext>
            </p:extLst>
          </p:nvPr>
        </p:nvGraphicFramePr>
        <p:xfrm>
          <a:off x="6182085" y="4492625"/>
          <a:ext cx="8937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71" name="Equation" r:id="rId8" imgW="558720" imgH="431640" progId="Equation.DSMT4">
                  <p:embed/>
                </p:oleObj>
              </mc:Choice>
              <mc:Fallback>
                <p:oleObj name="Equation" r:id="rId8" imgW="55872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085" y="4492625"/>
                        <a:ext cx="893762" cy="688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037133"/>
              </p:ext>
            </p:extLst>
          </p:nvPr>
        </p:nvGraphicFramePr>
        <p:xfrm>
          <a:off x="6182085" y="5654675"/>
          <a:ext cx="11176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72" name="Equation" r:id="rId10" imgW="698400" imgH="419040" progId="Equation.DSMT4">
                  <p:embed/>
                </p:oleObj>
              </mc:Choice>
              <mc:Fallback>
                <p:oleObj name="Equation" r:id="rId10" imgW="69840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085" y="5654675"/>
                        <a:ext cx="1117600" cy="669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237488"/>
              </p:ext>
            </p:extLst>
          </p:nvPr>
        </p:nvGraphicFramePr>
        <p:xfrm>
          <a:off x="6182085" y="3276600"/>
          <a:ext cx="9144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73" name="Equation" r:id="rId12" imgW="571320" imgH="419040" progId="Equation.DSMT4">
                  <p:embed/>
                </p:oleObj>
              </mc:Choice>
              <mc:Fallback>
                <p:oleObj name="Equation" r:id="rId12" imgW="57132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085" y="3276600"/>
                        <a:ext cx="914400" cy="668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87617"/>
              </p:ext>
            </p:extLst>
          </p:nvPr>
        </p:nvGraphicFramePr>
        <p:xfrm>
          <a:off x="7527925" y="4529138"/>
          <a:ext cx="8540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74" name="Equation" r:id="rId14" imgW="533160" imgH="393480" progId="Equation.DSMT4">
                  <p:embed/>
                </p:oleObj>
              </mc:Choice>
              <mc:Fallback>
                <p:oleObj name="Equation" r:id="rId14" imgW="53316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4529138"/>
                        <a:ext cx="854075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645937"/>
              </p:ext>
            </p:extLst>
          </p:nvPr>
        </p:nvGraphicFramePr>
        <p:xfrm>
          <a:off x="6499585" y="52101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75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585" y="521017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7101840" y="4745672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H="1">
            <a:off x="6349778" y="41272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Arrow 13"/>
          <p:cNvSpPr/>
          <p:nvPr/>
        </p:nvSpPr>
        <p:spPr>
          <a:xfrm rot="16200000" flipH="1">
            <a:off x="5090160" y="5243354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flipH="1">
            <a:off x="5747406" y="58902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835963"/>
              </p:ext>
            </p:extLst>
          </p:nvPr>
        </p:nvGraphicFramePr>
        <p:xfrm>
          <a:off x="3657600" y="58293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76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8293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573820"/>
              </p:ext>
            </p:extLst>
          </p:nvPr>
        </p:nvGraphicFramePr>
        <p:xfrm>
          <a:off x="1295400" y="5640388"/>
          <a:ext cx="23145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77" name="Equation" r:id="rId20" imgW="1447560" imgH="431640" progId="Equation.DSMT4">
                  <p:embed/>
                </p:oleObj>
              </mc:Choice>
              <mc:Fallback>
                <p:oleObj name="Equation" r:id="rId20" imgW="144756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640388"/>
                        <a:ext cx="2314575" cy="690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38200" y="3352800"/>
            <a:ext cx="3505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Kružni poprečni presek !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194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355"/>
            <a:ext cx="7020098" cy="26559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43400" y="304800"/>
            <a:ext cx="3886200" cy="1599555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11699"/>
              </p:ext>
            </p:extLst>
          </p:nvPr>
        </p:nvGraphicFramePr>
        <p:xfrm>
          <a:off x="5425584" y="3378200"/>
          <a:ext cx="164563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07" name="Equation" r:id="rId4" imgW="1028520" imgH="457200" progId="Equation.DSMT4">
                  <p:embed/>
                </p:oleObj>
              </mc:Choice>
              <mc:Fallback>
                <p:oleObj name="Equation" r:id="rId4" imgW="1028520" imgH="45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584" y="3378200"/>
                        <a:ext cx="1645632" cy="7315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32254"/>
              </p:ext>
            </p:extLst>
          </p:nvPr>
        </p:nvGraphicFramePr>
        <p:xfrm>
          <a:off x="7656512" y="3408203"/>
          <a:ext cx="95408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08" name="Equation" r:id="rId6" imgW="596880" imgH="419040" progId="Equation.DSMT4">
                  <p:embed/>
                </p:oleObj>
              </mc:Choice>
              <mc:Fallback>
                <p:oleObj name="Equation" r:id="rId6" imgW="59688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2" y="3408203"/>
                        <a:ext cx="954088" cy="671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flipH="1">
            <a:off x="7180984" y="365251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301923"/>
              </p:ext>
            </p:extLst>
          </p:nvPr>
        </p:nvGraphicFramePr>
        <p:xfrm>
          <a:off x="5425584" y="4597400"/>
          <a:ext cx="18494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09" name="Equation" r:id="rId8" imgW="1155600" imgH="419040" progId="Equation.DSMT4">
                  <p:embed/>
                </p:oleObj>
              </mc:Choice>
              <mc:Fallback>
                <p:oleObj name="Equation" r:id="rId8" imgW="115560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584" y="4597400"/>
                        <a:ext cx="1849438" cy="671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85563"/>
              </p:ext>
            </p:extLst>
          </p:nvPr>
        </p:nvGraphicFramePr>
        <p:xfrm>
          <a:off x="6248400" y="41673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10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673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003966"/>
              </p:ext>
            </p:extLst>
          </p:nvPr>
        </p:nvGraphicFramePr>
        <p:xfrm>
          <a:off x="2943225" y="3225800"/>
          <a:ext cx="23145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11" name="Equation" r:id="rId12" imgW="1447560" imgH="431640" progId="Equation.DSMT4">
                  <p:embed/>
                </p:oleObj>
              </mc:Choice>
              <mc:Fallback>
                <p:oleObj name="Equation" r:id="rId12" imgW="1447560" imgH="4316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3225800"/>
                        <a:ext cx="2314575" cy="690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856391"/>
              </p:ext>
            </p:extLst>
          </p:nvPr>
        </p:nvGraphicFramePr>
        <p:xfrm>
          <a:off x="3962400" y="4526756"/>
          <a:ext cx="914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12" name="Equation" r:id="rId14" imgW="571320" imgH="507960" progId="Equation.DSMT4">
                  <p:embed/>
                </p:oleObj>
              </mc:Choice>
              <mc:Fallback>
                <p:oleObj name="Equation" r:id="rId14" imgW="57132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526756"/>
                        <a:ext cx="914400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>
          <a:xfrm flipH="1">
            <a:off x="4968312" y="4841716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Right Arrow 32"/>
          <p:cNvSpPr/>
          <p:nvPr/>
        </p:nvSpPr>
        <p:spPr>
          <a:xfrm rot="16200000" flipH="1">
            <a:off x="4145280" y="413011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61357"/>
              </p:ext>
            </p:extLst>
          </p:nvPr>
        </p:nvGraphicFramePr>
        <p:xfrm>
          <a:off x="685800" y="4521200"/>
          <a:ext cx="2724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13" name="Equation" r:id="rId16" imgW="1701720" imgH="507960" progId="Equation.DSMT4">
                  <p:embed/>
                </p:oleObj>
              </mc:Choice>
              <mc:Fallback>
                <p:oleObj name="Equation" r:id="rId16" imgW="1701720" imgH="50796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21200"/>
                        <a:ext cx="2724150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859941"/>
              </p:ext>
            </p:extLst>
          </p:nvPr>
        </p:nvGraphicFramePr>
        <p:xfrm>
          <a:off x="923925" y="3586163"/>
          <a:ext cx="7524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14" name="Equation" r:id="rId18" imgW="469800" imgH="203040" progId="Equation.DSMT4">
                  <p:embed/>
                </p:oleObj>
              </mc:Choice>
              <mc:Fallback>
                <p:oleObj name="Equation" r:id="rId18" imgW="46980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586163"/>
                        <a:ext cx="752475" cy="325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Arrow 35"/>
          <p:cNvSpPr/>
          <p:nvPr/>
        </p:nvSpPr>
        <p:spPr>
          <a:xfrm rot="16200000" flipH="1">
            <a:off x="1137126" y="41554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114755"/>
              </p:ext>
            </p:extLst>
          </p:nvPr>
        </p:nvGraphicFramePr>
        <p:xfrm>
          <a:off x="2792413" y="5648960"/>
          <a:ext cx="19732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15" name="Equation" r:id="rId20" imgW="1231560" imgH="507960" progId="Equation.DSMT4">
                  <p:embed/>
                </p:oleObj>
              </mc:Choice>
              <mc:Fallback>
                <p:oleObj name="Equation" r:id="rId20" imgW="1231560" imgH="50796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5648960"/>
                        <a:ext cx="1973262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147439"/>
              </p:ext>
            </p:extLst>
          </p:nvPr>
        </p:nvGraphicFramePr>
        <p:xfrm>
          <a:off x="1874838" y="3281363"/>
          <a:ext cx="79216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16" name="Equation" r:id="rId22" imgW="495000" imgH="393480" progId="Equation.DSMT4">
                  <p:embed/>
                </p:oleObj>
              </mc:Choice>
              <mc:Fallback>
                <p:oleObj name="Equation" r:id="rId22" imgW="495000" imgH="3934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281363"/>
                        <a:ext cx="792162" cy="630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Arrow 38"/>
          <p:cNvSpPr/>
          <p:nvPr/>
        </p:nvSpPr>
        <p:spPr>
          <a:xfrm rot="16200000" flipH="1">
            <a:off x="2087879" y="417068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253975"/>
              </p:ext>
            </p:extLst>
          </p:nvPr>
        </p:nvGraphicFramePr>
        <p:xfrm>
          <a:off x="1735138" y="541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17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5410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522369"/>
              </p:ext>
            </p:extLst>
          </p:nvPr>
        </p:nvGraphicFramePr>
        <p:xfrm>
          <a:off x="2362200" y="586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18" name="Equation" r:id="rId24" imgW="190440" imgH="152280" progId="Equation.DSMT4">
                  <p:embed/>
                </p:oleObj>
              </mc:Choice>
              <mc:Fallback>
                <p:oleObj name="Equation" r:id="rId24" imgW="190440" imgH="1522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67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Elbow Connector 42"/>
          <p:cNvCxnSpPr>
            <a:stCxn id="41" idx="1"/>
            <a:endCxn id="40" idx="2"/>
          </p:cNvCxnSpPr>
          <p:nvPr/>
        </p:nvCxnSpPr>
        <p:spPr>
          <a:xfrm rot="10800000">
            <a:off x="1874838" y="5816600"/>
            <a:ext cx="487362" cy="2032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214797"/>
              </p:ext>
            </p:extLst>
          </p:nvPr>
        </p:nvGraphicFramePr>
        <p:xfrm>
          <a:off x="3505200" y="4775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19" name="Equation" r:id="rId26" imgW="190440" imgH="152280" progId="Equation.DSMT4">
                  <p:embed/>
                </p:oleObj>
              </mc:Choice>
              <mc:Fallback>
                <p:oleObj name="Equation" r:id="rId26" imgW="190440" imgH="1522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775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5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32" grpId="0" animBg="1"/>
      <p:bldP spid="33" grpId="0" animBg="1"/>
      <p:bldP spid="36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0232"/>
              </p:ext>
            </p:extLst>
          </p:nvPr>
        </p:nvGraphicFramePr>
        <p:xfrm>
          <a:off x="685800" y="933271"/>
          <a:ext cx="2743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94" name="Equation" r:id="rId3" imgW="1714320" imgH="495000" progId="Equation.DSMT4">
                  <p:embed/>
                </p:oleObj>
              </mc:Choice>
              <mc:Fallback>
                <p:oleObj name="Equation" r:id="rId3" imgW="1714320" imgH="4950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33271"/>
                        <a:ext cx="2743200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748773"/>
              </p:ext>
            </p:extLst>
          </p:nvPr>
        </p:nvGraphicFramePr>
        <p:xfrm>
          <a:off x="676275" y="2076450"/>
          <a:ext cx="19700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95" name="Equation" r:id="rId5" imgW="1231560" imgH="507960" progId="Equation.DSMT4">
                  <p:embed/>
                </p:oleObj>
              </mc:Choice>
              <mc:Fallback>
                <p:oleObj name="Equation" r:id="rId5" imgW="123156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2076450"/>
                        <a:ext cx="1970088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923040"/>
            <a:ext cx="38862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Kod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ravnog savijanja oko ose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praćenog zatezanjem ili pritiskom, deformacijski rad usled presečnih normalnih sila, može zanemariti.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7" name="Elbow Connector 6"/>
          <p:cNvCxnSpPr>
            <a:stCxn id="5" idx="0"/>
            <a:endCxn id="3" idx="0"/>
          </p:cNvCxnSpPr>
          <p:nvPr/>
        </p:nvCxnSpPr>
        <p:spPr>
          <a:xfrm rot="16200000" flipH="1" flipV="1">
            <a:off x="3938234" y="-957795"/>
            <a:ext cx="10231" cy="3771900"/>
          </a:xfrm>
          <a:prstGeom prst="bentConnector3">
            <a:avLst>
              <a:gd name="adj1" fmla="val -223438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00400" y="3219271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Kod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poprečnog savijanja oko ose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deformacijski rad usled presečnih poprečnih sila, može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zanemariti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1" name="Elbow Connector 10"/>
          <p:cNvCxnSpPr>
            <a:stCxn id="9" idx="1"/>
            <a:endCxn id="4" idx="2"/>
          </p:cNvCxnSpPr>
          <p:nvPr/>
        </p:nvCxnSpPr>
        <p:spPr>
          <a:xfrm rot="10800000">
            <a:off x="1661320" y="2889072"/>
            <a:ext cx="1539081" cy="93036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74" y="773266"/>
            <a:ext cx="3559926" cy="1907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3162" y="2761669"/>
            <a:ext cx="7592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5.13 Prosta greda izložena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poprečnom savijanju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silom F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025566"/>
              </p:ext>
            </p:extLst>
          </p:nvPr>
        </p:nvGraphicFramePr>
        <p:xfrm>
          <a:off x="603504" y="3835400"/>
          <a:ext cx="58531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84" name="Equation" r:id="rId4" imgW="3657600" imgH="507960" progId="Equation.DSMT4">
                  <p:embed/>
                </p:oleObj>
              </mc:Choice>
              <mc:Fallback>
                <p:oleObj name="Equation" r:id="rId4" imgW="36576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835400"/>
                        <a:ext cx="5853113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665509"/>
              </p:ext>
            </p:extLst>
          </p:nvPr>
        </p:nvGraphicFramePr>
        <p:xfrm>
          <a:off x="7010400" y="3875881"/>
          <a:ext cx="12192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85" name="Equation" r:id="rId6" imgW="761760" imgH="457200" progId="Equation.DSMT4">
                  <p:embed/>
                </p:oleObj>
              </mc:Choice>
              <mc:Fallback>
                <p:oleObj name="Equation" r:id="rId6" imgW="76176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75881"/>
                        <a:ext cx="1219200" cy="731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87435"/>
              </p:ext>
            </p:extLst>
          </p:nvPr>
        </p:nvGraphicFramePr>
        <p:xfrm>
          <a:off x="6553200" y="4089399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86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089399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9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374904" y="304800"/>
            <a:ext cx="747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/>
              <a:t>Deformacijski rad usled </a:t>
            </a:r>
            <a:r>
              <a:rPr lang="sr-Latn-RS" sz="2800" b="1" dirty="0" smtClean="0"/>
              <a:t>presečne normalne sile</a:t>
            </a:r>
            <a:endParaRPr lang="sr-Latn-RS" sz="2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06" y="1233436"/>
            <a:ext cx="3229494" cy="2250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3568191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5.7 Štap opterećen ravnomerno raspodeljenim podužnim opterećenjem q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3800" y="4737266"/>
            <a:ext cx="2819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Površina poprečnog preseka:</a:t>
            </a:r>
            <a:endParaRPr lang="sr-Latn-R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712677"/>
              </p:ext>
            </p:extLst>
          </p:nvPr>
        </p:nvGraphicFramePr>
        <p:xfrm>
          <a:off x="2691171" y="5320464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91" name="Equation" r:id="rId4" imgW="812520" imgH="203040" progId="Equation.DSMT4">
                  <p:embed/>
                </p:oleObj>
              </mc:Choice>
              <mc:Fallback>
                <p:oleObj name="Equation" r:id="rId4" imgW="81252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171" y="5320464"/>
                        <a:ext cx="1625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80000" y="4691100"/>
            <a:ext cx="1828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Napon:</a:t>
            </a:r>
            <a:endParaRPr lang="sr-Latn-R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31124"/>
              </p:ext>
            </p:extLst>
          </p:nvPr>
        </p:nvGraphicFramePr>
        <p:xfrm>
          <a:off x="6223000" y="4953000"/>
          <a:ext cx="1854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92" name="Equation" r:id="rId6" imgW="927000" imgH="469800" progId="Equation.DSMT4">
                  <p:embed/>
                </p:oleObj>
              </mc:Choice>
              <mc:Fallback>
                <p:oleObj name="Equation" r:id="rId6" imgW="92700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953000"/>
                        <a:ext cx="1854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1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02" y="457200"/>
            <a:ext cx="3248198" cy="2119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225" y="2738736"/>
            <a:ext cx="7391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5.14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Štap aksijalno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opterećen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podužnim silama F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F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sr-Latn-RS" sz="2400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001719"/>
              </p:ext>
            </p:extLst>
          </p:nvPr>
        </p:nvGraphicFramePr>
        <p:xfrm>
          <a:off x="879475" y="3559815"/>
          <a:ext cx="4857750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46" name="Equation" r:id="rId4" imgW="3035160" imgH="1066680" progId="Equation.DSMT4">
                  <p:embed/>
                </p:oleObj>
              </mc:Choice>
              <mc:Fallback>
                <p:oleObj name="Equation" r:id="rId4" imgW="3035160" imgH="1066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3559815"/>
                        <a:ext cx="4857750" cy="1706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846165"/>
              </p:ext>
            </p:extLst>
          </p:nvPr>
        </p:nvGraphicFramePr>
        <p:xfrm>
          <a:off x="5329238" y="5541963"/>
          <a:ext cx="29464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47" name="Equation" r:id="rId6" imgW="1841400" imgH="393480" progId="Equation.DSMT4">
                  <p:embed/>
                </p:oleObj>
              </mc:Choice>
              <mc:Fallback>
                <p:oleObj name="Equation" r:id="rId6" imgW="18414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5541963"/>
                        <a:ext cx="2946400" cy="630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93263"/>
              </p:ext>
            </p:extLst>
          </p:nvPr>
        </p:nvGraphicFramePr>
        <p:xfrm>
          <a:off x="5832475" y="4260696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48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4260696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77445"/>
              </p:ext>
            </p:extLst>
          </p:nvPr>
        </p:nvGraphicFramePr>
        <p:xfrm>
          <a:off x="6662737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49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7" y="5105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7" idx="3"/>
            <a:endCxn id="8" idx="0"/>
          </p:cNvCxnSpPr>
          <p:nvPr/>
        </p:nvCxnSpPr>
        <p:spPr>
          <a:xfrm>
            <a:off x="6213475" y="4413096"/>
            <a:ext cx="588962" cy="69230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590237"/>
              </p:ext>
            </p:extLst>
          </p:nvPr>
        </p:nvGraphicFramePr>
        <p:xfrm>
          <a:off x="676275" y="3559175"/>
          <a:ext cx="5264150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9" name="Equation" r:id="rId3" imgW="3288960" imgH="1066680" progId="Equation.DSMT4">
                  <p:embed/>
                </p:oleObj>
              </mc:Choice>
              <mc:Fallback>
                <p:oleObj name="Equation" r:id="rId3" imgW="3288960" imgH="1066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559175"/>
                        <a:ext cx="5264150" cy="1706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987619"/>
              </p:ext>
            </p:extLst>
          </p:nvPr>
        </p:nvGraphicFramePr>
        <p:xfrm>
          <a:off x="5137150" y="5557837"/>
          <a:ext cx="33321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0" name="Equation" r:id="rId5" imgW="2082600" imgH="431640" progId="Equation.DSMT4">
                  <p:embed/>
                </p:oleObj>
              </mc:Choice>
              <mc:Fallback>
                <p:oleObj name="Equation" r:id="rId5" imgW="208260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150" y="5557837"/>
                        <a:ext cx="3332163" cy="690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545786"/>
              </p:ext>
            </p:extLst>
          </p:nvPr>
        </p:nvGraphicFramePr>
        <p:xfrm>
          <a:off x="6019800" y="4260696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1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260696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154352"/>
              </p:ext>
            </p:extLst>
          </p:nvPr>
        </p:nvGraphicFramePr>
        <p:xfrm>
          <a:off x="6662737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7" y="5105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5" idx="3"/>
            <a:endCxn id="6" idx="0"/>
          </p:cNvCxnSpPr>
          <p:nvPr/>
        </p:nvCxnSpPr>
        <p:spPr>
          <a:xfrm>
            <a:off x="6400800" y="4413096"/>
            <a:ext cx="401637" cy="69230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97" y="547254"/>
            <a:ext cx="3266903" cy="21197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3538" y="2738735"/>
            <a:ext cx="7117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5.15 Štap opterećen na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uvijanje momentima M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M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761999"/>
            <a:ext cx="3584864" cy="20761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199" y="2895600"/>
            <a:ext cx="429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Bef>
                <a:spcPts val="1200"/>
              </a:spcBef>
              <a:spcAft>
                <a:spcPts val="600"/>
              </a:spcAft>
              <a:tabLst>
                <a:tab pos="4716780" algn="r"/>
              </a:tabLst>
            </a:pPr>
            <a:r>
              <a:rPr lang="sr-Latn-RS" sz="2400" i="1">
                <a:latin typeface="Times New Roman" panose="02020603050405020304" pitchFamily="18" charset="0"/>
                <a:ea typeface="Calibri" panose="020F0502020204030204" pitchFamily="34" charset="0"/>
              </a:rPr>
              <a:t>Sl.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5.16 Statički određena rešetka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69353"/>
              </p:ext>
            </p:extLst>
          </p:nvPr>
        </p:nvGraphicFramePr>
        <p:xfrm>
          <a:off x="913099" y="561517"/>
          <a:ext cx="1422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2" name="Equation" r:id="rId4" imgW="888840" imgH="228600" progId="Equation.DSMT4">
                  <p:embed/>
                </p:oleObj>
              </mc:Choice>
              <mc:Fallback>
                <p:oleObj name="Equation" r:id="rId4" imgW="88884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99" y="561517"/>
                        <a:ext cx="1422400" cy="36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07965"/>
              </p:ext>
            </p:extLst>
          </p:nvPr>
        </p:nvGraphicFramePr>
        <p:xfrm>
          <a:off x="5110163" y="744080"/>
          <a:ext cx="11382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3" name="Equation" r:id="rId6" imgW="711000" imgH="419040" progId="Equation.DSMT4">
                  <p:embed/>
                </p:oleObj>
              </mc:Choice>
              <mc:Fallback>
                <p:oleObj name="Equation" r:id="rId6" imgW="71100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744080"/>
                        <a:ext cx="1138237" cy="669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079067"/>
              </p:ext>
            </p:extLst>
          </p:nvPr>
        </p:nvGraphicFramePr>
        <p:xfrm>
          <a:off x="6583362" y="4430713"/>
          <a:ext cx="13414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4" name="Equation" r:id="rId8" imgW="838080" imgH="444240" progId="Equation.DSMT4">
                  <p:embed/>
                </p:oleObj>
              </mc:Choice>
              <mc:Fallback>
                <p:oleObj name="Equation" r:id="rId8" imgW="83808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2" y="4430713"/>
                        <a:ext cx="1341438" cy="709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423277"/>
              </p:ext>
            </p:extLst>
          </p:nvPr>
        </p:nvGraphicFramePr>
        <p:xfrm>
          <a:off x="6624638" y="744080"/>
          <a:ext cx="1300162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5" name="Equation" r:id="rId10" imgW="812520" imgH="1917360" progId="Equation.DSMT4">
                  <p:embed/>
                </p:oleObj>
              </mc:Choice>
              <mc:Fallback>
                <p:oleObj name="Equation" r:id="rId10" imgW="812520" imgH="1917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744080"/>
                        <a:ext cx="1300162" cy="3065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62173"/>
              </p:ext>
            </p:extLst>
          </p:nvPr>
        </p:nvGraphicFramePr>
        <p:xfrm>
          <a:off x="4165600" y="4389438"/>
          <a:ext cx="1930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6" name="Equation" r:id="rId12" imgW="1206360" imgH="495000" progId="Equation.DSMT4">
                  <p:embed/>
                </p:oleObj>
              </mc:Choice>
              <mc:Fallback>
                <p:oleObj name="Equation" r:id="rId12" imgW="120636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89438"/>
                        <a:ext cx="1930400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>
            <a:off x="6936511" y="402291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62618"/>
              </p:ext>
            </p:extLst>
          </p:nvPr>
        </p:nvGraphicFramePr>
        <p:xfrm>
          <a:off x="6127058" y="4633119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7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058" y="4633119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7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.6. Teorem o uzajamnosti radova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3886200"/>
          </a:xfrm>
        </p:spPr>
        <p:txBody>
          <a:bodyPr>
            <a:normAutofit/>
          </a:bodyPr>
          <a:lstStyle/>
          <a:p>
            <a:r>
              <a:rPr lang="sr-Latn-RS" sz="2800" dirty="0"/>
              <a:t>Teorem o uzajamnosti radova </a:t>
            </a:r>
            <a:r>
              <a:rPr lang="sr-Latn-RS" sz="2800" dirty="0" smtClean="0"/>
              <a:t>(Beti-Rejlijev teorem) glasi:</a:t>
            </a:r>
          </a:p>
          <a:p>
            <a:pPr marL="274320" lvl="1" indent="0">
              <a:buNone/>
            </a:pPr>
            <a:r>
              <a:rPr lang="sr-Latn-RS" sz="2800" dirty="0" smtClean="0"/>
              <a:t>Rad </a:t>
            </a:r>
            <a:r>
              <a:rPr lang="sr-Latn-RS" sz="2800" dirty="0"/>
              <a:t>koji generalisana sila </a:t>
            </a:r>
            <a:r>
              <a:rPr lang="sr-Latn-RS" sz="2800" b="1" dirty="0" smtClean="0">
                <a:solidFill>
                  <a:srgbClr val="C00000"/>
                </a:solidFill>
              </a:rPr>
              <a:t>S</a:t>
            </a:r>
            <a:r>
              <a:rPr lang="sr-Latn-RS" sz="2800" b="1" baseline="-25000" dirty="0" smtClean="0">
                <a:solidFill>
                  <a:srgbClr val="C00000"/>
                </a:solidFill>
              </a:rPr>
              <a:t>i</a:t>
            </a:r>
            <a:r>
              <a:rPr lang="sr-Latn-RS" sz="2800" dirty="0" smtClean="0"/>
              <a:t> sa </a:t>
            </a:r>
            <a:r>
              <a:rPr lang="sr-Latn-RS" sz="2800" dirty="0"/>
              <a:t>svojom krajnjom </a:t>
            </a:r>
            <a:r>
              <a:rPr lang="sr-Latn-RS" sz="2800" dirty="0" smtClean="0"/>
              <a:t>vrednošću </a:t>
            </a:r>
            <a:r>
              <a:rPr lang="sr-Latn-RS" sz="2800" dirty="0"/>
              <a:t>izvrši na pomeranju </a:t>
            </a:r>
            <a:r>
              <a:rPr lang="sr-Latn-RS" sz="28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</a:t>
            </a:r>
            <a:r>
              <a:rPr lang="sr-Latn-RS" sz="28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ij</a:t>
            </a:r>
            <a:r>
              <a:rPr lang="sr-Latn-RS" sz="2800" dirty="0" smtClean="0"/>
              <a:t> </a:t>
            </a:r>
            <a:r>
              <a:rPr lang="sr-Cyrl-BA" sz="2800" dirty="0" smtClean="0"/>
              <a:t>(</a:t>
            </a:r>
            <a:r>
              <a:rPr lang="sr-Latn-RS" sz="2800" dirty="0" smtClean="0"/>
              <a:t>u </a:t>
            </a:r>
            <a:r>
              <a:rPr lang="sr-Latn-RS" sz="2800" dirty="0"/>
              <a:t>pravcu delovanja te </a:t>
            </a:r>
            <a:r>
              <a:rPr lang="sr-Latn-RS" sz="2800" dirty="0" smtClean="0"/>
              <a:t>sile</a:t>
            </a:r>
            <a:r>
              <a:rPr lang="sr-Cyrl-BA" sz="2800" dirty="0" smtClean="0"/>
              <a:t>)</a:t>
            </a:r>
            <a:r>
              <a:rPr lang="sr-Latn-RS" sz="2800" dirty="0" smtClean="0"/>
              <a:t> izazvano</a:t>
            </a:r>
            <a:r>
              <a:rPr lang="sr-Latn-BA" sz="2800" dirty="0" smtClean="0"/>
              <a:t>m</a:t>
            </a:r>
            <a:r>
              <a:rPr lang="sr-Latn-RS" sz="2800" dirty="0" smtClean="0"/>
              <a:t> </a:t>
            </a:r>
            <a:r>
              <a:rPr lang="sr-Latn-RS" sz="2800" dirty="0"/>
              <a:t>krajnjom vrednosću </a:t>
            </a:r>
            <a:r>
              <a:rPr lang="sr-Latn-RS" sz="2800" dirty="0" smtClean="0"/>
              <a:t>sile </a:t>
            </a:r>
            <a:r>
              <a:rPr lang="sr-Latn-RS" sz="2800" b="1" dirty="0" smtClean="0">
                <a:solidFill>
                  <a:srgbClr val="0070C0"/>
                </a:solidFill>
              </a:rPr>
              <a:t>S</a:t>
            </a:r>
            <a:r>
              <a:rPr lang="sr-Latn-RS" sz="2800" b="1" baseline="-25000" dirty="0" smtClean="0">
                <a:solidFill>
                  <a:srgbClr val="0070C0"/>
                </a:solidFill>
              </a:rPr>
              <a:t>j</a:t>
            </a:r>
            <a:r>
              <a:rPr lang="sr-Latn-RS" sz="2800" dirty="0" smtClean="0"/>
              <a:t>, jednak </a:t>
            </a:r>
            <a:r>
              <a:rPr lang="sr-Latn-RS" sz="2800" dirty="0"/>
              <a:t>je radu koji generalisana </a:t>
            </a:r>
            <a:r>
              <a:rPr lang="sr-Latn-RS" sz="2800" dirty="0" smtClean="0"/>
              <a:t>sila </a:t>
            </a:r>
            <a:r>
              <a:rPr lang="sr-Latn-RS" sz="2800" b="1" dirty="0" smtClean="0">
                <a:solidFill>
                  <a:srgbClr val="0070C0"/>
                </a:solidFill>
              </a:rPr>
              <a:t>S</a:t>
            </a:r>
            <a:r>
              <a:rPr lang="sr-Latn-RS" sz="2800" b="1" baseline="-25000" dirty="0" smtClean="0">
                <a:solidFill>
                  <a:srgbClr val="0070C0"/>
                </a:solidFill>
              </a:rPr>
              <a:t>j</a:t>
            </a:r>
            <a:r>
              <a:rPr lang="sr-Latn-RS" sz="2800" dirty="0" smtClean="0"/>
              <a:t> izvrši </a:t>
            </a:r>
            <a:r>
              <a:rPr lang="sr-Latn-RS" sz="2800" dirty="0"/>
              <a:t>na </a:t>
            </a:r>
            <a:r>
              <a:rPr lang="sr-Latn-RS" sz="2800" dirty="0" smtClean="0"/>
              <a:t>pomeranju </a:t>
            </a:r>
            <a:r>
              <a:rPr lang="sr-Latn-RS" sz="28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</a:t>
            </a:r>
            <a:r>
              <a:rPr lang="sr-Latn-RS" sz="2800" b="1" baseline="-25000" dirty="0" smtClean="0">
                <a:solidFill>
                  <a:srgbClr val="0070C0"/>
                </a:solidFill>
                <a:sym typeface="Symbol" panose="05050102010706020507" pitchFamily="18" charset="2"/>
              </a:rPr>
              <a:t>ji</a:t>
            </a:r>
            <a:r>
              <a:rPr lang="sr-Latn-RS" sz="2800" dirty="0" smtClean="0"/>
              <a:t> izazvanom </a:t>
            </a:r>
            <a:r>
              <a:rPr lang="sr-Latn-RS" sz="2800" dirty="0"/>
              <a:t>krajnjom vrednošću </a:t>
            </a:r>
            <a:r>
              <a:rPr lang="sr-Latn-RS" sz="2800" dirty="0" smtClean="0"/>
              <a:t>sile </a:t>
            </a:r>
            <a:r>
              <a:rPr lang="sr-Latn-RS" sz="2800" b="1" dirty="0">
                <a:solidFill>
                  <a:srgbClr val="C00000"/>
                </a:solidFill>
              </a:rPr>
              <a:t>S</a:t>
            </a:r>
            <a:r>
              <a:rPr lang="sr-Latn-RS" sz="2800" b="1" baseline="-25000" dirty="0">
                <a:solidFill>
                  <a:srgbClr val="C00000"/>
                </a:solidFill>
              </a:rPr>
              <a:t>i</a:t>
            </a:r>
            <a:r>
              <a:rPr lang="sr-Latn-RS" sz="2800" dirty="0" smtClean="0"/>
              <a:t>.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42969"/>
              </p:ext>
            </p:extLst>
          </p:nvPr>
        </p:nvGraphicFramePr>
        <p:xfrm>
          <a:off x="3962400" y="4470400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6" name="Equation" r:id="rId3" imgW="749160" imgH="241200" progId="Equation.DSMT4">
                  <p:embed/>
                </p:oleObj>
              </mc:Choice>
              <mc:Fallback>
                <p:oleObj name="Equation" r:id="rId3" imgW="749160" imgH="241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70400"/>
                        <a:ext cx="1498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5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200400"/>
            <a:ext cx="7772400" cy="2895600"/>
          </a:xfrm>
        </p:spPr>
        <p:txBody>
          <a:bodyPr>
            <a:normAutofit/>
          </a:bodyPr>
          <a:lstStyle/>
          <a:p>
            <a:pPr algn="just"/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Prema principu nezavisnosti opterećenja posmatraćemo prvo delovanje sile </a:t>
            </a:r>
            <a:r>
              <a:rPr lang="sr-Latn-C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 u tački </a:t>
            </a:r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, koja postepenim rastom </a:t>
            </a:r>
            <a:r>
              <a:rPr lang="sr-Latn-RS" sz="2800" dirty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nule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do krajnje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vrednosti, pomeri tačku </a:t>
            </a:r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sr-Latn-C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ii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sr-Latn-CS" sz="28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/>
            <a:r>
              <a:rPr lang="sr-Latn-CS" sz="2800" dirty="0">
                <a:latin typeface="Times New Roman" pitchFamily="18" charset="0"/>
                <a:cs typeface="Times New Roman" pitchFamily="18" charset="0"/>
                <a:sym typeface="Symbol"/>
              </a:rPr>
              <a:t>Usled delovanja sile </a:t>
            </a:r>
            <a:r>
              <a:rPr lang="sr-Latn-C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  <a:sym typeface="Symbol"/>
              </a:rPr>
              <a:t> pomeriće se i tačka </a:t>
            </a:r>
            <a:r>
              <a:rPr lang="sr-Latn-C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800" dirty="0">
                <a:latin typeface="Times New Roman" pitchFamily="18" charset="0"/>
                <a:cs typeface="Times New Roman" pitchFamily="18" charset="0"/>
                <a:sym typeface="Symbol"/>
              </a:rPr>
              <a:t> za</a:t>
            </a:r>
            <a:r>
              <a:rPr lang="sr-Latn-C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ji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17" y="1066800"/>
            <a:ext cx="3678383" cy="1165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2357735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5.17 Greda opterećena koncentrisanim silama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504" y="304800"/>
            <a:ext cx="6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u="sng" dirty="0" smtClean="0"/>
              <a:t>DOKAZ TEOREMA O UZAJAMNOSTI RADOVA</a:t>
            </a:r>
            <a:endParaRPr lang="sr-Latn-RS" sz="2400" u="sng" dirty="0"/>
          </a:p>
        </p:txBody>
      </p:sp>
    </p:spTree>
    <p:extLst>
      <p:ext uri="{BB962C8B-B14F-4D97-AF65-F5344CB8AC3E}">
        <p14:creationId xmlns:p14="http://schemas.microsoft.com/office/powerpoint/2010/main" val="29950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001394" cy="21571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3504" y="2897197"/>
            <a:ext cx="785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107950" indent="-288290" algn="ctr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5.18 Uz dokaz teorema o uzajamnosti radova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sile S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S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137345"/>
              </p:ext>
            </p:extLst>
          </p:nvPr>
        </p:nvGraphicFramePr>
        <p:xfrm>
          <a:off x="863600" y="3798888"/>
          <a:ext cx="160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61" name="Equation" r:id="rId4" imgW="799920" imgH="393480" progId="Equation.DSMT4">
                  <p:embed/>
                </p:oleObj>
              </mc:Choice>
              <mc:Fallback>
                <p:oleObj name="Equation" r:id="rId4" imgW="7999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798888"/>
                        <a:ext cx="1600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5513832" y="19659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/>
          <p:cNvSpPr/>
          <p:nvPr/>
        </p:nvSpPr>
        <p:spPr>
          <a:xfrm>
            <a:off x="2084832" y="126187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Oval 13"/>
          <p:cNvSpPr/>
          <p:nvPr/>
        </p:nvSpPr>
        <p:spPr>
          <a:xfrm>
            <a:off x="685800" y="4114800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159460"/>
              </p:ext>
            </p:extLst>
          </p:nvPr>
        </p:nvGraphicFramePr>
        <p:xfrm>
          <a:off x="2864485" y="393700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62" name="Equation" r:id="rId6" imgW="685800" imgH="241200" progId="Equation.DSMT4">
                  <p:embed/>
                </p:oleObj>
              </mc:Choice>
              <mc:Fallback>
                <p:oleObj name="Equation" r:id="rId6" imgW="68580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485" y="3937000"/>
                        <a:ext cx="1371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iamond 18"/>
          <p:cNvSpPr/>
          <p:nvPr/>
        </p:nvSpPr>
        <p:spPr>
          <a:xfrm>
            <a:off x="2667000" y="4104640"/>
            <a:ext cx="118872" cy="118872"/>
          </a:xfrm>
          <a:prstGeom prst="diamond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4495800" y="4173220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2079"/>
              </p:ext>
            </p:extLst>
          </p:nvPr>
        </p:nvGraphicFramePr>
        <p:xfrm>
          <a:off x="4654550" y="3766820"/>
          <a:ext cx="1727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63" name="Equation" r:id="rId8" imgW="863280" imgH="393480" progId="Equation.DSMT4">
                  <p:embed/>
                </p:oleObj>
              </mc:Choice>
              <mc:Fallback>
                <p:oleObj name="Equation" r:id="rId8" imgW="86328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766820"/>
                        <a:ext cx="1727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iamond 25"/>
          <p:cNvSpPr/>
          <p:nvPr/>
        </p:nvSpPr>
        <p:spPr>
          <a:xfrm>
            <a:off x="2057400" y="2362200"/>
            <a:ext cx="118872" cy="118872"/>
          </a:xfrm>
          <a:prstGeom prst="diamond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Diamond 26"/>
          <p:cNvSpPr/>
          <p:nvPr/>
        </p:nvSpPr>
        <p:spPr>
          <a:xfrm>
            <a:off x="5730240" y="1828800"/>
            <a:ext cx="118872" cy="118872"/>
          </a:xfrm>
          <a:prstGeom prst="diamond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Rectangle 27"/>
          <p:cNvSpPr/>
          <p:nvPr/>
        </p:nvSpPr>
        <p:spPr>
          <a:xfrm>
            <a:off x="3337560" y="2377440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28"/>
          <p:cNvSpPr/>
          <p:nvPr/>
        </p:nvSpPr>
        <p:spPr>
          <a:xfrm rot="-60000">
            <a:off x="7330443" y="1829199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Rectangle 29"/>
          <p:cNvSpPr/>
          <p:nvPr/>
        </p:nvSpPr>
        <p:spPr>
          <a:xfrm>
            <a:off x="6553200" y="3535680"/>
            <a:ext cx="45720" cy="118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Rectangle 30"/>
          <p:cNvSpPr/>
          <p:nvPr/>
        </p:nvSpPr>
        <p:spPr>
          <a:xfrm>
            <a:off x="533400" y="3505200"/>
            <a:ext cx="45720" cy="118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Plus 31"/>
          <p:cNvSpPr/>
          <p:nvPr/>
        </p:nvSpPr>
        <p:spPr>
          <a:xfrm>
            <a:off x="6629400" y="3873192"/>
            <a:ext cx="457200" cy="457200"/>
          </a:xfrm>
          <a:prstGeom prst="mathPlus">
            <a:avLst/>
          </a:prstGeom>
          <a:noFill/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56964"/>
              </p:ext>
            </p:extLst>
          </p:nvPr>
        </p:nvGraphicFramePr>
        <p:xfrm>
          <a:off x="1873250" y="5113338"/>
          <a:ext cx="335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64" name="Equation" r:id="rId10" imgW="1676160" imgH="393480" progId="Equation.DSMT4">
                  <p:embed/>
                </p:oleObj>
              </mc:Choice>
              <mc:Fallback>
                <p:oleObj name="Equation" r:id="rId10" imgW="1676160" imgH="393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5113338"/>
                        <a:ext cx="3352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94545"/>
              </p:ext>
            </p:extLst>
          </p:nvPr>
        </p:nvGraphicFramePr>
        <p:xfrm>
          <a:off x="5257800" y="535473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65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5473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Elbow Connector 36"/>
          <p:cNvCxnSpPr>
            <a:stCxn id="40" idx="2"/>
            <a:endCxn id="35" idx="3"/>
          </p:cNvCxnSpPr>
          <p:nvPr/>
        </p:nvCxnSpPr>
        <p:spPr>
          <a:xfrm rot="5400000">
            <a:off x="5867648" y="4495553"/>
            <a:ext cx="782731" cy="124042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974929"/>
              </p:ext>
            </p:extLst>
          </p:nvPr>
        </p:nvGraphicFramePr>
        <p:xfrm>
          <a:off x="6739525" y="431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66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525" y="4318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3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603504" y="30480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5.19 Uz dokaz teorema o uzajamnosti radova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sile S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S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732696"/>
              </p:ext>
            </p:extLst>
          </p:nvPr>
        </p:nvGraphicFramePr>
        <p:xfrm>
          <a:off x="920750" y="3766820"/>
          <a:ext cx="1727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94" name="Equation" r:id="rId3" imgW="863280" imgH="393480" progId="Equation.DSMT4">
                  <p:embed/>
                </p:oleObj>
              </mc:Choice>
              <mc:Fallback>
                <p:oleObj name="Equation" r:id="rId3" imgW="863280" imgH="393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766820"/>
                        <a:ext cx="1727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46760" y="4099560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187700"/>
              </p:ext>
            </p:extLst>
          </p:nvPr>
        </p:nvGraphicFramePr>
        <p:xfrm>
          <a:off x="2984500" y="3937000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95" name="Equation" r:id="rId5" imgW="749160" imgH="241200" progId="Equation.DSMT4">
                  <p:embed/>
                </p:oleObj>
              </mc:Choice>
              <mc:Fallback>
                <p:oleObj name="Equation" r:id="rId5" imgW="749160" imgH="241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3937000"/>
                        <a:ext cx="1498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iamond 16"/>
          <p:cNvSpPr/>
          <p:nvPr/>
        </p:nvSpPr>
        <p:spPr>
          <a:xfrm>
            <a:off x="2776728" y="4104640"/>
            <a:ext cx="118872" cy="118872"/>
          </a:xfrm>
          <a:prstGeom prst="diamond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57333"/>
              </p:ext>
            </p:extLst>
          </p:nvPr>
        </p:nvGraphicFramePr>
        <p:xfrm>
          <a:off x="4826000" y="3733800"/>
          <a:ext cx="160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96" name="Equation" r:id="rId7" imgW="799920" imgH="393480" progId="Equation.DSMT4">
                  <p:embed/>
                </p:oleObj>
              </mc:Choice>
              <mc:Fallback>
                <p:oleObj name="Equation" r:id="rId7" imgW="79992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733800"/>
                        <a:ext cx="1600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4648200" y="4049712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215713"/>
              </p:ext>
            </p:extLst>
          </p:nvPr>
        </p:nvGraphicFramePr>
        <p:xfrm>
          <a:off x="2019300" y="5149850"/>
          <a:ext cx="342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97" name="Equation" r:id="rId9" imgW="1714320" imgH="393480" progId="Equation.DSMT4">
                  <p:embed/>
                </p:oleObj>
              </mc:Choice>
              <mc:Fallback>
                <p:oleObj name="Equation" r:id="rId9" imgW="1714320" imgH="393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5149850"/>
                        <a:ext cx="3429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6553200" y="3535680"/>
            <a:ext cx="45720" cy="118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ectangle 26"/>
          <p:cNvSpPr/>
          <p:nvPr/>
        </p:nvSpPr>
        <p:spPr>
          <a:xfrm>
            <a:off x="609600" y="3505200"/>
            <a:ext cx="45720" cy="118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Plus 28"/>
          <p:cNvSpPr/>
          <p:nvPr/>
        </p:nvSpPr>
        <p:spPr>
          <a:xfrm>
            <a:off x="6629400" y="3873192"/>
            <a:ext cx="457200" cy="457200"/>
          </a:xfrm>
          <a:prstGeom prst="mathPlus">
            <a:avLst/>
          </a:prstGeom>
          <a:noFill/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629202"/>
              </p:ext>
            </p:extLst>
          </p:nvPr>
        </p:nvGraphicFramePr>
        <p:xfrm>
          <a:off x="5486400" y="535473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9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5473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32" idx="2"/>
            <a:endCxn id="30" idx="3"/>
          </p:cNvCxnSpPr>
          <p:nvPr/>
        </p:nvCxnSpPr>
        <p:spPr>
          <a:xfrm rot="5400000">
            <a:off x="5981948" y="4609853"/>
            <a:ext cx="782731" cy="101182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71569"/>
              </p:ext>
            </p:extLst>
          </p:nvPr>
        </p:nvGraphicFramePr>
        <p:xfrm>
          <a:off x="6739525" y="431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99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525" y="4318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007630" cy="22693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96128" y="1813560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3"/>
          <p:cNvSpPr/>
          <p:nvPr/>
        </p:nvSpPr>
        <p:spPr>
          <a:xfrm>
            <a:off x="3337560" y="1295400"/>
            <a:ext cx="91440" cy="91440"/>
          </a:xfrm>
          <a:prstGeom prst="rect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Diamond 17"/>
          <p:cNvSpPr/>
          <p:nvPr/>
        </p:nvSpPr>
        <p:spPr>
          <a:xfrm>
            <a:off x="3124200" y="2514600"/>
            <a:ext cx="118872" cy="118872"/>
          </a:xfrm>
          <a:prstGeom prst="diamond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Diamond 18"/>
          <p:cNvSpPr/>
          <p:nvPr/>
        </p:nvSpPr>
        <p:spPr>
          <a:xfrm>
            <a:off x="5797296" y="1600200"/>
            <a:ext cx="118872" cy="118872"/>
          </a:xfrm>
          <a:prstGeom prst="diamond">
            <a:avLst/>
          </a:prstGeom>
          <a:solidFill>
            <a:srgbClr val="0070C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Oval 21"/>
          <p:cNvSpPr/>
          <p:nvPr/>
        </p:nvSpPr>
        <p:spPr>
          <a:xfrm>
            <a:off x="7357872" y="1947672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Oval 22"/>
          <p:cNvSpPr/>
          <p:nvPr/>
        </p:nvSpPr>
        <p:spPr>
          <a:xfrm>
            <a:off x="2252472" y="2481072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798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6" grpId="0" animBg="1"/>
      <p:bldP spid="27" grpId="0" animBg="1"/>
      <p:bldP spid="29" grpId="0" animBg="1"/>
      <p:bldP spid="13" grpId="0" animBg="1"/>
      <p:bldP spid="14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719033"/>
              </p:ext>
            </p:extLst>
          </p:nvPr>
        </p:nvGraphicFramePr>
        <p:xfrm>
          <a:off x="712788" y="533400"/>
          <a:ext cx="335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11" name="Equation" r:id="rId3" imgW="1676160" imgH="393480" progId="Equation.DSMT4">
                  <p:embed/>
                </p:oleObj>
              </mc:Choice>
              <mc:Fallback>
                <p:oleObj name="Equation" r:id="rId3" imgW="1676160" imgH="3934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533400"/>
                        <a:ext cx="3352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280410"/>
              </p:ext>
            </p:extLst>
          </p:nvPr>
        </p:nvGraphicFramePr>
        <p:xfrm>
          <a:off x="717550" y="1600200"/>
          <a:ext cx="342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12" name="Equation" r:id="rId5" imgW="1714320" imgH="393480" progId="Equation.DSMT4">
                  <p:embed/>
                </p:oleObj>
              </mc:Choice>
              <mc:Fallback>
                <p:oleObj name="Equation" r:id="rId5" imgW="1714320" imgH="393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600200"/>
                        <a:ext cx="3429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267200" y="457200"/>
            <a:ext cx="45720" cy="201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563880" y="457200"/>
            <a:ext cx="45720" cy="201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978550"/>
              </p:ext>
            </p:extLst>
          </p:nvPr>
        </p:nvGraphicFramePr>
        <p:xfrm>
          <a:off x="4350774" y="129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13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774" y="1295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57151"/>
              </p:ext>
            </p:extLst>
          </p:nvPr>
        </p:nvGraphicFramePr>
        <p:xfrm>
          <a:off x="552450" y="2717800"/>
          <a:ext cx="576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14" name="Equation" r:id="rId9" imgW="2882880" imgH="393480" progId="Equation.DSMT4">
                  <p:embed/>
                </p:oleObj>
              </mc:Choice>
              <mc:Fallback>
                <p:oleObj name="Equation" r:id="rId9" imgW="28828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717800"/>
                        <a:ext cx="5765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81045"/>
              </p:ext>
            </p:extLst>
          </p:nvPr>
        </p:nvGraphicFramePr>
        <p:xfrm>
          <a:off x="5029200" y="2286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15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9" idx="3"/>
            <a:endCxn id="11" idx="0"/>
          </p:cNvCxnSpPr>
          <p:nvPr/>
        </p:nvCxnSpPr>
        <p:spPr>
          <a:xfrm>
            <a:off x="4731774" y="1447800"/>
            <a:ext cx="437126" cy="8382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3400" y="2616200"/>
            <a:ext cx="457200" cy="990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10200" y="2641600"/>
            <a:ext cx="457200" cy="990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86000" y="2641600"/>
            <a:ext cx="457200" cy="9906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29000" y="2641600"/>
            <a:ext cx="457200" cy="9906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79780"/>
              </p:ext>
            </p:extLst>
          </p:nvPr>
        </p:nvGraphicFramePr>
        <p:xfrm>
          <a:off x="6813804" y="2870200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16" name="Equation" r:id="rId13" imgW="749160" imgH="241200" progId="Equation.DSMT4">
                  <p:embed/>
                </p:oleObj>
              </mc:Choice>
              <mc:Fallback>
                <p:oleObj name="Equation" r:id="rId13" imgW="74916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804" y="2870200"/>
                        <a:ext cx="1498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856264"/>
              </p:ext>
            </p:extLst>
          </p:nvPr>
        </p:nvGraphicFramePr>
        <p:xfrm>
          <a:off x="6400800" y="2984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17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9845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197600" y="1143000"/>
            <a:ext cx="2336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Ovim je teorem o uzajamnosti radova </a:t>
            </a:r>
            <a:r>
              <a:rPr lang="sr-Latn-BA" sz="2400" b="1" dirty="0" smtClean="0"/>
              <a:t>dokazan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cxnSp>
        <p:nvCxnSpPr>
          <p:cNvPr id="25" name="Elbow Connector 24"/>
          <p:cNvCxnSpPr>
            <a:stCxn id="23" idx="3"/>
            <a:endCxn id="21" idx="3"/>
          </p:cNvCxnSpPr>
          <p:nvPr/>
        </p:nvCxnSpPr>
        <p:spPr>
          <a:xfrm flipH="1">
            <a:off x="8312404" y="1743165"/>
            <a:ext cx="221996" cy="1368335"/>
          </a:xfrm>
          <a:prstGeom prst="bentConnector3">
            <a:avLst>
              <a:gd name="adj1" fmla="val -10297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2911533" cy="168956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03504" y="5569803"/>
            <a:ext cx="8083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5.20 Prosta greda opterećena silom F i momentom sprega 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2400" y="4183876"/>
            <a:ext cx="3810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T</a:t>
            </a:r>
            <a:r>
              <a:rPr lang="sr-Latn-BA" sz="2400" dirty="0" smtClean="0"/>
              <a:t>eorem o uzajamnosti radova za gredu na Sl. 5.20:</a:t>
            </a:r>
            <a:endParaRPr lang="sr-Latn-RS" sz="24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602197"/>
              </p:ext>
            </p:extLst>
          </p:nvPr>
        </p:nvGraphicFramePr>
        <p:xfrm>
          <a:off x="6985000" y="472440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18" name="Equation" r:id="rId16" imgW="787320" imgH="228600" progId="Equation.DSMT4">
                  <p:embed/>
                </p:oleObj>
              </mc:Choice>
              <mc:Fallback>
                <p:oleObj name="Equation" r:id="rId16" imgW="7873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4724400"/>
                        <a:ext cx="1574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0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 animBg="1"/>
      <p:bldP spid="31" grpId="0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2911533" cy="168956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864493"/>
              </p:ext>
            </p:extLst>
          </p:nvPr>
        </p:nvGraphicFramePr>
        <p:xfrm>
          <a:off x="6807200" y="114300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4" name="Equation" r:id="rId4" imgW="749160" imgH="457200" progId="Equation.DSMT4">
                  <p:embed/>
                </p:oleObj>
              </mc:Choice>
              <mc:Fallback>
                <p:oleObj name="Equation" r:id="rId4" imgW="74916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1143000"/>
                        <a:ext cx="1498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40876"/>
              </p:ext>
            </p:extLst>
          </p:nvPr>
        </p:nvGraphicFramePr>
        <p:xfrm>
          <a:off x="6781800" y="36576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5" name="Equation" r:id="rId6" imgW="761760" imgH="457200" progId="Equation.DSMT4">
                  <p:embed/>
                </p:oleObj>
              </mc:Choice>
              <mc:Fallback>
                <p:oleObj name="Equation" r:id="rId6" imgW="7617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57600"/>
                        <a:ext cx="1524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593014"/>
              </p:ext>
            </p:extLst>
          </p:nvPr>
        </p:nvGraphicFramePr>
        <p:xfrm>
          <a:off x="3835400" y="997181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86" name="Equation" r:id="rId8" imgW="787320" imgH="228600" progId="Equation.DSMT4">
                  <p:embed/>
                </p:oleObj>
              </mc:Choice>
              <mc:Fallback>
                <p:oleObj name="Equation" r:id="rId8" imgW="78732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997181"/>
                        <a:ext cx="1574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68771" y="2293203"/>
            <a:ext cx="57173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Ugib na mestu delovanja sile </a:t>
            </a:r>
            <a:r>
              <a:rPr lang="sr-Latn-BA" sz="2400" b="1" dirty="0" smtClean="0"/>
              <a:t>F = S</a:t>
            </a:r>
            <a:r>
              <a:rPr lang="sr-Latn-BA" sz="2400" b="1" baseline="-25000" dirty="0" smtClean="0"/>
              <a:t>1</a:t>
            </a:r>
            <a:r>
              <a:rPr lang="sr-Latn-BA" sz="2400" dirty="0" smtClean="0"/>
              <a:t>,</a:t>
            </a:r>
            <a:r>
              <a:rPr lang="sr-Latn-BA" sz="2400" b="1" dirty="0" smtClean="0"/>
              <a:t> </a:t>
            </a:r>
            <a:r>
              <a:rPr lang="sr-Latn-BA" sz="2400" dirty="0" smtClean="0"/>
              <a:t>izazvan delovanjem momenta </a:t>
            </a:r>
            <a:r>
              <a:rPr lang="sr-Latn-BA" sz="2400" b="1" dirty="0" smtClean="0"/>
              <a:t>M = S</a:t>
            </a:r>
            <a:r>
              <a:rPr lang="sr-Latn-BA" sz="2400" b="1" baseline="-25000" dirty="0" smtClean="0"/>
              <a:t>2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9" idx="3"/>
            <a:endCxn id="6" idx="3"/>
          </p:cNvCxnSpPr>
          <p:nvPr/>
        </p:nvCxnSpPr>
        <p:spPr>
          <a:xfrm flipV="1">
            <a:off x="8286135" y="1600200"/>
            <a:ext cx="19665" cy="1108502"/>
          </a:xfrm>
          <a:prstGeom prst="bentConnector3">
            <a:avLst>
              <a:gd name="adj1" fmla="val 126247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4819471"/>
            <a:ext cx="74699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Ugao nagiba elastične linije na mestu delovanja momenta    </a:t>
            </a:r>
            <a:r>
              <a:rPr lang="sr-Latn-BA" sz="2400" b="1" dirty="0"/>
              <a:t>M = </a:t>
            </a:r>
            <a:r>
              <a:rPr lang="sr-Latn-BA" sz="2400" b="1" dirty="0" smtClean="0"/>
              <a:t>S</a:t>
            </a:r>
            <a:r>
              <a:rPr lang="sr-Latn-BA" sz="2400" b="1" baseline="-25000" dirty="0" smtClean="0"/>
              <a:t>2</a:t>
            </a:r>
            <a:r>
              <a:rPr lang="sr-Latn-BA" sz="2400" dirty="0" smtClean="0"/>
              <a:t>, izazvan delovanjem sile </a:t>
            </a:r>
            <a:r>
              <a:rPr lang="sr-Latn-BA" sz="2400" b="1" dirty="0"/>
              <a:t>F = S</a:t>
            </a:r>
            <a:r>
              <a:rPr lang="sr-Latn-BA" sz="2400" b="1" baseline="-25000" dirty="0"/>
              <a:t>1</a:t>
            </a:r>
            <a:r>
              <a:rPr lang="sr-Latn-BA" sz="2400" b="1" dirty="0"/>
              <a:t> </a:t>
            </a:r>
            <a:r>
              <a:rPr lang="sr-Latn-BA" sz="2400" dirty="0" smtClean="0"/>
              <a:t>, uzet sa pozitivnim prednakom jer je deformacijski rad pozitivna veličina.</a:t>
            </a:r>
            <a:endParaRPr lang="sr-Latn-RS" sz="2400" dirty="0"/>
          </a:p>
        </p:txBody>
      </p:sp>
      <p:cxnSp>
        <p:nvCxnSpPr>
          <p:cNvPr id="18" name="Elbow Connector 17"/>
          <p:cNvCxnSpPr>
            <a:stCxn id="16" idx="3"/>
            <a:endCxn id="7" idx="3"/>
          </p:cNvCxnSpPr>
          <p:nvPr/>
        </p:nvCxnSpPr>
        <p:spPr>
          <a:xfrm flipH="1" flipV="1">
            <a:off x="8305800" y="4114800"/>
            <a:ext cx="2364" cy="1304836"/>
          </a:xfrm>
          <a:prstGeom prst="bentConnector3">
            <a:avLst>
              <a:gd name="adj1" fmla="val -96700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1077" y="376535"/>
            <a:ext cx="1752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Pomeranje</a:t>
            </a:r>
            <a:endParaRPr lang="sr-Latn-RS" sz="2400" dirty="0"/>
          </a:p>
        </p:txBody>
      </p:sp>
      <p:cxnSp>
        <p:nvCxnSpPr>
          <p:cNvPr id="26" name="Elbow Connector 25"/>
          <p:cNvCxnSpPr>
            <a:stCxn id="24" idx="1"/>
            <a:endCxn id="6" idx="1"/>
          </p:cNvCxnSpPr>
          <p:nvPr/>
        </p:nvCxnSpPr>
        <p:spPr>
          <a:xfrm rot="10800000" flipH="1" flipV="1">
            <a:off x="6531076" y="607368"/>
            <a:ext cx="276123" cy="992832"/>
          </a:xfrm>
          <a:prstGeom prst="bentConnector3">
            <a:avLst>
              <a:gd name="adj1" fmla="val -827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78476" y="3657600"/>
            <a:ext cx="1752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Pomeranje</a:t>
            </a:r>
            <a:endParaRPr lang="sr-Latn-RS" sz="2400" dirty="0"/>
          </a:p>
        </p:txBody>
      </p:sp>
      <p:cxnSp>
        <p:nvCxnSpPr>
          <p:cNvPr id="30" name="Elbow Connector 29"/>
          <p:cNvCxnSpPr>
            <a:stCxn id="28" idx="0"/>
            <a:endCxn id="7" idx="0"/>
          </p:cNvCxnSpPr>
          <p:nvPr/>
        </p:nvCxnSpPr>
        <p:spPr>
          <a:xfrm rot="5400000" flipH="1" flipV="1">
            <a:off x="6599288" y="2713088"/>
            <a:ext cx="12700" cy="188902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4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510988"/>
              </p:ext>
            </p:extLst>
          </p:nvPr>
        </p:nvGraphicFramePr>
        <p:xfrm>
          <a:off x="3581400" y="198120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47" name="Equation" r:id="rId3" imgW="787320" imgH="228600" progId="Equation.DSMT4">
                  <p:embed/>
                </p:oleObj>
              </mc:Choice>
              <mc:Fallback>
                <p:oleObj name="Equation" r:id="rId3" imgW="7873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81200"/>
                        <a:ext cx="1574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41500"/>
              </p:ext>
            </p:extLst>
          </p:nvPr>
        </p:nvGraphicFramePr>
        <p:xfrm>
          <a:off x="1524000" y="175260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48" name="Equation" r:id="rId5" imgW="749160" imgH="457200" progId="Equation.DSMT4">
                  <p:embed/>
                </p:oleObj>
              </mc:Choice>
              <mc:Fallback>
                <p:oleObj name="Equation" r:id="rId5" imgW="7491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1498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54041"/>
              </p:ext>
            </p:extLst>
          </p:nvPr>
        </p:nvGraphicFramePr>
        <p:xfrm>
          <a:off x="5715000" y="17526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49" name="Equation" r:id="rId7" imgW="761760" imgH="457200" progId="Equation.DSMT4">
                  <p:embed/>
                </p:oleObj>
              </mc:Choice>
              <mc:Fallback>
                <p:oleObj name="Equation" r:id="rId7" imgW="76176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52600"/>
                        <a:ext cx="1524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99222"/>
              </p:ext>
            </p:extLst>
          </p:nvPr>
        </p:nvGraphicFramePr>
        <p:xfrm>
          <a:off x="3886200" y="457200"/>
          <a:ext cx="96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50" name="Equation" r:id="rId9" imgW="482400" imgH="457200" progId="Equation.DSMT4">
                  <p:embed/>
                </p:oleObj>
              </mc:Choice>
              <mc:Fallback>
                <p:oleObj name="Equation" r:id="rId9" imgW="48240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7200"/>
                        <a:ext cx="965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>
            <a:off x="4221480" y="155448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ight Arrow 7"/>
          <p:cNvSpPr/>
          <p:nvPr/>
        </p:nvSpPr>
        <p:spPr>
          <a:xfrm rot="10800000" flipH="1">
            <a:off x="3119120" y="21183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flipH="1">
            <a:off x="5252720" y="21183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3840"/>
              </p:ext>
            </p:extLst>
          </p:nvPr>
        </p:nvGraphicFramePr>
        <p:xfrm>
          <a:off x="4264660" y="256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51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660" y="2565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773117"/>
              </p:ext>
            </p:extLst>
          </p:nvPr>
        </p:nvGraphicFramePr>
        <p:xfrm>
          <a:off x="3098800" y="2971800"/>
          <a:ext cx="254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52" name="Equation" r:id="rId13" imgW="1269720" imgH="457200" progId="Equation.DSMT4">
                  <p:embed/>
                </p:oleObj>
              </mc:Choice>
              <mc:Fallback>
                <p:oleObj name="Equation" r:id="rId13" imgW="126972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2971800"/>
                        <a:ext cx="2540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98800" y="4191000"/>
            <a:ext cx="45897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Ovim je potvrđena tačnost teorema o uzajamnosti radova.</a:t>
            </a:r>
            <a:endParaRPr lang="sr-Latn-RS" sz="2400" dirty="0"/>
          </a:p>
        </p:txBody>
      </p:sp>
      <p:cxnSp>
        <p:nvCxnSpPr>
          <p:cNvPr id="14" name="Elbow Connector 13"/>
          <p:cNvCxnSpPr>
            <a:stCxn id="12" idx="1"/>
            <a:endCxn id="11" idx="1"/>
          </p:cNvCxnSpPr>
          <p:nvPr/>
        </p:nvCxnSpPr>
        <p:spPr>
          <a:xfrm rot="10800000">
            <a:off x="3098800" y="3429001"/>
            <a:ext cx="12700" cy="1177499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3200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Specifični deformacijski rad:</a:t>
            </a:r>
            <a:endParaRPr lang="sr-Latn-R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875538"/>
              </p:ext>
            </p:extLst>
          </p:nvPr>
        </p:nvGraphicFramePr>
        <p:xfrm>
          <a:off x="4927800" y="1104900"/>
          <a:ext cx="18540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04" name="Equation" r:id="rId3" imgW="927000" imgH="469800" progId="Equation.DSMT4">
                  <p:embed/>
                </p:oleObj>
              </mc:Choice>
              <mc:Fallback>
                <p:oleObj name="Equation" r:id="rId3" imgW="927000" imgH="469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800" y="1104900"/>
                        <a:ext cx="1854000" cy="93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06279"/>
              </p:ext>
            </p:extLst>
          </p:nvPr>
        </p:nvGraphicFramePr>
        <p:xfrm>
          <a:off x="2133592" y="1143000"/>
          <a:ext cx="215856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05" name="Equation" r:id="rId5" imgW="1079280" imgH="431640" progId="Equation.DSMT4">
                  <p:embed/>
                </p:oleObj>
              </mc:Choice>
              <mc:Fallback>
                <p:oleObj name="Equation" r:id="rId5" imgW="1079280" imgH="431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592" y="1143000"/>
                        <a:ext cx="215856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697034"/>
              </p:ext>
            </p:extLst>
          </p:nvPr>
        </p:nvGraphicFramePr>
        <p:xfrm>
          <a:off x="2519926" y="2514600"/>
          <a:ext cx="248904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06" name="Equation" r:id="rId7" imgW="1244520" imgH="482400" progId="Equation.DSMT4">
                  <p:embed/>
                </p:oleObj>
              </mc:Choice>
              <mc:Fallback>
                <p:oleObj name="Equation" r:id="rId7" imgW="1244520" imgH="482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926" y="2514600"/>
                        <a:ext cx="2489040" cy="96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78823"/>
              </p:ext>
            </p:extLst>
          </p:nvPr>
        </p:nvGraphicFramePr>
        <p:xfrm>
          <a:off x="3594510" y="210205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0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510" y="210205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4394400" y="148090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5395"/>
              </p:ext>
            </p:extLst>
          </p:nvPr>
        </p:nvGraphicFramePr>
        <p:xfrm>
          <a:off x="4851400" y="4267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0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267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858446"/>
              </p:ext>
            </p:extLst>
          </p:nvPr>
        </p:nvGraphicFramePr>
        <p:xfrm>
          <a:off x="5308600" y="3937000"/>
          <a:ext cx="314928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09" name="Equation" r:id="rId13" imgW="1574640" imgH="482400" progId="Equation.DSMT4">
                  <p:embed/>
                </p:oleObj>
              </mc:Choice>
              <mc:Fallback>
                <p:oleObj name="Equation" r:id="rId13" imgW="1574640" imgH="482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3937000"/>
                        <a:ext cx="3149280" cy="96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 flipH="1">
            <a:off x="3879768" y="36728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TextBox 20"/>
          <p:cNvSpPr txBox="1"/>
          <p:nvPr/>
        </p:nvSpPr>
        <p:spPr>
          <a:xfrm>
            <a:off x="1219200" y="3588603"/>
            <a:ext cx="2362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D</a:t>
            </a:r>
            <a:r>
              <a:rPr lang="sr-Latn-BA" sz="2400" dirty="0" smtClean="0"/>
              <a:t>eformacijski rad:</a:t>
            </a:r>
            <a:endParaRPr lang="sr-Latn-R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183241"/>
              </p:ext>
            </p:extLst>
          </p:nvPr>
        </p:nvGraphicFramePr>
        <p:xfrm>
          <a:off x="2527300" y="4038600"/>
          <a:ext cx="228600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10" name="Equation" r:id="rId15" imgW="1143000" imgH="380880" progId="Equation.DSMT4">
                  <p:embed/>
                </p:oleObj>
              </mc:Choice>
              <mc:Fallback>
                <p:oleObj name="Equation" r:id="rId15" imgW="1143000" imgH="380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4038600"/>
                        <a:ext cx="2286000" cy="7617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65138"/>
              </p:ext>
            </p:extLst>
          </p:nvPr>
        </p:nvGraphicFramePr>
        <p:xfrm>
          <a:off x="6350000" y="2286000"/>
          <a:ext cx="210816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11" name="Equation" r:id="rId17" imgW="1054080" imgH="558720" progId="Equation.DSMT4">
                  <p:embed/>
                </p:oleObj>
              </mc:Choice>
              <mc:Fallback>
                <p:oleObj name="Equation" r:id="rId17" imgW="105408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2286000"/>
                        <a:ext cx="2108160" cy="11174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6200000" flipH="1">
            <a:off x="6812280" y="3596641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941179"/>
              </p:ext>
            </p:extLst>
          </p:nvPr>
        </p:nvGraphicFramePr>
        <p:xfrm>
          <a:off x="5306142" y="5411581"/>
          <a:ext cx="30477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12" name="Equation" r:id="rId19" imgW="1523880" imgH="482400" progId="Equation.DSMT4">
                  <p:embed/>
                </p:oleObj>
              </mc:Choice>
              <mc:Fallback>
                <p:oleObj name="Equation" r:id="rId19" imgW="152388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142" y="5411581"/>
                        <a:ext cx="3047760" cy="96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918024"/>
              </p:ext>
            </p:extLst>
          </p:nvPr>
        </p:nvGraphicFramePr>
        <p:xfrm>
          <a:off x="6248400" y="497069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13" name="Equation" r:id="rId21" imgW="139680" imgH="203040" progId="Equation.DSMT4">
                  <p:embed/>
                </p:oleObj>
              </mc:Choice>
              <mc:Fallback>
                <p:oleObj name="Equation" r:id="rId21" imgW="1396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7069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2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1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.7. Teorem o uzajamnosti pomeranja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029200"/>
          </a:xfrm>
        </p:spPr>
        <p:txBody>
          <a:bodyPr>
            <a:normAutofit/>
          </a:bodyPr>
          <a:lstStyle/>
          <a:p>
            <a:r>
              <a:rPr lang="sr-Latn-RS" sz="2800" dirty="0"/>
              <a:t>Teorem o uzajamnosti pomeranja samo je poseban slučaj teorema o uzajamnosti radova kod kojeg </a:t>
            </a:r>
            <a:r>
              <a:rPr lang="sr-Latn-RS" sz="2800" dirty="0" smtClean="0"/>
              <a:t>sile </a:t>
            </a:r>
            <a:r>
              <a:rPr lang="sr-Latn-C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RS" sz="2800" dirty="0" smtClean="0"/>
              <a:t>i </a:t>
            </a:r>
            <a:r>
              <a:rPr lang="sr-Latn-RS" sz="2800" b="1" dirty="0" smtClean="0">
                <a:solidFill>
                  <a:srgbClr val="0070C0"/>
                </a:solidFill>
              </a:rPr>
              <a:t>S</a:t>
            </a:r>
            <a:r>
              <a:rPr lang="sr-Latn-RS" sz="2800" b="1" baseline="-25000" dirty="0" smtClean="0">
                <a:solidFill>
                  <a:srgbClr val="0070C0"/>
                </a:solidFill>
              </a:rPr>
              <a:t>j</a:t>
            </a:r>
            <a:r>
              <a:rPr lang="sr-Latn-RS" sz="2800" dirty="0" smtClean="0"/>
              <a:t> imaju </a:t>
            </a:r>
            <a:r>
              <a:rPr lang="sr-Latn-RS" sz="2800" dirty="0"/>
              <a:t>jedinične vredosti</a:t>
            </a:r>
            <a:r>
              <a:rPr lang="sr-Latn-RS" sz="2800" dirty="0" smtClean="0"/>
              <a:t>.</a:t>
            </a:r>
          </a:p>
          <a:p>
            <a:r>
              <a:rPr lang="sr-Latn-RS" sz="2800" dirty="0"/>
              <a:t>Ovaj teorem poznat je i kao Maksvelov teorem o uzajamnosti </a:t>
            </a:r>
            <a:r>
              <a:rPr lang="sr-Latn-RS" sz="2800" dirty="0" smtClean="0"/>
              <a:t>pomeranja.</a:t>
            </a:r>
          </a:p>
          <a:p>
            <a:r>
              <a:rPr lang="sr-Latn-RS" sz="2800" dirty="0"/>
              <a:t>U svrhu izvođenja teorema o uzajamnosti pomeranja uvešćemo pojam uticajnih (</a:t>
            </a:r>
            <a:r>
              <a:rPr lang="sr-Latn-RS" sz="2800" b="1" dirty="0"/>
              <a:t>Maksvelovih</a:t>
            </a:r>
            <a:r>
              <a:rPr lang="sr-Latn-RS" sz="2800" dirty="0"/>
              <a:t>) koeficijenata </a:t>
            </a:r>
            <a:r>
              <a:rPr lang="sr-Latn-RS" sz="2800" dirty="0" smtClean="0"/>
              <a:t>elastičnosti </a:t>
            </a:r>
            <a:r>
              <a:rPr lang="sr-Latn-CS" sz="2800" b="1" dirty="0" smtClean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CS" sz="2800" b="1" baseline="-25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sr-Latn-CS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800" dirty="0"/>
              <a:t>i </a:t>
            </a:r>
            <a:r>
              <a:rPr lang="sr-Latn-CS" sz="2800" b="1" dirty="0" smtClean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CS" sz="2800" b="1" baseline="-25000" dirty="0" smtClean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sr-Latn-RS" sz="2800" dirty="0" smtClean="0"/>
              <a:t> 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1552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16764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Uticajni </a:t>
            </a:r>
            <a:r>
              <a:rPr lang="sr-Latn-RS" sz="2800" dirty="0"/>
              <a:t>koeficijent </a:t>
            </a:r>
            <a:r>
              <a:rPr lang="sr-Latn-RS" sz="2800" dirty="0" smtClean="0"/>
              <a:t>elastičnosti </a:t>
            </a:r>
            <a:r>
              <a:rPr lang="sr-Latn-CS" sz="2800" b="1" dirty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CS" sz="2800" b="1" baseline="-250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sr-Latn-RS" sz="2800" dirty="0" smtClean="0"/>
              <a:t> predstavlja </a:t>
            </a:r>
            <a:r>
              <a:rPr lang="sr-Latn-RS" sz="2800" dirty="0"/>
              <a:t>pomeranje napadne tačke </a:t>
            </a:r>
            <a:r>
              <a:rPr lang="sr-Latn-RS" sz="2800" b="1" dirty="0"/>
              <a:t>i</a:t>
            </a:r>
            <a:r>
              <a:rPr lang="sr-Latn-RS" sz="2800" dirty="0"/>
              <a:t> </a:t>
            </a:r>
            <a:r>
              <a:rPr lang="sr-Latn-RS" sz="2800" dirty="0" smtClean="0"/>
              <a:t>sile </a:t>
            </a:r>
            <a:r>
              <a:rPr lang="sr-Latn-C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 u pravcu njenog delovanja, izazvano delovanjem jedinične sile  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905378"/>
              </p:ext>
            </p:extLst>
          </p:nvPr>
        </p:nvGraphicFramePr>
        <p:xfrm>
          <a:off x="7848720" y="1968600"/>
          <a:ext cx="83808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6" name="Equation" r:id="rId3" imgW="419040" imgH="241200" progId="Equation.DSMT4">
                  <p:embed/>
                </p:oleObj>
              </mc:Choice>
              <mc:Fallback>
                <p:oleObj name="Equation" r:id="rId3" imgW="41904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720" y="1968600"/>
                        <a:ext cx="838080" cy="48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914400" y="2806800"/>
            <a:ext cx="7772400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 smtClean="0"/>
              <a:t>Uticajni koeficijent elastičnosti </a:t>
            </a:r>
            <a:r>
              <a:rPr lang="sr-Latn-CS" sz="2800" b="1" dirty="0" smtClean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CS" sz="2800" b="1" baseline="-25000" dirty="0" smtClean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sr-Latn-RS" sz="2800" dirty="0" smtClean="0"/>
              <a:t> predstavlja pomeranje napadne tačke </a:t>
            </a:r>
            <a:r>
              <a:rPr lang="sr-Latn-RS" sz="2800" b="1" dirty="0" smtClean="0"/>
              <a:t>j</a:t>
            </a:r>
            <a:r>
              <a:rPr lang="sr-Latn-RS" sz="2800" dirty="0" smtClean="0"/>
              <a:t> sile </a:t>
            </a:r>
            <a:r>
              <a:rPr lang="sr-Latn-C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 u pravcu njenog delovanja, izazvano delovanjem jedinične sile </a:t>
            </a:r>
            <a:endParaRPr lang="sr-Latn-R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91599"/>
              </p:ext>
            </p:extLst>
          </p:nvPr>
        </p:nvGraphicFramePr>
        <p:xfrm>
          <a:off x="7861300" y="4267200"/>
          <a:ext cx="812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7" name="Equation" r:id="rId5" imgW="406080" imgH="215640" progId="Equation.DSMT4">
                  <p:embed/>
                </p:oleObj>
              </mc:Choice>
              <mc:Fallback>
                <p:oleObj name="Equation" r:id="rId5" imgW="406080" imgH="215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300" y="4267200"/>
                        <a:ext cx="812800" cy="43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0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676900"/>
          </a:xfrm>
        </p:spPr>
        <p:txBody>
          <a:bodyPr>
            <a:normAutofit/>
          </a:bodyPr>
          <a:lstStyle/>
          <a:p>
            <a:r>
              <a:rPr lang="sr-Latn-RS" sz="2800" dirty="0"/>
              <a:t>Teorem o uzajamnosti pomeranja glasi</a:t>
            </a:r>
            <a:r>
              <a:rPr lang="sr-Latn-RS" sz="2800" dirty="0" smtClean="0"/>
              <a:t>:</a:t>
            </a:r>
          </a:p>
          <a:p>
            <a:pPr marL="274320" lvl="1" indent="0">
              <a:buNone/>
            </a:pPr>
            <a:r>
              <a:rPr lang="sr-Latn-RS" sz="2600" dirty="0"/>
              <a:t>Kod linearno elastičnog tela, pomeranje napadne tačke </a:t>
            </a:r>
            <a:r>
              <a:rPr lang="sr-Latn-RS" sz="2600" b="1" dirty="0">
                <a:solidFill>
                  <a:srgbClr val="C00000"/>
                </a:solidFill>
              </a:rPr>
              <a:t>i</a:t>
            </a:r>
            <a:r>
              <a:rPr lang="sr-Latn-RS" sz="2600" dirty="0">
                <a:solidFill>
                  <a:srgbClr val="C00000"/>
                </a:solidFill>
              </a:rPr>
              <a:t> </a:t>
            </a:r>
            <a:r>
              <a:rPr lang="sr-Latn-RS" sz="2600" dirty="0" smtClean="0"/>
              <a:t>sile </a:t>
            </a:r>
            <a:r>
              <a:rPr lang="sr-Latn-C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6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sz="2600" dirty="0" smtClean="0"/>
              <a:t> </a:t>
            </a:r>
            <a:r>
              <a:rPr lang="sr-Latn-RS" sz="2600" dirty="0"/>
              <a:t>u pravcu delovanja te sile, izazvano delovanjem  jedinične </a:t>
            </a:r>
            <a:r>
              <a:rPr lang="sr-Latn-RS" sz="2600" dirty="0" smtClean="0"/>
              <a:t>sile </a:t>
            </a:r>
          </a:p>
          <a:p>
            <a:pPr marL="274320" lvl="1" indent="0">
              <a:buNone/>
            </a:pPr>
            <a:endParaRPr lang="sr-Latn-RS" sz="2600" dirty="0" smtClean="0"/>
          </a:p>
          <a:p>
            <a:pPr marL="274320" lvl="1" indent="0">
              <a:buNone/>
            </a:pPr>
            <a:r>
              <a:rPr lang="sr-Latn-RS" sz="2600" dirty="0" smtClean="0"/>
              <a:t>u </a:t>
            </a:r>
            <a:r>
              <a:rPr lang="sr-Latn-RS" sz="2600" dirty="0"/>
              <a:t>napadnoj tački </a:t>
            </a:r>
            <a:r>
              <a:rPr lang="sr-Latn-RS" sz="2600" b="1" dirty="0"/>
              <a:t>j</a:t>
            </a:r>
            <a:r>
              <a:rPr lang="sr-Latn-RS" sz="2600" dirty="0"/>
              <a:t>, jednako je pomeranju napadne tačke </a:t>
            </a:r>
            <a:r>
              <a:rPr lang="sr-Latn-RS" sz="2600" b="1" dirty="0">
                <a:solidFill>
                  <a:srgbClr val="0070C0"/>
                </a:solidFill>
              </a:rPr>
              <a:t>j</a:t>
            </a:r>
            <a:r>
              <a:rPr lang="sr-Latn-RS" sz="2600" dirty="0"/>
              <a:t> </a:t>
            </a:r>
            <a:r>
              <a:rPr lang="sr-Latn-RS" sz="2600" dirty="0" smtClean="0"/>
              <a:t>sile </a:t>
            </a:r>
            <a:r>
              <a:rPr lang="sr-Latn-C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6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sz="2600" dirty="0" smtClean="0"/>
              <a:t>  </a:t>
            </a:r>
            <a:r>
              <a:rPr lang="sr-Latn-RS" sz="2600" dirty="0"/>
              <a:t>u pravcu delovanja te sile, izazvanom delovanjem jedinične </a:t>
            </a:r>
            <a:r>
              <a:rPr lang="sr-Latn-RS" sz="2600" dirty="0" smtClean="0"/>
              <a:t>sile</a:t>
            </a:r>
          </a:p>
          <a:p>
            <a:pPr marL="274320" lvl="1" indent="0">
              <a:buNone/>
            </a:pPr>
            <a:r>
              <a:rPr lang="sr-Latn-BA" sz="2600" dirty="0" smtClean="0"/>
              <a:t>u napadnoj tački </a:t>
            </a:r>
            <a:r>
              <a:rPr lang="sr-Latn-BA" sz="2600" b="1" dirty="0" smtClean="0">
                <a:solidFill>
                  <a:srgbClr val="C00000"/>
                </a:solidFill>
              </a:rPr>
              <a:t>i</a:t>
            </a:r>
            <a:r>
              <a:rPr lang="sr-Latn-BA" sz="2600" dirty="0" smtClean="0"/>
              <a:t>, tj.</a:t>
            </a:r>
            <a:endParaRPr lang="sr-Latn-RS" sz="2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72685"/>
              </p:ext>
            </p:extLst>
          </p:nvPr>
        </p:nvGraphicFramePr>
        <p:xfrm>
          <a:off x="4876800" y="1955800"/>
          <a:ext cx="81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88" name="Equation" r:id="rId3" imgW="406080" imgH="241200" progId="Equation.DSMT4">
                  <p:embed/>
                </p:oleObj>
              </mc:Choice>
              <mc:Fallback>
                <p:oleObj name="Equation" r:id="rId3" imgW="40608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55800"/>
                        <a:ext cx="812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04316"/>
              </p:ext>
            </p:extLst>
          </p:nvPr>
        </p:nvGraphicFramePr>
        <p:xfrm>
          <a:off x="4826000" y="3581400"/>
          <a:ext cx="81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89" name="Equation" r:id="rId5" imgW="406080" imgH="241200" progId="Equation.DSMT4">
                  <p:embed/>
                </p:oleObj>
              </mc:Choice>
              <mc:Fallback>
                <p:oleObj name="Equation" r:id="rId5" imgW="40608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581400"/>
                        <a:ext cx="812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210926"/>
              </p:ext>
            </p:extLst>
          </p:nvPr>
        </p:nvGraphicFramePr>
        <p:xfrm>
          <a:off x="4183626" y="440055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90" name="Equation" r:id="rId7" imgW="520560" imgH="241200" progId="Equation.DSMT4">
                  <p:embed/>
                </p:oleObj>
              </mc:Choice>
              <mc:Fallback>
                <p:oleObj name="Equation" r:id="rId7" imgW="520560" imgH="241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626" y="4400550"/>
                        <a:ext cx="10414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5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380"/>
            <a:ext cx="5392883" cy="2387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136632"/>
            <a:ext cx="5392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5.21 Ilustracija uticajnih koeficijenata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elastičnosti </a:t>
            </a:r>
            <a:r>
              <a:rPr lang="sr-Latn-CS" sz="2400" i="1" dirty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CS" sz="2400" i="1" baseline="-250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sr-Latn-CS" sz="2400" i="1" dirty="0">
                <a:latin typeface="Symbol" panose="05050102010706020507" pitchFamily="18" charset="2"/>
                <a:cs typeface="Times New Roman" pitchFamily="18" charset="0"/>
              </a:rPr>
              <a:t>a</a:t>
            </a:r>
            <a:r>
              <a:rPr lang="sr-Latn-CS" sz="2400" i="1" baseline="-250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0209"/>
              </p:ext>
            </p:extLst>
          </p:nvPr>
        </p:nvGraphicFramePr>
        <p:xfrm>
          <a:off x="6797039" y="5184439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58" name="Equation" r:id="rId4" imgW="749160" imgH="241200" progId="Equation.DSMT4">
                  <p:embed/>
                </p:oleObj>
              </mc:Choice>
              <mc:Fallback>
                <p:oleObj name="Equation" r:id="rId4" imgW="74916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039" y="5184439"/>
                        <a:ext cx="1498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43000" y="4076050"/>
            <a:ext cx="4876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Imajući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 vidu šta uticajni koeficijenti elastičnosti predstavljaju, možemo zaključiti da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 pomeranja: </a:t>
            </a:r>
            <a:endParaRPr lang="sr-Latn-R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067148"/>
              </p:ext>
            </p:extLst>
          </p:nvPr>
        </p:nvGraphicFramePr>
        <p:xfrm>
          <a:off x="4876800" y="4902200"/>
          <a:ext cx="1295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59" name="Equation" r:id="rId6" imgW="647640" imgH="482400" progId="Equation.DSMT4">
                  <p:embed/>
                </p:oleObj>
              </mc:Choice>
              <mc:Fallback>
                <p:oleObj name="Equation" r:id="rId6" imgW="647640" imgH="4824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02200"/>
                        <a:ext cx="1295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68363"/>
              </p:ext>
            </p:extLst>
          </p:nvPr>
        </p:nvGraphicFramePr>
        <p:xfrm>
          <a:off x="6489700" y="4221163"/>
          <a:ext cx="205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60" name="Equation" r:id="rId8" imgW="1028520" imgH="241200" progId="Equation.DSMT4">
                  <p:embed/>
                </p:oleObj>
              </mc:Choice>
              <mc:Fallback>
                <p:oleObj name="Equation" r:id="rId8" imgW="102852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4221163"/>
                        <a:ext cx="2057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H="1">
            <a:off x="6324601" y="533429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70037"/>
              </p:ext>
            </p:extLst>
          </p:nvPr>
        </p:nvGraphicFramePr>
        <p:xfrm>
          <a:off x="7406639" y="474120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61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639" y="474120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86131"/>
              </p:ext>
            </p:extLst>
          </p:nvPr>
        </p:nvGraphicFramePr>
        <p:xfrm>
          <a:off x="6972300" y="323118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62" name="Equation" r:id="rId12" imgW="520560" imgH="241200" progId="Equation.DSMT4">
                  <p:embed/>
                </p:oleObj>
              </mc:Choice>
              <mc:Fallback>
                <p:oleObj name="Equation" r:id="rId12" imgW="52056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231180"/>
                        <a:ext cx="1041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27965"/>
              </p:ext>
            </p:extLst>
          </p:nvPr>
        </p:nvGraphicFramePr>
        <p:xfrm>
          <a:off x="7381239" y="375060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63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239" y="375060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339839" y="1238912"/>
            <a:ext cx="211836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Ovim je teorem o uzajamnosti pomeranja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dokazan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r-Latn-RS" sz="2400" dirty="0"/>
          </a:p>
        </p:txBody>
      </p:sp>
      <p:cxnSp>
        <p:nvCxnSpPr>
          <p:cNvPr id="16" name="Elbow Connector 15"/>
          <p:cNvCxnSpPr>
            <a:stCxn id="14" idx="3"/>
            <a:endCxn id="12" idx="3"/>
          </p:cNvCxnSpPr>
          <p:nvPr/>
        </p:nvCxnSpPr>
        <p:spPr>
          <a:xfrm flipH="1">
            <a:off x="8013700" y="2023742"/>
            <a:ext cx="444500" cy="1448738"/>
          </a:xfrm>
          <a:prstGeom prst="bentConnector3">
            <a:avLst>
              <a:gd name="adj1" fmla="val -5142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4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2911533" cy="168956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86119"/>
              </p:ext>
            </p:extLst>
          </p:nvPr>
        </p:nvGraphicFramePr>
        <p:xfrm>
          <a:off x="4724400" y="1600200"/>
          <a:ext cx="314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70" name="Equation" r:id="rId4" imgW="1574640" imgH="457200" progId="Equation.DSMT4">
                  <p:embed/>
                </p:oleObj>
              </mc:Choice>
              <mc:Fallback>
                <p:oleObj name="Equation" r:id="rId4" imgW="157464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3149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73370" y="377097"/>
            <a:ext cx="348096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Teorem o uzajamnosti radova za prikazanu gredu.</a:t>
            </a:r>
            <a:endParaRPr lang="sr-Latn-RS" sz="2400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>
            <a:off x="7854335" y="792596"/>
            <a:ext cx="19665" cy="1264804"/>
          </a:xfrm>
          <a:prstGeom prst="bentConnector3">
            <a:avLst>
              <a:gd name="adj1" fmla="val 126247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725494"/>
              </p:ext>
            </p:extLst>
          </p:nvPr>
        </p:nvGraphicFramePr>
        <p:xfrm>
          <a:off x="2683615" y="2895600"/>
          <a:ext cx="218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71" name="Equation" r:id="rId6" imgW="1091880" imgH="228600" progId="Equation.DSMT4">
                  <p:embed/>
                </p:oleObj>
              </mc:Choice>
              <mc:Fallback>
                <p:oleObj name="Equation" r:id="rId6" imgW="10918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615" y="2895600"/>
                        <a:ext cx="2184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0800000" flipH="1">
            <a:off x="2209801" y="30327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78710"/>
              </p:ext>
            </p:extLst>
          </p:nvPr>
        </p:nvGraphicFramePr>
        <p:xfrm>
          <a:off x="6388100" y="342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72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3429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697366"/>
              </p:ext>
            </p:extLst>
          </p:nvPr>
        </p:nvGraphicFramePr>
        <p:xfrm>
          <a:off x="5435600" y="3900212"/>
          <a:ext cx="223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73" name="Equation" r:id="rId10" imgW="1117440" imgH="457200" progId="Equation.DSMT4">
                  <p:embed/>
                </p:oleObj>
              </mc:Choice>
              <mc:Fallback>
                <p:oleObj name="Equation" r:id="rId10" imgW="1117440" imgH="45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900212"/>
                        <a:ext cx="2235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8293"/>
              </p:ext>
            </p:extLst>
          </p:nvPr>
        </p:nvGraphicFramePr>
        <p:xfrm>
          <a:off x="1143000" y="2667000"/>
          <a:ext cx="96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74" name="Equation" r:id="rId12" imgW="482400" imgH="457200" progId="Equation.DSMT4">
                  <p:embed/>
                </p:oleObj>
              </mc:Choice>
              <mc:Fallback>
                <p:oleObj name="Equation" r:id="rId12" imgW="482400" imgH="4572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965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04790"/>
              </p:ext>
            </p:extLst>
          </p:nvPr>
        </p:nvGraphicFramePr>
        <p:xfrm>
          <a:off x="5435600" y="2895600"/>
          <a:ext cx="218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75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895600"/>
                        <a:ext cx="2184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867609"/>
              </p:ext>
            </p:extLst>
          </p:nvPr>
        </p:nvGraphicFramePr>
        <p:xfrm>
          <a:off x="4953000" y="2971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76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13362"/>
              </p:ext>
            </p:extLst>
          </p:nvPr>
        </p:nvGraphicFramePr>
        <p:xfrm>
          <a:off x="1752600" y="5221012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77" name="Equation" r:id="rId18" imgW="2971800" imgH="444240" progId="Equation.DSMT4">
                  <p:embed/>
                </p:oleObj>
              </mc:Choice>
              <mc:Fallback>
                <p:oleObj name="Equation" r:id="rId18" imgW="2971800" imgH="4442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21012"/>
                        <a:ext cx="59436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97205" y="4491335"/>
            <a:ext cx="38319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Generalisano i-to pomeranje.</a:t>
            </a:r>
            <a:endParaRPr lang="sr-Latn-RS" sz="2400" dirty="0"/>
          </a:p>
        </p:txBody>
      </p:sp>
      <p:cxnSp>
        <p:nvCxnSpPr>
          <p:cNvPr id="10" name="Elbow Connector 9"/>
          <p:cNvCxnSpPr>
            <a:stCxn id="18" idx="1"/>
            <a:endCxn id="33" idx="1"/>
          </p:cNvCxnSpPr>
          <p:nvPr/>
        </p:nvCxnSpPr>
        <p:spPr>
          <a:xfrm rot="10800000" flipH="1" flipV="1">
            <a:off x="1197204" y="4722168"/>
            <a:ext cx="555395" cy="943344"/>
          </a:xfrm>
          <a:prstGeom prst="bentConnector3">
            <a:avLst>
              <a:gd name="adj1" fmla="val -4116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.8. Deformacijski i dopunski rad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3897" y="1295400"/>
            <a:ext cx="4572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Veza između generalisane sile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koja deluje na neko deformabilno telo, i odgovarajućeg generalisanog pomeranja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njene napadne tačke u pravcu delovanja te sile, može se predstaviti kao funkcija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280578"/>
              </p:ext>
            </p:extLst>
          </p:nvPr>
        </p:nvGraphicFramePr>
        <p:xfrm>
          <a:off x="4572000" y="3287453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00"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87453"/>
                        <a:ext cx="1219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4503923"/>
            <a:ext cx="3352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Inverzna ovoj funkciji je funkcija 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589704"/>
              </p:ext>
            </p:extLst>
          </p:nvPr>
        </p:nvGraphicFramePr>
        <p:xfrm>
          <a:off x="4820265" y="51308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01" name="Equation" r:id="rId5" imgW="609480" imgH="253800" progId="Equation.DSMT4">
                  <p:embed/>
                </p:oleObj>
              </mc:Choice>
              <mc:Fallback>
                <p:oleObj name="Equation" r:id="rId5" imgW="60948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265" y="5130800"/>
                        <a:ext cx="1219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43600" y="2595124"/>
            <a:ext cx="2133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p</a:t>
            </a:r>
            <a:r>
              <a:rPr lang="sr-Latn-BA" sz="2400" dirty="0" smtClean="0"/>
              <a:t>ovezana sa deformacijskim radom. </a:t>
            </a:r>
            <a:endParaRPr lang="sr-Latn-R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038600"/>
            <a:ext cx="2133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/>
              <a:t>p</a:t>
            </a:r>
            <a:r>
              <a:rPr lang="sr-Latn-BA" sz="2400" dirty="0" smtClean="0"/>
              <a:t>ovezana sa dopunskim ili komplementarnim radom. 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6" idx="0"/>
            <a:endCxn id="5" idx="2"/>
          </p:cNvCxnSpPr>
          <p:nvPr/>
        </p:nvCxnSpPr>
        <p:spPr>
          <a:xfrm rot="5400000" flipH="1" flipV="1">
            <a:off x="4293965" y="3616288"/>
            <a:ext cx="708470" cy="10668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7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6440286" cy="39028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4495801"/>
            <a:ext cx="6440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5.22 Deformacijski i dopunski radovi u slučaju linearnog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uslučaju nelinearnog elastičnog ponašanja deformabilnih tela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693003"/>
            <a:ext cx="207575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Deformacijski rad:</a:t>
            </a:r>
            <a:endParaRPr lang="sr-Latn-R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54023"/>
              </p:ext>
            </p:extLst>
          </p:nvPr>
        </p:nvGraphicFramePr>
        <p:xfrm>
          <a:off x="7362478" y="1296253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92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478" y="1296253"/>
                        <a:ext cx="381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34200" y="2590800"/>
            <a:ext cx="1447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Dopunski rad:</a:t>
            </a:r>
            <a:endParaRPr lang="sr-Latn-R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16691"/>
              </p:ext>
            </p:extLst>
          </p:nvPr>
        </p:nvGraphicFramePr>
        <p:xfrm>
          <a:off x="7619999" y="3193197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93" name="Equation" r:id="rId6" imgW="190440" imgH="241200" progId="Equation.DSMT4">
                  <p:embed/>
                </p:oleObj>
              </mc:Choice>
              <mc:Fallback>
                <p:oleObj name="Equation" r:id="rId6" imgW="190440" imgH="241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9" y="3193197"/>
                        <a:ext cx="381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0" y="381011"/>
            <a:ext cx="5366905" cy="3252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8245" y="3962400"/>
            <a:ext cx="481145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Dopunski rad nema poseban fizički smisao, ali je očigledno da je</a:t>
            </a:r>
            <a:endParaRPr lang="sr-Latn-R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762779"/>
              </p:ext>
            </p:extLst>
          </p:nvPr>
        </p:nvGraphicFramePr>
        <p:xfrm>
          <a:off x="5499100" y="4552097"/>
          <a:ext cx="167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28" name="Equation" r:id="rId4" imgW="838080" imgH="241200" progId="Equation.DSMT4">
                  <p:embed/>
                </p:oleObj>
              </mc:Choice>
              <mc:Fallback>
                <p:oleObj name="Equation" r:id="rId4" imgW="838080" imgH="241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552097"/>
                        <a:ext cx="1676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9308" y="5149470"/>
            <a:ext cx="481145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U slučaju linearnog elstičnog ponašanja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315443"/>
              </p:ext>
            </p:extLst>
          </p:nvPr>
        </p:nvGraphicFramePr>
        <p:xfrm>
          <a:off x="5511800" y="5485226"/>
          <a:ext cx="195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29" name="Equation" r:id="rId6" imgW="977760" imgH="393480" progId="Equation.DSMT4">
                  <p:embed/>
                </p:oleObj>
              </mc:Choice>
              <mc:Fallback>
                <p:oleObj name="Equation" r:id="rId6" imgW="9777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5485226"/>
                        <a:ext cx="1955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5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3634740" cy="191400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431744"/>
              </p:ext>
            </p:extLst>
          </p:nvPr>
        </p:nvGraphicFramePr>
        <p:xfrm>
          <a:off x="4572000" y="677603"/>
          <a:ext cx="137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1" name="Equation" r:id="rId4" imgW="685800" imgH="812520" progId="Equation.DSMT4">
                  <p:embed/>
                </p:oleObj>
              </mc:Choice>
              <mc:Fallback>
                <p:oleObj name="Equation" r:id="rId4" imgW="685800" imgH="8125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77603"/>
                        <a:ext cx="13716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" y="2962794"/>
            <a:ext cx="3248198" cy="191400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2729"/>
              </p:ext>
            </p:extLst>
          </p:nvPr>
        </p:nvGraphicFramePr>
        <p:xfrm>
          <a:off x="4546600" y="3225800"/>
          <a:ext cx="1422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52" name="Equation" r:id="rId7" imgW="711000" imgH="838080" progId="Equation.DSMT4">
                  <p:embed/>
                </p:oleObj>
              </mc:Choice>
              <mc:Fallback>
                <p:oleObj name="Equation" r:id="rId7" imgW="711000" imgH="838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225800"/>
                        <a:ext cx="14224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83589" y="2303203"/>
            <a:ext cx="2514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Linearne veze – Linearno elastično ponašanje.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659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685800"/>
            <a:ext cx="3559926" cy="190777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06619"/>
              </p:ext>
            </p:extLst>
          </p:nvPr>
        </p:nvGraphicFramePr>
        <p:xfrm>
          <a:off x="4191000" y="776288"/>
          <a:ext cx="1676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97" name="Equation" r:id="rId4" imgW="838080" imgH="863280" progId="Equation.DSMT4">
                  <p:embed/>
                </p:oleObj>
              </mc:Choice>
              <mc:Fallback>
                <p:oleObj name="Equation" r:id="rId4" imgW="838080" imgH="863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776288"/>
                        <a:ext cx="1676400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276600"/>
            <a:ext cx="3185853" cy="18391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4904" y="5112603"/>
            <a:ext cx="6635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5.23 Neopterećena dvoštapna konstrukcija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opterećena koncentrisanom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silom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3227268"/>
            <a:ext cx="376485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Potražimo vezu između sile </a:t>
            </a:r>
            <a:r>
              <a:rPr lang="sr-Latn-BA" sz="2400" b="1" dirty="0" smtClean="0"/>
              <a:t>F</a:t>
            </a:r>
            <a:r>
              <a:rPr lang="sr-Latn-BA" sz="2400" dirty="0" smtClean="0"/>
              <a:t> i pomeranja njene napadne tačke </a:t>
            </a:r>
            <a:r>
              <a:rPr lang="sr-Latn-BA" sz="2400" b="1" dirty="0" smtClean="0">
                <a:sym typeface="Symbol" panose="05050102010706020507" pitchFamily="18" charset="2"/>
              </a:rPr>
              <a:t></a:t>
            </a:r>
            <a:r>
              <a:rPr lang="sr-Latn-BA" sz="2400" dirty="0" smtClean="0">
                <a:sym typeface="Symbol" panose="05050102010706020507" pitchFamily="18" charset="2"/>
              </a:rPr>
              <a:t> kod dvoštapne konstrukcije.</a:t>
            </a:r>
            <a:endParaRPr lang="sr-Latn-R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1400" y="1039520"/>
            <a:ext cx="2514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Linearne veze – Linearno elastično ponašanje.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4411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3634740" cy="1914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04" y="2555560"/>
            <a:ext cx="5477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Bef>
                <a:spcPts val="12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5.8 Štap opterećen na zatezanje silom F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268737"/>
              </p:ext>
            </p:extLst>
          </p:nvPr>
        </p:nvGraphicFramePr>
        <p:xfrm>
          <a:off x="1295400" y="3352800"/>
          <a:ext cx="3048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4" name="Equation" r:id="rId4" imgW="1523880" imgH="482400" progId="Equation.DSMT4">
                  <p:embed/>
                </p:oleObj>
              </mc:Choice>
              <mc:Fallback>
                <p:oleObj name="Equation" r:id="rId4" imgW="1523880" imgH="482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52800"/>
                        <a:ext cx="3048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168715"/>
              </p:ext>
            </p:extLst>
          </p:nvPr>
        </p:nvGraphicFramePr>
        <p:xfrm>
          <a:off x="4921147" y="3403600"/>
          <a:ext cx="2209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5" name="Equation" r:id="rId6" imgW="1104840" imgH="431640" progId="Equation.DSMT4">
                  <p:embed/>
                </p:oleObj>
              </mc:Choice>
              <mc:Fallback>
                <p:oleObj name="Equation" r:id="rId6" imgW="110484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147" y="3403600"/>
                        <a:ext cx="2209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96436"/>
              </p:ext>
            </p:extLst>
          </p:nvPr>
        </p:nvGraphicFramePr>
        <p:xfrm>
          <a:off x="1295400" y="4826995"/>
          <a:ext cx="182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6" name="Equation" r:id="rId8" imgW="914400" imgH="419040" progId="Equation.DSMT4">
                  <p:embed/>
                </p:oleObj>
              </mc:Choice>
              <mc:Fallback>
                <p:oleObj name="Equation" r:id="rId8" imgW="91440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26995"/>
                        <a:ext cx="1828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flipH="1">
            <a:off x="4449393" y="37439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59269"/>
              </p:ext>
            </p:extLst>
          </p:nvPr>
        </p:nvGraphicFramePr>
        <p:xfrm>
          <a:off x="2183723" y="439355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7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723" y="439355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4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533400"/>
            <a:ext cx="3185853" cy="183919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73077"/>
              </p:ext>
            </p:extLst>
          </p:nvPr>
        </p:nvGraphicFramePr>
        <p:xfrm>
          <a:off x="1752600" y="3290888"/>
          <a:ext cx="495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239" name="Equation" r:id="rId4" imgW="2476440" imgH="279360" progId="Equation.DSMT4">
                  <p:embed/>
                </p:oleObj>
              </mc:Choice>
              <mc:Fallback>
                <p:oleObj name="Equation" r:id="rId4" imgW="2476440" imgH="279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90888"/>
                        <a:ext cx="49530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279876"/>
              </p:ext>
            </p:extLst>
          </p:nvPr>
        </p:nvGraphicFramePr>
        <p:xfrm>
          <a:off x="7184103" y="3364269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240" name="Equation" r:id="rId6" imgW="622080" imgH="203040" progId="Equation.DSMT4">
                  <p:embed/>
                </p:oleObj>
              </mc:Choice>
              <mc:Fallback>
                <p:oleObj name="Equation" r:id="rId6" imgW="6220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4103" y="3364269"/>
                        <a:ext cx="1244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79654"/>
              </p:ext>
            </p:extLst>
          </p:nvPr>
        </p:nvGraphicFramePr>
        <p:xfrm>
          <a:off x="4552745" y="1905000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241" name="Equation" r:id="rId8" imgW="977760" imgH="419040" progId="Equation.DSMT4">
                  <p:embed/>
                </p:oleObj>
              </mc:Choice>
              <mc:Fallback>
                <p:oleObj name="Equation" r:id="rId8" imgW="97776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745" y="1905000"/>
                        <a:ext cx="1955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51477"/>
              </p:ext>
            </p:extLst>
          </p:nvPr>
        </p:nvGraphicFramePr>
        <p:xfrm>
          <a:off x="4552745" y="533400"/>
          <a:ext cx="228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242" name="Equation" r:id="rId10" imgW="1143000" imgH="393480" progId="Equation.DSMT4">
                  <p:embed/>
                </p:oleObj>
              </mc:Choice>
              <mc:Fallback>
                <p:oleObj name="Equation" r:id="rId10" imgW="11430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745" y="533400"/>
                        <a:ext cx="2286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02743"/>
              </p:ext>
            </p:extLst>
          </p:nvPr>
        </p:nvGraphicFramePr>
        <p:xfrm>
          <a:off x="7010400" y="1905000"/>
          <a:ext cx="144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243" name="Equation" r:id="rId12" imgW="723600" imgH="419040" progId="Equation.DSMT4">
                  <p:embed/>
                </p:oleObj>
              </mc:Choice>
              <mc:Fallback>
                <p:oleObj name="Equation" r:id="rId12" imgW="72360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05000"/>
                        <a:ext cx="1447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5318760" y="15214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67056"/>
              </p:ext>
            </p:extLst>
          </p:nvPr>
        </p:nvGraphicFramePr>
        <p:xfrm>
          <a:off x="6568972" y="21717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244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972" y="21717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 flipH="1">
            <a:off x="7955280" y="2953692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254903"/>
              </p:ext>
            </p:extLst>
          </p:nvPr>
        </p:nvGraphicFramePr>
        <p:xfrm>
          <a:off x="6654800" y="4318000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245" name="Equation" r:id="rId16" imgW="901440" imgH="393480" progId="Equation.DSMT4">
                  <p:embed/>
                </p:oleObj>
              </mc:Choice>
              <mc:Fallback>
                <p:oleObj name="Equation" r:id="rId16" imgW="90144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4318000"/>
                        <a:ext cx="1803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25808"/>
              </p:ext>
            </p:extLst>
          </p:nvPr>
        </p:nvGraphicFramePr>
        <p:xfrm>
          <a:off x="4343400" y="4267200"/>
          <a:ext cx="182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246" name="Equation" r:id="rId18" imgW="914400" imgH="444240" progId="Equation.DSMT4">
                  <p:embed/>
                </p:oleObj>
              </mc:Choice>
              <mc:Fallback>
                <p:oleObj name="Equation" r:id="rId18" imgW="914400" imgH="4442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7200"/>
                        <a:ext cx="1828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10688"/>
              </p:ext>
            </p:extLst>
          </p:nvPr>
        </p:nvGraphicFramePr>
        <p:xfrm>
          <a:off x="7594600" y="385039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247" name="Equation" r:id="rId20" imgW="139680" imgH="203040" progId="Equation.DSMT4">
                  <p:embed/>
                </p:oleObj>
              </mc:Choice>
              <mc:Fallback>
                <p:oleObj name="Equation" r:id="rId20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50391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44723"/>
              </p:ext>
            </p:extLst>
          </p:nvPr>
        </p:nvGraphicFramePr>
        <p:xfrm>
          <a:off x="6211988" y="45593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248" name="Equation" r:id="rId22" imgW="190440" imgH="152280" progId="Equation.DSMT4">
                  <p:embed/>
                </p:oleObj>
              </mc:Choice>
              <mc:Fallback>
                <p:oleObj name="Equation" r:id="rId22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988" y="45593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69416"/>
              </p:ext>
            </p:extLst>
          </p:nvPr>
        </p:nvGraphicFramePr>
        <p:xfrm>
          <a:off x="6754351" y="34417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249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351" y="34417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43000" y="4167820"/>
            <a:ext cx="27559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Nelinearne veze – Nelinearno elastično ponašanje.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3044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533400"/>
            <a:ext cx="3185853" cy="183919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95582"/>
              </p:ext>
            </p:extLst>
          </p:nvPr>
        </p:nvGraphicFramePr>
        <p:xfrm>
          <a:off x="4121355" y="3251200"/>
          <a:ext cx="193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6" name="Equation" r:id="rId4" imgW="965160" imgH="469800" progId="Equation.DSMT4">
                  <p:embed/>
                </p:oleObj>
              </mc:Choice>
              <mc:Fallback>
                <p:oleObj name="Equation" r:id="rId4" imgW="96516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355" y="3251200"/>
                        <a:ext cx="19304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49175"/>
              </p:ext>
            </p:extLst>
          </p:nvPr>
        </p:nvGraphicFramePr>
        <p:xfrm>
          <a:off x="4114800" y="513195"/>
          <a:ext cx="193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7" name="Equation" r:id="rId6" imgW="965160" imgH="469800" progId="Equation.DSMT4">
                  <p:embed/>
                </p:oleObj>
              </mc:Choice>
              <mc:Fallback>
                <p:oleObj name="Equation" r:id="rId6" imgW="96516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13195"/>
                        <a:ext cx="19304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346070"/>
              </p:ext>
            </p:extLst>
          </p:nvPr>
        </p:nvGraphicFramePr>
        <p:xfrm>
          <a:off x="6629400" y="589395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8" name="Equation" r:id="rId8" imgW="901440" imgH="393480" progId="Equation.DSMT4">
                  <p:embed/>
                </p:oleObj>
              </mc:Choice>
              <mc:Fallback>
                <p:oleObj name="Equation" r:id="rId8" imgW="90144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89395"/>
                        <a:ext cx="1803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929140"/>
              </p:ext>
            </p:extLst>
          </p:nvPr>
        </p:nvGraphicFramePr>
        <p:xfrm>
          <a:off x="4121355" y="1955800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9" name="Equation" r:id="rId10" imgW="736560" imgH="393480" progId="Equation.DSMT4">
                  <p:embed/>
                </p:oleObj>
              </mc:Choice>
              <mc:Fallback>
                <p:oleObj name="Equation" r:id="rId10" imgW="7365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355" y="1955800"/>
                        <a:ext cx="1473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6154420" y="891655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903322"/>
              </p:ext>
            </p:extLst>
          </p:nvPr>
        </p:nvGraphicFramePr>
        <p:xfrm>
          <a:off x="4546600" y="150119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0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150119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670675"/>
              </p:ext>
            </p:extLst>
          </p:nvPr>
        </p:nvGraphicFramePr>
        <p:xfrm>
          <a:off x="4114800" y="4699000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1" name="Equation" r:id="rId14" imgW="850680" imgH="457200" progId="Equation.DSMT4">
                  <p:embed/>
                </p:oleObj>
              </mc:Choice>
              <mc:Fallback>
                <p:oleObj name="Equation" r:id="rId14" imgW="85068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99000"/>
                        <a:ext cx="1701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14442"/>
              </p:ext>
            </p:extLst>
          </p:nvPr>
        </p:nvGraphicFramePr>
        <p:xfrm>
          <a:off x="6629400" y="3274374"/>
          <a:ext cx="182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2" name="Equation" r:id="rId16" imgW="914400" imgH="444240" progId="Equation.DSMT4">
                  <p:embed/>
                </p:oleObj>
              </mc:Choice>
              <mc:Fallback>
                <p:oleObj name="Equation" r:id="rId16" imgW="914400" imgH="4442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4374"/>
                        <a:ext cx="1828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6172200" y="3627434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74854"/>
              </p:ext>
            </p:extLst>
          </p:nvPr>
        </p:nvGraphicFramePr>
        <p:xfrm>
          <a:off x="45720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3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4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1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3200"/>
            <a:ext cx="6078683" cy="2394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177135"/>
            <a:ext cx="7696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5.24 Deformacijski i dopunski rad dvoštapne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konstrukcije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533400"/>
            <a:ext cx="3185853" cy="18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49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.9. Primena deformacijskog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rada. Prvi Kastiljanov teorem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686300"/>
          </a:xfrm>
        </p:spPr>
        <p:txBody>
          <a:bodyPr>
            <a:normAutofit/>
          </a:bodyPr>
          <a:lstStyle/>
          <a:p>
            <a:r>
              <a:rPr lang="sr-Latn-RS" sz="2800" dirty="0"/>
              <a:t>Pretpostavimo da na izvesno telo deluje sistem generalisanih koncentrisanih </a:t>
            </a:r>
            <a:r>
              <a:rPr lang="sr-Latn-RS" sz="2800" dirty="0" smtClean="0"/>
              <a:t>sila S</a:t>
            </a:r>
            <a:r>
              <a:rPr lang="sr-Latn-RS" sz="2800" baseline="-25000" dirty="0" smtClean="0"/>
              <a:t>i</a:t>
            </a:r>
            <a:r>
              <a:rPr lang="sr-Latn-RS" sz="2800" dirty="0" smtClean="0"/>
              <a:t> (i = 1,2,...,n), u tačkama i = 1,2,...,n. </a:t>
            </a:r>
          </a:p>
          <a:p>
            <a:r>
              <a:rPr lang="sr-Latn-RS" sz="2800" dirty="0"/>
              <a:t>Svim generalisanim silama, u tom sistemu </a:t>
            </a:r>
            <a:r>
              <a:rPr lang="sr-Latn-RS" sz="2800" dirty="0" smtClean="0"/>
              <a:t>odgova-raju </a:t>
            </a:r>
            <a:r>
              <a:rPr lang="sr-Latn-RS" sz="2800" dirty="0"/>
              <a:t>generalisana pomeranja </a:t>
            </a:r>
            <a:r>
              <a:rPr lang="sr-Latn-RS" sz="2800" dirty="0" smtClean="0">
                <a:sym typeface="Symbol" panose="05050102010706020507" pitchFamily="18" charset="2"/>
              </a:rPr>
              <a:t></a:t>
            </a:r>
            <a:r>
              <a:rPr lang="sr-Latn-RS" sz="2800" baseline="-25000" dirty="0" smtClean="0">
                <a:sym typeface="Symbol" panose="05050102010706020507" pitchFamily="18" charset="2"/>
              </a:rPr>
              <a:t>i</a:t>
            </a:r>
            <a:r>
              <a:rPr lang="sr-Latn-RS" sz="2800" dirty="0" smtClean="0">
                <a:sym typeface="Symbol" panose="05050102010706020507" pitchFamily="18" charset="2"/>
              </a:rPr>
              <a:t> (i = 1,2,...,n), </a:t>
            </a:r>
            <a:r>
              <a:rPr lang="sr-Latn-RS" sz="2800" dirty="0"/>
              <a:t>u pravcima njihovog delovanja</a:t>
            </a:r>
            <a:r>
              <a:rPr lang="sr-Latn-RS" sz="2800" dirty="0" smtClean="0"/>
              <a:t>.</a:t>
            </a:r>
          </a:p>
          <a:p>
            <a:r>
              <a:rPr lang="sr-Latn-RS" dirty="0"/>
              <a:t>Pod oznakom </a:t>
            </a:r>
            <a:r>
              <a:rPr lang="sr-Latn-RS" b="1" dirty="0"/>
              <a:t>S</a:t>
            </a:r>
            <a:r>
              <a:rPr lang="sr-Latn-RS" dirty="0"/>
              <a:t> kriju se koncentrisane sile i </a:t>
            </a:r>
            <a:r>
              <a:rPr lang="sr-Latn-RS" dirty="0" smtClean="0"/>
              <a:t>koncentri-sani </a:t>
            </a:r>
            <a:r>
              <a:rPr lang="sr-Latn-RS" dirty="0"/>
              <a:t>momenti, a pod oznakom </a:t>
            </a:r>
            <a:r>
              <a:rPr lang="sr-Latn-RS" b="1" dirty="0">
                <a:sym typeface="Symbol" panose="05050102010706020507" pitchFamily="18" charset="2"/>
              </a:rPr>
              <a:t></a:t>
            </a:r>
            <a:r>
              <a:rPr lang="sr-Latn-RS" dirty="0"/>
              <a:t> kriju se linijska pomeranja (translacije) ili ugaona pomeranja (rotacije).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5784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457200"/>
            <a:ext cx="53400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Ako se veze zmeđu pomenutih generalisanh sila i pomeranja mogu opisati nizom funkcija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34839"/>
              </p:ext>
            </p:extLst>
          </p:nvPr>
        </p:nvGraphicFramePr>
        <p:xfrm>
          <a:off x="3657600" y="1403529"/>
          <a:ext cx="3276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0" name="Equation" r:id="rId3" imgW="1638000" imgH="253800" progId="Equation.DSMT4">
                  <p:embed/>
                </p:oleObj>
              </mc:Choice>
              <mc:Fallback>
                <p:oleObj name="Equation" r:id="rId3" imgW="16380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03529"/>
                        <a:ext cx="3276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2228671"/>
            <a:ext cx="53400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/>
              <a:t>onda se deformacijski rad može predstaviti kao složena funkcija od generalisanih pomeranja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85467"/>
              </p:ext>
            </p:extLst>
          </p:nvPr>
        </p:nvGraphicFramePr>
        <p:xfrm>
          <a:off x="3886200" y="3048000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1" name="Equation" r:id="rId5" imgW="1663560" imgH="253800" progId="Equation.DSMT4">
                  <p:embed/>
                </p:oleObj>
              </mc:Choice>
              <mc:Fallback>
                <p:oleObj name="Equation" r:id="rId5" imgW="166356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48000"/>
                        <a:ext cx="3327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3504" y="3890079"/>
            <a:ext cx="42732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8290" indent="-288290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sa totalnim diferencijalom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849542"/>
              </p:ext>
            </p:extLst>
          </p:nvPr>
        </p:nvGraphicFramePr>
        <p:xfrm>
          <a:off x="4038600" y="4048930"/>
          <a:ext cx="2159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2" name="Equation" r:id="rId7" imgW="1079280" imgH="444240" progId="Equation.DSMT4">
                  <p:embed/>
                </p:oleObj>
              </mc:Choice>
              <mc:Fallback>
                <p:oleObj name="Equation" r:id="rId7" imgW="107928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8930"/>
                        <a:ext cx="21590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8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766223"/>
              </p:ext>
            </p:extLst>
          </p:nvPr>
        </p:nvGraphicFramePr>
        <p:xfrm>
          <a:off x="560438" y="3962400"/>
          <a:ext cx="177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40" name="Equation" r:id="rId3" imgW="888840" imgH="431640" progId="Equation.DSMT4">
                  <p:embed/>
                </p:oleObj>
              </mc:Choice>
              <mc:Fallback>
                <p:oleObj name="Equation" r:id="rId3" imgW="88884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38" y="3962400"/>
                        <a:ext cx="1778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544254"/>
              </p:ext>
            </p:extLst>
          </p:nvPr>
        </p:nvGraphicFramePr>
        <p:xfrm>
          <a:off x="1168400" y="558800"/>
          <a:ext cx="546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41" name="Equation" r:id="rId5" imgW="2730240" imgH="457200" progId="Equation.DSMT4">
                  <p:embed/>
                </p:oleObj>
              </mc:Choice>
              <mc:Fallback>
                <p:oleObj name="Equation" r:id="rId5" imgW="273024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558800"/>
                        <a:ext cx="5461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52477"/>
              </p:ext>
            </p:extLst>
          </p:nvPr>
        </p:nvGraphicFramePr>
        <p:xfrm>
          <a:off x="533400" y="2514600"/>
          <a:ext cx="2159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42" name="Equation" r:id="rId7" imgW="1079280" imgH="444240" progId="Equation.DSMT4">
                  <p:embed/>
                </p:oleObj>
              </mc:Choice>
              <mc:Fallback>
                <p:oleObj name="Equation" r:id="rId7" imgW="107928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21590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51507"/>
              </p:ext>
            </p:extLst>
          </p:nvPr>
        </p:nvGraphicFramePr>
        <p:xfrm>
          <a:off x="1143000" y="18034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43"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03400"/>
                        <a:ext cx="1473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61513" y="381000"/>
            <a:ext cx="1362177" cy="635000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7" idx="1"/>
            <a:endCxn id="6" idx="1"/>
          </p:cNvCxnSpPr>
          <p:nvPr/>
        </p:nvCxnSpPr>
        <p:spPr>
          <a:xfrm rot="10800000" flipH="1" flipV="1">
            <a:off x="961512" y="698500"/>
            <a:ext cx="181487" cy="1333500"/>
          </a:xfrm>
          <a:prstGeom prst="bentConnector3">
            <a:avLst>
              <a:gd name="adj1" fmla="val -1259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994082"/>
              </p:ext>
            </p:extLst>
          </p:nvPr>
        </p:nvGraphicFramePr>
        <p:xfrm>
          <a:off x="3225800" y="2514600"/>
          <a:ext cx="546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44" name="Equation" r:id="rId11" imgW="2730240" imgH="457200" progId="Equation.DSMT4">
                  <p:embed/>
                </p:oleObj>
              </mc:Choice>
              <mc:Fallback>
                <p:oleObj name="Equation" r:id="rId11" imgW="273024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2514600"/>
                        <a:ext cx="5461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flipH="1">
            <a:off x="2776220" y="290789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633891"/>
              </p:ext>
            </p:extLst>
          </p:nvPr>
        </p:nvGraphicFramePr>
        <p:xfrm>
          <a:off x="1110225" y="348758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45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225" y="348758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993043"/>
              </p:ext>
            </p:extLst>
          </p:nvPr>
        </p:nvGraphicFramePr>
        <p:xfrm>
          <a:off x="560438" y="5057877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46" name="Equation" r:id="rId14" imgW="736560" imgH="228600" progId="Equation.DSMT4">
                  <p:embed/>
                </p:oleObj>
              </mc:Choice>
              <mc:Fallback>
                <p:oleObj name="Equation" r:id="rId14" imgW="73656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38" y="5057877"/>
                        <a:ext cx="1473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514600" y="3942080"/>
            <a:ext cx="4572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381000" y="3957320"/>
            <a:ext cx="4572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36269"/>
              </p:ext>
            </p:extLst>
          </p:nvPr>
        </p:nvGraphicFramePr>
        <p:xfrm>
          <a:off x="2590800" y="4622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47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22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58586"/>
              </p:ext>
            </p:extLst>
          </p:nvPr>
        </p:nvGraphicFramePr>
        <p:xfrm>
          <a:off x="3048000" y="4333875"/>
          <a:ext cx="111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48" name="Equation" r:id="rId17" imgW="558720" imgH="431640" progId="Equation.DSMT4">
                  <p:embed/>
                </p:oleObj>
              </mc:Choice>
              <mc:Fallback>
                <p:oleObj name="Equation" r:id="rId17" imgW="55872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33875"/>
                        <a:ext cx="1117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578718" y="3940076"/>
            <a:ext cx="410808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Ovim je dokazan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prvi Kastiljanov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teorem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koji glasi: </a:t>
            </a:r>
            <a:r>
              <a:rPr lang="sr-Latn-R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Parcijalni izvod deformacijskog rada po i-tom generalisanom pomeranju jednak je i-toj generalisanoj sili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r-Latn-RS" sz="2400" dirty="0"/>
          </a:p>
        </p:txBody>
      </p:sp>
      <p:cxnSp>
        <p:nvCxnSpPr>
          <p:cNvPr id="25" name="Elbow Connector 24"/>
          <p:cNvCxnSpPr>
            <a:stCxn id="23" idx="0"/>
            <a:endCxn id="22" idx="0"/>
          </p:cNvCxnSpPr>
          <p:nvPr/>
        </p:nvCxnSpPr>
        <p:spPr>
          <a:xfrm rot="16200000" flipH="1" flipV="1">
            <a:off x="4922880" y="2623995"/>
            <a:ext cx="393799" cy="3025959"/>
          </a:xfrm>
          <a:prstGeom prst="bentConnector3">
            <a:avLst>
              <a:gd name="adj1" fmla="val -5805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9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20" grpId="0" animBg="1"/>
      <p:bldP spid="2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3248198" cy="211974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510955"/>
              </p:ext>
            </p:extLst>
          </p:nvPr>
        </p:nvGraphicFramePr>
        <p:xfrm>
          <a:off x="4381500" y="631825"/>
          <a:ext cx="368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54" name="Equation" r:id="rId4" imgW="1841400" imgH="393480" progId="Equation.DSMT4">
                  <p:embed/>
                </p:oleObj>
              </mc:Choice>
              <mc:Fallback>
                <p:oleObj name="Equation" r:id="rId4" imgW="184140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631825"/>
                        <a:ext cx="3683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148925"/>
              </p:ext>
            </p:extLst>
          </p:nvPr>
        </p:nvGraphicFramePr>
        <p:xfrm>
          <a:off x="8092902" y="612160"/>
          <a:ext cx="53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55" name="Equation" r:id="rId6" imgW="266400" imgH="431640" progId="Equation.DSMT4">
                  <p:embed/>
                </p:oleObj>
              </mc:Choice>
              <mc:Fallback>
                <p:oleObj name="Equation" r:id="rId6" imgW="266400" imgH="4316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902" y="612160"/>
                        <a:ext cx="53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03969"/>
              </p:ext>
            </p:extLst>
          </p:nvPr>
        </p:nvGraphicFramePr>
        <p:xfrm>
          <a:off x="4381500" y="1966898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56" name="Equation" r:id="rId8" imgW="1511280" imgH="393480" progId="Equation.DSMT4">
                  <p:embed/>
                </p:oleObj>
              </mc:Choice>
              <mc:Fallback>
                <p:oleObj name="Equation" r:id="rId8" imgW="15112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966898"/>
                        <a:ext cx="3022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57359"/>
              </p:ext>
            </p:extLst>
          </p:nvPr>
        </p:nvGraphicFramePr>
        <p:xfrm>
          <a:off x="4768596" y="150969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57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596" y="150969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545151"/>
              </p:ext>
            </p:extLst>
          </p:nvPr>
        </p:nvGraphicFramePr>
        <p:xfrm>
          <a:off x="4391332" y="3113139"/>
          <a:ext cx="558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58" name="Equation" r:id="rId12" imgW="279360" imgH="431640" progId="Equation.DSMT4">
                  <p:embed/>
                </p:oleObj>
              </mc:Choice>
              <mc:Fallback>
                <p:oleObj name="Equation" r:id="rId12" imgW="27936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332" y="3113139"/>
                        <a:ext cx="558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6905"/>
              </p:ext>
            </p:extLst>
          </p:nvPr>
        </p:nvGraphicFramePr>
        <p:xfrm>
          <a:off x="603504" y="4521200"/>
          <a:ext cx="320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59" name="Equation" r:id="rId14" imgW="1600200" imgH="393480" progId="Equation.DSMT4">
                  <p:embed/>
                </p:oleObj>
              </mc:Choice>
              <mc:Fallback>
                <p:oleObj name="Equation" r:id="rId14" imgW="16002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4521200"/>
                        <a:ext cx="3200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10518"/>
              </p:ext>
            </p:extLst>
          </p:nvPr>
        </p:nvGraphicFramePr>
        <p:xfrm>
          <a:off x="990600" y="403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60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618326"/>
              </p:ext>
            </p:extLst>
          </p:nvPr>
        </p:nvGraphicFramePr>
        <p:xfrm>
          <a:off x="603504" y="3136900"/>
          <a:ext cx="368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61" name="Equation" r:id="rId16" imgW="1841400" imgH="393480" progId="Equation.DSMT4">
                  <p:embed/>
                </p:oleObj>
              </mc:Choice>
              <mc:Fallback>
                <p:oleObj name="Equation" r:id="rId16" imgW="18414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136900"/>
                        <a:ext cx="3683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3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9"/>
            <a:ext cx="3266903" cy="211974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370655"/>
              </p:ext>
            </p:extLst>
          </p:nvPr>
        </p:nvGraphicFramePr>
        <p:xfrm>
          <a:off x="3962400" y="528929"/>
          <a:ext cx="416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78" name="Equation" r:id="rId4" imgW="2082600" imgH="431640" progId="Equation.DSMT4">
                  <p:embed/>
                </p:oleObj>
              </mc:Choice>
              <mc:Fallback>
                <p:oleObj name="Equation" r:id="rId4" imgW="20826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8929"/>
                        <a:ext cx="4165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932127"/>
              </p:ext>
            </p:extLst>
          </p:nvPr>
        </p:nvGraphicFramePr>
        <p:xfrm>
          <a:off x="8204200" y="528929"/>
          <a:ext cx="66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79" name="Equation" r:id="rId6" imgW="330120" imgH="431640" progId="Equation.DSMT4">
                  <p:embed/>
                </p:oleObj>
              </mc:Choice>
              <mc:Fallback>
                <p:oleObj name="Equation" r:id="rId6" imgW="3301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528929"/>
                        <a:ext cx="660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193967"/>
              </p:ext>
            </p:extLst>
          </p:nvPr>
        </p:nvGraphicFramePr>
        <p:xfrm>
          <a:off x="3962400" y="2061871"/>
          <a:ext cx="3302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80" name="Equation" r:id="rId8" imgW="1650960" imgH="431640" progId="Equation.DSMT4">
                  <p:embed/>
                </p:oleObj>
              </mc:Choice>
              <mc:Fallback>
                <p:oleObj name="Equation" r:id="rId8" imgW="165096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61871"/>
                        <a:ext cx="3302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911404"/>
              </p:ext>
            </p:extLst>
          </p:nvPr>
        </p:nvGraphicFramePr>
        <p:xfrm>
          <a:off x="4369161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81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161" y="1524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526227"/>
              </p:ext>
            </p:extLst>
          </p:nvPr>
        </p:nvGraphicFramePr>
        <p:xfrm>
          <a:off x="1066800" y="4775200"/>
          <a:ext cx="345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82" name="Equation" r:id="rId12" imgW="1726920" imgH="431640" progId="Equation.DSMT4">
                  <p:embed/>
                </p:oleObj>
              </mc:Choice>
              <mc:Fallback>
                <p:oleObj name="Equation" r:id="rId12" imgW="172692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75200"/>
                        <a:ext cx="3454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78400"/>
              </p:ext>
            </p:extLst>
          </p:nvPr>
        </p:nvGraphicFramePr>
        <p:xfrm>
          <a:off x="5334000" y="3352800"/>
          <a:ext cx="685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83" name="Equation" r:id="rId14" imgW="342720" imgH="431640" progId="Equation.DSMT4">
                  <p:embed/>
                </p:oleObj>
              </mc:Choice>
              <mc:Fallback>
                <p:oleObj name="Equation" r:id="rId14" imgW="3427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52800"/>
                        <a:ext cx="685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50058"/>
              </p:ext>
            </p:extLst>
          </p:nvPr>
        </p:nvGraphicFramePr>
        <p:xfrm>
          <a:off x="1066800" y="3347306"/>
          <a:ext cx="416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84" name="Equation" r:id="rId16" imgW="2082600" imgH="431640" progId="Equation.DSMT4">
                  <p:embed/>
                </p:oleObj>
              </mc:Choice>
              <mc:Fallback>
                <p:oleObj name="Equation" r:id="rId16" imgW="20826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47306"/>
                        <a:ext cx="4165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653729"/>
              </p:ext>
            </p:extLst>
          </p:nvPr>
        </p:nvGraphicFramePr>
        <p:xfrm>
          <a:off x="1524000" y="436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85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68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2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533400"/>
            <a:ext cx="3185853" cy="183919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302956"/>
              </p:ext>
            </p:extLst>
          </p:nvPr>
        </p:nvGraphicFramePr>
        <p:xfrm>
          <a:off x="4889910" y="1978891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79" name="Equation" r:id="rId4" imgW="901440" imgH="393480" progId="Equation.DSMT4">
                  <p:embed/>
                </p:oleObj>
              </mc:Choice>
              <mc:Fallback>
                <p:oleObj name="Equation" r:id="rId4" imgW="90144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910" y="1978891"/>
                        <a:ext cx="1803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429976"/>
              </p:ext>
            </p:extLst>
          </p:nvPr>
        </p:nvGraphicFramePr>
        <p:xfrm>
          <a:off x="4940710" y="4724400"/>
          <a:ext cx="182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80" name="Equation" r:id="rId6" imgW="914400" imgH="444240" progId="Equation.DSMT4">
                  <p:embed/>
                </p:oleObj>
              </mc:Choice>
              <mc:Fallback>
                <p:oleObj name="Equation" r:id="rId6" imgW="914400" imgH="4442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710" y="4724400"/>
                        <a:ext cx="1828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69253"/>
              </p:ext>
            </p:extLst>
          </p:nvPr>
        </p:nvGraphicFramePr>
        <p:xfrm>
          <a:off x="4902200" y="687718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81" name="Equation" r:id="rId8" imgW="736560" imgH="393480" progId="Equation.DSMT4">
                  <p:embed/>
                </p:oleObj>
              </mc:Choice>
              <mc:Fallback>
                <p:oleObj name="Equation" r:id="rId8" imgW="7365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687718"/>
                        <a:ext cx="1473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83909"/>
              </p:ext>
            </p:extLst>
          </p:nvPr>
        </p:nvGraphicFramePr>
        <p:xfrm>
          <a:off x="4940710" y="3270064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82" name="Equation" r:id="rId10" imgW="850680" imgH="457200" progId="Equation.DSMT4">
                  <p:embed/>
                </p:oleObj>
              </mc:Choice>
              <mc:Fallback>
                <p:oleObj name="Equation" r:id="rId10" imgW="85068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710" y="3270064"/>
                        <a:ext cx="1701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77618"/>
              </p:ext>
            </p:extLst>
          </p:nvPr>
        </p:nvGraphicFramePr>
        <p:xfrm>
          <a:off x="6477000" y="687718"/>
          <a:ext cx="48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83" name="Equation" r:id="rId12" imgW="241200" imgH="393480" progId="Equation.DSMT4">
                  <p:embed/>
                </p:oleObj>
              </mc:Choice>
              <mc:Fallback>
                <p:oleObj name="Equation" r:id="rId12" imgW="2412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687718"/>
                        <a:ext cx="482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645412"/>
              </p:ext>
            </p:extLst>
          </p:nvPr>
        </p:nvGraphicFramePr>
        <p:xfrm>
          <a:off x="5343673" y="15422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84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673" y="154224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355963"/>
              </p:ext>
            </p:extLst>
          </p:nvPr>
        </p:nvGraphicFramePr>
        <p:xfrm>
          <a:off x="6731000" y="3333750"/>
          <a:ext cx="50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85" name="Equation" r:id="rId16" imgW="253800" imgH="393480" progId="Equation.DSMT4">
                  <p:embed/>
                </p:oleObj>
              </mc:Choice>
              <mc:Fallback>
                <p:oleObj name="Equation" r:id="rId16" imgW="2538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3333750"/>
                        <a:ext cx="508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66739"/>
              </p:ext>
            </p:extLst>
          </p:nvPr>
        </p:nvGraphicFramePr>
        <p:xfrm>
          <a:off x="5334000" y="426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86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67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2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638800"/>
          </a:xfrm>
        </p:spPr>
        <p:txBody>
          <a:bodyPr>
            <a:normAutofit/>
          </a:bodyPr>
          <a:lstStyle/>
          <a:p>
            <a:r>
              <a:rPr lang="sr-Latn-RS" sz="2800" dirty="0"/>
              <a:t>Kod linijskih nose</a:t>
            </a:r>
            <a:r>
              <a:rPr lang="sr-Latn-BA" sz="2800" dirty="0"/>
              <a:t>ćih elemenata sa više od dva koncentrisana opterećenja, formiranje izraza za deformacijski rad se usložnjava, a samim tim i primena prvog Kastiljanovog teorema.</a:t>
            </a:r>
            <a:endParaRPr lang="en-US" sz="2800" dirty="0"/>
          </a:p>
          <a:p>
            <a:r>
              <a:rPr lang="sr-Latn-BA" sz="2800" dirty="0"/>
              <a:t>Ovo se može prevazići parcijalnim diferenciranjem osnovnih izraza za deformacijski rad izražen pomoću uopštenih presečnih sila</a:t>
            </a:r>
            <a:r>
              <a:rPr lang="sr-Latn-BA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063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374904" y="304800"/>
            <a:ext cx="724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cs typeface="Arial" panose="020B0604020202020204" pitchFamily="34" charset="0"/>
              </a:rPr>
              <a:t>Deformacijski rad usled </a:t>
            </a:r>
            <a:r>
              <a:rPr lang="sr-Latn-RS" sz="2800" b="1" dirty="0" smtClean="0">
                <a:cs typeface="Arial" panose="020B0604020202020204" pitchFamily="34" charset="0"/>
              </a:rPr>
              <a:t>presečnog momenta uvijanja</a:t>
            </a:r>
            <a:endParaRPr lang="sr-Latn-RS" sz="2800" b="1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796791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/>
              <a:t>Sl. 5.9 Štap opterećen na uvijanje ravnomerno raspodeljenim momentom m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511799"/>
              </p:ext>
            </p:extLst>
          </p:nvPr>
        </p:nvGraphicFramePr>
        <p:xfrm>
          <a:off x="6024716" y="1541929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8" name="Equation" r:id="rId3" imgW="812520" imgH="203040" progId="Equation.DSMT4">
                  <p:embed/>
                </p:oleObj>
              </mc:Choice>
              <mc:Fallback>
                <p:oleObj name="Equation" r:id="rId3" imgW="81252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716" y="1541929"/>
                        <a:ext cx="1625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76962"/>
              </p:ext>
            </p:extLst>
          </p:nvPr>
        </p:nvGraphicFramePr>
        <p:xfrm>
          <a:off x="6019800" y="2301060"/>
          <a:ext cx="2463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9" name="Equation" r:id="rId5" imgW="1231560" imgH="469800" progId="Equation.DSMT4">
                  <p:embed/>
                </p:oleObj>
              </mc:Choice>
              <mc:Fallback>
                <p:oleObj name="Equation" r:id="rId5" imgW="1231560" imgH="469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301060"/>
                        <a:ext cx="2463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3229494" cy="225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838200" y="457200"/>
            <a:ext cx="353833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Kod aksijalno opterećenih štapova, sa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polja !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058933"/>
              </p:ext>
            </p:extLst>
          </p:nvPr>
        </p:nvGraphicFramePr>
        <p:xfrm>
          <a:off x="4648200" y="1973263"/>
          <a:ext cx="3657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70" name="Equation" r:id="rId3" imgW="1828800" imgH="495000" progId="Equation.DSMT4">
                  <p:embed/>
                </p:oleObj>
              </mc:Choice>
              <mc:Fallback>
                <p:oleObj name="Equation" r:id="rId3" imgW="1828800" imgH="4950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73263"/>
                        <a:ext cx="3657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044661"/>
              </p:ext>
            </p:extLst>
          </p:nvPr>
        </p:nvGraphicFramePr>
        <p:xfrm>
          <a:off x="7696200" y="525462"/>
          <a:ext cx="53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71" name="Equation" r:id="rId5" imgW="266400" imgH="431640" progId="Equation.DSMT4">
                  <p:embed/>
                </p:oleObj>
              </mc:Choice>
              <mc:Fallback>
                <p:oleObj name="Equation" r:id="rId5" imgW="26640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25462"/>
                        <a:ext cx="53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512545"/>
              </p:ext>
            </p:extLst>
          </p:nvPr>
        </p:nvGraphicFramePr>
        <p:xfrm>
          <a:off x="4648200" y="457200"/>
          <a:ext cx="2946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72" name="Equation" r:id="rId7" imgW="1473120" imgH="495000" progId="Equation.DSMT4">
                  <p:embed/>
                </p:oleObj>
              </mc:Choice>
              <mc:Fallback>
                <p:oleObj name="Equation" r:id="rId7" imgW="1473120" imgH="4950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"/>
                        <a:ext cx="2946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338512"/>
              </p:ext>
            </p:extLst>
          </p:nvPr>
        </p:nvGraphicFramePr>
        <p:xfrm>
          <a:off x="5105400" y="154146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7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4146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3360738"/>
            <a:ext cx="35383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Kod štapova opterećenih na uvijanje štapova, sa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polja !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821336"/>
              </p:ext>
            </p:extLst>
          </p:nvPr>
        </p:nvGraphicFramePr>
        <p:xfrm>
          <a:off x="4572000" y="4876800"/>
          <a:ext cx="4038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74" name="Equation" r:id="rId11" imgW="2019240" imgH="495000" progId="Equation.DSMT4">
                  <p:embed/>
                </p:oleObj>
              </mc:Choice>
              <mc:Fallback>
                <p:oleObj name="Equation" r:id="rId11" imgW="201924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4038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25739"/>
              </p:ext>
            </p:extLst>
          </p:nvPr>
        </p:nvGraphicFramePr>
        <p:xfrm>
          <a:off x="7696200" y="3429000"/>
          <a:ext cx="53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75" name="Equation" r:id="rId13" imgW="266400" imgH="431640" progId="Equation.DSMT4">
                  <p:embed/>
                </p:oleObj>
              </mc:Choice>
              <mc:Fallback>
                <p:oleObj name="Equation" r:id="rId13" imgW="26640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429000"/>
                        <a:ext cx="53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169777"/>
              </p:ext>
            </p:extLst>
          </p:nvPr>
        </p:nvGraphicFramePr>
        <p:xfrm>
          <a:off x="4572000" y="3360738"/>
          <a:ext cx="309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76" name="Equation" r:id="rId15" imgW="1549080" imgH="495000" progId="Equation.DSMT4">
                  <p:embed/>
                </p:oleObj>
              </mc:Choice>
              <mc:Fallback>
                <p:oleObj name="Equation" r:id="rId15" imgW="1549080" imgH="495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60738"/>
                        <a:ext cx="30988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920543"/>
              </p:ext>
            </p:extLst>
          </p:nvPr>
        </p:nvGraphicFramePr>
        <p:xfrm>
          <a:off x="5105400" y="444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7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45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3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838200" y="457200"/>
            <a:ext cx="353833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Kod poprečno savijenih greda, sa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polja !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845936"/>
              </p:ext>
            </p:extLst>
          </p:nvPr>
        </p:nvGraphicFramePr>
        <p:xfrm>
          <a:off x="4521200" y="1973263"/>
          <a:ext cx="4089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17" name="Equation" r:id="rId3" imgW="2044440" imgH="495000" progId="Equation.DSMT4">
                  <p:embed/>
                </p:oleObj>
              </mc:Choice>
              <mc:Fallback>
                <p:oleObj name="Equation" r:id="rId3" imgW="204444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973263"/>
                        <a:ext cx="4089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38325"/>
              </p:ext>
            </p:extLst>
          </p:nvPr>
        </p:nvGraphicFramePr>
        <p:xfrm>
          <a:off x="7772400" y="525462"/>
          <a:ext cx="53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18" name="Equation" r:id="rId5" imgW="266400" imgH="431640" progId="Equation.DSMT4">
                  <p:embed/>
                </p:oleObj>
              </mc:Choice>
              <mc:Fallback>
                <p:oleObj name="Equation" r:id="rId5" imgW="26640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25462"/>
                        <a:ext cx="53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004314"/>
              </p:ext>
            </p:extLst>
          </p:nvPr>
        </p:nvGraphicFramePr>
        <p:xfrm>
          <a:off x="4559300" y="457200"/>
          <a:ext cx="3124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19" name="Equation" r:id="rId7" imgW="1562040" imgH="495000" progId="Equation.DSMT4">
                  <p:embed/>
                </p:oleObj>
              </mc:Choice>
              <mc:Fallback>
                <p:oleObj name="Equation" r:id="rId7" imgW="1562040" imgH="495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457200"/>
                        <a:ext cx="31242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59149"/>
              </p:ext>
            </p:extLst>
          </p:nvPr>
        </p:nvGraphicFramePr>
        <p:xfrm>
          <a:off x="5105400" y="154146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20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4146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6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.10. Primena dopunskog rada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Groti-Engesorov teorem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504" y="1593671"/>
            <a:ext cx="61782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/>
              <a:t>Ako sada pretpostavimo da se iz niza funcija </a:t>
            </a:r>
            <a:r>
              <a:rPr lang="sr-Latn-RS" sz="2400" dirty="0" smtClean="0"/>
              <a:t>može </a:t>
            </a:r>
            <a:r>
              <a:rPr lang="sr-Latn-RS" sz="2400" dirty="0"/>
              <a:t>formirati niz inverznih funkcija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306006"/>
              </p:ext>
            </p:extLst>
          </p:nvPr>
        </p:nvGraphicFramePr>
        <p:xfrm>
          <a:off x="5410200" y="2156378"/>
          <a:ext cx="3276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52" name="Equation" r:id="rId3" imgW="1638000" imgH="253800" progId="Equation.DSMT4">
                  <p:embed/>
                </p:oleObj>
              </mc:Choice>
              <mc:Fallback>
                <p:oleObj name="Equation" r:id="rId3" imgW="163800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56378"/>
                        <a:ext cx="3276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2895600"/>
            <a:ext cx="53400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/>
              <a:t>može </a:t>
            </a:r>
            <a:r>
              <a:rPr lang="sr-Latn-RS" sz="2400" dirty="0"/>
              <a:t>formirati niz inverznih funkcija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583224"/>
              </p:ext>
            </p:extLst>
          </p:nvPr>
        </p:nvGraphicFramePr>
        <p:xfrm>
          <a:off x="5410200" y="3057742"/>
          <a:ext cx="3276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53" name="Equation" r:id="rId5" imgW="1638000" imgH="253800" progId="Equation.DSMT4">
                  <p:embed/>
                </p:oleObj>
              </mc:Choice>
              <mc:Fallback>
                <p:oleObj name="Equation" r:id="rId5" imgW="163800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57742"/>
                        <a:ext cx="3276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3886200"/>
            <a:ext cx="660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/>
              <a:t>onda se </a:t>
            </a:r>
            <a:r>
              <a:rPr lang="sr-Latn-RS" sz="2400" dirty="0" smtClean="0"/>
              <a:t>dopunski rad </a:t>
            </a:r>
            <a:r>
              <a:rPr lang="sr-Latn-RS" sz="2400" dirty="0"/>
              <a:t>može predstaviti kao složena funkcija od generalisanih pomeranja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884983"/>
              </p:ext>
            </p:extLst>
          </p:nvPr>
        </p:nvGraphicFramePr>
        <p:xfrm>
          <a:off x="5384800" y="4557713"/>
          <a:ext cx="337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54" name="Equation" r:id="rId7" imgW="1688760" imgH="253800" progId="Equation.DSMT4">
                  <p:embed/>
                </p:oleObj>
              </mc:Choice>
              <mc:Fallback>
                <p:oleObj name="Equation" r:id="rId7" imgW="16887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557713"/>
                        <a:ext cx="3378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3504" y="5181600"/>
            <a:ext cx="42732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8290" indent="-288290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sa totalnim diferencijalom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064983"/>
              </p:ext>
            </p:extLst>
          </p:nvPr>
        </p:nvGraphicFramePr>
        <p:xfrm>
          <a:off x="4038600" y="5410200"/>
          <a:ext cx="215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55" name="Equation" r:id="rId9" imgW="1079280" imgH="457200" progId="Equation.DSMT4">
                  <p:embed/>
                </p:oleObj>
              </mc:Choice>
              <mc:Fallback>
                <p:oleObj name="Equation" r:id="rId9" imgW="107928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10200"/>
                        <a:ext cx="2159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3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958381"/>
              </p:ext>
            </p:extLst>
          </p:nvPr>
        </p:nvGraphicFramePr>
        <p:xfrm>
          <a:off x="573088" y="3937000"/>
          <a:ext cx="1752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78" name="Equation" r:id="rId3" imgW="876240" imgH="457200" progId="Equation.DSMT4">
                  <p:embed/>
                </p:oleObj>
              </mc:Choice>
              <mc:Fallback>
                <p:oleObj name="Equation" r:id="rId3" imgW="87624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937000"/>
                        <a:ext cx="1752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5381"/>
              </p:ext>
            </p:extLst>
          </p:nvPr>
        </p:nvGraphicFramePr>
        <p:xfrm>
          <a:off x="1219200" y="558800"/>
          <a:ext cx="535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79" name="Equation" r:id="rId5" imgW="2679480" imgH="457200" progId="Equation.DSMT4">
                  <p:embed/>
                </p:oleObj>
              </mc:Choice>
              <mc:Fallback>
                <p:oleObj name="Equation" r:id="rId5" imgW="267948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8800"/>
                        <a:ext cx="5359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41333"/>
              </p:ext>
            </p:extLst>
          </p:nvPr>
        </p:nvGraphicFramePr>
        <p:xfrm>
          <a:off x="736600" y="2501900"/>
          <a:ext cx="1752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80" name="Equation" r:id="rId7" imgW="876240" imgH="457200" progId="Equation.DSMT4">
                  <p:embed/>
                </p:oleObj>
              </mc:Choice>
              <mc:Fallback>
                <p:oleObj name="Equation" r:id="rId7" imgW="87624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501900"/>
                        <a:ext cx="1752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95791"/>
              </p:ext>
            </p:extLst>
          </p:nvPr>
        </p:nvGraphicFramePr>
        <p:xfrm>
          <a:off x="939800" y="1778000"/>
          <a:ext cx="195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81" name="Equation" r:id="rId9" imgW="977760" imgH="253800" progId="Equation.DSMT4">
                  <p:embed/>
                </p:oleObj>
              </mc:Choice>
              <mc:Fallback>
                <p:oleObj name="Equation" r:id="rId9" imgW="9777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778000"/>
                        <a:ext cx="1955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61513" y="381000"/>
            <a:ext cx="1362177" cy="635000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1"/>
            <a:endCxn id="6" idx="1"/>
          </p:cNvCxnSpPr>
          <p:nvPr/>
        </p:nvCxnSpPr>
        <p:spPr>
          <a:xfrm rot="10800000" flipV="1">
            <a:off x="939801" y="698500"/>
            <a:ext cx="21713" cy="1333500"/>
          </a:xfrm>
          <a:prstGeom prst="bentConnector3">
            <a:avLst>
              <a:gd name="adj1" fmla="val 115282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19857"/>
              </p:ext>
            </p:extLst>
          </p:nvPr>
        </p:nvGraphicFramePr>
        <p:xfrm>
          <a:off x="3048000" y="2514600"/>
          <a:ext cx="530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82" name="Equation" r:id="rId11" imgW="2654280" imgH="457200" progId="Equation.DSMT4">
                  <p:embed/>
                </p:oleObj>
              </mc:Choice>
              <mc:Fallback>
                <p:oleObj name="Equation" r:id="rId11" imgW="265428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14600"/>
                        <a:ext cx="5308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flipH="1">
            <a:off x="2590800" y="290789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597"/>
              </p:ext>
            </p:extLst>
          </p:nvPr>
        </p:nvGraphicFramePr>
        <p:xfrm>
          <a:off x="1110225" y="348758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83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225" y="348758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04241"/>
              </p:ext>
            </p:extLst>
          </p:nvPr>
        </p:nvGraphicFramePr>
        <p:xfrm>
          <a:off x="469900" y="4978400"/>
          <a:ext cx="195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84" name="Equation" r:id="rId15" imgW="977760" imgH="253800" progId="Equation.DSMT4">
                  <p:embed/>
                </p:oleObj>
              </mc:Choice>
              <mc:Fallback>
                <p:oleObj name="Equation" r:id="rId15" imgW="97776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978400"/>
                        <a:ext cx="1955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514600" y="3942080"/>
            <a:ext cx="4572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3"/>
          <p:cNvSpPr/>
          <p:nvPr/>
        </p:nvSpPr>
        <p:spPr>
          <a:xfrm>
            <a:off x="304800" y="3957320"/>
            <a:ext cx="45720" cy="164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20232"/>
              </p:ext>
            </p:extLst>
          </p:nvPr>
        </p:nvGraphicFramePr>
        <p:xfrm>
          <a:off x="2590800" y="4622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85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22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381040"/>
              </p:ext>
            </p:extLst>
          </p:nvPr>
        </p:nvGraphicFramePr>
        <p:xfrm>
          <a:off x="3060700" y="4308475"/>
          <a:ext cx="109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86" name="Equation" r:id="rId19" imgW="545760" imgH="457200" progId="Equation.DSMT4">
                  <p:embed/>
                </p:oleObj>
              </mc:Choice>
              <mc:Fallback>
                <p:oleObj name="Equation" r:id="rId19" imgW="545760" imgH="457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308475"/>
                        <a:ext cx="1092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578718" y="3940076"/>
            <a:ext cx="410808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Ovim je dokazan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Groti-Engeserov teorem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koji glasi: </a:t>
            </a:r>
            <a:r>
              <a:rPr lang="sr-Latn-R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Parcijalni izvod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dopun</a:t>
            </a:r>
            <a:r>
              <a:rPr lang="sr-Latn-R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skog </a:t>
            </a:r>
            <a:r>
              <a:rPr lang="sr-Latn-R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rada po </a:t>
            </a:r>
            <a:r>
              <a:rPr lang="sr-Latn-R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i-toj generalisanoj sili </a:t>
            </a:r>
            <a:r>
              <a:rPr lang="sr-Latn-R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jednak je </a:t>
            </a:r>
            <a:r>
              <a:rPr lang="sr-Latn-R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i-tom generalisanom pomeranju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r-Latn-RS" sz="2400" dirty="0"/>
          </a:p>
        </p:txBody>
      </p:sp>
      <p:cxnSp>
        <p:nvCxnSpPr>
          <p:cNvPr id="18" name="Elbow Connector 17"/>
          <p:cNvCxnSpPr>
            <a:stCxn id="17" idx="0"/>
            <a:endCxn id="16" idx="0"/>
          </p:cNvCxnSpPr>
          <p:nvPr/>
        </p:nvCxnSpPr>
        <p:spPr>
          <a:xfrm rot="16200000" flipH="1" flipV="1">
            <a:off x="4935580" y="2611295"/>
            <a:ext cx="368399" cy="3025959"/>
          </a:xfrm>
          <a:prstGeom prst="bentConnector3">
            <a:avLst>
              <a:gd name="adj1" fmla="val -6205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1731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.11. Primena deformacijskog rada.    </a:t>
            </a:r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sr-Latn-RS" sz="3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Drugi Kastiljanov teorem</a:t>
            </a:r>
            <a:endParaRPr lang="sr-Latn-R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358" y="1717789"/>
            <a:ext cx="58649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Kod konstrukcija sa linearnim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elastičnim ponašanjem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deformacijski i dopunski rad su jednaki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što znači da je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14412"/>
              </p:ext>
            </p:extLst>
          </p:nvPr>
        </p:nvGraphicFramePr>
        <p:xfrm>
          <a:off x="6299200" y="2607608"/>
          <a:ext cx="109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4" name="Equation" r:id="rId3" imgW="545760" imgH="431640" progId="Equation.DSMT4">
                  <p:embed/>
                </p:oleObj>
              </mc:Choice>
              <mc:Fallback>
                <p:oleObj name="Equation" r:id="rId3" imgW="545760" imgH="431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2607608"/>
                        <a:ext cx="1092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77900" y="3318808"/>
            <a:ext cx="50292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Ovo je matematička interpretacija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drugog Kastiljanovog teorema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koji glasi: </a:t>
            </a:r>
            <a:r>
              <a:rPr lang="sr-Latn-RS" sz="24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Parcijalni izvod deformacijskog rada po i-toj generalisanoj sili jednak je i-tom generalisanom pomeranju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8" name="Elbow Connector 7"/>
          <p:cNvCxnSpPr>
            <a:stCxn id="6" idx="3"/>
            <a:endCxn id="5" idx="2"/>
          </p:cNvCxnSpPr>
          <p:nvPr/>
        </p:nvCxnSpPr>
        <p:spPr>
          <a:xfrm flipV="1">
            <a:off x="6007100" y="3471208"/>
            <a:ext cx="838200" cy="81709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3678383" cy="841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447801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5.25 Greda opterećena sa tri koncentrisane sile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288417"/>
              </p:ext>
            </p:extLst>
          </p:nvPr>
        </p:nvGraphicFramePr>
        <p:xfrm>
          <a:off x="5105400" y="1610033"/>
          <a:ext cx="3454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95" name="Equation" r:id="rId4" imgW="1726920" imgH="1206360" progId="Equation.DSMT4">
                  <p:embed/>
                </p:oleObj>
              </mc:Choice>
              <mc:Fallback>
                <p:oleObj name="Equation" r:id="rId4" imgW="1726920" imgH="1206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10033"/>
                        <a:ext cx="34544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27227"/>
              </p:ext>
            </p:extLst>
          </p:nvPr>
        </p:nvGraphicFramePr>
        <p:xfrm>
          <a:off x="5127523" y="533400"/>
          <a:ext cx="304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96" name="Equation" r:id="rId6" imgW="1523880" imgH="241200" progId="Equation.DSMT4">
                  <p:embed/>
                </p:oleObj>
              </mc:Choice>
              <mc:Fallback>
                <p:oleObj name="Equation" r:id="rId6" imgW="15238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523" y="533400"/>
                        <a:ext cx="3048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96691"/>
              </p:ext>
            </p:extLst>
          </p:nvPr>
        </p:nvGraphicFramePr>
        <p:xfrm>
          <a:off x="760413" y="3454400"/>
          <a:ext cx="4140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97" name="Equation" r:id="rId8" imgW="2070000" imgH="1206360" progId="Equation.DSMT4">
                  <p:embed/>
                </p:oleObj>
              </mc:Choice>
              <mc:Fallback>
                <p:oleObj name="Equation" r:id="rId8" imgW="2070000" imgH="1206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3454400"/>
                        <a:ext cx="41402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6468643" y="12344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875532"/>
              </p:ext>
            </p:extLst>
          </p:nvPr>
        </p:nvGraphicFramePr>
        <p:xfrm>
          <a:off x="2550391" y="297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98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391" y="297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01494"/>
              </p:ext>
            </p:extLst>
          </p:nvPr>
        </p:nvGraphicFramePr>
        <p:xfrm>
          <a:off x="4668983" y="260800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99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983" y="260800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2" idx="1"/>
            <a:endCxn id="11" idx="0"/>
          </p:cNvCxnSpPr>
          <p:nvPr/>
        </p:nvCxnSpPr>
        <p:spPr>
          <a:xfrm rot="10800000" flipV="1">
            <a:off x="2690091" y="2760408"/>
            <a:ext cx="1978892" cy="21139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32439" y="4267200"/>
            <a:ext cx="3225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Sila S1 raste od nule do krajnje vrednosti, pa  sila S2 i na kraju sila S3.</a:t>
            </a:r>
            <a:endParaRPr lang="sr-Latn-RS" sz="2400" dirty="0"/>
          </a:p>
        </p:txBody>
      </p:sp>
      <p:cxnSp>
        <p:nvCxnSpPr>
          <p:cNvPr id="19" name="Elbow Connector 18"/>
          <p:cNvCxnSpPr>
            <a:stCxn id="17" idx="3"/>
            <a:endCxn id="5" idx="3"/>
          </p:cNvCxnSpPr>
          <p:nvPr/>
        </p:nvCxnSpPr>
        <p:spPr>
          <a:xfrm flipV="1">
            <a:off x="8358239" y="2816533"/>
            <a:ext cx="201561" cy="2050832"/>
          </a:xfrm>
          <a:prstGeom prst="bentConnector3">
            <a:avLst>
              <a:gd name="adj1" fmla="val 21341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40108"/>
              </p:ext>
            </p:extLst>
          </p:nvPr>
        </p:nvGraphicFramePr>
        <p:xfrm>
          <a:off x="4419600" y="3200400"/>
          <a:ext cx="4038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25" name="Equation" r:id="rId3" imgW="2019240" imgH="1333440" progId="Equation.DSMT4">
                  <p:embed/>
                </p:oleObj>
              </mc:Choice>
              <mc:Fallback>
                <p:oleObj name="Equation" r:id="rId3" imgW="2019240" imgH="1333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00400"/>
                        <a:ext cx="40386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749488"/>
              </p:ext>
            </p:extLst>
          </p:nvPr>
        </p:nvGraphicFramePr>
        <p:xfrm>
          <a:off x="603504" y="533400"/>
          <a:ext cx="4140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26" name="Equation" r:id="rId5" imgW="2070000" imgH="1206360" progId="Equation.DSMT4">
                  <p:embed/>
                </p:oleObj>
              </mc:Choice>
              <mc:Fallback>
                <p:oleObj name="Equation" r:id="rId5" imgW="2070000" imgH="12063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33400"/>
                        <a:ext cx="41402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456183"/>
              </p:ext>
            </p:extLst>
          </p:nvPr>
        </p:nvGraphicFramePr>
        <p:xfrm>
          <a:off x="4800600" y="1308100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27" name="Equation" r:id="rId7" imgW="1028520" imgH="431640" progId="Equation.DSMT4">
                  <p:embed/>
                </p:oleObj>
              </mc:Choice>
              <mc:Fallback>
                <p:oleObj name="Equation" r:id="rId7" imgW="10285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08100"/>
                        <a:ext cx="2057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56647"/>
              </p:ext>
            </p:extLst>
          </p:nvPr>
        </p:nvGraphicFramePr>
        <p:xfrm>
          <a:off x="2438400" y="297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28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41435"/>
              </p:ext>
            </p:extLst>
          </p:nvPr>
        </p:nvGraphicFramePr>
        <p:xfrm>
          <a:off x="3962400" y="4381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29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815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8" idx="2"/>
            <a:endCxn id="9" idx="1"/>
          </p:cNvCxnSpPr>
          <p:nvPr/>
        </p:nvCxnSpPr>
        <p:spPr>
          <a:xfrm rot="16200000" flipH="1">
            <a:off x="2692400" y="3263900"/>
            <a:ext cx="1155700" cy="13843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5036403"/>
            <a:ext cx="37398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Ovim je </a:t>
            </a:r>
            <a:r>
              <a:rPr lang="sr-Latn-BA" sz="2400" b="1" dirty="0" smtClean="0"/>
              <a:t>drugi Kastiljanov teorem </a:t>
            </a:r>
            <a:r>
              <a:rPr lang="sr-Latn-BA" sz="2400" dirty="0" smtClean="0"/>
              <a:t>dokazan.</a:t>
            </a:r>
            <a:endParaRPr lang="sr-Latn-RS" sz="2400" dirty="0"/>
          </a:p>
        </p:txBody>
      </p:sp>
      <p:cxnSp>
        <p:nvCxnSpPr>
          <p:cNvPr id="16" name="Elbow Connector 15"/>
          <p:cNvCxnSpPr>
            <a:stCxn id="14" idx="2"/>
            <a:endCxn id="3" idx="2"/>
          </p:cNvCxnSpPr>
          <p:nvPr/>
        </p:nvCxnSpPr>
        <p:spPr>
          <a:xfrm rot="16200000" flipH="1">
            <a:off x="4344924" y="3773424"/>
            <a:ext cx="12700" cy="4187952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9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630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.12. Uticajni koeficijenti 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elastičnosti i uticajni   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koeficijanti krutosti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</a:t>
            </a:r>
            <a:endParaRPr lang="sr-Latn-R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09" y="2133600"/>
            <a:ext cx="3678383" cy="1221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35841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5.26 Prosta greda opterećena sa dve koncentrisane sile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578192"/>
              </p:ext>
            </p:extLst>
          </p:nvPr>
        </p:nvGraphicFramePr>
        <p:xfrm>
          <a:off x="1295400" y="4764440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6" name="Equation" r:id="rId4" imgW="1104840" imgH="457200" progId="Equation.DSMT4">
                  <p:embed/>
                </p:oleObj>
              </mc:Choice>
              <mc:Fallback>
                <p:oleObj name="Equation" r:id="rId4" imgW="110484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64440"/>
                        <a:ext cx="2209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38600" y="4764440"/>
            <a:ext cx="37398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Pomeranja napadnih tačaka sila koje deluju na gredu.</a:t>
            </a:r>
            <a:endParaRPr lang="sr-Latn-RS" sz="2400" dirty="0"/>
          </a:p>
        </p:txBody>
      </p:sp>
      <p:cxnSp>
        <p:nvCxnSpPr>
          <p:cNvPr id="12" name="Elbow Connector 11"/>
          <p:cNvCxnSpPr>
            <a:stCxn id="10" idx="0"/>
            <a:endCxn id="9" idx="0"/>
          </p:cNvCxnSpPr>
          <p:nvPr/>
        </p:nvCxnSpPr>
        <p:spPr>
          <a:xfrm rot="16200000" flipV="1">
            <a:off x="4154424" y="3010316"/>
            <a:ext cx="12700" cy="350824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6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3678383" cy="122197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27529"/>
              </p:ext>
            </p:extLst>
          </p:nvPr>
        </p:nvGraphicFramePr>
        <p:xfrm>
          <a:off x="5029200" y="917171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87" name="Equation" r:id="rId4" imgW="1104840" imgH="457200" progId="Equation.DSMT4">
                  <p:embed/>
                </p:oleObj>
              </mc:Choice>
              <mc:Fallback>
                <p:oleObj name="Equation" r:id="rId4" imgW="110484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917171"/>
                        <a:ext cx="2209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26040"/>
              </p:ext>
            </p:extLst>
          </p:nvPr>
        </p:nvGraphicFramePr>
        <p:xfrm>
          <a:off x="5105400" y="2895600"/>
          <a:ext cx="1041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88" name="Equation" r:id="rId6" imgW="520560" imgH="812520" progId="Equation.DSMT4">
                  <p:embed/>
                </p:oleObj>
              </mc:Choice>
              <mc:Fallback>
                <p:oleObj name="Equation" r:id="rId6" imgW="520560" imgH="812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95600"/>
                        <a:ext cx="10414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14674"/>
              </p:ext>
            </p:extLst>
          </p:nvPr>
        </p:nvGraphicFramePr>
        <p:xfrm>
          <a:off x="914400" y="2286000"/>
          <a:ext cx="3632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89" name="Equation" r:id="rId8" imgW="1815840" imgH="1447560" progId="Equation.DSMT4">
                  <p:embed/>
                </p:oleObj>
              </mc:Choice>
              <mc:Fallback>
                <p:oleObj name="Equation" r:id="rId8" imgW="1815840" imgH="14475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3632200" cy="289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4663440" y="36423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514632"/>
              </p:ext>
            </p:extLst>
          </p:nvPr>
        </p:nvGraphicFramePr>
        <p:xfrm>
          <a:off x="6223000" y="3581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0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581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08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28167"/>
              </p:ext>
            </p:extLst>
          </p:nvPr>
        </p:nvGraphicFramePr>
        <p:xfrm>
          <a:off x="1143000" y="533400"/>
          <a:ext cx="4419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71" name="Equation" r:id="rId3" imgW="2209680" imgH="888840" progId="Equation.DSMT4">
                  <p:embed/>
                </p:oleObj>
              </mc:Choice>
              <mc:Fallback>
                <p:oleObj name="Equation" r:id="rId3" imgW="2209680" imgH="888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"/>
                        <a:ext cx="4419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060656"/>
              </p:ext>
            </p:extLst>
          </p:nvPr>
        </p:nvGraphicFramePr>
        <p:xfrm>
          <a:off x="1143000" y="2895600"/>
          <a:ext cx="210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72" name="Equation" r:id="rId5" imgW="1054080" imgH="457200" progId="Equation.DSMT4">
                  <p:embed/>
                </p:oleObj>
              </mc:Choice>
              <mc:Fallback>
                <p:oleObj name="Equation" r:id="rId5" imgW="105408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2108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558937"/>
              </p:ext>
            </p:extLst>
          </p:nvPr>
        </p:nvGraphicFramePr>
        <p:xfrm>
          <a:off x="3962400" y="2844800"/>
          <a:ext cx="2184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73" name="Equation" r:id="rId7" imgW="1091880" imgH="1777680" progId="Equation.DSMT4">
                  <p:embed/>
                </p:oleObj>
              </mc:Choice>
              <mc:Fallback>
                <p:oleObj name="Equation" r:id="rId7" imgW="1091880" imgH="1777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44800"/>
                        <a:ext cx="2184400" cy="355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813353"/>
              </p:ext>
            </p:extLst>
          </p:nvPr>
        </p:nvGraphicFramePr>
        <p:xfrm>
          <a:off x="603504" y="1270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74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270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462979"/>
              </p:ext>
            </p:extLst>
          </p:nvPr>
        </p:nvGraphicFramePr>
        <p:xfrm>
          <a:off x="1524000" y="243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75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38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2"/>
            <a:endCxn id="5" idx="1"/>
          </p:cNvCxnSpPr>
          <p:nvPr/>
        </p:nvCxnSpPr>
        <p:spPr>
          <a:xfrm rot="16200000" flipH="1">
            <a:off x="2673350" y="3333750"/>
            <a:ext cx="812800" cy="17653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2386" y="2844800"/>
            <a:ext cx="18227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Uticajni koeficijenti krutosti !</a:t>
            </a:r>
            <a:endParaRPr lang="sr-Latn-RS" sz="2400" dirty="0"/>
          </a:p>
        </p:txBody>
      </p:sp>
      <p:cxnSp>
        <p:nvCxnSpPr>
          <p:cNvPr id="14" name="Elbow Connector 13"/>
          <p:cNvCxnSpPr>
            <a:stCxn id="12" idx="0"/>
            <a:endCxn id="5" idx="0"/>
          </p:cNvCxnSpPr>
          <p:nvPr/>
        </p:nvCxnSpPr>
        <p:spPr>
          <a:xfrm rot="16200000" flipV="1">
            <a:off x="6294169" y="1605231"/>
            <a:ext cx="12700" cy="247913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5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32758"/>
              </p:ext>
            </p:extLst>
          </p:nvPr>
        </p:nvGraphicFramePr>
        <p:xfrm>
          <a:off x="4165600" y="609600"/>
          <a:ext cx="2463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67" name="Equation" r:id="rId3" imgW="1231560" imgH="469800" progId="Equation.DSMT4">
                  <p:embed/>
                </p:oleObj>
              </mc:Choice>
              <mc:Fallback>
                <p:oleObj name="Equation" r:id="rId3" imgW="123156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609600"/>
                        <a:ext cx="2463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60443"/>
              </p:ext>
            </p:extLst>
          </p:nvPr>
        </p:nvGraphicFramePr>
        <p:xfrm>
          <a:off x="990600" y="647700"/>
          <a:ext cx="2540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68" name="Equation" r:id="rId5" imgW="1269720" imgH="431640" progId="Equation.DSMT4">
                  <p:embed/>
                </p:oleObj>
              </mc:Choice>
              <mc:Fallback>
                <p:oleObj name="Equation" r:id="rId5" imgW="12697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47700"/>
                        <a:ext cx="2540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029183"/>
              </p:ext>
            </p:extLst>
          </p:nvPr>
        </p:nvGraphicFramePr>
        <p:xfrm>
          <a:off x="990600" y="2019300"/>
          <a:ext cx="292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69" name="Equation" r:id="rId7" imgW="1460160" imgH="482400" progId="Equation.DSMT4">
                  <p:embed/>
                </p:oleObj>
              </mc:Choice>
              <mc:Fallback>
                <p:oleObj name="Equation" r:id="rId7" imgW="146016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19300"/>
                        <a:ext cx="2921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323357"/>
              </p:ext>
            </p:extLst>
          </p:nvPr>
        </p:nvGraphicFramePr>
        <p:xfrm>
          <a:off x="2451510" y="160675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70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510" y="160675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633470" y="985609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962842"/>
              </p:ext>
            </p:extLst>
          </p:nvPr>
        </p:nvGraphicFramePr>
        <p:xfrm>
          <a:off x="3657600" y="37719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7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7719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642942"/>
              </p:ext>
            </p:extLst>
          </p:nvPr>
        </p:nvGraphicFramePr>
        <p:xfrm>
          <a:off x="4114800" y="3441700"/>
          <a:ext cx="3657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72" name="Equation" r:id="rId13" imgW="1828800" imgH="482400" progId="Equation.DSMT4">
                  <p:embed/>
                </p:oleObj>
              </mc:Choice>
              <mc:Fallback>
                <p:oleObj name="Equation" r:id="rId13" imgW="1828800" imgH="482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41700"/>
                        <a:ext cx="3657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 flipH="1">
            <a:off x="2736768" y="317754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574557"/>
              </p:ext>
            </p:extLst>
          </p:nvPr>
        </p:nvGraphicFramePr>
        <p:xfrm>
          <a:off x="5207000" y="1790700"/>
          <a:ext cx="2108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73" name="Equation" r:id="rId15" imgW="1054080" imgH="558720" progId="Equation.DSMT4">
                  <p:embed/>
                </p:oleObj>
              </mc:Choice>
              <mc:Fallback>
                <p:oleObj name="Equation" r:id="rId15" imgW="1054080" imgH="5587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1790700"/>
                        <a:ext cx="2108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 flipH="1">
            <a:off x="6196207" y="30835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73181"/>
              </p:ext>
            </p:extLst>
          </p:nvPr>
        </p:nvGraphicFramePr>
        <p:xfrm>
          <a:off x="5105400" y="44577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74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577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797727"/>
              </p:ext>
            </p:extLst>
          </p:nvPr>
        </p:nvGraphicFramePr>
        <p:xfrm>
          <a:off x="3175000" y="4952911"/>
          <a:ext cx="459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75" name="Equation" r:id="rId18" imgW="2298600" imgH="558720" progId="Equation.DSMT4">
                  <p:embed/>
                </p:oleObj>
              </mc:Choice>
              <mc:Fallback>
                <p:oleObj name="Equation" r:id="rId18" imgW="2298600" imgH="558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952911"/>
                        <a:ext cx="4597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4337"/>
              </p:ext>
            </p:extLst>
          </p:nvPr>
        </p:nvGraphicFramePr>
        <p:xfrm>
          <a:off x="1143000" y="3543300"/>
          <a:ext cx="241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76" name="Equation" r:id="rId20" imgW="1206360" imgH="380880" progId="Equation.DSMT4">
                  <p:embed/>
                </p:oleObj>
              </mc:Choice>
              <mc:Fallback>
                <p:oleObj name="Equation" r:id="rId20" imgW="1206360" imgH="380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43300"/>
                        <a:ext cx="24130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6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396797"/>
              </p:ext>
            </p:extLst>
          </p:nvPr>
        </p:nvGraphicFramePr>
        <p:xfrm>
          <a:off x="6273800" y="965200"/>
          <a:ext cx="109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66" name="Equation" r:id="rId3" imgW="545760" imgH="431640" progId="Equation.DSMT4">
                  <p:embed/>
                </p:oleObj>
              </mc:Choice>
              <mc:Fallback>
                <p:oleObj name="Equation" r:id="rId3" imgW="54576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965200"/>
                        <a:ext cx="1092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91519"/>
              </p:ext>
            </p:extLst>
          </p:nvPr>
        </p:nvGraphicFramePr>
        <p:xfrm>
          <a:off x="1422400" y="22606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67" name="Equation" r:id="rId5" imgW="2971800" imgH="444240" progId="Equation.DSMT4">
                  <p:embed/>
                </p:oleObj>
              </mc:Choice>
              <mc:Fallback>
                <p:oleObj name="Equation" r:id="rId5" imgW="297180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260600"/>
                        <a:ext cx="59436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60029"/>
              </p:ext>
            </p:extLst>
          </p:nvPr>
        </p:nvGraphicFramePr>
        <p:xfrm>
          <a:off x="7467600" y="990600"/>
          <a:ext cx="58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68" name="Equation" r:id="rId7" imgW="291960" imgH="444240" progId="Equation.DSMT4">
                  <p:embed/>
                </p:oleObj>
              </mc:Choice>
              <mc:Fallback>
                <p:oleObj name="Equation" r:id="rId7" imgW="29196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90600"/>
                        <a:ext cx="584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93291"/>
              </p:ext>
            </p:extLst>
          </p:nvPr>
        </p:nvGraphicFramePr>
        <p:xfrm>
          <a:off x="4007104" y="990600"/>
          <a:ext cx="1727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69" name="Equation" r:id="rId9" imgW="863280" imgH="444240" progId="Equation.DSMT4">
                  <p:embed/>
                </p:oleObj>
              </mc:Choice>
              <mc:Fallback>
                <p:oleObj name="Equation" r:id="rId9" imgW="86328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104" y="990600"/>
                        <a:ext cx="1727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873433"/>
              </p:ext>
            </p:extLst>
          </p:nvPr>
        </p:nvGraphicFramePr>
        <p:xfrm>
          <a:off x="5829300" y="124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70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1244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498728"/>
              </p:ext>
            </p:extLst>
          </p:nvPr>
        </p:nvGraphicFramePr>
        <p:xfrm>
          <a:off x="7467600" y="2286000"/>
          <a:ext cx="58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71" name="Equation" r:id="rId13" imgW="291960" imgH="444240" progId="Equation.DSMT4">
                  <p:embed/>
                </p:oleObj>
              </mc:Choice>
              <mc:Fallback>
                <p:oleObj name="Equation" r:id="rId13" imgW="29196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0"/>
                        <a:ext cx="584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118105"/>
              </p:ext>
            </p:extLst>
          </p:nvPr>
        </p:nvGraphicFramePr>
        <p:xfrm>
          <a:off x="1422400" y="3733800"/>
          <a:ext cx="1193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72" name="Equation" r:id="rId14" imgW="596880" imgH="444240" progId="Equation.DSMT4">
                  <p:embed/>
                </p:oleObj>
              </mc:Choice>
              <mc:Fallback>
                <p:oleObj name="Equation" r:id="rId14" imgW="596880" imgH="444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733800"/>
                        <a:ext cx="1193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921635"/>
              </p:ext>
            </p:extLst>
          </p:nvPr>
        </p:nvGraphicFramePr>
        <p:xfrm>
          <a:off x="1752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73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51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6" idx="1"/>
            <a:endCxn id="9" idx="1"/>
          </p:cNvCxnSpPr>
          <p:nvPr/>
        </p:nvCxnSpPr>
        <p:spPr>
          <a:xfrm rot="10800000" flipV="1">
            <a:off x="1422400" y="1435100"/>
            <a:ext cx="2584704" cy="2743200"/>
          </a:xfrm>
          <a:prstGeom prst="bentConnector3">
            <a:avLst>
              <a:gd name="adj1" fmla="val 10884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480707"/>
              </p:ext>
            </p:extLst>
          </p:nvPr>
        </p:nvGraphicFramePr>
        <p:xfrm>
          <a:off x="3149600" y="3708400"/>
          <a:ext cx="157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74" name="Equation" r:id="rId18" imgW="787320" imgH="469800" progId="Equation.DSMT4">
                  <p:embed/>
                </p:oleObj>
              </mc:Choice>
              <mc:Fallback>
                <p:oleObj name="Equation" r:id="rId18" imgW="78732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708400"/>
                        <a:ext cx="15748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779629"/>
              </p:ext>
            </p:extLst>
          </p:nvPr>
        </p:nvGraphicFramePr>
        <p:xfrm>
          <a:off x="2692400" y="39898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75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9898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51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63781"/>
              </p:ext>
            </p:extLst>
          </p:nvPr>
        </p:nvGraphicFramePr>
        <p:xfrm>
          <a:off x="6261100" y="965200"/>
          <a:ext cx="111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02" name="Equation" r:id="rId3" imgW="558720" imgH="431640" progId="Equation.DSMT4">
                  <p:embed/>
                </p:oleObj>
              </mc:Choice>
              <mc:Fallback>
                <p:oleObj name="Equation" r:id="rId3" imgW="5587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965200"/>
                        <a:ext cx="1117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24851"/>
              </p:ext>
            </p:extLst>
          </p:nvPr>
        </p:nvGraphicFramePr>
        <p:xfrm>
          <a:off x="1435100" y="2260600"/>
          <a:ext cx="5918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03" name="Equation" r:id="rId5" imgW="2958840" imgH="444240" progId="Equation.DSMT4">
                  <p:embed/>
                </p:oleObj>
              </mc:Choice>
              <mc:Fallback>
                <p:oleObj name="Equation" r:id="rId5" imgW="2958840" imgH="444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260600"/>
                        <a:ext cx="5918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236701"/>
              </p:ext>
            </p:extLst>
          </p:nvPr>
        </p:nvGraphicFramePr>
        <p:xfrm>
          <a:off x="7467600" y="990600"/>
          <a:ext cx="58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04" name="Equation" r:id="rId7" imgW="291960" imgH="444240" progId="Equation.DSMT4">
                  <p:embed/>
                </p:oleObj>
              </mc:Choice>
              <mc:Fallback>
                <p:oleObj name="Equation" r:id="rId7" imgW="29196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90600"/>
                        <a:ext cx="584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00328"/>
              </p:ext>
            </p:extLst>
          </p:nvPr>
        </p:nvGraphicFramePr>
        <p:xfrm>
          <a:off x="3994150" y="965200"/>
          <a:ext cx="1752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05" name="Equation" r:id="rId9" imgW="876240" imgH="469800" progId="Equation.DSMT4">
                  <p:embed/>
                </p:oleObj>
              </mc:Choice>
              <mc:Fallback>
                <p:oleObj name="Equation" r:id="rId9" imgW="87624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965200"/>
                        <a:ext cx="17526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87277"/>
              </p:ext>
            </p:extLst>
          </p:nvPr>
        </p:nvGraphicFramePr>
        <p:xfrm>
          <a:off x="5829300" y="124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06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1244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32000"/>
              </p:ext>
            </p:extLst>
          </p:nvPr>
        </p:nvGraphicFramePr>
        <p:xfrm>
          <a:off x="7467600" y="2286000"/>
          <a:ext cx="58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07" name="Equation" r:id="rId13" imgW="291960" imgH="444240" progId="Equation.DSMT4">
                  <p:embed/>
                </p:oleObj>
              </mc:Choice>
              <mc:Fallback>
                <p:oleObj name="Equation" r:id="rId13" imgW="291960" imgH="4442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0"/>
                        <a:ext cx="584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11355"/>
              </p:ext>
            </p:extLst>
          </p:nvPr>
        </p:nvGraphicFramePr>
        <p:xfrm>
          <a:off x="1435100" y="3733800"/>
          <a:ext cx="1168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08" name="Equation" r:id="rId15" imgW="583920" imgH="444240" progId="Equation.DSMT4">
                  <p:embed/>
                </p:oleObj>
              </mc:Choice>
              <mc:Fallback>
                <p:oleObj name="Equation" r:id="rId15" imgW="583920" imgH="444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3733800"/>
                        <a:ext cx="11684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73575"/>
              </p:ext>
            </p:extLst>
          </p:nvPr>
        </p:nvGraphicFramePr>
        <p:xfrm>
          <a:off x="1752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09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51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6" idx="1"/>
            <a:endCxn id="9" idx="1"/>
          </p:cNvCxnSpPr>
          <p:nvPr/>
        </p:nvCxnSpPr>
        <p:spPr>
          <a:xfrm rot="10800000" flipV="1">
            <a:off x="1422400" y="1435100"/>
            <a:ext cx="2584704" cy="2743200"/>
          </a:xfrm>
          <a:prstGeom prst="bentConnector3">
            <a:avLst>
              <a:gd name="adj1" fmla="val 10884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98245"/>
              </p:ext>
            </p:extLst>
          </p:nvPr>
        </p:nvGraphicFramePr>
        <p:xfrm>
          <a:off x="3162300" y="3708400"/>
          <a:ext cx="1549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10" name="Equation" r:id="rId19" imgW="774360" imgH="469800" progId="Equation.DSMT4">
                  <p:embed/>
                </p:oleObj>
              </mc:Choice>
              <mc:Fallback>
                <p:oleObj name="Equation" r:id="rId19" imgW="774360" imgH="469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3708400"/>
                        <a:ext cx="15494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094869"/>
              </p:ext>
            </p:extLst>
          </p:nvPr>
        </p:nvGraphicFramePr>
        <p:xfrm>
          <a:off x="2692400" y="39898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11" name="Equation" r:id="rId21" imgW="190440" imgH="152280" progId="Equation.DSMT4">
                  <p:embed/>
                </p:oleObj>
              </mc:Choice>
              <mc:Fallback>
                <p:oleObj name="Equation" r:id="rId21" imgW="190440" imgH="1522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9898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8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678383" cy="191400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7" y="463435"/>
            <a:ext cx="3678383" cy="1907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590801"/>
            <a:ext cx="3678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5.27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Ilustracija uticajnih koeficijenata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elastičnosti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3617" y="2598004"/>
            <a:ext cx="3678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5.28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Ilustracija uticajnih koeficijenata krutosti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904" y="3733800"/>
            <a:ext cx="754989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Fizičko značenje 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uticajnih koeficijenata krutosti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Uticajni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koeficijenti krutosti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predstavljaju 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koncentrisana opterećenja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(silu ili momemt)  koja mora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da deluju u tačkama  </a:t>
            </a:r>
            <a:r>
              <a:rPr lang="sr-Latn-C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da bi se ostvarilo odgovarajuće 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jedinično pomeranje </a:t>
            </a:r>
            <a:r>
              <a:rPr lang="sr-Latn-C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sr-Latn-C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</a:t>
            </a:r>
            <a:r>
              <a:rPr lang="sr-Latn-C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(linijsko ili ugaono).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2011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.13. Pomeranja kod statički 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određenih konstrukcija. Metod 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nultog i jediničnog 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opterećenja</a:t>
            </a:r>
          </a:p>
          <a:p>
            <a:r>
              <a:rPr lang="sr-Latn-R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</a:t>
            </a:r>
            <a:endParaRPr lang="sr-Latn-R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14400" y="236220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/>
              <a:t>Pod stati</a:t>
            </a:r>
            <a:r>
              <a:rPr lang="sr-Latn-BA" sz="2800" dirty="0"/>
              <a:t>čki određenim konstrukcijama ovde ćemo podrazumevati </a:t>
            </a:r>
            <a:r>
              <a:rPr lang="sr-Latn-BA" sz="2800" b="1" dirty="0"/>
              <a:t>statički određene grede, ramove i ravne rešetke</a:t>
            </a:r>
            <a:r>
              <a:rPr lang="sr-Latn-BA" sz="2800" dirty="0" smtClean="0"/>
              <a:t>.</a:t>
            </a:r>
          </a:p>
          <a:p>
            <a:r>
              <a:rPr lang="sr-Latn-BA" sz="2800" dirty="0" smtClean="0"/>
              <a:t>Za </a:t>
            </a:r>
            <a:r>
              <a:rPr lang="sr-Latn-BA" sz="2800" dirty="0"/>
              <a:t>određivanje pomeranja kod nekih od njih primenićemo </a:t>
            </a:r>
            <a:r>
              <a:rPr lang="sr-Latn-BA" sz="2800" b="1" dirty="0"/>
              <a:t>metod</a:t>
            </a:r>
            <a:r>
              <a:rPr lang="sr-Latn-BA" sz="2800" dirty="0"/>
              <a:t> </a:t>
            </a:r>
            <a:r>
              <a:rPr lang="sr-Latn-BA" sz="2800" b="1" dirty="0"/>
              <a:t>nultog</a:t>
            </a:r>
            <a:r>
              <a:rPr lang="sr-Latn-BA" sz="2800" dirty="0"/>
              <a:t> i </a:t>
            </a:r>
            <a:r>
              <a:rPr lang="sr-Latn-BA" sz="2800" b="1" dirty="0"/>
              <a:t>metod</a:t>
            </a:r>
            <a:r>
              <a:rPr lang="sr-Latn-BA" sz="2800" dirty="0"/>
              <a:t> </a:t>
            </a:r>
            <a:r>
              <a:rPr lang="sr-Latn-BA" sz="2800" b="1" dirty="0"/>
              <a:t>jediničnog</a:t>
            </a:r>
            <a:r>
              <a:rPr lang="sr-Latn-BA" sz="2800" dirty="0"/>
              <a:t> </a:t>
            </a:r>
            <a:r>
              <a:rPr lang="sr-Latn-BA" sz="2800" b="1" dirty="0"/>
              <a:t>opterećenja</a:t>
            </a:r>
            <a:r>
              <a:rPr lang="sr-Latn-BA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2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14400" y="457200"/>
            <a:ext cx="77724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sr-Latn-BA" sz="2800" b="1" dirty="0" smtClean="0"/>
              <a:t>Metod nultog opterećenja</a:t>
            </a:r>
            <a:endParaRPr lang="sr-Latn-RS" sz="2800" b="1" dirty="0" smtClean="0"/>
          </a:p>
          <a:p>
            <a:r>
              <a:rPr lang="sr-Latn-RS" sz="2800" dirty="0" smtClean="0"/>
              <a:t>Ako </a:t>
            </a:r>
            <a:r>
              <a:rPr lang="sr-Latn-RS" sz="2800" dirty="0"/>
              <a:t>se traži pomeranje tačke u kojoj ne deluje koncentrisano opterećenje, zgodno je da se u toj dački doda zamišljeno nulto opterećenje u vidu nulte koncentrisane sile, ako se traži linijsko pomeranje, ili u vidu nultog koncentrisanog momenta, ako se traži ugaono pomeranje.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2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533400" y="3512403"/>
            <a:ext cx="7026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5.29 Greda sa levim prepustom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kojoj je dodata nulta koncentrisana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sila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r-Latn-R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264392"/>
              </p:ext>
            </p:extLst>
          </p:nvPr>
        </p:nvGraphicFramePr>
        <p:xfrm>
          <a:off x="7696200" y="1378803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29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378803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7067"/>
            <a:ext cx="7026333" cy="22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763372"/>
              </p:ext>
            </p:extLst>
          </p:nvPr>
        </p:nvGraphicFramePr>
        <p:xfrm>
          <a:off x="2734004" y="4480560"/>
          <a:ext cx="2905344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58" name="Equation" r:id="rId3" imgW="1815840" imgH="914400" progId="Equation.DSMT4">
                  <p:embed/>
                </p:oleObj>
              </mc:Choice>
              <mc:Fallback>
                <p:oleObj name="Equation" r:id="rId3" imgW="181584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004" y="4480560"/>
                        <a:ext cx="2905344" cy="1463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457715"/>
              </p:ext>
            </p:extLst>
          </p:nvPr>
        </p:nvGraphicFramePr>
        <p:xfrm>
          <a:off x="5999832" y="4480560"/>
          <a:ext cx="2458368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59" name="Equation" r:id="rId5" imgW="1536480" imgH="914400" progId="Equation.DSMT4">
                  <p:embed/>
                </p:oleObj>
              </mc:Choice>
              <mc:Fallback>
                <p:oleObj name="Equation" r:id="rId5" imgW="1536480" imgH="91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832" y="4480560"/>
                        <a:ext cx="2458368" cy="1463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694711"/>
              </p:ext>
            </p:extLst>
          </p:nvPr>
        </p:nvGraphicFramePr>
        <p:xfrm>
          <a:off x="7696200" y="567343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60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67343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463967"/>
              </p:ext>
            </p:extLst>
          </p:nvPr>
        </p:nvGraphicFramePr>
        <p:xfrm>
          <a:off x="870160" y="2804160"/>
          <a:ext cx="1259712" cy="130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61" name="Equation" r:id="rId9" imgW="787320" imgH="812520" progId="Equation.DSMT4">
                  <p:embed/>
                </p:oleObj>
              </mc:Choice>
              <mc:Fallback>
                <p:oleObj name="Equation" r:id="rId9" imgW="787320" imgH="8125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60" y="2804160"/>
                        <a:ext cx="1259712" cy="13000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172240"/>
              </p:ext>
            </p:extLst>
          </p:nvPr>
        </p:nvGraphicFramePr>
        <p:xfrm>
          <a:off x="870160" y="4480560"/>
          <a:ext cx="1503360" cy="113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62" name="Equation" r:id="rId11" imgW="939600" imgH="711000" progId="Equation.DSMT4">
                  <p:embed/>
                </p:oleObj>
              </mc:Choice>
              <mc:Fallback>
                <p:oleObj name="Equation" r:id="rId11" imgW="939600" imgH="711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60" y="4480560"/>
                        <a:ext cx="1503360" cy="113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026333" cy="22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445101"/>
              </p:ext>
            </p:extLst>
          </p:nvPr>
        </p:nvGraphicFramePr>
        <p:xfrm>
          <a:off x="1447800" y="2772975"/>
          <a:ext cx="5993856" cy="166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8" name="Equation" r:id="rId3" imgW="3746160" imgH="1041120" progId="Equation.DSMT4">
                  <p:embed/>
                </p:oleObj>
              </mc:Choice>
              <mc:Fallback>
                <p:oleObj name="Equation" r:id="rId3" imgW="3746160" imgH="10411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72975"/>
                        <a:ext cx="5993856" cy="16657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261994"/>
              </p:ext>
            </p:extLst>
          </p:nvPr>
        </p:nvGraphicFramePr>
        <p:xfrm>
          <a:off x="2734004" y="609600"/>
          <a:ext cx="2905344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9" name="Equation" r:id="rId5" imgW="1815840" imgH="914400" progId="Equation.DSMT4">
                  <p:embed/>
                </p:oleObj>
              </mc:Choice>
              <mc:Fallback>
                <p:oleObj name="Equation" r:id="rId5" imgW="1815840" imgH="91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004" y="609600"/>
                        <a:ext cx="2905344" cy="1463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60117"/>
              </p:ext>
            </p:extLst>
          </p:nvPr>
        </p:nvGraphicFramePr>
        <p:xfrm>
          <a:off x="5999832" y="609600"/>
          <a:ext cx="2458368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0" name="Equation" r:id="rId7" imgW="1536480" imgH="914400" progId="Equation.DSMT4">
                  <p:embed/>
                </p:oleObj>
              </mc:Choice>
              <mc:Fallback>
                <p:oleObj name="Equation" r:id="rId7" imgW="1536480" imgH="914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832" y="609600"/>
                        <a:ext cx="2458368" cy="1463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374552"/>
              </p:ext>
            </p:extLst>
          </p:nvPr>
        </p:nvGraphicFramePr>
        <p:xfrm>
          <a:off x="870160" y="609600"/>
          <a:ext cx="1503360" cy="113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1" name="Equation" r:id="rId9" imgW="939600" imgH="711000" progId="Equation.DSMT4">
                  <p:embed/>
                </p:oleObj>
              </mc:Choice>
              <mc:Fallback>
                <p:oleObj name="Equation" r:id="rId9" imgW="939600" imgH="711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60" y="609600"/>
                        <a:ext cx="1503360" cy="113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4314440" y="-1781561"/>
            <a:ext cx="661424" cy="8083296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40471"/>
              </p:ext>
            </p:extLst>
          </p:nvPr>
        </p:nvGraphicFramePr>
        <p:xfrm>
          <a:off x="4505452" y="4572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2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52" y="4572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399652"/>
              </p:ext>
            </p:extLst>
          </p:nvPr>
        </p:nvGraphicFramePr>
        <p:xfrm>
          <a:off x="3895852" y="5012813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3" name="Equation" r:id="rId13" imgW="749160" imgH="457200" progId="Equation.DSMT4">
                  <p:embed/>
                </p:oleObj>
              </mc:Choice>
              <mc:Fallback>
                <p:oleObj name="Equation" r:id="rId13" imgW="74916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852" y="5012813"/>
                        <a:ext cx="1498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4876800" y="481957"/>
            <a:ext cx="568452" cy="737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72400" y="457200"/>
            <a:ext cx="568452" cy="737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4" y="926067"/>
            <a:ext cx="6646026" cy="2063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6374" y="3207603"/>
            <a:ext cx="6646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5.30 Prosta statički određena greda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kojoj je dodat nulti koncentrisani moment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80090"/>
              </p:ext>
            </p:extLst>
          </p:nvPr>
        </p:nvGraphicFramePr>
        <p:xfrm>
          <a:off x="5410200" y="4191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31"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910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4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399"/>
            <a:ext cx="6646026" cy="206363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56350"/>
              </p:ext>
            </p:extLst>
          </p:nvPr>
        </p:nvGraphicFramePr>
        <p:xfrm>
          <a:off x="7543800" y="4572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46"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572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50572"/>
              </p:ext>
            </p:extLst>
          </p:nvPr>
        </p:nvGraphicFramePr>
        <p:xfrm>
          <a:off x="3775075" y="4556125"/>
          <a:ext cx="331152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47" name="Equation" r:id="rId6" imgW="2070000" imgH="914400" progId="Equation.DSMT4">
                  <p:embed/>
                </p:oleObj>
              </mc:Choice>
              <mc:Fallback>
                <p:oleObj name="Equation" r:id="rId6" imgW="2070000" imgH="91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4556125"/>
                        <a:ext cx="3311525" cy="146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0074"/>
              </p:ext>
            </p:extLst>
          </p:nvPr>
        </p:nvGraphicFramePr>
        <p:xfrm>
          <a:off x="1530349" y="2851545"/>
          <a:ext cx="1851025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48" name="Equation" r:id="rId8" imgW="1155600" imgH="812520" progId="Equation.DSMT4">
                  <p:embed/>
                </p:oleObj>
              </mc:Choice>
              <mc:Fallback>
                <p:oleObj name="Equation" r:id="rId8" imgW="115560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49" y="2851545"/>
                        <a:ext cx="1851025" cy="1300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457581"/>
              </p:ext>
            </p:extLst>
          </p:nvPr>
        </p:nvGraphicFramePr>
        <p:xfrm>
          <a:off x="3775074" y="2851545"/>
          <a:ext cx="3311526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49" name="Equation" r:id="rId10" imgW="2070000" imgH="914400" progId="Equation.DSMT4">
                  <p:embed/>
                </p:oleObj>
              </mc:Choice>
              <mc:Fallback>
                <p:oleObj name="Equation" r:id="rId10" imgW="207000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4" y="2851545"/>
                        <a:ext cx="3311526" cy="146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3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842618"/>
              </p:ext>
            </p:extLst>
          </p:nvPr>
        </p:nvGraphicFramePr>
        <p:xfrm>
          <a:off x="685800" y="609600"/>
          <a:ext cx="459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86" name="Equation" r:id="rId3" imgW="2298600" imgH="558720" progId="Equation.DSMT4">
                  <p:embed/>
                </p:oleObj>
              </mc:Choice>
              <mc:Fallback>
                <p:oleObj name="Equation" r:id="rId3" imgW="2298600" imgH="558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4597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673623"/>
              </p:ext>
            </p:extLst>
          </p:nvPr>
        </p:nvGraphicFramePr>
        <p:xfrm>
          <a:off x="5892800" y="762000"/>
          <a:ext cx="2108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87" name="Equation" r:id="rId5" imgW="1054080" imgH="406080" progId="Equation.DSMT4">
                  <p:embed/>
                </p:oleObj>
              </mc:Choice>
              <mc:Fallback>
                <p:oleObj name="Equation" r:id="rId5" imgW="1054080" imgH="4060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762000"/>
                        <a:ext cx="2108200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5392420" y="10769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34199"/>
              </p:ext>
            </p:extLst>
          </p:nvPr>
        </p:nvGraphicFramePr>
        <p:xfrm>
          <a:off x="685800" y="22860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88" name="Equation" r:id="rId7" imgW="1625400" imgH="482400" progId="Equation.DSMT4">
                  <p:embed/>
                </p:oleObj>
              </mc:Choice>
              <mc:Fallback>
                <p:oleObj name="Equation" r:id="rId7" imgW="162540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3251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32751"/>
              </p:ext>
            </p:extLst>
          </p:nvPr>
        </p:nvGraphicFramePr>
        <p:xfrm>
          <a:off x="1701800" y="18161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8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18161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7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sp>
        <p:nvSpPr>
          <p:cNvPr id="7" name="Left Brace 6"/>
          <p:cNvSpPr/>
          <p:nvPr/>
        </p:nvSpPr>
        <p:spPr>
          <a:xfrm rot="16200000">
            <a:off x="4314440" y="-1781561"/>
            <a:ext cx="661424" cy="8083296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855"/>
              </p:ext>
            </p:extLst>
          </p:nvPr>
        </p:nvGraphicFramePr>
        <p:xfrm>
          <a:off x="4505451" y="383949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49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51" y="383949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27630"/>
              </p:ext>
            </p:extLst>
          </p:nvPr>
        </p:nvGraphicFramePr>
        <p:xfrm>
          <a:off x="3298951" y="4347498"/>
          <a:ext cx="2692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50" name="Equation" r:id="rId5" imgW="1346040" imgH="482400" progId="Equation.DSMT4">
                  <p:embed/>
                </p:oleObj>
              </mc:Choice>
              <mc:Fallback>
                <p:oleObj name="Equation" r:id="rId5" imgW="1346040" imgH="4824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951" y="4347498"/>
                        <a:ext cx="2692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983787"/>
              </p:ext>
            </p:extLst>
          </p:nvPr>
        </p:nvGraphicFramePr>
        <p:xfrm>
          <a:off x="5146675" y="560255"/>
          <a:ext cx="331152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51" name="Equation" r:id="rId7" imgW="2070000" imgH="914400" progId="Equation.DSMT4">
                  <p:embed/>
                </p:oleObj>
              </mc:Choice>
              <mc:Fallback>
                <p:oleObj name="Equation" r:id="rId7" imgW="2070000" imgH="91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560255"/>
                        <a:ext cx="3311525" cy="146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782116"/>
              </p:ext>
            </p:extLst>
          </p:nvPr>
        </p:nvGraphicFramePr>
        <p:xfrm>
          <a:off x="838200" y="560256"/>
          <a:ext cx="3311526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52" name="Equation" r:id="rId9" imgW="2070000" imgH="914400" progId="Equation.DSMT4">
                  <p:embed/>
                </p:oleObj>
              </mc:Choice>
              <mc:Fallback>
                <p:oleObj name="Equation" r:id="rId9" imgW="2070000" imgH="914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0256"/>
                        <a:ext cx="3311526" cy="146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65970"/>
              </p:ext>
            </p:extLst>
          </p:nvPr>
        </p:nvGraphicFramePr>
        <p:xfrm>
          <a:off x="1678114" y="2910348"/>
          <a:ext cx="59340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53" name="Equation" r:id="rId11" imgW="3708360" imgH="507960" progId="Equation.DSMT4">
                  <p:embed/>
                </p:oleObj>
              </mc:Choice>
              <mc:Fallback>
                <p:oleObj name="Equation" r:id="rId11" imgW="370836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114" y="2910348"/>
                        <a:ext cx="5934075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2819400" y="481957"/>
            <a:ext cx="568452" cy="737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4948" y="457200"/>
            <a:ext cx="568452" cy="737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203948" y="457200"/>
            <a:ext cx="568452" cy="737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0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340491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sr-Latn-BA" sz="2800" b="1" dirty="0"/>
              <a:t>Metod jediničnog opterećenja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13" y="1251066"/>
            <a:ext cx="4220787" cy="30923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3504" y="4373940"/>
            <a:ext cx="8159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5.31 Deo noseće konstrukcije opterećen koncentrisanim sislama i koncentrisanim momentima (a) i opterećen jediničnim koncentrisanim silama i momentima (b)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81000"/>
            <a:ext cx="4220787" cy="309233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879944"/>
              </p:ext>
            </p:extLst>
          </p:nvPr>
        </p:nvGraphicFramePr>
        <p:xfrm>
          <a:off x="618252" y="3657600"/>
          <a:ext cx="3799296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93" name="Equation" r:id="rId4" imgW="2374560" imgH="253800" progId="Equation.DSMT4">
                  <p:embed/>
                </p:oleObj>
              </mc:Choice>
              <mc:Fallback>
                <p:oleObj name="Equation" r:id="rId4" imgW="237456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52" y="3657600"/>
                        <a:ext cx="3799296" cy="406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23933"/>
              </p:ext>
            </p:extLst>
          </p:nvPr>
        </p:nvGraphicFramePr>
        <p:xfrm>
          <a:off x="625626" y="4267200"/>
          <a:ext cx="7193088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94" name="Equation" r:id="rId6" imgW="4495680" imgH="457200" progId="Equation.DSMT4">
                  <p:embed/>
                </p:oleObj>
              </mc:Choice>
              <mc:Fallback>
                <p:oleObj name="Equation" r:id="rId6" imgW="449568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26" y="4267200"/>
                        <a:ext cx="7193088" cy="7315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617775"/>
              </p:ext>
            </p:extLst>
          </p:nvPr>
        </p:nvGraphicFramePr>
        <p:xfrm>
          <a:off x="635458" y="5181600"/>
          <a:ext cx="3840192" cy="42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95" name="Equation" r:id="rId8" imgW="2400120" imgH="266400" progId="Equation.DSMT4">
                  <p:embed/>
                </p:oleObj>
              </mc:Choice>
              <mc:Fallback>
                <p:oleObj name="Equation" r:id="rId8" imgW="2400120" imgH="266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58" y="5181600"/>
                        <a:ext cx="3840192" cy="4262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5400" y="769203"/>
            <a:ext cx="3581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Presečni momenti savijanja za tačku </a:t>
            </a:r>
            <a:r>
              <a:rPr lang="sr-Latn-BA" sz="2400" b="1" dirty="0" smtClean="0"/>
              <a:t>P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69604"/>
              </p:ext>
            </p:extLst>
          </p:nvPr>
        </p:nvGraphicFramePr>
        <p:xfrm>
          <a:off x="609600" y="5746750"/>
          <a:ext cx="28844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96" name="Equation" r:id="rId10" imgW="1803240" imgH="266400" progId="Equation.DSMT4">
                  <p:embed/>
                </p:oleObj>
              </mc:Choice>
              <mc:Fallback>
                <p:oleObj name="Equation" r:id="rId10" imgW="1803240" imgH="266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46750"/>
                        <a:ext cx="2884487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5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"/>
            <a:ext cx="3553691" cy="2063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5963" y="26648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5.32 Prosta greda opterećena jediničnom koncentrisanom silom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56187"/>
              </p:ext>
            </p:extLst>
          </p:nvPr>
        </p:nvGraphicFramePr>
        <p:xfrm>
          <a:off x="6269517" y="3616069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87"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517" y="3616069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64285"/>
              </p:ext>
            </p:extLst>
          </p:nvPr>
        </p:nvGraphicFramePr>
        <p:xfrm>
          <a:off x="506037" y="2890838"/>
          <a:ext cx="1281112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88" name="Equation" r:id="rId6" imgW="799920" imgH="812520" progId="Equation.DSMT4">
                  <p:embed/>
                </p:oleObj>
              </mc:Choice>
              <mc:Fallback>
                <p:oleObj name="Equation" r:id="rId6" imgW="799920" imgH="812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37" y="2890838"/>
                        <a:ext cx="1281112" cy="1300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930162"/>
              </p:ext>
            </p:extLst>
          </p:nvPr>
        </p:nvGraphicFramePr>
        <p:xfrm>
          <a:off x="7354887" y="3616069"/>
          <a:ext cx="1179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89" name="Equation" r:id="rId8" imgW="736560" imgH="393480" progId="Equation.DSMT4">
                  <p:embed/>
                </p:oleObj>
              </mc:Choice>
              <mc:Fallback>
                <p:oleObj name="Equation" r:id="rId8" imgW="73656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7" y="3616069"/>
                        <a:ext cx="1179513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37542"/>
              </p:ext>
            </p:extLst>
          </p:nvPr>
        </p:nvGraphicFramePr>
        <p:xfrm>
          <a:off x="1931095" y="4419600"/>
          <a:ext cx="22177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90" name="Equation" r:id="rId10" imgW="1384200" imgH="838080" progId="Equation.DSMT4">
                  <p:embed/>
                </p:oleObj>
              </mc:Choice>
              <mc:Fallback>
                <p:oleObj name="Equation" r:id="rId10" imgW="1384200" imgH="838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095" y="4419600"/>
                        <a:ext cx="2217737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436278"/>
              </p:ext>
            </p:extLst>
          </p:nvPr>
        </p:nvGraphicFramePr>
        <p:xfrm>
          <a:off x="4437063" y="4419600"/>
          <a:ext cx="27257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91" name="Equation" r:id="rId12" imgW="1701720" imgH="838080" progId="Equation.DSMT4">
                  <p:embed/>
                </p:oleObj>
              </mc:Choice>
              <mc:Fallback>
                <p:oleObj name="Equation" r:id="rId12" imgW="1701720" imgH="838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4419600"/>
                        <a:ext cx="2725737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2911533" cy="20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74412"/>
              </p:ext>
            </p:extLst>
          </p:nvPr>
        </p:nvGraphicFramePr>
        <p:xfrm>
          <a:off x="1371600" y="2863618"/>
          <a:ext cx="56324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09" name="Equation" r:id="rId3" imgW="3517560" imgH="507960" progId="Equation.DSMT4">
                  <p:embed/>
                </p:oleObj>
              </mc:Choice>
              <mc:Fallback>
                <p:oleObj name="Equation" r:id="rId3" imgW="351756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63618"/>
                        <a:ext cx="5632450" cy="811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75917"/>
              </p:ext>
            </p:extLst>
          </p:nvPr>
        </p:nvGraphicFramePr>
        <p:xfrm>
          <a:off x="1295400" y="717550"/>
          <a:ext cx="22177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10" name="Equation" r:id="rId5" imgW="1384200" imgH="838080" progId="Equation.DSMT4">
                  <p:embed/>
                </p:oleObj>
              </mc:Choice>
              <mc:Fallback>
                <p:oleObj name="Equation" r:id="rId5" imgW="1384200" imgH="838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17550"/>
                        <a:ext cx="2217737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658195"/>
              </p:ext>
            </p:extLst>
          </p:nvPr>
        </p:nvGraphicFramePr>
        <p:xfrm>
          <a:off x="4437063" y="717550"/>
          <a:ext cx="27257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11" name="Equation" r:id="rId7" imgW="1701720" imgH="838080" progId="Equation.DSMT4">
                  <p:embed/>
                </p:oleObj>
              </mc:Choice>
              <mc:Fallback>
                <p:oleObj name="Equation" r:id="rId7" imgW="1701720" imgH="838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717550"/>
                        <a:ext cx="2725737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3860288" y="-940313"/>
            <a:ext cx="661424" cy="6400800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971791"/>
              </p:ext>
            </p:extLst>
          </p:nvPr>
        </p:nvGraphicFramePr>
        <p:xfrm>
          <a:off x="4102100" y="383949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1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83949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15994"/>
              </p:ext>
            </p:extLst>
          </p:nvPr>
        </p:nvGraphicFramePr>
        <p:xfrm>
          <a:off x="2832100" y="4348163"/>
          <a:ext cx="2819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13" name="Equation" r:id="rId11" imgW="1409400" imgH="482400" progId="Equation.DSMT4">
                  <p:embed/>
                </p:oleObj>
              </mc:Choice>
              <mc:Fallback>
                <p:oleObj name="Equation" r:id="rId11" imgW="1409400" imgH="482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4348163"/>
                        <a:ext cx="2819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"/>
            <a:ext cx="3522518" cy="2063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86981" y="2514600"/>
            <a:ext cx="4852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5.33 Prosta greda opterećena jediničnim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koncentrisanim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momentom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49498"/>
              </p:ext>
            </p:extLst>
          </p:nvPr>
        </p:nvGraphicFramePr>
        <p:xfrm>
          <a:off x="928688" y="2819400"/>
          <a:ext cx="1281112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40" name="Equation" r:id="rId4" imgW="799920" imgH="812520" progId="Equation.DSMT4">
                  <p:embed/>
                </p:oleObj>
              </mc:Choice>
              <mc:Fallback>
                <p:oleObj name="Equation" r:id="rId4" imgW="79992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819400"/>
                        <a:ext cx="1281112" cy="1300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379226"/>
              </p:ext>
            </p:extLst>
          </p:nvPr>
        </p:nvGraphicFramePr>
        <p:xfrm>
          <a:off x="7289800" y="3505200"/>
          <a:ext cx="14636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41" name="Equation" r:id="rId6" imgW="914400" imgH="393480" progId="Equation.DSMT4">
                  <p:embed/>
                </p:oleObj>
              </mc:Choice>
              <mc:Fallback>
                <p:oleObj name="Equation" r:id="rId6" imgW="91440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505200"/>
                        <a:ext cx="1463675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239447"/>
              </p:ext>
            </p:extLst>
          </p:nvPr>
        </p:nvGraphicFramePr>
        <p:xfrm>
          <a:off x="1930400" y="4419600"/>
          <a:ext cx="22177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42" name="Equation" r:id="rId8" imgW="1384200" imgH="838080" progId="Equation.DSMT4">
                  <p:embed/>
                </p:oleObj>
              </mc:Choice>
              <mc:Fallback>
                <p:oleObj name="Equation" r:id="rId8" imgW="1384200" imgH="8380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419600"/>
                        <a:ext cx="2217738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389422"/>
              </p:ext>
            </p:extLst>
          </p:nvPr>
        </p:nvGraphicFramePr>
        <p:xfrm>
          <a:off x="5940041" y="35052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43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041" y="35052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787713"/>
              </p:ext>
            </p:extLst>
          </p:nvPr>
        </p:nvGraphicFramePr>
        <p:xfrm>
          <a:off x="4589462" y="4419600"/>
          <a:ext cx="27257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44" name="Equation" r:id="rId12" imgW="1701720" imgH="838080" progId="Equation.DSMT4">
                  <p:embed/>
                </p:oleObj>
              </mc:Choice>
              <mc:Fallback>
                <p:oleObj name="Equation" r:id="rId12" imgW="1701720" imgH="8380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2" y="4419600"/>
                        <a:ext cx="2725738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246"/>
            <a:ext cx="2911533" cy="20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779117"/>
              </p:ext>
            </p:extLst>
          </p:nvPr>
        </p:nvGraphicFramePr>
        <p:xfrm>
          <a:off x="1530350" y="2863618"/>
          <a:ext cx="56324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57" name="Equation" r:id="rId3" imgW="3517560" imgH="507960" progId="Equation.DSMT4">
                  <p:embed/>
                </p:oleObj>
              </mc:Choice>
              <mc:Fallback>
                <p:oleObj name="Equation" r:id="rId3" imgW="35175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2863618"/>
                        <a:ext cx="5632450" cy="811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4050788" y="-749813"/>
            <a:ext cx="661424" cy="6019800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076140"/>
              </p:ext>
            </p:extLst>
          </p:nvPr>
        </p:nvGraphicFramePr>
        <p:xfrm>
          <a:off x="4260850" y="383949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58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383949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853038"/>
              </p:ext>
            </p:extLst>
          </p:nvPr>
        </p:nvGraphicFramePr>
        <p:xfrm>
          <a:off x="3054350" y="4348163"/>
          <a:ext cx="2692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59" name="Equation" r:id="rId7" imgW="1346040" imgH="482400" progId="Equation.DSMT4">
                  <p:embed/>
                </p:oleObj>
              </mc:Choice>
              <mc:Fallback>
                <p:oleObj name="Equation" r:id="rId7" imgW="1346040" imgH="482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4348163"/>
                        <a:ext cx="2692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994230"/>
              </p:ext>
            </p:extLst>
          </p:nvPr>
        </p:nvGraphicFramePr>
        <p:xfrm>
          <a:off x="1592262" y="685800"/>
          <a:ext cx="22177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60" name="Equation" r:id="rId9" imgW="1384200" imgH="838080" progId="Equation.DSMT4">
                  <p:embed/>
                </p:oleObj>
              </mc:Choice>
              <mc:Fallback>
                <p:oleObj name="Equation" r:id="rId9" imgW="1384200" imgH="8380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2" y="685800"/>
                        <a:ext cx="2217738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21409"/>
              </p:ext>
            </p:extLst>
          </p:nvPr>
        </p:nvGraphicFramePr>
        <p:xfrm>
          <a:off x="4513262" y="685800"/>
          <a:ext cx="27257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61" name="Equation" r:id="rId11" imgW="1701720" imgH="838080" progId="Equation.DSMT4">
                  <p:embed/>
                </p:oleObj>
              </mc:Choice>
              <mc:Fallback>
                <p:oleObj name="Equation" r:id="rId11" imgW="1701720" imgH="8380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2" y="685800"/>
                        <a:ext cx="2725738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6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87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533400" y="44196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5.34 Ram opterećen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ravno</a:t>
            </a:r>
            <a:r>
              <a:rPr lang="sr-Latn-B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erno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raspodeljenim opterećenjem (a) i opterećen jediničnom koncentrisanom silom (b)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128642"/>
              </p:ext>
            </p:extLst>
          </p:nvPr>
        </p:nvGraphicFramePr>
        <p:xfrm>
          <a:off x="7772400" y="685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05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685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" y="679566"/>
            <a:ext cx="668343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88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9593"/>
              </p:ext>
            </p:extLst>
          </p:nvPr>
        </p:nvGraphicFramePr>
        <p:xfrm>
          <a:off x="7772400" y="685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3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685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004277"/>
              </p:ext>
            </p:extLst>
          </p:nvPr>
        </p:nvGraphicFramePr>
        <p:xfrm>
          <a:off x="1066800" y="4474326"/>
          <a:ext cx="152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4" name="Equation" r:id="rId5" imgW="761760" imgH="507960" progId="Equation.DSMT4">
                  <p:embed/>
                </p:oleObj>
              </mc:Choice>
              <mc:Fallback>
                <p:oleObj name="Equation" r:id="rId5" imgW="76176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74326"/>
                        <a:ext cx="1524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495"/>
              </p:ext>
            </p:extLst>
          </p:nvPr>
        </p:nvGraphicFramePr>
        <p:xfrm>
          <a:off x="2971800" y="4462036"/>
          <a:ext cx="2667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5" name="Equation" r:id="rId7" imgW="1333440" imgH="660240" progId="Equation.DSMT4">
                  <p:embed/>
                </p:oleObj>
              </mc:Choice>
              <mc:Fallback>
                <p:oleObj name="Equation" r:id="rId7" imgW="1333440" imgH="660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62036"/>
                        <a:ext cx="2667000" cy="132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58433"/>
              </p:ext>
            </p:extLst>
          </p:nvPr>
        </p:nvGraphicFramePr>
        <p:xfrm>
          <a:off x="5980113" y="4462463"/>
          <a:ext cx="165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6" name="Equation" r:id="rId9" imgW="825480" imgH="507960" progId="Equation.DSMT4">
                  <p:embed/>
                </p:oleObj>
              </mc:Choice>
              <mc:Fallback>
                <p:oleObj name="Equation" r:id="rId9" imgW="82548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4462463"/>
                        <a:ext cx="1651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79566"/>
            <a:ext cx="668343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778795"/>
              </p:ext>
            </p:extLst>
          </p:nvPr>
        </p:nvGraphicFramePr>
        <p:xfrm>
          <a:off x="2900311" y="5156200"/>
          <a:ext cx="2870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14" name="Equation" r:id="rId3" imgW="1434960" imgH="469800" progId="Equation.DSMT4">
                  <p:embed/>
                </p:oleObj>
              </mc:Choice>
              <mc:Fallback>
                <p:oleObj name="Equation" r:id="rId3" imgW="1434960" imgH="469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11" y="5156200"/>
                        <a:ext cx="2870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176890"/>
              </p:ext>
            </p:extLst>
          </p:nvPr>
        </p:nvGraphicFramePr>
        <p:xfrm>
          <a:off x="914400" y="2667000"/>
          <a:ext cx="6959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15" name="Equation" r:id="rId5" imgW="3479760" imgH="990360" progId="Equation.DSMT4">
                  <p:embed/>
                </p:oleObj>
              </mc:Choice>
              <mc:Fallback>
                <p:oleObj name="Equation" r:id="rId5" imgW="3479760" imgH="990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7000"/>
                        <a:ext cx="6959600" cy="198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69396"/>
              </p:ext>
            </p:extLst>
          </p:nvPr>
        </p:nvGraphicFramePr>
        <p:xfrm>
          <a:off x="6299200" y="5168900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16" name="Equation" r:id="rId7" imgW="736560" imgH="457200" progId="Equation.DSMT4">
                  <p:embed/>
                </p:oleObj>
              </mc:Choice>
              <mc:Fallback>
                <p:oleObj name="Equation" r:id="rId7" imgW="73656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5168900"/>
                        <a:ext cx="1473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22754"/>
              </p:ext>
            </p:extLst>
          </p:nvPr>
        </p:nvGraphicFramePr>
        <p:xfrm>
          <a:off x="1066800" y="914400"/>
          <a:ext cx="152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17" name="Equation" r:id="rId9" imgW="761760" imgH="507960" progId="Equation.DSMT4">
                  <p:embed/>
                </p:oleObj>
              </mc:Choice>
              <mc:Fallback>
                <p:oleObj name="Equation" r:id="rId9" imgW="761760" imgH="5079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4400"/>
                        <a:ext cx="1524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392376"/>
              </p:ext>
            </p:extLst>
          </p:nvPr>
        </p:nvGraphicFramePr>
        <p:xfrm>
          <a:off x="2971800" y="609600"/>
          <a:ext cx="2667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18" name="Equation" r:id="rId11" imgW="1333440" imgH="660240" progId="Equation.DSMT4">
                  <p:embed/>
                </p:oleObj>
              </mc:Choice>
              <mc:Fallback>
                <p:oleObj name="Equation" r:id="rId11" imgW="1333440" imgH="660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09600"/>
                        <a:ext cx="2667000" cy="132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57111"/>
              </p:ext>
            </p:extLst>
          </p:nvPr>
        </p:nvGraphicFramePr>
        <p:xfrm>
          <a:off x="6045200" y="914400"/>
          <a:ext cx="165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19" name="Equation" r:id="rId13" imgW="825480" imgH="507960" progId="Equation.DSMT4">
                  <p:embed/>
                </p:oleObj>
              </mc:Choice>
              <mc:Fallback>
                <p:oleObj name="Equation" r:id="rId13" imgW="825480" imgH="5079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914400"/>
                        <a:ext cx="1651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4063488" y="-1320287"/>
            <a:ext cx="661424" cy="6959600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623739"/>
              </p:ext>
            </p:extLst>
          </p:nvPr>
        </p:nvGraphicFramePr>
        <p:xfrm>
          <a:off x="42545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20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4699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783568"/>
              </p:ext>
            </p:extLst>
          </p:nvPr>
        </p:nvGraphicFramePr>
        <p:xfrm>
          <a:off x="5867400" y="548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21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86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5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952272"/>
              </p:ext>
            </p:extLst>
          </p:nvPr>
        </p:nvGraphicFramePr>
        <p:xfrm>
          <a:off x="919316" y="32766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90" name="Equation" r:id="rId3" imgW="1625400" imgH="482400" progId="Equation.DSMT4">
                  <p:embed/>
                </p:oleObj>
              </mc:Choice>
              <mc:Fallback>
                <p:oleObj name="Equation" r:id="rId3" imgW="162540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316" y="3276600"/>
                        <a:ext cx="3251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90147"/>
              </p:ext>
            </p:extLst>
          </p:nvPr>
        </p:nvGraphicFramePr>
        <p:xfrm>
          <a:off x="4764630" y="3281019"/>
          <a:ext cx="246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91" name="Equation" r:id="rId5" imgW="1231560" imgH="482400" progId="Equation.DSMT4">
                  <p:embed/>
                </p:oleObj>
              </mc:Choice>
              <mc:Fallback>
                <p:oleObj name="Equation" r:id="rId5" imgW="123156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630" y="3281019"/>
                        <a:ext cx="2463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608405"/>
              </p:ext>
            </p:extLst>
          </p:nvPr>
        </p:nvGraphicFramePr>
        <p:xfrm>
          <a:off x="914400" y="4799312"/>
          <a:ext cx="203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92" name="Equation" r:id="rId7" imgW="1015920" imgH="457200" progId="Equation.DSMT4">
                  <p:embed/>
                </p:oleObj>
              </mc:Choice>
              <mc:Fallback>
                <p:oleObj name="Equation" r:id="rId7" imgW="101592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99312"/>
                        <a:ext cx="2032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4281006" y="3667760"/>
            <a:ext cx="365760" cy="1828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433693"/>
              </p:ext>
            </p:extLst>
          </p:nvPr>
        </p:nvGraphicFramePr>
        <p:xfrm>
          <a:off x="1909342" y="431735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9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342" y="431735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02" y="443097"/>
            <a:ext cx="3248198" cy="19140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2472048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5.10 Štap opterećen na uvijanje momentom 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14" y="533400"/>
            <a:ext cx="4039986" cy="20137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0615" y="2750403"/>
            <a:ext cx="4039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5.34 Rešetka opterećena jediničnom koncentrisanom silom</a:t>
            </a:r>
            <a:endParaRPr lang="sr-Latn-RS" sz="2400" dirty="0"/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584864" cy="2076104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39628"/>
              </p:ext>
            </p:extLst>
          </p:nvPr>
        </p:nvGraphicFramePr>
        <p:xfrm>
          <a:off x="685800" y="2839070"/>
          <a:ext cx="1300162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14" name="Equation" r:id="rId5" imgW="812520" imgH="1917360" progId="Equation.DSMT4">
                  <p:embed/>
                </p:oleObj>
              </mc:Choice>
              <mc:Fallback>
                <p:oleObj name="Equation" r:id="rId5" imgW="812520" imgH="1917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39070"/>
                        <a:ext cx="1300162" cy="3065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28176"/>
              </p:ext>
            </p:extLst>
          </p:nvPr>
        </p:nvGraphicFramePr>
        <p:xfrm>
          <a:off x="2286000" y="2828925"/>
          <a:ext cx="11176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15" name="Equation" r:id="rId7" imgW="698400" imgH="1930320" progId="Equation.DSMT4">
                  <p:embed/>
                </p:oleObj>
              </mc:Choice>
              <mc:Fallback>
                <p:oleObj name="Equation" r:id="rId7" imgW="698400" imgH="19303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28925"/>
                        <a:ext cx="1117600" cy="308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798508"/>
              </p:ext>
            </p:extLst>
          </p:nvPr>
        </p:nvGraphicFramePr>
        <p:xfrm>
          <a:off x="7772400" y="5334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16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334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78468"/>
              </p:ext>
            </p:extLst>
          </p:nvPr>
        </p:nvGraphicFramePr>
        <p:xfrm>
          <a:off x="3886200" y="4241800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17" name="Equation" r:id="rId11" imgW="1130040" imgH="431640" progId="Equation.DSMT4">
                  <p:embed/>
                </p:oleObj>
              </mc:Choice>
              <mc:Fallback>
                <p:oleObj name="Equation" r:id="rId11" imgW="1130040" imgH="4316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241800"/>
                        <a:ext cx="2260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034663"/>
              </p:ext>
            </p:extLst>
          </p:nvPr>
        </p:nvGraphicFramePr>
        <p:xfrm>
          <a:off x="6625936" y="4277519"/>
          <a:ext cx="18288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18" name="Equation" r:id="rId13" imgW="1143000" imgH="495000" progId="Equation.DSMT4">
                  <p:embed/>
                </p:oleObj>
              </mc:Choice>
              <mc:Fallback>
                <p:oleObj name="Equation" r:id="rId13" imgW="1143000" imgH="4950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5936" y="4277519"/>
                        <a:ext cx="1828800" cy="792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592822"/>
              </p:ext>
            </p:extLst>
          </p:nvPr>
        </p:nvGraphicFramePr>
        <p:xfrm>
          <a:off x="6200784" y="452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19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84" y="4521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3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12243</TotalTime>
  <Words>1727</Words>
  <Application>Microsoft Office PowerPoint</Application>
  <PresentationFormat>On-screen Show (4:3)</PresentationFormat>
  <Paragraphs>240</Paragraphs>
  <Slides>90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 II</vt:lpstr>
      <vt:lpstr>5.5. Deformacijski rad izražen        pomoću uopštenih presečnih sila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5.6. Teorem o uzajamnosti radova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5.7. Teorem o uzajamnosti pomeranja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5.9. Primena deformacijskog        rada. Prvi Kastiljanov teorem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1561</cp:revision>
  <cp:lastPrinted>2016-04-25T13:06:07Z</cp:lastPrinted>
  <dcterms:created xsi:type="dcterms:W3CDTF">2015-02-23T09:28:50Z</dcterms:created>
  <dcterms:modified xsi:type="dcterms:W3CDTF">2022-05-22T09:50:43Z</dcterms:modified>
</cp:coreProperties>
</file>