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5"/>
  </p:notesMasterIdLst>
  <p:handoutMasterIdLst>
    <p:handoutMasterId r:id="rId76"/>
  </p:handoutMasterIdLst>
  <p:sldIdLst>
    <p:sldId id="256" r:id="rId2"/>
    <p:sldId id="555" r:id="rId3"/>
    <p:sldId id="556" r:id="rId4"/>
    <p:sldId id="557" r:id="rId5"/>
    <p:sldId id="558" r:id="rId6"/>
    <p:sldId id="565" r:id="rId7"/>
    <p:sldId id="566" r:id="rId8"/>
    <p:sldId id="564" r:id="rId9"/>
    <p:sldId id="567" r:id="rId10"/>
    <p:sldId id="570" r:id="rId11"/>
    <p:sldId id="572" r:id="rId12"/>
    <p:sldId id="571" r:id="rId13"/>
    <p:sldId id="573" r:id="rId14"/>
    <p:sldId id="574" r:id="rId15"/>
    <p:sldId id="576" r:id="rId16"/>
    <p:sldId id="577" r:id="rId17"/>
    <p:sldId id="575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6" r:id="rId26"/>
    <p:sldId id="585" r:id="rId27"/>
    <p:sldId id="589" r:id="rId28"/>
    <p:sldId id="590" r:id="rId29"/>
    <p:sldId id="591" r:id="rId30"/>
    <p:sldId id="592" r:id="rId31"/>
    <p:sldId id="593" r:id="rId32"/>
    <p:sldId id="636" r:id="rId33"/>
    <p:sldId id="612" r:id="rId34"/>
    <p:sldId id="613" r:id="rId35"/>
    <p:sldId id="614" r:id="rId36"/>
    <p:sldId id="587" r:id="rId37"/>
    <p:sldId id="615" r:id="rId38"/>
    <p:sldId id="594" r:id="rId39"/>
    <p:sldId id="595" r:id="rId40"/>
    <p:sldId id="596" r:id="rId41"/>
    <p:sldId id="598" r:id="rId42"/>
    <p:sldId id="597" r:id="rId43"/>
    <p:sldId id="599" r:id="rId44"/>
    <p:sldId id="600" r:id="rId45"/>
    <p:sldId id="601" r:id="rId46"/>
    <p:sldId id="603" r:id="rId47"/>
    <p:sldId id="604" r:id="rId48"/>
    <p:sldId id="602" r:id="rId49"/>
    <p:sldId id="605" r:id="rId50"/>
    <p:sldId id="606" r:id="rId51"/>
    <p:sldId id="607" r:id="rId52"/>
    <p:sldId id="608" r:id="rId53"/>
    <p:sldId id="609" r:id="rId54"/>
    <p:sldId id="610" r:id="rId55"/>
    <p:sldId id="611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  <p:sldId id="626" r:id="rId67"/>
    <p:sldId id="627" r:id="rId68"/>
    <p:sldId id="628" r:id="rId69"/>
    <p:sldId id="629" r:id="rId70"/>
    <p:sldId id="631" r:id="rId71"/>
    <p:sldId id="632" r:id="rId72"/>
    <p:sldId id="633" r:id="rId73"/>
    <p:sldId id="634" r:id="rId74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9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9.wmf"/><Relationship Id="rId4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9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9.wmf"/><Relationship Id="rId5" Type="http://schemas.openxmlformats.org/officeDocument/2006/relationships/image" Target="../media/image9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5.wmf"/><Relationship Id="rId4" Type="http://schemas.openxmlformats.org/officeDocument/2006/relationships/image" Target="../media/image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9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5.wmf"/><Relationship Id="rId1" Type="http://schemas.openxmlformats.org/officeDocument/2006/relationships/image" Target="../media/image45.wmf"/><Relationship Id="rId4" Type="http://schemas.openxmlformats.org/officeDocument/2006/relationships/image" Target="../media/image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9.wmf"/><Relationship Id="rId1" Type="http://schemas.openxmlformats.org/officeDocument/2006/relationships/image" Target="../media/image35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0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Relationship Id="rId4" Type="http://schemas.openxmlformats.org/officeDocument/2006/relationships/image" Target="../media/image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9.wmf"/><Relationship Id="rId1" Type="http://schemas.openxmlformats.org/officeDocument/2006/relationships/image" Target="../media/image52.wmf"/><Relationship Id="rId4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9.wmf"/><Relationship Id="rId1" Type="http://schemas.openxmlformats.org/officeDocument/2006/relationships/image" Target="../media/image52.wmf"/><Relationship Id="rId4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56.wmf"/><Relationship Id="rId1" Type="http://schemas.openxmlformats.org/officeDocument/2006/relationships/image" Target="../media/image58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54.wmf"/><Relationship Id="rId1" Type="http://schemas.openxmlformats.org/officeDocument/2006/relationships/image" Target="../media/image50.wmf"/><Relationship Id="rId5" Type="http://schemas.openxmlformats.org/officeDocument/2006/relationships/image" Target="../media/image9.wmf"/><Relationship Id="rId4" Type="http://schemas.openxmlformats.org/officeDocument/2006/relationships/image" Target="../media/image6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1.wmf"/><Relationship Id="rId1" Type="http://schemas.openxmlformats.org/officeDocument/2006/relationships/image" Target="../media/image51.wmf"/><Relationship Id="rId5" Type="http://schemas.openxmlformats.org/officeDocument/2006/relationships/image" Target="../media/image9.wmf"/><Relationship Id="rId4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6.wmf"/><Relationship Id="rId4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3.wmf"/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9.wmf"/><Relationship Id="rId4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92.wmf"/><Relationship Id="rId5" Type="http://schemas.openxmlformats.org/officeDocument/2006/relationships/image" Target="../media/image9.wmf"/><Relationship Id="rId4" Type="http://schemas.openxmlformats.org/officeDocument/2006/relationships/image" Target="../media/image88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89.wmf"/><Relationship Id="rId4" Type="http://schemas.openxmlformats.org/officeDocument/2006/relationships/image" Target="../media/image9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98.wmf"/><Relationship Id="rId1" Type="http://schemas.openxmlformats.org/officeDocument/2006/relationships/image" Target="../media/image92.wmf"/><Relationship Id="rId4" Type="http://schemas.openxmlformats.org/officeDocument/2006/relationships/image" Target="../media/image99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9.wmf"/><Relationship Id="rId7" Type="http://schemas.openxmlformats.org/officeDocument/2006/relationships/image" Target="../media/image10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09.wmf"/><Relationship Id="rId1" Type="http://schemas.openxmlformats.org/officeDocument/2006/relationships/image" Target="../media/image115.wmf"/><Relationship Id="rId6" Type="http://schemas.openxmlformats.org/officeDocument/2006/relationships/image" Target="../media/image117.wmf"/><Relationship Id="rId5" Type="http://schemas.openxmlformats.org/officeDocument/2006/relationships/image" Target="../media/image106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6.wmf"/><Relationship Id="rId1" Type="http://schemas.openxmlformats.org/officeDocument/2006/relationships/image" Target="../media/image118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5.wmf"/><Relationship Id="rId5" Type="http://schemas.openxmlformats.org/officeDocument/2006/relationships/image" Target="../media/image9.wmf"/><Relationship Id="rId4" Type="http://schemas.openxmlformats.org/officeDocument/2006/relationships/image" Target="../media/image12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6.wmf"/><Relationship Id="rId5" Type="http://schemas.openxmlformats.org/officeDocument/2006/relationships/image" Target="../media/image9.wmf"/><Relationship Id="rId4" Type="http://schemas.openxmlformats.org/officeDocument/2006/relationships/image" Target="../media/image12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9.wmf"/><Relationship Id="rId2" Type="http://schemas.openxmlformats.org/officeDocument/2006/relationships/image" Target="../media/image124.wmf"/><Relationship Id="rId1" Type="http://schemas.openxmlformats.org/officeDocument/2006/relationships/image" Target="../media/image120.wmf"/><Relationship Id="rId6" Type="http://schemas.openxmlformats.org/officeDocument/2006/relationships/image" Target="../media/image10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12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08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136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7.wmf"/><Relationship Id="rId1" Type="http://schemas.openxmlformats.org/officeDocument/2006/relationships/image" Target="../media/image134.wmf"/><Relationship Id="rId4" Type="http://schemas.openxmlformats.org/officeDocument/2006/relationships/image" Target="../media/image1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9.wmf"/><Relationship Id="rId1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9.wmf"/><Relationship Id="rId5" Type="http://schemas.openxmlformats.org/officeDocument/2006/relationships/image" Target="../media/image9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15.5.2022.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15.5.2022.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0.wmf"/><Relationship Id="rId9" Type="http://schemas.openxmlformats.org/officeDocument/2006/relationships/image" Target="../media/image21.wmf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9.wmf"/><Relationship Id="rId5" Type="http://schemas.openxmlformats.org/officeDocument/2006/relationships/image" Target="../media/image26.jpe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5.wmf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9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9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9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wmf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9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6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6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7.jpe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47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7.jpe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54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47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9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47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47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0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83.bin"/><Relationship Id="rId18" Type="http://schemas.openxmlformats.org/officeDocument/2006/relationships/oleObject" Target="../embeddings/oleObject86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6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7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9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68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9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5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0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69.wmf"/><Relationship Id="rId9" Type="http://schemas.openxmlformats.org/officeDocument/2006/relationships/image" Target="../media/image7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3.wmf"/><Relationship Id="rId11" Type="http://schemas.openxmlformats.org/officeDocument/2006/relationships/image" Target="../media/image47.jpeg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9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0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0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0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8.jpe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0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0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0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82.jpeg"/><Relationship Id="rId4" Type="http://schemas.openxmlformats.org/officeDocument/2006/relationships/image" Target="../media/image8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8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6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8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9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2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88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2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2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98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2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99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3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1.wmf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3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35.bin"/><Relationship Id="rId21" Type="http://schemas.openxmlformats.org/officeDocument/2006/relationships/image" Target="../media/image101.jpe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0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42.bin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0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3.wmf"/><Relationship Id="rId11" Type="http://schemas.openxmlformats.org/officeDocument/2006/relationships/image" Target="../media/image111.jpeg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9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21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06.wmf"/><Relationship Id="rId3" Type="http://schemas.openxmlformats.org/officeDocument/2006/relationships/image" Target="../media/image101.jpeg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9.wmf"/><Relationship Id="rId5" Type="http://schemas.openxmlformats.org/officeDocument/2006/relationships/image" Target="../media/image115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49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19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5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4.bin"/><Relationship Id="rId15" Type="http://schemas.openxmlformats.org/officeDocument/2006/relationships/image" Target="../media/image125.wmf"/><Relationship Id="rId10" Type="http://schemas.openxmlformats.org/officeDocument/2006/relationships/image" Target="../media/image124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58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60.bin"/><Relationship Id="rId10" Type="http://schemas.openxmlformats.org/officeDocument/2006/relationships/image" Target="../media/image125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26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0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7" Type="http://schemas.openxmlformats.org/officeDocument/2006/relationships/image" Target="../media/image1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28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32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08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35.wmf"/><Relationship Id="rId11" Type="http://schemas.openxmlformats.org/officeDocument/2006/relationships/image" Target="../media/image101.jpeg"/><Relationship Id="rId5" Type="http://schemas.openxmlformats.org/officeDocument/2006/relationships/oleObject" Target="../embeddings/oleObject175.bin"/><Relationship Id="rId10" Type="http://schemas.openxmlformats.org/officeDocument/2006/relationships/image" Target="../media/image136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76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01.jpeg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78.bin"/><Relationship Id="rId11" Type="http://schemas.openxmlformats.org/officeDocument/2006/relationships/image" Target="../media/image138.wmf"/><Relationship Id="rId5" Type="http://schemas.openxmlformats.org/officeDocument/2006/relationships/image" Target="../media/image134.wmf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18.wmf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jpe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OM22-P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11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37917" y="965200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1" name="Equation" r:id="rId3" imgW="2539800" imgH="469800" progId="Equation.DSMT4">
                  <p:embed/>
                </p:oleObj>
              </mc:Choice>
              <mc:Fallback>
                <p:oleObj name="Equation" r:id="rId3" imgW="253980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965200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477000" y="457200"/>
            <a:ext cx="198120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6" idx="1"/>
            <a:endCxn id="5" idx="3"/>
          </p:cNvCxnSpPr>
          <p:nvPr/>
        </p:nvCxnSpPr>
        <p:spPr>
          <a:xfrm rot="10800000" flipV="1">
            <a:off x="5717918" y="851310"/>
            <a:ext cx="759083" cy="5837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37917" y="3421626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2" name="Equation" r:id="rId5" imgW="2539800" imgH="469800" progId="Equation.DSMT4">
                  <p:embed/>
                </p:oleObj>
              </mc:Choice>
              <mc:Fallback>
                <p:oleObj name="Equation" r:id="rId5" imgW="2539800" imgH="469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3421626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477000" y="4597321"/>
            <a:ext cx="1981200" cy="736678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1"/>
            <a:endCxn id="14" idx="3"/>
          </p:cNvCxnSpPr>
          <p:nvPr/>
        </p:nvCxnSpPr>
        <p:spPr>
          <a:xfrm rot="10800000">
            <a:off x="5717918" y="3891526"/>
            <a:ext cx="759083" cy="10741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1701840" y="199201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3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199201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701840" y="448137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4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448137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14371"/>
              </p:ext>
            </p:extLst>
          </p:nvPr>
        </p:nvGraphicFramePr>
        <p:xfrm>
          <a:off x="6655080" y="686699"/>
          <a:ext cx="162504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5" name="Equation" r:id="rId8" imgW="812520" imgH="558720" progId="Equation.DSMT4">
                  <p:embed/>
                </p:oleObj>
              </mc:Choice>
              <mc:Fallback>
                <p:oleObj name="Equation" r:id="rId8" imgW="812520" imgH="558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080" y="686699"/>
                        <a:ext cx="162504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68370"/>
              </p:ext>
            </p:extLst>
          </p:nvPr>
        </p:nvGraphicFramePr>
        <p:xfrm>
          <a:off x="1295400" y="2467078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6" name="Equation" r:id="rId10" imgW="711000" imgH="228600" progId="Equation.DSMT4">
                  <p:embed/>
                </p:oleObj>
              </mc:Choice>
              <mc:Fallback>
                <p:oleObj name="Equation" r:id="rId10" imgW="7110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67078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770139"/>
              </p:ext>
            </p:extLst>
          </p:nvPr>
        </p:nvGraphicFramePr>
        <p:xfrm>
          <a:off x="6630499" y="4038601"/>
          <a:ext cx="162504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7" name="Equation" r:id="rId12" imgW="812520" imgH="558720" progId="Equation.DSMT4">
                  <p:embed/>
                </p:oleObj>
              </mc:Choice>
              <mc:Fallback>
                <p:oleObj name="Equation" r:id="rId12" imgW="812520" imgH="55872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499" y="4038601"/>
                        <a:ext cx="162504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25103"/>
              </p:ext>
            </p:extLst>
          </p:nvPr>
        </p:nvGraphicFramePr>
        <p:xfrm>
          <a:off x="1320800" y="4957258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8" name="Equation" r:id="rId13" imgW="1130040" imgH="419040" progId="Equation.DSMT4">
                  <p:embed/>
                </p:oleObj>
              </mc:Choice>
              <mc:Fallback>
                <p:oleObj name="Equation" r:id="rId13" imgW="113004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957258"/>
                        <a:ext cx="2260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81600" y="2524780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Granični uslovi.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21" idx="0"/>
            <a:endCxn id="17" idx="2"/>
          </p:cNvCxnSpPr>
          <p:nvPr/>
        </p:nvCxnSpPr>
        <p:spPr>
          <a:xfrm rot="5400000" flipH="1" flipV="1">
            <a:off x="6592930" y="1650110"/>
            <a:ext cx="720641" cy="10287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2"/>
            <a:endCxn id="19" idx="0"/>
          </p:cNvCxnSpPr>
          <p:nvPr/>
        </p:nvCxnSpPr>
        <p:spPr>
          <a:xfrm rot="16200000" flipH="1">
            <a:off x="6445659" y="3041240"/>
            <a:ext cx="990601" cy="100411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 flipH="1">
            <a:off x="1772940" y="3044224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657600" y="76200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20203"/>
              </p:ext>
            </p:extLst>
          </p:nvPr>
        </p:nvGraphicFramePr>
        <p:xfrm>
          <a:off x="838200" y="1752600"/>
          <a:ext cx="5080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00" name="Equation" r:id="rId3" imgW="2539800" imgH="939600" progId="Equation.DSMT4">
                  <p:embed/>
                </p:oleObj>
              </mc:Choice>
              <mc:Fallback>
                <p:oleObj name="Equation" r:id="rId3" imgW="2539800" imgH="939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50800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67739"/>
              </p:ext>
            </p:extLst>
          </p:nvPr>
        </p:nvGraphicFramePr>
        <p:xfrm>
          <a:off x="6477000" y="30480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01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542319"/>
              </p:ext>
            </p:extLst>
          </p:nvPr>
        </p:nvGraphicFramePr>
        <p:xfrm>
          <a:off x="4521200" y="457200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02" name="Equation" r:id="rId7" imgW="1130040" imgH="419040" progId="Equation.DSMT4">
                  <p:embed/>
                </p:oleObj>
              </mc:Choice>
              <mc:Fallback>
                <p:oleObj name="Equation" r:id="rId7" imgW="1130040" imgH="419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57200"/>
                        <a:ext cx="2260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 flipH="1">
            <a:off x="6118860" y="3139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 flipH="1">
            <a:off x="4953000" y="1386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99616"/>
              </p:ext>
            </p:extLst>
          </p:nvPr>
        </p:nvGraphicFramePr>
        <p:xfrm>
          <a:off x="1143000" y="4188711"/>
          <a:ext cx="7162560" cy="20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03" name="Equation" r:id="rId9" imgW="3581280" imgH="1041120" progId="Equation.DSMT4">
                  <p:embed/>
                </p:oleObj>
              </mc:Choice>
              <mc:Fallback>
                <p:oleObj name="Equation" r:id="rId9" imgW="3581280" imgH="1041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88711"/>
                        <a:ext cx="7162560" cy="20822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94296"/>
              </p:ext>
            </p:extLst>
          </p:nvPr>
        </p:nvGraphicFramePr>
        <p:xfrm>
          <a:off x="1828800" y="373347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04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47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4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23103"/>
            <a:ext cx="5180907" cy="1826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204303"/>
            <a:ext cx="5180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2.6 Gerberova greda sa ucrtanim reakcijama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9005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u="sng" dirty="0" smtClean="0"/>
              <a:t>Gerberova greda posmatrana u celosti </a:t>
            </a:r>
            <a:endParaRPr lang="sr-Latn-RS" sz="32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5790507" y="1307641"/>
            <a:ext cx="266769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Saglasno metodu početnih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parametara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izraz za funkciju ugiba date Gerberove grede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glasi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26867"/>
              </p:ext>
            </p:extLst>
          </p:nvPr>
        </p:nvGraphicFramePr>
        <p:xfrm>
          <a:off x="838200" y="4316352"/>
          <a:ext cx="543528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6" name="Equation" r:id="rId4" imgW="2717640" imgH="939600" progId="Equation.DSMT4">
                  <p:embed/>
                </p:oleObj>
              </mc:Choice>
              <mc:Fallback>
                <p:oleObj name="Equation" r:id="rId4" imgW="2717640" imgH="939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16352"/>
                        <a:ext cx="5435280" cy="187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3" idx="2"/>
            <a:endCxn id="14" idx="3"/>
          </p:cNvCxnSpPr>
          <p:nvPr/>
        </p:nvCxnSpPr>
        <p:spPr>
          <a:xfrm rot="5400000">
            <a:off x="6063590" y="4195187"/>
            <a:ext cx="1270655" cy="85087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22093"/>
              </p:ext>
            </p:extLst>
          </p:nvPr>
        </p:nvGraphicFramePr>
        <p:xfrm>
          <a:off x="1346520" y="2743200"/>
          <a:ext cx="543528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1" name="Equation" r:id="rId3" imgW="2717640" imgH="939600" progId="Equation.DSMT4">
                  <p:embed/>
                </p:oleObj>
              </mc:Choice>
              <mc:Fallback>
                <p:oleObj name="Equation" r:id="rId3" imgW="2717640" imgH="939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520" y="2743200"/>
                        <a:ext cx="5435280" cy="187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"/>
            <a:ext cx="5180907" cy="182672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50445"/>
              </p:ext>
            </p:extLst>
          </p:nvPr>
        </p:nvGraphicFramePr>
        <p:xfrm>
          <a:off x="7315200" y="2870000"/>
          <a:ext cx="1143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2" name="Equation" r:id="rId6" imgW="571320" imgH="812520" progId="Equation.DSMT4">
                  <p:embed/>
                </p:oleObj>
              </mc:Choice>
              <mc:Fallback>
                <p:oleObj name="Equation" r:id="rId6" imgW="57132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870000"/>
                        <a:ext cx="11430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95907"/>
              </p:ext>
            </p:extLst>
          </p:nvPr>
        </p:nvGraphicFramePr>
        <p:xfrm>
          <a:off x="5935406" y="1826723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3" name="Equation" r:id="rId8" imgW="393480" imgH="228600" progId="Equation.DSMT4">
                  <p:embed/>
                </p:oleObj>
              </mc:Choice>
              <mc:Fallback>
                <p:oleObj name="Equation" r:id="rId8" imgW="3934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406" y="1826723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6282403" y="237640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71335"/>
              </p:ext>
            </p:extLst>
          </p:nvPr>
        </p:nvGraphicFramePr>
        <p:xfrm>
          <a:off x="2286000" y="47394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4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394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5400000" flipH="1">
            <a:off x="6979920" y="3545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92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482086"/>
              </p:ext>
            </p:extLst>
          </p:nvPr>
        </p:nvGraphicFramePr>
        <p:xfrm>
          <a:off x="603504" y="914400"/>
          <a:ext cx="6705360" cy="19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2" name="Equation" r:id="rId3" imgW="3352680" imgH="965160" progId="Equation.DSMT4">
                  <p:embed/>
                </p:oleObj>
              </mc:Choice>
              <mc:Fallback>
                <p:oleObj name="Equation" r:id="rId3" imgW="33526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914400"/>
                        <a:ext cx="6705360" cy="193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738734"/>
              </p:ext>
            </p:extLst>
          </p:nvPr>
        </p:nvGraphicFramePr>
        <p:xfrm>
          <a:off x="1219200" y="457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3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65349"/>
              </p:ext>
            </p:extLst>
          </p:nvPr>
        </p:nvGraphicFramePr>
        <p:xfrm>
          <a:off x="598588" y="3429000"/>
          <a:ext cx="6577920" cy="19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4" name="Equation" r:id="rId7" imgW="3288960" imgH="965160" progId="Equation.DSMT4">
                  <p:embed/>
                </p:oleObj>
              </mc:Choice>
              <mc:Fallback>
                <p:oleObj name="Equation" r:id="rId7" imgW="328896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8" y="3429000"/>
                        <a:ext cx="6577920" cy="193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890802"/>
              </p:ext>
            </p:extLst>
          </p:nvPr>
        </p:nvGraphicFramePr>
        <p:xfrm>
          <a:off x="7467600" y="148586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5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48586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01476"/>
              </p:ext>
            </p:extLst>
          </p:nvPr>
        </p:nvGraphicFramePr>
        <p:xfrm>
          <a:off x="1219200" y="29338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6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338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0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83231"/>
              </p:ext>
            </p:extLst>
          </p:nvPr>
        </p:nvGraphicFramePr>
        <p:xfrm>
          <a:off x="428064" y="788706"/>
          <a:ext cx="6034824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1" name="Equation" r:id="rId3" imgW="3352680" imgH="965160" progId="Equation.DSMT4">
                  <p:embed/>
                </p:oleObj>
              </mc:Choice>
              <mc:Fallback>
                <p:oleObj name="Equation" r:id="rId3" imgW="3352680" imgH="965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64" y="788706"/>
                        <a:ext cx="6034824" cy="17372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580551"/>
              </p:ext>
            </p:extLst>
          </p:nvPr>
        </p:nvGraphicFramePr>
        <p:xfrm>
          <a:off x="6987360" y="1017306"/>
          <a:ext cx="157464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2" name="Equation" r:id="rId5" imgW="787320" imgH="634680" progId="Equation.DSMT4">
                  <p:embed/>
                </p:oleObj>
              </mc:Choice>
              <mc:Fallback>
                <p:oleObj name="Equation" r:id="rId5" imgW="78732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360" y="1017306"/>
                        <a:ext cx="1574640" cy="1269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34960" y="838687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3"/>
          </p:cNvCxnSpPr>
          <p:nvPr/>
        </p:nvCxnSpPr>
        <p:spPr>
          <a:xfrm rot="10800000" flipV="1">
            <a:off x="6462888" y="1232796"/>
            <a:ext cx="372072" cy="4245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326961"/>
              </p:ext>
            </p:extLst>
          </p:nvPr>
        </p:nvGraphicFramePr>
        <p:xfrm>
          <a:off x="428064" y="3124200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3" name="Equation" r:id="rId7" imgW="838080" imgH="457200" progId="Equation.DSMT4">
                  <p:embed/>
                </p:oleObj>
              </mc:Choice>
              <mc:Fallback>
                <p:oleObj name="Equation" r:id="rId7" imgW="8380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64" y="3124200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11975"/>
              </p:ext>
            </p:extLst>
          </p:nvPr>
        </p:nvGraphicFramePr>
        <p:xfrm>
          <a:off x="686161" y="262205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61" y="262205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5360580" y="692643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58160" y="1653612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13952"/>
              </p:ext>
            </p:extLst>
          </p:nvPr>
        </p:nvGraphicFramePr>
        <p:xfrm>
          <a:off x="374904" y="1767016"/>
          <a:ext cx="6034824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3" name="Equation" r:id="rId3" imgW="3352680" imgH="965160" progId="Equation.DSMT4">
                  <p:embed/>
                </p:oleObj>
              </mc:Choice>
              <mc:Fallback>
                <p:oleObj name="Equation" r:id="rId3" imgW="3352680" imgH="965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4" y="1767016"/>
                        <a:ext cx="6034824" cy="17372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524000"/>
              </p:ext>
            </p:extLst>
          </p:nvPr>
        </p:nvGraphicFramePr>
        <p:xfrm>
          <a:off x="787440" y="3632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4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40" y="3632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866890"/>
              </p:ext>
            </p:extLst>
          </p:nvPr>
        </p:nvGraphicFramePr>
        <p:xfrm>
          <a:off x="374904" y="4114800"/>
          <a:ext cx="20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5" name="Equation" r:id="rId7" imgW="1041120" imgH="457200" progId="Equation.DSMT4">
                  <p:embed/>
                </p:oleObj>
              </mc:Choice>
              <mc:Fallback>
                <p:oleObj name="Equation" r:id="rId7" imgW="1041120" imgH="457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4" y="4114800"/>
                        <a:ext cx="2082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22272"/>
              </p:ext>
            </p:extLst>
          </p:nvPr>
        </p:nvGraphicFramePr>
        <p:xfrm>
          <a:off x="7010400" y="1995616"/>
          <a:ext cx="157464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6" name="Equation" r:id="rId9" imgW="787320" imgH="634680" progId="Equation.DSMT4">
                  <p:embed/>
                </p:oleObj>
              </mc:Choice>
              <mc:Fallback>
                <p:oleObj name="Equation" r:id="rId9" imgW="78732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95616"/>
                        <a:ext cx="1574640" cy="1269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858000" y="2578997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1" idx="1"/>
            <a:endCxn id="3" idx="3"/>
          </p:cNvCxnSpPr>
          <p:nvPr/>
        </p:nvCxnSpPr>
        <p:spPr>
          <a:xfrm rot="10800000">
            <a:off x="6409728" y="2635661"/>
            <a:ext cx="448272" cy="33744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12670"/>
              </p:ext>
            </p:extLst>
          </p:nvPr>
        </p:nvGraphicFramePr>
        <p:xfrm>
          <a:off x="457200" y="381000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7" name="Equation" r:id="rId11" imgW="838080" imgH="457200" progId="Equation.DSMT4">
                  <p:embed/>
                </p:oleObj>
              </mc:Choice>
              <mc:Fallback>
                <p:oleObj name="Equation" r:id="rId11" imgW="83808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flipH="1">
            <a:off x="853440" y="14020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4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02513"/>
              </p:ext>
            </p:extLst>
          </p:nvPr>
        </p:nvGraphicFramePr>
        <p:xfrm>
          <a:off x="895537" y="1920312"/>
          <a:ext cx="6034824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4" name="Equation" r:id="rId3" imgW="3352680" imgH="965160" progId="Equation.DSMT4">
                  <p:embed/>
                </p:oleObj>
              </mc:Choice>
              <mc:Fallback>
                <p:oleObj name="Equation" r:id="rId3" imgW="3352680" imgH="965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537" y="1920312"/>
                        <a:ext cx="6034824" cy="17372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91616"/>
              </p:ext>
            </p:extLst>
          </p:nvPr>
        </p:nvGraphicFramePr>
        <p:xfrm>
          <a:off x="1200337" y="457200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5" name="Equation" r:id="rId5" imgW="838080" imgH="457200" progId="Equation.DSMT4">
                  <p:embed/>
                </p:oleObj>
              </mc:Choice>
              <mc:Fallback>
                <p:oleObj name="Equation" r:id="rId5" imgW="83808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337" y="457200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95138"/>
              </p:ext>
            </p:extLst>
          </p:nvPr>
        </p:nvGraphicFramePr>
        <p:xfrm>
          <a:off x="4827896" y="500780"/>
          <a:ext cx="20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6" name="Equation" r:id="rId7" imgW="1041120" imgH="457200" progId="Equation.DSMT4">
                  <p:embed/>
                </p:oleObj>
              </mc:Choice>
              <mc:Fallback>
                <p:oleObj name="Equation" r:id="rId7" imgW="1041120" imgH="457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896" y="500780"/>
                        <a:ext cx="2082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flipH="1">
            <a:off x="1657537" y="150879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Down Arrow 10"/>
          <p:cNvSpPr/>
          <p:nvPr/>
        </p:nvSpPr>
        <p:spPr>
          <a:xfrm flipH="1">
            <a:off x="5315137" y="153058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75978"/>
              </p:ext>
            </p:extLst>
          </p:nvPr>
        </p:nvGraphicFramePr>
        <p:xfrm>
          <a:off x="965640" y="4162732"/>
          <a:ext cx="627336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7" name="Equation" r:id="rId9" imgW="3136680" imgH="1066680" progId="Equation.DSMT4">
                  <p:embed/>
                </p:oleObj>
              </mc:Choice>
              <mc:Fallback>
                <p:oleObj name="Equation" r:id="rId9" imgW="3136680" imgH="1066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640" y="4162732"/>
                        <a:ext cx="627336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165850"/>
              </p:ext>
            </p:extLst>
          </p:nvPr>
        </p:nvGraphicFramePr>
        <p:xfrm>
          <a:off x="1522332" y="370712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332" y="370712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0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5312"/>
              </p:ext>
            </p:extLst>
          </p:nvPr>
        </p:nvGraphicFramePr>
        <p:xfrm>
          <a:off x="838200" y="762000"/>
          <a:ext cx="627336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93" name="Equation" r:id="rId3" imgW="3136680" imgH="1066680" progId="Equation.DSMT4">
                  <p:embed/>
                </p:oleObj>
              </mc:Choice>
              <mc:Fallback>
                <p:oleObj name="Equation" r:id="rId3" imgW="3136680" imgH="10666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627336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76094"/>
              </p:ext>
            </p:extLst>
          </p:nvPr>
        </p:nvGraphicFramePr>
        <p:xfrm>
          <a:off x="7239000" y="143498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94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43498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02034"/>
              </p:ext>
            </p:extLst>
          </p:nvPr>
        </p:nvGraphicFramePr>
        <p:xfrm>
          <a:off x="838200" y="3429000"/>
          <a:ext cx="599400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95" name="Equation" r:id="rId7" imgW="2997000" imgH="1066680" progId="Equation.DSMT4">
                  <p:embed/>
                </p:oleObj>
              </mc:Choice>
              <mc:Fallback>
                <p:oleObj name="Equation" r:id="rId7" imgW="299700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599400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39135"/>
              </p:ext>
            </p:extLst>
          </p:nvPr>
        </p:nvGraphicFramePr>
        <p:xfrm>
          <a:off x="1447800" y="295914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9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5914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1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965200" y="4343400"/>
            <a:ext cx="4713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2.7 Gerberova greda sa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dijagra-mima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95569"/>
              </p:ext>
            </p:extLst>
          </p:nvPr>
        </p:nvGraphicFramePr>
        <p:xfrm>
          <a:off x="6527800" y="3041073"/>
          <a:ext cx="1625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5" name="Equation" r:id="rId3" imgW="812520" imgH="609480" progId="Equation.DSMT4">
                  <p:embed/>
                </p:oleObj>
              </mc:Choice>
              <mc:Fallback>
                <p:oleObj name="Equation" r:id="rId3" imgW="812520" imgH="609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3041073"/>
                        <a:ext cx="1625600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7" y="533400"/>
            <a:ext cx="4713317" cy="3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2.2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Gerberove grede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>
            <a:normAutofit/>
          </a:bodyPr>
          <a:lstStyle/>
          <a:p>
            <a:r>
              <a:rPr lang="sr-Latn-RS" sz="2800" dirty="0"/>
              <a:t>Gerberove grede </a:t>
            </a:r>
            <a:r>
              <a:rPr lang="sr-Latn-RS" sz="2800" dirty="0" smtClean="0"/>
              <a:t>ili </a:t>
            </a:r>
            <a:r>
              <a:rPr lang="sr-Latn-RS" sz="2800" dirty="0"/>
              <a:t>grede sa zglobovima (Gerberobim zglobovima), statički su određene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Zglobovi </a:t>
            </a:r>
            <a:r>
              <a:rPr lang="sr-Latn-RS" sz="2800" dirty="0"/>
              <a:t>im se ponašaju kao elastični oslonci i u tome je njihova posebnost</a:t>
            </a:r>
            <a:r>
              <a:rPr lang="sr-Latn-RS" sz="2800" dirty="0" smtClean="0"/>
              <a:t>.</a:t>
            </a:r>
          </a:p>
          <a:p>
            <a:r>
              <a:rPr lang="sr-Latn-RS" sz="2800" dirty="0"/>
              <a:t>Problem deformisanja Gerberovih greda možemo rešiti njihovim </a:t>
            </a:r>
            <a:r>
              <a:rPr lang="sr-Latn-RS" sz="2800" b="1" dirty="0" smtClean="0"/>
              <a:t>rastavljanjem</a:t>
            </a:r>
            <a:r>
              <a:rPr lang="sr-Latn-RS" sz="2800" dirty="0" smtClean="0"/>
              <a:t> </a:t>
            </a:r>
            <a:r>
              <a:rPr lang="sr-Latn-RS" sz="2800" dirty="0"/>
              <a:t>na podraspone ili </a:t>
            </a:r>
            <a:r>
              <a:rPr lang="sr-Latn-RS" sz="2800" b="1" dirty="0"/>
              <a:t>bez</a:t>
            </a:r>
            <a:r>
              <a:rPr lang="sr-Latn-RS" sz="2800" dirty="0"/>
              <a:t> </a:t>
            </a:r>
            <a:r>
              <a:rPr lang="sr-Latn-RS" sz="2800" b="1" dirty="0"/>
              <a:t>rastavljanja</a:t>
            </a:r>
            <a:r>
              <a:rPr lang="sr-Latn-RS" sz="2800" dirty="0"/>
              <a:t>. </a:t>
            </a:r>
            <a:endParaRPr lang="en-US" sz="2800" dirty="0"/>
          </a:p>
          <a:p>
            <a:r>
              <a:rPr lang="sr-Latn-RS" sz="2800" dirty="0"/>
              <a:t>U opštem slučaju, rastavljanjem Gerberovih greda mogu se dobiti podrasponi tipa </a:t>
            </a:r>
            <a:r>
              <a:rPr lang="sr-Latn-RS" sz="2800" b="1" dirty="0"/>
              <a:t>prostih</a:t>
            </a:r>
            <a:r>
              <a:rPr lang="sr-Latn-RS" sz="2800" dirty="0"/>
              <a:t> </a:t>
            </a:r>
            <a:r>
              <a:rPr lang="sr-Latn-RS" sz="2800" b="1" dirty="0"/>
              <a:t>greda</a:t>
            </a:r>
            <a:r>
              <a:rPr lang="sr-Latn-RS" sz="2800" dirty="0"/>
              <a:t>, </a:t>
            </a:r>
            <a:r>
              <a:rPr lang="sr-Latn-RS" sz="2800" b="1" dirty="0"/>
              <a:t>greda sa prepustima</a:t>
            </a:r>
            <a:r>
              <a:rPr lang="sr-Latn-RS" sz="2800" dirty="0"/>
              <a:t> i </a:t>
            </a:r>
            <a:r>
              <a:rPr lang="sr-Latn-RS" sz="2800" b="1" dirty="0"/>
              <a:t>konzola</a:t>
            </a:r>
            <a:r>
              <a:rPr lang="sr-Latn-R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987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88385"/>
              </p:ext>
            </p:extLst>
          </p:nvPr>
        </p:nvGraphicFramePr>
        <p:xfrm>
          <a:off x="854177" y="4242120"/>
          <a:ext cx="16250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8" name="Equation" r:id="rId3" imgW="812520" imgH="431640" progId="Equation.DSMT4">
                  <p:embed/>
                </p:oleObj>
              </mc:Choice>
              <mc:Fallback>
                <p:oleObj name="Equation" r:id="rId3" imgW="812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177" y="4242120"/>
                        <a:ext cx="162504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76030"/>
              </p:ext>
            </p:extLst>
          </p:nvPr>
        </p:nvGraphicFramePr>
        <p:xfrm>
          <a:off x="832104" y="3276440"/>
          <a:ext cx="203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9" name="Equation" r:id="rId5" imgW="1016000" imgH="203200" progId="Equation.DSMT4">
                  <p:embed/>
                </p:oleObj>
              </mc:Choice>
              <mc:Fallback>
                <p:oleObj name="Equation" r:id="rId5" imgW="10160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04" y="3276440"/>
                        <a:ext cx="20320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013300"/>
              </p:ext>
            </p:extLst>
          </p:nvPr>
        </p:nvGraphicFramePr>
        <p:xfrm>
          <a:off x="889000" y="557213"/>
          <a:ext cx="6426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60" name="Equation" r:id="rId7" imgW="3213000" imgH="1066680" progId="Equation.DSMT4">
                  <p:embed/>
                </p:oleObj>
              </mc:Choice>
              <mc:Fallback>
                <p:oleObj name="Equation" r:id="rId7" imgW="3213000" imgH="1066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557213"/>
                        <a:ext cx="6426200" cy="213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800600" y="15507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15507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45775"/>
              </p:ext>
            </p:extLst>
          </p:nvPr>
        </p:nvGraphicFramePr>
        <p:xfrm>
          <a:off x="1524000" y="377133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6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7133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77763"/>
              </p:ext>
            </p:extLst>
          </p:nvPr>
        </p:nvGraphicFramePr>
        <p:xfrm>
          <a:off x="1527017" y="284488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6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017" y="284488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6400800" y="38100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05" y="2867027"/>
            <a:ext cx="4399095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89690"/>
              </p:ext>
            </p:extLst>
          </p:nvPr>
        </p:nvGraphicFramePr>
        <p:xfrm>
          <a:off x="876300" y="557213"/>
          <a:ext cx="6451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79" name="Equation" r:id="rId3" imgW="3225600" imgH="1066680" progId="Equation.DSMT4">
                  <p:embed/>
                </p:oleObj>
              </mc:Choice>
              <mc:Fallback>
                <p:oleObj name="Equation" r:id="rId3" imgW="3225600" imgH="1066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57213"/>
                        <a:ext cx="6451600" cy="213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4800600" y="15507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808076"/>
              </p:ext>
            </p:extLst>
          </p:nvPr>
        </p:nvGraphicFramePr>
        <p:xfrm>
          <a:off x="1524000" y="374585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0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4585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31616"/>
              </p:ext>
            </p:extLst>
          </p:nvPr>
        </p:nvGraphicFramePr>
        <p:xfrm>
          <a:off x="1527017" y="28194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1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017" y="28194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67049"/>
              </p:ext>
            </p:extLst>
          </p:nvPr>
        </p:nvGraphicFramePr>
        <p:xfrm>
          <a:off x="868386" y="3266934"/>
          <a:ext cx="31492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2" name="Equation" r:id="rId7" imgW="1574640" imgH="203040" progId="Equation.DSMT4">
                  <p:embed/>
                </p:oleObj>
              </mc:Choice>
              <mc:Fallback>
                <p:oleObj name="Equation" r:id="rId7" imgW="157464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86" y="3266934"/>
                        <a:ext cx="3149280" cy="406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77100"/>
              </p:ext>
            </p:extLst>
          </p:nvPr>
        </p:nvGraphicFramePr>
        <p:xfrm>
          <a:off x="876300" y="4242240"/>
          <a:ext cx="152352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3" name="Equation" r:id="rId9" imgW="761760" imgH="393480" progId="Equation.DSMT4">
                  <p:embed/>
                </p:oleObj>
              </mc:Choice>
              <mc:Fallback>
                <p:oleObj name="Equation" r:id="rId9" imgW="761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242240"/>
                        <a:ext cx="152352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05" y="2867027"/>
            <a:ext cx="4399095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41309"/>
              </p:ext>
            </p:extLst>
          </p:nvPr>
        </p:nvGraphicFramePr>
        <p:xfrm>
          <a:off x="457200" y="3200400"/>
          <a:ext cx="355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9" name="Equation" r:id="rId3" imgW="1777680" imgH="469800" progId="Equation.DSMT4">
                  <p:embed/>
                </p:oleObj>
              </mc:Choice>
              <mc:Fallback>
                <p:oleObj name="Equation" r:id="rId3" imgW="177768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3556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536785"/>
              </p:ext>
            </p:extLst>
          </p:nvPr>
        </p:nvGraphicFramePr>
        <p:xfrm>
          <a:off x="457200" y="533640"/>
          <a:ext cx="627336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80" name="Equation" r:id="rId5" imgW="3136680" imgH="1066680" progId="Equation.DSMT4">
                  <p:embed/>
                </p:oleObj>
              </mc:Choice>
              <mc:Fallback>
                <p:oleObj name="Equation" r:id="rId5" imgW="3136680" imgH="10666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640"/>
                        <a:ext cx="627336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72298"/>
              </p:ext>
            </p:extLst>
          </p:nvPr>
        </p:nvGraphicFramePr>
        <p:xfrm>
          <a:off x="7245096" y="1168680"/>
          <a:ext cx="16250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81"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096" y="1168680"/>
                        <a:ext cx="162504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892296" y="16269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11096" y="16269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873496" y="22860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 rot="5400000" flipH="1">
            <a:off x="6919248" y="148974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398990"/>
              </p:ext>
            </p:extLst>
          </p:nvPr>
        </p:nvGraphicFramePr>
        <p:xfrm>
          <a:off x="971316" y="27687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8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" y="27687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6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49299"/>
              </p:ext>
            </p:extLst>
          </p:nvPr>
        </p:nvGraphicFramePr>
        <p:xfrm>
          <a:off x="457200" y="533640"/>
          <a:ext cx="627336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5" name="Equation" r:id="rId3" imgW="3136680" imgH="1066680" progId="Equation.DSMT4">
                  <p:embed/>
                </p:oleObj>
              </mc:Choice>
              <mc:Fallback>
                <p:oleObj name="Equation" r:id="rId3" imgW="3136680" imgH="1066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640"/>
                        <a:ext cx="627336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892296" y="16269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5400000" flipH="1">
            <a:off x="6919248" y="148974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86452"/>
              </p:ext>
            </p:extLst>
          </p:nvPr>
        </p:nvGraphicFramePr>
        <p:xfrm>
          <a:off x="971316" y="27687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6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" y="27687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59863"/>
              </p:ext>
            </p:extLst>
          </p:nvPr>
        </p:nvGraphicFramePr>
        <p:xfrm>
          <a:off x="7274593" y="1206840"/>
          <a:ext cx="152352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7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593" y="1206840"/>
                        <a:ext cx="152352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07111"/>
              </p:ext>
            </p:extLst>
          </p:nvPr>
        </p:nvGraphicFramePr>
        <p:xfrm>
          <a:off x="508000" y="3276600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8" name="Equation" r:id="rId9" imgW="2158920" imgH="457200" progId="Equation.DSMT4">
                  <p:embed/>
                </p:oleObj>
              </mc:Choice>
              <mc:Fallback>
                <p:oleObj name="Equation" r:id="rId9" imgW="21589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276600"/>
                        <a:ext cx="4318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0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2.3 Stepenaste grede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114800"/>
            <a:ext cx="7772400" cy="2362200"/>
          </a:xfrm>
        </p:spPr>
        <p:txBody>
          <a:bodyPr>
            <a:noAutofit/>
          </a:bodyPr>
          <a:lstStyle/>
          <a:p>
            <a:r>
              <a:rPr lang="sr-Latn-RS" sz="2800" dirty="0" smtClean="0"/>
              <a:t>Greda na slici poslužiće nam da se upoznamo sa deformisanjem </a:t>
            </a:r>
            <a:r>
              <a:rPr lang="sr-Latn-RS" sz="2800" dirty="0"/>
              <a:t>stepenastih </a:t>
            </a:r>
            <a:r>
              <a:rPr lang="sr-Latn-RS" sz="2800" dirty="0" smtClean="0"/>
              <a:t>greda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r>
              <a:rPr lang="sr-Latn-RS" sz="2800" dirty="0" smtClean="0"/>
              <a:t>Izabraćemo </a:t>
            </a:r>
            <a:r>
              <a:rPr lang="sr-Latn-RS" sz="2800" b="1" dirty="0"/>
              <a:t>dva</a:t>
            </a:r>
            <a:r>
              <a:rPr lang="sr-Latn-RS" sz="2800" dirty="0"/>
              <a:t> </a:t>
            </a:r>
            <a:r>
              <a:rPr lang="sr-Latn-RS" sz="2800" b="1" dirty="0"/>
              <a:t>pristupa</a:t>
            </a:r>
            <a:r>
              <a:rPr lang="sr-Latn-RS" sz="2800" dirty="0"/>
              <a:t> za određivanje njene funkcije nagiba i funkcije ugiba.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07" y="1219200"/>
            <a:ext cx="3734493" cy="2394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685001"/>
            <a:ext cx="470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2.8 Jedan slučaj stepenaste grede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rmAutofit/>
          </a:bodyPr>
          <a:lstStyle/>
          <a:p>
            <a:r>
              <a:rPr lang="sr-Latn-RS" sz="2800" b="1" dirty="0"/>
              <a:t>Prvi pristup –</a:t>
            </a:r>
            <a:r>
              <a:rPr lang="sr-Latn-RS" sz="2800" dirty="0"/>
              <a:t> </a:t>
            </a:r>
            <a:r>
              <a:rPr lang="sr-Latn-RS" sz="2800" dirty="0" smtClean="0"/>
              <a:t>U literaturi se </a:t>
            </a:r>
            <a:r>
              <a:rPr lang="sr-Latn-RS" sz="2800" dirty="0"/>
              <a:t>za stepenaste grede se predlaže postavljanje približnih diferencijalnih jednačina za svako od polja </a:t>
            </a:r>
            <a:r>
              <a:rPr lang="sr-Latn-RS" sz="2800" dirty="0" smtClean="0"/>
              <a:t>posebno</a:t>
            </a:r>
            <a:r>
              <a:rPr lang="en-US" sz="2800" dirty="0" smtClean="0"/>
              <a:t>.</a:t>
            </a:r>
          </a:p>
          <a:p>
            <a:r>
              <a:rPr lang="sr-Latn-BA" sz="2800" dirty="0" smtClean="0"/>
              <a:t>Mi ćemo </a:t>
            </a:r>
            <a:r>
              <a:rPr lang="sr-Latn-RS" sz="2800" dirty="0" smtClean="0"/>
              <a:t>primenom </a:t>
            </a:r>
            <a:r>
              <a:rPr lang="sr-Latn-RS" sz="2800" dirty="0"/>
              <a:t>Makolijevog </a:t>
            </a:r>
            <a:r>
              <a:rPr lang="sr-Latn-RS" sz="2800" dirty="0" smtClean="0"/>
              <a:t>metoda </a:t>
            </a:r>
            <a:r>
              <a:rPr lang="sr-Latn-RS" sz="2800" dirty="0"/>
              <a:t>postaviti dve približne diferencijalne jednačine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Sa prvom ćemo pokriti prva dva polja (polje I i polje II), a sa drugom druga dva polja (polje III i polje IV). </a:t>
            </a:r>
            <a:endParaRPr lang="en-US" sz="2800" dirty="0"/>
          </a:p>
          <a:p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2666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46865"/>
              </p:ext>
            </p:extLst>
          </p:nvPr>
        </p:nvGraphicFramePr>
        <p:xfrm>
          <a:off x="4623360" y="1905000"/>
          <a:ext cx="39110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2" name="Equation" r:id="rId4" imgW="1955520" imgH="393480" progId="Equation.DSMT4">
                  <p:embed/>
                </p:oleObj>
              </mc:Choice>
              <mc:Fallback>
                <p:oleObj name="Equation" r:id="rId4" imgW="19555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360" y="1905000"/>
                        <a:ext cx="391104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96394"/>
              </p:ext>
            </p:extLst>
          </p:nvPr>
        </p:nvGraphicFramePr>
        <p:xfrm>
          <a:off x="2642040" y="3846167"/>
          <a:ext cx="58161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3" name="Equation" r:id="rId6" imgW="2908080" imgH="393480" progId="Equation.DSMT4">
                  <p:embed/>
                </p:oleObj>
              </mc:Choice>
              <mc:Fallback>
                <p:oleObj name="Equation" r:id="rId6" imgW="29080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040" y="3846167"/>
                        <a:ext cx="581616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59245" y="1066800"/>
            <a:ext cx="2743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 + Polje II</a:t>
            </a:r>
            <a:endParaRPr lang="sr-Latn-R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24948" y="3003666"/>
            <a:ext cx="3048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III + Polje IV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9" idx="3"/>
            <a:endCxn id="6" idx="3"/>
          </p:cNvCxnSpPr>
          <p:nvPr/>
        </p:nvCxnSpPr>
        <p:spPr>
          <a:xfrm>
            <a:off x="8502445" y="1328410"/>
            <a:ext cx="31955" cy="970070"/>
          </a:xfrm>
          <a:prstGeom prst="bentConnector3">
            <a:avLst>
              <a:gd name="adj1" fmla="val 81538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3"/>
            <a:endCxn id="8" idx="3"/>
          </p:cNvCxnSpPr>
          <p:nvPr/>
        </p:nvCxnSpPr>
        <p:spPr>
          <a:xfrm flipH="1">
            <a:off x="8458200" y="3265276"/>
            <a:ext cx="14748" cy="974371"/>
          </a:xfrm>
          <a:prstGeom prst="bentConnector3">
            <a:avLst>
              <a:gd name="adj1" fmla="val -15500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11566"/>
              </p:ext>
            </p:extLst>
          </p:nvPr>
        </p:nvGraphicFramePr>
        <p:xfrm>
          <a:off x="4623360" y="2976924"/>
          <a:ext cx="39110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0" name="Equation" r:id="rId4" imgW="1955520" imgH="393480" progId="Equation.DSMT4">
                  <p:embed/>
                </p:oleObj>
              </mc:Choice>
              <mc:Fallback>
                <p:oleObj name="Equation" r:id="rId4" imgW="19555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360" y="2976924"/>
                        <a:ext cx="391104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701189"/>
            <a:ext cx="2743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46229"/>
              </p:ext>
            </p:extLst>
          </p:nvPr>
        </p:nvGraphicFramePr>
        <p:xfrm>
          <a:off x="3403680" y="4394760"/>
          <a:ext cx="513072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1" name="Equation" r:id="rId6" imgW="2565360" imgH="812520" progId="Equation.DSMT4">
                  <p:embed/>
                </p:oleObj>
              </mc:Choice>
              <mc:Fallback>
                <p:oleObj name="Equation" r:id="rId6" imgW="256536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80" y="4394760"/>
                        <a:ext cx="513072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19077"/>
              </p:ext>
            </p:extLst>
          </p:nvPr>
        </p:nvGraphicFramePr>
        <p:xfrm>
          <a:off x="6439200" y="388001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2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200" y="388001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5" idx="3"/>
            <a:endCxn id="4" idx="3"/>
          </p:cNvCxnSpPr>
          <p:nvPr/>
        </p:nvCxnSpPr>
        <p:spPr>
          <a:xfrm>
            <a:off x="8534400" y="2178243"/>
            <a:ext cx="12700" cy="1192161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3108794"/>
            <a:ext cx="2743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 + Polje II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1914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941493"/>
            <a:ext cx="2743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47722"/>
              </p:ext>
            </p:extLst>
          </p:nvPr>
        </p:nvGraphicFramePr>
        <p:xfrm>
          <a:off x="6439200" y="4013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67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200" y="4013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749209"/>
              </p:ext>
            </p:extLst>
          </p:nvPr>
        </p:nvGraphicFramePr>
        <p:xfrm>
          <a:off x="2642040" y="3090353"/>
          <a:ext cx="58161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68" name="Equation" r:id="rId6" imgW="2908080" imgH="393480" progId="Equation.DSMT4">
                  <p:embed/>
                </p:oleObj>
              </mc:Choice>
              <mc:Fallback>
                <p:oleObj name="Equation" r:id="rId6" imgW="29080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040" y="3090353"/>
                        <a:ext cx="581616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34636"/>
              </p:ext>
            </p:extLst>
          </p:nvPr>
        </p:nvGraphicFramePr>
        <p:xfrm>
          <a:off x="1473480" y="4470960"/>
          <a:ext cx="698472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69" name="Equation" r:id="rId8" imgW="3492360" imgH="812520" progId="Equation.DSMT4">
                  <p:embed/>
                </p:oleObj>
              </mc:Choice>
              <mc:Fallback>
                <p:oleObj name="Equation" r:id="rId8" imgW="349236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480" y="4470960"/>
                        <a:ext cx="698472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7294" y="3014120"/>
            <a:ext cx="175260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III + Polje IV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5153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52901"/>
              </p:ext>
            </p:extLst>
          </p:nvPr>
        </p:nvGraphicFramePr>
        <p:xfrm>
          <a:off x="4953000" y="514866"/>
          <a:ext cx="2869920" cy="233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42" name="Equation" r:id="rId4" imgW="1434960" imgH="1168200" progId="Equation.DSMT4">
                  <p:embed/>
                </p:oleObj>
              </mc:Choice>
              <mc:Fallback>
                <p:oleObj name="Equation" r:id="rId4" imgW="1434960" imgH="1168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4866"/>
                        <a:ext cx="2869920" cy="233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89158"/>
              </p:ext>
            </p:extLst>
          </p:nvPr>
        </p:nvGraphicFramePr>
        <p:xfrm>
          <a:off x="2692120" y="3124200"/>
          <a:ext cx="513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43" name="Equation" r:id="rId6" imgW="2565360" imgH="393480" progId="Equation.DSMT4">
                  <p:embed/>
                </p:oleObj>
              </mc:Choice>
              <mc:Fallback>
                <p:oleObj name="Equation" r:id="rId6" imgW="25653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120" y="3124200"/>
                        <a:ext cx="5130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00600" y="381000"/>
            <a:ext cx="31242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6" idx="3"/>
            <a:endCxn id="5" idx="3"/>
          </p:cNvCxnSpPr>
          <p:nvPr/>
        </p:nvCxnSpPr>
        <p:spPr>
          <a:xfrm flipH="1">
            <a:off x="7822920" y="723900"/>
            <a:ext cx="101880" cy="2794000"/>
          </a:xfrm>
          <a:prstGeom prst="bentConnector3">
            <a:avLst>
              <a:gd name="adj1" fmla="val -2243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792342"/>
              </p:ext>
            </p:extLst>
          </p:nvPr>
        </p:nvGraphicFramePr>
        <p:xfrm>
          <a:off x="3810000" y="398149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44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8149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13220"/>
              </p:ext>
            </p:extLst>
          </p:nvPr>
        </p:nvGraphicFramePr>
        <p:xfrm>
          <a:off x="3474397" y="4457468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45"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397" y="4457468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5791200" y="291584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rmAutofit/>
          </a:bodyPr>
          <a:lstStyle/>
          <a:p>
            <a:r>
              <a:rPr lang="sr-Latn-RS" sz="2800" dirty="0"/>
              <a:t>Zglobnoj poprečnoj sili, nakon rastavljanja, za jedan od podraspona dodeljujemo ulogu reakcije u elastičnom osloncu, a za drugi odgovarajući podraspon, dodeljujemo ulogu suprotno usmerene aktivne sile</a:t>
            </a:r>
            <a:r>
              <a:rPr lang="sr-Latn-RS" sz="2800" dirty="0" smtClean="0"/>
              <a:t>.</a:t>
            </a:r>
          </a:p>
          <a:p>
            <a:r>
              <a:rPr lang="sr-Latn-RS" sz="2800" dirty="0"/>
              <a:t>U slučaju da Gerberovu gredu ne rastavljamo, u njenu približnu diferencijalnu jednačinu elastične linije, </a:t>
            </a:r>
            <a:r>
              <a:rPr lang="sr-Latn-RS" sz="2800" b="1" dirty="0"/>
              <a:t>ako primenimo Makolijev metod</a:t>
            </a:r>
            <a:r>
              <a:rPr lang="sr-Latn-RS" sz="2800" dirty="0"/>
              <a:t>,  ili u univerzalnu funkciju </a:t>
            </a:r>
            <a:r>
              <a:rPr lang="sr-Latn-RS" sz="2800" dirty="0" smtClean="0"/>
              <a:t>ugiba, </a:t>
            </a:r>
            <a:r>
              <a:rPr lang="sr-Latn-RS" sz="2800" b="1" dirty="0"/>
              <a:t>ako primenimo metod početnih parametara</a:t>
            </a:r>
            <a:r>
              <a:rPr lang="sr-Latn-RS" sz="2800" dirty="0"/>
              <a:t>, </a:t>
            </a:r>
            <a:r>
              <a:rPr lang="sr-Latn-RS" sz="2800" b="1" dirty="0"/>
              <a:t>uvodimo promenu ugla nagiba</a:t>
            </a:r>
            <a:r>
              <a:rPr lang="sr-Latn-RS" sz="2800" dirty="0"/>
              <a:t> </a:t>
            </a:r>
            <a:r>
              <a:rPr lang="sr-Latn-RS" sz="2800" b="1" dirty="0">
                <a:sym typeface="Symbol" panose="05050102010706020507" pitchFamily="18" charset="2"/>
              </a:rPr>
              <a:t></a:t>
            </a:r>
            <a:r>
              <a:rPr lang="sr-Latn-RS" sz="2800" dirty="0"/>
              <a:t> na mestu zgloba (na mestu gde se elastična linija lomi</a:t>
            </a:r>
            <a:r>
              <a:rPr lang="sr-Latn-RS" sz="2800" dirty="0" smtClean="0"/>
              <a:t>).</a:t>
            </a:r>
            <a:endParaRPr lang="en-US" sz="2800" dirty="0"/>
          </a:p>
          <a:p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5615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26317"/>
              </p:ext>
            </p:extLst>
          </p:nvPr>
        </p:nvGraphicFramePr>
        <p:xfrm>
          <a:off x="4953000" y="514866"/>
          <a:ext cx="2869920" cy="233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50" name="Equation" r:id="rId4" imgW="1434960" imgH="1168200" progId="Equation.DSMT4">
                  <p:embed/>
                </p:oleObj>
              </mc:Choice>
              <mc:Fallback>
                <p:oleObj name="Equation" r:id="rId4" imgW="1434960" imgH="1168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4866"/>
                        <a:ext cx="2869920" cy="233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800600" y="1066800"/>
            <a:ext cx="31242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31902"/>
              </p:ext>
            </p:extLst>
          </p:nvPr>
        </p:nvGraphicFramePr>
        <p:xfrm>
          <a:off x="1117319" y="3124200"/>
          <a:ext cx="670560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51" name="Equation" r:id="rId6" imgW="3352680" imgH="914400" progId="Equation.DSMT4">
                  <p:embed/>
                </p:oleObj>
              </mc:Choice>
              <mc:Fallback>
                <p:oleObj name="Equation" r:id="rId6" imgW="335268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319" y="3124200"/>
                        <a:ext cx="6705601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5" idx="3"/>
            <a:endCxn id="6" idx="3"/>
          </p:cNvCxnSpPr>
          <p:nvPr/>
        </p:nvCxnSpPr>
        <p:spPr>
          <a:xfrm flipH="1">
            <a:off x="7822920" y="1409700"/>
            <a:ext cx="101880" cy="2628900"/>
          </a:xfrm>
          <a:prstGeom prst="bentConnector3">
            <a:avLst>
              <a:gd name="adj1" fmla="val -2243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77889"/>
              </p:ext>
            </p:extLst>
          </p:nvPr>
        </p:nvGraphicFramePr>
        <p:xfrm>
          <a:off x="1454830" y="5486400"/>
          <a:ext cx="203184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52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830" y="5486400"/>
                        <a:ext cx="203184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95985"/>
              </p:ext>
            </p:extLst>
          </p:nvPr>
        </p:nvGraphicFramePr>
        <p:xfrm>
          <a:off x="1981200" y="505082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53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5082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6172200" y="381000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43230"/>
              </p:ext>
            </p:extLst>
          </p:nvPr>
        </p:nvGraphicFramePr>
        <p:xfrm>
          <a:off x="5131080" y="514866"/>
          <a:ext cx="2869920" cy="233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73" name="Equation" r:id="rId4" imgW="1434960" imgH="1168200" progId="Equation.DSMT4">
                  <p:embed/>
                </p:oleObj>
              </mc:Choice>
              <mc:Fallback>
                <p:oleObj name="Equation" r:id="rId4" imgW="1434960" imgH="1168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080" y="514866"/>
                        <a:ext cx="2869920" cy="233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15588"/>
              </p:ext>
            </p:extLst>
          </p:nvPr>
        </p:nvGraphicFramePr>
        <p:xfrm>
          <a:off x="1981200" y="505082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74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5082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983628"/>
              </p:ext>
            </p:extLst>
          </p:nvPr>
        </p:nvGraphicFramePr>
        <p:xfrm>
          <a:off x="558800" y="3068638"/>
          <a:ext cx="74422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75" name="Equation" r:id="rId8" imgW="3720960" imgH="914400" progId="Equation.DSMT4">
                  <p:embed/>
                </p:oleObj>
              </mc:Choice>
              <mc:Fallback>
                <p:oleObj name="Equation" r:id="rId8" imgW="372096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068638"/>
                        <a:ext cx="7442200" cy="1825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29200" y="1676400"/>
            <a:ext cx="31242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8" idx="3"/>
            <a:endCxn id="7" idx="3"/>
          </p:cNvCxnSpPr>
          <p:nvPr/>
        </p:nvCxnSpPr>
        <p:spPr>
          <a:xfrm flipH="1">
            <a:off x="8001000" y="2019300"/>
            <a:ext cx="152400" cy="1962150"/>
          </a:xfrm>
          <a:prstGeom prst="bentConnector3">
            <a:avLst>
              <a:gd name="adj1" fmla="val -1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822066"/>
              </p:ext>
            </p:extLst>
          </p:nvPr>
        </p:nvGraphicFramePr>
        <p:xfrm>
          <a:off x="1143000" y="5467965"/>
          <a:ext cx="3300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76" name="Equation" r:id="rId10" imgW="1650960" imgH="393480" progId="Equation.DSMT4">
                  <p:embed/>
                </p:oleObj>
              </mc:Choice>
              <mc:Fallback>
                <p:oleObj name="Equation" r:id="rId10" imgW="16509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67965"/>
                        <a:ext cx="33004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5525357" y="3782129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8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43230"/>
              </p:ext>
            </p:extLst>
          </p:nvPr>
        </p:nvGraphicFramePr>
        <p:xfrm>
          <a:off x="5131080" y="514866"/>
          <a:ext cx="2869920" cy="233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30" name="Equation" r:id="rId4" imgW="1434960" imgH="1168200" progId="Equation.DSMT4">
                  <p:embed/>
                </p:oleObj>
              </mc:Choice>
              <mc:Fallback>
                <p:oleObj name="Equation" r:id="rId4" imgW="1434960" imgH="1168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080" y="514866"/>
                        <a:ext cx="2869920" cy="233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80240"/>
              </p:ext>
            </p:extLst>
          </p:nvPr>
        </p:nvGraphicFramePr>
        <p:xfrm>
          <a:off x="1270000" y="4495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31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95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625715"/>
              </p:ext>
            </p:extLst>
          </p:nvPr>
        </p:nvGraphicFramePr>
        <p:xfrm>
          <a:off x="558800" y="3536950"/>
          <a:ext cx="74422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32" name="Equation" r:id="rId8" imgW="3720960" imgH="444240" progId="Equation.DSMT4">
                  <p:embed/>
                </p:oleObj>
              </mc:Choice>
              <mc:Fallback>
                <p:oleObj name="Equation" r:id="rId8" imgW="3720960" imgH="4442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536950"/>
                        <a:ext cx="7442200" cy="887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29200" y="2286000"/>
            <a:ext cx="31242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8" idx="3"/>
            <a:endCxn id="7" idx="3"/>
          </p:cNvCxnSpPr>
          <p:nvPr/>
        </p:nvCxnSpPr>
        <p:spPr>
          <a:xfrm flipH="1">
            <a:off x="8001000" y="2628900"/>
            <a:ext cx="152400" cy="1351756"/>
          </a:xfrm>
          <a:prstGeom prst="bentConnector3">
            <a:avLst>
              <a:gd name="adj1" fmla="val -1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68087"/>
              </p:ext>
            </p:extLst>
          </p:nvPr>
        </p:nvGraphicFramePr>
        <p:xfrm>
          <a:off x="571500" y="4953000"/>
          <a:ext cx="2411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33" name="Equation" r:id="rId10" imgW="1206360" imgH="393480" progId="Equation.DSMT4">
                  <p:embed/>
                </p:oleObj>
              </mc:Choice>
              <mc:Fallback>
                <p:oleObj name="Equation" r:id="rId10" imgW="120636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953000"/>
                        <a:ext cx="24114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9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01235"/>
              </p:ext>
            </p:extLst>
          </p:nvPr>
        </p:nvGraphicFramePr>
        <p:xfrm>
          <a:off x="1098755" y="1754395"/>
          <a:ext cx="3300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54" name="Equation" r:id="rId3" imgW="1650960" imgH="393480" progId="Equation.DSMT4">
                  <p:embed/>
                </p:oleObj>
              </mc:Choice>
              <mc:Fallback>
                <p:oleObj name="Equation" r:id="rId3" imgW="165096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755" y="1754395"/>
                        <a:ext cx="33004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59756"/>
              </p:ext>
            </p:extLst>
          </p:nvPr>
        </p:nvGraphicFramePr>
        <p:xfrm>
          <a:off x="1066800" y="839995"/>
          <a:ext cx="203184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55" name="Equation" r:id="rId5" imgW="1015920" imgH="241200" progId="Equation.DSMT4">
                  <p:embed/>
                </p:oleObj>
              </mc:Choice>
              <mc:Fallback>
                <p:oleObj name="Equation" r:id="rId5" imgW="101592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839995"/>
                        <a:ext cx="203184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flipH="1">
            <a:off x="2225040" y="140123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769350"/>
              </p:ext>
            </p:extLst>
          </p:nvPr>
        </p:nvGraphicFramePr>
        <p:xfrm>
          <a:off x="4876800" y="1728995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56" name="Equation" r:id="rId7" imgW="698400" imgH="419040" progId="Equation.DSMT4">
                  <p:embed/>
                </p:oleObj>
              </mc:Choice>
              <mc:Fallback>
                <p:oleObj name="Equation" r:id="rId7" imgW="6984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28995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472698"/>
              </p:ext>
            </p:extLst>
          </p:nvPr>
        </p:nvGraphicFramePr>
        <p:xfrm>
          <a:off x="4456471" y="199569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57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471" y="199569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64892"/>
              </p:ext>
            </p:extLst>
          </p:nvPr>
        </p:nvGraphicFramePr>
        <p:xfrm>
          <a:off x="4419600" y="3049795"/>
          <a:ext cx="241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58" name="Equation" r:id="rId11" imgW="1206360" imgH="393480" progId="Equation.DSMT4">
                  <p:embed/>
                </p:oleObj>
              </mc:Choice>
              <mc:Fallback>
                <p:oleObj name="Equation" r:id="rId11" imgW="1206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9795"/>
                        <a:ext cx="241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flipH="1">
            <a:off x="5334000" y="267133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41504"/>
              </p:ext>
            </p:extLst>
          </p:nvPr>
        </p:nvGraphicFramePr>
        <p:xfrm>
          <a:off x="609600" y="92879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59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2879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71150"/>
              </p:ext>
            </p:extLst>
          </p:nvPr>
        </p:nvGraphicFramePr>
        <p:xfrm>
          <a:off x="7324188" y="3024395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0" name="Equation" r:id="rId15" imgW="685800" imgH="419040" progId="Equation.DSMT4">
                  <p:embed/>
                </p:oleObj>
              </mc:Choice>
              <mc:Fallback>
                <p:oleObj name="Equation" r:id="rId15" imgW="68580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188" y="3024395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24153"/>
              </p:ext>
            </p:extLst>
          </p:nvPr>
        </p:nvGraphicFramePr>
        <p:xfrm>
          <a:off x="685800" y="306259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1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6259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05932"/>
              </p:ext>
            </p:extLst>
          </p:nvPr>
        </p:nvGraphicFramePr>
        <p:xfrm>
          <a:off x="6885064" y="335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2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064" y="3352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 rot="5400000" flipH="1">
            <a:off x="3268980" y="94403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Down Arrow 17"/>
          <p:cNvSpPr/>
          <p:nvPr/>
        </p:nvSpPr>
        <p:spPr>
          <a:xfrm flipH="1" flipV="1">
            <a:off x="7941408" y="26670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Elbow Connector 19"/>
          <p:cNvCxnSpPr>
            <a:stCxn id="17" idx="0"/>
            <a:endCxn id="18" idx="2"/>
          </p:cNvCxnSpPr>
          <p:nvPr/>
        </p:nvCxnSpPr>
        <p:spPr>
          <a:xfrm>
            <a:off x="3474720" y="1081195"/>
            <a:ext cx="4535268" cy="158580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54354"/>
              </p:ext>
            </p:extLst>
          </p:nvPr>
        </p:nvGraphicFramePr>
        <p:xfrm>
          <a:off x="1120388" y="2776269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3" name="Equation" r:id="rId19" imgW="685800" imgH="419040" progId="Equation.DSMT4">
                  <p:embed/>
                </p:oleObj>
              </mc:Choice>
              <mc:Fallback>
                <p:oleObj name="Equation" r:id="rId19" imgW="68580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388" y="2776269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12" idx="1"/>
            <a:endCxn id="15" idx="1"/>
          </p:cNvCxnSpPr>
          <p:nvPr/>
        </p:nvCxnSpPr>
        <p:spPr>
          <a:xfrm rot="10800000" flipH="1" flipV="1">
            <a:off x="609600" y="1081195"/>
            <a:ext cx="76200" cy="2133800"/>
          </a:xfrm>
          <a:prstGeom prst="bentConnector3">
            <a:avLst>
              <a:gd name="adj1" fmla="val -3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218757"/>
              </p:ext>
            </p:extLst>
          </p:nvPr>
        </p:nvGraphicFramePr>
        <p:xfrm>
          <a:off x="990600" y="1803960"/>
          <a:ext cx="513072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9" name="Equation" r:id="rId3" imgW="2565360" imgH="812520" progId="Equation.DSMT4">
                  <p:embed/>
                </p:oleObj>
              </mc:Choice>
              <mc:Fallback>
                <p:oleObj name="Equation" r:id="rId3" imgW="256536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03960"/>
                        <a:ext cx="513072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14441"/>
              </p:ext>
            </p:extLst>
          </p:nvPr>
        </p:nvGraphicFramePr>
        <p:xfrm>
          <a:off x="6604000" y="2819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0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756235"/>
              </p:ext>
            </p:extLst>
          </p:nvPr>
        </p:nvGraphicFramePr>
        <p:xfrm>
          <a:off x="4800600" y="5334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1" name="Equation" r:id="rId7" imgW="685800" imgH="419040" progId="Equation.DSMT4">
                  <p:embed/>
                </p:oleObj>
              </mc:Choice>
              <mc:Fallback>
                <p:oleObj name="Equation" r:id="rId7" imgW="685800" imgH="419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3400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flipH="1">
            <a:off x="5257800" y="14478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 rot="5400000" flipH="1">
            <a:off x="6294080" y="29032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58379"/>
              </p:ext>
            </p:extLst>
          </p:nvPr>
        </p:nvGraphicFramePr>
        <p:xfrm>
          <a:off x="1346200" y="3937000"/>
          <a:ext cx="5511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2" name="Equation" r:id="rId9" imgW="2755900" imgH="1117600" progId="Equation.DSMT4">
                  <p:embed/>
                </p:oleObj>
              </mc:Choice>
              <mc:Fallback>
                <p:oleObj name="Equation" r:id="rId9" imgW="2755900" imgH="1117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937000"/>
                        <a:ext cx="55118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00129"/>
              </p:ext>
            </p:extLst>
          </p:nvPr>
        </p:nvGraphicFramePr>
        <p:xfrm>
          <a:off x="2159040" y="3505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40" y="3505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1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5662"/>
              </p:ext>
            </p:extLst>
          </p:nvPr>
        </p:nvGraphicFramePr>
        <p:xfrm>
          <a:off x="457200" y="1828808"/>
          <a:ext cx="6286248" cy="146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3" name="Equation" r:id="rId3" imgW="3492360" imgH="812520" progId="Equation.DSMT4">
                  <p:embed/>
                </p:oleObj>
              </mc:Choice>
              <mc:Fallback>
                <p:oleObj name="Equation" r:id="rId3" imgW="349236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8"/>
                        <a:ext cx="6286248" cy="14625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79549"/>
              </p:ext>
            </p:extLst>
          </p:nvPr>
        </p:nvGraphicFramePr>
        <p:xfrm>
          <a:off x="7315200" y="2453144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4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53144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35519"/>
              </p:ext>
            </p:extLst>
          </p:nvPr>
        </p:nvGraphicFramePr>
        <p:xfrm>
          <a:off x="5362016" y="4572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5" name="Equation" r:id="rId7" imgW="685800" imgH="419040" progId="Equation.DSMT4">
                  <p:embed/>
                </p:oleObj>
              </mc:Choice>
              <mc:Fallback>
                <p:oleObj name="Equation" r:id="rId7" imgW="685800" imgH="419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016" y="457200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00551"/>
              </p:ext>
            </p:extLst>
          </p:nvPr>
        </p:nvGraphicFramePr>
        <p:xfrm>
          <a:off x="914400" y="3856038"/>
          <a:ext cx="6881812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6" name="Equation" r:id="rId9" imgW="3822480" imgH="1117440" progId="Equation.DSMT4">
                  <p:embed/>
                </p:oleObj>
              </mc:Choice>
              <mc:Fallback>
                <p:oleObj name="Equation" r:id="rId9" imgW="382248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56038"/>
                        <a:ext cx="6881812" cy="20113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5806440" y="1424944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 rot="5400000" flipH="1">
            <a:off x="6960744" y="2735084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442296"/>
              </p:ext>
            </p:extLst>
          </p:nvPr>
        </p:nvGraphicFramePr>
        <p:xfrm>
          <a:off x="1600200" y="337124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7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7124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65814"/>
              </p:ext>
            </p:extLst>
          </p:nvPr>
        </p:nvGraphicFramePr>
        <p:xfrm>
          <a:off x="914400" y="3048000"/>
          <a:ext cx="4876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7" name="Equation" r:id="rId3" imgW="2438280" imgH="558720" progId="Equation.DSMT4">
                  <p:embed/>
                </p:oleObj>
              </mc:Choice>
              <mc:Fallback>
                <p:oleObj name="Equation" r:id="rId3" imgW="243828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48768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00044"/>
              </p:ext>
            </p:extLst>
          </p:nvPr>
        </p:nvGraphicFramePr>
        <p:xfrm>
          <a:off x="914400" y="4724400"/>
          <a:ext cx="271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8" name="Equation" r:id="rId5" imgW="1358640" imgH="457200" progId="Equation.DSMT4">
                  <p:embed/>
                </p:oleObj>
              </mc:Choice>
              <mc:Fallback>
                <p:oleObj name="Equation" r:id="rId5" imgW="1358640" imgH="457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2717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47607"/>
              </p:ext>
            </p:extLst>
          </p:nvPr>
        </p:nvGraphicFramePr>
        <p:xfrm>
          <a:off x="6324600" y="34290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9"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4290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5400000" flipH="1">
            <a:off x="6008985" y="3469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78986"/>
              </p:ext>
            </p:extLst>
          </p:nvPr>
        </p:nvGraphicFramePr>
        <p:xfrm>
          <a:off x="1676400" y="4267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0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4724400" y="2922306"/>
            <a:ext cx="457200" cy="13448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5512"/>
              </p:ext>
            </p:extLst>
          </p:nvPr>
        </p:nvGraphicFramePr>
        <p:xfrm>
          <a:off x="615794" y="3048000"/>
          <a:ext cx="660384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09" name="Equation" r:id="rId3" imgW="3301920" imgH="558720" progId="Equation.DSMT4">
                  <p:embed/>
                </p:oleObj>
              </mc:Choice>
              <mc:Fallback>
                <p:oleObj name="Equation" r:id="rId3" imgW="330192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4" y="3048000"/>
                        <a:ext cx="660384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33246"/>
              </p:ext>
            </p:extLst>
          </p:nvPr>
        </p:nvGraphicFramePr>
        <p:xfrm>
          <a:off x="7696200" y="342900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0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8636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7380585" y="3469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024798"/>
              </p:ext>
            </p:extLst>
          </p:nvPr>
        </p:nvGraphicFramePr>
        <p:xfrm>
          <a:off x="642833" y="4724400"/>
          <a:ext cx="304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1" name="Equation" r:id="rId7" imgW="1523880" imgH="457200" progId="Equation.DSMT4">
                  <p:embed/>
                </p:oleObj>
              </mc:Choice>
              <mc:Fallback>
                <p:oleObj name="Equation" r:id="rId7" imgW="15238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33" y="4724400"/>
                        <a:ext cx="3048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32861"/>
              </p:ext>
            </p:extLst>
          </p:nvPr>
        </p:nvGraphicFramePr>
        <p:xfrm>
          <a:off x="1447800" y="4242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42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800" b="1" dirty="0"/>
              <a:t>Drugi pristup – </a:t>
            </a:r>
            <a:r>
              <a:rPr lang="sr-Latn-RS" sz="2800" dirty="0"/>
              <a:t>Deformisanje stepenaste grede može se opisati pomoću odgovarajuće ekvivalentne grede konstantne savojne krutosti (konstantnog poprečnog preseka). Postupak formiranja ovakve grede uključuje:</a:t>
            </a:r>
            <a:endParaRPr lang="en-US" sz="2800" dirty="0"/>
          </a:p>
          <a:p>
            <a:pPr lvl="0"/>
            <a:r>
              <a:rPr lang="sr-Latn-RS" sz="2800" dirty="0"/>
              <a:t>Određivanje presečnih momenata savijanja i presečnih poprečnih sila na mestima prelaza sa jedne na drugu stepenicu (sa dela jedne na deo druge savojne krutosti)</a:t>
            </a:r>
            <a:endParaRPr lang="en-US" sz="2800" dirty="0"/>
          </a:p>
          <a:p>
            <a:pPr lvl="0"/>
            <a:r>
              <a:rPr lang="sr-Latn-RS" sz="2800" dirty="0"/>
              <a:t>Rastavljanje grede na delove iste savojne </a:t>
            </a:r>
            <a:r>
              <a:rPr lang="sr-Latn-RS" sz="2800" dirty="0" smtClean="0"/>
              <a:t>krutosti </a:t>
            </a:r>
            <a:r>
              <a:rPr lang="sr-Latn-RS" sz="2800" dirty="0"/>
              <a:t>sa priloženim presečnim momentima savijanja i presečnim poprečnim silama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16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r>
              <a:rPr lang="sr-Latn-RS" sz="2800" dirty="0"/>
              <a:t>Proglašavanje jednog od delova referentnim delom čija će savojna krutost biti jednaka savojnoj krutosti ekvivalentne grede</a:t>
            </a:r>
            <a:r>
              <a:rPr lang="sr-Latn-RS" sz="2800" dirty="0" smtClean="0"/>
              <a:t>,</a:t>
            </a:r>
          </a:p>
          <a:p>
            <a:pPr lvl="0"/>
            <a:r>
              <a:rPr lang="sr-Latn-RS" sz="2800" dirty="0" smtClean="0"/>
              <a:t>Određivanje </a:t>
            </a:r>
            <a:r>
              <a:rPr lang="sr-Latn-RS" sz="2800" dirty="0"/>
              <a:t>količnika aksijalnog momenta inercije poprečnog preseka referentnog dela, za </a:t>
            </a:r>
            <a:r>
              <a:rPr lang="sr-Latn-RS" sz="2800" i="1" dirty="0"/>
              <a:t>x</a:t>
            </a:r>
            <a:r>
              <a:rPr lang="sr-Latn-RS" sz="2800" dirty="0"/>
              <a:t> osu, i istih aksijalnih momenata inercije ostalih delova,</a:t>
            </a:r>
            <a:endParaRPr lang="en-US" sz="2800" dirty="0"/>
          </a:p>
          <a:p>
            <a:pPr lvl="0"/>
            <a:r>
              <a:rPr lang="sr-Latn-RS" sz="2800" dirty="0"/>
              <a:t>Ostale delove, s obzirom na savojnu krutost izjednačiti sa referentnim delom tako što ćemo im sve priložene spoljašnje i uopštene unutrašnje sile pomnožiti sa odgovarajućim količnicima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9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33001" y="5710535"/>
            <a:ext cx="5180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2.5 Podrasponi Gerberove grede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17" y="457200"/>
            <a:ext cx="4364183" cy="1284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8816" y="1905002"/>
            <a:ext cx="4364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2.4 Gerberova greda</a:t>
            </a:r>
            <a:endParaRPr lang="sr-Latn-R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9005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u="sng" dirty="0" smtClean="0"/>
              <a:t>Rastavljanje na podraspone</a:t>
            </a:r>
            <a:endParaRPr lang="sr-Latn-RS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1" y="3043047"/>
            <a:ext cx="266699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Prvi podraspon ?</a:t>
            </a:r>
            <a:endParaRPr lang="sr-Latn-R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6097"/>
            <a:ext cx="5180907" cy="39527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" y="1543396"/>
            <a:ext cx="3941616" cy="18856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9" idx="3"/>
            <a:endCxn id="10" idx="1"/>
          </p:cNvCxnSpPr>
          <p:nvPr/>
        </p:nvCxnSpPr>
        <p:spPr>
          <a:xfrm>
            <a:off x="4398816" y="2486198"/>
            <a:ext cx="1544785" cy="81845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pPr lvl="0"/>
            <a:r>
              <a:rPr lang="sr-Latn-RS" sz="2800" dirty="0" smtClean="0"/>
              <a:t>Sastavljanje </a:t>
            </a:r>
            <a:r>
              <a:rPr lang="sr-Latn-RS" sz="2800" dirty="0"/>
              <a:t>svih delova i formiranje ekvivalentne grede kojoj su na mestima sastavljanja priloženi napadni momenati i napadne sile određeni algebarskim sabiranjem odgovarajućih uopštenih unutrašnjih sila.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15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2286000"/>
            <a:ext cx="3734493" cy="239406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90587"/>
              </p:ext>
            </p:extLst>
          </p:nvPr>
        </p:nvGraphicFramePr>
        <p:xfrm>
          <a:off x="4607052" y="2670513"/>
          <a:ext cx="226008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1" name="Equation" r:id="rId4" imgW="1130040" imgH="812520" progId="Equation.DSMT4">
                  <p:embed/>
                </p:oleObj>
              </mc:Choice>
              <mc:Fallback>
                <p:oleObj name="Equation" r:id="rId4" imgW="113004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052" y="2670513"/>
                        <a:ext cx="226008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3504" y="533400"/>
            <a:ext cx="8083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i="1" dirty="0"/>
              <a:t>Određivanje presečnih momenata savijanja i presečnih poprečnih sila na mestima prelaza sa jedne na drugu </a:t>
            </a:r>
            <a:r>
              <a:rPr lang="sr-Latn-RS" sz="2800" i="1" dirty="0" smtClean="0"/>
              <a:t>stepenicu.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37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5081154" cy="15149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3726356"/>
            <a:ext cx="5081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2.9 Stepenasta greda rastavljena na delove sa manjom i većom savojnom krutošću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504" y="286897"/>
            <a:ext cx="8007096" cy="1384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i="1" dirty="0" smtClean="0"/>
              <a:t>Rastavljanje stepenaste grede na delove iste savojne krutosti sa priloženim presečnim momentom savijanja i presečnom poprečnom silom.</a:t>
            </a:r>
            <a:endParaRPr lang="sr-Latn-RS" sz="2800" i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514688"/>
              </p:ext>
            </p:extLst>
          </p:nvPr>
        </p:nvGraphicFramePr>
        <p:xfrm>
          <a:off x="6311526" y="2120981"/>
          <a:ext cx="226008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9" name="Equation" r:id="rId4" imgW="1130040" imgH="812520" progId="Equation.DSMT4">
                  <p:embed/>
                </p:oleObj>
              </mc:Choice>
              <mc:Fallback>
                <p:oleObj name="Equation" r:id="rId4" imgW="113004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526" y="2120981"/>
                        <a:ext cx="226008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0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8159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i="1" dirty="0"/>
              <a:t>Proglašavanje jednog od delova referentnim delom čija će savojna krutost biti jednaka savojnoj krutosti ekvivalentne </a:t>
            </a:r>
            <a:r>
              <a:rPr lang="sr-Latn-RS" sz="2800" i="1" dirty="0" smtClean="0"/>
              <a:t>grede.</a:t>
            </a:r>
            <a:endParaRPr lang="sr-Latn-RS" sz="2800" i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5081154" cy="1514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3939999"/>
            <a:ext cx="7391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Za referentni deo uzmimo deo grede sa manjom savojnom krutošću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(savojnom krutošću E</a:t>
            </a:r>
            <a:r>
              <a:rPr lang="sr-Latn-RS" sz="28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sr-Latn-R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)!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2712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i="1" dirty="0"/>
              <a:t>Određivanje količnika aksijalnog momenta inercije poprečnog preseka referentnog dela, za x osu, i istih aksijalnih momenata inercije ostalih delova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5081154" cy="151499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242838"/>
              </p:ext>
            </p:extLst>
          </p:nvPr>
        </p:nvGraphicFramePr>
        <p:xfrm>
          <a:off x="6324600" y="2459457"/>
          <a:ext cx="1523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9" name="Equation" r:id="rId4" imgW="761760" imgH="431640" progId="Equation.DSMT4">
                  <p:embed/>
                </p:oleObj>
              </mc:Choice>
              <mc:Fallback>
                <p:oleObj name="Equation" r:id="rId4" imgW="7617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59457"/>
                        <a:ext cx="152352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4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27304" y="304800"/>
            <a:ext cx="8159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i="1" dirty="0"/>
              <a:t>Ostale delove, s obzirom na savojnu krutost izjednačiti sa referentnim delom tako što ćemo im sve priložene spoljašnje i uopštene unutrašnje sile pomnožiti sa odgovarajućim količnicima,</a:t>
            </a:r>
            <a:endParaRPr lang="en-US" sz="2800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5006"/>
            <a:ext cx="5081154" cy="151499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59447"/>
              </p:ext>
            </p:extLst>
          </p:nvPr>
        </p:nvGraphicFramePr>
        <p:xfrm>
          <a:off x="6324600" y="2620863"/>
          <a:ext cx="1523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5" name="Equation" r:id="rId4" imgW="761760" imgH="431640" progId="Equation.DSMT4">
                  <p:embed/>
                </p:oleObj>
              </mc:Choice>
              <mc:Fallback>
                <p:oleObj name="Equation" r:id="rId4" imgW="76176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20863"/>
                        <a:ext cx="152352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46" y="3969603"/>
            <a:ext cx="5081154" cy="1514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0" y="5569803"/>
            <a:ext cx="670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2.10 Desni deo stepenaste grede u pogledu krutosti izjednačen sa levim delom</a:t>
            </a: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27304" y="3886200"/>
            <a:ext cx="8007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533400"/>
            <a:ext cx="8083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i="1" dirty="0"/>
              <a:t>Sastavljanje svih delova i formiranje ekvivalentne grede kojoj su na mestima sastavljanja priloženi napadni momenati i napadne sile određeni algebarskim sabiranjem odgovarajućih uopštenih unutrašnjih </a:t>
            </a:r>
            <a:r>
              <a:rPr lang="sr-Latn-RS" sz="2800" i="1" dirty="0" smtClean="0"/>
              <a:t>sila.</a:t>
            </a:r>
            <a:endParaRPr lang="en-US" sz="2800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200400"/>
            <a:ext cx="5081154" cy="151499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050662"/>
              </p:ext>
            </p:extLst>
          </p:nvPr>
        </p:nvGraphicFramePr>
        <p:xfrm>
          <a:off x="5682200" y="4623361"/>
          <a:ext cx="2919732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2" name="Equation" r:id="rId4" imgW="1459866" imgH="812447" progId="Equation.DSMT4">
                  <p:embed/>
                </p:oleObj>
              </mc:Choice>
              <mc:Fallback>
                <p:oleObj name="Equation" r:id="rId4" imgW="1459866" imgH="812447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200" y="4623361"/>
                        <a:ext cx="2919732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7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23" y="2743200"/>
            <a:ext cx="3728258" cy="1689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4495800"/>
            <a:ext cx="7549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716780" algn="r"/>
              </a:tabLst>
            </a:pPr>
            <a:r>
              <a:rPr lang="sr-Latn-R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2.11 Greda ekvivalentna datoj stepenastoj gredi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702166"/>
              </p:ext>
            </p:extLst>
          </p:nvPr>
        </p:nvGraphicFramePr>
        <p:xfrm>
          <a:off x="1143000" y="685800"/>
          <a:ext cx="124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0" name="Equation" r:id="rId4" imgW="622080" imgH="812520" progId="Equation.DSMT4">
                  <p:embed/>
                </p:oleObj>
              </mc:Choice>
              <mc:Fallback>
                <p:oleObj name="Equation" r:id="rId4" imgW="62208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1244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696893"/>
            <a:ext cx="4495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Ispravnost ekvivalentne grede proveravamo preko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58559"/>
              </p:ext>
            </p:extLst>
          </p:nvPr>
        </p:nvGraphicFramePr>
        <p:xfrm>
          <a:off x="6305588" y="1397000"/>
          <a:ext cx="1344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1" name="Equation" r:id="rId6" imgW="672840" imgH="253800" progId="Equation.DSMT4">
                  <p:embed/>
                </p:oleObj>
              </mc:Choice>
              <mc:Fallback>
                <p:oleObj name="Equation" r:id="rId6" imgW="6728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88" y="1397000"/>
                        <a:ext cx="1344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0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58754"/>
              </p:ext>
            </p:extLst>
          </p:nvPr>
        </p:nvGraphicFramePr>
        <p:xfrm>
          <a:off x="722924" y="2514916"/>
          <a:ext cx="571464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8" name="Equation" r:id="rId3" imgW="2857320" imgH="812520" progId="Equation.DSMT4">
                  <p:embed/>
                </p:oleObj>
              </mc:Choice>
              <mc:Fallback>
                <p:oleObj name="Equation" r:id="rId3" imgW="285732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24" y="2514916"/>
                        <a:ext cx="571464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728258" cy="1689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924" y="4406205"/>
            <a:ext cx="720187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Približna diferencijalna jednačina elastične linije grede koja je ekvivalentna datoj stepenastoj gredi.</a:t>
            </a:r>
            <a:endParaRPr lang="sr-Latn-RS" sz="2800" dirty="0"/>
          </a:p>
        </p:txBody>
      </p:sp>
      <p:cxnSp>
        <p:nvCxnSpPr>
          <p:cNvPr id="14" name="Elbow Connector 13"/>
          <p:cNvCxnSpPr>
            <a:stCxn id="12" idx="3"/>
            <a:endCxn id="8" idx="3"/>
          </p:cNvCxnSpPr>
          <p:nvPr/>
        </p:nvCxnSpPr>
        <p:spPr>
          <a:xfrm flipH="1" flipV="1">
            <a:off x="6437564" y="3327436"/>
            <a:ext cx="1487236" cy="1771267"/>
          </a:xfrm>
          <a:prstGeom prst="bentConnector3">
            <a:avLst>
              <a:gd name="adj1" fmla="val -153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40464"/>
              </p:ext>
            </p:extLst>
          </p:nvPr>
        </p:nvGraphicFramePr>
        <p:xfrm>
          <a:off x="603504" y="2778968"/>
          <a:ext cx="6120720" cy="325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2" name="Equation" r:id="rId3" imgW="3060360" imgH="1625400" progId="Equation.DSMT4">
                  <p:embed/>
                </p:oleObj>
              </mc:Choice>
              <mc:Fallback>
                <p:oleObj name="Equation" r:id="rId3" imgW="3060360" imgH="1625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778968"/>
                        <a:ext cx="6120720" cy="325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949670"/>
              </p:ext>
            </p:extLst>
          </p:nvPr>
        </p:nvGraphicFramePr>
        <p:xfrm>
          <a:off x="603504" y="685801"/>
          <a:ext cx="571464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3" name="Equation" r:id="rId5" imgW="2857320" imgH="812520" progId="Equation.DSMT4">
                  <p:embed/>
                </p:oleObj>
              </mc:Choice>
              <mc:Fallback>
                <p:oleObj name="Equation" r:id="rId5" imgW="285732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685801"/>
                        <a:ext cx="571464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705843"/>
            <a:ext cx="2057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804569"/>
              </p:ext>
            </p:extLst>
          </p:nvPr>
        </p:nvGraphicFramePr>
        <p:xfrm>
          <a:off x="1828800" y="234186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4186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0" y="2778968"/>
            <a:ext cx="1828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Opšti integrali.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10" idx="2"/>
            <a:endCxn id="3" idx="3"/>
          </p:cNvCxnSpPr>
          <p:nvPr/>
        </p:nvCxnSpPr>
        <p:spPr>
          <a:xfrm rot="5400000">
            <a:off x="6912666" y="3544633"/>
            <a:ext cx="671293" cy="104817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307598"/>
              </p:ext>
            </p:extLst>
          </p:nvPr>
        </p:nvGraphicFramePr>
        <p:xfrm>
          <a:off x="2717800" y="4089400"/>
          <a:ext cx="5359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2" name="Equation" r:id="rId3" imgW="2679700" imgH="1117600" progId="Equation.DSMT4">
                  <p:embed/>
                </p:oleObj>
              </mc:Choice>
              <mc:Fallback>
                <p:oleObj name="Equation" r:id="rId3" imgW="2679700" imgH="1117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089400"/>
                        <a:ext cx="5359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05400" y="1371600"/>
            <a:ext cx="34290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Za ovaj podraspon funkcije nagiba i ugiba preuzete iz prethodnog predavanja za </a:t>
            </a:r>
            <a:r>
              <a:rPr lang="sr-Latn-BA" sz="2800" dirty="0" smtClean="0">
                <a:solidFill>
                  <a:srgbClr val="0070C0"/>
                </a:solidFill>
              </a:rPr>
              <a:t>p = 1/3</a:t>
            </a:r>
            <a:r>
              <a:rPr lang="sr-Latn-RS" sz="2800" dirty="0" smtClean="0"/>
              <a:t>!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2" idx="2"/>
            <a:endCxn id="16" idx="0"/>
          </p:cNvCxnSpPr>
          <p:nvPr/>
        </p:nvCxnSpPr>
        <p:spPr>
          <a:xfrm rot="5400000">
            <a:off x="5873185" y="3142684"/>
            <a:ext cx="471031" cy="142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317423" cy="329391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4904" y="381000"/>
            <a:ext cx="3206496" cy="16570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" name="Elbow Connector 4"/>
          <p:cNvCxnSpPr>
            <a:stCxn id="9" idx="3"/>
            <a:endCxn id="16" idx="3"/>
          </p:cNvCxnSpPr>
          <p:nvPr/>
        </p:nvCxnSpPr>
        <p:spPr>
          <a:xfrm>
            <a:off x="3581400" y="1209502"/>
            <a:ext cx="4495800" cy="3997498"/>
          </a:xfrm>
          <a:prstGeom prst="bentConnector3">
            <a:avLst>
              <a:gd name="adj1" fmla="val 1148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73166"/>
              </p:ext>
            </p:extLst>
          </p:nvPr>
        </p:nvGraphicFramePr>
        <p:xfrm>
          <a:off x="7092696" y="561538"/>
          <a:ext cx="1599840" cy="116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2" name="Equation" r:id="rId3" imgW="799920" imgH="583920" progId="Equation.DSMT4">
                  <p:embed/>
                </p:oleObj>
              </mc:Choice>
              <mc:Fallback>
                <p:oleObj name="Equation" r:id="rId3" imgW="799920" imgH="583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696" y="561538"/>
                        <a:ext cx="1599840" cy="1167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36696"/>
              </p:ext>
            </p:extLst>
          </p:nvPr>
        </p:nvGraphicFramePr>
        <p:xfrm>
          <a:off x="457200" y="560978"/>
          <a:ext cx="6121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3" name="Equation" r:id="rId5" imgW="3060360" imgH="812520" progId="Equation.DSMT4">
                  <p:embed/>
                </p:oleObj>
              </mc:Choice>
              <mc:Fallback>
                <p:oleObj name="Equation" r:id="rId5" imgW="306036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0978"/>
                        <a:ext cx="61214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934200" y="457200"/>
            <a:ext cx="19050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213"/>
              </p:ext>
            </p:extLst>
          </p:nvPr>
        </p:nvGraphicFramePr>
        <p:xfrm>
          <a:off x="1600200" y="231997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1997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58477"/>
              </p:ext>
            </p:extLst>
          </p:nvPr>
        </p:nvGraphicFramePr>
        <p:xfrm>
          <a:off x="1252538" y="2796178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5" name="Equation" r:id="rId9" imgW="444240" imgH="228600" progId="Equation.DSMT4">
                  <p:embed/>
                </p:oleObj>
              </mc:Choice>
              <mc:Fallback>
                <p:oleObj name="Equation" r:id="rId9" imgW="4442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2796178"/>
                        <a:ext cx="889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6" idx="1"/>
            <a:endCxn id="5" idx="3"/>
          </p:cNvCxnSpPr>
          <p:nvPr/>
        </p:nvCxnSpPr>
        <p:spPr>
          <a:xfrm rot="10800000" flipV="1">
            <a:off x="6578600" y="800100"/>
            <a:ext cx="355600" cy="57367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68590"/>
              </p:ext>
            </p:extLst>
          </p:nvPr>
        </p:nvGraphicFramePr>
        <p:xfrm>
          <a:off x="7092696" y="4013760"/>
          <a:ext cx="1599840" cy="116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6" name="Equation" r:id="rId11" imgW="799920" imgH="583920" progId="Equation.DSMT4">
                  <p:embed/>
                </p:oleObj>
              </mc:Choice>
              <mc:Fallback>
                <p:oleObj name="Equation" r:id="rId11" imgW="799920" imgH="5839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696" y="4013760"/>
                        <a:ext cx="1599840" cy="1167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34295"/>
              </p:ext>
            </p:extLst>
          </p:nvPr>
        </p:nvGraphicFramePr>
        <p:xfrm>
          <a:off x="457200" y="3556000"/>
          <a:ext cx="6121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7" name="Equation" r:id="rId12" imgW="3060360" imgH="812520" progId="Equation.DSMT4">
                  <p:embed/>
                </p:oleObj>
              </mc:Choice>
              <mc:Fallback>
                <p:oleObj name="Equation" r:id="rId12" imgW="306036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56000"/>
                        <a:ext cx="61214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934200" y="4648200"/>
            <a:ext cx="19050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288038"/>
              </p:ext>
            </p:extLst>
          </p:nvPr>
        </p:nvGraphicFramePr>
        <p:xfrm>
          <a:off x="1600200" y="531499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1499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4" idx="1"/>
            <a:endCxn id="13" idx="3"/>
          </p:cNvCxnSpPr>
          <p:nvPr/>
        </p:nvCxnSpPr>
        <p:spPr>
          <a:xfrm rot="10800000">
            <a:off x="6578600" y="4368800"/>
            <a:ext cx="355600" cy="6223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19595"/>
              </p:ext>
            </p:extLst>
          </p:nvPr>
        </p:nvGraphicFramePr>
        <p:xfrm>
          <a:off x="2667000" y="5467016"/>
          <a:ext cx="139680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9" name="Equation" r:id="rId13" imgW="698400" imgH="419040" progId="Equation.DSMT4">
                  <p:embed/>
                </p:oleObj>
              </mc:Choice>
              <mc:Fallback>
                <p:oleObj name="Equation" r:id="rId13" imgW="6984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67016"/>
                        <a:ext cx="139680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71572"/>
              </p:ext>
            </p:extLst>
          </p:nvPr>
        </p:nvGraphicFramePr>
        <p:xfrm>
          <a:off x="2286000" y="573365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3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33656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5" idx="2"/>
            <a:endCxn id="20" idx="1"/>
          </p:cNvCxnSpPr>
          <p:nvPr/>
        </p:nvCxnSpPr>
        <p:spPr>
          <a:xfrm rot="16200000" flipH="1">
            <a:off x="1930449" y="5530505"/>
            <a:ext cx="164982" cy="546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7936" y="2391352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Granični uslovi.</a:t>
            </a:r>
            <a:endParaRPr lang="sr-Latn-RS" sz="2800" dirty="0"/>
          </a:p>
        </p:txBody>
      </p:sp>
      <p:cxnSp>
        <p:nvCxnSpPr>
          <p:cNvPr id="27" name="Elbow Connector 26"/>
          <p:cNvCxnSpPr>
            <a:stCxn id="25" idx="0"/>
            <a:endCxn id="4" idx="2"/>
          </p:cNvCxnSpPr>
          <p:nvPr/>
        </p:nvCxnSpPr>
        <p:spPr>
          <a:xfrm rot="5400000" flipH="1" flipV="1">
            <a:off x="7332939" y="1831675"/>
            <a:ext cx="661974" cy="4573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5" idx="2"/>
            <a:endCxn id="12" idx="0"/>
          </p:cNvCxnSpPr>
          <p:nvPr/>
        </p:nvCxnSpPr>
        <p:spPr>
          <a:xfrm rot="16200000" flipH="1">
            <a:off x="7114332" y="3235476"/>
            <a:ext cx="1099188" cy="4573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560978"/>
            <a:ext cx="228600" cy="81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1400" y="558800"/>
            <a:ext cx="228600" cy="81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19600" y="1397000"/>
            <a:ext cx="228600" cy="81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43200" y="1447800"/>
            <a:ext cx="228600" cy="81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455305"/>
              </p:ext>
            </p:extLst>
          </p:nvPr>
        </p:nvGraphicFramePr>
        <p:xfrm>
          <a:off x="1067280" y="3276600"/>
          <a:ext cx="6552720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31" name="Equation" r:id="rId3" imgW="3276360" imgH="1117440" progId="Equation.DSMT4">
                  <p:embed/>
                </p:oleObj>
              </mc:Choice>
              <mc:Fallback>
                <p:oleObj name="Equation" r:id="rId3" imgW="327636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80" y="3276600"/>
                        <a:ext cx="6552720" cy="22348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73946"/>
              </p:ext>
            </p:extLst>
          </p:nvPr>
        </p:nvGraphicFramePr>
        <p:xfrm>
          <a:off x="603504" y="953768"/>
          <a:ext cx="5867400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32" name="Equation" r:id="rId5" imgW="2933640" imgH="812520" progId="Equation.DSMT4">
                  <p:embed/>
                </p:oleObj>
              </mc:Choice>
              <mc:Fallback>
                <p:oleObj name="Equation" r:id="rId5" imgW="293364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953768"/>
                        <a:ext cx="5867400" cy="16240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77839"/>
              </p:ext>
            </p:extLst>
          </p:nvPr>
        </p:nvGraphicFramePr>
        <p:xfrm>
          <a:off x="6985200" y="1739700"/>
          <a:ext cx="139680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33" name="Equation" r:id="rId7" imgW="698400" imgH="419040" progId="Equation.DSMT4">
                  <p:embed/>
                </p:oleObj>
              </mc:Choice>
              <mc:Fallback>
                <p:oleObj name="Equation" r:id="rId7" imgW="69840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200" y="1739700"/>
                        <a:ext cx="139680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5400000" flipH="1">
            <a:off x="6664388" y="20215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612427"/>
              </p:ext>
            </p:extLst>
          </p:nvPr>
        </p:nvGraphicFramePr>
        <p:xfrm>
          <a:off x="1778040" y="2743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3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40" y="2743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3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1250"/>
              </p:ext>
            </p:extLst>
          </p:nvPr>
        </p:nvGraphicFramePr>
        <p:xfrm>
          <a:off x="1066800" y="3861120"/>
          <a:ext cx="6984720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94" name="Equation" r:id="rId3" imgW="3492360" imgH="1117440" progId="Equation.DSMT4">
                  <p:embed/>
                </p:oleObj>
              </mc:Choice>
              <mc:Fallback>
                <p:oleObj name="Equation" r:id="rId3" imgW="349236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61120"/>
                        <a:ext cx="6984720" cy="22348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94457"/>
              </p:ext>
            </p:extLst>
          </p:nvPr>
        </p:nvGraphicFramePr>
        <p:xfrm>
          <a:off x="603504" y="1727520"/>
          <a:ext cx="6121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95" name="Equation" r:id="rId5" imgW="3060360" imgH="812520" progId="Equation.DSMT4">
                  <p:embed/>
                </p:oleObj>
              </mc:Choice>
              <mc:Fallback>
                <p:oleObj name="Equation" r:id="rId5" imgW="3060360" imgH="812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727520"/>
                        <a:ext cx="61214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010871"/>
              </p:ext>
            </p:extLst>
          </p:nvPr>
        </p:nvGraphicFramePr>
        <p:xfrm>
          <a:off x="7264400" y="2883220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96"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883220"/>
                        <a:ext cx="889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59463"/>
              </p:ext>
            </p:extLst>
          </p:nvPr>
        </p:nvGraphicFramePr>
        <p:xfrm>
          <a:off x="5308800" y="381000"/>
          <a:ext cx="139680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97" name="Equation" r:id="rId9" imgW="698400" imgH="419040" progId="Equation.DSMT4">
                  <p:embed/>
                </p:oleObj>
              </mc:Choice>
              <mc:Fallback>
                <p:oleObj name="Equation" r:id="rId9" imgW="69840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800" y="381000"/>
                        <a:ext cx="139680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5715000" y="13258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 rot="5400000" flipH="1">
            <a:off x="6926580" y="297466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8353"/>
              </p:ext>
            </p:extLst>
          </p:nvPr>
        </p:nvGraphicFramePr>
        <p:xfrm>
          <a:off x="1625640" y="34039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9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40" y="34039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62" y="457200"/>
            <a:ext cx="3111038" cy="29925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525983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2.12 Stepenasta greda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720840"/>
              </p:ext>
            </p:extLst>
          </p:nvPr>
        </p:nvGraphicFramePr>
        <p:xfrm>
          <a:off x="5930900" y="1725613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3" name="Equation" r:id="rId4" imgW="393480" imgH="228600" progId="Equation.DSMT4">
                  <p:embed/>
                </p:oleObj>
              </mc:Choice>
              <mc:Fallback>
                <p:oleObj name="Equation" r:id="rId4" imgW="3934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725613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232739"/>
              </p:ext>
            </p:extLst>
          </p:nvPr>
        </p:nvGraphicFramePr>
        <p:xfrm>
          <a:off x="5930900" y="2447998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4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2447998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5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628917"/>
              </p:ext>
            </p:extLst>
          </p:nvPr>
        </p:nvGraphicFramePr>
        <p:xfrm>
          <a:off x="763588" y="685800"/>
          <a:ext cx="700881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8" name="Equation" r:id="rId3" imgW="3504960" imgH="1117440" progId="Equation.DSMT4">
                  <p:embed/>
                </p:oleObj>
              </mc:Choice>
              <mc:Fallback>
                <p:oleObj name="Equation" r:id="rId3" imgW="3504960" imgH="1117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685800"/>
                        <a:ext cx="7008812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3810000" y="17793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86000" y="17793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553200" y="510612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13047"/>
              </p:ext>
            </p:extLst>
          </p:nvPr>
        </p:nvGraphicFramePr>
        <p:xfrm>
          <a:off x="763587" y="3581400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9" name="Equation" r:id="rId5" imgW="1206500" imgH="228600" progId="Equation.DSMT4">
                  <p:embed/>
                </p:oleObj>
              </mc:Choice>
              <mc:Fallback>
                <p:oleObj name="Equation" r:id="rId5" imgW="1206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" y="3581400"/>
                        <a:ext cx="2413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8938"/>
              </p:ext>
            </p:extLst>
          </p:nvPr>
        </p:nvGraphicFramePr>
        <p:xfrm>
          <a:off x="1447800" y="31116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116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745697"/>
              </p:ext>
            </p:extLst>
          </p:nvPr>
        </p:nvGraphicFramePr>
        <p:xfrm>
          <a:off x="3848100" y="3505200"/>
          <a:ext cx="248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1" name="Equation" r:id="rId9" imgW="1244520" imgH="304560" progId="Equation.DSMT4">
                  <p:embed/>
                </p:oleObj>
              </mc:Choice>
              <mc:Fallback>
                <p:oleObj name="Equation" r:id="rId9" imgW="124452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3505200"/>
                        <a:ext cx="24892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29151"/>
              </p:ext>
            </p:extLst>
          </p:nvPr>
        </p:nvGraphicFramePr>
        <p:xfrm>
          <a:off x="3307709" y="3657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2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709" y="3657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65227"/>
              </p:ext>
            </p:extLst>
          </p:nvPr>
        </p:nvGraphicFramePr>
        <p:xfrm>
          <a:off x="787680" y="1752600"/>
          <a:ext cx="6984720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9" name="Equation" r:id="rId3" imgW="3492360" imgH="1117440" progId="Equation.DSMT4">
                  <p:embed/>
                </p:oleObj>
              </mc:Choice>
              <mc:Fallback>
                <p:oleObj name="Equation" r:id="rId3" imgW="3492360" imgH="11174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680" y="1752600"/>
                        <a:ext cx="6984720" cy="22348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4222776" y="28461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622576" y="28461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584976" y="15507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29256"/>
              </p:ext>
            </p:extLst>
          </p:nvPr>
        </p:nvGraphicFramePr>
        <p:xfrm>
          <a:off x="804886" y="596247"/>
          <a:ext cx="248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0" name="Equation" r:id="rId5" imgW="1244520" imgH="304560" progId="Equation.DSMT4">
                  <p:embed/>
                </p:oleObj>
              </mc:Choice>
              <mc:Fallback>
                <p:oleObj name="Equation" r:id="rId5" imgW="1244520" imgH="3045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86" y="596247"/>
                        <a:ext cx="24892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1708176" y="13716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891108"/>
              </p:ext>
            </p:extLst>
          </p:nvPr>
        </p:nvGraphicFramePr>
        <p:xfrm>
          <a:off x="1443319" y="412815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319" y="412815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00329"/>
              </p:ext>
            </p:extLst>
          </p:nvPr>
        </p:nvGraphicFramePr>
        <p:xfrm>
          <a:off x="787680" y="4572000"/>
          <a:ext cx="279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2" name="Equation" r:id="rId9" imgW="1397000" imgH="457200" progId="Equation.DSMT4">
                  <p:embed/>
                </p:oleObj>
              </mc:Choice>
              <mc:Fallback>
                <p:oleObj name="Equation" r:id="rId9" imgW="1397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680" y="4572000"/>
                        <a:ext cx="2794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25562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STATIČKI NEODREĐENE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GREDE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67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>
                <a:latin typeface="Arial Black" panose="020B0A04020102020204" pitchFamily="34" charset="0"/>
              </a:rPr>
              <a:t>3</a:t>
            </a:r>
            <a:r>
              <a:rPr lang="sr-Latn-RS" sz="3200" dirty="0" smtClean="0">
                <a:latin typeface="Arial Black" panose="020B0A04020102020204" pitchFamily="34" charset="0"/>
              </a:rPr>
              <a:t>.1. Uvodna razmatranja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2349910"/>
            <a:ext cx="7772400" cy="35936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Sve grede sa kojima smo se do sada upoznali bile su statički određene. Još nam je ostalo da se upoznamo i sa onima koje su statički neodređene. Kod njih je broj nepoznatih reakcija veza  </a:t>
            </a:r>
            <a:r>
              <a:rPr lang="sr-Latn-RS" i="1" dirty="0"/>
              <a:t>n</a:t>
            </a:r>
            <a:r>
              <a:rPr lang="sr-Latn-RS" dirty="0"/>
              <a:t> veći od broja statičkih uslova ravnoteže </a:t>
            </a:r>
            <a:r>
              <a:rPr lang="sr-Latn-RS" i="1" dirty="0"/>
              <a:t>s</a:t>
            </a:r>
            <a:r>
              <a:rPr lang="sr-Latn-R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/>
              <a:t>Od ranije </a:t>
            </a:r>
            <a:r>
              <a:rPr lang="sr-Latn-RS" sz="2800" dirty="0" smtClean="0"/>
              <a:t>poznat stepen statičke neodređenosti </a:t>
            </a:r>
            <a:r>
              <a:rPr lang="sr-Latn-RS" sz="2800" i="1" dirty="0" smtClean="0"/>
              <a:t>k = n </a:t>
            </a:r>
            <a:r>
              <a:rPr lang="sr-Latn-RS" sz="2800" i="1" dirty="0" smtClean="0">
                <a:sym typeface="Symbol" panose="05050102010706020507" pitchFamily="18" charset="2"/>
              </a:rPr>
              <a:t> s</a:t>
            </a:r>
            <a:r>
              <a:rPr lang="sr-Latn-RS" sz="2800" dirty="0" smtClean="0">
                <a:sym typeface="Symbol" panose="05050102010706020507" pitchFamily="18" charset="2"/>
              </a:rPr>
              <a:t>, </a:t>
            </a:r>
            <a:r>
              <a:rPr lang="sr-Latn-RS" sz="2800" dirty="0" smtClean="0"/>
              <a:t>jednak je broju </a:t>
            </a:r>
            <a:r>
              <a:rPr lang="sr-Latn-RS" sz="2800" dirty="0"/>
              <a:t>dopunskih uslova koje treba pridružiti statičkim uslovima ravnoteže da bi se odredile sve nepoznate reakcije veza</a:t>
            </a:r>
            <a:r>
              <a:rPr lang="sr-Latn-RS" sz="2800" dirty="0" smtClean="0"/>
              <a:t>.</a:t>
            </a:r>
          </a:p>
          <a:p>
            <a:r>
              <a:rPr lang="sr-Latn-RS" sz="2800" dirty="0"/>
              <a:t>Dopunske uslove nalazimo u oblasti pomeranja (linijskih i/ili ugaonih). Sa linijskim pomeranjima (translacijama) povezujemo reaktivne sile, a sa ugaonim pomeranjima (rotacijama poprečnih preseka) povezujemo reaktivne momente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9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 smtClean="0"/>
              <a:t>S </a:t>
            </a:r>
            <a:r>
              <a:rPr lang="sr-Latn-RS" sz="2800" dirty="0"/>
              <a:t>druge strane, stepen statičke neodređenosti jednak je i broju „suvišnih“ ili prekobrojnih veza, odnosno „suvišnih“ ili prekobrojnih reakcija veza</a:t>
            </a:r>
            <a:r>
              <a:rPr lang="sr-Latn-RS" sz="2800" dirty="0" smtClean="0"/>
              <a:t>.</a:t>
            </a:r>
          </a:p>
          <a:p>
            <a:r>
              <a:rPr lang="sr-Latn-RS" dirty="0"/>
              <a:t>Za određivanje prekobrojnih reakcija veza ovde će se primeniti </a:t>
            </a:r>
            <a:endParaRPr lang="sr-Latn-RS" dirty="0" smtClean="0"/>
          </a:p>
          <a:p>
            <a:pPr lvl="1"/>
            <a:r>
              <a:rPr lang="sr-Latn-RS" dirty="0" smtClean="0"/>
              <a:t>metod </a:t>
            </a:r>
            <a:r>
              <a:rPr lang="sr-Latn-RS" dirty="0"/>
              <a:t>sila i </a:t>
            </a:r>
            <a:endParaRPr lang="sr-Latn-RS" dirty="0" smtClean="0"/>
          </a:p>
          <a:p>
            <a:pPr lvl="1"/>
            <a:r>
              <a:rPr lang="sr-Latn-RS" dirty="0" smtClean="0"/>
              <a:t>metod </a:t>
            </a:r>
            <a:r>
              <a:rPr lang="sr-Latn-RS" dirty="0"/>
              <a:t>integraljenja približnih diferencijalnih jednačina elastičnih linija.</a:t>
            </a:r>
            <a:endParaRPr lang="en-US" dirty="0"/>
          </a:p>
          <a:p>
            <a:r>
              <a:rPr lang="sr-Latn-RS" dirty="0" smtClean="0"/>
              <a:t>Suština </a:t>
            </a:r>
            <a:r>
              <a:rPr lang="sr-Latn-RS" dirty="0"/>
              <a:t>metoda sila je da se konkretna statički neodređena greda uklanjanjem prekobrojnih veza ili umetanjem zglobova sa nivoa statičke neodređenosti prevede na nivo statičke određenosti.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53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/>
              <a:t>U okviru ovog poglavlja </a:t>
            </a:r>
            <a:r>
              <a:rPr lang="sr-Latn-RS" sz="2800" dirty="0" smtClean="0"/>
              <a:t>analiziraćemo proste </a:t>
            </a:r>
            <a:r>
              <a:rPr lang="sr-Latn-RS" sz="2800" dirty="0"/>
              <a:t>statički neodređene grede sa dopuštenim i sprečenim podužnim pomeranjem, a onda i grede sa tri i više oslonaca.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74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260579"/>
              </p:ext>
            </p:extLst>
          </p:nvPr>
        </p:nvGraphicFramePr>
        <p:xfrm>
          <a:off x="831850" y="457200"/>
          <a:ext cx="4775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66" name="Equation" r:id="rId3" imgW="2387520" imgH="558720" progId="Equation.DSMT4">
                  <p:embed/>
                </p:oleObj>
              </mc:Choice>
              <mc:Fallback>
                <p:oleObj name="Equation" r:id="rId3" imgW="238752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57200"/>
                        <a:ext cx="47752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157320"/>
              </p:ext>
            </p:extLst>
          </p:nvPr>
        </p:nvGraphicFramePr>
        <p:xfrm>
          <a:off x="831850" y="2133600"/>
          <a:ext cx="304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67" name="Equation" r:id="rId5" imgW="1523880" imgH="457200" progId="Equation.DSMT4">
                  <p:embed/>
                </p:oleObj>
              </mc:Choice>
              <mc:Fallback>
                <p:oleObj name="Equation" r:id="rId5" imgW="15238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133600"/>
                        <a:ext cx="3048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827978"/>
              </p:ext>
            </p:extLst>
          </p:nvPr>
        </p:nvGraphicFramePr>
        <p:xfrm>
          <a:off x="6096000" y="8382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68"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8382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5754370" y="878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51082"/>
              </p:ext>
            </p:extLst>
          </p:nvPr>
        </p:nvGraphicFramePr>
        <p:xfrm>
          <a:off x="1549440" y="16511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6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40" y="16511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683053"/>
              </p:ext>
            </p:extLst>
          </p:nvPr>
        </p:nvGraphicFramePr>
        <p:xfrm>
          <a:off x="838200" y="3352800"/>
          <a:ext cx="4775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70" name="Equation" r:id="rId11" imgW="2387520" imgH="558720" progId="Equation.DSMT4">
                  <p:embed/>
                </p:oleObj>
              </mc:Choice>
              <mc:Fallback>
                <p:oleObj name="Equation" r:id="rId11" imgW="238752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47752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94338"/>
              </p:ext>
            </p:extLst>
          </p:nvPr>
        </p:nvGraphicFramePr>
        <p:xfrm>
          <a:off x="6127750" y="3733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71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7338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rot="5400000" flipH="1">
            <a:off x="5760720" y="3774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006311"/>
              </p:ext>
            </p:extLst>
          </p:nvPr>
        </p:nvGraphicFramePr>
        <p:xfrm>
          <a:off x="1555790" y="45467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7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90" y="45467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55119"/>
              </p:ext>
            </p:extLst>
          </p:nvPr>
        </p:nvGraphicFramePr>
        <p:xfrm>
          <a:off x="838200" y="5029200"/>
          <a:ext cx="342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73" name="Equation" r:id="rId14" imgW="1714320" imgH="457200" progId="Equation.DSMT4">
                  <p:embed/>
                </p:oleObj>
              </mc:Choice>
              <mc:Fallback>
                <p:oleObj name="Equation" r:id="rId14" imgW="17143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3429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3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457200"/>
            <a:ext cx="77724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r-Latn-RS" sz="3200" dirty="0" smtClean="0">
                <a:latin typeface="Arial Black" panose="020B0A04020102020204" pitchFamily="34" charset="0"/>
              </a:rPr>
              <a:t>3.2. Proste statički neodređene</a:t>
            </a:r>
          </a:p>
          <a:p>
            <a:pPr marL="0" indent="0">
              <a:buFont typeface="Wingdings 2"/>
              <a:buNone/>
            </a:pPr>
            <a:r>
              <a:rPr lang="sr-Latn-RS" sz="3200" dirty="0"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latin typeface="Arial Black" panose="020B0A04020102020204" pitchFamily="34" charset="0"/>
              </a:rPr>
              <a:t>      grede sa dopuštenim</a:t>
            </a:r>
          </a:p>
          <a:p>
            <a:pPr marL="0" indent="0">
              <a:buFont typeface="Wingdings 2"/>
              <a:buNone/>
            </a:pPr>
            <a:r>
              <a:rPr lang="sr-Latn-RS" sz="3200" dirty="0"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latin typeface="Arial Black" panose="020B0A04020102020204" pitchFamily="34" charset="0"/>
              </a:rPr>
              <a:t>      podužnim pomeranjem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28" y="2488299"/>
            <a:ext cx="3815543" cy="1988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579203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 Prosta tatički neodređena grede sa dopuštenim podužnim pomeranjem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476795"/>
              </p:ext>
            </p:extLst>
          </p:nvPr>
        </p:nvGraphicFramePr>
        <p:xfrm>
          <a:off x="5842000" y="3149600"/>
          <a:ext cx="238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4" name="Equation" r:id="rId4" imgW="1193760" imgH="177480" progId="Equation.DSMT4">
                  <p:embed/>
                </p:oleObj>
              </mc:Choice>
              <mc:Fallback>
                <p:oleObj name="Equation" r:id="rId4" imgW="119376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149600"/>
                        <a:ext cx="23876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8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67" y="3430386"/>
            <a:ext cx="3254433" cy="1446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895671"/>
            <a:ext cx="7682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3.2 Prosta statički neodređena greda sa dopuštenim podužnim pomeranjem, uklanjanjem prekobrojnog oslonca B prevedena u statički određenu konzolu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57" y="373380"/>
            <a:ext cx="3815543" cy="198882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867400" y="2558874"/>
            <a:ext cx="381000" cy="64152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304800" y="37338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Primena metoda sila – Uklanjanje suvišnog oslonca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27980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537064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Dopunski uslov.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302673"/>
              </p:ext>
            </p:extLst>
          </p:nvPr>
        </p:nvGraphicFramePr>
        <p:xfrm>
          <a:off x="3048000" y="1357484"/>
          <a:ext cx="294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54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57484"/>
                        <a:ext cx="29464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30318"/>
              </p:ext>
            </p:extLst>
          </p:nvPr>
        </p:nvGraphicFramePr>
        <p:xfrm>
          <a:off x="6527800" y="697084"/>
          <a:ext cx="205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55" name="Equation" r:id="rId5" imgW="1028520" imgH="914400" progId="Equation.DSMT4">
                  <p:embed/>
                </p:oleObj>
              </mc:Choice>
              <mc:Fallback>
                <p:oleObj name="Equation" r:id="rId5" imgW="102852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697084"/>
                        <a:ext cx="20574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5400000" flipH="1">
            <a:off x="6192520" y="146001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071106"/>
              </p:ext>
            </p:extLst>
          </p:nvPr>
        </p:nvGraphicFramePr>
        <p:xfrm>
          <a:off x="3429000" y="19005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5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005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3" idx="2"/>
            <a:endCxn id="5" idx="1"/>
          </p:cNvCxnSpPr>
          <p:nvPr/>
        </p:nvCxnSpPr>
        <p:spPr>
          <a:xfrm rot="16200000" flipH="1">
            <a:off x="2143750" y="707234"/>
            <a:ext cx="551200" cy="1257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4600"/>
              </p:ext>
            </p:extLst>
          </p:nvPr>
        </p:nvGraphicFramePr>
        <p:xfrm>
          <a:off x="3048000" y="2336800"/>
          <a:ext cx="1116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57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6800"/>
                        <a:ext cx="1116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95611"/>
              </p:ext>
            </p:extLst>
          </p:nvPr>
        </p:nvGraphicFramePr>
        <p:xfrm>
          <a:off x="7138987" y="3327400"/>
          <a:ext cx="1166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58" name="Equation" r:id="rId11" imgW="583920" imgH="431640" progId="Equation.DSMT4">
                  <p:embed/>
                </p:oleObj>
              </mc:Choice>
              <mc:Fallback>
                <p:oleObj name="Equation" r:id="rId11" imgW="583920" imgH="4316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7" y="3327400"/>
                        <a:ext cx="1166813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138963"/>
              </p:ext>
            </p:extLst>
          </p:nvPr>
        </p:nvGraphicFramePr>
        <p:xfrm>
          <a:off x="7037388" y="4495800"/>
          <a:ext cx="126841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59" name="Equation" r:id="rId13" imgW="634680" imgH="838080" progId="Equation.DSMT4">
                  <p:embed/>
                </p:oleObj>
              </mc:Choice>
              <mc:Fallback>
                <p:oleObj name="Equation" r:id="rId13" imgW="634680" imgH="8380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4495800"/>
                        <a:ext cx="1268412" cy="167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051"/>
              </p:ext>
            </p:extLst>
          </p:nvPr>
        </p:nvGraphicFramePr>
        <p:xfrm>
          <a:off x="6629400" y="51823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6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23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 rot="16200000">
            <a:off x="4327668" y="368046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2381"/>
              </p:ext>
            </p:extLst>
          </p:nvPr>
        </p:nvGraphicFramePr>
        <p:xfrm>
          <a:off x="4648200" y="3128679"/>
          <a:ext cx="1903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61" name="Equation" r:id="rId17" imgW="952200" imgH="634680" progId="Equation.DSMT4">
                  <p:embed/>
                </p:oleObj>
              </mc:Choice>
              <mc:Fallback>
                <p:oleObj name="Equation" r:id="rId17" imgW="952200" imgH="634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8679"/>
                        <a:ext cx="1903412" cy="1270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76602"/>
              </p:ext>
            </p:extLst>
          </p:nvPr>
        </p:nvGraphicFramePr>
        <p:xfrm>
          <a:off x="6629400" y="3606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62" name="Equation" r:id="rId19" imgW="190440" imgH="152280" progId="Equation.DSMT4">
                  <p:embed/>
                </p:oleObj>
              </mc:Choice>
              <mc:Fallback>
                <p:oleObj name="Equation" r:id="rId19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606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01008"/>
              </p:ext>
            </p:extLst>
          </p:nvPr>
        </p:nvGraphicFramePr>
        <p:xfrm>
          <a:off x="5181600" y="446573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6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6573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4" idx="2"/>
            <a:endCxn id="20" idx="1"/>
          </p:cNvCxnSpPr>
          <p:nvPr/>
        </p:nvCxnSpPr>
        <p:spPr>
          <a:xfrm rot="16200000" flipH="1">
            <a:off x="5744249" y="4448848"/>
            <a:ext cx="462183" cy="1308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3537426" y="32308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0" name="Elbow Connector 29"/>
          <p:cNvCxnSpPr>
            <a:stCxn id="28" idx="2"/>
            <a:endCxn id="21" idx="0"/>
          </p:cNvCxnSpPr>
          <p:nvPr/>
        </p:nvCxnSpPr>
        <p:spPr>
          <a:xfrm rot="16200000" flipH="1">
            <a:off x="3776337" y="3334869"/>
            <a:ext cx="312420" cy="65308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150505"/>
            <a:ext cx="3815543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1" grpId="0" animBg="1"/>
      <p:bldP spid="2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04800" y="37338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Primena metoda sila – Umetanje zgloba</a:t>
            </a:r>
            <a:endParaRPr lang="sr-Latn-RS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57" y="373380"/>
            <a:ext cx="3815543" cy="19888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867400" y="2558874"/>
            <a:ext cx="381000" cy="64152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62" y="3352800"/>
            <a:ext cx="3453938" cy="1334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4869933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3.3 Prosta statički neodređena greda sa dopuštenim podužnim pomeranjem, zamenom ukleštenja sa cilindrično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zglobnim nepokretnim osloncem, prevedena u statički određenu gredu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537064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Dopunski uslov.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373415"/>
              </p:ext>
            </p:extLst>
          </p:nvPr>
        </p:nvGraphicFramePr>
        <p:xfrm>
          <a:off x="3073400" y="1357313"/>
          <a:ext cx="289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38"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1357313"/>
                        <a:ext cx="2895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28229"/>
              </p:ext>
            </p:extLst>
          </p:nvPr>
        </p:nvGraphicFramePr>
        <p:xfrm>
          <a:off x="6527800" y="697084"/>
          <a:ext cx="2159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39" name="Equation" r:id="rId5" imgW="1079280" imgH="914400" progId="Equation.DSMT4">
                  <p:embed/>
                </p:oleObj>
              </mc:Choice>
              <mc:Fallback>
                <p:oleObj name="Equation" r:id="rId5" imgW="107928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697084"/>
                        <a:ext cx="21590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19221"/>
              </p:ext>
            </p:extLst>
          </p:nvPr>
        </p:nvGraphicFramePr>
        <p:xfrm>
          <a:off x="2971800" y="2311400"/>
          <a:ext cx="1268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0" name="Equation" r:id="rId7" imgW="634680" imgH="419040" progId="Equation.DSMT4">
                  <p:embed/>
                </p:oleObj>
              </mc:Choice>
              <mc:Fallback>
                <p:oleObj name="Equation" r:id="rId7" imgW="634680" imgH="419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311400"/>
                        <a:ext cx="1268413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5400000" flipH="1">
            <a:off x="6169660" y="146001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233228"/>
              </p:ext>
            </p:extLst>
          </p:nvPr>
        </p:nvGraphicFramePr>
        <p:xfrm>
          <a:off x="3429000" y="19005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005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3" idx="2"/>
            <a:endCxn id="4" idx="1"/>
          </p:cNvCxnSpPr>
          <p:nvPr/>
        </p:nvCxnSpPr>
        <p:spPr>
          <a:xfrm rot="16200000" flipH="1">
            <a:off x="2143750" y="707234"/>
            <a:ext cx="551200" cy="1257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6" y="3849515"/>
            <a:ext cx="3453938" cy="13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304800"/>
            <a:ext cx="7930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Primena metoda integraljenja približne diferencijalne jednačine elastične linije </a:t>
            </a:r>
            <a:endParaRPr lang="sr-Latn-R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600200"/>
            <a:ext cx="3815543" cy="198882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40567"/>
              </p:ext>
            </p:extLst>
          </p:nvPr>
        </p:nvGraphicFramePr>
        <p:xfrm>
          <a:off x="5365837" y="3374800"/>
          <a:ext cx="33734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0" name="Equation" r:id="rId4" imgW="1688760" imgH="393480" progId="Equation.DSMT4">
                  <p:embed/>
                </p:oleObj>
              </mc:Choice>
              <mc:Fallback>
                <p:oleObj name="Equation" r:id="rId4" imgW="16887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837" y="3374800"/>
                        <a:ext cx="33734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163012"/>
              </p:ext>
            </p:extLst>
          </p:nvPr>
        </p:nvGraphicFramePr>
        <p:xfrm>
          <a:off x="6478588" y="1553583"/>
          <a:ext cx="1903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1" name="Equation" r:id="rId6" imgW="952200" imgH="634680" progId="Equation.DSMT4">
                  <p:embed/>
                </p:oleObj>
              </mc:Choice>
              <mc:Fallback>
                <p:oleObj name="Equation" r:id="rId6" imgW="952200" imgH="634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1553583"/>
                        <a:ext cx="1903412" cy="1270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338710"/>
              </p:ext>
            </p:extLst>
          </p:nvPr>
        </p:nvGraphicFramePr>
        <p:xfrm>
          <a:off x="3591011" y="4673600"/>
          <a:ext cx="51482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2" name="Equation" r:id="rId8" imgW="2577960" imgH="482400" progId="Equation.DSMT4">
                  <p:embed/>
                </p:oleObj>
              </mc:Choice>
              <mc:Fallback>
                <p:oleObj name="Equation" r:id="rId8" imgW="257796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011" y="4673600"/>
                        <a:ext cx="5148263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0800000" flipH="1" flipV="1">
            <a:off x="7083339" y="296203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740817"/>
              </p:ext>
            </p:extLst>
          </p:nvPr>
        </p:nvGraphicFramePr>
        <p:xfrm>
          <a:off x="6260141" y="42148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3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141" y="42148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66656"/>
              </p:ext>
            </p:extLst>
          </p:nvPr>
        </p:nvGraphicFramePr>
        <p:xfrm>
          <a:off x="4782430" y="1770307"/>
          <a:ext cx="1166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4" name="Equation" r:id="rId12" imgW="583920" imgH="431640" progId="Equation.DSMT4">
                  <p:embed/>
                </p:oleObj>
              </mc:Choice>
              <mc:Fallback>
                <p:oleObj name="Equation" r:id="rId12" imgW="583920" imgH="43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430" y="1770307"/>
                        <a:ext cx="1166813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6973"/>
              </p:ext>
            </p:extLst>
          </p:nvPr>
        </p:nvGraphicFramePr>
        <p:xfrm>
          <a:off x="5974642" y="205031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5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642" y="2050314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0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20881"/>
              </p:ext>
            </p:extLst>
          </p:nvPr>
        </p:nvGraphicFramePr>
        <p:xfrm>
          <a:off x="609600" y="685800"/>
          <a:ext cx="25098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38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2509837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11407"/>
              </p:ext>
            </p:extLst>
          </p:nvPr>
        </p:nvGraphicFramePr>
        <p:xfrm>
          <a:off x="3657600" y="457200"/>
          <a:ext cx="51482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39" name="Equation" r:id="rId5" imgW="2577960" imgH="482400" progId="Equation.DSMT4">
                  <p:embed/>
                </p:oleObj>
              </mc:Choice>
              <mc:Fallback>
                <p:oleObj name="Equation" r:id="rId5" imgW="257796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"/>
                        <a:ext cx="5148263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16200000" flipH="1" flipV="1">
            <a:off x="3319938" y="802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010045"/>
              </p:ext>
            </p:extLst>
          </p:nvPr>
        </p:nvGraphicFramePr>
        <p:xfrm>
          <a:off x="1752600" y="1422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4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22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37738"/>
              </p:ext>
            </p:extLst>
          </p:nvPr>
        </p:nvGraphicFramePr>
        <p:xfrm>
          <a:off x="574674" y="1927443"/>
          <a:ext cx="56276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41" name="Equation" r:id="rId9" imgW="2819160" imgH="482400" progId="Equation.DSMT4">
                  <p:embed/>
                </p:oleObj>
              </mc:Choice>
              <mc:Fallback>
                <p:oleObj name="Equation" r:id="rId9" imgW="281916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4" y="1927443"/>
                        <a:ext cx="5627688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335856"/>
              </p:ext>
            </p:extLst>
          </p:nvPr>
        </p:nvGraphicFramePr>
        <p:xfrm>
          <a:off x="603504" y="3409335"/>
          <a:ext cx="75279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42" name="Equation" r:id="rId11" imgW="3771720" imgH="965160" progId="Equation.DSMT4">
                  <p:embed/>
                </p:oleObj>
              </mc:Choice>
              <mc:Fallback>
                <p:oleObj name="Equation" r:id="rId11" imgW="3771720" imgH="9651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409335"/>
                        <a:ext cx="7527925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1905000"/>
            <a:ext cx="2057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</a:t>
            </a:r>
            <a:r>
              <a:rPr lang="en-US" sz="2800" dirty="0" smtClean="0"/>
              <a:t>.</a:t>
            </a:r>
            <a:endParaRPr lang="sr-Latn-R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511485"/>
              </p:ext>
            </p:extLst>
          </p:nvPr>
        </p:nvGraphicFramePr>
        <p:xfrm>
          <a:off x="1752600" y="2946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4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46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2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93152"/>
              </p:ext>
            </p:extLst>
          </p:nvPr>
        </p:nvGraphicFramePr>
        <p:xfrm>
          <a:off x="457200" y="965200"/>
          <a:ext cx="6080760" cy="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95" name="Equation" r:id="rId3" imgW="3200400" imgH="482400" progId="Equation.DSMT4">
                  <p:embed/>
                </p:oleObj>
              </mc:Choice>
              <mc:Fallback>
                <p:oleObj name="Equation" r:id="rId3" imgW="320040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65200"/>
                        <a:ext cx="6080760" cy="916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85635"/>
              </p:ext>
            </p:extLst>
          </p:nvPr>
        </p:nvGraphicFramePr>
        <p:xfrm>
          <a:off x="7071360" y="66040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96" name="Equation" r:id="rId5" imgW="774360" imgH="850680" progId="Equation.DSMT4">
                  <p:embed/>
                </p:oleObj>
              </mc:Choice>
              <mc:Fallback>
                <p:oleObj name="Equation" r:id="rId5" imgW="774360" imgH="8506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360" y="66040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918960" y="457200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3"/>
          </p:cNvCxnSpPr>
          <p:nvPr/>
        </p:nvCxnSpPr>
        <p:spPr>
          <a:xfrm rot="10800000" flipV="1">
            <a:off x="6537960" y="851310"/>
            <a:ext cx="381000" cy="5721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26512"/>
              </p:ext>
            </p:extLst>
          </p:nvPr>
        </p:nvGraphicFramePr>
        <p:xfrm>
          <a:off x="457204" y="3327400"/>
          <a:ext cx="7128551" cy="91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97" name="Equation" r:id="rId7" imgW="3771720" imgH="482400" progId="Equation.DSMT4">
                  <p:embed/>
                </p:oleObj>
              </mc:Choice>
              <mc:Fallback>
                <p:oleObj name="Equation" r:id="rId7" imgW="377172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4" y="3327400"/>
                        <a:ext cx="7128551" cy="9117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92837"/>
              </p:ext>
            </p:extLst>
          </p:nvPr>
        </p:nvGraphicFramePr>
        <p:xfrm>
          <a:off x="1143000" y="2362200"/>
          <a:ext cx="836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98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8366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70545"/>
              </p:ext>
            </p:extLst>
          </p:nvPr>
        </p:nvGraphicFramePr>
        <p:xfrm>
          <a:off x="1524000" y="1956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9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56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42897"/>
              </p:ext>
            </p:extLst>
          </p:nvPr>
        </p:nvGraphicFramePr>
        <p:xfrm>
          <a:off x="6027600" y="447040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0" name="Equation" r:id="rId13" imgW="774360" imgH="850680" progId="Equation.DSMT4">
                  <p:embed/>
                </p:oleObj>
              </mc:Choice>
              <mc:Fallback>
                <p:oleObj name="Equation" r:id="rId13" imgW="774360" imgH="850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600" y="447040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867400" y="4977319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2" idx="3"/>
            <a:endCxn id="8" idx="3"/>
          </p:cNvCxnSpPr>
          <p:nvPr/>
        </p:nvCxnSpPr>
        <p:spPr>
          <a:xfrm flipH="1" flipV="1">
            <a:off x="7585755" y="3783268"/>
            <a:ext cx="133485" cy="1588161"/>
          </a:xfrm>
          <a:prstGeom prst="bentConnector3">
            <a:avLst>
              <a:gd name="adj1" fmla="val -17125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 rot="10800000" flipH="1" flipV="1">
            <a:off x="1561306" y="293466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62284"/>
              </p:ext>
            </p:extLst>
          </p:nvPr>
        </p:nvGraphicFramePr>
        <p:xfrm>
          <a:off x="1054100" y="4724400"/>
          <a:ext cx="862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1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8620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45065"/>
              </p:ext>
            </p:extLst>
          </p:nvPr>
        </p:nvGraphicFramePr>
        <p:xfrm>
          <a:off x="1447800" y="4318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18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5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87121"/>
              </p:ext>
            </p:extLst>
          </p:nvPr>
        </p:nvGraphicFramePr>
        <p:xfrm>
          <a:off x="457204" y="1599880"/>
          <a:ext cx="7128551" cy="91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74" name="Equation" r:id="rId3" imgW="3771720" imgH="482400" progId="Equation.DSMT4">
                  <p:embed/>
                </p:oleObj>
              </mc:Choice>
              <mc:Fallback>
                <p:oleObj name="Equation" r:id="rId3" imgW="377172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4" y="1599880"/>
                        <a:ext cx="7128551" cy="9117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18934"/>
              </p:ext>
            </p:extLst>
          </p:nvPr>
        </p:nvGraphicFramePr>
        <p:xfrm>
          <a:off x="6173787" y="634680"/>
          <a:ext cx="836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75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7" y="634680"/>
                        <a:ext cx="8366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4056"/>
              </p:ext>
            </p:extLst>
          </p:nvPr>
        </p:nvGraphicFramePr>
        <p:xfrm>
          <a:off x="6027600" y="274288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76" name="Equation" r:id="rId7" imgW="774360" imgH="850680" progId="Equation.DSMT4">
                  <p:embed/>
                </p:oleObj>
              </mc:Choice>
              <mc:Fallback>
                <p:oleObj name="Equation" r:id="rId7" imgW="774360" imgH="8506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600" y="274288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867400" y="3859981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1"/>
            <a:endCxn id="3" idx="2"/>
          </p:cNvCxnSpPr>
          <p:nvPr/>
        </p:nvCxnSpPr>
        <p:spPr>
          <a:xfrm rot="10800000">
            <a:off x="4021480" y="2511617"/>
            <a:ext cx="1845921" cy="174247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10800000" flipH="1" flipV="1">
            <a:off x="6592093" y="120714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988273"/>
              </p:ext>
            </p:extLst>
          </p:nvPr>
        </p:nvGraphicFramePr>
        <p:xfrm>
          <a:off x="8001000" y="1827148"/>
          <a:ext cx="862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77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827148"/>
                        <a:ext cx="8620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27206"/>
              </p:ext>
            </p:extLst>
          </p:nvPr>
        </p:nvGraphicFramePr>
        <p:xfrm>
          <a:off x="1447800" y="2590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7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82025"/>
              </p:ext>
            </p:extLst>
          </p:nvPr>
        </p:nvGraphicFramePr>
        <p:xfrm>
          <a:off x="1095375" y="3076064"/>
          <a:ext cx="111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79" name="Equation" r:id="rId13" imgW="558720" imgH="393480" progId="Equation.DSMT4">
                  <p:embed/>
                </p:oleObj>
              </mc:Choice>
              <mc:Fallback>
                <p:oleObj name="Equation" r:id="rId13" imgW="55872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3076064"/>
                        <a:ext cx="1114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 rot="16200000" flipH="1" flipV="1">
            <a:off x="7711754" y="191858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99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572679"/>
              </p:ext>
            </p:extLst>
          </p:nvPr>
        </p:nvGraphicFramePr>
        <p:xfrm>
          <a:off x="381000" y="1754149"/>
          <a:ext cx="7166268" cy="183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27" name="Equation" r:id="rId3" imgW="3771720" imgH="965160" progId="Equation.DSMT4">
                  <p:embed/>
                </p:oleObj>
              </mc:Choice>
              <mc:Fallback>
                <p:oleObj name="Equation" r:id="rId3" imgW="3771720" imgH="965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4149"/>
                        <a:ext cx="7166268" cy="18338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163981"/>
              </p:ext>
            </p:extLst>
          </p:nvPr>
        </p:nvGraphicFramePr>
        <p:xfrm>
          <a:off x="5867400" y="839747"/>
          <a:ext cx="836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28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9747"/>
                        <a:ext cx="8366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10706"/>
              </p:ext>
            </p:extLst>
          </p:nvPr>
        </p:nvGraphicFramePr>
        <p:xfrm>
          <a:off x="8001000" y="2897147"/>
          <a:ext cx="862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29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897147"/>
                        <a:ext cx="8620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85812"/>
              </p:ext>
            </p:extLst>
          </p:nvPr>
        </p:nvGraphicFramePr>
        <p:xfrm>
          <a:off x="3276600" y="508000"/>
          <a:ext cx="111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30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8000"/>
                        <a:ext cx="1114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74142"/>
              </p:ext>
            </p:extLst>
          </p:nvPr>
        </p:nvGraphicFramePr>
        <p:xfrm>
          <a:off x="2476792" y="3810000"/>
          <a:ext cx="5070476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31" name="Equation" r:id="rId11" imgW="2539800" imgH="1041120" progId="Equation.DSMT4">
                  <p:embed/>
                </p:oleObj>
              </mc:Choice>
              <mc:Fallback>
                <p:oleObj name="Equation" r:id="rId11" imgW="2539800" imgH="1041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792" y="3810000"/>
                        <a:ext cx="5070476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10800000" flipH="1" flipV="1">
            <a:off x="6293951" y="137241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 rot="16200000" flipH="1" flipV="1">
            <a:off x="7713488" y="298858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 rot="10800000" flipH="1" flipV="1">
            <a:off x="3733800" y="13716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524254"/>
              </p:ext>
            </p:extLst>
          </p:nvPr>
        </p:nvGraphicFramePr>
        <p:xfrm>
          <a:off x="2057400" y="4755257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3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55257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344321"/>
              </p:ext>
            </p:extLst>
          </p:nvPr>
        </p:nvGraphicFramePr>
        <p:xfrm>
          <a:off x="1320840" y="3733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33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3733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2" idx="2"/>
            <a:endCxn id="11" idx="1"/>
          </p:cNvCxnSpPr>
          <p:nvPr/>
        </p:nvCxnSpPr>
        <p:spPr>
          <a:xfrm rot="16200000" flipH="1">
            <a:off x="1375469" y="4224931"/>
            <a:ext cx="766983" cy="5968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96541"/>
              </p:ext>
            </p:extLst>
          </p:nvPr>
        </p:nvGraphicFramePr>
        <p:xfrm>
          <a:off x="831850" y="457200"/>
          <a:ext cx="4775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7" name="Equation" r:id="rId3" imgW="2387520" imgH="558720" progId="Equation.DSMT4">
                  <p:embed/>
                </p:oleObj>
              </mc:Choice>
              <mc:Fallback>
                <p:oleObj name="Equation" r:id="rId3" imgW="238752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57200"/>
                        <a:ext cx="47752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79600"/>
              </p:ext>
            </p:extLst>
          </p:nvPr>
        </p:nvGraphicFramePr>
        <p:xfrm>
          <a:off x="6045200" y="6223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8" name="Equation" r:id="rId5" imgW="444240" imgH="393480" progId="Equation.DSMT4">
                  <p:embed/>
                </p:oleObj>
              </mc:Choice>
              <mc:Fallback>
                <p:oleObj name="Equation" r:id="rId5" imgW="4442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622300"/>
                        <a:ext cx="889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5754370" y="878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87314"/>
              </p:ext>
            </p:extLst>
          </p:nvPr>
        </p:nvGraphicFramePr>
        <p:xfrm>
          <a:off x="1549440" y="16511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9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40" y="16511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52357"/>
              </p:ext>
            </p:extLst>
          </p:nvPr>
        </p:nvGraphicFramePr>
        <p:xfrm>
          <a:off x="831850" y="2133600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0" name="Equation" r:id="rId9" imgW="1447560" imgH="457200" progId="Equation.DSMT4">
                  <p:embed/>
                </p:oleObj>
              </mc:Choice>
              <mc:Fallback>
                <p:oleObj name="Equation" r:id="rId9" imgW="14475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133600"/>
                        <a:ext cx="2895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762000" y="44196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3.4 Statički neodređena greda sa dopuštenim podužnim pomeranjem i njeni dijagrami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59880"/>
              </p:ext>
            </p:extLst>
          </p:nvPr>
        </p:nvGraphicFramePr>
        <p:xfrm>
          <a:off x="6350000" y="1712913"/>
          <a:ext cx="81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26" name="Equation" r:id="rId3" imgW="406080" imgH="241200" progId="Equation.DSMT4">
                  <p:embed/>
                </p:oleObj>
              </mc:Choice>
              <mc:Fallback>
                <p:oleObj name="Equation" r:id="rId3" imgW="4060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1712913"/>
                        <a:ext cx="812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25997"/>
              </p:ext>
            </p:extLst>
          </p:nvPr>
        </p:nvGraphicFramePr>
        <p:xfrm>
          <a:off x="6362700" y="2447998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27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2447998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47" y="609599"/>
            <a:ext cx="4214553" cy="36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31815"/>
              </p:ext>
            </p:extLst>
          </p:nvPr>
        </p:nvGraphicFramePr>
        <p:xfrm>
          <a:off x="625627" y="762000"/>
          <a:ext cx="55006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8" name="Equation" r:id="rId3" imgW="2755800" imgH="507960" progId="Equation.DSMT4">
                  <p:embed/>
                </p:oleObj>
              </mc:Choice>
              <mc:Fallback>
                <p:oleObj name="Equation" r:id="rId3" imgW="275580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27" y="762000"/>
                        <a:ext cx="5500688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77851"/>
              </p:ext>
            </p:extLst>
          </p:nvPr>
        </p:nvGraphicFramePr>
        <p:xfrm>
          <a:off x="1176338" y="2413000"/>
          <a:ext cx="36242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9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2413000"/>
                        <a:ext cx="3624262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339431"/>
              </p:ext>
            </p:extLst>
          </p:nvPr>
        </p:nvGraphicFramePr>
        <p:xfrm>
          <a:off x="1371600" y="19051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1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75470"/>
              </p:ext>
            </p:extLst>
          </p:nvPr>
        </p:nvGraphicFramePr>
        <p:xfrm>
          <a:off x="637917" y="3733800"/>
          <a:ext cx="49942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1" name="Equation" r:id="rId9" imgW="2501640" imgH="507960" progId="Equation.DSMT4">
                  <p:embed/>
                </p:oleObj>
              </mc:Choice>
              <mc:Fallback>
                <p:oleObj name="Equation" r:id="rId9" imgW="250164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3733800"/>
                        <a:ext cx="4994275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06067"/>
              </p:ext>
            </p:extLst>
          </p:nvPr>
        </p:nvGraphicFramePr>
        <p:xfrm>
          <a:off x="3003550" y="5080000"/>
          <a:ext cx="3473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2" name="Equation" r:id="rId11" imgW="1739880" imgH="457200" progId="Equation.DSMT4">
                  <p:embed/>
                </p:oleObj>
              </mc:Choice>
              <mc:Fallback>
                <p:oleObj name="Equation" r:id="rId11" imgW="17398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080000"/>
                        <a:ext cx="347345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0800000" flipH="1" flipV="1">
            <a:off x="2057400" y="338327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39705"/>
              </p:ext>
            </p:extLst>
          </p:nvPr>
        </p:nvGraphicFramePr>
        <p:xfrm>
          <a:off x="2590800" y="5411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3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11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93994"/>
              </p:ext>
            </p:extLst>
          </p:nvPr>
        </p:nvGraphicFramePr>
        <p:xfrm>
          <a:off x="1219200" y="4851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51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2"/>
            <a:endCxn id="10" idx="1"/>
          </p:cNvCxnSpPr>
          <p:nvPr/>
        </p:nvCxnSpPr>
        <p:spPr>
          <a:xfrm rot="16200000" flipH="1">
            <a:off x="1822043" y="4794637"/>
            <a:ext cx="305594" cy="12319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68200"/>
              </p:ext>
            </p:extLst>
          </p:nvPr>
        </p:nvGraphicFramePr>
        <p:xfrm>
          <a:off x="1069258" y="2870520"/>
          <a:ext cx="50704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2" name="Equation" r:id="rId3" imgW="2539800" imgH="507960" progId="Equation.DSMT4">
                  <p:embed/>
                </p:oleObj>
              </mc:Choice>
              <mc:Fallback>
                <p:oleObj name="Equation" r:id="rId3" imgW="2539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258" y="2870520"/>
                        <a:ext cx="5070475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63829"/>
              </p:ext>
            </p:extLst>
          </p:nvPr>
        </p:nvGraphicFramePr>
        <p:xfrm>
          <a:off x="6630270" y="317532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3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270" y="317532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 flipH="1">
            <a:off x="6314655" y="321596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40596"/>
              </p:ext>
            </p:extLst>
          </p:nvPr>
        </p:nvGraphicFramePr>
        <p:xfrm>
          <a:off x="1778910" y="3937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910" y="3937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540747"/>
              </p:ext>
            </p:extLst>
          </p:nvPr>
        </p:nvGraphicFramePr>
        <p:xfrm>
          <a:off x="1066800" y="4394200"/>
          <a:ext cx="2082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5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94200"/>
                        <a:ext cx="2082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" y="533400"/>
            <a:ext cx="3815543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" y="533400"/>
            <a:ext cx="3815543" cy="198882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79758"/>
              </p:ext>
            </p:extLst>
          </p:nvPr>
        </p:nvGraphicFramePr>
        <p:xfrm>
          <a:off x="1752600" y="2971800"/>
          <a:ext cx="50704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2" name="Equation" r:id="rId4" imgW="2539800" imgH="507960" progId="Equation.DSMT4">
                  <p:embed/>
                </p:oleObj>
              </mc:Choice>
              <mc:Fallback>
                <p:oleObj name="Equation" r:id="rId4" imgW="253980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5070475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1870"/>
              </p:ext>
            </p:extLst>
          </p:nvPr>
        </p:nvGraphicFramePr>
        <p:xfrm>
          <a:off x="7339012" y="3276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3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2" y="32766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 flipH="1">
            <a:off x="6997997" y="3317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951936"/>
              </p:ext>
            </p:extLst>
          </p:nvPr>
        </p:nvGraphicFramePr>
        <p:xfrm>
          <a:off x="2462252" y="4038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4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52" y="4038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01572"/>
              </p:ext>
            </p:extLst>
          </p:nvPr>
        </p:nvGraphicFramePr>
        <p:xfrm>
          <a:off x="1752600" y="4510228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5" name="Equation" r:id="rId10" imgW="1447560" imgH="457200" progId="Equation.DSMT4">
                  <p:embed/>
                </p:oleObj>
              </mc:Choice>
              <mc:Fallback>
                <p:oleObj name="Equation" r:id="rId10" imgW="144756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10228"/>
                        <a:ext cx="2895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5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26491"/>
              </p:ext>
            </p:extLst>
          </p:nvPr>
        </p:nvGraphicFramePr>
        <p:xfrm>
          <a:off x="603504" y="533400"/>
          <a:ext cx="5257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1" name="Equation" r:id="rId3" imgW="2628720" imgH="558720" progId="Equation.DSMT4">
                  <p:embed/>
                </p:oleObj>
              </mc:Choice>
              <mc:Fallback>
                <p:oleObj name="Equation" r:id="rId3" imgW="262872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52578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546881"/>
              </p:ext>
            </p:extLst>
          </p:nvPr>
        </p:nvGraphicFramePr>
        <p:xfrm>
          <a:off x="598588" y="2169447"/>
          <a:ext cx="363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2" name="Equation" r:id="rId5" imgW="1816100" imgH="469900" progId="Equation.DSMT4">
                  <p:embed/>
                </p:oleObj>
              </mc:Choice>
              <mc:Fallback>
                <p:oleObj name="Equation" r:id="rId5" imgW="18161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8" y="2169447"/>
                        <a:ext cx="3632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825973"/>
              </p:ext>
            </p:extLst>
          </p:nvPr>
        </p:nvGraphicFramePr>
        <p:xfrm>
          <a:off x="614516" y="4927599"/>
          <a:ext cx="292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3" name="Equation" r:id="rId7" imgW="1460500" imgH="457200" progId="Equation.DSMT4">
                  <p:embed/>
                </p:oleObj>
              </mc:Choice>
              <mc:Fallback>
                <p:oleObj name="Equation" r:id="rId7" imgW="14605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16" y="4927599"/>
                        <a:ext cx="2921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67284"/>
              </p:ext>
            </p:extLst>
          </p:nvPr>
        </p:nvGraphicFramePr>
        <p:xfrm>
          <a:off x="6400800" y="660400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4" name="Equation" r:id="rId9" imgW="545760" imgH="431640" progId="Equation.DSMT4">
                  <p:embed/>
                </p:oleObj>
              </mc:Choice>
              <mc:Fallback>
                <p:oleObj name="Equation" r:id="rId9" imgW="54576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60400"/>
                        <a:ext cx="1092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 rot="5400000" flipH="1">
            <a:off x="6062472" y="9982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20379"/>
              </p:ext>
            </p:extLst>
          </p:nvPr>
        </p:nvGraphicFramePr>
        <p:xfrm>
          <a:off x="1219200" y="170718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5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0718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76305"/>
              </p:ext>
            </p:extLst>
          </p:nvPr>
        </p:nvGraphicFramePr>
        <p:xfrm>
          <a:off x="614516" y="3291553"/>
          <a:ext cx="5257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6" name="Equation" r:id="rId13" imgW="2628720" imgH="558720" progId="Equation.DSMT4">
                  <p:embed/>
                </p:oleObj>
              </mc:Choice>
              <mc:Fallback>
                <p:oleObj name="Equation" r:id="rId13" imgW="262872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16" y="3291553"/>
                        <a:ext cx="52578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061852"/>
              </p:ext>
            </p:extLst>
          </p:nvPr>
        </p:nvGraphicFramePr>
        <p:xfrm>
          <a:off x="6400800" y="3455988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7" name="Equation" r:id="rId14" imgW="444240" imgH="393480" progId="Equation.DSMT4">
                  <p:embed/>
                </p:oleObj>
              </mc:Choice>
              <mc:Fallback>
                <p:oleObj name="Equation" r:id="rId14" imgW="4442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55988"/>
                        <a:ext cx="889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own Arrow 19"/>
          <p:cNvSpPr/>
          <p:nvPr/>
        </p:nvSpPr>
        <p:spPr>
          <a:xfrm rot="5400000" flipH="1">
            <a:off x="6073484" y="375637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656929"/>
              </p:ext>
            </p:extLst>
          </p:nvPr>
        </p:nvGraphicFramePr>
        <p:xfrm>
          <a:off x="1230212" y="4495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212" y="4495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6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5334000" y="1219200"/>
            <a:ext cx="33528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Za ovaj podraspon date Gerberove grede vrede opšti integrali elastično oslonjene grede iz prethodnog predavanja.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66931"/>
              </p:ext>
            </p:extLst>
          </p:nvPr>
        </p:nvGraphicFramePr>
        <p:xfrm>
          <a:off x="1397000" y="4288559"/>
          <a:ext cx="5080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1" name="Equation" r:id="rId3" imgW="2539800" imgH="939600" progId="Equation.DSMT4">
                  <p:embed/>
                </p:oleObj>
              </mc:Choice>
              <mc:Fallback>
                <p:oleObj name="Equation" r:id="rId3" imgW="2539800" imgH="939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288559"/>
                        <a:ext cx="50800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2"/>
            <a:endCxn id="9" idx="3"/>
          </p:cNvCxnSpPr>
          <p:nvPr/>
        </p:nvCxnSpPr>
        <p:spPr>
          <a:xfrm rot="5400000">
            <a:off x="6077949" y="4295907"/>
            <a:ext cx="1331503" cy="5334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6081"/>
            <a:ext cx="4317423" cy="32939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3600" y="1981200"/>
            <a:ext cx="2819400" cy="1915655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20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8943</TotalTime>
  <Words>1149</Words>
  <Application>Microsoft Office PowerPoint</Application>
  <PresentationFormat>On-screen Show (4:3)</PresentationFormat>
  <Paragraphs>154</Paragraphs>
  <Slides>73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2.2. Gerberove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 Stepenaste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STATIČKI NEODREĐENE    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1175</cp:revision>
  <cp:lastPrinted>2016-04-25T13:06:07Z</cp:lastPrinted>
  <dcterms:created xsi:type="dcterms:W3CDTF">2015-02-23T09:28:50Z</dcterms:created>
  <dcterms:modified xsi:type="dcterms:W3CDTF">2022-05-15T13:17:47Z</dcterms:modified>
</cp:coreProperties>
</file>