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66"/>
  </p:notesMasterIdLst>
  <p:handoutMasterIdLst>
    <p:handoutMasterId r:id="rId67"/>
  </p:handoutMasterIdLst>
  <p:sldIdLst>
    <p:sldId id="256" r:id="rId2"/>
    <p:sldId id="480" r:id="rId3"/>
    <p:sldId id="481" r:id="rId4"/>
    <p:sldId id="483" r:id="rId5"/>
    <p:sldId id="484" r:id="rId6"/>
    <p:sldId id="485" r:id="rId7"/>
    <p:sldId id="487" r:id="rId8"/>
    <p:sldId id="488" r:id="rId9"/>
    <p:sldId id="482" r:id="rId10"/>
    <p:sldId id="490" r:id="rId11"/>
    <p:sldId id="491" r:id="rId12"/>
    <p:sldId id="520" r:id="rId13"/>
    <p:sldId id="498" r:id="rId14"/>
    <p:sldId id="493" r:id="rId15"/>
    <p:sldId id="495" r:id="rId16"/>
    <p:sldId id="497" r:id="rId17"/>
    <p:sldId id="496" r:id="rId18"/>
    <p:sldId id="523" r:id="rId19"/>
    <p:sldId id="521" r:id="rId20"/>
    <p:sldId id="522" r:id="rId21"/>
    <p:sldId id="499" r:id="rId22"/>
    <p:sldId id="524" r:id="rId23"/>
    <p:sldId id="539" r:id="rId24"/>
    <p:sldId id="500" r:id="rId25"/>
    <p:sldId id="502" r:id="rId26"/>
    <p:sldId id="501" r:id="rId27"/>
    <p:sldId id="508" r:id="rId28"/>
    <p:sldId id="503" r:id="rId29"/>
    <p:sldId id="516" r:id="rId30"/>
    <p:sldId id="518" r:id="rId31"/>
    <p:sldId id="519" r:id="rId32"/>
    <p:sldId id="509" r:id="rId33"/>
    <p:sldId id="517" r:id="rId34"/>
    <p:sldId id="504" r:id="rId35"/>
    <p:sldId id="505" r:id="rId36"/>
    <p:sldId id="513" r:id="rId37"/>
    <p:sldId id="515" r:id="rId38"/>
    <p:sldId id="527" r:id="rId39"/>
    <p:sldId id="532" r:id="rId40"/>
    <p:sldId id="530" r:id="rId41"/>
    <p:sldId id="551" r:id="rId42"/>
    <p:sldId id="533" r:id="rId43"/>
    <p:sldId id="531" r:id="rId44"/>
    <p:sldId id="529" r:id="rId45"/>
    <p:sldId id="525" r:id="rId46"/>
    <p:sldId id="526" r:id="rId47"/>
    <p:sldId id="535" r:id="rId48"/>
    <p:sldId id="510" r:id="rId49"/>
    <p:sldId id="534" r:id="rId50"/>
    <p:sldId id="536" r:id="rId51"/>
    <p:sldId id="514" r:id="rId52"/>
    <p:sldId id="538" r:id="rId53"/>
    <p:sldId id="552" r:id="rId54"/>
    <p:sldId id="511" r:id="rId55"/>
    <p:sldId id="540" r:id="rId56"/>
    <p:sldId id="541" r:id="rId57"/>
    <p:sldId id="542" r:id="rId58"/>
    <p:sldId id="543" r:id="rId59"/>
    <p:sldId id="545" r:id="rId60"/>
    <p:sldId id="550" r:id="rId61"/>
    <p:sldId id="546" r:id="rId62"/>
    <p:sldId id="549" r:id="rId63"/>
    <p:sldId id="553" r:id="rId64"/>
    <p:sldId id="554" r:id="rId65"/>
  </p:sldIdLst>
  <p:sldSz cx="9144000" cy="6858000" type="screen4x3"/>
  <p:notesSz cx="6858000" cy="994727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1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2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44.wmf"/><Relationship Id="rId7" Type="http://schemas.openxmlformats.org/officeDocument/2006/relationships/image" Target="../media/image47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21.wmf"/><Relationship Id="rId2" Type="http://schemas.openxmlformats.org/officeDocument/2006/relationships/image" Target="../media/image49.wmf"/><Relationship Id="rId1" Type="http://schemas.openxmlformats.org/officeDocument/2006/relationships/image" Target="../media/image44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51.wmf"/><Relationship Id="rId1" Type="http://schemas.openxmlformats.org/officeDocument/2006/relationships/image" Target="../media/image52.wmf"/><Relationship Id="rId4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58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57.wmf"/><Relationship Id="rId5" Type="http://schemas.openxmlformats.org/officeDocument/2006/relationships/image" Target="../media/image51.wmf"/><Relationship Id="rId4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5.wmf"/><Relationship Id="rId1" Type="http://schemas.openxmlformats.org/officeDocument/2006/relationships/image" Target="../media/image52.wmf"/><Relationship Id="rId5" Type="http://schemas.openxmlformats.org/officeDocument/2006/relationships/image" Target="../media/image21.wmf"/><Relationship Id="rId4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19.wmf"/><Relationship Id="rId1" Type="http://schemas.openxmlformats.org/officeDocument/2006/relationships/image" Target="../media/image61.wmf"/><Relationship Id="rId5" Type="http://schemas.openxmlformats.org/officeDocument/2006/relationships/image" Target="../media/image21.wmf"/><Relationship Id="rId4" Type="http://schemas.openxmlformats.org/officeDocument/2006/relationships/image" Target="../media/image2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21.wmf"/><Relationship Id="rId1" Type="http://schemas.openxmlformats.org/officeDocument/2006/relationships/image" Target="../media/image22.wmf"/><Relationship Id="rId4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26.wmf"/><Relationship Id="rId5" Type="http://schemas.openxmlformats.org/officeDocument/2006/relationships/image" Target="../media/image21.wmf"/><Relationship Id="rId4" Type="http://schemas.openxmlformats.org/officeDocument/2006/relationships/image" Target="../media/image6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8.wmf"/><Relationship Id="rId6" Type="http://schemas.openxmlformats.org/officeDocument/2006/relationships/image" Target="../media/image31.wmf"/><Relationship Id="rId5" Type="http://schemas.openxmlformats.org/officeDocument/2006/relationships/image" Target="../media/image21.wmf"/><Relationship Id="rId4" Type="http://schemas.openxmlformats.org/officeDocument/2006/relationships/image" Target="../media/image6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2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7" Type="http://schemas.openxmlformats.org/officeDocument/2006/relationships/image" Target="../media/image81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31.wmf"/><Relationship Id="rId5" Type="http://schemas.openxmlformats.org/officeDocument/2006/relationships/image" Target="../media/image21.wmf"/><Relationship Id="rId4" Type="http://schemas.openxmlformats.org/officeDocument/2006/relationships/image" Target="../media/image8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0.wmf"/><Relationship Id="rId4" Type="http://schemas.openxmlformats.org/officeDocument/2006/relationships/image" Target="../media/image2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5.wmf"/><Relationship Id="rId1" Type="http://schemas.openxmlformats.org/officeDocument/2006/relationships/image" Target="../media/image87.wmf"/><Relationship Id="rId5" Type="http://schemas.openxmlformats.org/officeDocument/2006/relationships/image" Target="../media/image31.wmf"/><Relationship Id="rId4" Type="http://schemas.openxmlformats.org/officeDocument/2006/relationships/image" Target="../media/image2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85.wmf"/><Relationship Id="rId1" Type="http://schemas.openxmlformats.org/officeDocument/2006/relationships/image" Target="../media/image81.wmf"/><Relationship Id="rId6" Type="http://schemas.openxmlformats.org/officeDocument/2006/relationships/image" Target="../media/image90.wmf"/><Relationship Id="rId5" Type="http://schemas.openxmlformats.org/officeDocument/2006/relationships/image" Target="../media/image83.wmf"/><Relationship Id="rId4" Type="http://schemas.openxmlformats.org/officeDocument/2006/relationships/image" Target="../media/image89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4" Type="http://schemas.openxmlformats.org/officeDocument/2006/relationships/image" Target="../media/image2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8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99.wmf"/><Relationship Id="rId5" Type="http://schemas.openxmlformats.org/officeDocument/2006/relationships/image" Target="../media/image31.wmf"/><Relationship Id="rId4" Type="http://schemas.openxmlformats.org/officeDocument/2006/relationships/image" Target="../media/image21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4" Type="http://schemas.openxmlformats.org/officeDocument/2006/relationships/image" Target="../media/image107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2.wmf"/><Relationship Id="rId1" Type="http://schemas.openxmlformats.org/officeDocument/2006/relationships/image" Target="../media/image110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4" Type="http://schemas.openxmlformats.org/officeDocument/2006/relationships/image" Target="../media/image21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4.wmf"/><Relationship Id="rId1" Type="http://schemas.openxmlformats.org/officeDocument/2006/relationships/image" Target="../media/image116.wmf"/><Relationship Id="rId5" Type="http://schemas.openxmlformats.org/officeDocument/2006/relationships/image" Target="../media/image31.wmf"/><Relationship Id="rId4" Type="http://schemas.openxmlformats.org/officeDocument/2006/relationships/image" Target="../media/image21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21.wmf"/><Relationship Id="rId1" Type="http://schemas.openxmlformats.org/officeDocument/2006/relationships/image" Target="../media/image118.wmf"/><Relationship Id="rId4" Type="http://schemas.openxmlformats.org/officeDocument/2006/relationships/image" Target="../media/image120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21.wmf"/><Relationship Id="rId4" Type="http://schemas.openxmlformats.org/officeDocument/2006/relationships/image" Target="../media/image126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27.wmf"/><Relationship Id="rId1" Type="http://schemas.openxmlformats.org/officeDocument/2006/relationships/image" Target="../media/image121.wmf"/><Relationship Id="rId4" Type="http://schemas.openxmlformats.org/officeDocument/2006/relationships/image" Target="../media/image118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5" Type="http://schemas.openxmlformats.org/officeDocument/2006/relationships/image" Target="../media/image21.wmf"/><Relationship Id="rId4" Type="http://schemas.openxmlformats.org/officeDocument/2006/relationships/image" Target="../media/image136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6" Type="http://schemas.openxmlformats.org/officeDocument/2006/relationships/image" Target="../media/image31.wmf"/><Relationship Id="rId5" Type="http://schemas.openxmlformats.org/officeDocument/2006/relationships/image" Target="../media/image21.wmf"/><Relationship Id="rId4" Type="http://schemas.openxmlformats.org/officeDocument/2006/relationships/image" Target="../media/image1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5.wmf"/><Relationship Id="rId5" Type="http://schemas.openxmlformats.org/officeDocument/2006/relationships/image" Target="../media/image144.wmf"/><Relationship Id="rId4" Type="http://schemas.openxmlformats.org/officeDocument/2006/relationships/image" Target="../media/image21.wmf"/></Relationships>
</file>

<file path=ppt/drawings/_rels/vmlDrawing5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3" Type="http://schemas.openxmlformats.org/officeDocument/2006/relationships/image" Target="../media/image147.wmf"/><Relationship Id="rId7" Type="http://schemas.openxmlformats.org/officeDocument/2006/relationships/image" Target="../media/image150.wmf"/><Relationship Id="rId2" Type="http://schemas.openxmlformats.org/officeDocument/2006/relationships/image" Target="../media/image21.wmf"/><Relationship Id="rId1" Type="http://schemas.openxmlformats.org/officeDocument/2006/relationships/image" Target="../media/image146.wmf"/><Relationship Id="rId6" Type="http://schemas.openxmlformats.org/officeDocument/2006/relationships/image" Target="../media/image149.wmf"/><Relationship Id="rId5" Type="http://schemas.openxmlformats.org/officeDocument/2006/relationships/image" Target="../media/image31.wmf"/><Relationship Id="rId4" Type="http://schemas.openxmlformats.org/officeDocument/2006/relationships/image" Target="../media/image148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5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9.wmf"/><Relationship Id="rId6" Type="http://schemas.openxmlformats.org/officeDocument/2006/relationships/image" Target="../media/image31.wmf"/><Relationship Id="rId5" Type="http://schemas.openxmlformats.org/officeDocument/2006/relationships/image" Target="../media/image21.wmf"/><Relationship Id="rId4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CA201-A3A1-4767-B1FD-F901C2797AEE}" type="datetimeFigureOut">
              <a:rPr lang="sr-Latn-RS" smtClean="0"/>
              <a:t>6.5.2022.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19932-5C6B-4467-B978-B565485F51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9134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6.5.2022.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F9C2-1459-473F-9108-DA294882D47C}" type="datetime1">
              <a:rPr lang="sr-Latn-RS" smtClean="0"/>
              <a:t>6.5.2022.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06EF-43B7-40B2-9896-BA27D4056C70}" type="datetime1">
              <a:rPr lang="sr-Latn-RS" smtClean="0"/>
              <a:t>6.5.2022.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423-D015-4E8A-9B14-5ABE1EA7C00F}" type="datetime1">
              <a:rPr lang="sr-Latn-RS" smtClean="0"/>
              <a:t>6.5.2022.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6FFF-26EC-4D02-A54E-2EA73E6A0828}" type="datetime1">
              <a:rPr lang="sr-Latn-RS" smtClean="0"/>
              <a:t>6.5.2022.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270C-8A4F-40B9-AA1F-5BE56721B0AC}" type="datetime1">
              <a:rPr lang="sr-Latn-RS" smtClean="0"/>
              <a:t>6.5.2022.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4565-5286-4C09-8DAC-F1A08D433223}" type="datetime1">
              <a:rPr lang="sr-Latn-RS" smtClean="0"/>
              <a:t>6.5.2022.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28C7-CA83-4EE5-9ADC-C997BFE09EDA}" type="datetime1">
              <a:rPr lang="sr-Latn-RS" smtClean="0"/>
              <a:t>6.5.2022.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4BF8-FE31-4276-BAF8-D5868D8FD214}" type="datetime1">
              <a:rPr lang="sr-Latn-RS" smtClean="0"/>
              <a:t>6.5.2022.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8995-156B-4B68-9032-83F75FA7853E}" type="datetime1">
              <a:rPr lang="sr-Latn-RS" smtClean="0"/>
              <a:t>6.5.2022.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AEF1-80B7-4E22-BB4B-190F572A02F3}" type="datetime1">
              <a:rPr lang="sr-Latn-RS" smtClean="0"/>
              <a:t>6.5.2022.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A011-D96A-4E89-BF89-CF4BB6DA327D}" type="datetime1">
              <a:rPr lang="sr-Latn-RS" smtClean="0"/>
              <a:t>6.5.2022.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0408D9-32DF-4D58-B5E3-369E5E1FC4FC}" type="datetime1">
              <a:rPr lang="sr-Latn-RS" smtClean="0"/>
              <a:t>6.5.2022.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11" Type="http://schemas.openxmlformats.org/officeDocument/2006/relationships/image" Target="../media/image27.wmf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4.bin"/><Relationship Id="rId14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2.wmf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0.wmf"/><Relationship Id="rId18" Type="http://schemas.openxmlformats.org/officeDocument/2006/relationships/image" Target="../media/image41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5.bin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wmf"/><Relationship Id="rId11" Type="http://schemas.openxmlformats.org/officeDocument/2006/relationships/image" Target="../media/image39.wmf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36.wmf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31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4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60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5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53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6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54.jpeg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66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8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43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5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60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7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2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1.wmf"/><Relationship Id="rId11" Type="http://schemas.openxmlformats.org/officeDocument/2006/relationships/image" Target="../media/image65.wmf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75.bin"/><Relationship Id="rId4" Type="http://schemas.openxmlformats.org/officeDocument/2006/relationships/image" Target="../media/image22.wmf"/><Relationship Id="rId9" Type="http://schemas.openxmlformats.org/officeDocument/2006/relationships/image" Target="../media/image6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23.bin"/><Relationship Id="rId7" Type="http://schemas.openxmlformats.org/officeDocument/2006/relationships/image" Target="../media/image65.wmf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6.bin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66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2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69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1.wmf"/><Relationship Id="rId11" Type="http://schemas.openxmlformats.org/officeDocument/2006/relationships/image" Target="../media/image63.jpeg"/><Relationship Id="rId5" Type="http://schemas.openxmlformats.org/officeDocument/2006/relationships/oleObject" Target="../embeddings/oleObject85.bin"/><Relationship Id="rId10" Type="http://schemas.openxmlformats.org/officeDocument/2006/relationships/image" Target="../media/image21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2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oleObject" Target="../embeddings/oleObject87.bin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76.jpeg"/><Relationship Id="rId4" Type="http://schemas.openxmlformats.org/officeDocument/2006/relationships/image" Target="../media/image73.wmf"/><Relationship Id="rId9" Type="http://schemas.openxmlformats.org/officeDocument/2006/relationships/image" Target="../media/image7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21.wmf"/><Relationship Id="rId17" Type="http://schemas.openxmlformats.org/officeDocument/2006/relationships/image" Target="../media/image76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1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4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2.wmf"/><Relationship Id="rId11" Type="http://schemas.openxmlformats.org/officeDocument/2006/relationships/image" Target="../media/image76.jpeg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21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20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99.bin"/><Relationship Id="rId10" Type="http://schemas.openxmlformats.org/officeDocument/2006/relationships/image" Target="../media/image86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10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102.bin"/><Relationship Id="rId10" Type="http://schemas.openxmlformats.org/officeDocument/2006/relationships/image" Target="../media/image21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20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07.bin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4.bin"/><Relationship Id="rId15" Type="http://schemas.openxmlformats.org/officeDocument/2006/relationships/image" Target="../media/image90.wmf"/><Relationship Id="rId10" Type="http://schemas.openxmlformats.org/officeDocument/2006/relationships/image" Target="../media/image89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105.bin"/><Relationship Id="rId14" Type="http://schemas.openxmlformats.org/officeDocument/2006/relationships/oleObject" Target="../embeddings/oleObject108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92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21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1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97.jpeg"/><Relationship Id="rId4" Type="http://schemas.openxmlformats.org/officeDocument/2006/relationships/image" Target="../media/image9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7" Type="http://schemas.openxmlformats.org/officeDocument/2006/relationships/image" Target="../media/image9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9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97.jpeg"/><Relationship Id="rId4" Type="http://schemas.openxmlformats.org/officeDocument/2006/relationships/image" Target="../media/image9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7" Type="http://schemas.openxmlformats.org/officeDocument/2006/relationships/image" Target="../media/image9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99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119.bin"/><Relationship Id="rId10" Type="http://schemas.openxmlformats.org/officeDocument/2006/relationships/image" Target="../media/image21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2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03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124.bin"/><Relationship Id="rId10" Type="http://schemas.openxmlformats.org/officeDocument/2006/relationships/image" Target="../media/image107.wmf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125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7" Type="http://schemas.openxmlformats.org/officeDocument/2006/relationships/image" Target="../media/image1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27.bin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126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129.bin"/><Relationship Id="rId10" Type="http://schemas.openxmlformats.org/officeDocument/2006/relationships/image" Target="../media/image21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20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1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132.bin"/><Relationship Id="rId10" Type="http://schemas.openxmlformats.org/officeDocument/2006/relationships/image" Target="../media/image21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9.bin"/><Relationship Id="rId3" Type="http://schemas.openxmlformats.org/officeDocument/2006/relationships/image" Target="../media/image12.jpe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jpeg"/><Relationship Id="rId11" Type="http://schemas.openxmlformats.org/officeDocument/2006/relationships/image" Target="../media/image10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4.jpeg"/><Relationship Id="rId14" Type="http://schemas.openxmlformats.org/officeDocument/2006/relationships/image" Target="../media/image11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oleObject" Target="../embeddings/oleObject134.bin"/><Relationship Id="rId7" Type="http://schemas.openxmlformats.org/officeDocument/2006/relationships/oleObject" Target="../embeddings/oleObject136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135.bin"/><Relationship Id="rId10" Type="http://schemas.openxmlformats.org/officeDocument/2006/relationships/image" Target="../media/image21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20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120.wmf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139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7" Type="http://schemas.openxmlformats.org/officeDocument/2006/relationships/image" Target="../media/image1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141.bin"/><Relationship Id="rId4" Type="http://schemas.openxmlformats.org/officeDocument/2006/relationships/image" Target="../media/image121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1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142.bin"/><Relationship Id="rId10" Type="http://schemas.openxmlformats.org/officeDocument/2006/relationships/image" Target="../media/image126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44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27.wmf"/><Relationship Id="rId5" Type="http://schemas.openxmlformats.org/officeDocument/2006/relationships/oleObject" Target="../embeddings/oleObject146.bin"/><Relationship Id="rId10" Type="http://schemas.openxmlformats.org/officeDocument/2006/relationships/image" Target="../media/image118.wmf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147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128.jpeg"/><Relationship Id="rId7" Type="http://schemas.openxmlformats.org/officeDocument/2006/relationships/image" Target="../media/image1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49.bin"/><Relationship Id="rId5" Type="http://schemas.openxmlformats.org/officeDocument/2006/relationships/image" Target="../media/image129.wmf"/><Relationship Id="rId4" Type="http://schemas.openxmlformats.org/officeDocument/2006/relationships/oleObject" Target="../embeddings/oleObject148.bin"/><Relationship Id="rId9" Type="http://schemas.openxmlformats.org/officeDocument/2006/relationships/image" Target="../media/image31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0.bin"/><Relationship Id="rId7" Type="http://schemas.openxmlformats.org/officeDocument/2006/relationships/image" Target="../media/image1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51.bin"/><Relationship Id="rId5" Type="http://schemas.openxmlformats.org/officeDocument/2006/relationships/image" Target="../media/image128.jpeg"/><Relationship Id="rId4" Type="http://schemas.openxmlformats.org/officeDocument/2006/relationships/image" Target="../media/image131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54.bin"/><Relationship Id="rId12" Type="http://schemas.openxmlformats.org/officeDocument/2006/relationships/oleObject" Target="../embeddings/oleObject1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34.wmf"/><Relationship Id="rId11" Type="http://schemas.openxmlformats.org/officeDocument/2006/relationships/oleObject" Target="../embeddings/oleObject156.bin"/><Relationship Id="rId5" Type="http://schemas.openxmlformats.org/officeDocument/2006/relationships/oleObject" Target="../embeddings/oleObject153.bin"/><Relationship Id="rId10" Type="http://schemas.openxmlformats.org/officeDocument/2006/relationships/image" Target="../media/image136.wmf"/><Relationship Id="rId4" Type="http://schemas.openxmlformats.org/officeDocument/2006/relationships/image" Target="../media/image133.wmf"/><Relationship Id="rId9" Type="http://schemas.openxmlformats.org/officeDocument/2006/relationships/oleObject" Target="../embeddings/oleObject155.bin"/><Relationship Id="rId14" Type="http://schemas.openxmlformats.org/officeDocument/2006/relationships/image" Target="../media/image21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38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59.bin"/><Relationship Id="rId10" Type="http://schemas.openxmlformats.org/officeDocument/2006/relationships/image" Target="../media/image136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161.bin"/><Relationship Id="rId14" Type="http://schemas.openxmlformats.org/officeDocument/2006/relationships/image" Target="../media/image3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39.wmf"/><Relationship Id="rId4" Type="http://schemas.openxmlformats.org/officeDocument/2006/relationships/oleObject" Target="../embeddings/oleObject162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image" Target="../media/image144.wmf"/><Relationship Id="rId3" Type="http://schemas.openxmlformats.org/officeDocument/2006/relationships/oleObject" Target="../embeddings/oleObject163.bin"/><Relationship Id="rId7" Type="http://schemas.openxmlformats.org/officeDocument/2006/relationships/oleObject" Target="../embeddings/oleObject165.bin"/><Relationship Id="rId12" Type="http://schemas.openxmlformats.org/officeDocument/2006/relationships/oleObject" Target="../embeddings/oleObject1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42.wmf"/><Relationship Id="rId11" Type="http://schemas.openxmlformats.org/officeDocument/2006/relationships/image" Target="../media/image21.wmf"/><Relationship Id="rId5" Type="http://schemas.openxmlformats.org/officeDocument/2006/relationships/oleObject" Target="../embeddings/oleObject164.bin"/><Relationship Id="rId15" Type="http://schemas.openxmlformats.org/officeDocument/2006/relationships/image" Target="../media/image145.wmf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66.bin"/><Relationship Id="rId14" Type="http://schemas.openxmlformats.org/officeDocument/2006/relationships/oleObject" Target="../embeddings/oleObject168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oleObject" Target="../embeddings/oleObject172.bin"/><Relationship Id="rId18" Type="http://schemas.openxmlformats.org/officeDocument/2006/relationships/image" Target="../media/image151.wmf"/><Relationship Id="rId3" Type="http://schemas.openxmlformats.org/officeDocument/2006/relationships/oleObject" Target="../embeddings/oleObject169.bin"/><Relationship Id="rId7" Type="http://schemas.openxmlformats.org/officeDocument/2006/relationships/oleObject" Target="../embeddings/oleObject170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17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0.wmf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173.bin"/><Relationship Id="rId10" Type="http://schemas.openxmlformats.org/officeDocument/2006/relationships/image" Target="../media/image148.wmf"/><Relationship Id="rId4" Type="http://schemas.openxmlformats.org/officeDocument/2006/relationships/image" Target="../media/image146.wmf"/><Relationship Id="rId9" Type="http://schemas.openxmlformats.org/officeDocument/2006/relationships/oleObject" Target="../embeddings/oleObject171.bin"/><Relationship Id="rId14" Type="http://schemas.openxmlformats.org/officeDocument/2006/relationships/image" Target="../media/image149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158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4.jpeg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OM22-P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10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b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II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08637"/>
              </p:ext>
            </p:extLst>
          </p:nvPr>
        </p:nvGraphicFramePr>
        <p:xfrm>
          <a:off x="603504" y="889000"/>
          <a:ext cx="5080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13" name="Equation" r:id="rId3" imgW="2539800" imgH="393480" progId="Equation.DSMT4">
                  <p:embed/>
                </p:oleObj>
              </mc:Choice>
              <mc:Fallback>
                <p:oleObj name="Equation" r:id="rId3" imgW="2539800" imgH="393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889000"/>
                        <a:ext cx="5080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011213"/>
              </p:ext>
            </p:extLst>
          </p:nvPr>
        </p:nvGraphicFramePr>
        <p:xfrm>
          <a:off x="1600200" y="409178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14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09178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743454"/>
              </p:ext>
            </p:extLst>
          </p:nvPr>
        </p:nvGraphicFramePr>
        <p:xfrm>
          <a:off x="6527880" y="863760"/>
          <a:ext cx="1473120" cy="111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15" name="Equation" r:id="rId7" imgW="736560" imgH="558720" progId="Equation.DSMT4">
                  <p:embed/>
                </p:oleObj>
              </mc:Choice>
              <mc:Fallback>
                <p:oleObj name="Equation" r:id="rId7" imgW="736560" imgH="5587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80" y="863760"/>
                        <a:ext cx="1473120" cy="11174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flipV="1">
            <a:off x="3597636" y="609600"/>
            <a:ext cx="593364" cy="1291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388140" y="736680"/>
            <a:ext cx="1752600" cy="685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308490"/>
              </p:ext>
            </p:extLst>
          </p:nvPr>
        </p:nvGraphicFramePr>
        <p:xfrm>
          <a:off x="895624" y="1789291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16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624" y="1789291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580359"/>
              </p:ext>
            </p:extLst>
          </p:nvPr>
        </p:nvGraphicFramePr>
        <p:xfrm>
          <a:off x="603504" y="2264197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17" name="Equation" r:id="rId10" imgW="431640" imgH="228600" progId="Equation.DSMT4">
                  <p:embed/>
                </p:oleObj>
              </mc:Choice>
              <mc:Fallback>
                <p:oleObj name="Equation" r:id="rId10" imgW="43164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2264197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741096"/>
              </p:ext>
            </p:extLst>
          </p:nvPr>
        </p:nvGraphicFramePr>
        <p:xfrm>
          <a:off x="609600" y="2946400"/>
          <a:ext cx="5080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18" name="Equation" r:id="rId12" imgW="2539800" imgH="393480" progId="Equation.DSMT4">
                  <p:embed/>
                </p:oleObj>
              </mc:Choice>
              <mc:Fallback>
                <p:oleObj name="Equation" r:id="rId12" imgW="253980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46400"/>
                        <a:ext cx="5080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926875"/>
              </p:ext>
            </p:extLst>
          </p:nvPr>
        </p:nvGraphicFramePr>
        <p:xfrm>
          <a:off x="6540540" y="2540160"/>
          <a:ext cx="1473120" cy="111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19" name="Equation" r:id="rId13" imgW="736560" imgH="558720" progId="Equation.DSMT4">
                  <p:embed/>
                </p:oleObj>
              </mc:Choice>
              <mc:Fallback>
                <p:oleObj name="Equation" r:id="rId13" imgW="736560" imgH="5587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40" y="2540160"/>
                        <a:ext cx="1473120" cy="11174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6400800" y="3124200"/>
            <a:ext cx="1752600" cy="685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0" name="Elbow Connector 19"/>
          <p:cNvCxnSpPr>
            <a:stCxn id="13" idx="0"/>
            <a:endCxn id="4" idx="3"/>
          </p:cNvCxnSpPr>
          <p:nvPr/>
        </p:nvCxnSpPr>
        <p:spPr>
          <a:xfrm rot="16200000" flipH="1" flipV="1">
            <a:off x="6200962" y="219222"/>
            <a:ext cx="546020" cy="1580936"/>
          </a:xfrm>
          <a:prstGeom prst="bentConnector4">
            <a:avLst>
              <a:gd name="adj1" fmla="val -41867"/>
              <a:gd name="adj2" fmla="val 7771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8" idx="2"/>
            <a:endCxn id="16" idx="3"/>
          </p:cNvCxnSpPr>
          <p:nvPr/>
        </p:nvCxnSpPr>
        <p:spPr>
          <a:xfrm rot="5400000" flipH="1">
            <a:off x="6248400" y="2781300"/>
            <a:ext cx="469900" cy="1587500"/>
          </a:xfrm>
          <a:prstGeom prst="bentConnector4">
            <a:avLst>
              <a:gd name="adj1" fmla="val -48649"/>
              <a:gd name="adj2" fmla="val 776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770258"/>
              </p:ext>
            </p:extLst>
          </p:nvPr>
        </p:nvGraphicFramePr>
        <p:xfrm>
          <a:off x="603504" y="4267680"/>
          <a:ext cx="2565360" cy="106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20" name="Equation" r:id="rId14" imgW="1282680" imgH="533160" progId="Equation.DSMT4">
                  <p:embed/>
                </p:oleObj>
              </mc:Choice>
              <mc:Fallback>
                <p:oleObj name="Equation" r:id="rId14" imgW="1282680" imgH="5331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4267680"/>
                        <a:ext cx="2565360" cy="10663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387075"/>
              </p:ext>
            </p:extLst>
          </p:nvPr>
        </p:nvGraphicFramePr>
        <p:xfrm>
          <a:off x="914400" y="38100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21" name="Equation" r:id="rId16" imgW="139680" imgH="203040" progId="Equation.DSMT4">
                  <p:embed/>
                </p:oleObj>
              </mc:Choice>
              <mc:Fallback>
                <p:oleObj name="Equation" r:id="rId16" imgW="139680" imgH="20304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100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648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323192"/>
              </p:ext>
            </p:extLst>
          </p:nvPr>
        </p:nvGraphicFramePr>
        <p:xfrm>
          <a:off x="603504" y="2032560"/>
          <a:ext cx="5079600" cy="162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16" name="Equation" r:id="rId3" imgW="2539800" imgH="812520" progId="Equation.DSMT4">
                  <p:embed/>
                </p:oleObj>
              </mc:Choice>
              <mc:Fallback>
                <p:oleObj name="Equation" r:id="rId3" imgW="2539800" imgH="8125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2032560"/>
                        <a:ext cx="5079600" cy="16250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506381"/>
              </p:ext>
            </p:extLst>
          </p:nvPr>
        </p:nvGraphicFramePr>
        <p:xfrm>
          <a:off x="6192520" y="30480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17" name="Equation" r:id="rId5" imgW="431640" imgH="228600" progId="Equation.DSMT4">
                  <p:embed/>
                </p:oleObj>
              </mc:Choice>
              <mc:Fallback>
                <p:oleObj name="Equation" r:id="rId5" imgW="431640" imgH="2286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520" y="3048000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171734"/>
              </p:ext>
            </p:extLst>
          </p:nvPr>
        </p:nvGraphicFramePr>
        <p:xfrm>
          <a:off x="3098079" y="381480"/>
          <a:ext cx="2565360" cy="106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18" name="Equation" r:id="rId7" imgW="1282680" imgH="533160" progId="Equation.DSMT4">
                  <p:embed/>
                </p:oleObj>
              </mc:Choice>
              <mc:Fallback>
                <p:oleObj name="Equation" r:id="rId7" imgW="1282680" imgH="53316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079" y="381480"/>
                        <a:ext cx="2565360" cy="10663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>
            <a:off x="4663440" y="16306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Down Arrow 7"/>
          <p:cNvSpPr/>
          <p:nvPr/>
        </p:nvSpPr>
        <p:spPr>
          <a:xfrm rot="5400000">
            <a:off x="5859780" y="31394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461286"/>
              </p:ext>
            </p:extLst>
          </p:nvPr>
        </p:nvGraphicFramePr>
        <p:xfrm>
          <a:off x="2133840" y="3912240"/>
          <a:ext cx="6248160" cy="2183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19" name="Equation" r:id="rId9" imgW="3124080" imgH="1091880" progId="Equation.DSMT4">
                  <p:embed/>
                </p:oleObj>
              </mc:Choice>
              <mc:Fallback>
                <p:oleObj name="Equation" r:id="rId9" imgW="3124080" imgH="10918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840" y="3912240"/>
                        <a:ext cx="6248160" cy="21837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706662"/>
              </p:ext>
            </p:extLst>
          </p:nvPr>
        </p:nvGraphicFramePr>
        <p:xfrm>
          <a:off x="1041400" y="3753205"/>
          <a:ext cx="279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20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3753205"/>
                        <a:ext cx="2794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708080"/>
              </p:ext>
            </p:extLst>
          </p:nvPr>
        </p:nvGraphicFramePr>
        <p:xfrm>
          <a:off x="1673363" y="4852513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21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363" y="4852513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10" idx="2"/>
            <a:endCxn id="11" idx="1"/>
          </p:cNvCxnSpPr>
          <p:nvPr/>
        </p:nvCxnSpPr>
        <p:spPr>
          <a:xfrm rot="16200000" flipH="1">
            <a:off x="1004181" y="4334936"/>
            <a:ext cx="846101" cy="492263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17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3169" y="3886200"/>
            <a:ext cx="4211844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Ono što je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interesantno 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kod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ove grede, 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jeste mesto delovanja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koncentrisanog 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momenta </a:t>
            </a:r>
            <a:r>
              <a:rPr lang="sr-Latn-RS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M.</a:t>
            </a:r>
            <a:endParaRPr lang="sr-Latn-RS" sz="2800" dirty="0"/>
          </a:p>
        </p:txBody>
      </p:sp>
      <p:sp>
        <p:nvSpPr>
          <p:cNvPr id="8" name="Right Arrow 7"/>
          <p:cNvSpPr/>
          <p:nvPr/>
        </p:nvSpPr>
        <p:spPr>
          <a:xfrm rot="5400000">
            <a:off x="1875854" y="3139440"/>
            <a:ext cx="731520" cy="4572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751593"/>
              </p:ext>
            </p:extLst>
          </p:nvPr>
        </p:nvGraphicFramePr>
        <p:xfrm>
          <a:off x="5486400" y="3283680"/>
          <a:ext cx="1485000" cy="6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66" name="Equation" r:id="rId3" imgW="495000" imgH="203040" progId="Equation.DSMT4">
                  <p:embed/>
                </p:oleObj>
              </mc:Choice>
              <mc:Fallback>
                <p:oleObj name="Equation" r:id="rId3" imgW="49500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283680"/>
                        <a:ext cx="1485000" cy="609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179854"/>
              </p:ext>
            </p:extLst>
          </p:nvPr>
        </p:nvGraphicFramePr>
        <p:xfrm>
          <a:off x="5448060" y="4175880"/>
          <a:ext cx="1561680" cy="6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67" name="Equation" r:id="rId5" imgW="520560" imgH="203040" progId="Equation.DSMT4">
                  <p:embed/>
                </p:oleObj>
              </mc:Choice>
              <mc:Fallback>
                <p:oleObj name="Equation" r:id="rId5" imgW="52056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060" y="4175880"/>
                        <a:ext cx="1561680" cy="609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979123"/>
              </p:ext>
            </p:extLst>
          </p:nvPr>
        </p:nvGraphicFramePr>
        <p:xfrm>
          <a:off x="5448060" y="5068080"/>
          <a:ext cx="2552040" cy="646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68" name="Equation" r:id="rId7" imgW="850680" imgH="215640" progId="Equation.DSMT4">
                  <p:embed/>
                </p:oleObj>
              </mc:Choice>
              <mc:Fallback>
                <p:oleObj name="Equation" r:id="rId7" imgW="850680" imgH="2156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060" y="5068080"/>
                        <a:ext cx="2552040" cy="646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" y="914400"/>
            <a:ext cx="3628506" cy="189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3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96" y="914400"/>
            <a:ext cx="4114800" cy="37531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4667597"/>
            <a:ext cx="4120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1.3 Greda 1 i dijagrami njenih funkcija nagiba i ugiba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 &gt; 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508222"/>
              </p:ext>
            </p:extLst>
          </p:nvPr>
        </p:nvGraphicFramePr>
        <p:xfrm>
          <a:off x="603524" y="1039107"/>
          <a:ext cx="4686120" cy="163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67" name="Equation" r:id="rId4" imgW="3124080" imgH="1091880" progId="Equation.DSMT4">
                  <p:embed/>
                </p:oleObj>
              </mc:Choice>
              <mc:Fallback>
                <p:oleObj name="Equation" r:id="rId4" imgW="3124080" imgH="10918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24" y="1039107"/>
                        <a:ext cx="4686120" cy="16378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3504" y="3077796"/>
            <a:ext cx="229209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800" dirty="0" smtClean="0"/>
              <a:t>Uglovi nagiba na mestima oslonaca</a:t>
            </a:r>
            <a:endParaRPr lang="sr-Latn-RS" sz="2800" dirty="0"/>
          </a:p>
        </p:txBody>
      </p:sp>
      <p:sp>
        <p:nvSpPr>
          <p:cNvPr id="10" name="Rectangle 9"/>
          <p:cNvSpPr/>
          <p:nvPr/>
        </p:nvSpPr>
        <p:spPr>
          <a:xfrm>
            <a:off x="2209800" y="4139625"/>
            <a:ext cx="1905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79705" marR="179705" algn="just"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sr-Latn-BA" sz="32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</a:t>
            </a:r>
            <a:r>
              <a:rPr lang="sr-Latn-BA" sz="32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 = 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691507"/>
              </p:ext>
            </p:extLst>
          </p:nvPr>
        </p:nvGraphicFramePr>
        <p:xfrm>
          <a:off x="533400" y="229553"/>
          <a:ext cx="1485000" cy="6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68" name="Equation" r:id="rId6" imgW="495000" imgH="203040" progId="Equation.DSMT4">
                  <p:embed/>
                </p:oleObj>
              </mc:Choice>
              <mc:Fallback>
                <p:oleObj name="Equation" r:id="rId6" imgW="49500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9553"/>
                        <a:ext cx="1485000" cy="609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700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157996"/>
              </p:ext>
            </p:extLst>
          </p:nvPr>
        </p:nvGraphicFramePr>
        <p:xfrm>
          <a:off x="468313" y="569702"/>
          <a:ext cx="5511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06" name="Equation" r:id="rId3" imgW="2755800" imgH="533160" progId="Equation.DSMT4">
                  <p:embed/>
                </p:oleObj>
              </mc:Choice>
              <mc:Fallback>
                <p:oleObj name="Equation" r:id="rId3" imgW="2755800" imgH="5331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69702"/>
                        <a:ext cx="55118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536831"/>
              </p:ext>
            </p:extLst>
          </p:nvPr>
        </p:nvGraphicFramePr>
        <p:xfrm>
          <a:off x="468313" y="2093702"/>
          <a:ext cx="4038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07" name="Equation" r:id="rId5" imgW="2019240" imgH="533160" progId="Equation.DSMT4">
                  <p:embed/>
                </p:oleObj>
              </mc:Choice>
              <mc:Fallback>
                <p:oleObj name="Equation" r:id="rId5" imgW="2019240" imgH="5331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093702"/>
                        <a:ext cx="40386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4953000" y="457200"/>
            <a:ext cx="593364" cy="1291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582664"/>
              </p:ext>
            </p:extLst>
          </p:nvPr>
        </p:nvGraphicFramePr>
        <p:xfrm>
          <a:off x="1001713" y="5065502"/>
          <a:ext cx="4038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08" name="Equation" r:id="rId7" imgW="2019240" imgH="533160" progId="Equation.DSMT4">
                  <p:embed/>
                </p:oleObj>
              </mc:Choice>
              <mc:Fallback>
                <p:oleObj name="Equation" r:id="rId7" imgW="2019240" imgH="5331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5065502"/>
                        <a:ext cx="40386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382638"/>
              </p:ext>
            </p:extLst>
          </p:nvPr>
        </p:nvGraphicFramePr>
        <p:xfrm>
          <a:off x="990600" y="3465302"/>
          <a:ext cx="5511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09" name="Equation" r:id="rId9" imgW="2755800" imgH="533160" progId="Equation.DSMT4">
                  <p:embed/>
                </p:oleObj>
              </mc:Choice>
              <mc:Fallback>
                <p:oleObj name="Equation" r:id="rId9" imgW="2755800" imgH="5331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465302"/>
                        <a:ext cx="55118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10682"/>
              </p:ext>
            </p:extLst>
          </p:nvPr>
        </p:nvGraphicFramePr>
        <p:xfrm>
          <a:off x="6489700" y="925302"/>
          <a:ext cx="685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10" name="Equation" r:id="rId10" imgW="342720" imgH="177480" progId="Equation.DSMT4">
                  <p:embed/>
                </p:oleObj>
              </mc:Choice>
              <mc:Fallback>
                <p:oleObj name="Equation" r:id="rId10" imgW="342720" imgH="177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925302"/>
                        <a:ext cx="685800" cy="35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254287"/>
              </p:ext>
            </p:extLst>
          </p:nvPr>
        </p:nvGraphicFramePr>
        <p:xfrm>
          <a:off x="6959600" y="3820902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11" name="Equation" r:id="rId12" imgW="317160" imgH="177480" progId="Equation.DSMT4">
                  <p:embed/>
                </p:oleObj>
              </mc:Choice>
              <mc:Fallback>
                <p:oleObj name="Equation" r:id="rId12" imgW="317160" imgH="177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0" y="3820902"/>
                        <a:ext cx="635000" cy="35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own Arrow 9"/>
          <p:cNvSpPr/>
          <p:nvPr/>
        </p:nvSpPr>
        <p:spPr>
          <a:xfrm rot="5400000">
            <a:off x="6166326" y="965941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Down Arrow 10"/>
          <p:cNvSpPr/>
          <p:nvPr/>
        </p:nvSpPr>
        <p:spPr>
          <a:xfrm rot="5400000">
            <a:off x="6662420" y="3881531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727493"/>
              </p:ext>
            </p:extLst>
          </p:nvPr>
        </p:nvGraphicFramePr>
        <p:xfrm>
          <a:off x="1168400" y="1688889"/>
          <a:ext cx="279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12" name="Equation" r:id="rId14" imgW="139680" imgH="203040" progId="Equation.DSMT4">
                  <p:embed/>
                </p:oleObj>
              </mc:Choice>
              <mc:Fallback>
                <p:oleObj name="Equation" r:id="rId14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1688889"/>
                        <a:ext cx="2794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700165"/>
              </p:ext>
            </p:extLst>
          </p:nvPr>
        </p:nvGraphicFramePr>
        <p:xfrm>
          <a:off x="1706716" y="4608302"/>
          <a:ext cx="279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13" name="Equation" r:id="rId16" imgW="139680" imgH="203040" progId="Equation.DSMT4">
                  <p:embed/>
                </p:oleObj>
              </mc:Choice>
              <mc:Fallback>
                <p:oleObj name="Equation" r:id="rId16" imgW="139680" imgH="203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716" y="4608302"/>
                        <a:ext cx="2794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651346"/>
              </p:ext>
            </p:extLst>
          </p:nvPr>
        </p:nvGraphicFramePr>
        <p:xfrm>
          <a:off x="5257800" y="5181600"/>
          <a:ext cx="965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14" name="Equation" r:id="rId17" imgW="482400" imgH="419040" progId="Equation.DSMT4">
                  <p:embed/>
                </p:oleObj>
              </mc:Choice>
              <mc:Fallback>
                <p:oleObj name="Equation" r:id="rId17" imgW="482400" imgH="419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181600"/>
                        <a:ext cx="9652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4" idx="0"/>
            <a:endCxn id="6" idx="0"/>
          </p:cNvCxnSpPr>
          <p:nvPr/>
        </p:nvCxnSpPr>
        <p:spPr>
          <a:xfrm rot="16200000" flipV="1">
            <a:off x="4322658" y="3763857"/>
            <a:ext cx="116098" cy="2719387"/>
          </a:xfrm>
          <a:prstGeom prst="bentConnector3">
            <a:avLst>
              <a:gd name="adj1" fmla="val 29690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77000" y="5178195"/>
            <a:ext cx="22098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800" dirty="0" smtClean="0"/>
              <a:t>Ugao nagiba </a:t>
            </a:r>
            <a:r>
              <a:rPr lang="sr-Latn-BA" sz="2800" dirty="0" smtClean="0">
                <a:sym typeface="Symbol" panose="05050102010706020507" pitchFamily="18" charset="2"/>
              </a:rPr>
              <a:t></a:t>
            </a:r>
            <a:r>
              <a:rPr lang="sr-Latn-BA" sz="2800" dirty="0" smtClean="0"/>
              <a:t> manja znak.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35555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56" y="457200"/>
            <a:ext cx="4114800" cy="37531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62832" y="3573215"/>
            <a:ext cx="2209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800" dirty="0" smtClean="0"/>
              <a:t>Strela ugiba</a:t>
            </a:r>
            <a:endParaRPr lang="sr-Latn-RS" sz="2800" dirty="0"/>
          </a:p>
        </p:txBody>
      </p:sp>
      <p:sp>
        <p:nvSpPr>
          <p:cNvPr id="12" name="Rectangle 11"/>
          <p:cNvSpPr/>
          <p:nvPr/>
        </p:nvSpPr>
        <p:spPr>
          <a:xfrm>
            <a:off x="6944032" y="3834825"/>
            <a:ext cx="132878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79705" marR="179705" algn="just">
              <a:spcAft>
                <a:spcPts val="0"/>
              </a:spcAft>
            </a:pPr>
            <a:r>
              <a:rPr lang="sr-Latn-BA" sz="32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f = 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4734580"/>
            <a:ext cx="5791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</a:t>
            </a:r>
            <a:r>
              <a:rPr lang="sr-Latn-BA" sz="2800" dirty="0" smtClean="0"/>
              <a:t>e </a:t>
            </a:r>
            <a:r>
              <a:rPr lang="en-US" sz="2800" dirty="0" smtClean="0"/>
              <a:t>u </a:t>
            </a:r>
            <a:r>
              <a:rPr lang="sr-Latn-BA" sz="2800" dirty="0" smtClean="0"/>
              <a:t>polju I</a:t>
            </a:r>
            <a:r>
              <a:rPr lang="en-US" sz="2800" dirty="0" smtClean="0"/>
              <a:t>, </a:t>
            </a:r>
            <a:r>
              <a:rPr lang="sr-Latn-BA" sz="2800" dirty="0" smtClean="0"/>
              <a:t>na mestu gde je </a:t>
            </a:r>
            <a:r>
              <a:rPr lang="sr-Latn-BA" sz="2800" dirty="0" smtClean="0">
                <a:solidFill>
                  <a:srgbClr val="FF0000"/>
                </a:solidFill>
              </a:rPr>
              <a:t>v’(z) = 0</a:t>
            </a:r>
            <a:r>
              <a:rPr lang="sr-Latn-BA" sz="2800" dirty="0" smtClean="0"/>
              <a:t>.</a:t>
            </a:r>
            <a:endParaRPr lang="sr-Latn-RS" sz="2800" dirty="0"/>
          </a:p>
        </p:txBody>
      </p:sp>
      <p:cxnSp>
        <p:nvCxnSpPr>
          <p:cNvPr id="8" name="Elbow Connector 7"/>
          <p:cNvCxnSpPr>
            <a:stCxn id="12" idx="3"/>
            <a:endCxn id="14" idx="3"/>
          </p:cNvCxnSpPr>
          <p:nvPr/>
        </p:nvCxnSpPr>
        <p:spPr>
          <a:xfrm flipH="1">
            <a:off x="8229600" y="4127213"/>
            <a:ext cx="43220" cy="868977"/>
          </a:xfrm>
          <a:prstGeom prst="bentConnector3">
            <a:avLst>
              <a:gd name="adj1" fmla="val -52892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35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321495"/>
              </p:ext>
            </p:extLst>
          </p:nvPr>
        </p:nvGraphicFramePr>
        <p:xfrm>
          <a:off x="4382217" y="1983529"/>
          <a:ext cx="2768400" cy="93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33" name="Equation" r:id="rId3" imgW="1384200" imgH="469800" progId="Equation.DSMT4">
                  <p:embed/>
                </p:oleObj>
              </mc:Choice>
              <mc:Fallback>
                <p:oleObj name="Equation" r:id="rId3" imgW="1384200" imgH="469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2217" y="1983529"/>
                        <a:ext cx="2768400" cy="93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190586"/>
              </p:ext>
            </p:extLst>
          </p:nvPr>
        </p:nvGraphicFramePr>
        <p:xfrm>
          <a:off x="1498800" y="2034649"/>
          <a:ext cx="2311200" cy="88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34" name="Equation" r:id="rId5" imgW="1155600" imgH="444240" progId="Equation.DSMT4">
                  <p:embed/>
                </p:oleObj>
              </mc:Choice>
              <mc:Fallback>
                <p:oleObj name="Equation" r:id="rId5" imgW="1155600" imgH="4442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800" y="2034649"/>
                        <a:ext cx="2311200" cy="8884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731210"/>
              </p:ext>
            </p:extLst>
          </p:nvPr>
        </p:nvGraphicFramePr>
        <p:xfrm>
          <a:off x="1219200" y="609600"/>
          <a:ext cx="5969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35" name="Equation" r:id="rId7" imgW="2984400" imgH="533160" progId="Equation.DSMT4">
                  <p:embed/>
                </p:oleObj>
              </mc:Choice>
              <mc:Fallback>
                <p:oleObj name="Equation" r:id="rId7" imgW="2984400" imgH="5331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609600"/>
                        <a:ext cx="59690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5731236" y="460797"/>
            <a:ext cx="593364" cy="1291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513551"/>
              </p:ext>
            </p:extLst>
          </p:nvPr>
        </p:nvGraphicFramePr>
        <p:xfrm>
          <a:off x="7239000" y="991393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36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991393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650545"/>
              </p:ext>
            </p:extLst>
          </p:nvPr>
        </p:nvGraphicFramePr>
        <p:xfrm>
          <a:off x="1219200" y="3230798"/>
          <a:ext cx="6248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37" name="Equation" r:id="rId11" imgW="3124080" imgH="558720" progId="Equation.DSMT4">
                  <p:embed/>
                </p:oleObj>
              </mc:Choice>
              <mc:Fallback>
                <p:oleObj name="Equation" r:id="rId11" imgW="3124080" imgH="5587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30798"/>
                        <a:ext cx="62484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 flipV="1">
            <a:off x="6264636" y="3048000"/>
            <a:ext cx="593364" cy="1463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570361"/>
              </p:ext>
            </p:extLst>
          </p:nvPr>
        </p:nvGraphicFramePr>
        <p:xfrm>
          <a:off x="3352800" y="4683596"/>
          <a:ext cx="4953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38" name="Equation" r:id="rId13" imgW="2476440" imgH="609480" progId="Equation.DSMT4">
                  <p:embed/>
                </p:oleObj>
              </mc:Choice>
              <mc:Fallback>
                <p:oleObj name="Equation" r:id="rId13" imgW="2476440" imgH="609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683596"/>
                        <a:ext cx="4953000" cy="1219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own Arrow 18"/>
          <p:cNvSpPr/>
          <p:nvPr/>
        </p:nvSpPr>
        <p:spPr>
          <a:xfrm rot="5400000">
            <a:off x="1208311" y="2341729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020895"/>
              </p:ext>
            </p:extLst>
          </p:nvPr>
        </p:nvGraphicFramePr>
        <p:xfrm>
          <a:off x="7154251" y="2294034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39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4251" y="2294034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>
            <a:stCxn id="15" idx="3"/>
            <a:endCxn id="20" idx="3"/>
          </p:cNvCxnSpPr>
          <p:nvPr/>
        </p:nvCxnSpPr>
        <p:spPr>
          <a:xfrm flipH="1">
            <a:off x="7535251" y="1142999"/>
            <a:ext cx="84749" cy="1302641"/>
          </a:xfrm>
          <a:prstGeom prst="bentConnector3">
            <a:avLst>
              <a:gd name="adj1" fmla="val -26973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933957"/>
              </p:ext>
            </p:extLst>
          </p:nvPr>
        </p:nvGraphicFramePr>
        <p:xfrm>
          <a:off x="3886200" y="2286000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40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286000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Down Arrow 25"/>
          <p:cNvSpPr/>
          <p:nvPr/>
        </p:nvSpPr>
        <p:spPr>
          <a:xfrm rot="16200000">
            <a:off x="908304" y="3652438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7" name="Elbow Connector 26"/>
          <p:cNvCxnSpPr>
            <a:stCxn id="19" idx="2"/>
            <a:endCxn id="26" idx="0"/>
          </p:cNvCxnSpPr>
          <p:nvPr/>
        </p:nvCxnSpPr>
        <p:spPr>
          <a:xfrm rot="10800000" flipV="1">
            <a:off x="839725" y="2478888"/>
            <a:ext cx="300007" cy="1310709"/>
          </a:xfrm>
          <a:prstGeom prst="bentConnector3">
            <a:avLst>
              <a:gd name="adj1" fmla="val 15333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568059"/>
              </p:ext>
            </p:extLst>
          </p:nvPr>
        </p:nvGraphicFramePr>
        <p:xfrm>
          <a:off x="2971800" y="5141589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41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141589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928370"/>
              </p:ext>
            </p:extLst>
          </p:nvPr>
        </p:nvGraphicFramePr>
        <p:xfrm>
          <a:off x="1863213" y="4419600"/>
          <a:ext cx="279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42" name="Equation" r:id="rId17" imgW="139680" imgH="203040" progId="Equation.DSMT4">
                  <p:embed/>
                </p:oleObj>
              </mc:Choice>
              <mc:Fallback>
                <p:oleObj name="Equation" r:id="rId17" imgW="139680" imgH="2030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213" y="4419600"/>
                        <a:ext cx="2794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Elbow Connector 31"/>
          <p:cNvCxnSpPr>
            <a:stCxn id="31" idx="2"/>
            <a:endCxn id="30" idx="1"/>
          </p:cNvCxnSpPr>
          <p:nvPr/>
        </p:nvCxnSpPr>
        <p:spPr>
          <a:xfrm rot="16200000" flipH="1">
            <a:off x="2252965" y="4574360"/>
            <a:ext cx="468782" cy="968887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4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94736"/>
            <a:ext cx="4114800" cy="3946467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578242"/>
              </p:ext>
            </p:extLst>
          </p:nvPr>
        </p:nvGraphicFramePr>
        <p:xfrm>
          <a:off x="457200" y="1447800"/>
          <a:ext cx="4686120" cy="163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60" name="Equation" r:id="rId4" imgW="3124080" imgH="1091880" progId="Equation.DSMT4">
                  <p:embed/>
                </p:oleObj>
              </mc:Choice>
              <mc:Fallback>
                <p:oleObj name="Equation" r:id="rId4" imgW="3124080" imgH="10918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4686120" cy="16378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590800" y="5341203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1.4 Greda 1 i dijagrami njenih funkcija nagiba i ugiba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 &lt; b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91862"/>
              </p:ext>
            </p:extLst>
          </p:nvPr>
        </p:nvGraphicFramePr>
        <p:xfrm>
          <a:off x="381000" y="457200"/>
          <a:ext cx="1561680" cy="6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61" name="Equation" r:id="rId6" imgW="520560" imgH="203040" progId="Equation.DSMT4">
                  <p:embed/>
                </p:oleObj>
              </mc:Choice>
              <mc:Fallback>
                <p:oleObj name="Equation" r:id="rId6" imgW="52056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200"/>
                        <a:ext cx="1561680" cy="609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960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4114800" cy="39464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62832" y="3657600"/>
            <a:ext cx="2209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800" dirty="0" smtClean="0"/>
              <a:t>Strela ugiba</a:t>
            </a:r>
            <a:endParaRPr lang="sr-Latn-RS" sz="2800" dirty="0"/>
          </a:p>
        </p:txBody>
      </p:sp>
      <p:sp>
        <p:nvSpPr>
          <p:cNvPr id="5" name="Rectangle 4"/>
          <p:cNvSpPr/>
          <p:nvPr/>
        </p:nvSpPr>
        <p:spPr>
          <a:xfrm>
            <a:off x="6944032" y="3919210"/>
            <a:ext cx="132878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79705" marR="179705" algn="just">
              <a:spcAft>
                <a:spcPts val="0"/>
              </a:spcAft>
            </a:pPr>
            <a:r>
              <a:rPr lang="sr-Latn-BA" sz="32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f = 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4800600"/>
            <a:ext cx="5791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</a:t>
            </a:r>
            <a:r>
              <a:rPr lang="sr-Latn-BA" sz="2800" dirty="0" smtClean="0"/>
              <a:t>e </a:t>
            </a:r>
            <a:r>
              <a:rPr lang="en-US" sz="2800" dirty="0" smtClean="0"/>
              <a:t>u </a:t>
            </a:r>
            <a:r>
              <a:rPr lang="sr-Latn-BA" sz="2800" dirty="0" smtClean="0"/>
              <a:t>polju </a:t>
            </a:r>
            <a:r>
              <a:rPr lang="en-US" sz="2800" dirty="0" smtClean="0"/>
              <a:t>I</a:t>
            </a:r>
            <a:r>
              <a:rPr lang="sr-Latn-BA" sz="2800" dirty="0" smtClean="0"/>
              <a:t>I</a:t>
            </a:r>
            <a:r>
              <a:rPr lang="en-US" sz="2800" dirty="0" smtClean="0"/>
              <a:t>, </a:t>
            </a:r>
            <a:r>
              <a:rPr lang="sr-Latn-BA" sz="2800" dirty="0" smtClean="0"/>
              <a:t>na mestu gde je </a:t>
            </a:r>
            <a:r>
              <a:rPr lang="sr-Latn-BA" sz="2800" dirty="0" smtClean="0">
                <a:solidFill>
                  <a:srgbClr val="FF0000"/>
                </a:solidFill>
              </a:rPr>
              <a:t>v’(z) = 0</a:t>
            </a:r>
            <a:r>
              <a:rPr lang="sr-Latn-BA" sz="2800" dirty="0" smtClean="0"/>
              <a:t>.</a:t>
            </a:r>
            <a:endParaRPr lang="sr-Latn-RS" sz="2800" dirty="0"/>
          </a:p>
        </p:txBody>
      </p:sp>
      <p:cxnSp>
        <p:nvCxnSpPr>
          <p:cNvPr id="7" name="Elbow Connector 6"/>
          <p:cNvCxnSpPr>
            <a:stCxn id="5" idx="3"/>
            <a:endCxn id="6" idx="3"/>
          </p:cNvCxnSpPr>
          <p:nvPr/>
        </p:nvCxnSpPr>
        <p:spPr>
          <a:xfrm flipH="1">
            <a:off x="8229600" y="4211598"/>
            <a:ext cx="43220" cy="850612"/>
          </a:xfrm>
          <a:prstGeom prst="bentConnector3">
            <a:avLst>
              <a:gd name="adj1" fmla="val -52892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84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313927"/>
              </p:ext>
            </p:extLst>
          </p:nvPr>
        </p:nvGraphicFramePr>
        <p:xfrm>
          <a:off x="1219200" y="847918"/>
          <a:ext cx="5969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8" name="Equation" r:id="rId3" imgW="2984400" imgH="533160" progId="Equation.DSMT4">
                  <p:embed/>
                </p:oleObj>
              </mc:Choice>
              <mc:Fallback>
                <p:oleObj name="Equation" r:id="rId3" imgW="2984400" imgH="53316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847918"/>
                        <a:ext cx="59690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800409"/>
              </p:ext>
            </p:extLst>
          </p:nvPr>
        </p:nvGraphicFramePr>
        <p:xfrm>
          <a:off x="3022600" y="2219518"/>
          <a:ext cx="4165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9" name="Equation" r:id="rId5" imgW="2082800" imgH="469900" progId="Equation.DSMT4">
                  <p:embed/>
                </p:oleObj>
              </mc:Choice>
              <mc:Fallback>
                <p:oleObj name="Equation" r:id="rId5" imgW="2082800" imgH="4699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2219518"/>
                        <a:ext cx="41656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47176"/>
              </p:ext>
            </p:extLst>
          </p:nvPr>
        </p:nvGraphicFramePr>
        <p:xfrm>
          <a:off x="7239000" y="1229711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0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229711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813600"/>
              </p:ext>
            </p:extLst>
          </p:nvPr>
        </p:nvGraphicFramePr>
        <p:xfrm>
          <a:off x="7239000" y="2532352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1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532352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6" idx="3"/>
            <a:endCxn id="7" idx="3"/>
          </p:cNvCxnSpPr>
          <p:nvPr/>
        </p:nvCxnSpPr>
        <p:spPr>
          <a:xfrm>
            <a:off x="7620000" y="1381317"/>
            <a:ext cx="12700" cy="1302641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545677"/>
              </p:ext>
            </p:extLst>
          </p:nvPr>
        </p:nvGraphicFramePr>
        <p:xfrm>
          <a:off x="685800" y="3848293"/>
          <a:ext cx="3683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2" name="Equation" r:id="rId11" imgW="1841500" imgH="279400" progId="Equation.DSMT4">
                  <p:embed/>
                </p:oleObj>
              </mc:Choice>
              <mc:Fallback>
                <p:oleObj name="Equation" r:id="rId11" imgW="1841500" imgH="279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48293"/>
                        <a:ext cx="36830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966690"/>
              </p:ext>
            </p:extLst>
          </p:nvPr>
        </p:nvGraphicFramePr>
        <p:xfrm>
          <a:off x="4903380" y="3683386"/>
          <a:ext cx="2716620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3" name="Equation" r:id="rId13" imgW="1358310" imgH="444307" progId="Equation.DSMT4">
                  <p:embed/>
                </p:oleObj>
              </mc:Choice>
              <mc:Fallback>
                <p:oleObj name="Equation" r:id="rId13" imgW="1358310" imgH="444307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380" y="3683386"/>
                        <a:ext cx="2716620" cy="88861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262192"/>
              </p:ext>
            </p:extLst>
          </p:nvPr>
        </p:nvGraphicFramePr>
        <p:xfrm>
          <a:off x="2514600" y="2532352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4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532352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327440"/>
              </p:ext>
            </p:extLst>
          </p:nvPr>
        </p:nvGraphicFramePr>
        <p:xfrm>
          <a:off x="1905000" y="3428732"/>
          <a:ext cx="279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5" name="Equation" r:id="rId15" imgW="139680" imgH="203040" progId="Equation.DSMT4">
                  <p:embed/>
                </p:oleObj>
              </mc:Choice>
              <mc:Fallback>
                <p:oleObj name="Equation" r:id="rId15" imgW="139680" imgH="20304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428732"/>
                        <a:ext cx="2794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448000"/>
              </p:ext>
            </p:extLst>
          </p:nvPr>
        </p:nvGraphicFramePr>
        <p:xfrm>
          <a:off x="4445590" y="3976086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6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590" y="3976086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2" idx="1"/>
            <a:endCxn id="13" idx="0"/>
          </p:cNvCxnSpPr>
          <p:nvPr/>
        </p:nvCxnSpPr>
        <p:spPr>
          <a:xfrm rot="10800000" flipV="1">
            <a:off x="2044700" y="2683958"/>
            <a:ext cx="469900" cy="744774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73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06562"/>
          </a:xfrm>
        </p:spPr>
        <p:txBody>
          <a:bodyPr>
            <a:noAutofit/>
          </a:bodyPr>
          <a:lstStyle/>
          <a:p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1. O DEFORMISANJU STATIČKI</a:t>
            </a:r>
            <a:b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ODREĐENIH GREDA NA DRUGI</a:t>
            </a:r>
            <a:b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NAČIN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2069690"/>
            <a:ext cx="7772400" cy="673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3200" dirty="0" smtClean="0">
                <a:latin typeface="Arial Black" panose="020B0A04020102020204" pitchFamily="34" charset="0"/>
              </a:rPr>
              <a:t>1.1. Makolijev metod</a:t>
            </a:r>
            <a:endParaRPr lang="sr-Latn-RS" sz="3200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14400" y="2831690"/>
            <a:ext cx="7772400" cy="31119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RS" sz="3200" dirty="0"/>
              <a:t>Godine 1919. Makoli (William Herric Macaulay, 1853</a:t>
            </a:r>
            <a:r>
              <a:rPr lang="sr-Latn-RS" sz="3200" dirty="0">
                <a:sym typeface="Symbol" panose="05050102010706020507" pitchFamily="18" charset="2"/>
              </a:rPr>
              <a:t></a:t>
            </a:r>
            <a:r>
              <a:rPr lang="sr-Latn-RS" sz="3200" dirty="0"/>
              <a:t>1936, britanski </a:t>
            </a:r>
            <a:r>
              <a:rPr lang="sr-Latn-RS" sz="3200" dirty="0" smtClean="0"/>
              <a:t>matemati-čar </a:t>
            </a:r>
            <a:r>
              <a:rPr lang="sr-Latn-RS" sz="3200" dirty="0"/>
              <a:t>i inženjer), publikovanjem rada „</a:t>
            </a:r>
            <a:r>
              <a:rPr lang="sr-Latn-RS" sz="3200" b="1" dirty="0"/>
              <a:t>Note on </a:t>
            </a:r>
            <a:r>
              <a:rPr lang="en-US" sz="3200" b="1" dirty="0" smtClean="0"/>
              <a:t>the </a:t>
            </a:r>
            <a:r>
              <a:rPr lang="sr-Latn-RS" sz="3200" b="1" dirty="0" smtClean="0"/>
              <a:t>Deflection </a:t>
            </a:r>
            <a:r>
              <a:rPr lang="sr-Latn-RS" sz="3200" b="1" dirty="0"/>
              <a:t>of Beams</a:t>
            </a:r>
            <a:r>
              <a:rPr lang="sr-Latn-RS" sz="3200" dirty="0"/>
              <a:t>“, prvi je uveo singularne </a:t>
            </a:r>
            <a:r>
              <a:rPr lang="sr-Latn-RS" sz="2800" dirty="0"/>
              <a:t>funkcije</a:t>
            </a:r>
            <a:r>
              <a:rPr lang="sr-Latn-RS" sz="3200" dirty="0"/>
              <a:t> i pokazao da se pomoću njih može opisati deformisanje greda. </a:t>
            </a:r>
          </a:p>
        </p:txBody>
      </p:sp>
    </p:spTree>
    <p:extLst>
      <p:ext uri="{BB962C8B-B14F-4D97-AF65-F5344CB8AC3E}">
        <p14:creationId xmlns:p14="http://schemas.microsoft.com/office/powerpoint/2010/main" val="272101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861512"/>
              </p:ext>
            </p:extLst>
          </p:nvPr>
        </p:nvGraphicFramePr>
        <p:xfrm>
          <a:off x="762000" y="2082800"/>
          <a:ext cx="6248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44" name="Equation" r:id="rId3" imgW="3124080" imgH="558720" progId="Equation.DSMT4">
                  <p:embed/>
                </p:oleObj>
              </mc:Choice>
              <mc:Fallback>
                <p:oleObj name="Equation" r:id="rId3" imgW="3124080" imgH="5587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82800"/>
                        <a:ext cx="62484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770180"/>
              </p:ext>
            </p:extLst>
          </p:nvPr>
        </p:nvGraphicFramePr>
        <p:xfrm>
          <a:off x="789039" y="635386"/>
          <a:ext cx="2716620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45" name="Equation" r:id="rId5" imgW="1358310" imgH="444307" progId="Equation.DSMT4">
                  <p:embed/>
                </p:oleObj>
              </mc:Choice>
              <mc:Fallback>
                <p:oleObj name="Equation" r:id="rId5" imgW="1358310" imgH="444307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039" y="635386"/>
                        <a:ext cx="2716620" cy="88861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>
            <a:off x="1600200" y="16662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152252"/>
              </p:ext>
            </p:extLst>
          </p:nvPr>
        </p:nvGraphicFramePr>
        <p:xfrm>
          <a:off x="1396754" y="3327892"/>
          <a:ext cx="279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46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6754" y="3327892"/>
                        <a:ext cx="2794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579684"/>
              </p:ext>
            </p:extLst>
          </p:nvPr>
        </p:nvGraphicFramePr>
        <p:xfrm>
          <a:off x="789039" y="3860197"/>
          <a:ext cx="5080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47" name="Equation" r:id="rId9" imgW="2540000" imgH="609600" progId="Equation.DSMT4">
                  <p:embed/>
                </p:oleObj>
              </mc:Choice>
              <mc:Fallback>
                <p:oleObj name="Equation" r:id="rId9" imgW="2540000" imgH="609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039" y="3860197"/>
                        <a:ext cx="5080000" cy="1219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788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273844"/>
              </p:ext>
            </p:extLst>
          </p:nvPr>
        </p:nvGraphicFramePr>
        <p:xfrm>
          <a:off x="381000" y="457200"/>
          <a:ext cx="2552040" cy="646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69" name="Equation" r:id="rId3" imgW="850680" imgH="215640" progId="Equation.DSMT4">
                  <p:embed/>
                </p:oleObj>
              </mc:Choice>
              <mc:Fallback>
                <p:oleObj name="Equation" r:id="rId3" imgW="850680" imgH="2156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200"/>
                        <a:ext cx="2552040" cy="646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77237"/>
            <a:ext cx="4114800" cy="33479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29000" y="4968131"/>
            <a:ext cx="5295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96240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1.5 Greda 1 i dijagrami njenih funkcija nagiba i ugiba 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a = b = l</a:t>
            </a:r>
            <a:r>
              <a:rPr lang="sr-Latn-R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/2)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017912"/>
              </p:ext>
            </p:extLst>
          </p:nvPr>
        </p:nvGraphicFramePr>
        <p:xfrm>
          <a:off x="457200" y="1447800"/>
          <a:ext cx="4686120" cy="163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70" name="Equation" r:id="rId6" imgW="3124080" imgH="1091880" progId="Equation.DSMT4">
                  <p:embed/>
                </p:oleObj>
              </mc:Choice>
              <mc:Fallback>
                <p:oleObj name="Equation" r:id="rId6" imgW="3124080" imgH="10918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4686120" cy="16378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762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965856"/>
              </p:ext>
            </p:extLst>
          </p:nvPr>
        </p:nvGraphicFramePr>
        <p:xfrm>
          <a:off x="4797267" y="786880"/>
          <a:ext cx="16240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23" name="Equation" r:id="rId3" imgW="812520" imgH="431640" progId="Equation.DSMT4">
                  <p:embed/>
                </p:oleObj>
              </mc:Choice>
              <mc:Fallback>
                <p:oleObj name="Equation" r:id="rId3" imgW="81252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267" y="786880"/>
                        <a:ext cx="1624013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878436"/>
              </p:ext>
            </p:extLst>
          </p:nvPr>
        </p:nvGraphicFramePr>
        <p:xfrm>
          <a:off x="718811" y="831125"/>
          <a:ext cx="76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24" name="Equation" r:id="rId5" imgW="380880" imgH="393480" progId="Equation.DSMT4">
                  <p:embed/>
                </p:oleObj>
              </mc:Choice>
              <mc:Fallback>
                <p:oleObj name="Equation" r:id="rId5" imgW="38088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11" y="831125"/>
                        <a:ext cx="762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wn Arrow 10"/>
          <p:cNvSpPr/>
          <p:nvPr/>
        </p:nvSpPr>
        <p:spPr>
          <a:xfrm rot="16200000">
            <a:off x="1682706" y="1087665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671134"/>
              </p:ext>
            </p:extLst>
          </p:nvPr>
        </p:nvGraphicFramePr>
        <p:xfrm>
          <a:off x="4345636" y="1067073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25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636" y="1067073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77244"/>
              </p:ext>
            </p:extLst>
          </p:nvPr>
        </p:nvGraphicFramePr>
        <p:xfrm>
          <a:off x="1981200" y="762000"/>
          <a:ext cx="2311200" cy="88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26" name="Equation" r:id="rId9" imgW="1155600" imgH="444240" progId="Equation.DSMT4">
                  <p:embed/>
                </p:oleObj>
              </mc:Choice>
              <mc:Fallback>
                <p:oleObj name="Equation" r:id="rId9" imgW="1155600" imgH="4442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762000"/>
                        <a:ext cx="2311200" cy="8884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93273"/>
              </p:ext>
            </p:extLst>
          </p:nvPr>
        </p:nvGraphicFramePr>
        <p:xfrm>
          <a:off x="2010016" y="2153637"/>
          <a:ext cx="2716620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27" name="Equation" r:id="rId11" imgW="1358310" imgH="444307" progId="Equation.DSMT4">
                  <p:embed/>
                </p:oleObj>
              </mc:Choice>
              <mc:Fallback>
                <p:oleObj name="Equation" r:id="rId11" imgW="1358310" imgH="444307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0016" y="2153637"/>
                        <a:ext cx="2716620" cy="88861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496374"/>
              </p:ext>
            </p:extLst>
          </p:nvPr>
        </p:nvGraphicFramePr>
        <p:xfrm>
          <a:off x="718811" y="2254851"/>
          <a:ext cx="762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28" name="Equation" r:id="rId13" imgW="380880" imgH="393480" progId="Equation.DSMT4">
                  <p:embed/>
                </p:oleObj>
              </mc:Choice>
              <mc:Fallback>
                <p:oleObj name="Equation" r:id="rId13" imgW="38088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11" y="2254851"/>
                        <a:ext cx="7620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12666"/>
              </p:ext>
            </p:extLst>
          </p:nvPr>
        </p:nvGraphicFramePr>
        <p:xfrm>
          <a:off x="5255841" y="2090738"/>
          <a:ext cx="2309813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29" name="Equation" r:id="rId15" imgW="1155600" imgH="507960" progId="Equation.DSMT4">
                  <p:embed/>
                </p:oleObj>
              </mc:Choice>
              <mc:Fallback>
                <p:oleObj name="Equation" r:id="rId15" imgW="1155600" imgH="5079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5841" y="2090738"/>
                        <a:ext cx="2309813" cy="10144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wn Arrow 16"/>
          <p:cNvSpPr/>
          <p:nvPr/>
        </p:nvSpPr>
        <p:spPr>
          <a:xfrm rot="16200000">
            <a:off x="1682706" y="2511391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105416"/>
              </p:ext>
            </p:extLst>
          </p:nvPr>
        </p:nvGraphicFramePr>
        <p:xfrm>
          <a:off x="4802836" y="2490799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30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836" y="2490799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542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586560"/>
              </p:ext>
            </p:extLst>
          </p:nvPr>
        </p:nvGraphicFramePr>
        <p:xfrm>
          <a:off x="609600" y="1905000"/>
          <a:ext cx="6248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42" name="Equation" r:id="rId3" imgW="3124080" imgH="558720" progId="Equation.DSMT4">
                  <p:embed/>
                </p:oleObj>
              </mc:Choice>
              <mc:Fallback>
                <p:oleObj name="Equation" r:id="rId3" imgW="3124080" imgH="55872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05000"/>
                        <a:ext cx="62484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670089"/>
              </p:ext>
            </p:extLst>
          </p:nvPr>
        </p:nvGraphicFramePr>
        <p:xfrm>
          <a:off x="621890" y="533400"/>
          <a:ext cx="16240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43" name="Equation" r:id="rId5" imgW="812520" imgH="431640" progId="Equation.DSMT4">
                  <p:embed/>
                </p:oleObj>
              </mc:Choice>
              <mc:Fallback>
                <p:oleObj name="Equation" r:id="rId5" imgW="812520" imgH="4316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90" y="533400"/>
                        <a:ext cx="1624013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385094"/>
              </p:ext>
            </p:extLst>
          </p:nvPr>
        </p:nvGraphicFramePr>
        <p:xfrm>
          <a:off x="7315200" y="2070100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44" name="Equation" r:id="rId7" imgW="609480" imgH="393480" progId="Equation.DSMT4">
                  <p:embed/>
                </p:oleObj>
              </mc:Choice>
              <mc:Fallback>
                <p:oleObj name="Equation" r:id="rId7" imgW="609480" imgH="39348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070100"/>
                        <a:ext cx="12192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own Arrow 12"/>
          <p:cNvSpPr/>
          <p:nvPr/>
        </p:nvSpPr>
        <p:spPr>
          <a:xfrm>
            <a:off x="1446186" y="15138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Down Arrow 13"/>
          <p:cNvSpPr/>
          <p:nvPr/>
        </p:nvSpPr>
        <p:spPr>
          <a:xfrm rot="5400000" flipH="1">
            <a:off x="7018020" y="23266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40455"/>
              </p:ext>
            </p:extLst>
          </p:nvPr>
        </p:nvGraphicFramePr>
        <p:xfrm>
          <a:off x="621890" y="3657600"/>
          <a:ext cx="3530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45" name="Equation" r:id="rId9" imgW="1765300" imgH="469900" progId="Equation.DSMT4">
                  <p:embed/>
                </p:oleObj>
              </mc:Choice>
              <mc:Fallback>
                <p:oleObj name="Equation" r:id="rId9" imgW="1765300" imgH="469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90" y="3657600"/>
                        <a:ext cx="35306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082440"/>
              </p:ext>
            </p:extLst>
          </p:nvPr>
        </p:nvGraphicFramePr>
        <p:xfrm>
          <a:off x="1154496" y="3142609"/>
          <a:ext cx="279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46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496" y="3142609"/>
                        <a:ext cx="2794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26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03504" y="457200"/>
            <a:ext cx="793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b="1" dirty="0" smtClean="0"/>
              <a:t>GREDA 2 (Deformisanje </a:t>
            </a:r>
            <a:r>
              <a:rPr lang="sr-Latn-BA" sz="2800" b="1" dirty="0" smtClean="0">
                <a:sym typeface="Symbol" panose="05050102010706020507" pitchFamily="18" charset="2"/>
              </a:rPr>
              <a:t> </a:t>
            </a:r>
            <a:r>
              <a:rPr lang="sr-Latn-BA" sz="2800" b="1" dirty="0" smtClean="0"/>
              <a:t>Makolijev metod)</a:t>
            </a:r>
            <a:endParaRPr lang="sr-Latn-R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03503" y="4034135"/>
            <a:ext cx="4694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marR="179705" indent="-288290" algn="ctr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1.6 Greda 2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770365"/>
              </p:ext>
            </p:extLst>
          </p:nvPr>
        </p:nvGraphicFramePr>
        <p:xfrm>
          <a:off x="4343400" y="1573215"/>
          <a:ext cx="4191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08" name="Equation" r:id="rId3" imgW="2095500" imgH="279400" progId="Equation.DSMT4">
                  <p:embed/>
                </p:oleObj>
              </mc:Choice>
              <mc:Fallback>
                <p:oleObj name="Equation" r:id="rId3" imgW="20955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573215"/>
                        <a:ext cx="41910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1000" y="46170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278444"/>
              </p:ext>
            </p:extLst>
          </p:nvPr>
        </p:nvGraphicFramePr>
        <p:xfrm>
          <a:off x="6021387" y="2693988"/>
          <a:ext cx="25130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09" name="Equation" r:id="rId5" imgW="1257120" imgH="253800" progId="Equation.DSMT4">
                  <p:embed/>
                </p:oleObj>
              </mc:Choice>
              <mc:Fallback>
                <p:oleObj name="Equation" r:id="rId5" imgW="1257120" imgH="253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387" y="2693988"/>
                        <a:ext cx="2513013" cy="5064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own Arrow 18"/>
          <p:cNvSpPr/>
          <p:nvPr/>
        </p:nvSpPr>
        <p:spPr>
          <a:xfrm>
            <a:off x="7254240" y="23164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641272"/>
              </p:ext>
            </p:extLst>
          </p:nvPr>
        </p:nvGraphicFramePr>
        <p:xfrm>
          <a:off x="4114800" y="4623120"/>
          <a:ext cx="4267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10" name="Equation" r:id="rId7" imgW="2133600" imgH="279400" progId="Equation.DSMT4">
                  <p:embed/>
                </p:oleObj>
              </mc:Choice>
              <mc:Fallback>
                <p:oleObj name="Equation" r:id="rId7" imgW="2133600" imgH="279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623120"/>
                        <a:ext cx="42672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100634"/>
              </p:ext>
            </p:extLst>
          </p:nvPr>
        </p:nvGraphicFramePr>
        <p:xfrm>
          <a:off x="8458200" y="4623120"/>
          <a:ext cx="40608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11" name="Equation" r:id="rId9" imgW="203040" imgH="279360" progId="Equation.DSMT4">
                  <p:embed/>
                </p:oleObj>
              </mc:Choice>
              <mc:Fallback>
                <p:oleObj name="Equation" r:id="rId9" imgW="203040" imgH="2793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4623120"/>
                        <a:ext cx="406080" cy="558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879143"/>
              </p:ext>
            </p:extLst>
          </p:nvPr>
        </p:nvGraphicFramePr>
        <p:xfrm>
          <a:off x="7188200" y="3276600"/>
          <a:ext cx="279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12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3276600"/>
                        <a:ext cx="2794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993524"/>
              </p:ext>
            </p:extLst>
          </p:nvPr>
        </p:nvGraphicFramePr>
        <p:xfrm>
          <a:off x="7188200" y="3733800"/>
          <a:ext cx="279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13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3733800"/>
                        <a:ext cx="2794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553067"/>
              </p:ext>
            </p:extLst>
          </p:nvPr>
        </p:nvGraphicFramePr>
        <p:xfrm>
          <a:off x="6502400" y="53089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14"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53089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24163"/>
              </p:ext>
            </p:extLst>
          </p:nvPr>
        </p:nvGraphicFramePr>
        <p:xfrm>
          <a:off x="7188200" y="4167187"/>
          <a:ext cx="279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15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4167187"/>
                        <a:ext cx="2794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0457"/>
            <a:ext cx="4208318" cy="17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278262"/>
              </p:ext>
            </p:extLst>
          </p:nvPr>
        </p:nvGraphicFramePr>
        <p:xfrm>
          <a:off x="5766120" y="977940"/>
          <a:ext cx="40608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34" name="Equation" r:id="rId3" imgW="203040" imgH="279360" progId="Equation.DSMT4">
                  <p:embed/>
                </p:oleObj>
              </mc:Choice>
              <mc:Fallback>
                <p:oleObj name="Equation" r:id="rId3" imgW="203040" imgH="27936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6120" y="977940"/>
                        <a:ext cx="406080" cy="558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031789"/>
              </p:ext>
            </p:extLst>
          </p:nvPr>
        </p:nvGraphicFramePr>
        <p:xfrm>
          <a:off x="1701840" y="3810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35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40" y="3810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764897"/>
              </p:ext>
            </p:extLst>
          </p:nvPr>
        </p:nvGraphicFramePr>
        <p:xfrm>
          <a:off x="1752600" y="1757238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36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57238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041342"/>
              </p:ext>
            </p:extLst>
          </p:nvPr>
        </p:nvGraphicFramePr>
        <p:xfrm>
          <a:off x="603504" y="838200"/>
          <a:ext cx="502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37" name="Equation" r:id="rId8" imgW="2514600" imgH="419040" progId="Equation.DSMT4">
                  <p:embed/>
                </p:oleObj>
              </mc:Choice>
              <mc:Fallback>
                <p:oleObj name="Equation" r:id="rId8" imgW="2514600" imgH="41904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838200"/>
                        <a:ext cx="50292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660881"/>
              </p:ext>
            </p:extLst>
          </p:nvPr>
        </p:nvGraphicFramePr>
        <p:xfrm>
          <a:off x="603504" y="2209800"/>
          <a:ext cx="566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38" name="Equation" r:id="rId10" imgW="2831760" imgH="419040" progId="Equation.DSMT4">
                  <p:embed/>
                </p:oleObj>
              </mc:Choice>
              <mc:Fallback>
                <p:oleObj name="Equation" r:id="rId10" imgW="2831760" imgH="419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2209800"/>
                        <a:ext cx="56642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762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586522"/>
              </p:ext>
            </p:extLst>
          </p:nvPr>
        </p:nvGraphicFramePr>
        <p:xfrm>
          <a:off x="7137480" y="736680"/>
          <a:ext cx="1473120" cy="111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04" name="Equation" r:id="rId3" imgW="736560" imgH="558720" progId="Equation.DSMT4">
                  <p:embed/>
                </p:oleObj>
              </mc:Choice>
              <mc:Fallback>
                <p:oleObj name="Equation" r:id="rId3" imgW="736560" imgH="5587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80" y="736680"/>
                        <a:ext cx="1473120" cy="11174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997740" y="609600"/>
            <a:ext cx="1752600" cy="685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570903"/>
              </p:ext>
            </p:extLst>
          </p:nvPr>
        </p:nvGraphicFramePr>
        <p:xfrm>
          <a:off x="7150140" y="3276600"/>
          <a:ext cx="1473120" cy="111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05" name="Equation" r:id="rId5" imgW="736560" imgH="558720" progId="Equation.DSMT4">
                  <p:embed/>
                </p:oleObj>
              </mc:Choice>
              <mc:Fallback>
                <p:oleObj name="Equation" r:id="rId5" imgW="736560" imgH="55872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40" y="3276600"/>
                        <a:ext cx="1473120" cy="11174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7010400" y="3860640"/>
            <a:ext cx="1752600" cy="685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1" name="Elbow Connector 10"/>
          <p:cNvCxnSpPr>
            <a:stCxn id="8" idx="1"/>
            <a:endCxn id="13" idx="3"/>
          </p:cNvCxnSpPr>
          <p:nvPr/>
        </p:nvCxnSpPr>
        <p:spPr>
          <a:xfrm rot="10800000" flipV="1">
            <a:off x="6267704" y="952500"/>
            <a:ext cx="730036" cy="5080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10" idx="1"/>
            <a:endCxn id="15" idx="3"/>
          </p:cNvCxnSpPr>
          <p:nvPr/>
        </p:nvCxnSpPr>
        <p:spPr>
          <a:xfrm rot="10800000">
            <a:off x="6273800" y="3695700"/>
            <a:ext cx="736600" cy="50784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783720"/>
              </p:ext>
            </p:extLst>
          </p:nvPr>
        </p:nvGraphicFramePr>
        <p:xfrm>
          <a:off x="603504" y="1041480"/>
          <a:ext cx="566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06" name="Equation" r:id="rId6" imgW="2831760" imgH="419040" progId="Equation.DSMT4">
                  <p:embed/>
                </p:oleObj>
              </mc:Choice>
              <mc:Fallback>
                <p:oleObj name="Equation" r:id="rId6" imgW="2831760" imgH="419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1041480"/>
                        <a:ext cx="56642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224575"/>
              </p:ext>
            </p:extLst>
          </p:nvPr>
        </p:nvGraphicFramePr>
        <p:xfrm>
          <a:off x="609600" y="3276600"/>
          <a:ext cx="566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07" name="Equation" r:id="rId8" imgW="2831760" imgH="419040" progId="Equation.DSMT4">
                  <p:embed/>
                </p:oleObj>
              </mc:Choice>
              <mc:Fallback>
                <p:oleObj name="Equation" r:id="rId8" imgW="2831760" imgH="419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76600"/>
                        <a:ext cx="56642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143172"/>
              </p:ext>
            </p:extLst>
          </p:nvPr>
        </p:nvGraphicFramePr>
        <p:xfrm>
          <a:off x="1295400" y="24384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08" name="Equation" r:id="rId9" imgW="431640" imgH="228600" progId="Equation.DSMT4">
                  <p:embed/>
                </p:oleObj>
              </mc:Choice>
              <mc:Fallback>
                <p:oleObj name="Equation" r:id="rId9" imgW="43164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38400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976294"/>
              </p:ext>
            </p:extLst>
          </p:nvPr>
        </p:nvGraphicFramePr>
        <p:xfrm>
          <a:off x="1346200" y="4724400"/>
          <a:ext cx="154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09" name="Equation" r:id="rId11" imgW="774360" imgH="419040" progId="Equation.DSMT4">
                  <p:embed/>
                </p:oleObj>
              </mc:Choice>
              <mc:Fallback>
                <p:oleObj name="Equation" r:id="rId11" imgW="774360" imgH="41904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4724400"/>
                        <a:ext cx="15494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204070"/>
              </p:ext>
            </p:extLst>
          </p:nvPr>
        </p:nvGraphicFramePr>
        <p:xfrm>
          <a:off x="1676400" y="19812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10"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812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737897"/>
              </p:ext>
            </p:extLst>
          </p:nvPr>
        </p:nvGraphicFramePr>
        <p:xfrm>
          <a:off x="1676400" y="42421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11"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2421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60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337223"/>
              </p:ext>
            </p:extLst>
          </p:nvPr>
        </p:nvGraphicFramePr>
        <p:xfrm>
          <a:off x="603504" y="1854200"/>
          <a:ext cx="56642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83" name="Equation" r:id="rId3" imgW="2832100" imgH="863600" progId="Equation.DSMT4">
                  <p:embed/>
                </p:oleObj>
              </mc:Choice>
              <mc:Fallback>
                <p:oleObj name="Equation" r:id="rId3" imgW="2832100" imgH="8636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1854200"/>
                        <a:ext cx="5664200" cy="172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739019"/>
              </p:ext>
            </p:extLst>
          </p:nvPr>
        </p:nvGraphicFramePr>
        <p:xfrm>
          <a:off x="6756400" y="29718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84" name="Equation" r:id="rId5" imgW="431640" imgH="228600" progId="Equation.DSMT4">
                  <p:embed/>
                </p:oleObj>
              </mc:Choice>
              <mc:Fallback>
                <p:oleObj name="Equation" r:id="rId5" imgW="431640" imgH="2286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2971800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135804"/>
              </p:ext>
            </p:extLst>
          </p:nvPr>
        </p:nvGraphicFramePr>
        <p:xfrm>
          <a:off x="4718304" y="457200"/>
          <a:ext cx="154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85" name="Equation" r:id="rId7" imgW="774360" imgH="419040" progId="Equation.DSMT4">
                  <p:embed/>
                </p:oleObj>
              </mc:Choice>
              <mc:Fallback>
                <p:oleObj name="Equation" r:id="rId7" imgW="774360" imgH="41904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304" y="457200"/>
                        <a:ext cx="15494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906311"/>
              </p:ext>
            </p:extLst>
          </p:nvPr>
        </p:nvGraphicFramePr>
        <p:xfrm>
          <a:off x="2590800" y="3860800"/>
          <a:ext cx="58674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86" name="Equation" r:id="rId9" imgW="2933640" imgH="1117440" progId="Equation.DSMT4">
                  <p:embed/>
                </p:oleObj>
              </mc:Choice>
              <mc:Fallback>
                <p:oleObj name="Equation" r:id="rId9" imgW="2933640" imgH="11174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860800"/>
                        <a:ext cx="5867400" cy="223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>
            <a:off x="5181600" y="1452921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Down Arrow 7"/>
          <p:cNvSpPr/>
          <p:nvPr/>
        </p:nvSpPr>
        <p:spPr>
          <a:xfrm rot="5400000">
            <a:off x="6423660" y="30632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656242"/>
              </p:ext>
            </p:extLst>
          </p:nvPr>
        </p:nvGraphicFramePr>
        <p:xfrm>
          <a:off x="1625640" y="36576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87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40" y="36576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131033"/>
              </p:ext>
            </p:extLst>
          </p:nvPr>
        </p:nvGraphicFramePr>
        <p:xfrm>
          <a:off x="2133600" y="4826793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88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26793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9" idx="2"/>
            <a:endCxn id="10" idx="1"/>
          </p:cNvCxnSpPr>
          <p:nvPr/>
        </p:nvCxnSpPr>
        <p:spPr>
          <a:xfrm rot="16200000" flipH="1">
            <a:off x="1492101" y="4336899"/>
            <a:ext cx="914719" cy="36828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8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641282"/>
              </p:ext>
            </p:extLst>
          </p:nvPr>
        </p:nvGraphicFramePr>
        <p:xfrm>
          <a:off x="374156" y="457200"/>
          <a:ext cx="5689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39" name="Equation" r:id="rId3" imgW="2844720" imgH="558720" progId="Equation.DSMT4">
                  <p:embed/>
                </p:oleObj>
              </mc:Choice>
              <mc:Fallback>
                <p:oleObj name="Equation" r:id="rId3" imgW="2844720" imgH="5587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56" y="457200"/>
                        <a:ext cx="56896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822753"/>
              </p:ext>
            </p:extLst>
          </p:nvPr>
        </p:nvGraphicFramePr>
        <p:xfrm>
          <a:off x="6600331" y="762000"/>
          <a:ext cx="21558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40" name="Equation" r:id="rId5" imgW="1079280" imgH="253800" progId="Equation.DSMT4">
                  <p:embed/>
                </p:oleObj>
              </mc:Choice>
              <mc:Fallback>
                <p:oleObj name="Equation" r:id="rId5" imgW="107928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331" y="762000"/>
                        <a:ext cx="2155825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10126"/>
              </p:ext>
            </p:extLst>
          </p:nvPr>
        </p:nvGraphicFramePr>
        <p:xfrm>
          <a:off x="450356" y="2133600"/>
          <a:ext cx="40386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41" name="Equation" r:id="rId7" imgW="2019240" imgH="1409400" progId="Equation.DSMT4">
                  <p:embed/>
                </p:oleObj>
              </mc:Choice>
              <mc:Fallback>
                <p:oleObj name="Equation" r:id="rId7" imgW="2019240" imgH="1409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56" y="2133600"/>
                        <a:ext cx="4038600" cy="2819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own Arrow 9"/>
          <p:cNvSpPr/>
          <p:nvPr/>
        </p:nvSpPr>
        <p:spPr>
          <a:xfrm rot="5400000">
            <a:off x="6261695" y="8788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756968"/>
              </p:ext>
            </p:extLst>
          </p:nvPr>
        </p:nvGraphicFramePr>
        <p:xfrm>
          <a:off x="1364756" y="16764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42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756" y="16764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98556" y="4648200"/>
            <a:ext cx="36576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800" dirty="0" smtClean="0"/>
              <a:t>Uglovi nagiba na mestima oslonaca A i B i na kraju prepusta.</a:t>
            </a:r>
            <a:endParaRPr lang="sr-Latn-RS" sz="2800" dirty="0"/>
          </a:p>
        </p:txBody>
      </p:sp>
      <p:cxnSp>
        <p:nvCxnSpPr>
          <p:cNvPr id="5" name="Elbow Connector 4"/>
          <p:cNvCxnSpPr>
            <a:stCxn id="9" idx="2"/>
            <a:endCxn id="3" idx="1"/>
          </p:cNvCxnSpPr>
          <p:nvPr/>
        </p:nvCxnSpPr>
        <p:spPr>
          <a:xfrm rot="16200000" flipH="1">
            <a:off x="3590257" y="3832399"/>
            <a:ext cx="387698" cy="262890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82" y="2280457"/>
            <a:ext cx="4208318" cy="17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1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223090"/>
              </p:ext>
            </p:extLst>
          </p:nvPr>
        </p:nvGraphicFramePr>
        <p:xfrm>
          <a:off x="5105400" y="607142"/>
          <a:ext cx="3327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75" name="Equation" r:id="rId3" imgW="1663560" imgH="914400" progId="Equation.DSMT4">
                  <p:embed/>
                </p:oleObj>
              </mc:Choice>
              <mc:Fallback>
                <p:oleObj name="Equation" r:id="rId3" imgW="1663560" imgH="9144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607142"/>
                        <a:ext cx="3327400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3912178" cy="1880755"/>
          </a:xfrm>
          <a:prstGeom prst="rect">
            <a:avLst/>
          </a:prstGeom>
        </p:spPr>
      </p:pic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57759"/>
              </p:ext>
            </p:extLst>
          </p:nvPr>
        </p:nvGraphicFramePr>
        <p:xfrm>
          <a:off x="5105400" y="2710521"/>
          <a:ext cx="309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76" name="Equation" r:id="rId6" imgW="1549080" imgH="253800" progId="Equation.DSMT4">
                  <p:embed/>
                </p:oleObj>
              </mc:Choice>
              <mc:Fallback>
                <p:oleObj name="Equation" r:id="rId6" imgW="1549080" imgH="2538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10521"/>
                        <a:ext cx="30988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Elbow Connector 18"/>
          <p:cNvCxnSpPr>
            <a:stCxn id="9" idx="3"/>
            <a:endCxn id="17" idx="3"/>
          </p:cNvCxnSpPr>
          <p:nvPr/>
        </p:nvCxnSpPr>
        <p:spPr>
          <a:xfrm flipH="1">
            <a:off x="8204200" y="1521542"/>
            <a:ext cx="228600" cy="1442979"/>
          </a:xfrm>
          <a:prstGeom prst="bentConnector3">
            <a:avLst>
              <a:gd name="adj1" fmla="val -1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64178" y="3772694"/>
            <a:ext cx="683038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U polju I imamo negativno savijanje. U ovom polju postoji ekstremna vrednost ugiba</a:t>
            </a:r>
            <a:endParaRPr lang="sr-Latn-RS" sz="2800" dirty="0"/>
          </a:p>
        </p:txBody>
      </p:sp>
      <p:cxnSp>
        <p:nvCxnSpPr>
          <p:cNvPr id="23" name="Elbow Connector 22"/>
          <p:cNvCxnSpPr>
            <a:stCxn id="17" idx="1"/>
            <a:endCxn id="22" idx="0"/>
          </p:cNvCxnSpPr>
          <p:nvPr/>
        </p:nvCxnSpPr>
        <p:spPr>
          <a:xfrm rot="10800000" flipV="1">
            <a:off x="4279370" y="2964520"/>
            <a:ext cx="826030" cy="808173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124627"/>
              </p:ext>
            </p:extLst>
          </p:nvPr>
        </p:nvGraphicFramePr>
        <p:xfrm>
          <a:off x="7377061" y="4485501"/>
          <a:ext cx="635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77" name="Equation" r:id="rId8" imgW="317160" imgH="241200" progId="Equation.DSMT4">
                  <p:embed/>
                </p:oleObj>
              </mc:Choice>
              <mc:Fallback>
                <p:oleObj name="Equation" r:id="rId8" imgW="317160" imgH="2412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7061" y="4485501"/>
                        <a:ext cx="6350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295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603504" y="609600"/>
            <a:ext cx="8007096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Makolijeve 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singularne funkcije, prilagođene našim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potrebama: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34375"/>
              </p:ext>
            </p:extLst>
          </p:nvPr>
        </p:nvGraphicFramePr>
        <p:xfrm>
          <a:off x="2463800" y="1215356"/>
          <a:ext cx="2032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05" name="Equation" r:id="rId3" imgW="1016000" imgH="279400" progId="Equation.DSMT4">
                  <p:embed/>
                </p:oleObj>
              </mc:Choice>
              <mc:Fallback>
                <p:oleObj name="Equation" r:id="rId3" imgW="10160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1215356"/>
                        <a:ext cx="20320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685800" y="2120091"/>
            <a:ext cx="175869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Za n = 0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646678"/>
              </p:ext>
            </p:extLst>
          </p:nvPr>
        </p:nvGraphicFramePr>
        <p:xfrm>
          <a:off x="2235200" y="2265363"/>
          <a:ext cx="3098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06" name="Equation" r:id="rId5" imgW="1549080" imgH="457200" progId="Equation.DSMT4">
                  <p:embed/>
                </p:oleObj>
              </mc:Choice>
              <mc:Fallback>
                <p:oleObj name="Equation" r:id="rId5" imgW="15490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2265363"/>
                        <a:ext cx="30988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637917" y="3347358"/>
            <a:ext cx="157188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Za n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 1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889841"/>
              </p:ext>
            </p:extLst>
          </p:nvPr>
        </p:nvGraphicFramePr>
        <p:xfrm>
          <a:off x="2209800" y="3505200"/>
          <a:ext cx="3886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07" name="Equation" r:id="rId7" imgW="1943100" imgH="533400" progId="Equation.DSMT4">
                  <p:embed/>
                </p:oleObj>
              </mc:Choice>
              <mc:Fallback>
                <p:oleObj name="Equation" r:id="rId7" imgW="1943100" imgH="533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505200"/>
                        <a:ext cx="3886200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918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735007"/>
              </p:ext>
            </p:extLst>
          </p:nvPr>
        </p:nvGraphicFramePr>
        <p:xfrm>
          <a:off x="610878" y="2286000"/>
          <a:ext cx="1701062" cy="939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12" name="Equation" r:id="rId3" imgW="850531" imgH="469696" progId="Equation.DSMT4">
                  <p:embed/>
                </p:oleObj>
              </mc:Choice>
              <mc:Fallback>
                <p:oleObj name="Equation" r:id="rId3" imgW="850531" imgH="469696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8" y="2286000"/>
                        <a:ext cx="1701062" cy="9393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5200904" y="478823"/>
            <a:ext cx="593364" cy="1459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474383"/>
              </p:ext>
            </p:extLst>
          </p:nvPr>
        </p:nvGraphicFramePr>
        <p:xfrm>
          <a:off x="603504" y="609600"/>
          <a:ext cx="6121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13" name="Equation" r:id="rId5" imgW="3060360" imgH="558720" progId="Equation.DSMT4">
                  <p:embed/>
                </p:oleObj>
              </mc:Choice>
              <mc:Fallback>
                <p:oleObj name="Equation" r:id="rId5" imgW="3060360" imgH="55872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609600"/>
                        <a:ext cx="61214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657268"/>
              </p:ext>
            </p:extLst>
          </p:nvPr>
        </p:nvGraphicFramePr>
        <p:xfrm>
          <a:off x="2851757" y="2322871"/>
          <a:ext cx="1624894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14" name="Equation" r:id="rId7" imgW="812447" imgH="431613" progId="Equation.DSMT4">
                  <p:embed/>
                </p:oleObj>
              </mc:Choice>
              <mc:Fallback>
                <p:oleObj name="Equation" r:id="rId7" imgW="812447" imgH="431613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757" y="2322871"/>
                        <a:ext cx="1624894" cy="8632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689766"/>
              </p:ext>
            </p:extLst>
          </p:nvPr>
        </p:nvGraphicFramePr>
        <p:xfrm>
          <a:off x="596130" y="3781768"/>
          <a:ext cx="5867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15" name="Equation" r:id="rId9" imgW="2933640" imgH="558720" progId="Equation.DSMT4">
                  <p:embed/>
                </p:oleObj>
              </mc:Choice>
              <mc:Fallback>
                <p:oleObj name="Equation" r:id="rId9" imgW="2933640" imgH="5587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30" y="3781768"/>
                        <a:ext cx="58674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3664204" y="3346772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265826"/>
              </p:ext>
            </p:extLst>
          </p:nvPr>
        </p:nvGraphicFramePr>
        <p:xfrm>
          <a:off x="1320840" y="1802348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16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40" y="1802348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855547"/>
              </p:ext>
            </p:extLst>
          </p:nvPr>
        </p:nvGraphicFramePr>
        <p:xfrm>
          <a:off x="2391348" y="2613795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17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348" y="2613795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803568"/>
              </p:ext>
            </p:extLst>
          </p:nvPr>
        </p:nvGraphicFramePr>
        <p:xfrm>
          <a:off x="4800600" y="5232400"/>
          <a:ext cx="3632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18" name="Equation" r:id="rId15" imgW="1816100" imgH="469900" progId="Equation.DSMT4">
                  <p:embed/>
                </p:oleObj>
              </mc:Choice>
              <mc:Fallback>
                <p:oleObj name="Equation" r:id="rId15" imgW="1816100" imgH="4699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232400"/>
                        <a:ext cx="36322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89106"/>
              </p:ext>
            </p:extLst>
          </p:nvPr>
        </p:nvGraphicFramePr>
        <p:xfrm>
          <a:off x="3196692" y="498134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19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6692" y="498134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91684"/>
              </p:ext>
            </p:extLst>
          </p:nvPr>
        </p:nvGraphicFramePr>
        <p:xfrm>
          <a:off x="4343400" y="5550693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20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550693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3" idx="2"/>
            <a:endCxn id="14" idx="1"/>
          </p:cNvCxnSpPr>
          <p:nvPr/>
        </p:nvCxnSpPr>
        <p:spPr>
          <a:xfrm rot="16200000" flipH="1">
            <a:off x="3682447" y="5041345"/>
            <a:ext cx="314879" cy="1007028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10400" y="906790"/>
            <a:ext cx="12192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Polje I</a:t>
            </a:r>
            <a:endParaRPr lang="sr-Latn-RS" sz="2800" dirty="0"/>
          </a:p>
        </p:txBody>
      </p:sp>
      <p:pic>
        <p:nvPicPr>
          <p:cNvPr id="17" name="Picture 16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022" y="1828800"/>
            <a:ext cx="3912178" cy="188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0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128622"/>
              </p:ext>
            </p:extLst>
          </p:nvPr>
        </p:nvGraphicFramePr>
        <p:xfrm>
          <a:off x="613336" y="685800"/>
          <a:ext cx="5867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64" name="Equation" r:id="rId3" imgW="2933640" imgH="558720" progId="Equation.DSMT4">
                  <p:embed/>
                </p:oleObj>
              </mc:Choice>
              <mc:Fallback>
                <p:oleObj name="Equation" r:id="rId3" imgW="2933640" imgH="5587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336" y="685800"/>
                        <a:ext cx="58674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057399"/>
              </p:ext>
            </p:extLst>
          </p:nvPr>
        </p:nvGraphicFramePr>
        <p:xfrm>
          <a:off x="6934200" y="990600"/>
          <a:ext cx="1473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65" name="Equation" r:id="rId5" imgW="736560" imgH="253800" progId="Equation.DSMT4">
                  <p:embed/>
                </p:oleObj>
              </mc:Choice>
              <mc:Fallback>
                <p:oleObj name="Equation" r:id="rId5" imgW="73656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990600"/>
                        <a:ext cx="14732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 rot="5400000">
            <a:off x="6638888" y="11074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614182"/>
              </p:ext>
            </p:extLst>
          </p:nvPr>
        </p:nvGraphicFramePr>
        <p:xfrm>
          <a:off x="613336" y="2362200"/>
          <a:ext cx="3937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66" name="Equation" r:id="rId7" imgW="1968500" imgH="469900" progId="Equation.DSMT4">
                  <p:embed/>
                </p:oleObj>
              </mc:Choice>
              <mc:Fallback>
                <p:oleObj name="Equation" r:id="rId7" imgW="1968500" imgH="4699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336" y="2362200"/>
                        <a:ext cx="39370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773706"/>
              </p:ext>
            </p:extLst>
          </p:nvPr>
        </p:nvGraphicFramePr>
        <p:xfrm>
          <a:off x="1295400" y="1906799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67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06799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022" y="2133600"/>
            <a:ext cx="3912178" cy="188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9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739122"/>
              </p:ext>
            </p:extLst>
          </p:nvPr>
        </p:nvGraphicFramePr>
        <p:xfrm>
          <a:off x="637917" y="609600"/>
          <a:ext cx="58674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40" name="Equation" r:id="rId3" imgW="2933640" imgH="1117440" progId="Equation.DSMT4">
                  <p:embed/>
                </p:oleObj>
              </mc:Choice>
              <mc:Fallback>
                <p:oleObj name="Equation" r:id="rId3" imgW="2933640" imgH="11174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917" y="609600"/>
                        <a:ext cx="5867400" cy="223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544368"/>
              </p:ext>
            </p:extLst>
          </p:nvPr>
        </p:nvGraphicFramePr>
        <p:xfrm>
          <a:off x="7010400" y="1333500"/>
          <a:ext cx="812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41" name="Equation" r:id="rId5" imgW="406080" imgH="393480" progId="Equation.DSMT4">
                  <p:embed/>
                </p:oleObj>
              </mc:Choice>
              <mc:Fallback>
                <p:oleObj name="Equation" r:id="rId5" imgW="40608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333500"/>
                        <a:ext cx="8128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 rot="5400000">
            <a:off x="6689278" y="154686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615387"/>
              </p:ext>
            </p:extLst>
          </p:nvPr>
        </p:nvGraphicFramePr>
        <p:xfrm>
          <a:off x="1244640" y="29467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42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40" y="29467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669538"/>
              </p:ext>
            </p:extLst>
          </p:nvPr>
        </p:nvGraphicFramePr>
        <p:xfrm>
          <a:off x="637917" y="3454720"/>
          <a:ext cx="52070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43" name="Equation" r:id="rId9" imgW="2603160" imgH="1117440" progId="Equation.DSMT4">
                  <p:embed/>
                </p:oleObj>
              </mc:Choice>
              <mc:Fallback>
                <p:oleObj name="Equation" r:id="rId9" imgW="2603160" imgH="11174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917" y="3454720"/>
                        <a:ext cx="5207000" cy="223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99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288083"/>
              </p:ext>
            </p:extLst>
          </p:nvPr>
        </p:nvGraphicFramePr>
        <p:xfrm>
          <a:off x="635458" y="609600"/>
          <a:ext cx="40386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61" name="Equation" r:id="rId3" imgW="2019240" imgH="1409400" progId="Equation.DSMT4">
                  <p:embed/>
                </p:oleObj>
              </mc:Choice>
              <mc:Fallback>
                <p:oleObj name="Equation" r:id="rId3" imgW="2019240" imgH="1409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58" y="609600"/>
                        <a:ext cx="4038600" cy="2819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885116"/>
              </p:ext>
            </p:extLst>
          </p:nvPr>
        </p:nvGraphicFramePr>
        <p:xfrm>
          <a:off x="5257800" y="1625600"/>
          <a:ext cx="812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62" name="Equation" r:id="rId5" imgW="406080" imgH="393480" progId="Equation.DSMT4">
                  <p:embed/>
                </p:oleObj>
              </mc:Choice>
              <mc:Fallback>
                <p:oleObj name="Equation" r:id="rId5" imgW="40608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25600"/>
                        <a:ext cx="8128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 rot="5400000">
            <a:off x="4897349" y="18821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173002"/>
              </p:ext>
            </p:extLst>
          </p:nvPr>
        </p:nvGraphicFramePr>
        <p:xfrm>
          <a:off x="5105400" y="3379788"/>
          <a:ext cx="3327400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63" name="Equation" r:id="rId7" imgW="1663560" imgH="1396800" progId="Equation.DSMT4">
                  <p:embed/>
                </p:oleObj>
              </mc:Choice>
              <mc:Fallback>
                <p:oleObj name="Equation" r:id="rId7" imgW="1663560" imgH="1396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379788"/>
                        <a:ext cx="3327400" cy="2794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004600"/>
              </p:ext>
            </p:extLst>
          </p:nvPr>
        </p:nvGraphicFramePr>
        <p:xfrm>
          <a:off x="2515078" y="35563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64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078" y="35563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23468"/>
              </p:ext>
            </p:extLst>
          </p:nvPr>
        </p:nvGraphicFramePr>
        <p:xfrm>
          <a:off x="4648200" y="4625805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65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625805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7" idx="2"/>
            <a:endCxn id="8" idx="1"/>
          </p:cNvCxnSpPr>
          <p:nvPr/>
        </p:nvCxnSpPr>
        <p:spPr>
          <a:xfrm rot="16200000" flipH="1">
            <a:off x="3243974" y="3373184"/>
            <a:ext cx="815011" cy="1993442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19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183385"/>
              </p:ext>
            </p:extLst>
          </p:nvPr>
        </p:nvGraphicFramePr>
        <p:xfrm>
          <a:off x="762000" y="609600"/>
          <a:ext cx="3632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73" name="Equation" r:id="rId3" imgW="1816100" imgH="469900" progId="Equation.DSMT4">
                  <p:embed/>
                </p:oleObj>
              </mc:Choice>
              <mc:Fallback>
                <p:oleObj name="Equation" r:id="rId3" imgW="1816100" imgH="4699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36322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577951"/>
              </p:ext>
            </p:extLst>
          </p:nvPr>
        </p:nvGraphicFramePr>
        <p:xfrm>
          <a:off x="4902200" y="685800"/>
          <a:ext cx="812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74" name="Equation" r:id="rId5" imgW="406080" imgH="393480" progId="Equation.DSMT4">
                  <p:embed/>
                </p:oleObj>
              </mc:Choice>
              <mc:Fallback>
                <p:oleObj name="Equation" r:id="rId5" imgW="40608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685800"/>
                        <a:ext cx="8128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wn Arrow 11"/>
          <p:cNvSpPr/>
          <p:nvPr/>
        </p:nvSpPr>
        <p:spPr>
          <a:xfrm rot="5400000">
            <a:off x="4579620" y="9423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015039"/>
              </p:ext>
            </p:extLst>
          </p:nvPr>
        </p:nvGraphicFramePr>
        <p:xfrm>
          <a:off x="1447800" y="16513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75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513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126671"/>
              </p:ext>
            </p:extLst>
          </p:nvPr>
        </p:nvGraphicFramePr>
        <p:xfrm>
          <a:off x="752168" y="2159320"/>
          <a:ext cx="3454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76" name="Equation" r:id="rId9" imgW="1726920" imgH="469800" progId="Equation.DSMT4">
                  <p:embed/>
                </p:oleObj>
              </mc:Choice>
              <mc:Fallback>
                <p:oleObj name="Equation" r:id="rId9" imgW="1726920" imgH="469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68" y="2159320"/>
                        <a:ext cx="34544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244549"/>
              </p:ext>
            </p:extLst>
          </p:nvPr>
        </p:nvGraphicFramePr>
        <p:xfrm>
          <a:off x="2971800" y="3581400"/>
          <a:ext cx="3937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77" name="Equation" r:id="rId11" imgW="1968500" imgH="469900" progId="Equation.DSMT4">
                  <p:embed/>
                </p:oleObj>
              </mc:Choice>
              <mc:Fallback>
                <p:oleObj name="Equation" r:id="rId11" imgW="1968500" imgH="4699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581400"/>
                        <a:ext cx="39370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52645"/>
              </p:ext>
            </p:extLst>
          </p:nvPr>
        </p:nvGraphicFramePr>
        <p:xfrm>
          <a:off x="7416800" y="3657600"/>
          <a:ext cx="812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78" name="Equation" r:id="rId13" imgW="406080" imgH="393480" progId="Equation.DSMT4">
                  <p:embed/>
                </p:oleObj>
              </mc:Choice>
              <mc:Fallback>
                <p:oleObj name="Equation" r:id="rId13" imgW="406080" imgH="393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3657600"/>
                        <a:ext cx="8128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own Arrow 17"/>
          <p:cNvSpPr/>
          <p:nvPr/>
        </p:nvSpPr>
        <p:spPr>
          <a:xfrm rot="5400000">
            <a:off x="7094220" y="39141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146983"/>
              </p:ext>
            </p:extLst>
          </p:nvPr>
        </p:nvGraphicFramePr>
        <p:xfrm>
          <a:off x="2989006" y="5105400"/>
          <a:ext cx="2565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79" name="Equation" r:id="rId14" imgW="1282680" imgH="457200" progId="Equation.DSMT4">
                  <p:embed/>
                </p:oleObj>
              </mc:Choice>
              <mc:Fallback>
                <p:oleObj name="Equation" r:id="rId14" imgW="1282680" imgH="457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006" y="5105400"/>
                        <a:ext cx="25654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260315"/>
              </p:ext>
            </p:extLst>
          </p:nvPr>
        </p:nvGraphicFramePr>
        <p:xfrm>
          <a:off x="3276600" y="46231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80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6231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306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33400"/>
            <a:ext cx="4520046" cy="47195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" y="5252951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ctr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1.7 Greda 2 i dijagrami njenih funkcija nagiba i ugiba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698090"/>
            <a:ext cx="7772400" cy="673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3200" dirty="0" smtClean="0">
                <a:latin typeface="Arial Black" panose="020B0A04020102020204" pitchFamily="34" charset="0"/>
              </a:rPr>
              <a:t>1.2. Metod početnih parametara</a:t>
            </a:r>
            <a:endParaRPr lang="sr-Latn-RS" sz="3200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914400" y="1524000"/>
            <a:ext cx="7772400" cy="1676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BA" sz="3200" dirty="0" smtClean="0"/>
              <a:t>Metod početnih parametara je utemeljen na razvijanju funkcije ugiba </a:t>
            </a:r>
            <a:r>
              <a:rPr lang="sr-Latn-BA" sz="3200" dirty="0" smtClean="0">
                <a:solidFill>
                  <a:srgbClr val="FF0000"/>
                </a:solidFill>
              </a:rPr>
              <a:t>v(z)</a:t>
            </a:r>
            <a:r>
              <a:rPr lang="sr-Latn-BA" sz="3200" dirty="0" smtClean="0"/>
              <a:t> u Maklorenov red</a:t>
            </a:r>
            <a:endParaRPr lang="sr-Latn-RS" sz="32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776730"/>
              </p:ext>
            </p:extLst>
          </p:nvPr>
        </p:nvGraphicFramePr>
        <p:xfrm>
          <a:off x="1155700" y="3314700"/>
          <a:ext cx="723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69" name="Equation" r:id="rId3" imgW="3619440" imgH="419040" progId="Equation.DSMT4">
                  <p:embed/>
                </p:oleObj>
              </mc:Choice>
              <mc:Fallback>
                <p:oleObj name="Equation" r:id="rId3" imgW="361944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3314700"/>
                        <a:ext cx="72390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616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779496"/>
              </p:ext>
            </p:extLst>
          </p:nvPr>
        </p:nvGraphicFramePr>
        <p:xfrm>
          <a:off x="457200" y="1193800"/>
          <a:ext cx="8092224" cy="845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93" name="Equation" r:id="rId3" imgW="4495680" imgH="469800" progId="Equation.DSMT4">
                  <p:embed/>
                </p:oleObj>
              </mc:Choice>
              <mc:Fallback>
                <p:oleObj name="Equation" r:id="rId3" imgW="4495680" imgH="46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93800"/>
                        <a:ext cx="8092224" cy="8456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945323"/>
              </p:ext>
            </p:extLst>
          </p:nvPr>
        </p:nvGraphicFramePr>
        <p:xfrm>
          <a:off x="406400" y="4089400"/>
          <a:ext cx="6527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94" name="Equation" r:id="rId5" imgW="3263760" imgH="469800" progId="Equation.DSMT4">
                  <p:embed/>
                </p:oleObj>
              </mc:Choice>
              <mc:Fallback>
                <p:oleObj name="Equation" r:id="rId5" imgW="326376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4089400"/>
                        <a:ext cx="65278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683451"/>
              </p:ext>
            </p:extLst>
          </p:nvPr>
        </p:nvGraphicFramePr>
        <p:xfrm>
          <a:off x="457200" y="2622550"/>
          <a:ext cx="723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95" name="Equation" r:id="rId7" imgW="3619440" imgH="419040" progId="Equation.DSMT4">
                  <p:embed/>
                </p:oleObj>
              </mc:Choice>
              <mc:Fallback>
                <p:oleObj name="Equation" r:id="rId7" imgW="3619440" imgH="419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22550"/>
                        <a:ext cx="72390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>
            <a:off x="4077110" y="218440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241016"/>
              </p:ext>
            </p:extLst>
          </p:nvPr>
        </p:nvGraphicFramePr>
        <p:xfrm>
          <a:off x="1066800" y="3602127"/>
          <a:ext cx="279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96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02127"/>
                        <a:ext cx="2794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3810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dirty="0" smtClean="0"/>
              <a:t>Diferencijalne veze kod savijanja: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261589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3886200" y="20497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1.8 Deo jedne statički određene grede sa nacrtanim dijagramom funkcije ugiba </a:t>
            </a:r>
            <a:endParaRPr lang="sr-Latn-RS" sz="2400" dirty="0"/>
          </a:p>
        </p:txBody>
      </p:sp>
      <p:sp>
        <p:nvSpPr>
          <p:cNvPr id="11" name="Rectangle 10"/>
          <p:cNvSpPr/>
          <p:nvPr/>
        </p:nvSpPr>
        <p:spPr>
          <a:xfrm>
            <a:off x="457200" y="3551534"/>
            <a:ext cx="460507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 polju II, dela jedne statički određene grede, uočava se razlika </a:t>
            </a:r>
            <a:r>
              <a:rPr lang="sr-Latn-R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v</a:t>
            </a:r>
            <a:r>
              <a:rPr lang="sr-Latn-RS" sz="28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I</a:t>
            </a:r>
            <a:r>
              <a:rPr lang="sr-Latn-R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(z)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502153"/>
              </p:ext>
            </p:extLst>
          </p:nvPr>
        </p:nvGraphicFramePr>
        <p:xfrm>
          <a:off x="2759736" y="4682639"/>
          <a:ext cx="2919732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89" name="Equation" r:id="rId3" imgW="1459866" imgH="253890" progId="Equation.DSMT4">
                  <p:embed/>
                </p:oleObj>
              </mc:Choice>
              <mc:Fallback>
                <p:oleObj name="Equation" r:id="rId3" imgW="1459866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736" y="4682639"/>
                        <a:ext cx="2919732" cy="5077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20462"/>
            <a:ext cx="2992583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8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417942"/>
              </p:ext>
            </p:extLst>
          </p:nvPr>
        </p:nvGraphicFramePr>
        <p:xfrm>
          <a:off x="787400" y="3810000"/>
          <a:ext cx="6832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48" name="Equation" r:id="rId3" imgW="3416040" imgH="431640" progId="Equation.DSMT4">
                  <p:embed/>
                </p:oleObj>
              </mc:Choice>
              <mc:Fallback>
                <p:oleObj name="Equation" r:id="rId3" imgW="3416040" imgH="4316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3810000"/>
                        <a:ext cx="68326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323078"/>
              </p:ext>
            </p:extLst>
          </p:nvPr>
        </p:nvGraphicFramePr>
        <p:xfrm>
          <a:off x="4724400" y="1295400"/>
          <a:ext cx="2919732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49" name="Equation" r:id="rId5" imgW="1459866" imgH="253890" progId="Equation.DSMT4">
                  <p:embed/>
                </p:oleObj>
              </mc:Choice>
              <mc:Fallback>
                <p:oleObj name="Equation" r:id="rId5" imgW="1459866" imgH="25389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295400"/>
                        <a:ext cx="2919732" cy="5077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53000" y="2120205"/>
            <a:ext cx="26670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Ovo je razlika između funkcije ugiba (----)</a:t>
            </a:r>
            <a:endParaRPr lang="sr-Latn-R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310132" y="4996050"/>
            <a:ext cx="5334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/>
              <a:t>i</a:t>
            </a:r>
            <a:r>
              <a:rPr lang="sr-Latn-BA" sz="2800" dirty="0" smtClean="0"/>
              <a:t> stvarne funcije ugiba (puna linija).</a:t>
            </a:r>
            <a:endParaRPr lang="sr-Latn-RS" sz="2800" dirty="0"/>
          </a:p>
        </p:txBody>
      </p:sp>
      <p:cxnSp>
        <p:nvCxnSpPr>
          <p:cNvPr id="11" name="Elbow Connector 10"/>
          <p:cNvCxnSpPr>
            <a:stCxn id="7" idx="3"/>
            <a:endCxn id="8" idx="3"/>
          </p:cNvCxnSpPr>
          <p:nvPr/>
        </p:nvCxnSpPr>
        <p:spPr>
          <a:xfrm flipH="1">
            <a:off x="7620000" y="1549290"/>
            <a:ext cx="24132" cy="1263413"/>
          </a:xfrm>
          <a:prstGeom prst="bentConnector3">
            <a:avLst>
              <a:gd name="adj1" fmla="val -94729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1"/>
            <a:endCxn id="4" idx="0"/>
          </p:cNvCxnSpPr>
          <p:nvPr/>
        </p:nvCxnSpPr>
        <p:spPr>
          <a:xfrm rot="10800000" flipV="1">
            <a:off x="4203700" y="2812702"/>
            <a:ext cx="749300" cy="997297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2992583" cy="288036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86664" y="2743200"/>
            <a:ext cx="1175736" cy="685800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9683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03504" y="457200"/>
            <a:ext cx="671169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Pravilo diferenciranja singularnih funkcija: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930013"/>
              </p:ext>
            </p:extLst>
          </p:nvPr>
        </p:nvGraphicFramePr>
        <p:xfrm>
          <a:off x="749300" y="1165225"/>
          <a:ext cx="4191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03" name="Equation" r:id="rId3" imgW="2095200" imgH="393480" progId="Equation.DSMT4">
                  <p:embed/>
                </p:oleObj>
              </mc:Choice>
              <mc:Fallback>
                <p:oleObj name="Equation" r:id="rId3" imgW="20952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165225"/>
                        <a:ext cx="4191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03504" y="2209800"/>
            <a:ext cx="671169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Pravilo integraljenja singularnih funkcija: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919656"/>
              </p:ext>
            </p:extLst>
          </p:nvPr>
        </p:nvGraphicFramePr>
        <p:xfrm>
          <a:off x="4343400" y="2895600"/>
          <a:ext cx="4191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04" name="Equation" r:id="rId5" imgW="2095500" imgH="457200" progId="Equation.DSMT4">
                  <p:embed/>
                </p:oleObj>
              </mc:Choice>
              <mc:Fallback>
                <p:oleObj name="Equation" r:id="rId5" imgW="20955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895600"/>
                        <a:ext cx="41910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3220288"/>
            <a:ext cx="3298490" cy="22012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3504" y="5420380"/>
            <a:ext cx="6559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1.1 Grafički prikaz za četiri singularne funkcije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4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322167"/>
              </p:ext>
            </p:extLst>
          </p:nvPr>
        </p:nvGraphicFramePr>
        <p:xfrm>
          <a:off x="1092200" y="3810000"/>
          <a:ext cx="6527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51" name="Equation" r:id="rId3" imgW="3263760" imgH="914400" progId="Equation.DSMT4">
                  <p:embed/>
                </p:oleObj>
              </mc:Choice>
              <mc:Fallback>
                <p:oleObj name="Equation" r:id="rId3" imgW="3263760" imgH="914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3810000"/>
                        <a:ext cx="6527800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462727" y="1143000"/>
            <a:ext cx="3843073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Uvođenjem singularnih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funkcija i razliku </a:t>
            </a:r>
            <a:r>
              <a:rPr lang="sr-Latn-R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v</a:t>
            </a:r>
            <a:r>
              <a:rPr lang="sr-Latn-RS" sz="2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I</a:t>
            </a:r>
            <a:r>
              <a:rPr lang="sr-Latn-R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(z)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 mogli bismo razviti u Maklorenov red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r-Latn-RS" sz="2800" dirty="0"/>
          </a:p>
        </p:txBody>
      </p:sp>
      <p:cxnSp>
        <p:nvCxnSpPr>
          <p:cNvPr id="7" name="Elbow Connector 6"/>
          <p:cNvCxnSpPr>
            <a:stCxn id="5" idx="3"/>
            <a:endCxn id="4" idx="3"/>
          </p:cNvCxnSpPr>
          <p:nvPr/>
        </p:nvCxnSpPr>
        <p:spPr>
          <a:xfrm flipH="1">
            <a:off x="7620000" y="2050941"/>
            <a:ext cx="685800" cy="2673459"/>
          </a:xfrm>
          <a:prstGeom prst="bentConnector3">
            <a:avLst>
              <a:gd name="adj1" fmla="val -3333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2992583" cy="288036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786664" y="2743200"/>
            <a:ext cx="1175736" cy="685800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5718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590148"/>
              </p:ext>
            </p:extLst>
          </p:nvPr>
        </p:nvGraphicFramePr>
        <p:xfrm>
          <a:off x="1092200" y="3810000"/>
          <a:ext cx="6527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2" name="Equation" r:id="rId3" imgW="3263760" imgH="914400" progId="Equation.DSMT4">
                  <p:embed/>
                </p:oleObj>
              </mc:Choice>
              <mc:Fallback>
                <p:oleObj name="Equation" r:id="rId3" imgW="3263760" imgH="914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3810000"/>
                        <a:ext cx="6527800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263632"/>
              </p:ext>
            </p:extLst>
          </p:nvPr>
        </p:nvGraphicFramePr>
        <p:xfrm>
          <a:off x="5219700" y="1828800"/>
          <a:ext cx="20320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3" name="Equation" r:id="rId5" imgW="1015920" imgH="711000" progId="Equation.DSMT4">
                  <p:embed/>
                </p:oleObj>
              </mc:Choice>
              <mc:Fallback>
                <p:oleObj name="Equation" r:id="rId5" imgW="1015920" imgH="7110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828800"/>
                        <a:ext cx="2032000" cy="1422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4" idx="3"/>
            <a:endCxn id="6" idx="3"/>
          </p:cNvCxnSpPr>
          <p:nvPr/>
        </p:nvCxnSpPr>
        <p:spPr>
          <a:xfrm flipH="1" flipV="1">
            <a:off x="7251700" y="2540000"/>
            <a:ext cx="368300" cy="2184400"/>
          </a:xfrm>
          <a:prstGeom prst="bentConnector3">
            <a:avLst>
              <a:gd name="adj1" fmla="val -6206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2992583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4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888605"/>
              </p:ext>
            </p:extLst>
          </p:nvPr>
        </p:nvGraphicFramePr>
        <p:xfrm>
          <a:off x="711200" y="2133600"/>
          <a:ext cx="6527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64" name="Equation" r:id="rId3" imgW="3263760" imgH="914400" progId="Equation.DSMT4">
                  <p:embed/>
                </p:oleObj>
              </mc:Choice>
              <mc:Fallback>
                <p:oleObj name="Equation" r:id="rId3" imgW="3263760" imgH="914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2133600"/>
                        <a:ext cx="6527800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359504"/>
              </p:ext>
            </p:extLst>
          </p:nvPr>
        </p:nvGraphicFramePr>
        <p:xfrm>
          <a:off x="711200" y="584200"/>
          <a:ext cx="1930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65" name="Equation" r:id="rId5" imgW="965200" imgH="508000" progId="Equation.DSMT4">
                  <p:embed/>
                </p:oleObj>
              </mc:Choice>
              <mc:Fallback>
                <p:oleObj name="Equation" r:id="rId5" imgW="965200" imgH="5080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584200"/>
                        <a:ext cx="19304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905501"/>
              </p:ext>
            </p:extLst>
          </p:nvPr>
        </p:nvGraphicFramePr>
        <p:xfrm>
          <a:off x="3073400" y="4267200"/>
          <a:ext cx="5537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66" name="Equation" r:id="rId7" imgW="2768400" imgH="914400" progId="Equation.DSMT4">
                  <p:embed/>
                </p:oleObj>
              </mc:Choice>
              <mc:Fallback>
                <p:oleObj name="Equation" r:id="rId7" imgW="2768400" imgH="914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4267200"/>
                        <a:ext cx="5537200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 flipH="1">
            <a:off x="1691640" y="17297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466726"/>
              </p:ext>
            </p:extLst>
          </p:nvPr>
        </p:nvGraphicFramePr>
        <p:xfrm>
          <a:off x="1778040" y="4037502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67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40" y="4037502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143100"/>
              </p:ext>
            </p:extLst>
          </p:nvPr>
        </p:nvGraphicFramePr>
        <p:xfrm>
          <a:off x="2590800" y="5029200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68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029200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7" idx="2"/>
            <a:endCxn id="8" idx="1"/>
          </p:cNvCxnSpPr>
          <p:nvPr/>
        </p:nvCxnSpPr>
        <p:spPr>
          <a:xfrm rot="16200000" flipH="1">
            <a:off x="1885648" y="4475654"/>
            <a:ext cx="737224" cy="67308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6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965200" y="609600"/>
            <a:ext cx="45720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Ako zamislimo da izvesna greda ima „n“ polja, onda bi za i-to polje  mogli napisati da je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225676"/>
              </p:ext>
            </p:extLst>
          </p:nvPr>
        </p:nvGraphicFramePr>
        <p:xfrm>
          <a:off x="1574800" y="2057400"/>
          <a:ext cx="5486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3" name="Equation" r:id="rId3" imgW="2743200" imgH="914400" progId="Equation.DSMT4">
                  <p:embed/>
                </p:oleObj>
              </mc:Choice>
              <mc:Fallback>
                <p:oleObj name="Equation" r:id="rId3" imgW="2743200" imgH="914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057400"/>
                        <a:ext cx="5486400" cy="182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574800" y="4048780"/>
            <a:ext cx="54864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Sumiranjem po „i“, za kompletnu gredu od „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“ 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polja, funkcija ugiba bi imala oblik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944627"/>
              </p:ext>
            </p:extLst>
          </p:nvPr>
        </p:nvGraphicFramePr>
        <p:xfrm>
          <a:off x="4546600" y="5164555"/>
          <a:ext cx="3073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4" name="Equation" r:id="rId5" imgW="1536700" imgH="431800" progId="Equation.DSMT4">
                  <p:embed/>
                </p:oleObj>
              </mc:Choice>
              <mc:Fallback>
                <p:oleObj name="Equation" r:id="rId5" imgW="1536700" imgH="431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5164555"/>
                        <a:ext cx="3073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68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597919"/>
              </p:ext>
            </p:extLst>
          </p:nvPr>
        </p:nvGraphicFramePr>
        <p:xfrm>
          <a:off x="457200" y="1422480"/>
          <a:ext cx="8203680" cy="193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94" name="Equation" r:id="rId3" imgW="4101840" imgH="965160" progId="Equation.DSMT4">
                  <p:embed/>
                </p:oleObj>
              </mc:Choice>
              <mc:Fallback>
                <p:oleObj name="Equation" r:id="rId3" imgW="410184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22480"/>
                        <a:ext cx="8203680" cy="19303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731637"/>
              </p:ext>
            </p:extLst>
          </p:nvPr>
        </p:nvGraphicFramePr>
        <p:xfrm>
          <a:off x="457199" y="3937080"/>
          <a:ext cx="8229600" cy="193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95" name="Equation" r:id="rId5" imgW="4114800" imgH="965160" progId="Equation.DSMT4">
                  <p:embed/>
                </p:oleObj>
              </mc:Choice>
              <mc:Fallback>
                <p:oleObj name="Equation" r:id="rId5" imgW="4114800" imgH="965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" y="3937080"/>
                        <a:ext cx="8229600" cy="19303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477254"/>
              </p:ext>
            </p:extLst>
          </p:nvPr>
        </p:nvGraphicFramePr>
        <p:xfrm>
          <a:off x="3886200" y="34801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96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4801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830245"/>
              </p:ext>
            </p:extLst>
          </p:nvPr>
        </p:nvGraphicFramePr>
        <p:xfrm>
          <a:off x="1122680" y="381000"/>
          <a:ext cx="78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97" name="Equation" r:id="rId9" imgW="393480" imgH="228600" progId="Equation.DSMT4">
                  <p:embed/>
                </p:oleObj>
              </mc:Choice>
              <mc:Fallback>
                <p:oleObj name="Equation" r:id="rId9" imgW="39348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680" y="381000"/>
                        <a:ext cx="787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 flipH="1">
            <a:off x="1447800" y="9931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3345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457200"/>
            <a:ext cx="77724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3200" b="1" dirty="0"/>
              <a:t>Metod početnih parametara podrazumeva:</a:t>
            </a:r>
            <a:endParaRPr lang="en-US" sz="3200" b="1" dirty="0"/>
          </a:p>
          <a:p>
            <a:pPr lvl="0"/>
            <a:r>
              <a:rPr lang="sr-Latn-RS" sz="2800" dirty="0"/>
              <a:t>Posmatranje grede u globalnom koordinatnom sistemu sa ishodištem na njenom levom kraju,</a:t>
            </a:r>
            <a:endParaRPr lang="en-US" sz="2800" dirty="0"/>
          </a:p>
          <a:p>
            <a:pPr lvl="0"/>
            <a:r>
              <a:rPr lang="sr-Latn-RS" sz="2800" dirty="0"/>
              <a:t>Produženje ravnomerno ili neravnomerno raspodeljenog opterećenja do desnog kraja, a to što se doda, kompenzireti suprotno delujućim opterećenjem (formirati ekvivalentnu gredu</a:t>
            </a:r>
            <a:r>
              <a:rPr lang="sr-Latn-RS" sz="2800" dirty="0" smtClean="0"/>
              <a:t>),</a:t>
            </a:r>
          </a:p>
          <a:p>
            <a:r>
              <a:rPr lang="sr-Latn-RS" sz="2800" dirty="0" smtClean="0"/>
              <a:t>Određivanje </a:t>
            </a:r>
            <a:r>
              <a:rPr lang="sr-Latn-RS" sz="2800" dirty="0"/>
              <a:t>početnih parametara iz graničnih uslova isključujući singularne članove sa negativnim predznakom,</a:t>
            </a:r>
            <a:endParaRPr lang="en-US" sz="2800" dirty="0"/>
          </a:p>
          <a:p>
            <a:pPr lv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352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457200"/>
            <a:ext cx="7772400" cy="1600200"/>
          </a:xfrm>
        </p:spPr>
        <p:txBody>
          <a:bodyPr>
            <a:normAutofit/>
          </a:bodyPr>
          <a:lstStyle/>
          <a:p>
            <a:pPr lvl="0"/>
            <a:r>
              <a:rPr lang="sr-Latn-RS" sz="2800" dirty="0" smtClean="0"/>
              <a:t>Određivanje karakterističnih nagiba i ugiba, isključujući singularne članove sa negativnim predznakom.</a:t>
            </a:r>
            <a:endParaRPr lang="en-US" sz="2800" dirty="0" smtClean="0"/>
          </a:p>
          <a:p>
            <a:endParaRPr lang="sr-Latn-RS" sz="28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3952703" cy="19015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1" y="5178137"/>
            <a:ext cx="3952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290" indent="-288290" algn="ctr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1.9 Greda 3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97" y="3276600"/>
            <a:ext cx="3952703" cy="19015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29200" y="5265003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</a:t>
            </a:r>
            <a:r>
              <a:rPr lang="sr-Latn-RS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1.10 Greda ekvivalentna gredi Gredi </a:t>
            </a: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206240" y="3657600"/>
            <a:ext cx="731520" cy="4572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TextBox 11"/>
          <p:cNvSpPr txBox="1"/>
          <p:nvPr/>
        </p:nvSpPr>
        <p:spPr>
          <a:xfrm>
            <a:off x="603504" y="2067580"/>
            <a:ext cx="7930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b="1" dirty="0" smtClean="0"/>
              <a:t>GREDA 3 (Deformisanje </a:t>
            </a:r>
            <a:r>
              <a:rPr lang="sr-Latn-BA" sz="2800" b="1" dirty="0" smtClean="0">
                <a:sym typeface="Symbol" panose="05050102010706020507" pitchFamily="18" charset="2"/>
              </a:rPr>
              <a:t></a:t>
            </a:r>
            <a:r>
              <a:rPr lang="sr-Latn-BA" sz="2800" b="1" dirty="0" smtClean="0"/>
              <a:t> Metod početnih parametara)</a:t>
            </a:r>
            <a:endParaRPr lang="sr-Latn-RS" sz="2800" b="1" dirty="0"/>
          </a:p>
        </p:txBody>
      </p:sp>
    </p:spTree>
    <p:extLst>
      <p:ext uri="{BB962C8B-B14F-4D97-AF65-F5344CB8AC3E}">
        <p14:creationId xmlns:p14="http://schemas.microsoft.com/office/powerpoint/2010/main" val="16466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10" grpId="0"/>
      <p:bldP spid="11" grpId="0" animBg="1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2" y="762000"/>
            <a:ext cx="3952703" cy="1901537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820172"/>
              </p:ext>
            </p:extLst>
          </p:nvPr>
        </p:nvGraphicFramePr>
        <p:xfrm>
          <a:off x="625627" y="3048000"/>
          <a:ext cx="6858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91" name="Equation" r:id="rId4" imgW="3429000" imgH="965160" progId="Equation.DSMT4">
                  <p:embed/>
                </p:oleObj>
              </mc:Choice>
              <mc:Fallback>
                <p:oleObj name="Equation" r:id="rId4" imgW="3429000" imgH="9651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27" y="3048000"/>
                        <a:ext cx="6858000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142107"/>
              </p:ext>
            </p:extLst>
          </p:nvPr>
        </p:nvGraphicFramePr>
        <p:xfrm>
          <a:off x="6671646" y="5362863"/>
          <a:ext cx="78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92" name="Equation" r:id="rId6" imgW="393480" imgH="228600" progId="Equation.DSMT4">
                  <p:embed/>
                </p:oleObj>
              </mc:Choice>
              <mc:Fallback>
                <p:oleObj name="Equation" r:id="rId6" imgW="39348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1646" y="5362863"/>
                        <a:ext cx="787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865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754807"/>
              </p:ext>
            </p:extLst>
          </p:nvPr>
        </p:nvGraphicFramePr>
        <p:xfrm>
          <a:off x="1086366" y="1549400"/>
          <a:ext cx="6858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16" name="Equation" r:id="rId3" imgW="3429000" imgH="965160" progId="Equation.DSMT4">
                  <p:embed/>
                </p:oleObj>
              </mc:Choice>
              <mc:Fallback>
                <p:oleObj name="Equation" r:id="rId3" imgW="3429000" imgH="965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366" y="1549400"/>
                        <a:ext cx="6858000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888238"/>
              </p:ext>
            </p:extLst>
          </p:nvPr>
        </p:nvGraphicFramePr>
        <p:xfrm>
          <a:off x="1676400" y="4064000"/>
          <a:ext cx="62738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17" name="Equation" r:id="rId5" imgW="3136680" imgH="939600" progId="Equation.DSMT4">
                  <p:embed/>
                </p:oleObj>
              </mc:Choice>
              <mc:Fallback>
                <p:oleObj name="Equation" r:id="rId5" imgW="3136680" imgH="93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064000"/>
                        <a:ext cx="6273800" cy="187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59284"/>
              </p:ext>
            </p:extLst>
          </p:nvPr>
        </p:nvGraphicFramePr>
        <p:xfrm>
          <a:off x="1103572" y="563880"/>
          <a:ext cx="78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18" name="Equation" r:id="rId7" imgW="393480" imgH="228600" progId="Equation.DSMT4">
                  <p:embed/>
                </p:oleObj>
              </mc:Choice>
              <mc:Fallback>
                <p:oleObj name="Equation" r:id="rId7" imgW="39348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572" y="563880"/>
                        <a:ext cx="787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wn Arrow 11"/>
          <p:cNvSpPr/>
          <p:nvPr/>
        </p:nvSpPr>
        <p:spPr>
          <a:xfrm flipH="1">
            <a:off x="1428692" y="11734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162131"/>
              </p:ext>
            </p:extLst>
          </p:nvPr>
        </p:nvGraphicFramePr>
        <p:xfrm>
          <a:off x="2076966" y="36068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19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966" y="36068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274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577872"/>
              </p:ext>
            </p:extLst>
          </p:nvPr>
        </p:nvGraphicFramePr>
        <p:xfrm>
          <a:off x="7162800" y="685800"/>
          <a:ext cx="1447172" cy="558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75" name="Equation" r:id="rId3" imgW="723586" imgH="279279" progId="Equation.DSMT4">
                  <p:embed/>
                </p:oleObj>
              </mc:Choice>
              <mc:Fallback>
                <p:oleObj name="Equation" r:id="rId3" imgW="723586" imgH="27927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685800"/>
                        <a:ext cx="1447172" cy="5585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140207"/>
              </p:ext>
            </p:extLst>
          </p:nvPr>
        </p:nvGraphicFramePr>
        <p:xfrm>
          <a:off x="620710" y="3200400"/>
          <a:ext cx="177768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76" name="Equation" r:id="rId5" imgW="888840" imgH="457200" progId="Equation.DSMT4">
                  <p:embed/>
                </p:oleObj>
              </mc:Choice>
              <mc:Fallback>
                <p:oleObj name="Equation" r:id="rId5" imgW="88884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0" y="3200400"/>
                        <a:ext cx="177768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339055"/>
              </p:ext>
            </p:extLst>
          </p:nvPr>
        </p:nvGraphicFramePr>
        <p:xfrm>
          <a:off x="620710" y="685800"/>
          <a:ext cx="62738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77" name="Equation" r:id="rId7" imgW="3136680" imgH="939600" progId="Equation.DSMT4">
                  <p:embed/>
                </p:oleObj>
              </mc:Choice>
              <mc:Fallback>
                <p:oleObj name="Equation" r:id="rId7" imgW="3136680" imgH="939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0" y="685800"/>
                        <a:ext cx="6273800" cy="187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4" idx="2"/>
            <a:endCxn id="7" idx="3"/>
          </p:cNvCxnSpPr>
          <p:nvPr/>
        </p:nvCxnSpPr>
        <p:spPr>
          <a:xfrm rot="5400000">
            <a:off x="7199827" y="939041"/>
            <a:ext cx="381242" cy="991876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525947"/>
              </p:ext>
            </p:extLst>
          </p:nvPr>
        </p:nvGraphicFramePr>
        <p:xfrm>
          <a:off x="1219200" y="27181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78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7181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634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13" y="457200"/>
            <a:ext cx="1803031" cy="1533699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856350"/>
              </p:ext>
            </p:extLst>
          </p:nvPr>
        </p:nvGraphicFramePr>
        <p:xfrm>
          <a:off x="2590800" y="873299"/>
          <a:ext cx="2540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30" name="Equation" r:id="rId4" imgW="1270000" imgH="558800" progId="Equation.DSMT4">
                  <p:embed/>
                </p:oleObj>
              </mc:Choice>
              <mc:Fallback>
                <p:oleObj name="Equation" r:id="rId4" imgW="1270000" imgH="558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873299"/>
                        <a:ext cx="25400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2362200"/>
            <a:ext cx="1937696" cy="1533699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396555"/>
              </p:ext>
            </p:extLst>
          </p:nvPr>
        </p:nvGraphicFramePr>
        <p:xfrm>
          <a:off x="2641600" y="2829099"/>
          <a:ext cx="2489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31" name="Equation" r:id="rId7" imgW="1244600" imgH="533400" progId="Equation.DSMT4">
                  <p:embed/>
                </p:oleObj>
              </mc:Choice>
              <mc:Fallback>
                <p:oleObj name="Equation" r:id="rId7" imgW="1244600" imgH="5334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2829099"/>
                        <a:ext cx="24892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4305300"/>
            <a:ext cx="1937696" cy="1533699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20199"/>
              </p:ext>
            </p:extLst>
          </p:nvPr>
        </p:nvGraphicFramePr>
        <p:xfrm>
          <a:off x="2678471" y="4467399"/>
          <a:ext cx="2590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32" name="Equation" r:id="rId10" imgW="1295400" imgH="685800" progId="Equation.DSMT4">
                  <p:embed/>
                </p:oleObj>
              </mc:Choice>
              <mc:Fallback>
                <p:oleObj name="Equation" r:id="rId10" imgW="1295400" imgH="6858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471" y="4467399"/>
                        <a:ext cx="2590800" cy="1371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57200"/>
            <a:ext cx="1937696" cy="1533699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441389"/>
              </p:ext>
            </p:extLst>
          </p:nvPr>
        </p:nvGraphicFramePr>
        <p:xfrm>
          <a:off x="6096000" y="2270299"/>
          <a:ext cx="2590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33" name="Equation" r:id="rId13" imgW="1295400" imgH="812800" progId="Equation.DSMT4">
                  <p:embed/>
                </p:oleObj>
              </mc:Choice>
              <mc:Fallback>
                <p:oleObj name="Equation" r:id="rId13" imgW="1295400" imgH="8128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270299"/>
                        <a:ext cx="25908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57200" y="304800"/>
            <a:ext cx="50292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Rectangle 18"/>
          <p:cNvSpPr/>
          <p:nvPr/>
        </p:nvSpPr>
        <p:spPr>
          <a:xfrm>
            <a:off x="457200" y="2209800"/>
            <a:ext cx="50292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Rectangle 19"/>
          <p:cNvSpPr/>
          <p:nvPr/>
        </p:nvSpPr>
        <p:spPr>
          <a:xfrm>
            <a:off x="457200" y="4114800"/>
            <a:ext cx="50292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Rectangle 20"/>
          <p:cNvSpPr/>
          <p:nvPr/>
        </p:nvSpPr>
        <p:spPr>
          <a:xfrm>
            <a:off x="5791200" y="304800"/>
            <a:ext cx="3048000" cy="381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237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693479"/>
              </p:ext>
            </p:extLst>
          </p:nvPr>
        </p:nvGraphicFramePr>
        <p:xfrm>
          <a:off x="685800" y="1986935"/>
          <a:ext cx="62738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53" name="Equation" r:id="rId3" imgW="3136680" imgH="939600" progId="Equation.DSMT4">
                  <p:embed/>
                </p:oleObj>
              </mc:Choice>
              <mc:Fallback>
                <p:oleObj name="Equation" r:id="rId3" imgW="3136680" imgH="939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6935"/>
                        <a:ext cx="6273800" cy="187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379970"/>
              </p:ext>
            </p:extLst>
          </p:nvPr>
        </p:nvGraphicFramePr>
        <p:xfrm>
          <a:off x="685800" y="457200"/>
          <a:ext cx="177768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54" name="Equation" r:id="rId5" imgW="888840" imgH="457200" progId="Equation.DSMT4">
                  <p:embed/>
                </p:oleObj>
              </mc:Choice>
              <mc:Fallback>
                <p:oleObj name="Equation" r:id="rId5" imgW="888840" imgH="457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57200"/>
                        <a:ext cx="177768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 flipH="1">
            <a:off x="1437480" y="15392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700893"/>
              </p:ext>
            </p:extLst>
          </p:nvPr>
        </p:nvGraphicFramePr>
        <p:xfrm>
          <a:off x="2095500" y="4029075"/>
          <a:ext cx="6273800" cy="203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55" name="Equation" r:id="rId7" imgW="3136680" imgH="1015920" progId="Equation.DSMT4">
                  <p:embed/>
                </p:oleObj>
              </mc:Choice>
              <mc:Fallback>
                <p:oleObj name="Equation" r:id="rId7" imgW="3136680" imgH="10159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4029075"/>
                        <a:ext cx="6273800" cy="20304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898311"/>
              </p:ext>
            </p:extLst>
          </p:nvPr>
        </p:nvGraphicFramePr>
        <p:xfrm>
          <a:off x="914400" y="38862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56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862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167108"/>
              </p:ext>
            </p:extLst>
          </p:nvPr>
        </p:nvGraphicFramePr>
        <p:xfrm>
          <a:off x="1676400" y="4877898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57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877898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7" idx="2"/>
            <a:endCxn id="8" idx="1"/>
          </p:cNvCxnSpPr>
          <p:nvPr/>
        </p:nvCxnSpPr>
        <p:spPr>
          <a:xfrm rot="16200000" flipH="1">
            <a:off x="996628" y="4349732"/>
            <a:ext cx="737224" cy="62232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97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090691"/>
              </p:ext>
            </p:extLst>
          </p:nvPr>
        </p:nvGraphicFramePr>
        <p:xfrm>
          <a:off x="692150" y="800100"/>
          <a:ext cx="62738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03" name="Equation" r:id="rId3" imgW="3136680" imgH="1015920" progId="Equation.DSMT4">
                  <p:embed/>
                </p:oleObj>
              </mc:Choice>
              <mc:Fallback>
                <p:oleObj name="Equation" r:id="rId3" imgW="3136680" imgH="10159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800100"/>
                        <a:ext cx="6273800" cy="2032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360865"/>
              </p:ext>
            </p:extLst>
          </p:nvPr>
        </p:nvGraphicFramePr>
        <p:xfrm>
          <a:off x="1320840" y="292751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04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40" y="292751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134910"/>
              </p:ext>
            </p:extLst>
          </p:nvPr>
        </p:nvGraphicFramePr>
        <p:xfrm>
          <a:off x="7162800" y="1422480"/>
          <a:ext cx="43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05" name="Equation" r:id="rId7" imgW="215640" imgH="393480" progId="Equation.DSMT4">
                  <p:embed/>
                </p:oleObj>
              </mc:Choice>
              <mc:Fallback>
                <p:oleObj name="Equation" r:id="rId7" imgW="21564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422480"/>
                        <a:ext cx="431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282932"/>
              </p:ext>
            </p:extLst>
          </p:nvPr>
        </p:nvGraphicFramePr>
        <p:xfrm>
          <a:off x="685800" y="3429000"/>
          <a:ext cx="66040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06" name="Equation" r:id="rId9" imgW="3301920" imgH="1015920" progId="Equation.DSMT4">
                  <p:embed/>
                </p:oleObj>
              </mc:Choice>
              <mc:Fallback>
                <p:oleObj name="Equation" r:id="rId9" imgW="3301920" imgH="101592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429000"/>
                        <a:ext cx="6604000" cy="2032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463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603503" y="4247804"/>
            <a:ext cx="4197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1.11 Greda 3 sa dijagramima funkcija nagiba i ugiba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635956"/>
              </p:ext>
            </p:extLst>
          </p:nvPr>
        </p:nvGraphicFramePr>
        <p:xfrm>
          <a:off x="5105400" y="2352502"/>
          <a:ext cx="78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10" name="Equation" r:id="rId3" imgW="393480" imgH="228600" progId="Equation.DSMT4">
                  <p:embed/>
                </p:oleObj>
              </mc:Choice>
              <mc:Fallback>
                <p:oleObj name="Equation" r:id="rId3" imgW="39348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352502"/>
                        <a:ext cx="787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380175"/>
              </p:ext>
            </p:extLst>
          </p:nvPr>
        </p:nvGraphicFramePr>
        <p:xfrm>
          <a:off x="5149850" y="3149600"/>
          <a:ext cx="736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11" name="Equation" r:id="rId5" imgW="368280" imgH="203040" progId="Equation.DSMT4">
                  <p:embed/>
                </p:oleObj>
              </mc:Choice>
              <mc:Fallback>
                <p:oleObj name="Equation" r:id="rId5" imgW="368280" imgH="203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3149600"/>
                        <a:ext cx="736600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3572394" cy="37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1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036036" y="1447800"/>
            <a:ext cx="593364" cy="1459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891432"/>
              </p:ext>
            </p:extLst>
          </p:nvPr>
        </p:nvGraphicFramePr>
        <p:xfrm>
          <a:off x="1320840" y="277543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76" name="Equation" r:id="rId3" imgW="139680" imgH="203040" progId="Equation.DSMT4">
                  <p:embed/>
                </p:oleObj>
              </mc:Choice>
              <mc:Fallback>
                <p:oleObj name="Equation" r:id="rId3" imgW="139680" imgH="203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40" y="277543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499037"/>
              </p:ext>
            </p:extLst>
          </p:nvPr>
        </p:nvGraphicFramePr>
        <p:xfrm>
          <a:off x="1320840" y="43437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77" name="Equation" r:id="rId3" imgW="139680" imgH="203040" progId="Equation.DSMT4">
                  <p:embed/>
                </p:oleObj>
              </mc:Choice>
              <mc:Fallback>
                <p:oleObj name="Equation" r:id="rId3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40" y="43437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966455"/>
              </p:ext>
            </p:extLst>
          </p:nvPr>
        </p:nvGraphicFramePr>
        <p:xfrm>
          <a:off x="1066820" y="4800600"/>
          <a:ext cx="78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78" name="Equation" r:id="rId5" imgW="393480" imgH="228600" progId="Equation.DSMT4">
                  <p:embed/>
                </p:oleObj>
              </mc:Choice>
              <mc:Fallback>
                <p:oleObj name="Equation" r:id="rId5" imgW="39348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20" y="4800600"/>
                        <a:ext cx="787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446857"/>
              </p:ext>
            </p:extLst>
          </p:nvPr>
        </p:nvGraphicFramePr>
        <p:xfrm>
          <a:off x="711200" y="609600"/>
          <a:ext cx="70612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79" name="Equation" r:id="rId7" imgW="3530520" imgH="1015920" progId="Equation.DSMT4">
                  <p:embed/>
                </p:oleObj>
              </mc:Choice>
              <mc:Fallback>
                <p:oleObj name="Equation" r:id="rId7" imgW="3530520" imgH="10159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609600"/>
                        <a:ext cx="7061200" cy="2032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079757"/>
              </p:ext>
            </p:extLst>
          </p:nvPr>
        </p:nvGraphicFramePr>
        <p:xfrm>
          <a:off x="679245" y="3258894"/>
          <a:ext cx="7569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80" name="Equation" r:id="rId9" imgW="3784320" imgH="469800" progId="Equation.DSMT4">
                  <p:embed/>
                </p:oleObj>
              </mc:Choice>
              <mc:Fallback>
                <p:oleObj name="Equation" r:id="rId9" imgW="3784320" imgH="4698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45" y="3258894"/>
                        <a:ext cx="75692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748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715000" y="1752600"/>
            <a:ext cx="533400" cy="1295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706227"/>
              </p:ext>
            </p:extLst>
          </p:nvPr>
        </p:nvGraphicFramePr>
        <p:xfrm>
          <a:off x="7620000" y="1587580"/>
          <a:ext cx="78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4" name="Equation" r:id="rId3" imgW="393480" imgH="228600" progId="Equation.DSMT4">
                  <p:embed/>
                </p:oleObj>
              </mc:Choice>
              <mc:Fallback>
                <p:oleObj name="Equation" r:id="rId3" imgW="39348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587580"/>
                        <a:ext cx="7874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846176"/>
              </p:ext>
            </p:extLst>
          </p:nvPr>
        </p:nvGraphicFramePr>
        <p:xfrm>
          <a:off x="787400" y="3390900"/>
          <a:ext cx="119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5" name="Equation" r:id="rId5" imgW="596880" imgH="241200" progId="Equation.DSMT4">
                  <p:embed/>
                </p:oleObj>
              </mc:Choice>
              <mc:Fallback>
                <p:oleObj name="Equation" r:id="rId5" imgW="596880" imgH="241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3390900"/>
                        <a:ext cx="11938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379356"/>
              </p:ext>
            </p:extLst>
          </p:nvPr>
        </p:nvGraphicFramePr>
        <p:xfrm>
          <a:off x="1200424" y="292751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6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424" y="292751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wn Arrow 10"/>
          <p:cNvSpPr/>
          <p:nvPr/>
        </p:nvSpPr>
        <p:spPr>
          <a:xfrm rot="5400000" flipH="1">
            <a:off x="7268772" y="167902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00540"/>
              </p:ext>
            </p:extLst>
          </p:nvPr>
        </p:nvGraphicFramePr>
        <p:xfrm>
          <a:off x="692150" y="800100"/>
          <a:ext cx="62738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7" name="Equation" r:id="rId9" imgW="3136680" imgH="1015920" progId="Equation.DSMT4">
                  <p:embed/>
                </p:oleObj>
              </mc:Choice>
              <mc:Fallback>
                <p:oleObj name="Equation" r:id="rId9" imgW="3136680" imgH="10159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800100"/>
                        <a:ext cx="6273800" cy="2032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085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871252"/>
          </a:xfrm>
        </p:spPr>
        <p:txBody>
          <a:bodyPr>
            <a:noAutofit/>
          </a:bodyPr>
          <a:lstStyle/>
          <a:p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. POSEBNI SLUČAJEVI</a:t>
            </a:r>
            <a:b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</a:t>
            </a:r>
            <a:r>
              <a:rPr lang="sr-Latn-BA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DEFORMISANJA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STATIČKI</a:t>
            </a:r>
            <a:b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Latn-R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ODREĐENIH GREDA</a:t>
            </a:r>
            <a:endParaRPr lang="sr-Latn-R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2145890"/>
            <a:ext cx="7772400" cy="673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3200" dirty="0" smtClean="0">
                <a:latin typeface="Arial Black" panose="020B0A04020102020204" pitchFamily="34" charset="0"/>
              </a:rPr>
              <a:t>2.1. Elastično oslonjene grede</a:t>
            </a:r>
            <a:endParaRPr lang="sr-Latn-RS" sz="32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200400"/>
            <a:ext cx="4089863" cy="19888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9800" y="5329535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190" marR="504190" indent="-288290" algn="ctr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2.1 Elastično oslonjena grada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62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762000" y="2971800"/>
            <a:ext cx="784860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Pretpostavimo da je elastično oslanjanje desnog kraja posmatrane grede ostvareno pomoću zatezno-pritisne opruge krutosti </a:t>
            </a:r>
            <a:r>
              <a:rPr lang="sr-Latn-R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sr-Latn-RS" sz="2800" dirty="0"/>
              <a:t>Sila jednaka suprotno usmerenoj </a:t>
            </a:r>
            <a:r>
              <a:rPr lang="sr-Latn-RS" sz="2800" dirty="0" smtClean="0"/>
              <a:t>reakciji Y</a:t>
            </a:r>
            <a:r>
              <a:rPr lang="sr-Latn-RS" sz="2800" baseline="-25000" dirty="0" smtClean="0"/>
              <a:t>B</a:t>
            </a:r>
            <a:r>
              <a:rPr lang="sr-Latn-RS" sz="2800" dirty="0" smtClean="0"/>
              <a:t> </a:t>
            </a:r>
            <a:r>
              <a:rPr lang="sr-Latn-RS" sz="2800" dirty="0"/>
              <a:t>delujući na ovakvu oprugu, izaziva njeno skraćenje  jednako pomeranju </a:t>
            </a:r>
            <a:r>
              <a:rPr lang="sr-Latn-RS" sz="2800" dirty="0" smtClean="0"/>
              <a:t>v</a:t>
            </a:r>
            <a:r>
              <a:rPr lang="sr-Latn-RS" sz="2800" baseline="-25000" dirty="0" smtClean="0"/>
              <a:t>B</a:t>
            </a:r>
            <a:r>
              <a:rPr lang="sr-Latn-RS" sz="2800" dirty="0" smtClean="0"/>
              <a:t>.</a:t>
            </a:r>
            <a:endParaRPr lang="sr-Latn-RS" sz="28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4089863" cy="198882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72997"/>
              </p:ext>
            </p:extLst>
          </p:nvPr>
        </p:nvGraphicFramePr>
        <p:xfrm>
          <a:off x="1828800" y="5423242"/>
          <a:ext cx="1167894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12" name="Equation" r:id="rId4" imgW="583947" imgH="393529" progId="Equation.DSMT4">
                  <p:embed/>
                </p:oleObj>
              </mc:Choice>
              <mc:Fallback>
                <p:oleObj name="Equation" r:id="rId4" imgW="583947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423242"/>
                        <a:ext cx="1167894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735754"/>
              </p:ext>
            </p:extLst>
          </p:nvPr>
        </p:nvGraphicFramePr>
        <p:xfrm>
          <a:off x="3581400" y="5422900"/>
          <a:ext cx="1041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13" name="Equation" r:id="rId6" imgW="520560" imgH="393480" progId="Equation.DSMT4">
                  <p:embed/>
                </p:oleObj>
              </mc:Choice>
              <mc:Fallback>
                <p:oleObj name="Equation" r:id="rId6" imgW="52056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422900"/>
                        <a:ext cx="10414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430745"/>
              </p:ext>
            </p:extLst>
          </p:nvPr>
        </p:nvGraphicFramePr>
        <p:xfrm>
          <a:off x="3124200" y="5664993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14"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664993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0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231416"/>
              </p:ext>
            </p:extLst>
          </p:nvPr>
        </p:nvGraphicFramePr>
        <p:xfrm>
          <a:off x="4419600" y="609600"/>
          <a:ext cx="3886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08" name="Equation" r:id="rId3" imgW="1943100" imgH="469900" progId="Equation.DSMT4">
                  <p:embed/>
                </p:oleObj>
              </mc:Choice>
              <mc:Fallback>
                <p:oleObj name="Equation" r:id="rId3" imgW="19431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609600"/>
                        <a:ext cx="38862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4089863" cy="198882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040035"/>
              </p:ext>
            </p:extLst>
          </p:nvPr>
        </p:nvGraphicFramePr>
        <p:xfrm>
          <a:off x="1714500" y="3352800"/>
          <a:ext cx="50800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09" name="Equation" r:id="rId6" imgW="2539800" imgH="939600" progId="Equation.DSMT4">
                  <p:embed/>
                </p:oleObj>
              </mc:Choice>
              <mc:Fallback>
                <p:oleObj name="Equation" r:id="rId6" imgW="2539800" imgH="93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352800"/>
                        <a:ext cx="5080000" cy="187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00600" y="1905000"/>
            <a:ext cx="25908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Dvostruko integraljenje !</a:t>
            </a:r>
            <a:endParaRPr lang="sr-Latn-RS" sz="2800" dirty="0"/>
          </a:p>
        </p:txBody>
      </p:sp>
      <p:cxnSp>
        <p:nvCxnSpPr>
          <p:cNvPr id="10" name="Elbow Connector 9"/>
          <p:cNvCxnSpPr>
            <a:stCxn id="8" idx="3"/>
            <a:endCxn id="4" idx="3"/>
          </p:cNvCxnSpPr>
          <p:nvPr/>
        </p:nvCxnSpPr>
        <p:spPr>
          <a:xfrm flipV="1">
            <a:off x="7391400" y="1079500"/>
            <a:ext cx="914400" cy="1302554"/>
          </a:xfrm>
          <a:prstGeom prst="bentConnector3">
            <a:avLst>
              <a:gd name="adj1" fmla="val 125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1"/>
            <a:endCxn id="7" idx="0"/>
          </p:cNvCxnSpPr>
          <p:nvPr/>
        </p:nvCxnSpPr>
        <p:spPr>
          <a:xfrm rot="10800000" flipV="1">
            <a:off x="4254500" y="2382054"/>
            <a:ext cx="546100" cy="97074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5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784970"/>
              </p:ext>
            </p:extLst>
          </p:nvPr>
        </p:nvGraphicFramePr>
        <p:xfrm>
          <a:off x="6324600" y="667774"/>
          <a:ext cx="226008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91" name="Equation" r:id="rId3" imgW="1130040" imgH="685800" progId="Equation.DSMT4">
                  <p:embed/>
                </p:oleObj>
              </mc:Choice>
              <mc:Fallback>
                <p:oleObj name="Equation" r:id="rId3" imgW="1130040" imgH="685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667774"/>
                        <a:ext cx="2260080" cy="1371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879517"/>
              </p:ext>
            </p:extLst>
          </p:nvPr>
        </p:nvGraphicFramePr>
        <p:xfrm>
          <a:off x="637917" y="965200"/>
          <a:ext cx="5080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92" name="Equation" r:id="rId5" imgW="2539800" imgH="469800" progId="Equation.DSMT4">
                  <p:embed/>
                </p:oleObj>
              </mc:Choice>
              <mc:Fallback>
                <p:oleObj name="Equation" r:id="rId5" imgW="2539800" imgH="469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917" y="965200"/>
                        <a:ext cx="50800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172200" y="457200"/>
            <a:ext cx="2590800" cy="788219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6" idx="1"/>
            <a:endCxn id="5" idx="3"/>
          </p:cNvCxnSpPr>
          <p:nvPr/>
        </p:nvCxnSpPr>
        <p:spPr>
          <a:xfrm rot="10800000" flipV="1">
            <a:off x="5717918" y="851310"/>
            <a:ext cx="454283" cy="58379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447601"/>
              </p:ext>
            </p:extLst>
          </p:nvPr>
        </p:nvGraphicFramePr>
        <p:xfrm>
          <a:off x="1344971" y="24384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93" name="Equation" r:id="rId7" imgW="431640" imgH="228600" progId="Equation.DSMT4">
                  <p:embed/>
                </p:oleObj>
              </mc:Choice>
              <mc:Fallback>
                <p:oleObj name="Equation" r:id="rId7" imgW="4316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971" y="2438400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373827"/>
              </p:ext>
            </p:extLst>
          </p:nvPr>
        </p:nvGraphicFramePr>
        <p:xfrm>
          <a:off x="793594" y="4953000"/>
          <a:ext cx="236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94" name="Equation" r:id="rId9" imgW="1180800" imgH="419040" progId="Equation.DSMT4">
                  <p:embed/>
                </p:oleObj>
              </mc:Choice>
              <mc:Fallback>
                <p:oleObj name="Equation" r:id="rId9" imgW="1180800" imgH="419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594" y="4953000"/>
                        <a:ext cx="23622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939586"/>
              </p:ext>
            </p:extLst>
          </p:nvPr>
        </p:nvGraphicFramePr>
        <p:xfrm>
          <a:off x="6324600" y="3429000"/>
          <a:ext cx="226008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95" name="Equation" r:id="rId11" imgW="1130040" imgH="685800" progId="Equation.DSMT4">
                  <p:embed/>
                </p:oleObj>
              </mc:Choice>
              <mc:Fallback>
                <p:oleObj name="Equation" r:id="rId11" imgW="1130040" imgH="685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429000"/>
                        <a:ext cx="2260080" cy="1371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670729"/>
              </p:ext>
            </p:extLst>
          </p:nvPr>
        </p:nvGraphicFramePr>
        <p:xfrm>
          <a:off x="637917" y="3421626"/>
          <a:ext cx="5080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96" name="Equation" r:id="rId12" imgW="2539800" imgH="469800" progId="Equation.DSMT4">
                  <p:embed/>
                </p:oleObj>
              </mc:Choice>
              <mc:Fallback>
                <p:oleObj name="Equation" r:id="rId12" imgW="2539800" imgH="469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917" y="3421626"/>
                        <a:ext cx="50800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dk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6172200" y="4038601"/>
            <a:ext cx="2590800" cy="9144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6" name="Elbow Connector 15"/>
          <p:cNvCxnSpPr>
            <a:stCxn id="15" idx="1"/>
            <a:endCxn id="14" idx="3"/>
          </p:cNvCxnSpPr>
          <p:nvPr/>
        </p:nvCxnSpPr>
        <p:spPr>
          <a:xfrm rot="10800000">
            <a:off x="5717918" y="3891527"/>
            <a:ext cx="454283" cy="6042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188711"/>
              </p:ext>
            </p:extLst>
          </p:nvPr>
        </p:nvGraphicFramePr>
        <p:xfrm>
          <a:off x="1701840" y="1992012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97"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40" y="1992012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653863"/>
              </p:ext>
            </p:extLst>
          </p:nvPr>
        </p:nvGraphicFramePr>
        <p:xfrm>
          <a:off x="1701840" y="4481372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98"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40" y="4481372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2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852809"/>
              </p:ext>
            </p:extLst>
          </p:nvPr>
        </p:nvGraphicFramePr>
        <p:xfrm>
          <a:off x="1956480" y="3962400"/>
          <a:ext cx="6577920" cy="2082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70" name="Equation" r:id="rId3" imgW="3288960" imgH="1041120" progId="Equation.DSMT4">
                  <p:embed/>
                </p:oleObj>
              </mc:Choice>
              <mc:Fallback>
                <p:oleObj name="Equation" r:id="rId3" imgW="3288960" imgH="10411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480" y="3962400"/>
                        <a:ext cx="6577920" cy="20822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840801"/>
              </p:ext>
            </p:extLst>
          </p:nvPr>
        </p:nvGraphicFramePr>
        <p:xfrm>
          <a:off x="609600" y="1880161"/>
          <a:ext cx="5079600" cy="187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71" name="Equation" r:id="rId5" imgW="2539800" imgH="939600" progId="Equation.DSMT4">
                  <p:embed/>
                </p:oleObj>
              </mc:Choice>
              <mc:Fallback>
                <p:oleObj name="Equation" r:id="rId5" imgW="2539800" imgH="939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80161"/>
                        <a:ext cx="5079600" cy="1879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562286"/>
              </p:ext>
            </p:extLst>
          </p:nvPr>
        </p:nvGraphicFramePr>
        <p:xfrm>
          <a:off x="6172200" y="3099361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72" name="Equation" r:id="rId7" imgW="431640" imgH="228600" progId="Equation.DSMT4">
                  <p:embed/>
                </p:oleObj>
              </mc:Choice>
              <mc:Fallback>
                <p:oleObj name="Equation" r:id="rId7" imgW="431640" imgH="228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099361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491770"/>
              </p:ext>
            </p:extLst>
          </p:nvPr>
        </p:nvGraphicFramePr>
        <p:xfrm>
          <a:off x="4343400" y="545701"/>
          <a:ext cx="236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73" name="Equation" r:id="rId9" imgW="1180800" imgH="419040" progId="Equation.DSMT4">
                  <p:embed/>
                </p:oleObj>
              </mc:Choice>
              <mc:Fallback>
                <p:oleObj name="Equation" r:id="rId9" imgW="1180800" imgH="41904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45701"/>
                        <a:ext cx="23622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 rot="5400000" flipH="1">
            <a:off x="5859380" y="3190801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Down Arrow 9"/>
          <p:cNvSpPr/>
          <p:nvPr/>
        </p:nvSpPr>
        <p:spPr>
          <a:xfrm flipH="1">
            <a:off x="4795860" y="1524368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068214"/>
              </p:ext>
            </p:extLst>
          </p:nvPr>
        </p:nvGraphicFramePr>
        <p:xfrm>
          <a:off x="990600" y="3885102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74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85102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479253"/>
              </p:ext>
            </p:extLst>
          </p:nvPr>
        </p:nvGraphicFramePr>
        <p:xfrm>
          <a:off x="1524000" y="4876800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75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876800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11" idx="2"/>
            <a:endCxn id="12" idx="1"/>
          </p:cNvCxnSpPr>
          <p:nvPr/>
        </p:nvCxnSpPr>
        <p:spPr>
          <a:xfrm rot="16200000" flipH="1">
            <a:off x="958528" y="4462934"/>
            <a:ext cx="737224" cy="39372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6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577892"/>
              </p:ext>
            </p:extLst>
          </p:nvPr>
        </p:nvGraphicFramePr>
        <p:xfrm>
          <a:off x="601046" y="2133600"/>
          <a:ext cx="6959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1" name="Equation" r:id="rId3" imgW="3479760" imgH="812520" progId="Equation.DSMT4">
                  <p:embed/>
                </p:oleObj>
              </mc:Choice>
              <mc:Fallback>
                <p:oleObj name="Equation" r:id="rId3" imgW="3479760" imgH="8125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46" y="2133600"/>
                        <a:ext cx="69596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01046" y="533400"/>
            <a:ext cx="74761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Zamislimo da sva opterećenja istaknuta 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na prethodnom slaju</a:t>
            </a:r>
            <a:r>
              <a:rPr lang="sr-Latn-R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deluju zajedno, tada </a:t>
            </a:r>
            <a:r>
              <a:rPr lang="sr-Latn-R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bismo saglasno principu superpozicije imali da su: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046" y="4101405"/>
            <a:ext cx="7476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Za </a:t>
            </a:r>
            <a:r>
              <a:rPr lang="sr-Latn-BA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= 0 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sr-Latn-BA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 </a:t>
            </a:r>
            <a:r>
              <a:rPr lang="sr-Latn-BA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 0 </a:t>
            </a:r>
            <a:r>
              <a:rPr lang="sr-Latn-BA" sz="28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singularna funkcija se izjednačava sa regularnom funkcijom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sym typeface="Symbol" panose="05050102010706020507" pitchFamily="18" charset="2"/>
              </a:rPr>
              <a:t>,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365613"/>
              </p:ext>
            </p:extLst>
          </p:nvPr>
        </p:nvGraphicFramePr>
        <p:xfrm>
          <a:off x="584200" y="5257800"/>
          <a:ext cx="3530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2" name="Equation" r:id="rId5" imgW="1765080" imgH="279360" progId="Equation.DSMT4">
                  <p:embed/>
                </p:oleObj>
              </mc:Choice>
              <mc:Fallback>
                <p:oleObj name="Equation" r:id="rId5" imgW="1765080" imgH="2793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5257800"/>
                        <a:ext cx="35306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202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77" y="874222"/>
            <a:ext cx="3541223" cy="33167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4267200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2.2 Elastično oslonjena grada sa dijagramima funkcija nagiba i ugiba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354114"/>
              </p:ext>
            </p:extLst>
          </p:nvPr>
        </p:nvGraphicFramePr>
        <p:xfrm>
          <a:off x="6172200" y="2133600"/>
          <a:ext cx="7366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6" name="Equation" r:id="rId4" imgW="368280" imgH="660240" progId="Equation.DSMT4">
                  <p:embed/>
                </p:oleObj>
              </mc:Choice>
              <mc:Fallback>
                <p:oleObj name="Equation" r:id="rId4" imgW="368280" imgH="66024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133600"/>
                        <a:ext cx="736600" cy="1320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806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155819"/>
              </p:ext>
            </p:extLst>
          </p:nvPr>
        </p:nvGraphicFramePr>
        <p:xfrm>
          <a:off x="762000" y="609600"/>
          <a:ext cx="563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27" name="Equation" r:id="rId3" imgW="2819160" imgH="507960" progId="Equation.DSMT4">
                  <p:embed/>
                </p:oleObj>
              </mc:Choice>
              <mc:Fallback>
                <p:oleObj name="Equation" r:id="rId3" imgW="281916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9600"/>
                        <a:ext cx="56388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585290"/>
              </p:ext>
            </p:extLst>
          </p:nvPr>
        </p:nvGraphicFramePr>
        <p:xfrm>
          <a:off x="762000" y="2133600"/>
          <a:ext cx="3403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28" name="Equation" r:id="rId5" imgW="1701720" imgH="457200" progId="Equation.DSMT4">
                  <p:embed/>
                </p:oleObj>
              </mc:Choice>
              <mc:Fallback>
                <p:oleObj name="Equation" r:id="rId5" imgW="170172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33600"/>
                        <a:ext cx="34036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273220"/>
              </p:ext>
            </p:extLst>
          </p:nvPr>
        </p:nvGraphicFramePr>
        <p:xfrm>
          <a:off x="762000" y="5029200"/>
          <a:ext cx="3581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29" name="Equation" r:id="rId7" imgW="1790640" imgH="457200" progId="Equation.DSMT4">
                  <p:embed/>
                </p:oleObj>
              </mc:Choice>
              <mc:Fallback>
                <p:oleObj name="Equation" r:id="rId7" imgW="179064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029200"/>
                        <a:ext cx="35814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196307"/>
              </p:ext>
            </p:extLst>
          </p:nvPr>
        </p:nvGraphicFramePr>
        <p:xfrm>
          <a:off x="732503" y="3429000"/>
          <a:ext cx="563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30" name="Equation" r:id="rId9" imgW="2819160" imgH="507960" progId="Equation.DSMT4">
                  <p:embed/>
                </p:oleObj>
              </mc:Choice>
              <mc:Fallback>
                <p:oleObj name="Equation" r:id="rId9" imgW="2819160" imgH="5079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503" y="3429000"/>
                        <a:ext cx="56388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713445"/>
              </p:ext>
            </p:extLst>
          </p:nvPr>
        </p:nvGraphicFramePr>
        <p:xfrm>
          <a:off x="1447800" y="1696019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31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96019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268320"/>
              </p:ext>
            </p:extLst>
          </p:nvPr>
        </p:nvGraphicFramePr>
        <p:xfrm>
          <a:off x="1447800" y="4561259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32"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561259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697258"/>
              </p:ext>
            </p:extLst>
          </p:nvPr>
        </p:nvGraphicFramePr>
        <p:xfrm>
          <a:off x="6946900" y="939800"/>
          <a:ext cx="685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33" name="Equation" r:id="rId12" imgW="342720" imgH="177480" progId="Equation.DSMT4">
                  <p:embed/>
                </p:oleObj>
              </mc:Choice>
              <mc:Fallback>
                <p:oleObj name="Equation" r:id="rId12" imgW="342720" imgH="177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6900" y="939800"/>
                        <a:ext cx="685800" cy="35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659476"/>
              </p:ext>
            </p:extLst>
          </p:nvPr>
        </p:nvGraphicFramePr>
        <p:xfrm>
          <a:off x="6972300" y="37592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34" name="Equation" r:id="rId14" imgW="317160" imgH="177480" progId="Equation.DSMT4">
                  <p:embed/>
                </p:oleObj>
              </mc:Choice>
              <mc:Fallback>
                <p:oleObj name="Equation" r:id="rId14" imgW="317160" imgH="177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0" y="3759200"/>
                        <a:ext cx="635000" cy="35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wn Arrow 11"/>
          <p:cNvSpPr/>
          <p:nvPr/>
        </p:nvSpPr>
        <p:spPr>
          <a:xfrm rot="5400000" flipH="1">
            <a:off x="6605270" y="9804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Down Arrow 12"/>
          <p:cNvSpPr/>
          <p:nvPr/>
        </p:nvSpPr>
        <p:spPr>
          <a:xfrm rot="5400000" flipH="1">
            <a:off x="6605270" y="379984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3268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469615"/>
              </p:ext>
            </p:extLst>
          </p:nvPr>
        </p:nvGraphicFramePr>
        <p:xfrm>
          <a:off x="603504" y="381000"/>
          <a:ext cx="6070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51" name="Equation" r:id="rId3" imgW="3035160" imgH="507960" progId="Equation.DSMT4">
                  <p:embed/>
                </p:oleObj>
              </mc:Choice>
              <mc:Fallback>
                <p:oleObj name="Equation" r:id="rId3" imgW="3035160" imgH="5079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504" y="381000"/>
                        <a:ext cx="60706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365458"/>
              </p:ext>
            </p:extLst>
          </p:nvPr>
        </p:nvGraphicFramePr>
        <p:xfrm>
          <a:off x="1295400" y="144780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52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4780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972533"/>
              </p:ext>
            </p:extLst>
          </p:nvPr>
        </p:nvGraphicFramePr>
        <p:xfrm>
          <a:off x="583839" y="1866900"/>
          <a:ext cx="3124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53" name="Equation" r:id="rId7" imgW="1562100" imgH="393700" progId="Equation.DSMT4">
                  <p:embed/>
                </p:oleObj>
              </mc:Choice>
              <mc:Fallback>
                <p:oleObj name="Equation" r:id="rId7" imgW="1562100" imgH="3937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39" y="1866900"/>
                        <a:ext cx="31242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464661"/>
              </p:ext>
            </p:extLst>
          </p:nvPr>
        </p:nvGraphicFramePr>
        <p:xfrm>
          <a:off x="4267200" y="1752600"/>
          <a:ext cx="2895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54" name="Equation" r:id="rId9" imgW="1447560" imgH="507960" progId="Equation.DSMT4">
                  <p:embed/>
                </p:oleObj>
              </mc:Choice>
              <mc:Fallback>
                <p:oleObj name="Equation" r:id="rId9" imgW="144756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752600"/>
                        <a:ext cx="28956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247223"/>
              </p:ext>
            </p:extLst>
          </p:nvPr>
        </p:nvGraphicFramePr>
        <p:xfrm>
          <a:off x="3810000" y="2108993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55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108993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411893"/>
              </p:ext>
            </p:extLst>
          </p:nvPr>
        </p:nvGraphicFramePr>
        <p:xfrm>
          <a:off x="584200" y="3200400"/>
          <a:ext cx="6578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56" name="Equation" r:id="rId13" imgW="3288960" imgH="507960" progId="Equation.DSMT4">
                  <p:embed/>
                </p:oleObj>
              </mc:Choice>
              <mc:Fallback>
                <p:oleObj name="Equation" r:id="rId13" imgW="3288960" imgH="5079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3200400"/>
                        <a:ext cx="65786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 flipH="1">
            <a:off x="4724400" y="284988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412681"/>
              </p:ext>
            </p:extLst>
          </p:nvPr>
        </p:nvGraphicFramePr>
        <p:xfrm>
          <a:off x="1066800" y="4419600"/>
          <a:ext cx="7315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57" name="Equation" r:id="rId15" imgW="3657600" imgH="457200" progId="Equation.DSMT4">
                  <p:embed/>
                </p:oleObj>
              </mc:Choice>
              <mc:Fallback>
                <p:oleObj name="Equation" r:id="rId15" imgW="3657600" imgH="4572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419600"/>
                        <a:ext cx="73152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147748"/>
              </p:ext>
            </p:extLst>
          </p:nvPr>
        </p:nvGraphicFramePr>
        <p:xfrm>
          <a:off x="7239000" y="3556793"/>
          <a:ext cx="3810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58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556793"/>
                        <a:ext cx="381000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356272"/>
              </p:ext>
            </p:extLst>
          </p:nvPr>
        </p:nvGraphicFramePr>
        <p:xfrm>
          <a:off x="7772400" y="40135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59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40135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11" idx="3"/>
            <a:endCxn id="12" idx="0"/>
          </p:cNvCxnSpPr>
          <p:nvPr/>
        </p:nvCxnSpPr>
        <p:spPr>
          <a:xfrm>
            <a:off x="7620000" y="3708399"/>
            <a:ext cx="292080" cy="305121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37268"/>
              </p:ext>
            </p:extLst>
          </p:nvPr>
        </p:nvGraphicFramePr>
        <p:xfrm>
          <a:off x="5892800" y="5410200"/>
          <a:ext cx="2489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60" name="Equation" r:id="rId17" imgW="1244600" imgH="444500" progId="Equation.DSMT4">
                  <p:embed/>
                </p:oleObj>
              </mc:Choice>
              <mc:Fallback>
                <p:oleObj name="Equation" r:id="rId17" imgW="1244600" imgH="4445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800" y="5410200"/>
                        <a:ext cx="2489200" cy="889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78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3810000"/>
            <a:ext cx="6864234" cy="15025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599" y="5312526"/>
            <a:ext cx="6864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2.3 Greda opterećena silom F (a) i greda opterećena silom F/2 (b)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4089863" cy="198882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5400000">
            <a:off x="2517371" y="2823210"/>
            <a:ext cx="731520" cy="4572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TextBox 9"/>
          <p:cNvSpPr txBox="1"/>
          <p:nvPr/>
        </p:nvSpPr>
        <p:spPr>
          <a:xfrm>
            <a:off x="4575116" y="2156010"/>
            <a:ext cx="403548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800" dirty="0" smtClean="0"/>
              <a:t>Deformisanje gornje grede ekvivalentno deformisanju donjih dveju greda !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188559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609600"/>
            <a:ext cx="6864234" cy="1502526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860689"/>
              </p:ext>
            </p:extLst>
          </p:nvPr>
        </p:nvGraphicFramePr>
        <p:xfrm>
          <a:off x="1143000" y="2612275"/>
          <a:ext cx="6577920" cy="2082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37" name="Equation" r:id="rId4" imgW="3288960" imgH="1041120" progId="Equation.DSMT4">
                  <p:embed/>
                </p:oleObj>
              </mc:Choice>
              <mc:Fallback>
                <p:oleObj name="Equation" r:id="rId4" imgW="3288960" imgH="10411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612275"/>
                        <a:ext cx="6577920" cy="20822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248400" y="2438400"/>
            <a:ext cx="609600" cy="1106840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ounded Rectangle 6"/>
          <p:cNvSpPr/>
          <p:nvPr/>
        </p:nvSpPr>
        <p:spPr>
          <a:xfrm>
            <a:off x="6705599" y="3703915"/>
            <a:ext cx="1149233" cy="1136725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ounded Rectangle 8"/>
          <p:cNvSpPr/>
          <p:nvPr/>
        </p:nvSpPr>
        <p:spPr>
          <a:xfrm>
            <a:off x="4343400" y="381001"/>
            <a:ext cx="3657600" cy="1905000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TextBox 9"/>
          <p:cNvSpPr txBox="1"/>
          <p:nvPr/>
        </p:nvSpPr>
        <p:spPr>
          <a:xfrm>
            <a:off x="1143000" y="5105400"/>
            <a:ext cx="73152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BA" sz="2400" dirty="0" smtClean="0"/>
              <a:t>Uramljeni delovi funkcija nagiba i ugiba odnose se na gredu pod (b), a ostatatk se odnosi na gredu pod (a).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35548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2819400"/>
            <a:ext cx="7772400" cy="3200400"/>
          </a:xfrm>
        </p:spPr>
        <p:txBody>
          <a:bodyPr>
            <a:normAutofit/>
          </a:bodyPr>
          <a:lstStyle/>
          <a:p>
            <a:pPr lvl="0"/>
            <a:r>
              <a:rPr lang="sr-Latn-RS" sz="2800" dirty="0" smtClean="0"/>
              <a:t>Gredu </a:t>
            </a:r>
            <a:r>
              <a:rPr lang="sr-Latn-RS" sz="2800" dirty="0"/>
              <a:t>posmatrati u globalnom koordinatnom sistemu sa ishodištem na njenom levom kraju,</a:t>
            </a:r>
            <a:endParaRPr lang="en-US" sz="2800" dirty="0"/>
          </a:p>
          <a:p>
            <a:pPr lvl="0"/>
            <a:r>
              <a:rPr lang="sr-Latn-RS" sz="2800" dirty="0"/>
              <a:t>Ravnomerno ili neravnomerno raspodeljeno opterećenje produžiti do desnog kraja grede, a to što se produženjem doda, kompenzirati suprotno delujućim opterećenjem (formirati ekvivalentnu gredu</a:t>
            </a:r>
            <a:r>
              <a:rPr lang="sr-Latn-RS" sz="2800" dirty="0" smtClean="0"/>
              <a:t>),</a:t>
            </a:r>
            <a:endParaRPr lang="en-US" sz="28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914400" y="381000"/>
            <a:ext cx="7772400" cy="2209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r-Latn-RS" sz="2800" dirty="0"/>
              <a:t>S obzirom da se presečni moment </a:t>
            </a:r>
            <a:r>
              <a:rPr lang="sr-Latn-RS" sz="2800" dirty="0" smtClean="0"/>
              <a:t>savijanja može </a:t>
            </a:r>
            <a:r>
              <a:rPr lang="sr-Latn-RS" sz="2800" dirty="0"/>
              <a:t>izraziti pomoću  </a:t>
            </a:r>
            <a:r>
              <a:rPr lang="sr-Latn-RS" sz="2800" b="1" dirty="0"/>
              <a:t>singularnih</a:t>
            </a:r>
            <a:r>
              <a:rPr lang="sr-Latn-RS" sz="2800" dirty="0"/>
              <a:t> </a:t>
            </a:r>
            <a:r>
              <a:rPr lang="sr-Latn-RS" sz="2800" b="1" dirty="0"/>
              <a:t>funkcija</a:t>
            </a:r>
            <a:r>
              <a:rPr lang="sr-Latn-RS" sz="2800" dirty="0"/>
              <a:t>, lako je zaključiti da se i problem deformisanja greda može rešiti pomoću istih tih funkcija, tj. može se </a:t>
            </a:r>
            <a:r>
              <a:rPr lang="sr-Latn-RS" sz="2800" b="1" dirty="0"/>
              <a:t>primeniti</a:t>
            </a:r>
            <a:r>
              <a:rPr lang="sr-Latn-RS" sz="2800" dirty="0"/>
              <a:t> </a:t>
            </a:r>
            <a:r>
              <a:rPr lang="sr-Latn-RS" sz="2800" b="1" dirty="0"/>
              <a:t>Makolijev</a:t>
            </a:r>
            <a:r>
              <a:rPr lang="sr-Latn-RS" sz="2800" dirty="0"/>
              <a:t> </a:t>
            </a:r>
            <a:r>
              <a:rPr lang="sr-Latn-RS" sz="2800" b="1" dirty="0"/>
              <a:t>metod</a:t>
            </a:r>
            <a:r>
              <a:rPr lang="sr-Latn-RS" sz="2800" dirty="0"/>
              <a:t> vodeći računa o sledećem</a:t>
            </a:r>
            <a:r>
              <a:rPr lang="sr-Latn-RS" sz="2800" dirty="0" smtClean="0"/>
              <a:t>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695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457200"/>
            <a:ext cx="7772400" cy="5562600"/>
          </a:xfrm>
        </p:spPr>
        <p:txBody>
          <a:bodyPr>
            <a:normAutofit/>
          </a:bodyPr>
          <a:lstStyle/>
          <a:p>
            <a:pPr lvl="0"/>
            <a:r>
              <a:rPr lang="sr-Latn-RS" sz="2800" dirty="0"/>
              <a:t>Korišćenjem singularnih funkcija definisati izraz za presečni moment savijanja</a:t>
            </a:r>
            <a:r>
              <a:rPr lang="sr-Latn-RS" sz="2800" dirty="0" smtClean="0"/>
              <a:t>,</a:t>
            </a:r>
          </a:p>
          <a:p>
            <a:r>
              <a:rPr lang="sr-Latn-RS" sz="2800" dirty="0" smtClean="0"/>
              <a:t>Definisati </a:t>
            </a:r>
            <a:r>
              <a:rPr lang="sr-Latn-RS" sz="2800" dirty="0"/>
              <a:t>približnu diferencijalnu jednačinu elastične linije</a:t>
            </a:r>
            <a:r>
              <a:rPr lang="sr-Latn-RS" sz="2800" dirty="0" smtClean="0"/>
              <a:t>,</a:t>
            </a:r>
          </a:p>
          <a:p>
            <a:pPr lvl="0"/>
            <a:r>
              <a:rPr lang="sr-Latn-RS" sz="2800" dirty="0" smtClean="0"/>
              <a:t>Dvostrukim </a:t>
            </a:r>
            <a:r>
              <a:rPr lang="sr-Latn-RS" sz="2800" dirty="0"/>
              <a:t>integraljenjem približne diferencijalne jednačine dobiti prvi i drugi opšti integral,</a:t>
            </a:r>
            <a:endParaRPr lang="en-US" sz="2800" dirty="0"/>
          </a:p>
          <a:p>
            <a:pPr lvl="0"/>
            <a:r>
              <a:rPr lang="sr-Latn-RS" sz="2800" dirty="0"/>
              <a:t>Integracione konstante u prvom i drugom opštem integralu odrediti iz graničnih uslova, isključujući singularne članove sa negativnim </a:t>
            </a:r>
            <a:r>
              <a:rPr lang="sr-Latn-RS" sz="2800" dirty="0" smtClean="0"/>
              <a:t>predznakom,</a:t>
            </a:r>
            <a:endParaRPr lang="en-US" sz="2800" dirty="0"/>
          </a:p>
          <a:p>
            <a:pPr lvl="0"/>
            <a:r>
              <a:rPr lang="sr-Latn-RS" sz="2800" dirty="0"/>
              <a:t>Odrediti karakteristične nagibe i ugibe, isključujući singularne članove sa negativnim predznakom.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606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03504" y="457200"/>
            <a:ext cx="793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b="1" dirty="0" smtClean="0"/>
              <a:t>GREDA 1 (Deformisanje </a:t>
            </a:r>
            <a:r>
              <a:rPr lang="sr-Latn-BA" sz="2800" b="1" dirty="0" smtClean="0">
                <a:sym typeface="Symbol" panose="05050102010706020507" pitchFamily="18" charset="2"/>
              </a:rPr>
              <a:t></a:t>
            </a:r>
            <a:r>
              <a:rPr lang="sr-Latn-BA" sz="2800" b="1" dirty="0" smtClean="0"/>
              <a:t> Makolijev metod)</a:t>
            </a:r>
            <a:endParaRPr lang="sr-Latn-R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03504" y="3200400"/>
            <a:ext cx="3659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marR="179705" indent="-288290" algn="ctr">
              <a:spcAft>
                <a:spcPts val="0"/>
              </a:spcAft>
            </a:pPr>
            <a:r>
              <a:rPr lang="sr-Latn-R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Sl. 1.2 Greda 1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643094"/>
              </p:ext>
            </p:extLst>
          </p:nvPr>
        </p:nvGraphicFramePr>
        <p:xfrm>
          <a:off x="4724400" y="1278823"/>
          <a:ext cx="3276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03" name="Equation" r:id="rId3" imgW="1638000" imgH="393480" progId="Equation.DSMT4">
                  <p:embed/>
                </p:oleObj>
              </mc:Choice>
              <mc:Fallback>
                <p:oleObj name="Equation" r:id="rId3" imgW="16380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278823"/>
                        <a:ext cx="32766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142869"/>
              </p:ext>
            </p:extLst>
          </p:nvPr>
        </p:nvGraphicFramePr>
        <p:xfrm>
          <a:off x="5487987" y="2590800"/>
          <a:ext cx="25130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04" name="Equation" r:id="rId5" imgW="1257120" imgH="253800" progId="Equation.DSMT4">
                  <p:embed/>
                </p:oleObj>
              </mc:Choice>
              <mc:Fallback>
                <p:oleObj name="Equation" r:id="rId5" imgW="125712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7987" y="2590800"/>
                        <a:ext cx="2513013" cy="5064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8" name="Down Arrow 17"/>
          <p:cNvSpPr/>
          <p:nvPr/>
        </p:nvSpPr>
        <p:spPr>
          <a:xfrm>
            <a:off x="6416040" y="2209800"/>
            <a:ext cx="13716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217393"/>
              </p:ext>
            </p:extLst>
          </p:nvPr>
        </p:nvGraphicFramePr>
        <p:xfrm>
          <a:off x="4279490" y="3628051"/>
          <a:ext cx="375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05" name="Equation" r:id="rId7" imgW="1879560" imgH="393480" progId="Equation.DSMT4">
                  <p:embed/>
                </p:oleObj>
              </mc:Choice>
              <mc:Fallback>
                <p:oleObj name="Equation" r:id="rId7" imgW="1879560" imgH="3934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490" y="3628051"/>
                        <a:ext cx="37592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443252"/>
              </p:ext>
            </p:extLst>
          </p:nvPr>
        </p:nvGraphicFramePr>
        <p:xfrm>
          <a:off x="6502400" y="3185253"/>
          <a:ext cx="2794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06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3185253"/>
                        <a:ext cx="2794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130415"/>
              </p:ext>
            </p:extLst>
          </p:nvPr>
        </p:nvGraphicFramePr>
        <p:xfrm>
          <a:off x="8153400" y="3742391"/>
          <a:ext cx="40608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07" name="Equation" r:id="rId11" imgW="203040" imgH="279360" progId="Equation.DSMT4">
                  <p:embed/>
                </p:oleObj>
              </mc:Choice>
              <mc:Fallback>
                <p:oleObj name="Equation" r:id="rId11" imgW="203040" imgH="27936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3742391"/>
                        <a:ext cx="406080" cy="558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77321"/>
              </p:ext>
            </p:extLst>
          </p:nvPr>
        </p:nvGraphicFramePr>
        <p:xfrm>
          <a:off x="3606800" y="4909101"/>
          <a:ext cx="4394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08" name="Equation" r:id="rId13" imgW="2197080" imgH="393480" progId="Equation.DSMT4">
                  <p:embed/>
                </p:oleObj>
              </mc:Choice>
              <mc:Fallback>
                <p:oleObj name="Equation" r:id="rId13" imgW="2197080" imgH="3934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4909101"/>
                        <a:ext cx="43942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537802"/>
              </p:ext>
            </p:extLst>
          </p:nvPr>
        </p:nvGraphicFramePr>
        <p:xfrm>
          <a:off x="8128320" y="5023545"/>
          <a:ext cx="40608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09" name="Equation" r:id="rId15" imgW="203040" imgH="279360" progId="Equation.DSMT4">
                  <p:embed/>
                </p:oleObj>
              </mc:Choice>
              <mc:Fallback>
                <p:oleObj name="Equation" r:id="rId15" imgW="203040" imgH="279360" progId="Equation.DSMT4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320" y="5023545"/>
                        <a:ext cx="406080" cy="558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944411"/>
              </p:ext>
            </p:extLst>
          </p:nvPr>
        </p:nvGraphicFramePr>
        <p:xfrm>
          <a:off x="6502400" y="4491651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10" name="Equation" r:id="rId16" imgW="139680" imgH="203040" progId="Equation.DSMT4">
                  <p:embed/>
                </p:oleObj>
              </mc:Choice>
              <mc:Fallback>
                <p:oleObj name="Equation" r:id="rId16" imgW="139680" imgH="20304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4491651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806157"/>
              </p:ext>
            </p:extLst>
          </p:nvPr>
        </p:nvGraphicFramePr>
        <p:xfrm>
          <a:off x="6502440" y="5785785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11" name="Equation" r:id="rId17" imgW="139680" imgH="203040" progId="Equation.DSMT4">
                  <p:embed/>
                </p:oleObj>
              </mc:Choice>
              <mc:Fallback>
                <p:oleObj name="Equation" r:id="rId17" imgW="139680" imgH="20304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40" y="5785785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" y="1219200"/>
            <a:ext cx="3628506" cy="189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6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8214</TotalTime>
  <Words>874</Words>
  <Application>Microsoft Office PowerPoint</Application>
  <PresentationFormat>On-screen Show (4:3)</PresentationFormat>
  <Paragraphs>135</Paragraphs>
  <Slides>64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MathType 6.0 Equation</vt:lpstr>
      <vt:lpstr>OTPORNOST MATERIJALA II</vt:lpstr>
      <vt:lpstr>1. O DEFORMISANJU STATIČKI     ODREĐENIH GREDA NA DRUGI     NAČIN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POSEBNI SLUČAJEVI     DEFORMISANJA STATIČKI     ODREĐENIH GREDA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Microsoft</cp:lastModifiedBy>
  <cp:revision>1085</cp:revision>
  <cp:lastPrinted>2016-04-25T13:06:07Z</cp:lastPrinted>
  <dcterms:created xsi:type="dcterms:W3CDTF">2015-02-23T09:28:50Z</dcterms:created>
  <dcterms:modified xsi:type="dcterms:W3CDTF">2022-05-06T05:52:55Z</dcterms:modified>
</cp:coreProperties>
</file>