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395" r:id="rId3"/>
    <p:sldId id="396" r:id="rId4"/>
    <p:sldId id="398" r:id="rId5"/>
    <p:sldId id="399" r:id="rId6"/>
    <p:sldId id="400" r:id="rId7"/>
    <p:sldId id="446" r:id="rId8"/>
    <p:sldId id="447" r:id="rId9"/>
    <p:sldId id="448" r:id="rId10"/>
    <p:sldId id="449" r:id="rId11"/>
    <p:sldId id="462" r:id="rId12"/>
    <p:sldId id="404" r:id="rId13"/>
    <p:sldId id="405" r:id="rId14"/>
    <p:sldId id="406" r:id="rId15"/>
    <p:sldId id="403" r:id="rId16"/>
    <p:sldId id="425" r:id="rId17"/>
    <p:sldId id="450" r:id="rId18"/>
    <p:sldId id="459" r:id="rId19"/>
    <p:sldId id="460" r:id="rId20"/>
    <p:sldId id="463" r:id="rId21"/>
    <p:sldId id="461" r:id="rId22"/>
    <p:sldId id="465" r:id="rId23"/>
    <p:sldId id="407" r:id="rId24"/>
    <p:sldId id="409" r:id="rId25"/>
    <p:sldId id="410" r:id="rId26"/>
    <p:sldId id="411" r:id="rId27"/>
    <p:sldId id="413" r:id="rId28"/>
    <p:sldId id="418" r:id="rId29"/>
    <p:sldId id="467" r:id="rId30"/>
    <p:sldId id="426" r:id="rId31"/>
    <p:sldId id="427" r:id="rId32"/>
    <p:sldId id="428" r:id="rId33"/>
    <p:sldId id="429" r:id="rId34"/>
    <p:sldId id="451" r:id="rId35"/>
    <p:sldId id="453" r:id="rId36"/>
    <p:sldId id="454" r:id="rId37"/>
    <p:sldId id="455" r:id="rId38"/>
    <p:sldId id="456" r:id="rId39"/>
    <p:sldId id="457" r:id="rId40"/>
    <p:sldId id="458" r:id="rId41"/>
    <p:sldId id="466" r:id="rId42"/>
    <p:sldId id="444" r:id="rId43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4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image" Target="../media/image56.wmf"/><Relationship Id="rId1" Type="http://schemas.openxmlformats.org/officeDocument/2006/relationships/image" Target="../media/image3.wmf"/><Relationship Id="rId6" Type="http://schemas.openxmlformats.org/officeDocument/2006/relationships/image" Target="../media/image27.wmf"/><Relationship Id="rId5" Type="http://schemas.openxmlformats.org/officeDocument/2006/relationships/image" Target="../media/image14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36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3.wmf"/><Relationship Id="rId1" Type="http://schemas.openxmlformats.org/officeDocument/2006/relationships/image" Target="../media/image69.wmf"/><Relationship Id="rId6" Type="http://schemas.openxmlformats.org/officeDocument/2006/relationships/image" Target="../media/image72.wmf"/><Relationship Id="rId5" Type="http://schemas.openxmlformats.org/officeDocument/2006/relationships/image" Target="../media/image14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3.wmf"/><Relationship Id="rId6" Type="http://schemas.openxmlformats.org/officeDocument/2006/relationships/image" Target="../media/image14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31.wmf"/><Relationship Id="rId5" Type="http://schemas.openxmlformats.org/officeDocument/2006/relationships/image" Target="../media/image14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27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12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3.jpe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2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4.wmf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36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4.wmf"/><Relationship Id="rId3" Type="http://schemas.openxmlformats.org/officeDocument/2006/relationships/image" Target="../media/image73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3.jpeg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51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79.wmf"/><Relationship Id="rId9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jpe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85.wmf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8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jpeg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06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0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jpe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image" Target="../media/image28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4.wmf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3.jpeg"/><Relationship Id="rId10" Type="http://schemas.openxmlformats.org/officeDocument/2006/relationships/image" Target="../media/image30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</a:t>
            </a:r>
            <a:r>
              <a:rPr lang="sr-Latn-BA" sz="4000" dirty="0" smtClean="0">
                <a:sym typeface="Symbol"/>
              </a:rPr>
              <a:t>22</a:t>
            </a:r>
            <a:r>
              <a:rPr lang="en-US" sz="4000" dirty="0" smtClean="0">
                <a:sym typeface="Symbol"/>
              </a:rPr>
              <a:t>.</a:t>
            </a:r>
            <a:r>
              <a:rPr lang="sr-Latn-BA" sz="4000" dirty="0" smtClean="0">
                <a:sym typeface="Symbol"/>
              </a:rPr>
              <a:t>23</a:t>
            </a:r>
            <a:r>
              <a:rPr lang="en-US" sz="4000" dirty="0" smtClean="0">
                <a:sym typeface="Symbol"/>
              </a:rPr>
              <a:t>P9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6309320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77588"/>
              </p:ext>
            </p:extLst>
          </p:nvPr>
        </p:nvGraphicFramePr>
        <p:xfrm>
          <a:off x="7533456" y="707504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7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07504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9320" y="135846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71110"/>
              </p:ext>
            </p:extLst>
          </p:nvPr>
        </p:nvGraphicFramePr>
        <p:xfrm>
          <a:off x="7558881" y="1589912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8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589912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476672"/>
            <a:ext cx="4655128" cy="30757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57032" y="3822139"/>
            <a:ext cx="31683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1202"/>
              </p:ext>
            </p:extLst>
          </p:nvPr>
        </p:nvGraphicFramePr>
        <p:xfrm>
          <a:off x="2916238" y="4360863"/>
          <a:ext cx="2743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9" name="Equation" r:id="rId8" imgW="1371600" imgH="660240" progId="Equation.DSMT4">
                  <p:embed/>
                </p:oleObj>
              </mc:Choice>
              <mc:Fallback>
                <p:oleObj name="Equation" r:id="rId8" imgW="1371600" imgH="660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360863"/>
                        <a:ext cx="27432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87433"/>
              </p:ext>
            </p:extLst>
          </p:nvPr>
        </p:nvGraphicFramePr>
        <p:xfrm>
          <a:off x="6254784" y="3908400"/>
          <a:ext cx="2133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20" name="Equation" r:id="rId10" imgW="1066680" imgH="660240" progId="Equation.DSMT4">
                  <p:embed/>
                </p:oleObj>
              </mc:Choice>
              <mc:Fallback>
                <p:oleObj name="Equation" r:id="rId10" imgW="1066680" imgH="660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84" y="3908400"/>
                        <a:ext cx="2133600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16200000" flipH="1" flipV="1">
            <a:off x="5886136" y="4389037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09035"/>
              </p:ext>
            </p:extLst>
          </p:nvPr>
        </p:nvGraphicFramePr>
        <p:xfrm>
          <a:off x="3950717" y="577413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21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717" y="5774131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35677"/>
              </p:ext>
            </p:extLst>
          </p:nvPr>
        </p:nvGraphicFramePr>
        <p:xfrm>
          <a:off x="1763713" y="1193800"/>
          <a:ext cx="3352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8" name="Equation" r:id="rId3" imgW="1676160" imgH="863280" progId="Equation.DSMT4">
                  <p:embed/>
                </p:oleObj>
              </mc:Choice>
              <mc:Fallback>
                <p:oleObj name="Equation" r:id="rId3" imgW="1676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3800"/>
                        <a:ext cx="33528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43586"/>
              </p:ext>
            </p:extLst>
          </p:nvPr>
        </p:nvGraphicFramePr>
        <p:xfrm>
          <a:off x="2798589" y="71834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589" y="71834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3750131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statičke dijagrame ako su:     </a:t>
            </a:r>
            <a:r>
              <a:rPr lang="en-US" sz="2400" dirty="0" smtClean="0"/>
              <a:t>q</a:t>
            </a:r>
            <a:r>
              <a:rPr lang="sr-Latn-BA" sz="2400" dirty="0" smtClean="0"/>
              <a:t> = </a:t>
            </a:r>
            <a:r>
              <a:rPr lang="en-US" sz="2400" dirty="0" smtClean="0"/>
              <a:t>20</a:t>
            </a:r>
            <a:r>
              <a:rPr lang="sr-Latn-BA" sz="2400" dirty="0" smtClean="0"/>
              <a:t> kN</a:t>
            </a:r>
            <a:r>
              <a:rPr lang="en-US" sz="2400" dirty="0" smtClean="0"/>
              <a:t>/m</a:t>
            </a:r>
            <a:r>
              <a:rPr lang="sr-Latn-BA" sz="2400" dirty="0" smtClean="0"/>
              <a:t> i </a:t>
            </a:r>
            <a:r>
              <a:rPr lang="en-US" sz="2400" i="1" dirty="0" smtClean="0"/>
              <a:t>l</a:t>
            </a:r>
            <a:r>
              <a:rPr lang="en-US" sz="2400" dirty="0" smtClean="0"/>
              <a:t> = 4 m, a</a:t>
            </a:r>
            <a:r>
              <a:rPr lang="sr-Latn-BA" sz="2400" dirty="0" smtClean="0"/>
              <a:t> = </a:t>
            </a:r>
            <a:r>
              <a:rPr lang="en-US" sz="2400" dirty="0" smtClean="0"/>
              <a:t>3</a:t>
            </a:r>
            <a:r>
              <a:rPr lang="sr-Latn-BA" sz="2400" dirty="0" smtClean="0"/>
              <a:t> m</a:t>
            </a:r>
            <a:r>
              <a:rPr lang="en-US" sz="2400" dirty="0" smtClean="0"/>
              <a:t>, b = 1 m</a:t>
            </a:r>
            <a:r>
              <a:rPr lang="sr-Latn-BA" sz="2400" dirty="0" smtClean="0"/>
              <a:t>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480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1232816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trouglasto raspodeljenim opterećenjem na celoj dužini 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47021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trouglasto raspodeljenim opterećenjem na celoj dužini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4655128" cy="22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96442"/>
              </p:ext>
            </p:extLst>
          </p:nvPr>
        </p:nvGraphicFramePr>
        <p:xfrm>
          <a:off x="7063852" y="187047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0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852" y="187047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13695"/>
              </p:ext>
            </p:extLst>
          </p:nvPr>
        </p:nvGraphicFramePr>
        <p:xfrm>
          <a:off x="6627564" y="2353568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1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564" y="2353568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929732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64269"/>
              </p:ext>
            </p:extLst>
          </p:nvPr>
        </p:nvGraphicFramePr>
        <p:xfrm>
          <a:off x="2971081" y="4367213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2" name="Equation" r:id="rId7" imgW="1549080" imgH="393480" progId="Equation.DSMT4">
                  <p:embed/>
                </p:oleObj>
              </mc:Choice>
              <mc:Fallback>
                <p:oleObj name="Equation" r:id="rId7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081" y="4367213"/>
                        <a:ext cx="3098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13145"/>
              </p:ext>
            </p:extLst>
          </p:nvPr>
        </p:nvGraphicFramePr>
        <p:xfrm>
          <a:off x="6135216" y="45817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216" y="45817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43999"/>
              </p:ext>
            </p:extLst>
          </p:nvPr>
        </p:nvGraphicFramePr>
        <p:xfrm>
          <a:off x="6584776" y="4319588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4" name="Equation" r:id="rId11" imgW="685800" imgH="419040" progId="Equation.DSMT4">
                  <p:embed/>
                </p:oleObj>
              </mc:Choice>
              <mc:Fallback>
                <p:oleObj name="Equation" r:id="rId11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776" y="4319588"/>
                        <a:ext cx="13716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8416"/>
            <a:ext cx="4846320" cy="2909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65947" y="509151"/>
            <a:ext cx="1656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3469"/>
              </p:ext>
            </p:extLst>
          </p:nvPr>
        </p:nvGraphicFramePr>
        <p:xfrm>
          <a:off x="6386264" y="985416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5" name="Equation" r:id="rId14" imgW="1180800" imgH="393480" progId="Equation.DSMT4">
                  <p:embed/>
                </p:oleObj>
              </mc:Choice>
              <mc:Fallback>
                <p:oleObj name="Equation" r:id="rId14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64" y="985416"/>
                        <a:ext cx="2362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3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2989451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35763"/>
              </p:ext>
            </p:extLst>
          </p:nvPr>
        </p:nvGraphicFramePr>
        <p:xfrm>
          <a:off x="2375756" y="3814936"/>
          <a:ext cx="261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8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814936"/>
                        <a:ext cx="2616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77333"/>
              </p:ext>
            </p:extLst>
          </p:nvPr>
        </p:nvGraphicFramePr>
        <p:xfrm>
          <a:off x="5066295" y="408135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9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295" y="408135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3203848" y="4725144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27152"/>
              </p:ext>
            </p:extLst>
          </p:nvPr>
        </p:nvGraphicFramePr>
        <p:xfrm>
          <a:off x="2375756" y="5157688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0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5157688"/>
                        <a:ext cx="2133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89911"/>
              </p:ext>
            </p:extLst>
          </p:nvPr>
        </p:nvGraphicFramePr>
        <p:xfrm>
          <a:off x="5539184" y="3717032"/>
          <a:ext cx="248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1" name="Equation" r:id="rId9" imgW="1244520" imgH="469800" progId="Equation.DSMT4">
                  <p:embed/>
                </p:oleObj>
              </mc:Choice>
              <mc:Fallback>
                <p:oleObj name="Equation" r:id="rId9" imgW="124452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184" y="3717032"/>
                        <a:ext cx="24892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4846320" cy="29094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7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688538" y="3501008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86966"/>
              </p:ext>
            </p:extLst>
          </p:nvPr>
        </p:nvGraphicFramePr>
        <p:xfrm>
          <a:off x="4298776" y="3979664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9" name="Equation" r:id="rId3" imgW="1828800" imgH="419040" progId="Equation.DSMT4">
                  <p:embed/>
                </p:oleObj>
              </mc:Choice>
              <mc:Fallback>
                <p:oleObj name="Equation" r:id="rId3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776" y="3979664"/>
                        <a:ext cx="3657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15440"/>
              </p:ext>
            </p:extLst>
          </p:nvPr>
        </p:nvGraphicFramePr>
        <p:xfrm>
          <a:off x="4289896" y="5369520"/>
          <a:ext cx="294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0" name="Equation" r:id="rId5" imgW="1473120" imgH="469800" progId="Equation.DSMT4">
                  <p:embed/>
                </p:oleObj>
              </mc:Choice>
              <mc:Fallback>
                <p:oleObj name="Equation" r:id="rId5" imgW="1473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896" y="5369520"/>
                        <a:ext cx="29464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93913"/>
              </p:ext>
            </p:extLst>
          </p:nvPr>
        </p:nvGraphicFramePr>
        <p:xfrm>
          <a:off x="6542856" y="2492896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1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856" y="2492896"/>
                        <a:ext cx="2133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>
            <a:off x="7236296" y="3501048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988611"/>
              </p:ext>
            </p:extLst>
          </p:nvPr>
        </p:nvGraphicFramePr>
        <p:xfrm>
          <a:off x="5179423" y="49411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423" y="49411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80" y="404664"/>
            <a:ext cx="4846320" cy="29094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58221"/>
              </p:ext>
            </p:extLst>
          </p:nvPr>
        </p:nvGraphicFramePr>
        <p:xfrm>
          <a:off x="5802064" y="3713336"/>
          <a:ext cx="294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2" name="Equation" r:id="rId3" imgW="1473120" imgH="469800" progId="Equation.DSMT4">
                  <p:embed/>
                </p:oleObj>
              </mc:Choice>
              <mc:Fallback>
                <p:oleObj name="Equation" r:id="rId3" imgW="147312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64" y="3713336"/>
                        <a:ext cx="2946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66759"/>
              </p:ext>
            </p:extLst>
          </p:nvPr>
        </p:nvGraphicFramePr>
        <p:xfrm>
          <a:off x="6234112" y="2492896"/>
          <a:ext cx="248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3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2" y="2492896"/>
                        <a:ext cx="2489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09" y="830097"/>
            <a:ext cx="4295603" cy="497516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80112" y="5343599"/>
            <a:ext cx="30425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Statički dijagrami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4132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608" y="540000"/>
            <a:ext cx="7498080" cy="12328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trouglasto raspodeljenim opterećenjem na delu ukupne dužine</a:t>
            </a:r>
            <a:endParaRPr lang="sr-Latn-BA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68623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trouglasto raspodeljenim opterećenjem na delu ukupne dužine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4663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71215"/>
              </p:ext>
            </p:extLst>
          </p:nvPr>
        </p:nvGraphicFramePr>
        <p:xfrm>
          <a:off x="6757118" y="251854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3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51854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72929"/>
              </p:ext>
            </p:extLst>
          </p:nvPr>
        </p:nvGraphicFramePr>
        <p:xfrm>
          <a:off x="6444208" y="2924944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4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924944"/>
                        <a:ext cx="1143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75840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09484"/>
              </p:ext>
            </p:extLst>
          </p:nvPr>
        </p:nvGraphicFramePr>
        <p:xfrm>
          <a:off x="6487864" y="407670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5" name="Equation" r:id="rId7" imgW="1130040" imgH="431640" progId="Equation.DSMT4">
                  <p:embed/>
                </p:oleObj>
              </mc:Choice>
              <mc:Fallback>
                <p:oleObj name="Equation" r:id="rId7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64" y="4076700"/>
                        <a:ext cx="2260600" cy="8636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6571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65008"/>
              </p:ext>
            </p:extLst>
          </p:nvPr>
        </p:nvGraphicFramePr>
        <p:xfrm>
          <a:off x="6119440" y="1633488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6" name="Equation" r:id="rId9" imgW="1206360" imgH="393480" progId="Equation.DSMT4">
                  <p:embed/>
                </p:oleObj>
              </mc:Choice>
              <mc:Fallback>
                <p:oleObj name="Equation" r:id="rId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40" y="1633488"/>
                        <a:ext cx="241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0067"/>
              </p:ext>
            </p:extLst>
          </p:nvPr>
        </p:nvGraphicFramePr>
        <p:xfrm>
          <a:off x="6741467" y="544532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7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467" y="544532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8623"/>
              </p:ext>
            </p:extLst>
          </p:nvPr>
        </p:nvGraphicFramePr>
        <p:xfrm>
          <a:off x="7316936" y="50528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8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36" y="50528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2"/>
          </p:cNvCxnSpPr>
          <p:nvPr/>
        </p:nvCxnSpPr>
        <p:spPr>
          <a:xfrm flipV="1">
            <a:off x="7122467" y="5459288"/>
            <a:ext cx="334169" cy="13843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53450"/>
              </p:ext>
            </p:extLst>
          </p:nvPr>
        </p:nvGraphicFramePr>
        <p:xfrm>
          <a:off x="2875632" y="5157788"/>
          <a:ext cx="378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9" name="Equation" r:id="rId15" imgW="1892160" imgH="431640" progId="Equation.DSMT4">
                  <p:embed/>
                </p:oleObj>
              </mc:Choice>
              <mc:Fallback>
                <p:oleObj name="Equation" r:id="rId15" imgW="18921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632" y="5157788"/>
                        <a:ext cx="3784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46830"/>
            <a:ext cx="4663440" cy="31422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6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6309320" y="54868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93291"/>
              </p:ext>
            </p:extLst>
          </p:nvPr>
        </p:nvGraphicFramePr>
        <p:xfrm>
          <a:off x="7533456" y="779512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79512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9320" y="1430468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83591"/>
              </p:ext>
            </p:extLst>
          </p:nvPr>
        </p:nvGraphicFramePr>
        <p:xfrm>
          <a:off x="7558881" y="1661920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7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661920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20" y="569102"/>
            <a:ext cx="4663440" cy="350797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60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130482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ravnomerno raspodeljenim opterećenjem na delu raspona (1. slučaj)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68623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ravnomerno raspodeljenim opterećenjem na delu raspona (1. slučaj)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07540"/>
            <a:ext cx="4655128" cy="2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623596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33144"/>
              </p:ext>
            </p:extLst>
          </p:nvPr>
        </p:nvGraphicFramePr>
        <p:xfrm>
          <a:off x="2408238" y="1172096"/>
          <a:ext cx="2463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4" name="Equation" r:id="rId3" imgW="1231560" imgH="660240" progId="Equation.DSMT4">
                  <p:embed/>
                </p:oleObj>
              </mc:Choice>
              <mc:Fallback>
                <p:oleObj name="Equation" r:id="rId3" imgW="1231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172096"/>
                        <a:ext cx="24638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76016"/>
              </p:ext>
            </p:extLst>
          </p:nvPr>
        </p:nvGraphicFramePr>
        <p:xfrm>
          <a:off x="5513536" y="1011312"/>
          <a:ext cx="208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5" name="Equation" r:id="rId5" imgW="1041120" imgH="812520" progId="Equation.DSMT4">
                  <p:embed/>
                </p:oleObj>
              </mc:Choice>
              <mc:Fallback>
                <p:oleObj name="Equation" r:id="rId5" imgW="1041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536" y="1011312"/>
                        <a:ext cx="208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36635"/>
              </p:ext>
            </p:extLst>
          </p:nvPr>
        </p:nvGraphicFramePr>
        <p:xfrm>
          <a:off x="2411760" y="3069952"/>
          <a:ext cx="2565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6" name="Equation" r:id="rId7" imgW="1282680" imgH="863280" progId="Equation.DSMT4">
                  <p:embed/>
                </p:oleObj>
              </mc:Choice>
              <mc:Fallback>
                <p:oleObj name="Equation" r:id="rId7" imgW="12826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069952"/>
                        <a:ext cx="25654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16200000" flipH="1" flipV="1">
            <a:off x="5094048" y="1646832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51528"/>
              </p:ext>
            </p:extLst>
          </p:nvPr>
        </p:nvGraphicFramePr>
        <p:xfrm>
          <a:off x="3347864" y="2590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905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2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26435"/>
              </p:ext>
            </p:extLst>
          </p:nvPr>
        </p:nvGraphicFramePr>
        <p:xfrm>
          <a:off x="6665664" y="931863"/>
          <a:ext cx="208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7" name="Equation" r:id="rId3" imgW="1041120" imgH="812520" progId="Equation.DSMT4">
                  <p:embed/>
                </p:oleObj>
              </mc:Choice>
              <mc:Fallback>
                <p:oleObj name="Equation" r:id="rId3" imgW="1041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64" y="931863"/>
                        <a:ext cx="208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16200000" flipH="1" flipV="1">
            <a:off x="6251648" y="1574824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29869"/>
              </p:ext>
            </p:extLst>
          </p:nvPr>
        </p:nvGraphicFramePr>
        <p:xfrm>
          <a:off x="3878709" y="25649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709" y="256490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68654"/>
              </p:ext>
            </p:extLst>
          </p:nvPr>
        </p:nvGraphicFramePr>
        <p:xfrm>
          <a:off x="2892400" y="3040063"/>
          <a:ext cx="347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9" name="Equation" r:id="rId7" imgW="1739880" imgH="914400" progId="Equation.DSMT4">
                  <p:embed/>
                </p:oleObj>
              </mc:Choice>
              <mc:Fallback>
                <p:oleObj name="Equation" r:id="rId7" imgW="1739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00" y="3040063"/>
                        <a:ext cx="3479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60731" y="476672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53161"/>
              </p:ext>
            </p:extLst>
          </p:nvPr>
        </p:nvGraphicFramePr>
        <p:xfrm>
          <a:off x="2895377" y="1052513"/>
          <a:ext cx="3149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0" name="Equation" r:id="rId9" imgW="1574640" imgH="711000" progId="Equation.DSMT4">
                  <p:embed/>
                </p:oleObj>
              </mc:Choice>
              <mc:Fallback>
                <p:oleObj name="Equation" r:id="rId9" imgW="1574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377" y="1052513"/>
                        <a:ext cx="31496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72487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statičke dijagrame ako su: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sr-Latn-BA" sz="2400" dirty="0" smtClean="0"/>
              <a:t> = </a:t>
            </a:r>
            <a:r>
              <a:rPr lang="en-US" sz="2400" dirty="0" smtClean="0"/>
              <a:t>20</a:t>
            </a:r>
            <a:r>
              <a:rPr lang="sr-Latn-BA" sz="2400" dirty="0" smtClean="0"/>
              <a:t> kN</a:t>
            </a:r>
            <a:r>
              <a:rPr lang="en-US" sz="2400" dirty="0" smtClean="0"/>
              <a:t>/m</a:t>
            </a:r>
            <a:r>
              <a:rPr lang="sr-Latn-BA" sz="2400" dirty="0" smtClean="0"/>
              <a:t> i </a:t>
            </a:r>
            <a:r>
              <a:rPr lang="en-US" sz="2400" dirty="0" smtClean="0"/>
              <a:t>l = 4 m, a</a:t>
            </a:r>
            <a:r>
              <a:rPr lang="sr-Latn-BA" sz="2400" dirty="0" smtClean="0"/>
              <a:t> = </a:t>
            </a:r>
            <a:r>
              <a:rPr lang="en-US" sz="2400" dirty="0" smtClean="0"/>
              <a:t>3</a:t>
            </a:r>
            <a:r>
              <a:rPr lang="sr-Latn-BA" sz="2400" dirty="0" smtClean="0"/>
              <a:t> m</a:t>
            </a:r>
            <a:r>
              <a:rPr lang="en-US" sz="2400" dirty="0" smtClean="0"/>
              <a:t>, b = 1 m</a:t>
            </a:r>
            <a:r>
              <a:rPr lang="sr-Latn-BA" sz="2400" dirty="0" smtClean="0"/>
              <a:t>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4755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smtClean="0"/>
              <a:t>onzola opterećena koncentrisanom silom na slobodnom kraju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32619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koncentrisanom silom na slobodnom kraju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20" y="2564904"/>
            <a:ext cx="3497580" cy="169579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648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3299"/>
            <a:ext cx="3497580" cy="218209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98504" y="1505307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83578"/>
              </p:ext>
            </p:extLst>
          </p:nvPr>
        </p:nvGraphicFramePr>
        <p:xfrm>
          <a:off x="6335713" y="2081594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1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081594"/>
                        <a:ext cx="2184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34048"/>
              </p:ext>
            </p:extLst>
          </p:nvPr>
        </p:nvGraphicFramePr>
        <p:xfrm>
          <a:off x="6924401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2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01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260377"/>
              </p:ext>
            </p:extLst>
          </p:nvPr>
        </p:nvGraphicFramePr>
        <p:xfrm>
          <a:off x="6577013" y="30689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3"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3068960"/>
                        <a:ext cx="914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8992" y="3881571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50820"/>
              </p:ext>
            </p:extLst>
          </p:nvPr>
        </p:nvGraphicFramePr>
        <p:xfrm>
          <a:off x="6156176" y="4462463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4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462463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33583"/>
              </p:ext>
            </p:extLst>
          </p:nvPr>
        </p:nvGraphicFramePr>
        <p:xfrm>
          <a:off x="5724128" y="45091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5091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93626"/>
              </p:ext>
            </p:extLst>
          </p:nvPr>
        </p:nvGraphicFramePr>
        <p:xfrm>
          <a:off x="2984500" y="4437063"/>
          <a:ext cx="266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6" name="Equation" r:id="rId14" imgW="1333440" imgH="253800" progId="Equation.DSMT4">
                  <p:embed/>
                </p:oleObj>
              </mc:Choice>
              <mc:Fallback>
                <p:oleObj name="Equation" r:id="rId14" imgW="13334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37063"/>
                        <a:ext cx="2667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5076056" y="1230784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Presečne poprečne sile:</a:t>
            </a:r>
            <a:endParaRPr lang="sr-Latn-B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176908"/>
              </p:ext>
            </p:extLst>
          </p:nvPr>
        </p:nvGraphicFramePr>
        <p:xfrm>
          <a:off x="6898208" y="2205038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7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208" y="2205038"/>
                        <a:ext cx="1346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8714" y="3861048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savijanja: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05752"/>
              </p:ext>
            </p:extLst>
          </p:nvPr>
        </p:nvGraphicFramePr>
        <p:xfrm>
          <a:off x="3455144" y="4438045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8" name="Equation" r:id="rId5" imgW="1206360" imgH="253800" progId="Equation.DSMT4">
                  <p:embed/>
                </p:oleObj>
              </mc:Choice>
              <mc:Fallback>
                <p:oleObj name="Equation" r:id="rId5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44" y="4438045"/>
                        <a:ext cx="24130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251243"/>
              </p:ext>
            </p:extLst>
          </p:nvPr>
        </p:nvGraphicFramePr>
        <p:xfrm>
          <a:off x="7258000" y="1158801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9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00" y="1158801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7641438" y="1734880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20758"/>
              </p:ext>
            </p:extLst>
          </p:nvPr>
        </p:nvGraphicFramePr>
        <p:xfrm>
          <a:off x="7069988" y="28149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5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988" y="28149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52211"/>
              </p:ext>
            </p:extLst>
          </p:nvPr>
        </p:nvGraphicFramePr>
        <p:xfrm>
          <a:off x="6707584" y="3315072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51" name="Equation" r:id="rId11" imgW="660240" imgH="253800" progId="Equation.DSMT4">
                  <p:embed/>
                </p:oleObj>
              </mc:Choice>
              <mc:Fallback>
                <p:oleObj name="Equation" r:id="rId11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584" y="3315072"/>
                        <a:ext cx="13208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0784"/>
            <a:ext cx="3497580" cy="218209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31295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2967980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</a:t>
            </a:r>
            <a:r>
              <a:rPr lang="sr-Latn-BA" sz="2400" dirty="0"/>
              <a:t>statičke dijagrame ako </a:t>
            </a:r>
            <a:r>
              <a:rPr lang="sr-Latn-BA" sz="2400" dirty="0" smtClean="0"/>
              <a:t>su:     F = 4 kN i l = 4 m !!!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3497580" cy="169579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35262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smtClean="0"/>
              <a:t>onzola opterećena momentom sprega na slobodnom kraju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68623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koncentrisanom silom na slobodnom kraju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4663440" cy="2909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07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6169124" y="25666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582790"/>
              </p:ext>
            </p:extLst>
          </p:nvPr>
        </p:nvGraphicFramePr>
        <p:xfrm>
          <a:off x="7406208" y="313200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3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208" y="3132006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74268" y="384229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72443"/>
              </p:ext>
            </p:extLst>
          </p:nvPr>
        </p:nvGraphicFramePr>
        <p:xfrm>
          <a:off x="3939084" y="4397837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4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084" y="4397837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74268" y="5138440"/>
            <a:ext cx="36948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</a:t>
            </a:r>
            <a:r>
              <a:rPr lang="sr-Latn-RS" sz="2400" dirty="0" smtClean="0"/>
              <a:t>č</a:t>
            </a:r>
            <a:r>
              <a:rPr lang="sr-Latn-BA" sz="2400" dirty="0" smtClean="0"/>
              <a:t>ni</a:t>
            </a:r>
            <a:r>
              <a:rPr lang="en-US" sz="2400" dirty="0" smtClean="0"/>
              <a:t> </a:t>
            </a:r>
            <a:r>
              <a:rPr lang="sr-Latn-BA" sz="2400" dirty="0" smtClean="0"/>
              <a:t>momenti</a:t>
            </a:r>
            <a:r>
              <a:rPr lang="en-US" sz="2400" dirty="0" smtClean="0"/>
              <a:t> </a:t>
            </a:r>
            <a:r>
              <a:rPr lang="sr-Latn-BA" sz="2400" dirty="0" smtClean="0"/>
              <a:t>savijanja: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45757"/>
              </p:ext>
            </p:extLst>
          </p:nvPr>
        </p:nvGraphicFramePr>
        <p:xfrm>
          <a:off x="6046936" y="5369272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95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936" y="5369272"/>
                        <a:ext cx="15494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4663440" cy="27348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16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91680" y="620688"/>
            <a:ext cx="655272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statički dijagram</a:t>
            </a:r>
            <a:r>
              <a:rPr lang="sr-Latn-RS" sz="2400" dirty="0" smtClean="0"/>
              <a:t> ako je</a:t>
            </a:r>
            <a:r>
              <a:rPr lang="sr-Latn-BA" sz="2400" dirty="0" smtClean="0"/>
              <a:t>: M = 10 kNm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297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7949"/>
              </p:ext>
            </p:extLst>
          </p:nvPr>
        </p:nvGraphicFramePr>
        <p:xfrm>
          <a:off x="6757118" y="228654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36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28654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40542"/>
              </p:ext>
            </p:extLst>
          </p:nvPr>
        </p:nvGraphicFramePr>
        <p:xfrm>
          <a:off x="6372200" y="2719388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3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19388"/>
                        <a:ext cx="990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14575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51685"/>
              </p:ext>
            </p:extLst>
          </p:nvPr>
        </p:nvGraphicFramePr>
        <p:xfrm>
          <a:off x="3035002" y="4583113"/>
          <a:ext cx="292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38" name="Equation" r:id="rId7" imgW="1460160" imgH="393480" progId="Equation.DSMT4">
                  <p:embed/>
                </p:oleObj>
              </mc:Choice>
              <mc:Fallback>
                <p:oleObj name="Equation" r:id="rId7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002" y="4583113"/>
                        <a:ext cx="292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81263"/>
              </p:ext>
            </p:extLst>
          </p:nvPr>
        </p:nvGraphicFramePr>
        <p:xfrm>
          <a:off x="6012308" y="479777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3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308" y="479777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22947"/>
              </p:ext>
            </p:extLst>
          </p:nvPr>
        </p:nvGraphicFramePr>
        <p:xfrm>
          <a:off x="6419552" y="4535488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40" name="Equation" r:id="rId11" imgW="660240" imgH="419040" progId="Equation.DSMT4">
                  <p:embed/>
                </p:oleObj>
              </mc:Choice>
              <mc:Fallback>
                <p:oleObj name="Equation" r:id="rId11" imgW="660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552" y="4535488"/>
                        <a:ext cx="13208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620688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31925"/>
              </p:ext>
            </p:extLst>
          </p:nvPr>
        </p:nvGraphicFramePr>
        <p:xfrm>
          <a:off x="6127824" y="1628800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41"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824" y="1628800"/>
                        <a:ext cx="2260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9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Kombinovano opterećena greda sa prepustom</a:t>
            </a:r>
            <a:endParaRPr lang="sr-Latn-RS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941168"/>
            <a:ext cx="436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kombinovano opterećene grede sa prepustom</a:t>
            </a:r>
            <a:endParaRPr lang="sr-Latn-RS" sz="2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90461"/>
              </p:ext>
            </p:extLst>
          </p:nvPr>
        </p:nvGraphicFramePr>
        <p:xfrm>
          <a:off x="6550018" y="1749412"/>
          <a:ext cx="2400192" cy="434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2" name="Equation" r:id="rId4" imgW="1333440" imgH="2412720" progId="Equation.DSMT4">
                  <p:embed/>
                </p:oleObj>
              </mc:Choice>
              <mc:Fallback>
                <p:oleObj name="Equation" r:id="rId4" imgW="1333440" imgH="241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18" y="1749412"/>
                        <a:ext cx="2400192" cy="4342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9" y="1861302"/>
            <a:ext cx="4364183" cy="3079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88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31683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1) R</a:t>
            </a:r>
            <a:r>
              <a:rPr lang="sr-Latn-BA" sz="2400" b="1" dirty="0" smtClean="0"/>
              <a:t>eakcije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18520"/>
              </p:ext>
            </p:extLst>
          </p:nvPr>
        </p:nvGraphicFramePr>
        <p:xfrm>
          <a:off x="6012160" y="1973601"/>
          <a:ext cx="134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1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973601"/>
                        <a:ext cx="1346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5327" y="221046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51152"/>
              </p:ext>
            </p:extLst>
          </p:nvPr>
        </p:nvGraphicFramePr>
        <p:xfrm>
          <a:off x="1403648" y="4348361"/>
          <a:ext cx="457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2" name="Equation" r:id="rId5" imgW="2286000" imgH="253800" progId="Equation.DSMT4">
                  <p:embed/>
                </p:oleObj>
              </mc:Choice>
              <mc:Fallback>
                <p:oleObj name="Equation" r:id="rId5" imgW="2286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48361"/>
                        <a:ext cx="457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75754" y="422108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127"/>
              </p:ext>
            </p:extLst>
          </p:nvPr>
        </p:nvGraphicFramePr>
        <p:xfrm>
          <a:off x="1274763" y="5013325"/>
          <a:ext cx="568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3" name="Equation" r:id="rId7" imgW="2844720" imgH="457200" progId="Equation.DSMT4">
                  <p:embed/>
                </p:oleObj>
              </mc:Choice>
              <mc:Fallback>
                <p:oleObj name="Equation" r:id="rId7" imgW="2844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5013325"/>
                        <a:ext cx="568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75754" y="521635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364183" cy="3079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74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56309"/>
              </p:ext>
            </p:extLst>
          </p:nvPr>
        </p:nvGraphicFramePr>
        <p:xfrm>
          <a:off x="1542256" y="1024136"/>
          <a:ext cx="5334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66" name="Equation" r:id="rId3" imgW="2666880" imgH="914400" progId="Equation.DSMT4">
                  <p:embed/>
                </p:oleObj>
              </mc:Choice>
              <mc:Fallback>
                <p:oleObj name="Equation" r:id="rId3" imgW="2666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256" y="1024136"/>
                        <a:ext cx="5334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5754" y="3212976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04664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Iz (3)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02746"/>
              </p:ext>
            </p:extLst>
          </p:nvPr>
        </p:nvGraphicFramePr>
        <p:xfrm>
          <a:off x="1547664" y="3284984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67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5754" y="167119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289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675754" y="1239143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Sa (5), iz (2)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71129"/>
              </p:ext>
            </p:extLst>
          </p:nvPr>
        </p:nvGraphicFramePr>
        <p:xfrm>
          <a:off x="1428750" y="1052736"/>
          <a:ext cx="452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0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052736"/>
                        <a:ext cx="4521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5754" y="227687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72769"/>
              </p:ext>
            </p:extLst>
          </p:nvPr>
        </p:nvGraphicFramePr>
        <p:xfrm>
          <a:off x="1475656" y="236986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1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69865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7200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sr-Latn-RS" sz="2800" b="1" dirty="0" smtClean="0"/>
              <a:t>Izrazi za presečne</a:t>
            </a:r>
            <a:r>
              <a:rPr lang="sr-Latn-BA" sz="2800" b="1" dirty="0" smtClean="0"/>
              <a:t> </a:t>
            </a:r>
            <a:r>
              <a:rPr lang="sr-Latn-RS" sz="2800" b="1" dirty="0" smtClean="0"/>
              <a:t>veličine </a:t>
            </a:r>
            <a:r>
              <a:rPr lang="en-US" sz="2800" b="1" dirty="0" smtClean="0"/>
              <a:t>u </a:t>
            </a:r>
            <a:r>
              <a:rPr lang="sr-Latn-RS" sz="2800" b="1" dirty="0" smtClean="0"/>
              <a:t>poljima zadate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grede</a:t>
            </a:r>
            <a:endParaRPr lang="sr-Latn-BA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9" y="1324803"/>
            <a:ext cx="5237019" cy="48405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98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851920" y="332656"/>
            <a:ext cx="2736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I: 0 </a:t>
            </a:r>
            <a:r>
              <a:rPr lang="sr-Latn-BA" sz="2800" b="1" dirty="0" smtClean="0">
                <a:sym typeface="Symbol"/>
              </a:rPr>
              <a:t> z  1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99948"/>
              </p:ext>
            </p:extLst>
          </p:nvPr>
        </p:nvGraphicFramePr>
        <p:xfrm>
          <a:off x="1316608" y="1019175"/>
          <a:ext cx="3327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0" name="Equation" r:id="rId3" imgW="1663560" imgH="838080" progId="Equation.DSMT4">
                  <p:embed/>
                </p:oleObj>
              </mc:Choice>
              <mc:Fallback>
                <p:oleObj name="Equation" r:id="rId3" imgW="1663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608" y="1019175"/>
                        <a:ext cx="3327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1628800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95897"/>
              </p:ext>
            </p:extLst>
          </p:nvPr>
        </p:nvGraphicFramePr>
        <p:xfrm>
          <a:off x="1331640" y="2981325"/>
          <a:ext cx="195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Equation" r:id="rId5" imgW="977760" imgH="507960" progId="Equation.DSMT4">
                  <p:embed/>
                </p:oleObj>
              </mc:Choice>
              <mc:Fallback>
                <p:oleObj name="Equation" r:id="rId5" imgW="977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81325"/>
                        <a:ext cx="1955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9770" y="326064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8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106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563888" y="332656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</a:t>
            </a:r>
            <a:r>
              <a:rPr lang="sr-Latn-BA" sz="2800" b="1" dirty="0" smtClean="0"/>
              <a:t>I: </a:t>
            </a:r>
            <a:r>
              <a:rPr lang="en-US" sz="2800" b="1" dirty="0" smtClean="0"/>
              <a:t>1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 </a:t>
            </a:r>
            <a:r>
              <a:rPr lang="en-US" sz="2800" b="1" dirty="0" smtClean="0">
                <a:sym typeface="Symbol"/>
              </a:rPr>
              <a:t>2,25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9124"/>
              </p:ext>
            </p:extLst>
          </p:nvPr>
        </p:nvGraphicFramePr>
        <p:xfrm>
          <a:off x="1402679" y="1037208"/>
          <a:ext cx="5689601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6" name="Equation" r:id="rId3" imgW="2844720" imgH="1231560" progId="Equation.DSMT4">
                  <p:embed/>
                </p:oleObj>
              </mc:Choice>
              <mc:Fallback>
                <p:oleObj name="Equation" r:id="rId3" imgW="284472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79" y="1037208"/>
                        <a:ext cx="5689601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181520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9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00528"/>
              </p:ext>
            </p:extLst>
          </p:nvPr>
        </p:nvGraphicFramePr>
        <p:xfrm>
          <a:off x="1414016" y="3925168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7" name="Equation" r:id="rId5" imgW="1650960" imgH="507960" progId="Equation.DSMT4">
                  <p:embed/>
                </p:oleObj>
              </mc:Choice>
              <mc:Fallback>
                <p:oleObj name="Equation" r:id="rId5" imgW="165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016" y="3925168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19176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10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881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II</a:t>
            </a:r>
            <a:r>
              <a:rPr lang="sr-Latn-BA" sz="2800" b="1" dirty="0" smtClean="0"/>
              <a:t>I: </a:t>
            </a:r>
            <a:r>
              <a:rPr lang="en-US" sz="2800" b="1" dirty="0" smtClean="0"/>
              <a:t>2,25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3,5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73607"/>
              </p:ext>
            </p:extLst>
          </p:nvPr>
        </p:nvGraphicFramePr>
        <p:xfrm>
          <a:off x="1292944" y="1036638"/>
          <a:ext cx="63754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7" name="Equation" r:id="rId3" imgW="3187440" imgH="1231560" progId="Equation.DSMT4">
                  <p:embed/>
                </p:oleObj>
              </mc:Choice>
              <mc:Fallback>
                <p:oleObj name="Equation" r:id="rId3" imgW="31874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944" y="1036638"/>
                        <a:ext cx="63754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81520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11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47753"/>
              </p:ext>
            </p:extLst>
          </p:nvPr>
        </p:nvGraphicFramePr>
        <p:xfrm>
          <a:off x="1331640" y="3925888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8"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925888"/>
                        <a:ext cx="33274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19176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12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813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IV</a:t>
            </a:r>
            <a:r>
              <a:rPr lang="sr-Latn-BA" sz="2800" b="1" dirty="0" smtClean="0"/>
              <a:t>: </a:t>
            </a:r>
            <a:r>
              <a:rPr lang="en-US" sz="2800" b="1" dirty="0" smtClean="0"/>
              <a:t>3,5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98526"/>
              </p:ext>
            </p:extLst>
          </p:nvPr>
        </p:nvGraphicFramePr>
        <p:xfrm>
          <a:off x="1259632" y="1196752"/>
          <a:ext cx="62484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3" name="Equation" r:id="rId3" imgW="3124080" imgH="1498320" progId="Equation.DSMT4">
                  <p:embed/>
                </p:oleObj>
              </mc:Choice>
              <mc:Fallback>
                <p:oleObj name="Equation" r:id="rId3" imgW="31240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96752"/>
                        <a:ext cx="62484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2242021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13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2831"/>
              </p:ext>
            </p:extLst>
          </p:nvPr>
        </p:nvGraphicFramePr>
        <p:xfrm>
          <a:off x="1306513" y="4645025"/>
          <a:ext cx="3378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4" name="Equation" r:id="rId5" imgW="1688760" imgH="507960" progId="Equation.DSMT4">
                  <p:embed/>
                </p:oleObj>
              </mc:Choice>
              <mc:Fallback>
                <p:oleObj name="Equation" r:id="rId5" imgW="1688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645025"/>
                        <a:ext cx="33782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91112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14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21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V</a:t>
            </a:r>
            <a:r>
              <a:rPr lang="sr-Latn-BA" sz="2800" b="1" dirty="0" smtClean="0"/>
              <a:t>: </a:t>
            </a:r>
            <a:r>
              <a:rPr lang="en-US" sz="2800" b="1" dirty="0" smtClean="0"/>
              <a:t>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6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4314"/>
              </p:ext>
            </p:extLst>
          </p:nvPr>
        </p:nvGraphicFramePr>
        <p:xfrm>
          <a:off x="1331640" y="1196752"/>
          <a:ext cx="6284912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9" name="Equation" r:id="rId3" imgW="4190760" imgH="1498320" progId="Equation.DSMT4">
                  <p:embed/>
                </p:oleObj>
              </mc:Choice>
              <mc:Fallback>
                <p:oleObj name="Equation" r:id="rId3" imgW="4190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6284912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202589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15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7125"/>
              </p:ext>
            </p:extLst>
          </p:nvPr>
        </p:nvGraphicFramePr>
        <p:xfrm>
          <a:off x="1357313" y="4077072"/>
          <a:ext cx="3276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0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77072"/>
                        <a:ext cx="32766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343175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16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9815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3647932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46987"/>
              </p:ext>
            </p:extLst>
          </p:nvPr>
        </p:nvGraphicFramePr>
        <p:xfrm>
          <a:off x="3203848" y="4141192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6" name="Equation" r:id="rId3" imgW="1028520" imgH="507960" progId="Equation.DSMT4">
                  <p:embed/>
                </p:oleObj>
              </mc:Choice>
              <mc:Fallback>
                <p:oleObj name="Equation" r:id="rId3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1192"/>
                        <a:ext cx="20574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60348"/>
              </p:ext>
            </p:extLst>
          </p:nvPr>
        </p:nvGraphicFramePr>
        <p:xfrm>
          <a:off x="3725416" y="5780112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416" y="5780112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flipV="1">
            <a:off x="4175976" y="5276056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09320" y="332656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15496"/>
              </p:ext>
            </p:extLst>
          </p:nvPr>
        </p:nvGraphicFramePr>
        <p:xfrm>
          <a:off x="7533456" y="563488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8"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563488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9320" y="1214444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83446"/>
              </p:ext>
            </p:extLst>
          </p:nvPr>
        </p:nvGraphicFramePr>
        <p:xfrm>
          <a:off x="7558881" y="1445896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9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445896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55445"/>
              </p:ext>
            </p:extLst>
          </p:nvPr>
        </p:nvGraphicFramePr>
        <p:xfrm>
          <a:off x="5364088" y="44839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839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62933"/>
              </p:ext>
            </p:extLst>
          </p:nvPr>
        </p:nvGraphicFramePr>
        <p:xfrm>
          <a:off x="5822702" y="4129088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1" name="Equation" r:id="rId13" imgW="1117440" imgH="507960" progId="Equation.DSMT4">
                  <p:embed/>
                </p:oleObj>
              </mc:Choice>
              <mc:Fallback>
                <p:oleObj name="Equation" r:id="rId13" imgW="11174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702" y="4129088"/>
                        <a:ext cx="2235200" cy="1016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332656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1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47664" y="908720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Presečne veličine na granicama polja</a:t>
            </a:r>
            <a:endParaRPr lang="sr-Latn-B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32656"/>
            <a:ext cx="73911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3) </a:t>
            </a:r>
            <a:r>
              <a:rPr lang="sr-Latn-RS" sz="2400" b="1" dirty="0" smtClean="0"/>
              <a:t>Presečne veličine u karakterističnim presecima</a:t>
            </a:r>
            <a:endParaRPr lang="sr-Latn-BA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07295"/>
              </p:ext>
            </p:extLst>
          </p:nvPr>
        </p:nvGraphicFramePr>
        <p:xfrm>
          <a:off x="1524000" y="1397000"/>
          <a:ext cx="700844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kNm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23,0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RS" sz="2000" dirty="0" smtClean="0"/>
                        <a:t>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15,9375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III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RS" sz="2000" dirty="0" smtClean="0"/>
                        <a:t>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35,9375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sr-Latn-RS" sz="2000" dirty="0" smtClean="0"/>
                        <a:t>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2,0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41,2500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IV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sr-Latn-RS" sz="2000" dirty="0" smtClean="0"/>
                        <a:t>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12,0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41,2500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27,0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12,0000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V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sr-Latn-BA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12,</a:t>
                      </a:r>
                      <a:r>
                        <a:rPr lang="en-US" sz="2000" dirty="0" smtClean="0"/>
                        <a:t>0</a:t>
                      </a:r>
                      <a:r>
                        <a:rPr lang="sr-Latn-RS" sz="2000" dirty="0" smtClean="0"/>
                        <a:t>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r>
                        <a:rPr lang="sr-Latn-BA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17,0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0,0000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508104" y="2204864"/>
            <a:ext cx="79208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5508104" y="3356992"/>
            <a:ext cx="79208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37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13641"/>
              </p:ext>
            </p:extLst>
          </p:nvPr>
        </p:nvGraphicFramePr>
        <p:xfrm>
          <a:off x="1509713" y="730250"/>
          <a:ext cx="297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2"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730250"/>
                        <a:ext cx="297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742552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7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4297"/>
              </p:ext>
            </p:extLst>
          </p:nvPr>
        </p:nvGraphicFramePr>
        <p:xfrm>
          <a:off x="2267744" y="1854449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3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54449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181520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8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sp>
        <p:nvSpPr>
          <p:cNvPr id="8" name="Down Arrow 7"/>
          <p:cNvSpPr/>
          <p:nvPr/>
        </p:nvSpPr>
        <p:spPr>
          <a:xfrm>
            <a:off x="2555776" y="2420928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1530"/>
              </p:ext>
            </p:extLst>
          </p:nvPr>
        </p:nvGraphicFramePr>
        <p:xfrm>
          <a:off x="2483768" y="13664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3664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48835"/>
              </p:ext>
            </p:extLst>
          </p:nvPr>
        </p:nvGraphicFramePr>
        <p:xfrm>
          <a:off x="1322536" y="4068936"/>
          <a:ext cx="6273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5" name="Equation" r:id="rId9" imgW="3136680" imgH="291960" progId="Equation.DSMT4">
                  <p:embed/>
                </p:oleObj>
              </mc:Choice>
              <mc:Fallback>
                <p:oleObj name="Equation" r:id="rId9" imgW="313668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536" y="4068936"/>
                        <a:ext cx="6273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289532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9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67581"/>
              </p:ext>
            </p:extLst>
          </p:nvPr>
        </p:nvGraphicFramePr>
        <p:xfrm>
          <a:off x="1403648" y="2996952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6" name="Equation" r:id="rId11" imgW="1663560" imgH="253800" progId="Equation.DSMT4">
                  <p:embed/>
                </p:oleObj>
              </mc:Choice>
              <mc:Fallback>
                <p:oleObj name="Equation" r:id="rId11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96952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68344" y="397544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41628"/>
              </p:ext>
            </p:extLst>
          </p:nvPr>
        </p:nvGraphicFramePr>
        <p:xfrm>
          <a:off x="1331640" y="5005040"/>
          <a:ext cx="337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7" name="Equation" r:id="rId13" imgW="1688760" imgH="291960" progId="Equation.DSMT4">
                  <p:embed/>
                </p:oleObj>
              </mc:Choice>
              <mc:Fallback>
                <p:oleObj name="Equation" r:id="rId13" imgW="1688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05040"/>
                        <a:ext cx="3378200" cy="584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68344" y="505556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29559"/>
              </p:ext>
            </p:extLst>
          </p:nvPr>
        </p:nvGraphicFramePr>
        <p:xfrm>
          <a:off x="2564408" y="35266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08" y="35266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4" grpId="0"/>
      <p:bldP spid="16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940152" y="5919663"/>
            <a:ext cx="27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3" y="229909"/>
            <a:ext cx="4447309" cy="61514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5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42314" y="3900016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54963"/>
              </p:ext>
            </p:extLst>
          </p:nvPr>
        </p:nvGraphicFramePr>
        <p:xfrm>
          <a:off x="2066280" y="4908550"/>
          <a:ext cx="3225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2" name="Equation" r:id="rId3" imgW="1612800" imgH="660240" progId="Equation.DSMT4">
                  <p:embed/>
                </p:oleObj>
              </mc:Choice>
              <mc:Fallback>
                <p:oleObj name="Equation" r:id="rId3" imgW="1612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280" y="4908550"/>
                        <a:ext cx="32258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58403"/>
              </p:ext>
            </p:extLst>
          </p:nvPr>
        </p:nvGraphicFramePr>
        <p:xfrm>
          <a:off x="5343128" y="544661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3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544661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39235"/>
              </p:ext>
            </p:extLst>
          </p:nvPr>
        </p:nvGraphicFramePr>
        <p:xfrm>
          <a:off x="5789613" y="4911725"/>
          <a:ext cx="2743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4" name="Equation" r:id="rId7" imgW="1371600" imgH="660240" progId="Equation.DSMT4">
                  <p:embed/>
                </p:oleObj>
              </mc:Choice>
              <mc:Fallback>
                <p:oleObj name="Equation" r:id="rId7" imgW="13716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911725"/>
                        <a:ext cx="2743200" cy="1320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6" idx="1"/>
            <a:endCxn id="7" idx="1"/>
          </p:cNvCxnSpPr>
          <p:nvPr/>
        </p:nvCxnSpPr>
        <p:spPr>
          <a:xfrm rot="10800000" flipH="1" flipV="1">
            <a:off x="1742314" y="4315514"/>
            <a:ext cx="323966" cy="1253435"/>
          </a:xfrm>
          <a:prstGeom prst="bentConnector3">
            <a:avLst>
              <a:gd name="adj1" fmla="val -7056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9320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40094"/>
              </p:ext>
            </p:extLst>
          </p:nvPr>
        </p:nvGraphicFramePr>
        <p:xfrm>
          <a:off x="7533456" y="707504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5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07504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9320" y="135846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33020"/>
              </p:ext>
            </p:extLst>
          </p:nvPr>
        </p:nvGraphicFramePr>
        <p:xfrm>
          <a:off x="7558881" y="1589912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6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589912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476672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85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19547"/>
              </p:ext>
            </p:extLst>
          </p:nvPr>
        </p:nvGraphicFramePr>
        <p:xfrm>
          <a:off x="6441256" y="2413000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6" name="Equation" r:id="rId3" imgW="1117440" imgH="507960" progId="Equation.DSMT4">
                  <p:embed/>
                </p:oleObj>
              </mc:Choice>
              <mc:Fallback>
                <p:oleObj name="Equation" r:id="rId3" imgW="111744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256" y="2413000"/>
                        <a:ext cx="2235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64081"/>
              </p:ext>
            </p:extLst>
          </p:nvPr>
        </p:nvGraphicFramePr>
        <p:xfrm>
          <a:off x="5932488" y="3911600"/>
          <a:ext cx="2743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7" name="Equation" r:id="rId5" imgW="1371600" imgH="660240" progId="Equation.DSMT4">
                  <p:embed/>
                </p:oleObj>
              </mc:Choice>
              <mc:Fallback>
                <p:oleObj name="Equation" r:id="rId5" imgW="1371600" imgH="660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8" y="3911600"/>
                        <a:ext cx="2743200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1563"/>
            <a:ext cx="4295603" cy="594775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3942" y="5847655"/>
            <a:ext cx="30425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Statički dijagrami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4256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608" y="540000"/>
            <a:ext cx="7498080" cy="13048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ravnomerno raspodeljenim opterećenjem na delu raspona (2. slučaj)</a:t>
            </a:r>
            <a:endParaRPr lang="sr-Latn-BA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468623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ravnomerno raspodeljenim opterećenjem na delu raspona (2. slučaj)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84" y="1988840"/>
            <a:ext cx="4655128" cy="2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6" y="670382"/>
            <a:ext cx="4655128" cy="31089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87728"/>
              </p:ext>
            </p:extLst>
          </p:nvPr>
        </p:nvGraphicFramePr>
        <p:xfrm>
          <a:off x="6757118" y="232303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3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32303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61311"/>
              </p:ext>
            </p:extLst>
          </p:nvPr>
        </p:nvGraphicFramePr>
        <p:xfrm>
          <a:off x="6372200" y="2755875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4" name="Equation" r:id="rId6" imgW="495000" imgH="228600" progId="Equation.DSMT4">
                  <p:embed/>
                </p:oleObj>
              </mc:Choice>
              <mc:Fallback>
                <p:oleObj name="Equation" r:id="rId6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55875"/>
                        <a:ext cx="990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182243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0812"/>
              </p:ext>
            </p:extLst>
          </p:nvPr>
        </p:nvGraphicFramePr>
        <p:xfrm>
          <a:off x="2882578" y="4581624"/>
          <a:ext cx="365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5" name="Equation" r:id="rId8" imgW="1828800" imgH="431640" progId="Equation.DSMT4">
                  <p:embed/>
                </p:oleObj>
              </mc:Choice>
              <mc:Fallback>
                <p:oleObj name="Equation" r:id="rId8" imgW="182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578" y="4581624"/>
                        <a:ext cx="365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82077"/>
              </p:ext>
            </p:extLst>
          </p:nvPr>
        </p:nvGraphicFramePr>
        <p:xfrm>
          <a:off x="6211168" y="3501008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6" name="Equation" r:id="rId10" imgW="1066680" imgH="431640" progId="Equation.DSMT4">
                  <p:embed/>
                </p:oleObj>
              </mc:Choice>
              <mc:Fallback>
                <p:oleObj name="Equation" r:id="rId10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168" y="3501008"/>
                        <a:ext cx="2133600" cy="8636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4168" y="6571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89268"/>
              </p:ext>
            </p:extLst>
          </p:nvPr>
        </p:nvGraphicFramePr>
        <p:xfrm>
          <a:off x="6084168" y="1665287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7" name="Equation" r:id="rId12" imgW="1130040" imgH="253800" progId="Equation.DSMT4">
                  <p:embed/>
                </p:oleObj>
              </mc:Choice>
              <mc:Fallback>
                <p:oleObj name="Equation" r:id="rId12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665287"/>
                        <a:ext cx="2260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11570"/>
              </p:ext>
            </p:extLst>
          </p:nvPr>
        </p:nvGraphicFramePr>
        <p:xfrm>
          <a:off x="6588224" y="48691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8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86916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2552"/>
              </p:ext>
            </p:extLst>
          </p:nvPr>
        </p:nvGraphicFramePr>
        <p:xfrm>
          <a:off x="7163693" y="447672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9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693" y="447672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3"/>
            <a:endCxn id="15" idx="2"/>
          </p:cNvCxnSpPr>
          <p:nvPr/>
        </p:nvCxnSpPr>
        <p:spPr>
          <a:xfrm flipV="1">
            <a:off x="6969224" y="4883125"/>
            <a:ext cx="334169" cy="13843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6309320" y="54868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76724"/>
              </p:ext>
            </p:extLst>
          </p:nvPr>
        </p:nvGraphicFramePr>
        <p:xfrm>
          <a:off x="7533456" y="779512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5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79512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09320" y="1430468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111785"/>
              </p:ext>
            </p:extLst>
          </p:nvPr>
        </p:nvGraphicFramePr>
        <p:xfrm>
          <a:off x="7558881" y="1661920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6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661920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31640" y="3719940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01849"/>
              </p:ext>
            </p:extLst>
          </p:nvPr>
        </p:nvGraphicFramePr>
        <p:xfrm>
          <a:off x="2217738" y="4246563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7" name="Equation" r:id="rId7" imgW="1422360" imgH="507960" progId="Equation.DSMT4">
                  <p:embed/>
                </p:oleObj>
              </mc:Choice>
              <mc:Fallback>
                <p:oleObj name="Equation" r:id="rId7" imgW="1422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4246563"/>
                        <a:ext cx="2844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62833"/>
              </p:ext>
            </p:extLst>
          </p:nvPr>
        </p:nvGraphicFramePr>
        <p:xfrm>
          <a:off x="3581400" y="585212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8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5212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4031960" y="5373256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32023"/>
              </p:ext>
            </p:extLst>
          </p:nvPr>
        </p:nvGraphicFramePr>
        <p:xfrm>
          <a:off x="5148064" y="45633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9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633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54668"/>
              </p:ext>
            </p:extLst>
          </p:nvPr>
        </p:nvGraphicFramePr>
        <p:xfrm>
          <a:off x="5607248" y="4183063"/>
          <a:ext cx="299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0" name="Equation" r:id="rId13" imgW="1498320" imgH="533160" progId="Equation.DSMT4">
                  <p:embed/>
                </p:oleObj>
              </mc:Choice>
              <mc:Fallback>
                <p:oleObj name="Equation" r:id="rId13" imgW="1498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248" y="4183063"/>
                        <a:ext cx="2997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569314"/>
            <a:ext cx="4655128" cy="30757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65471"/>
              </p:ext>
            </p:extLst>
          </p:nvPr>
        </p:nvGraphicFramePr>
        <p:xfrm>
          <a:off x="6305892" y="2636912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1" name="Equation" r:id="rId16" imgW="1117440" imgH="507960" progId="Equation.DSMT4">
                  <p:embed/>
                </p:oleObj>
              </mc:Choice>
              <mc:Fallback>
                <p:oleObj name="Equation" r:id="rId16" imgW="1117440" imgH="50796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892" y="2636912"/>
                        <a:ext cx="2235200" cy="1016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29332"/>
              </p:ext>
            </p:extLst>
          </p:nvPr>
        </p:nvGraphicFramePr>
        <p:xfrm>
          <a:off x="7287333" y="372903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2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333" y="372903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5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8428</TotalTime>
  <Words>688</Words>
  <Application>Microsoft Office PowerPoint</Application>
  <PresentationFormat>On-screen Show (4:3)</PresentationFormat>
  <Paragraphs>218</Paragraphs>
  <Slides>42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MathType 6.0 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Microsoft</cp:lastModifiedBy>
  <cp:revision>923</cp:revision>
  <cp:lastPrinted>2015-12-01T11:54:49Z</cp:lastPrinted>
  <dcterms:created xsi:type="dcterms:W3CDTF">2013-09-29T06:25:24Z</dcterms:created>
  <dcterms:modified xsi:type="dcterms:W3CDTF">2022-11-22T08:02:51Z</dcterms:modified>
</cp:coreProperties>
</file>