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sldIdLst>
    <p:sldId id="256" r:id="rId2"/>
    <p:sldId id="363" r:id="rId3"/>
    <p:sldId id="374" r:id="rId4"/>
    <p:sldId id="375" r:id="rId5"/>
    <p:sldId id="376" r:id="rId6"/>
    <p:sldId id="421" r:id="rId7"/>
    <p:sldId id="422" r:id="rId8"/>
    <p:sldId id="379" r:id="rId9"/>
    <p:sldId id="380" r:id="rId10"/>
    <p:sldId id="381" r:id="rId11"/>
    <p:sldId id="423" r:id="rId12"/>
    <p:sldId id="424" r:id="rId13"/>
    <p:sldId id="425" r:id="rId14"/>
    <p:sldId id="426" r:id="rId15"/>
    <p:sldId id="427" r:id="rId16"/>
    <p:sldId id="413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398" r:id="rId34"/>
    <p:sldId id="399" r:id="rId35"/>
    <p:sldId id="401" r:id="rId36"/>
    <p:sldId id="402" r:id="rId37"/>
    <p:sldId id="403" r:id="rId38"/>
    <p:sldId id="404" r:id="rId39"/>
    <p:sldId id="405" r:id="rId40"/>
    <p:sldId id="406" r:id="rId41"/>
    <p:sldId id="407" r:id="rId42"/>
    <p:sldId id="408" r:id="rId43"/>
    <p:sldId id="409" r:id="rId44"/>
    <p:sldId id="414" r:id="rId45"/>
    <p:sldId id="415" r:id="rId46"/>
    <p:sldId id="416" r:id="rId47"/>
    <p:sldId id="417" r:id="rId48"/>
    <p:sldId id="418" r:id="rId49"/>
    <p:sldId id="419" r:id="rId50"/>
    <p:sldId id="420" r:id="rId5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0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5.wmf"/><Relationship Id="rId6" Type="http://schemas.openxmlformats.org/officeDocument/2006/relationships/image" Target="../media/image11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44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.wmf"/><Relationship Id="rId5" Type="http://schemas.openxmlformats.org/officeDocument/2006/relationships/image" Target="../media/image11.wmf"/><Relationship Id="rId4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5.wmf"/><Relationship Id="rId4" Type="http://schemas.openxmlformats.org/officeDocument/2006/relationships/image" Target="../media/image1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38.wmf"/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60.wmf"/><Relationship Id="rId2" Type="http://schemas.openxmlformats.org/officeDocument/2006/relationships/image" Target="../media/image56.wmf"/><Relationship Id="rId1" Type="http://schemas.openxmlformats.org/officeDocument/2006/relationships/image" Target="../media/image3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1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6.wmf"/><Relationship Id="rId1" Type="http://schemas.openxmlformats.org/officeDocument/2006/relationships/image" Target="../media/image63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7" Type="http://schemas.openxmlformats.org/officeDocument/2006/relationships/image" Target="../media/image73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2.wmf"/><Relationship Id="rId5" Type="http://schemas.openxmlformats.org/officeDocument/2006/relationships/image" Target="../media/image11.wmf"/><Relationship Id="rId4" Type="http://schemas.openxmlformats.org/officeDocument/2006/relationships/image" Target="../media/image71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60.wmf"/><Relationship Id="rId2" Type="http://schemas.openxmlformats.org/officeDocument/2006/relationships/image" Target="../media/image56.wmf"/><Relationship Id="rId1" Type="http://schemas.openxmlformats.org/officeDocument/2006/relationships/image" Target="../media/image3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1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5.wmf"/><Relationship Id="rId1" Type="http://schemas.openxmlformats.org/officeDocument/2006/relationships/image" Target="../media/image63.wmf"/><Relationship Id="rId4" Type="http://schemas.openxmlformats.org/officeDocument/2006/relationships/image" Target="../media/image81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83.wmf"/><Relationship Id="rId7" Type="http://schemas.openxmlformats.org/officeDocument/2006/relationships/image" Target="../media/image86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1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7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5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5.wmf"/><Relationship Id="rId1" Type="http://schemas.openxmlformats.org/officeDocument/2006/relationships/image" Target="../media/image96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99.wmf"/><Relationship Id="rId1" Type="http://schemas.openxmlformats.org/officeDocument/2006/relationships/image" Target="../media/image101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10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2.wmf"/><Relationship Id="rId1" Type="http://schemas.openxmlformats.org/officeDocument/2006/relationships/image" Target="../media/image20.wmf"/><Relationship Id="rId6" Type="http://schemas.openxmlformats.org/officeDocument/2006/relationships/image" Target="../media/image22.wmf"/><Relationship Id="rId5" Type="http://schemas.openxmlformats.org/officeDocument/2006/relationships/image" Target="../media/image11.wmf"/><Relationship Id="rId4" Type="http://schemas.openxmlformats.org/officeDocument/2006/relationships/image" Target="../media/image2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5" Type="http://schemas.openxmlformats.org/officeDocument/2006/relationships/image" Target="../media/image106.wmf"/><Relationship Id="rId4" Type="http://schemas.openxmlformats.org/officeDocument/2006/relationships/image" Target="../media/image11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4" Type="http://schemas.openxmlformats.org/officeDocument/2006/relationships/image" Target="../media/image110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52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5" Type="http://schemas.openxmlformats.org/officeDocument/2006/relationships/image" Target="../media/image11.wmf"/><Relationship Id="rId4" Type="http://schemas.openxmlformats.org/officeDocument/2006/relationships/image" Target="../media/image121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5" Type="http://schemas.openxmlformats.org/officeDocument/2006/relationships/image" Target="../media/image11.wmf"/><Relationship Id="rId4" Type="http://schemas.openxmlformats.org/officeDocument/2006/relationships/image" Target="../media/image125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128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129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28.wmf"/><Relationship Id="rId1" Type="http://schemas.openxmlformats.org/officeDocument/2006/relationships/image" Target="../media/image130.wmf"/><Relationship Id="rId4" Type="http://schemas.openxmlformats.org/officeDocument/2006/relationships/image" Target="../media/image11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18.wmf"/><Relationship Id="rId5" Type="http://schemas.openxmlformats.org/officeDocument/2006/relationships/image" Target="../media/image11.wmf"/><Relationship Id="rId4" Type="http://schemas.openxmlformats.org/officeDocument/2006/relationships/image" Target="../media/image26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7" Type="http://schemas.openxmlformats.org/officeDocument/2006/relationships/image" Target="../media/image142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6" Type="http://schemas.openxmlformats.org/officeDocument/2006/relationships/image" Target="../media/image141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144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148.w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5" Type="http://schemas.openxmlformats.org/officeDocument/2006/relationships/image" Target="../media/image148.wmf"/><Relationship Id="rId4" Type="http://schemas.openxmlformats.org/officeDocument/2006/relationships/image" Target="../media/image150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6.wmf"/><Relationship Id="rId4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33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5.wmf"/><Relationship Id="rId4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5.wmf"/><Relationship Id="rId1" Type="http://schemas.openxmlformats.org/officeDocument/2006/relationships/image" Target="../media/image38.wmf"/><Relationship Id="rId4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</a:t>
            </a:fld>
            <a:endParaRPr lang="sr-Latn-B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9</a:t>
            </a:fld>
            <a:endParaRPr lang="sr-Latn-B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17</a:t>
            </a:fld>
            <a:endParaRPr lang="sr-Latn-B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23</a:t>
            </a:fld>
            <a:endParaRPr lang="sr-Latn-B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29</a:t>
            </a:fld>
            <a:endParaRPr lang="sr-Latn-B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36</a:t>
            </a:fld>
            <a:endParaRPr lang="sr-Latn-B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37</a:t>
            </a:fld>
            <a:endParaRPr lang="sr-Latn-B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45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7703-8E16-487E-9C53-5689B35F1D8A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A0E7-D7EE-49B6-B6C2-B607531B6015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CEEA-64DD-4F7E-972B-B3E62417384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D375-66D2-4263-B149-F7313A838E3D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C71E-8544-4CFF-A937-EC4E0B9C919A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2F60-BD0A-41E4-863C-4EAD360F08C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6BB-F95F-48BA-89E8-12713FF2513F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9468-6968-41E6-80E1-73184D1A2A2E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0319-D2A6-4E1F-B1B3-113C61BEEB69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42.bin"/><Relationship Id="rId18" Type="http://schemas.openxmlformats.org/officeDocument/2006/relationships/oleObject" Target="../embeddings/oleObject45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31.wmf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4.bin"/><Relationship Id="rId20" Type="http://schemas.openxmlformats.org/officeDocument/2006/relationships/image" Target="../media/image30.jpeg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image" Target="../media/image32.wmf"/><Relationship Id="rId10" Type="http://schemas.openxmlformats.org/officeDocument/2006/relationships/image" Target="../media/image6.wmf"/><Relationship Id="rId19" Type="http://schemas.openxmlformats.org/officeDocument/2006/relationships/image" Target="../media/image10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0.bin"/><Relationship Id="rId14" Type="http://schemas.openxmlformats.org/officeDocument/2006/relationships/oleObject" Target="../embeddings/oleObject4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5.wmf"/><Relationship Id="rId3" Type="http://schemas.openxmlformats.org/officeDocument/2006/relationships/image" Target="../media/image37.jpeg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11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oleObject" Target="../embeddings/oleObject49.bin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wmf"/><Relationship Id="rId11" Type="http://schemas.openxmlformats.org/officeDocument/2006/relationships/image" Target="../media/image40.wmf"/><Relationship Id="rId5" Type="http://schemas.openxmlformats.org/officeDocument/2006/relationships/oleObject" Target="../embeddings/oleObject39.bin"/><Relationship Id="rId10" Type="http://schemas.openxmlformats.org/officeDocument/2006/relationships/oleObject" Target="../embeddings/oleObject51.bin"/><Relationship Id="rId4" Type="http://schemas.openxmlformats.org/officeDocument/2006/relationships/image" Target="../media/image38.wmf"/><Relationship Id="rId9" Type="http://schemas.openxmlformats.org/officeDocument/2006/relationships/image" Target="../media/image3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43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oleObject" Target="../embeddings/oleObject63.bin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51.jpeg"/><Relationship Id="rId4" Type="http://schemas.openxmlformats.org/officeDocument/2006/relationships/image" Target="../media/image28.wmf"/><Relationship Id="rId9" Type="http://schemas.openxmlformats.org/officeDocument/2006/relationships/image" Target="../media/image4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73.bin"/><Relationship Id="rId18" Type="http://schemas.openxmlformats.org/officeDocument/2006/relationships/oleObject" Target="../embeddings/oleObject76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58.wmf"/><Relationship Id="rId1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5.bin"/><Relationship Id="rId20" Type="http://schemas.openxmlformats.org/officeDocument/2006/relationships/image" Target="../media/image55.jpeg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5" Type="http://schemas.openxmlformats.org/officeDocument/2006/relationships/image" Target="../media/image59.wmf"/><Relationship Id="rId10" Type="http://schemas.openxmlformats.org/officeDocument/2006/relationships/image" Target="../media/image57.wmf"/><Relationship Id="rId19" Type="http://schemas.openxmlformats.org/officeDocument/2006/relationships/image" Target="../media/image10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71.bin"/><Relationship Id="rId14" Type="http://schemas.openxmlformats.org/officeDocument/2006/relationships/oleObject" Target="../embeddings/oleObject7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64.wmf"/><Relationship Id="rId3" Type="http://schemas.openxmlformats.org/officeDocument/2006/relationships/image" Target="../media/image55.jpeg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11.wmf"/><Relationship Id="rId5" Type="http://schemas.openxmlformats.org/officeDocument/2006/relationships/image" Target="../media/image61.wmf"/><Relationship Id="rId15" Type="http://schemas.openxmlformats.org/officeDocument/2006/relationships/image" Target="../media/image65.w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8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64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12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6.wmf"/><Relationship Id="rId11" Type="http://schemas.openxmlformats.org/officeDocument/2006/relationships/image" Target="../media/image55.jpeg"/><Relationship Id="rId5" Type="http://schemas.openxmlformats.org/officeDocument/2006/relationships/oleObject" Target="../embeddings/oleObject84.bin"/><Relationship Id="rId15" Type="http://schemas.openxmlformats.org/officeDocument/2006/relationships/image" Target="../media/image65.wmf"/><Relationship Id="rId10" Type="http://schemas.openxmlformats.org/officeDocument/2006/relationships/image" Target="../media/image67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86.bin"/><Relationship Id="rId14" Type="http://schemas.openxmlformats.org/officeDocument/2006/relationships/oleObject" Target="../embeddings/oleObject8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11.wmf"/><Relationship Id="rId3" Type="http://schemas.openxmlformats.org/officeDocument/2006/relationships/image" Target="../media/image55.jpeg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91.bin"/><Relationship Id="rId17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3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71.wmf"/><Relationship Id="rId5" Type="http://schemas.openxmlformats.org/officeDocument/2006/relationships/image" Target="../media/image68.wmf"/><Relationship Id="rId15" Type="http://schemas.openxmlformats.org/officeDocument/2006/relationships/image" Target="../media/image72.wmf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7.bin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9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7" Type="http://schemas.openxmlformats.org/officeDocument/2006/relationships/image" Target="../media/image7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7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13" Type="http://schemas.openxmlformats.org/officeDocument/2006/relationships/image" Target="../media/image58.wmf"/><Relationship Id="rId18" Type="http://schemas.openxmlformats.org/officeDocument/2006/relationships/image" Target="../media/image60.wmf"/><Relationship Id="rId3" Type="http://schemas.openxmlformats.org/officeDocument/2006/relationships/image" Target="../media/image77.jpeg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100.bin"/><Relationship Id="rId17" Type="http://schemas.openxmlformats.org/officeDocument/2006/relationships/oleObject" Target="../embeddings/oleObject10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9.wmf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7.bin"/><Relationship Id="rId11" Type="http://schemas.openxmlformats.org/officeDocument/2006/relationships/image" Target="../media/image57.wmf"/><Relationship Id="rId5" Type="http://schemas.openxmlformats.org/officeDocument/2006/relationships/image" Target="../media/image3.wmf"/><Relationship Id="rId15" Type="http://schemas.openxmlformats.org/officeDocument/2006/relationships/oleObject" Target="../embeddings/oleObject102.bin"/><Relationship Id="rId10" Type="http://schemas.openxmlformats.org/officeDocument/2006/relationships/oleObject" Target="../embeddings/oleObject99.bin"/><Relationship Id="rId19" Type="http://schemas.openxmlformats.org/officeDocument/2006/relationships/oleObject" Target="../embeddings/oleObject104.bin"/><Relationship Id="rId4" Type="http://schemas.openxmlformats.org/officeDocument/2006/relationships/oleObject" Target="../embeddings/oleObject96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10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9.wmf"/><Relationship Id="rId11" Type="http://schemas.openxmlformats.org/officeDocument/2006/relationships/image" Target="../media/image77.jpeg"/><Relationship Id="rId5" Type="http://schemas.openxmlformats.org/officeDocument/2006/relationships/oleObject" Target="../embeddings/oleObject106.bin"/><Relationship Id="rId10" Type="http://schemas.openxmlformats.org/officeDocument/2006/relationships/image" Target="../media/image11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10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.wmf"/><Relationship Id="rId11" Type="http://schemas.openxmlformats.org/officeDocument/2006/relationships/image" Target="../media/image81.wmf"/><Relationship Id="rId5" Type="http://schemas.openxmlformats.org/officeDocument/2006/relationships/oleObject" Target="../embeddings/oleObject110.bin"/><Relationship Id="rId10" Type="http://schemas.openxmlformats.org/officeDocument/2006/relationships/oleObject" Target="../embeddings/oleObject112.bin"/><Relationship Id="rId4" Type="http://schemas.openxmlformats.org/officeDocument/2006/relationships/image" Target="../media/image63.wmf"/><Relationship Id="rId9" Type="http://schemas.openxmlformats.org/officeDocument/2006/relationships/image" Target="../media/image7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13" Type="http://schemas.openxmlformats.org/officeDocument/2006/relationships/image" Target="../media/image84.wmf"/><Relationship Id="rId18" Type="http://schemas.openxmlformats.org/officeDocument/2006/relationships/oleObject" Target="../embeddings/oleObject120.bin"/><Relationship Id="rId3" Type="http://schemas.openxmlformats.org/officeDocument/2006/relationships/image" Target="../media/image77.jpeg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117.bin"/><Relationship Id="rId17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9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11.wmf"/><Relationship Id="rId5" Type="http://schemas.openxmlformats.org/officeDocument/2006/relationships/image" Target="../media/image81.wmf"/><Relationship Id="rId15" Type="http://schemas.openxmlformats.org/officeDocument/2006/relationships/image" Target="../media/image85.wmf"/><Relationship Id="rId10" Type="http://schemas.openxmlformats.org/officeDocument/2006/relationships/oleObject" Target="../embeddings/oleObject116.bin"/><Relationship Id="rId19" Type="http://schemas.openxmlformats.org/officeDocument/2006/relationships/image" Target="../media/image5.wmf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83.wmf"/><Relationship Id="rId14" Type="http://schemas.openxmlformats.org/officeDocument/2006/relationships/oleObject" Target="../embeddings/oleObject11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7" Type="http://schemas.openxmlformats.org/officeDocument/2006/relationships/image" Target="../media/image8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7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8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18" Type="http://schemas.openxmlformats.org/officeDocument/2006/relationships/image" Target="../media/image9.wmf"/><Relationship Id="rId3" Type="http://schemas.openxmlformats.org/officeDocument/2006/relationships/image" Target="../media/image2.jpeg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9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129.bin"/><Relationship Id="rId18" Type="http://schemas.openxmlformats.org/officeDocument/2006/relationships/oleObject" Target="../embeddings/oleObject132.bin"/><Relationship Id="rId3" Type="http://schemas.openxmlformats.org/officeDocument/2006/relationships/oleObject" Target="../embeddings/oleObject124.bin"/><Relationship Id="rId7" Type="http://schemas.openxmlformats.org/officeDocument/2006/relationships/oleObject" Target="../embeddings/oleObject126.bin"/><Relationship Id="rId12" Type="http://schemas.openxmlformats.org/officeDocument/2006/relationships/image" Target="../media/image93.wmf"/><Relationship Id="rId17" Type="http://schemas.openxmlformats.org/officeDocument/2006/relationships/image" Target="../media/image9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1.bin"/><Relationship Id="rId20" Type="http://schemas.openxmlformats.org/officeDocument/2006/relationships/image" Target="../media/image89.jpeg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128.bin"/><Relationship Id="rId5" Type="http://schemas.openxmlformats.org/officeDocument/2006/relationships/oleObject" Target="../embeddings/oleObject125.bin"/><Relationship Id="rId15" Type="http://schemas.openxmlformats.org/officeDocument/2006/relationships/image" Target="../media/image94.wmf"/><Relationship Id="rId10" Type="http://schemas.openxmlformats.org/officeDocument/2006/relationships/image" Target="../media/image92.wmf"/><Relationship Id="rId19" Type="http://schemas.openxmlformats.org/officeDocument/2006/relationships/image" Target="../media/image10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127.bin"/><Relationship Id="rId14" Type="http://schemas.openxmlformats.org/officeDocument/2006/relationships/oleObject" Target="../embeddings/oleObject130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3" Type="http://schemas.openxmlformats.org/officeDocument/2006/relationships/oleObject" Target="../embeddings/oleObject133.bin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34.bin"/><Relationship Id="rId5" Type="http://schemas.openxmlformats.org/officeDocument/2006/relationships/image" Target="../media/image89.jpeg"/><Relationship Id="rId4" Type="http://schemas.openxmlformats.org/officeDocument/2006/relationships/image" Target="../media/image96.wmf"/><Relationship Id="rId9" Type="http://schemas.openxmlformats.org/officeDocument/2006/relationships/image" Target="../media/image9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13" Type="http://schemas.openxmlformats.org/officeDocument/2006/relationships/image" Target="../media/image64.wmf"/><Relationship Id="rId3" Type="http://schemas.openxmlformats.org/officeDocument/2006/relationships/oleObject" Target="../embeddings/oleObject136.bin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1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37.bin"/><Relationship Id="rId11" Type="http://schemas.openxmlformats.org/officeDocument/2006/relationships/image" Target="../media/image5.wmf"/><Relationship Id="rId5" Type="http://schemas.openxmlformats.org/officeDocument/2006/relationships/image" Target="../media/image89.jpeg"/><Relationship Id="rId15" Type="http://schemas.openxmlformats.org/officeDocument/2006/relationships/image" Target="../media/image65.wmf"/><Relationship Id="rId10" Type="http://schemas.openxmlformats.org/officeDocument/2006/relationships/oleObject" Target="../embeddings/oleObject139.bin"/><Relationship Id="rId4" Type="http://schemas.openxmlformats.org/officeDocument/2006/relationships/image" Target="../media/image98.wmf"/><Relationship Id="rId9" Type="http://schemas.openxmlformats.org/officeDocument/2006/relationships/image" Target="../media/image100.wmf"/><Relationship Id="rId14" Type="http://schemas.openxmlformats.org/officeDocument/2006/relationships/oleObject" Target="../embeddings/oleObject141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13" Type="http://schemas.openxmlformats.org/officeDocument/2006/relationships/image" Target="../media/image64.wmf"/><Relationship Id="rId3" Type="http://schemas.openxmlformats.org/officeDocument/2006/relationships/oleObject" Target="../embeddings/oleObject142.bin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1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43.bin"/><Relationship Id="rId11" Type="http://schemas.openxmlformats.org/officeDocument/2006/relationships/image" Target="../media/image102.wmf"/><Relationship Id="rId5" Type="http://schemas.openxmlformats.org/officeDocument/2006/relationships/image" Target="../media/image89.jpeg"/><Relationship Id="rId15" Type="http://schemas.openxmlformats.org/officeDocument/2006/relationships/image" Target="../media/image65.wmf"/><Relationship Id="rId10" Type="http://schemas.openxmlformats.org/officeDocument/2006/relationships/oleObject" Target="../embeddings/oleObject145.bin"/><Relationship Id="rId4" Type="http://schemas.openxmlformats.org/officeDocument/2006/relationships/image" Target="../media/image101.wmf"/><Relationship Id="rId9" Type="http://schemas.openxmlformats.org/officeDocument/2006/relationships/image" Target="../media/image5.wmf"/><Relationship Id="rId14" Type="http://schemas.openxmlformats.org/officeDocument/2006/relationships/oleObject" Target="../embeddings/oleObject141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13" Type="http://schemas.openxmlformats.org/officeDocument/2006/relationships/image" Target="../media/image106.wmf"/><Relationship Id="rId3" Type="http://schemas.openxmlformats.org/officeDocument/2006/relationships/image" Target="../media/image89.jpeg"/><Relationship Id="rId7" Type="http://schemas.openxmlformats.org/officeDocument/2006/relationships/image" Target="../media/image104.wmf"/><Relationship Id="rId12" Type="http://schemas.openxmlformats.org/officeDocument/2006/relationships/oleObject" Target="../embeddings/oleObject1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47.bin"/><Relationship Id="rId11" Type="http://schemas.openxmlformats.org/officeDocument/2006/relationships/image" Target="../media/image11.wmf"/><Relationship Id="rId5" Type="http://schemas.openxmlformats.org/officeDocument/2006/relationships/image" Target="../media/image103.wmf"/><Relationship Id="rId10" Type="http://schemas.openxmlformats.org/officeDocument/2006/relationships/oleObject" Target="../embeddings/oleObject149.bin"/><Relationship Id="rId4" Type="http://schemas.openxmlformats.org/officeDocument/2006/relationships/oleObject" Target="../embeddings/oleObject146.bin"/><Relationship Id="rId9" Type="http://schemas.openxmlformats.org/officeDocument/2006/relationships/image" Target="../media/image10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oleObject" Target="../embeddings/oleObject151.bin"/><Relationship Id="rId7" Type="http://schemas.openxmlformats.org/officeDocument/2006/relationships/oleObject" Target="../embeddings/oleObject1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8.wmf"/><Relationship Id="rId11" Type="http://schemas.openxmlformats.org/officeDocument/2006/relationships/image" Target="../media/image111.jpeg"/><Relationship Id="rId5" Type="http://schemas.openxmlformats.org/officeDocument/2006/relationships/oleObject" Target="../embeddings/oleObject152.bin"/><Relationship Id="rId10" Type="http://schemas.openxmlformats.org/officeDocument/2006/relationships/image" Target="../media/image110.wmf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154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13.jp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55.bin"/><Relationship Id="rId9" Type="http://schemas.openxmlformats.org/officeDocument/2006/relationships/image" Target="../media/image112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oleObject" Target="../embeddings/oleObject157.bin"/><Relationship Id="rId7" Type="http://schemas.openxmlformats.org/officeDocument/2006/relationships/oleObject" Target="../embeddings/oleObject1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158.bin"/><Relationship Id="rId4" Type="http://schemas.openxmlformats.org/officeDocument/2006/relationships/image" Target="../media/image115.wmf"/><Relationship Id="rId9" Type="http://schemas.openxmlformats.org/officeDocument/2006/relationships/image" Target="../media/image113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image" Target="../media/image113.jpg"/><Relationship Id="rId3" Type="http://schemas.openxmlformats.org/officeDocument/2006/relationships/oleObject" Target="../embeddings/oleObject160.bin"/><Relationship Id="rId7" Type="http://schemas.openxmlformats.org/officeDocument/2006/relationships/oleObject" Target="../embeddings/oleObject162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164.bin"/><Relationship Id="rId5" Type="http://schemas.openxmlformats.org/officeDocument/2006/relationships/oleObject" Target="../embeddings/oleObject161.bin"/><Relationship Id="rId10" Type="http://schemas.openxmlformats.org/officeDocument/2006/relationships/image" Target="../media/image121.wmf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16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4.bin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4.wmf"/><Relationship Id="rId5" Type="http://schemas.openxmlformats.org/officeDocument/2006/relationships/image" Target="../media/image19.jpeg"/><Relationship Id="rId15" Type="http://schemas.openxmlformats.org/officeDocument/2006/relationships/oleObject" Target="../embeddings/oleObject16.bin"/><Relationship Id="rId10" Type="http://schemas.openxmlformats.org/officeDocument/2006/relationships/oleObject" Target="../embeddings/oleObject13.bin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11.wmf"/><Relationship Id="rId9" Type="http://schemas.openxmlformats.org/officeDocument/2006/relationships/image" Target="../media/image13.wmf"/><Relationship Id="rId14" Type="http://schemas.openxmlformats.org/officeDocument/2006/relationships/image" Target="../media/image15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13" Type="http://schemas.openxmlformats.org/officeDocument/2006/relationships/image" Target="../media/image113.jpg"/><Relationship Id="rId3" Type="http://schemas.openxmlformats.org/officeDocument/2006/relationships/oleObject" Target="../embeddings/oleObject165.bin"/><Relationship Id="rId7" Type="http://schemas.openxmlformats.org/officeDocument/2006/relationships/oleObject" Target="../embeddings/oleObject167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23.wmf"/><Relationship Id="rId11" Type="http://schemas.openxmlformats.org/officeDocument/2006/relationships/oleObject" Target="../embeddings/oleObject169.bin"/><Relationship Id="rId5" Type="http://schemas.openxmlformats.org/officeDocument/2006/relationships/oleObject" Target="../embeddings/oleObject166.bin"/><Relationship Id="rId10" Type="http://schemas.openxmlformats.org/officeDocument/2006/relationships/image" Target="../media/image125.wmf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168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64.wmf"/><Relationship Id="rId3" Type="http://schemas.openxmlformats.org/officeDocument/2006/relationships/oleObject" Target="../embeddings/oleObject170.bin"/><Relationship Id="rId7" Type="http://schemas.openxmlformats.org/officeDocument/2006/relationships/oleObject" Target="../embeddings/oleObject172.bin"/><Relationship Id="rId12" Type="http://schemas.openxmlformats.org/officeDocument/2006/relationships/oleObject" Target="../embeddings/oleObject1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27.wmf"/><Relationship Id="rId11" Type="http://schemas.openxmlformats.org/officeDocument/2006/relationships/image" Target="../media/image113.jpg"/><Relationship Id="rId5" Type="http://schemas.openxmlformats.org/officeDocument/2006/relationships/oleObject" Target="../embeddings/oleObject171.bin"/><Relationship Id="rId15" Type="http://schemas.openxmlformats.org/officeDocument/2006/relationships/image" Target="../media/image65.wmf"/><Relationship Id="rId10" Type="http://schemas.openxmlformats.org/officeDocument/2006/relationships/image" Target="../media/image128.wmf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173.bin"/><Relationship Id="rId14" Type="http://schemas.openxmlformats.org/officeDocument/2006/relationships/oleObject" Target="../embeddings/oleObject175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5.bin"/><Relationship Id="rId3" Type="http://schemas.openxmlformats.org/officeDocument/2006/relationships/image" Target="../media/image113.jpg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74.bin"/><Relationship Id="rId5" Type="http://schemas.openxmlformats.org/officeDocument/2006/relationships/image" Target="../media/image129.wmf"/><Relationship Id="rId4" Type="http://schemas.openxmlformats.org/officeDocument/2006/relationships/oleObject" Target="../embeddings/oleObject176.bin"/><Relationship Id="rId9" Type="http://schemas.openxmlformats.org/officeDocument/2006/relationships/image" Target="../media/image65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oleObject" Target="../embeddings/oleObject177.bin"/><Relationship Id="rId7" Type="http://schemas.openxmlformats.org/officeDocument/2006/relationships/oleObject" Target="../embeddings/oleObject1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28.wmf"/><Relationship Id="rId11" Type="http://schemas.openxmlformats.org/officeDocument/2006/relationships/image" Target="../media/image11.wmf"/><Relationship Id="rId5" Type="http://schemas.openxmlformats.org/officeDocument/2006/relationships/oleObject" Target="../embeddings/oleObject178.bin"/><Relationship Id="rId10" Type="http://schemas.openxmlformats.org/officeDocument/2006/relationships/oleObject" Target="../embeddings/oleObject180.bin"/><Relationship Id="rId4" Type="http://schemas.openxmlformats.org/officeDocument/2006/relationships/image" Target="../media/image130.wmf"/><Relationship Id="rId9" Type="http://schemas.openxmlformats.org/officeDocument/2006/relationships/image" Target="../media/image113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2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34.jpeg"/><Relationship Id="rId5" Type="http://schemas.openxmlformats.org/officeDocument/2006/relationships/image" Target="../media/image133.wmf"/><Relationship Id="rId4" Type="http://schemas.openxmlformats.org/officeDocument/2006/relationships/oleObject" Target="../embeddings/oleObject181.bin"/><Relationship Id="rId9" Type="http://schemas.openxmlformats.org/officeDocument/2006/relationships/image" Target="../media/image112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13" Type="http://schemas.openxmlformats.org/officeDocument/2006/relationships/oleObject" Target="../embeddings/oleObject188.bin"/><Relationship Id="rId3" Type="http://schemas.openxmlformats.org/officeDocument/2006/relationships/oleObject" Target="../embeddings/oleObject183.bin"/><Relationship Id="rId7" Type="http://schemas.openxmlformats.org/officeDocument/2006/relationships/oleObject" Target="../embeddings/oleObject185.bin"/><Relationship Id="rId12" Type="http://schemas.openxmlformats.org/officeDocument/2006/relationships/image" Target="../media/image140.wmf"/><Relationship Id="rId17" Type="http://schemas.openxmlformats.org/officeDocument/2006/relationships/image" Target="../media/image135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2.wmf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187.bin"/><Relationship Id="rId5" Type="http://schemas.openxmlformats.org/officeDocument/2006/relationships/oleObject" Target="../embeddings/oleObject184.bin"/><Relationship Id="rId15" Type="http://schemas.openxmlformats.org/officeDocument/2006/relationships/oleObject" Target="../embeddings/oleObject189.bin"/><Relationship Id="rId10" Type="http://schemas.openxmlformats.org/officeDocument/2006/relationships/image" Target="../media/image139.wmf"/><Relationship Id="rId4" Type="http://schemas.openxmlformats.org/officeDocument/2006/relationships/image" Target="../media/image136.wmf"/><Relationship Id="rId9" Type="http://schemas.openxmlformats.org/officeDocument/2006/relationships/oleObject" Target="../embeddings/oleObject186.bin"/><Relationship Id="rId14" Type="http://schemas.openxmlformats.org/officeDocument/2006/relationships/image" Target="../media/image141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oleObject" Target="../embeddings/oleObject190.bin"/><Relationship Id="rId7" Type="http://schemas.openxmlformats.org/officeDocument/2006/relationships/oleObject" Target="../embeddings/oleObject1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65.wmf"/><Relationship Id="rId11" Type="http://schemas.openxmlformats.org/officeDocument/2006/relationships/image" Target="../media/image135.jpeg"/><Relationship Id="rId5" Type="http://schemas.openxmlformats.org/officeDocument/2006/relationships/oleObject" Target="../embeddings/oleObject191.bin"/><Relationship Id="rId10" Type="http://schemas.openxmlformats.org/officeDocument/2006/relationships/image" Target="../media/image144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193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6.bin"/><Relationship Id="rId13" Type="http://schemas.openxmlformats.org/officeDocument/2006/relationships/image" Target="../media/image147.wmf"/><Relationship Id="rId3" Type="http://schemas.openxmlformats.org/officeDocument/2006/relationships/oleObject" Target="../embeddings/oleObject194.bin"/><Relationship Id="rId7" Type="http://schemas.openxmlformats.org/officeDocument/2006/relationships/image" Target="../media/image135.jpeg"/><Relationship Id="rId12" Type="http://schemas.openxmlformats.org/officeDocument/2006/relationships/oleObject" Target="../embeddings/oleObject1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65.wmf"/><Relationship Id="rId11" Type="http://schemas.openxmlformats.org/officeDocument/2006/relationships/image" Target="../media/image146.wmf"/><Relationship Id="rId5" Type="http://schemas.openxmlformats.org/officeDocument/2006/relationships/oleObject" Target="../embeddings/oleObject195.bin"/><Relationship Id="rId15" Type="http://schemas.openxmlformats.org/officeDocument/2006/relationships/image" Target="../media/image148.wmf"/><Relationship Id="rId10" Type="http://schemas.openxmlformats.org/officeDocument/2006/relationships/oleObject" Target="../embeddings/oleObject197.bin"/><Relationship Id="rId4" Type="http://schemas.openxmlformats.org/officeDocument/2006/relationships/image" Target="../media/image64.wmf"/><Relationship Id="rId9" Type="http://schemas.openxmlformats.org/officeDocument/2006/relationships/image" Target="../media/image145.wmf"/><Relationship Id="rId14" Type="http://schemas.openxmlformats.org/officeDocument/2006/relationships/oleObject" Target="../embeddings/oleObject199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13" Type="http://schemas.openxmlformats.org/officeDocument/2006/relationships/image" Target="../media/image148.wmf"/><Relationship Id="rId3" Type="http://schemas.openxmlformats.org/officeDocument/2006/relationships/oleObject" Target="../embeddings/oleObject200.bin"/><Relationship Id="rId7" Type="http://schemas.openxmlformats.org/officeDocument/2006/relationships/oleObject" Target="../embeddings/oleObject202.bin"/><Relationship Id="rId12" Type="http://schemas.openxmlformats.org/officeDocument/2006/relationships/oleObject" Target="../embeddings/oleObject2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65.wmf"/><Relationship Id="rId11" Type="http://schemas.openxmlformats.org/officeDocument/2006/relationships/image" Target="../media/image150.wmf"/><Relationship Id="rId5" Type="http://schemas.openxmlformats.org/officeDocument/2006/relationships/oleObject" Target="../embeddings/oleObject201.bin"/><Relationship Id="rId10" Type="http://schemas.openxmlformats.org/officeDocument/2006/relationships/oleObject" Target="../embeddings/oleObject203.bin"/><Relationship Id="rId4" Type="http://schemas.openxmlformats.org/officeDocument/2006/relationships/image" Target="../media/image64.wmf"/><Relationship Id="rId9" Type="http://schemas.openxmlformats.org/officeDocument/2006/relationships/image" Target="../media/image13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11.wmf"/><Relationship Id="rId3" Type="http://schemas.openxmlformats.org/officeDocument/2006/relationships/image" Target="../media/image19.jpe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1.wmf"/><Relationship Id="rId5" Type="http://schemas.openxmlformats.org/officeDocument/2006/relationships/image" Target="../media/image20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24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oleObject" Target="../embeddings/oleObject205.bin"/><Relationship Id="rId7" Type="http://schemas.openxmlformats.org/officeDocument/2006/relationships/oleObject" Target="../embeddings/oleObject2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52.wmf"/><Relationship Id="rId5" Type="http://schemas.openxmlformats.org/officeDocument/2006/relationships/oleObject" Target="../embeddings/oleObject206.bin"/><Relationship Id="rId4" Type="http://schemas.openxmlformats.org/officeDocument/2006/relationships/image" Target="../media/image151.wmf"/><Relationship Id="rId9" Type="http://schemas.openxmlformats.org/officeDocument/2006/relationships/image" Target="../media/image15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11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11" Type="http://schemas.openxmlformats.org/officeDocument/2006/relationships/image" Target="../media/image19.jpeg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18.wmf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9.bin"/><Relationship Id="rId14" Type="http://schemas.openxmlformats.org/officeDocument/2006/relationships/oleObject" Target="../embeddings/oleObject3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31.bin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11.wmf"/><Relationship Id="rId5" Type="http://schemas.openxmlformats.org/officeDocument/2006/relationships/image" Target="../media/image19.jpeg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26.wmf"/><Relationship Id="rId9" Type="http://schemas.openxmlformats.org/officeDocument/2006/relationships/image" Target="../media/image2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4.bin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29.jpeg"/><Relationship Id="rId4" Type="http://schemas.openxmlformats.org/officeDocument/2006/relationships/image" Target="../media/image28.wmf"/><Relationship Id="rId9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sr-Latn-RS" sz="4000" dirty="0" smtClean="0"/>
              <a:t>MEH1</a:t>
            </a:r>
            <a:r>
              <a:rPr lang="sr-Latn-RS" sz="4000" dirty="0" smtClean="0">
                <a:sym typeface="Symbol"/>
              </a:rPr>
              <a:t>22.23P7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5436096" y="620688"/>
            <a:ext cx="216024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Statički uslovi ravnoteže: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230798"/>
              </p:ext>
            </p:extLst>
          </p:nvPr>
        </p:nvGraphicFramePr>
        <p:xfrm>
          <a:off x="6948264" y="1110506"/>
          <a:ext cx="1363662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18" name="Equation" r:id="rId3" imgW="672840" imgH="507960" progId="Equation.DSMT4">
                  <p:embed/>
                </p:oleObj>
              </mc:Choice>
              <mc:Fallback>
                <p:oleObj name="Equation" r:id="rId3" imgW="6728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1110506"/>
                        <a:ext cx="1363662" cy="1022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5657" y="3429000"/>
            <a:ext cx="1728191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Reakcije oslonaca: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118723"/>
              </p:ext>
            </p:extLst>
          </p:nvPr>
        </p:nvGraphicFramePr>
        <p:xfrm>
          <a:off x="2781746" y="3789041"/>
          <a:ext cx="295751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19" name="Equation" r:id="rId5" imgW="1460160" imgH="393480" progId="Equation.DSMT4">
                  <p:embed/>
                </p:oleObj>
              </mc:Choice>
              <mc:Fallback>
                <p:oleObj name="Equation" r:id="rId5" imgW="1460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746" y="3789041"/>
                        <a:ext cx="2957512" cy="792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131529"/>
              </p:ext>
            </p:extLst>
          </p:nvPr>
        </p:nvGraphicFramePr>
        <p:xfrm>
          <a:off x="5806081" y="4005139"/>
          <a:ext cx="457200" cy="35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0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6081" y="4005139"/>
                        <a:ext cx="457200" cy="3518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880890"/>
              </p:ext>
            </p:extLst>
          </p:nvPr>
        </p:nvGraphicFramePr>
        <p:xfrm>
          <a:off x="6251575" y="3789363"/>
          <a:ext cx="16192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1" name="Equation" r:id="rId9" imgW="799920" imgH="393480" progId="Equation.DSMT4">
                  <p:embed/>
                </p:oleObj>
              </mc:Choice>
              <mc:Fallback>
                <p:oleObj name="Equation" r:id="rId9" imgW="799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5" y="3789363"/>
                        <a:ext cx="1619250" cy="792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766252"/>
              </p:ext>
            </p:extLst>
          </p:nvPr>
        </p:nvGraphicFramePr>
        <p:xfrm>
          <a:off x="3059832" y="5157117"/>
          <a:ext cx="31908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2" name="Equation" r:id="rId11" imgW="1574640" imgH="393480" progId="Equation.DSMT4">
                  <p:embed/>
                </p:oleObj>
              </mc:Choice>
              <mc:Fallback>
                <p:oleObj name="Equation" r:id="rId11" imgW="1574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157117"/>
                        <a:ext cx="3190875" cy="792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710847"/>
              </p:ext>
            </p:extLst>
          </p:nvPr>
        </p:nvGraphicFramePr>
        <p:xfrm>
          <a:off x="6333480" y="5372916"/>
          <a:ext cx="457200" cy="35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3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3480" y="5372916"/>
                        <a:ext cx="457200" cy="351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350119"/>
              </p:ext>
            </p:extLst>
          </p:nvPr>
        </p:nvGraphicFramePr>
        <p:xfrm>
          <a:off x="6804248" y="5156472"/>
          <a:ext cx="110648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4" name="Equation" r:id="rId14" imgW="545760" imgH="393480" progId="Equation.DSMT4">
                  <p:embed/>
                </p:oleObj>
              </mc:Choice>
              <mc:Fallback>
                <p:oleObj name="Equation" r:id="rId14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5156472"/>
                        <a:ext cx="1106488" cy="79216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16200000">
            <a:off x="7504896" y="4751209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447211"/>
              </p:ext>
            </p:extLst>
          </p:nvPr>
        </p:nvGraphicFramePr>
        <p:xfrm>
          <a:off x="6228184" y="2492375"/>
          <a:ext cx="11064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5" name="Equation" r:id="rId16" imgW="545760" imgH="393480" progId="Equation.DSMT4">
                  <p:embed/>
                </p:oleObj>
              </mc:Choice>
              <mc:Fallback>
                <p:oleObj name="Equation" r:id="rId16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2492375"/>
                        <a:ext cx="1106487" cy="79216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798038"/>
              </p:ext>
            </p:extLst>
          </p:nvPr>
        </p:nvGraphicFramePr>
        <p:xfrm>
          <a:off x="6593680" y="3321744"/>
          <a:ext cx="32683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6" name="Equation" r:id="rId18" imgW="139680" imgH="203040" progId="Equation.DSMT4">
                  <p:embed/>
                </p:oleObj>
              </mc:Choice>
              <mc:Fallback>
                <p:oleObj name="Equation" r:id="rId18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3680" y="3321744"/>
                        <a:ext cx="326834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20688"/>
            <a:ext cx="3659678" cy="263097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3223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3965171" cy="307986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91680" y="3794873"/>
            <a:ext cx="3744416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Presečne poprečne sile: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05397"/>
              </p:ext>
            </p:extLst>
          </p:nvPr>
        </p:nvGraphicFramePr>
        <p:xfrm>
          <a:off x="5709583" y="2550164"/>
          <a:ext cx="11064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3" name="Equation" r:id="rId4" imgW="545760" imgH="393480" progId="Equation.DSMT4">
                  <p:embed/>
                </p:oleObj>
              </mc:Choice>
              <mc:Fallback>
                <p:oleObj name="Equation" r:id="rId4" imgW="545760" imgH="3934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9583" y="2550164"/>
                        <a:ext cx="1106487" cy="792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 flipV="1">
            <a:off x="6241896" y="3592448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075822"/>
              </p:ext>
            </p:extLst>
          </p:nvPr>
        </p:nvGraphicFramePr>
        <p:xfrm>
          <a:off x="4860489" y="3992774"/>
          <a:ext cx="30622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4" name="Equation" r:id="rId6" imgW="1511280" imgH="393480" progId="Equation.DSMT4">
                  <p:embed/>
                </p:oleObj>
              </mc:Choice>
              <mc:Fallback>
                <p:oleObj name="Equation" r:id="rId6" imgW="1511280" imgH="3934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489" y="3992774"/>
                        <a:ext cx="3062288" cy="790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967365"/>
              </p:ext>
            </p:extLst>
          </p:nvPr>
        </p:nvGraphicFramePr>
        <p:xfrm>
          <a:off x="4860489" y="5374729"/>
          <a:ext cx="32162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5" name="Equation" r:id="rId8" imgW="1587240" imgH="393480" progId="Equation.DSMT4">
                  <p:embed/>
                </p:oleObj>
              </mc:Choice>
              <mc:Fallback>
                <p:oleObj name="Equation" r:id="rId8" imgW="158724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489" y="5374729"/>
                        <a:ext cx="3216275" cy="790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274979"/>
              </p:ext>
            </p:extLst>
          </p:nvPr>
        </p:nvGraphicFramePr>
        <p:xfrm>
          <a:off x="5651728" y="4869160"/>
          <a:ext cx="32683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6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728" y="4869160"/>
                        <a:ext cx="32683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646079"/>
              </p:ext>
            </p:extLst>
          </p:nvPr>
        </p:nvGraphicFramePr>
        <p:xfrm>
          <a:off x="8172400" y="5594098"/>
          <a:ext cx="457200" cy="35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7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00" y="5594098"/>
                        <a:ext cx="457200" cy="3518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352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23653"/>
              </p:ext>
            </p:extLst>
          </p:nvPr>
        </p:nvGraphicFramePr>
        <p:xfrm>
          <a:off x="1835696" y="404664"/>
          <a:ext cx="4014788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4" name="Equation" r:id="rId3" imgW="1981080" imgH="533160" progId="Equation.DSMT4">
                  <p:embed/>
                </p:oleObj>
              </mc:Choice>
              <mc:Fallback>
                <p:oleObj name="Equation" r:id="rId3" imgW="1981080" imgH="53316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04664"/>
                        <a:ext cx="4014788" cy="107156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720391"/>
              </p:ext>
            </p:extLst>
          </p:nvPr>
        </p:nvGraphicFramePr>
        <p:xfrm>
          <a:off x="1331640" y="764527"/>
          <a:ext cx="457200" cy="35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5" name="Equation" r:id="rId5" imgW="190417" imgH="152334" progId="Equation.DSMT4">
                  <p:embed/>
                </p:oleObj>
              </mc:Choice>
              <mc:Fallback>
                <p:oleObj name="Equation" r:id="rId5" imgW="190417" imgH="152334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764527"/>
                        <a:ext cx="457200" cy="3518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965" y="1700808"/>
            <a:ext cx="3965171" cy="307986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051720" y="4974267"/>
            <a:ext cx="2953023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Presečni momenti savijanja: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586690"/>
              </p:ext>
            </p:extLst>
          </p:nvPr>
        </p:nvGraphicFramePr>
        <p:xfrm>
          <a:off x="3635896" y="5472137"/>
          <a:ext cx="45529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6" name="Equation" r:id="rId8" imgW="2247840" imgH="393480" progId="Equation.DSMT4">
                  <p:embed/>
                </p:oleObj>
              </mc:Choice>
              <mc:Fallback>
                <p:oleObj name="Equation" r:id="rId8" imgW="224784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5472137"/>
                        <a:ext cx="4552950" cy="765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219787"/>
              </p:ext>
            </p:extLst>
          </p:nvPr>
        </p:nvGraphicFramePr>
        <p:xfrm>
          <a:off x="5985793" y="4109275"/>
          <a:ext cx="11064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7" name="Equation" r:id="rId10" imgW="545760" imgH="393480" progId="Equation.DSMT4">
                  <p:embed/>
                </p:oleObj>
              </mc:Choice>
              <mc:Fallback>
                <p:oleObj name="Equation" r:id="rId10" imgW="54576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5793" y="4109275"/>
                        <a:ext cx="1106487" cy="792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5400000" flipV="1">
            <a:off x="6291224" y="5098896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45183"/>
              </p:ext>
            </p:extLst>
          </p:nvPr>
        </p:nvGraphicFramePr>
        <p:xfrm>
          <a:off x="8291264" y="5678806"/>
          <a:ext cx="457200" cy="35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8" name="Equation" r:id="rId5" imgW="190417" imgH="152334" progId="Equation.DSMT4">
                  <p:embed/>
                </p:oleObj>
              </mc:Choice>
              <mc:Fallback>
                <p:oleObj name="Equation" r:id="rId5" imgW="190417" imgH="152334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1264" y="5678806"/>
                        <a:ext cx="457200" cy="3518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102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471370"/>
              </p:ext>
            </p:extLst>
          </p:nvPr>
        </p:nvGraphicFramePr>
        <p:xfrm>
          <a:off x="1331640" y="764527"/>
          <a:ext cx="457200" cy="35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26" name="Equation" r:id="rId3" imgW="190417" imgH="152334" progId="Equation.DSMT4">
                  <p:embed/>
                </p:oleObj>
              </mc:Choice>
              <mc:Fallback>
                <p:oleObj name="Equation" r:id="rId3" imgW="190417" imgH="152334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764527"/>
                        <a:ext cx="457200" cy="3518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59509"/>
              </p:ext>
            </p:extLst>
          </p:nvPr>
        </p:nvGraphicFramePr>
        <p:xfrm>
          <a:off x="1835696" y="557213"/>
          <a:ext cx="391001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27" name="Equation" r:id="rId5" imgW="1930320" imgH="393480" progId="Equation.DSMT4">
                  <p:embed/>
                </p:oleObj>
              </mc:Choice>
              <mc:Fallback>
                <p:oleObj name="Equation" r:id="rId5" imgW="193032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57213"/>
                        <a:ext cx="3910013" cy="765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612098"/>
              </p:ext>
            </p:extLst>
          </p:nvPr>
        </p:nvGraphicFramePr>
        <p:xfrm>
          <a:off x="1835696" y="1890911"/>
          <a:ext cx="50419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28" name="Equation" r:id="rId7" imgW="2489040" imgH="495000" progId="Equation.DSMT4">
                  <p:embed/>
                </p:oleObj>
              </mc:Choice>
              <mc:Fallback>
                <p:oleObj name="Equation" r:id="rId7" imgW="2489040" imgH="495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890911"/>
                        <a:ext cx="5041900" cy="962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86991"/>
              </p:ext>
            </p:extLst>
          </p:nvPr>
        </p:nvGraphicFramePr>
        <p:xfrm>
          <a:off x="1835696" y="3410620"/>
          <a:ext cx="496411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29" name="Equation" r:id="rId9" imgW="2450880" imgH="558720" progId="Equation.DSMT4">
                  <p:embed/>
                </p:oleObj>
              </mc:Choice>
              <mc:Fallback>
                <p:oleObj name="Equation" r:id="rId9" imgW="2450880" imgH="5587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410620"/>
                        <a:ext cx="4964112" cy="1085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050119"/>
              </p:ext>
            </p:extLst>
          </p:nvPr>
        </p:nvGraphicFramePr>
        <p:xfrm>
          <a:off x="1856176" y="5085184"/>
          <a:ext cx="4784725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0" name="Equation" r:id="rId11" imgW="2361960" imgH="533160" progId="Equation.DSMT4">
                  <p:embed/>
                </p:oleObj>
              </mc:Choice>
              <mc:Fallback>
                <p:oleObj name="Equation" r:id="rId11" imgW="2361960" imgH="5331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6176" y="5085184"/>
                        <a:ext cx="4784725" cy="1036637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477931"/>
              </p:ext>
            </p:extLst>
          </p:nvPr>
        </p:nvGraphicFramePr>
        <p:xfrm>
          <a:off x="2732999" y="1412776"/>
          <a:ext cx="32683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1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999" y="1412776"/>
                        <a:ext cx="32683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792851"/>
              </p:ext>
            </p:extLst>
          </p:nvPr>
        </p:nvGraphicFramePr>
        <p:xfrm>
          <a:off x="2732999" y="2924944"/>
          <a:ext cx="32683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2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999" y="2924944"/>
                        <a:ext cx="32683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2718"/>
              </p:ext>
            </p:extLst>
          </p:nvPr>
        </p:nvGraphicFramePr>
        <p:xfrm>
          <a:off x="2732999" y="4596640"/>
          <a:ext cx="32683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3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999" y="4596640"/>
                        <a:ext cx="32683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651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824618"/>
              </p:ext>
            </p:extLst>
          </p:nvPr>
        </p:nvGraphicFramePr>
        <p:xfrm>
          <a:off x="1547664" y="404664"/>
          <a:ext cx="4478338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49" name="Equation" r:id="rId3" imgW="2209680" imgH="533160" progId="Equation.DSMT4">
                  <p:embed/>
                </p:oleObj>
              </mc:Choice>
              <mc:Fallback>
                <p:oleObj name="Equation" r:id="rId3" imgW="2209680" imgH="5331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04664"/>
                        <a:ext cx="4478338" cy="10715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470033"/>
              </p:ext>
            </p:extLst>
          </p:nvPr>
        </p:nvGraphicFramePr>
        <p:xfrm>
          <a:off x="1547664" y="2101867"/>
          <a:ext cx="2754312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0" name="Equation" r:id="rId5" imgW="1358640" imgH="469800" progId="Equation.DSMT4">
                  <p:embed/>
                </p:oleObj>
              </mc:Choice>
              <mc:Fallback>
                <p:oleObj name="Equation" r:id="rId5" imgW="1358640" imgH="469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101867"/>
                        <a:ext cx="2754312" cy="942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326901"/>
              </p:ext>
            </p:extLst>
          </p:nvPr>
        </p:nvGraphicFramePr>
        <p:xfrm>
          <a:off x="1547664" y="3722919"/>
          <a:ext cx="2265363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1" name="Equation" r:id="rId7" imgW="1117440" imgH="203040" progId="Equation.DSMT4">
                  <p:embed/>
                </p:oleObj>
              </mc:Choice>
              <mc:Fallback>
                <p:oleObj name="Equation" r:id="rId7" imgW="111744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722919"/>
                        <a:ext cx="2265363" cy="4079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802886"/>
              </p:ext>
            </p:extLst>
          </p:nvPr>
        </p:nvGraphicFramePr>
        <p:xfrm>
          <a:off x="4451771" y="3416531"/>
          <a:ext cx="1776413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2" name="Equation" r:id="rId9" imgW="876240" imgH="507960" progId="Equation.DSMT4">
                  <p:embed/>
                </p:oleObj>
              </mc:Choice>
              <mc:Fallback>
                <p:oleObj name="Equation" r:id="rId9" imgW="876240" imgH="5079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771" y="3416531"/>
                        <a:ext cx="1776413" cy="10207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363207"/>
              </p:ext>
            </p:extLst>
          </p:nvPr>
        </p:nvGraphicFramePr>
        <p:xfrm>
          <a:off x="2300951" y="1593528"/>
          <a:ext cx="32683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3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951" y="1593528"/>
                        <a:ext cx="32683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11852"/>
              </p:ext>
            </p:extLst>
          </p:nvPr>
        </p:nvGraphicFramePr>
        <p:xfrm>
          <a:off x="2300951" y="3152552"/>
          <a:ext cx="32683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4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951" y="3152552"/>
                        <a:ext cx="32683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0118"/>
              </p:ext>
            </p:extLst>
          </p:nvPr>
        </p:nvGraphicFramePr>
        <p:xfrm>
          <a:off x="3898776" y="3750994"/>
          <a:ext cx="457200" cy="35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5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776" y="3750994"/>
                        <a:ext cx="457200" cy="3518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920035"/>
              </p:ext>
            </p:extLst>
          </p:nvPr>
        </p:nvGraphicFramePr>
        <p:xfrm>
          <a:off x="1547664" y="5056659"/>
          <a:ext cx="4784725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6" name="Equation" r:id="rId15" imgW="2361960" imgH="533160" progId="Equation.DSMT4">
                  <p:embed/>
                </p:oleObj>
              </mc:Choice>
              <mc:Fallback>
                <p:oleObj name="Equation" r:id="rId15" imgW="2361960" imgH="5331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056659"/>
                        <a:ext cx="4784725" cy="10366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5400000" flipV="1">
            <a:off x="4618265" y="4666848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656158"/>
              </p:ext>
            </p:extLst>
          </p:nvPr>
        </p:nvGraphicFramePr>
        <p:xfrm>
          <a:off x="6444208" y="5399059"/>
          <a:ext cx="457200" cy="35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7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5399059"/>
                        <a:ext cx="457200" cy="3518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6016" y="1916832"/>
            <a:ext cx="3744416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rgbClr val="002060"/>
                </a:solidFill>
              </a:rPr>
              <a:t>Na ovom mestu je poprečni presek sa maksimalnim momentom savijanja.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16" name="Elbow Connector 15"/>
          <p:cNvCxnSpPr>
            <a:stCxn id="15" idx="3"/>
            <a:endCxn id="7" idx="3"/>
          </p:cNvCxnSpPr>
          <p:nvPr/>
        </p:nvCxnSpPr>
        <p:spPr>
          <a:xfrm flipH="1">
            <a:off x="6228184" y="2516997"/>
            <a:ext cx="2232248" cy="1409915"/>
          </a:xfrm>
          <a:prstGeom prst="bentConnector3">
            <a:avLst>
              <a:gd name="adj1" fmla="val -10241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07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623043"/>
              </p:ext>
            </p:extLst>
          </p:nvPr>
        </p:nvGraphicFramePr>
        <p:xfrm>
          <a:off x="1306488" y="1099638"/>
          <a:ext cx="457200" cy="35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8" name="Equation" r:id="rId3" imgW="190417" imgH="152334" progId="Equation.DSMT4">
                  <p:embed/>
                </p:oleObj>
              </mc:Choice>
              <mc:Fallback>
                <p:oleObj name="Equation" r:id="rId3" imgW="190417" imgH="152334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488" y="1099638"/>
                        <a:ext cx="457200" cy="3518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631023"/>
              </p:ext>
            </p:extLst>
          </p:nvPr>
        </p:nvGraphicFramePr>
        <p:xfrm>
          <a:off x="1835696" y="708174"/>
          <a:ext cx="671512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9" name="Equation" r:id="rId5" imgW="3314520" imgH="583920" progId="Equation.DSMT4">
                  <p:embed/>
                </p:oleObj>
              </mc:Choice>
              <mc:Fallback>
                <p:oleObj name="Equation" r:id="rId5" imgW="3314520" imgH="58392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708174"/>
                        <a:ext cx="6715125" cy="1136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387525"/>
              </p:ext>
            </p:extLst>
          </p:nvPr>
        </p:nvGraphicFramePr>
        <p:xfrm>
          <a:off x="1835696" y="2443609"/>
          <a:ext cx="21097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0" name="Equation" r:id="rId7" imgW="1041120" imgH="431640" progId="Equation.DSMT4">
                  <p:embed/>
                </p:oleObj>
              </mc:Choice>
              <mc:Fallback>
                <p:oleObj name="Equation" r:id="rId7" imgW="104112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443609"/>
                        <a:ext cx="2109788" cy="84137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993783"/>
              </p:ext>
            </p:extLst>
          </p:nvPr>
        </p:nvGraphicFramePr>
        <p:xfrm>
          <a:off x="2699792" y="1922990"/>
          <a:ext cx="32683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1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922990"/>
                        <a:ext cx="32683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942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688833"/>
              </p:ext>
            </p:extLst>
          </p:nvPr>
        </p:nvGraphicFramePr>
        <p:xfrm>
          <a:off x="5918597" y="4016323"/>
          <a:ext cx="2109787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6" name="Equation" r:id="rId3" imgW="1041120" imgH="431640" progId="Equation.DSMT4">
                  <p:embed/>
                </p:oleObj>
              </mc:Choice>
              <mc:Fallback>
                <p:oleObj name="Equation" r:id="rId3" imgW="1041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597" y="4016323"/>
                        <a:ext cx="2109787" cy="83978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93305" y="5334307"/>
            <a:ext cx="4330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400" i="1" dirty="0" smtClean="0"/>
              <a:t>Dijagram</a:t>
            </a:r>
            <a:r>
              <a:rPr lang="en-US" sz="2400" i="1" dirty="0" smtClean="0"/>
              <a:t> </a:t>
            </a:r>
            <a:r>
              <a:rPr lang="sr-Latn-RS" sz="2400" i="1" dirty="0" smtClean="0"/>
              <a:t>presečnih poprečni sila i presečnih momenata savijanja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4664"/>
            <a:ext cx="4114800" cy="4911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Freeform 7"/>
          <p:cNvSpPr/>
          <p:nvPr/>
        </p:nvSpPr>
        <p:spPr>
          <a:xfrm>
            <a:off x="3495230" y="4795641"/>
            <a:ext cx="2862841" cy="427290"/>
          </a:xfrm>
          <a:custGeom>
            <a:avLst/>
            <a:gdLst>
              <a:gd name="connsiteX0" fmla="*/ 0 w 2862841"/>
              <a:gd name="connsiteY0" fmla="*/ 162370 h 427290"/>
              <a:gd name="connsiteX1" fmla="*/ 2623559 w 2862841"/>
              <a:gd name="connsiteY1" fmla="*/ 427290 h 427290"/>
              <a:gd name="connsiteX2" fmla="*/ 2862841 w 2862841"/>
              <a:gd name="connsiteY2" fmla="*/ 0 h 42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2841" h="427290">
                <a:moveTo>
                  <a:pt x="0" y="162370"/>
                </a:moveTo>
                <a:lnTo>
                  <a:pt x="2623559" y="427290"/>
                </a:lnTo>
                <a:lnTo>
                  <a:pt x="2862841" y="0"/>
                </a:ln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467325"/>
              </p:ext>
            </p:extLst>
          </p:nvPr>
        </p:nvGraphicFramePr>
        <p:xfrm>
          <a:off x="5776844" y="440449"/>
          <a:ext cx="2971620" cy="79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7" name="Equation" r:id="rId6" imgW="1981080" imgH="533160" progId="Equation.DSMT4">
                  <p:embed/>
                </p:oleObj>
              </mc:Choice>
              <mc:Fallback>
                <p:oleObj name="Equation" r:id="rId6" imgW="1981080" imgH="5331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844" y="440449"/>
                        <a:ext cx="2971620" cy="7997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361021"/>
              </p:ext>
            </p:extLst>
          </p:nvPr>
        </p:nvGraphicFramePr>
        <p:xfrm>
          <a:off x="5202020" y="1827087"/>
          <a:ext cx="3542940" cy="79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8" name="Equation" r:id="rId8" imgW="2361960" imgH="533160" progId="Equation.DSMT4">
                  <p:embed/>
                </p:oleObj>
              </mc:Choice>
              <mc:Fallback>
                <p:oleObj name="Equation" r:id="rId8" imgW="2361960" imgH="5331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020" y="1827087"/>
                        <a:ext cx="3542940" cy="7997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660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b="1" dirty="0" smtClean="0"/>
              <a:t>Prosta greda opterećena spregom sila na delu raspona</a:t>
            </a:r>
          </a:p>
          <a:p>
            <a:pPr marL="82296" indent="0" algn="just">
              <a:buNone/>
            </a:pPr>
            <a:endParaRPr lang="sr-Latn-BA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259633" y="4797152"/>
            <a:ext cx="7576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Prosta greda opterećena spregom sila na delu raspona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3609803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60848"/>
            <a:ext cx="3616037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507374"/>
              </p:ext>
            </p:extLst>
          </p:nvPr>
        </p:nvGraphicFramePr>
        <p:xfrm>
          <a:off x="4903272" y="3182164"/>
          <a:ext cx="316800" cy="31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6" name="Equation" r:id="rId6" imgW="126720" imgH="126720" progId="Equation.DSMT4">
                  <p:embed/>
                </p:oleObj>
              </mc:Choice>
              <mc:Fallback>
                <p:oleObj name="Equation" r:id="rId6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272" y="3182164"/>
                        <a:ext cx="316800" cy="316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234019"/>
              </p:ext>
            </p:extLst>
          </p:nvPr>
        </p:nvGraphicFramePr>
        <p:xfrm>
          <a:off x="7421646" y="5400286"/>
          <a:ext cx="141446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7" name="Equation" r:id="rId8" imgW="698400" imgH="177480" progId="Equation.DSMT4">
                  <p:embed/>
                </p:oleObj>
              </mc:Choice>
              <mc:Fallback>
                <p:oleObj name="Equation" r:id="rId8" imgW="698400" imgH="1774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1646" y="5400286"/>
                        <a:ext cx="1414463" cy="3571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1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  <p:sp>
        <p:nvSpPr>
          <p:cNvPr id="9" name="TextBox 8"/>
          <p:cNvSpPr txBox="1"/>
          <p:nvPr/>
        </p:nvSpPr>
        <p:spPr>
          <a:xfrm>
            <a:off x="5436096" y="620688"/>
            <a:ext cx="216024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Statički uslovi ravnoteže: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665821"/>
              </p:ext>
            </p:extLst>
          </p:nvPr>
        </p:nvGraphicFramePr>
        <p:xfrm>
          <a:off x="6948264" y="1110506"/>
          <a:ext cx="1363662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86" name="Equation" r:id="rId3" imgW="672840" imgH="507960" progId="Equation.DSMT4">
                  <p:embed/>
                </p:oleObj>
              </mc:Choice>
              <mc:Fallback>
                <p:oleObj name="Equation" r:id="rId3" imgW="6728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1110506"/>
                        <a:ext cx="1363662" cy="1022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75656" y="3501008"/>
            <a:ext cx="1728191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Reakcije oslonaca: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694104"/>
              </p:ext>
            </p:extLst>
          </p:nvPr>
        </p:nvGraphicFramePr>
        <p:xfrm>
          <a:off x="2843808" y="3929063"/>
          <a:ext cx="226218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87" name="Equation" r:id="rId5" imgW="1117440" imgH="253800" progId="Equation.DSMT4">
                  <p:embed/>
                </p:oleObj>
              </mc:Choice>
              <mc:Fallback>
                <p:oleObj name="Equation" r:id="rId5" imgW="1117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929063"/>
                        <a:ext cx="2262187" cy="511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97028"/>
              </p:ext>
            </p:extLst>
          </p:nvPr>
        </p:nvGraphicFramePr>
        <p:xfrm>
          <a:off x="5194920" y="4005139"/>
          <a:ext cx="457200" cy="35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88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920" y="4005139"/>
                        <a:ext cx="457200" cy="3518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064278"/>
              </p:ext>
            </p:extLst>
          </p:nvPr>
        </p:nvGraphicFramePr>
        <p:xfrm>
          <a:off x="5679405" y="3951337"/>
          <a:ext cx="14128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89" name="Equation" r:id="rId9" imgW="698400" imgH="241200" progId="Equation.DSMT4">
                  <p:embed/>
                </p:oleObj>
              </mc:Choice>
              <mc:Fallback>
                <p:oleObj name="Equation" r:id="rId9" imgW="698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9405" y="3951337"/>
                        <a:ext cx="1412875" cy="485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006273"/>
              </p:ext>
            </p:extLst>
          </p:nvPr>
        </p:nvGraphicFramePr>
        <p:xfrm>
          <a:off x="2300882" y="5212386"/>
          <a:ext cx="28051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90" name="Equation" r:id="rId11" imgW="1384200" imgH="253800" progId="Equation.DSMT4">
                  <p:embed/>
                </p:oleObj>
              </mc:Choice>
              <mc:Fallback>
                <p:oleObj name="Equation" r:id="rId11" imgW="1384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882" y="5212386"/>
                        <a:ext cx="2805113" cy="511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04421"/>
              </p:ext>
            </p:extLst>
          </p:nvPr>
        </p:nvGraphicFramePr>
        <p:xfrm>
          <a:off x="5194920" y="5300908"/>
          <a:ext cx="457200" cy="35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91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920" y="5300908"/>
                        <a:ext cx="457200" cy="351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335328"/>
              </p:ext>
            </p:extLst>
          </p:nvPr>
        </p:nvGraphicFramePr>
        <p:xfrm>
          <a:off x="5698629" y="5085109"/>
          <a:ext cx="12350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92" name="Equation" r:id="rId14" imgW="609480" imgH="393480" progId="Equation.DSMT4">
                  <p:embed/>
                </p:oleObj>
              </mc:Choice>
              <mc:Fallback>
                <p:oleObj name="Equation" r:id="rId14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8629" y="5085109"/>
                        <a:ext cx="1235075" cy="79216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Arrow 17"/>
          <p:cNvSpPr/>
          <p:nvPr/>
        </p:nvSpPr>
        <p:spPr>
          <a:xfrm rot="16200000">
            <a:off x="6470077" y="4666773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319554"/>
              </p:ext>
            </p:extLst>
          </p:nvPr>
        </p:nvGraphicFramePr>
        <p:xfrm>
          <a:off x="5679405" y="2564829"/>
          <a:ext cx="12350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93" name="Equation" r:id="rId16" imgW="609480" imgH="393480" progId="Equation.DSMT4">
                  <p:embed/>
                </p:oleObj>
              </mc:Choice>
              <mc:Fallback>
                <p:oleObj name="Equation" r:id="rId16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9405" y="2564829"/>
                        <a:ext cx="1235075" cy="79216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385457"/>
              </p:ext>
            </p:extLst>
          </p:nvPr>
        </p:nvGraphicFramePr>
        <p:xfrm>
          <a:off x="6188917" y="3465760"/>
          <a:ext cx="32683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94" name="Equation" r:id="rId18" imgW="139680" imgH="203040" progId="Equation.DSMT4">
                  <p:embed/>
                </p:oleObj>
              </mc:Choice>
              <mc:Fallback>
                <p:oleObj name="Equation" r:id="rId18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8917" y="3465760"/>
                        <a:ext cx="326834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32" y="620688"/>
            <a:ext cx="3616037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3691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11" y="620688"/>
            <a:ext cx="3616037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31640" y="3602907"/>
            <a:ext cx="2759621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Presečne poprečne sile: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904411"/>
              </p:ext>
            </p:extLst>
          </p:nvPr>
        </p:nvGraphicFramePr>
        <p:xfrm>
          <a:off x="3563888" y="4104382"/>
          <a:ext cx="27257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78" name="Equation" r:id="rId4" imgW="1346040" imgH="253800" progId="Equation.DSMT4">
                  <p:embed/>
                </p:oleObj>
              </mc:Choice>
              <mc:Fallback>
                <p:oleObj name="Equation" r:id="rId4" imgW="1346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104382"/>
                        <a:ext cx="2725738" cy="493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674097"/>
              </p:ext>
            </p:extLst>
          </p:nvPr>
        </p:nvGraphicFramePr>
        <p:xfrm>
          <a:off x="3563888" y="5184105"/>
          <a:ext cx="28321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79" name="Equation" r:id="rId6" imgW="1396800" imgH="393480" progId="Equation.DSMT4">
                  <p:embed/>
                </p:oleObj>
              </mc:Choice>
              <mc:Fallback>
                <p:oleObj name="Equation" r:id="rId6" imgW="1396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5184105"/>
                        <a:ext cx="2832100" cy="76517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084012"/>
              </p:ext>
            </p:extLst>
          </p:nvPr>
        </p:nvGraphicFramePr>
        <p:xfrm>
          <a:off x="6866904" y="3932932"/>
          <a:ext cx="12334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0" name="Equation" r:id="rId8" imgW="609480" imgH="393480" progId="Equation.DSMT4">
                  <p:embed/>
                </p:oleObj>
              </mc:Choice>
              <mc:Fallback>
                <p:oleObj name="Equation" r:id="rId8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6904" y="3932932"/>
                        <a:ext cx="1233488" cy="792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326571"/>
              </p:ext>
            </p:extLst>
          </p:nvPr>
        </p:nvGraphicFramePr>
        <p:xfrm>
          <a:off x="4963641" y="4689896"/>
          <a:ext cx="32683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1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3641" y="4689896"/>
                        <a:ext cx="32683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10800000">
            <a:off x="6366480" y="4236216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883583"/>
              </p:ext>
            </p:extLst>
          </p:nvPr>
        </p:nvGraphicFramePr>
        <p:xfrm>
          <a:off x="1831591" y="1052736"/>
          <a:ext cx="11557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2" name="Equation" r:id="rId12" imgW="571320" imgH="177480" progId="Equation.DSMT4">
                  <p:embed/>
                </p:oleObj>
              </mc:Choice>
              <mc:Fallback>
                <p:oleObj name="Equation" r:id="rId12" imgW="571320" imgH="177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591" y="1052736"/>
                        <a:ext cx="1155700" cy="358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411096"/>
              </p:ext>
            </p:extLst>
          </p:nvPr>
        </p:nvGraphicFramePr>
        <p:xfrm>
          <a:off x="7020272" y="1199604"/>
          <a:ext cx="11049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3" name="Equation" r:id="rId14" imgW="545760" imgH="177480" progId="Equation.DSMT4">
                  <p:embed/>
                </p:oleObj>
              </mc:Choice>
              <mc:Fallback>
                <p:oleObj name="Equation" r:id="rId14" imgW="545760" imgH="177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1199604"/>
                        <a:ext cx="1104900" cy="357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47664" y="476672"/>
            <a:ext cx="10801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I:</a:t>
            </a:r>
            <a:endParaRPr lang="en-US" sz="2400" dirty="0"/>
          </a:p>
        </p:txBody>
      </p:sp>
      <p:cxnSp>
        <p:nvCxnSpPr>
          <p:cNvPr id="15" name="Elbow Connector 14"/>
          <p:cNvCxnSpPr>
            <a:stCxn id="14" idx="1"/>
            <a:endCxn id="12" idx="1"/>
          </p:cNvCxnSpPr>
          <p:nvPr/>
        </p:nvCxnSpPr>
        <p:spPr>
          <a:xfrm rot="10800000" flipH="1" flipV="1">
            <a:off x="1547663" y="707505"/>
            <a:ext cx="283927" cy="524618"/>
          </a:xfrm>
          <a:prstGeom prst="bentConnector3">
            <a:avLst>
              <a:gd name="adj1" fmla="val -8051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20272" y="476672"/>
            <a:ext cx="1224136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</a:t>
            </a:r>
            <a:r>
              <a:rPr lang="sr-Latn-RS" sz="2400" dirty="0" smtClean="0"/>
              <a:t>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cxnSp>
        <p:nvCxnSpPr>
          <p:cNvPr id="17" name="Elbow Connector 16"/>
          <p:cNvCxnSpPr>
            <a:stCxn id="16" idx="3"/>
            <a:endCxn id="13" idx="3"/>
          </p:cNvCxnSpPr>
          <p:nvPr/>
        </p:nvCxnSpPr>
        <p:spPr>
          <a:xfrm flipH="1">
            <a:off x="8125172" y="707505"/>
            <a:ext cx="119236" cy="670693"/>
          </a:xfrm>
          <a:prstGeom prst="bentConnector3">
            <a:avLst>
              <a:gd name="adj1" fmla="val -19172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73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b="1" dirty="0" smtClean="0"/>
              <a:t>Prosta greda opterećena trouglasto raspodeljenim opterećenjem (slučaj 1)</a:t>
            </a:r>
            <a:endParaRPr lang="sr-Latn-BA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2771800" y="4869160"/>
            <a:ext cx="4926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Prosta greda opterećena trouglasto raspodeljenim opterećenjem (slučaj 1)</a:t>
            </a:r>
            <a:endParaRPr lang="en-US" sz="2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72" y="2204864"/>
            <a:ext cx="3659678" cy="263097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5827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  <p:sp>
        <p:nvSpPr>
          <p:cNvPr id="12" name="Right Arrow 11"/>
          <p:cNvSpPr/>
          <p:nvPr/>
        </p:nvSpPr>
        <p:spPr>
          <a:xfrm rot="16200000">
            <a:off x="3706487" y="4927781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375535"/>
              </p:ext>
            </p:extLst>
          </p:nvPr>
        </p:nvGraphicFramePr>
        <p:xfrm>
          <a:off x="3194496" y="5301133"/>
          <a:ext cx="12334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04" name="Equation" r:id="rId3" imgW="609480" imgH="393480" progId="Equation.DSMT4">
                  <p:embed/>
                </p:oleObj>
              </mc:Choice>
              <mc:Fallback>
                <p:oleObj name="Equation" r:id="rId3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496" y="5301133"/>
                        <a:ext cx="1233488" cy="792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064754"/>
              </p:ext>
            </p:extLst>
          </p:nvPr>
        </p:nvGraphicFramePr>
        <p:xfrm>
          <a:off x="5700340" y="3500438"/>
          <a:ext cx="2832100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05" name="Equation" r:id="rId5" imgW="1396800" imgH="812520" progId="Equation.DSMT4">
                  <p:embed/>
                </p:oleObj>
              </mc:Choice>
              <mc:Fallback>
                <p:oleObj name="Equation" r:id="rId5" imgW="13968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0340" y="3500438"/>
                        <a:ext cx="2832100" cy="1582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06058" y="3284984"/>
            <a:ext cx="2448245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</a:t>
            </a:r>
            <a:r>
              <a:rPr lang="sr-Latn-BA" sz="2400" dirty="0" smtClean="0"/>
              <a:t>i</a:t>
            </a:r>
            <a:r>
              <a:rPr lang="sr-Latn-RS" sz="2400" dirty="0" smtClean="0"/>
              <a:t> momenti savijanja:</a:t>
            </a:r>
            <a:endParaRPr lang="en-US" sz="2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528485"/>
              </p:ext>
            </p:extLst>
          </p:nvPr>
        </p:nvGraphicFramePr>
        <p:xfrm>
          <a:off x="5194348" y="4115981"/>
          <a:ext cx="457200" cy="35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06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48" y="4115981"/>
                        <a:ext cx="457200" cy="3518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741978"/>
              </p:ext>
            </p:extLst>
          </p:nvPr>
        </p:nvGraphicFramePr>
        <p:xfrm>
          <a:off x="2635250" y="3789363"/>
          <a:ext cx="247332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07" name="Equation" r:id="rId9" imgW="1218960" imgH="507960" progId="Equation.DSMT4">
                  <p:embed/>
                </p:oleObj>
              </mc:Choice>
              <mc:Fallback>
                <p:oleObj name="Equation" r:id="rId9" imgW="12189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0" y="3789363"/>
                        <a:ext cx="2473325" cy="989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11" y="476672"/>
            <a:ext cx="3616037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675136"/>
              </p:ext>
            </p:extLst>
          </p:nvPr>
        </p:nvGraphicFramePr>
        <p:xfrm>
          <a:off x="1831591" y="1052736"/>
          <a:ext cx="11557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08" name="Equation" r:id="rId12" imgW="571320" imgH="177480" progId="Equation.DSMT4">
                  <p:embed/>
                </p:oleObj>
              </mc:Choice>
              <mc:Fallback>
                <p:oleObj name="Equation" r:id="rId12" imgW="571320" imgH="177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591" y="1052736"/>
                        <a:ext cx="1155700" cy="358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554637"/>
              </p:ext>
            </p:extLst>
          </p:nvPr>
        </p:nvGraphicFramePr>
        <p:xfrm>
          <a:off x="7020272" y="1199604"/>
          <a:ext cx="11049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09" name="Equation" r:id="rId14" imgW="545760" imgH="177480" progId="Equation.DSMT4">
                  <p:embed/>
                </p:oleObj>
              </mc:Choice>
              <mc:Fallback>
                <p:oleObj name="Equation" r:id="rId14" imgW="54576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1199604"/>
                        <a:ext cx="1104900" cy="357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47664" y="476672"/>
            <a:ext cx="10801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I:</a:t>
            </a:r>
            <a:endParaRPr lang="en-US" sz="2400" dirty="0"/>
          </a:p>
        </p:txBody>
      </p:sp>
      <p:cxnSp>
        <p:nvCxnSpPr>
          <p:cNvPr id="11" name="Elbow Connector 10"/>
          <p:cNvCxnSpPr>
            <a:stCxn id="15" idx="1"/>
            <a:endCxn id="6" idx="1"/>
          </p:cNvCxnSpPr>
          <p:nvPr/>
        </p:nvCxnSpPr>
        <p:spPr>
          <a:xfrm rot="10800000" flipH="1" flipV="1">
            <a:off x="1547663" y="707505"/>
            <a:ext cx="283927" cy="524618"/>
          </a:xfrm>
          <a:prstGeom prst="bentConnector3">
            <a:avLst>
              <a:gd name="adj1" fmla="val -8051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20272" y="476672"/>
            <a:ext cx="1224136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</a:t>
            </a:r>
            <a:r>
              <a:rPr lang="sr-Latn-RS" sz="2400" dirty="0" smtClean="0"/>
              <a:t>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cxnSp>
        <p:nvCxnSpPr>
          <p:cNvPr id="22" name="Elbow Connector 21"/>
          <p:cNvCxnSpPr>
            <a:stCxn id="19" idx="3"/>
            <a:endCxn id="7" idx="3"/>
          </p:cNvCxnSpPr>
          <p:nvPr/>
        </p:nvCxnSpPr>
        <p:spPr>
          <a:xfrm flipH="1">
            <a:off x="8125172" y="707505"/>
            <a:ext cx="119236" cy="670693"/>
          </a:xfrm>
          <a:prstGeom prst="bentConnector3">
            <a:avLst>
              <a:gd name="adj1" fmla="val -19172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4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15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6672"/>
            <a:ext cx="3616037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168846"/>
              </p:ext>
            </p:extLst>
          </p:nvPr>
        </p:nvGraphicFramePr>
        <p:xfrm>
          <a:off x="5229225" y="1354138"/>
          <a:ext cx="2832100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30" name="Equation" r:id="rId4" imgW="1396800" imgH="812520" progId="Equation.DSMT4">
                  <p:embed/>
                </p:oleObj>
              </mc:Choice>
              <mc:Fallback>
                <p:oleObj name="Equation" r:id="rId4" imgW="13968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1354138"/>
                        <a:ext cx="2832100" cy="1582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866457"/>
              </p:ext>
            </p:extLst>
          </p:nvPr>
        </p:nvGraphicFramePr>
        <p:xfrm>
          <a:off x="6012160" y="548680"/>
          <a:ext cx="720725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31" name="Equation" r:id="rId6" imgW="355320" imgH="139680" progId="Equation.DSMT4">
                  <p:embed/>
                </p:oleObj>
              </mc:Choice>
              <mc:Fallback>
                <p:oleObj name="Equation" r:id="rId6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548680"/>
                        <a:ext cx="720725" cy="271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>
            <a:off x="6142864" y="1009168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812970"/>
              </p:ext>
            </p:extLst>
          </p:nvPr>
        </p:nvGraphicFramePr>
        <p:xfrm>
          <a:off x="5035550" y="3514725"/>
          <a:ext cx="3219450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32" name="Equation" r:id="rId8" imgW="1587240" imgH="812520" progId="Equation.DSMT4">
                  <p:embed/>
                </p:oleObj>
              </mc:Choice>
              <mc:Fallback>
                <p:oleObj name="Equation" r:id="rId8" imgW="158724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550" y="3514725"/>
                        <a:ext cx="3219450" cy="1582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821652"/>
              </p:ext>
            </p:extLst>
          </p:nvPr>
        </p:nvGraphicFramePr>
        <p:xfrm>
          <a:off x="7163320" y="5675213"/>
          <a:ext cx="10810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33" name="Equation" r:id="rId10" imgW="533160" imgH="177480" progId="Equation.DSMT4">
                  <p:embed/>
                </p:oleObj>
              </mc:Choice>
              <mc:Fallback>
                <p:oleObj name="Equation" r:id="rId10" imgW="533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3320" y="5675213"/>
                        <a:ext cx="1081088" cy="346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6200000" flipV="1">
            <a:off x="7594920" y="5292853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240334"/>
              </p:ext>
            </p:extLst>
          </p:nvPr>
        </p:nvGraphicFramePr>
        <p:xfrm>
          <a:off x="6291184" y="3033712"/>
          <a:ext cx="32683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34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1184" y="3033712"/>
                        <a:ext cx="32683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03935"/>
              </p:ext>
            </p:extLst>
          </p:nvPr>
        </p:nvGraphicFramePr>
        <p:xfrm>
          <a:off x="4536836" y="4149080"/>
          <a:ext cx="457200" cy="349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35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6836" y="4149080"/>
                        <a:ext cx="457200" cy="34995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343823"/>
              </p:ext>
            </p:extLst>
          </p:nvPr>
        </p:nvGraphicFramePr>
        <p:xfrm>
          <a:off x="1907704" y="3575050"/>
          <a:ext cx="2576512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36" name="Equation" r:id="rId16" imgW="1269720" imgH="812520" progId="Equation.DSMT4">
                  <p:embed/>
                </p:oleObj>
              </mc:Choice>
              <mc:Fallback>
                <p:oleObj name="Equation" r:id="rId16" imgW="126972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575050"/>
                        <a:ext cx="2576512" cy="1582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089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  <p:sp>
        <p:nvSpPr>
          <p:cNvPr id="8" name="TextBox 7"/>
          <p:cNvSpPr txBox="1"/>
          <p:nvPr/>
        </p:nvSpPr>
        <p:spPr>
          <a:xfrm>
            <a:off x="1259634" y="5046275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Dijagram presečnih poprenih sila i presečnih momenata savijanja</a:t>
            </a:r>
            <a:endParaRPr lang="en-US" sz="2400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46125"/>
              </p:ext>
            </p:extLst>
          </p:nvPr>
        </p:nvGraphicFramePr>
        <p:xfrm>
          <a:off x="5908675" y="1570038"/>
          <a:ext cx="2832100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97" name="Equation" r:id="rId3" imgW="1396800" imgH="812520" progId="Equation.DSMT4">
                  <p:embed/>
                </p:oleObj>
              </mc:Choice>
              <mc:Fallback>
                <p:oleObj name="Equation" r:id="rId3" imgW="13968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1570038"/>
                        <a:ext cx="2832100" cy="1582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4643"/>
              </p:ext>
            </p:extLst>
          </p:nvPr>
        </p:nvGraphicFramePr>
        <p:xfrm>
          <a:off x="5913462" y="573953"/>
          <a:ext cx="14668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98" name="Equation" r:id="rId5" imgW="723600" imgH="393480" progId="Equation.DSMT4">
                  <p:embed/>
                </p:oleObj>
              </mc:Choice>
              <mc:Fallback>
                <p:oleObj name="Equation" r:id="rId5" imgW="723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462" y="573953"/>
                        <a:ext cx="1466850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843" y="562469"/>
            <a:ext cx="3808269" cy="448367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6789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b="1" dirty="0" smtClean="0"/>
              <a:t>Prosta greda opterećena spregom sila nad jednim od oslonaca</a:t>
            </a:r>
          </a:p>
          <a:p>
            <a:pPr marL="82296" indent="0" algn="just">
              <a:buNone/>
            </a:pPr>
            <a:endParaRPr lang="sr-Latn-BA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2843808" y="4797152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Prosta greda opterećena spregom sila nad desnim osloncem</a:t>
            </a:r>
            <a:endParaRPr lang="en-US" sz="24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25" y="2132856"/>
            <a:ext cx="3609803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055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3609803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436096" y="620688"/>
            <a:ext cx="216024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Statički uslovi ravnoteže: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114649"/>
              </p:ext>
            </p:extLst>
          </p:nvPr>
        </p:nvGraphicFramePr>
        <p:xfrm>
          <a:off x="6948264" y="1110506"/>
          <a:ext cx="1363662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13" name="Equation" r:id="rId4" imgW="672840" imgH="507960" progId="Equation.DSMT4">
                  <p:embed/>
                </p:oleObj>
              </mc:Choice>
              <mc:Fallback>
                <p:oleObj name="Equation" r:id="rId4" imgW="6728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1110506"/>
                        <a:ext cx="1363662" cy="1022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5656" y="3501008"/>
            <a:ext cx="1728191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Reakcije oslonaca: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158956"/>
              </p:ext>
            </p:extLst>
          </p:nvPr>
        </p:nvGraphicFramePr>
        <p:xfrm>
          <a:off x="2843808" y="3929063"/>
          <a:ext cx="226218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14" name="Equation" r:id="rId6" imgW="1117440" imgH="253800" progId="Equation.DSMT4">
                  <p:embed/>
                </p:oleObj>
              </mc:Choice>
              <mc:Fallback>
                <p:oleObj name="Equation" r:id="rId6" imgW="1117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929063"/>
                        <a:ext cx="2262187" cy="511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390581"/>
              </p:ext>
            </p:extLst>
          </p:nvPr>
        </p:nvGraphicFramePr>
        <p:xfrm>
          <a:off x="5148064" y="4005139"/>
          <a:ext cx="457200" cy="351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15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005139"/>
                        <a:ext cx="457200" cy="35183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404205"/>
              </p:ext>
            </p:extLst>
          </p:nvPr>
        </p:nvGraphicFramePr>
        <p:xfrm>
          <a:off x="5652120" y="3951337"/>
          <a:ext cx="14128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16" name="Equation" r:id="rId10" imgW="698400" imgH="241200" progId="Equation.DSMT4">
                  <p:embed/>
                </p:oleObj>
              </mc:Choice>
              <mc:Fallback>
                <p:oleObj name="Equation" r:id="rId10" imgW="698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951337"/>
                        <a:ext cx="1412875" cy="485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12442"/>
              </p:ext>
            </p:extLst>
          </p:nvPr>
        </p:nvGraphicFramePr>
        <p:xfrm>
          <a:off x="2267744" y="5224809"/>
          <a:ext cx="28051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17" name="Equation" r:id="rId12" imgW="1384200" imgH="253800" progId="Equation.DSMT4">
                  <p:embed/>
                </p:oleObj>
              </mc:Choice>
              <mc:Fallback>
                <p:oleObj name="Equation" r:id="rId12" imgW="1384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5224809"/>
                        <a:ext cx="2805113" cy="511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660054"/>
              </p:ext>
            </p:extLst>
          </p:nvPr>
        </p:nvGraphicFramePr>
        <p:xfrm>
          <a:off x="5159003" y="5300908"/>
          <a:ext cx="457200" cy="35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18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003" y="5300908"/>
                        <a:ext cx="457200" cy="351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361511"/>
              </p:ext>
            </p:extLst>
          </p:nvPr>
        </p:nvGraphicFramePr>
        <p:xfrm>
          <a:off x="5671344" y="5085109"/>
          <a:ext cx="12350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19" name="Equation" r:id="rId15" imgW="609480" imgH="393480" progId="Equation.DSMT4">
                  <p:embed/>
                </p:oleObj>
              </mc:Choice>
              <mc:Fallback>
                <p:oleObj name="Equation" r:id="rId15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1344" y="5085109"/>
                        <a:ext cx="1235075" cy="79216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16200000">
            <a:off x="6442792" y="4666773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496122"/>
              </p:ext>
            </p:extLst>
          </p:nvPr>
        </p:nvGraphicFramePr>
        <p:xfrm>
          <a:off x="5652120" y="2564829"/>
          <a:ext cx="12350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20" name="Equation" r:id="rId17" imgW="609480" imgH="393480" progId="Equation.DSMT4">
                  <p:embed/>
                </p:oleObj>
              </mc:Choice>
              <mc:Fallback>
                <p:oleObj name="Equation" r:id="rId17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564829"/>
                        <a:ext cx="1235075" cy="79216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598017"/>
              </p:ext>
            </p:extLst>
          </p:nvPr>
        </p:nvGraphicFramePr>
        <p:xfrm>
          <a:off x="6161632" y="3465760"/>
          <a:ext cx="32683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21" name="Equation" r:id="rId19" imgW="139680" imgH="203040" progId="Equation.DSMT4">
                  <p:embed/>
                </p:oleObj>
              </mc:Choice>
              <mc:Fallback>
                <p:oleObj name="Equation" r:id="rId19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632" y="3465760"/>
                        <a:ext cx="326834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054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3602907"/>
            <a:ext cx="352839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Presečne poprečne sile: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882877"/>
              </p:ext>
            </p:extLst>
          </p:nvPr>
        </p:nvGraphicFramePr>
        <p:xfrm>
          <a:off x="4360466" y="3816405"/>
          <a:ext cx="1363662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82" name="Equation" r:id="rId3" imgW="672840" imgH="253800" progId="Equation.DSMT4">
                  <p:embed/>
                </p:oleObj>
              </mc:Choice>
              <mc:Fallback>
                <p:oleObj name="Equation" r:id="rId3" imgW="672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466" y="3816405"/>
                        <a:ext cx="1363662" cy="493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027383"/>
              </p:ext>
            </p:extLst>
          </p:nvPr>
        </p:nvGraphicFramePr>
        <p:xfrm>
          <a:off x="4427984" y="4896073"/>
          <a:ext cx="14668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83" name="Equation" r:id="rId5" imgW="723600" imgH="393480" progId="Equation.DSMT4">
                  <p:embed/>
                </p:oleObj>
              </mc:Choice>
              <mc:Fallback>
                <p:oleObj name="Equation" r:id="rId5" imgW="723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896073"/>
                        <a:ext cx="1466850" cy="76517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14769"/>
              </p:ext>
            </p:extLst>
          </p:nvPr>
        </p:nvGraphicFramePr>
        <p:xfrm>
          <a:off x="6290840" y="3644900"/>
          <a:ext cx="12334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84" name="Equation" r:id="rId7" imgW="609480" imgH="393480" progId="Equation.DSMT4">
                  <p:embed/>
                </p:oleObj>
              </mc:Choice>
              <mc:Fallback>
                <p:oleObj name="Equation" r:id="rId7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840" y="3644900"/>
                        <a:ext cx="1233488" cy="792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072749"/>
              </p:ext>
            </p:extLst>
          </p:nvPr>
        </p:nvGraphicFramePr>
        <p:xfrm>
          <a:off x="5153521" y="4401864"/>
          <a:ext cx="32683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85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521" y="4401864"/>
                        <a:ext cx="32683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0800000">
            <a:off x="5790416" y="3948184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13" y="548680"/>
            <a:ext cx="3609803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750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  <p:sp>
        <p:nvSpPr>
          <p:cNvPr id="4" name="Right Arrow 3"/>
          <p:cNvSpPr/>
          <p:nvPr/>
        </p:nvSpPr>
        <p:spPr>
          <a:xfrm rot="16200000">
            <a:off x="3922511" y="4711757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613700"/>
              </p:ext>
            </p:extLst>
          </p:nvPr>
        </p:nvGraphicFramePr>
        <p:xfrm>
          <a:off x="3410520" y="5085109"/>
          <a:ext cx="12334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6" name="Equation" r:id="rId3" imgW="609480" imgH="393480" progId="Equation.DSMT4">
                  <p:embed/>
                </p:oleObj>
              </mc:Choice>
              <mc:Fallback>
                <p:oleObj name="Equation" r:id="rId3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0520" y="5085109"/>
                        <a:ext cx="1233488" cy="792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75683" y="3462099"/>
            <a:ext cx="2448245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</a:t>
            </a:r>
            <a:r>
              <a:rPr lang="sr-Latn-BA" sz="2400" dirty="0" smtClean="0"/>
              <a:t>i</a:t>
            </a:r>
            <a:r>
              <a:rPr lang="sr-Latn-RS" sz="2400" dirty="0" smtClean="0"/>
              <a:t> momenti savijanja: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487207"/>
              </p:ext>
            </p:extLst>
          </p:nvPr>
        </p:nvGraphicFramePr>
        <p:xfrm>
          <a:off x="4788023" y="4115981"/>
          <a:ext cx="457200" cy="35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7" name="Equation" r:id="rId5" imgW="190417" imgH="152334" progId="Equation.DSMT4">
                  <p:embed/>
                </p:oleObj>
              </mc:Choice>
              <mc:Fallback>
                <p:oleObj name="Equation" r:id="rId5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3" y="4115981"/>
                        <a:ext cx="457200" cy="3518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251788"/>
              </p:ext>
            </p:extLst>
          </p:nvPr>
        </p:nvGraphicFramePr>
        <p:xfrm>
          <a:off x="3035300" y="4037013"/>
          <a:ext cx="167322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8" name="Equation" r:id="rId7" imgW="825480" imgH="253800" progId="Equation.DSMT4">
                  <p:embed/>
                </p:oleObj>
              </mc:Choice>
              <mc:Fallback>
                <p:oleObj name="Equation" r:id="rId7" imgW="825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4037013"/>
                        <a:ext cx="1673225" cy="4937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13" y="525886"/>
            <a:ext cx="3609803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983915"/>
              </p:ext>
            </p:extLst>
          </p:nvPr>
        </p:nvGraphicFramePr>
        <p:xfrm>
          <a:off x="5290468" y="3870325"/>
          <a:ext cx="18018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9" name="Equation" r:id="rId10" imgW="888840" imgH="393480" progId="Equation.DSMT4">
                  <p:embed/>
                </p:oleObj>
              </mc:Choice>
              <mc:Fallback>
                <p:oleObj name="Equation" r:id="rId10" imgW="888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0468" y="3870325"/>
                        <a:ext cx="1801812" cy="76517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909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37" y="1200871"/>
            <a:ext cx="3609803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416052"/>
              </p:ext>
            </p:extLst>
          </p:nvPr>
        </p:nvGraphicFramePr>
        <p:xfrm>
          <a:off x="5898777" y="2087761"/>
          <a:ext cx="18018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14" name="Equation" r:id="rId4" imgW="888840" imgH="393480" progId="Equation.DSMT4">
                  <p:embed/>
                </p:oleObj>
              </mc:Choice>
              <mc:Fallback>
                <p:oleObj name="Equation" r:id="rId4" imgW="888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8777" y="2087761"/>
                        <a:ext cx="1801812" cy="765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5604"/>
              </p:ext>
            </p:extLst>
          </p:nvPr>
        </p:nvGraphicFramePr>
        <p:xfrm>
          <a:off x="6559252" y="1196752"/>
          <a:ext cx="6953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15" name="Equation" r:id="rId6" imgW="342720" imgH="177480" progId="Equation.DSMT4">
                  <p:embed/>
                </p:oleObj>
              </mc:Choice>
              <mc:Fallback>
                <p:oleObj name="Equation" r:id="rId6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9252" y="1196752"/>
                        <a:ext cx="695325" cy="346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>
            <a:off x="6704577" y="174244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002004"/>
              </p:ext>
            </p:extLst>
          </p:nvPr>
        </p:nvGraphicFramePr>
        <p:xfrm>
          <a:off x="5911552" y="3390131"/>
          <a:ext cx="17764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16" name="Equation" r:id="rId8" imgW="876240" imgH="279360" progId="Equation.DSMT4">
                  <p:embed/>
                </p:oleObj>
              </mc:Choice>
              <mc:Fallback>
                <p:oleObj name="Equation" r:id="rId8" imgW="876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552" y="3390131"/>
                        <a:ext cx="1776412" cy="542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800409"/>
              </p:ext>
            </p:extLst>
          </p:nvPr>
        </p:nvGraphicFramePr>
        <p:xfrm>
          <a:off x="6840338" y="2916609"/>
          <a:ext cx="32683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17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338" y="2916609"/>
                        <a:ext cx="32683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945317"/>
              </p:ext>
            </p:extLst>
          </p:nvPr>
        </p:nvGraphicFramePr>
        <p:xfrm>
          <a:off x="3562276" y="4392017"/>
          <a:ext cx="18018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18" name="Equation" r:id="rId12" imgW="888840" imgH="393480" progId="Equation.DSMT4">
                  <p:embed/>
                </p:oleObj>
              </mc:Choice>
              <mc:Fallback>
                <p:oleObj name="Equation" r:id="rId12" imgW="888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276" y="4392017"/>
                        <a:ext cx="1801812" cy="765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621264"/>
              </p:ext>
            </p:extLst>
          </p:nvPr>
        </p:nvGraphicFramePr>
        <p:xfrm>
          <a:off x="5907360" y="4514464"/>
          <a:ext cx="19050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19" name="Equation" r:id="rId14" imgW="939600" imgH="279360" progId="Equation.DSMT4">
                  <p:embed/>
                </p:oleObj>
              </mc:Choice>
              <mc:Fallback>
                <p:oleObj name="Equation" r:id="rId14" imgW="939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7360" y="4514464"/>
                        <a:ext cx="1905000" cy="542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833961"/>
              </p:ext>
            </p:extLst>
          </p:nvPr>
        </p:nvGraphicFramePr>
        <p:xfrm>
          <a:off x="2370545" y="4661451"/>
          <a:ext cx="6445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20" name="Equation" r:id="rId16" imgW="317160" imgH="177480" progId="Equation.DSMT4">
                  <p:embed/>
                </p:oleObj>
              </mc:Choice>
              <mc:Fallback>
                <p:oleObj name="Equation" r:id="rId16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545" y="4661451"/>
                        <a:ext cx="644525" cy="346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>
            <a:off x="3103826" y="4743048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741422"/>
              </p:ext>
            </p:extLst>
          </p:nvPr>
        </p:nvGraphicFramePr>
        <p:xfrm>
          <a:off x="5407124" y="4643720"/>
          <a:ext cx="457200" cy="35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21" name="Equation" r:id="rId18" imgW="190417" imgH="152334" progId="Equation.DSMT4">
                  <p:embed/>
                </p:oleObj>
              </mc:Choice>
              <mc:Fallback>
                <p:oleObj name="Equation" r:id="rId18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124" y="4643720"/>
                        <a:ext cx="457200" cy="3518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986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63688"/>
              </p:ext>
            </p:extLst>
          </p:nvPr>
        </p:nvGraphicFramePr>
        <p:xfrm>
          <a:off x="6156176" y="2519809"/>
          <a:ext cx="14668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14" name="Equation" r:id="rId3" imgW="723600" imgH="393480" progId="Equation.DSMT4">
                  <p:embed/>
                </p:oleObj>
              </mc:Choice>
              <mc:Fallback>
                <p:oleObj name="Equation" r:id="rId3" imgW="723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519809"/>
                        <a:ext cx="1466850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362930"/>
              </p:ext>
            </p:extLst>
          </p:nvPr>
        </p:nvGraphicFramePr>
        <p:xfrm>
          <a:off x="6154563" y="4005064"/>
          <a:ext cx="180181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15" name="Equation" r:id="rId5" imgW="888614" imgH="393529" progId="Equation.DSMT4">
                  <p:embed/>
                </p:oleObj>
              </mc:Choice>
              <mc:Fallback>
                <p:oleObj name="Equation" r:id="rId5" imgW="88861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563" y="4005064"/>
                        <a:ext cx="1801813" cy="765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4588626" cy="5124797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31640" y="5451869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Dijagram presečnih poprečnih sila i presečnih momenata savijanja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49678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b="1" dirty="0" smtClean="0"/>
              <a:t>Prosta greda opterećena kosom silom na delu raspona</a:t>
            </a:r>
          </a:p>
          <a:p>
            <a:pPr marL="82296" indent="0" algn="just">
              <a:buNone/>
            </a:pPr>
            <a:endParaRPr lang="sr-Latn-BA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979712" y="4797152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Prosta greda opterećena kosom silom na delu raspona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29" y="2132856"/>
            <a:ext cx="3609803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922864"/>
              </p:ext>
            </p:extLst>
          </p:nvPr>
        </p:nvGraphicFramePr>
        <p:xfrm>
          <a:off x="6384925" y="2133600"/>
          <a:ext cx="16700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65" name="Equation" r:id="rId5" imgW="825480" imgH="457200" progId="Equation.DSMT4">
                  <p:embed/>
                </p:oleObj>
              </mc:Choice>
              <mc:Fallback>
                <p:oleObj name="Equation" r:id="rId5" imgW="825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2133600"/>
                        <a:ext cx="1670050" cy="920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accent5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5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33" y="620688"/>
            <a:ext cx="3659678" cy="263097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436096" y="620688"/>
            <a:ext cx="216024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Statički uslovi ravnoteže: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356514"/>
              </p:ext>
            </p:extLst>
          </p:nvPr>
        </p:nvGraphicFramePr>
        <p:xfrm>
          <a:off x="6948264" y="1110506"/>
          <a:ext cx="1363662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1" name="Equation" r:id="rId4" imgW="672840" imgH="507960" progId="Equation.DSMT4">
                  <p:embed/>
                </p:oleObj>
              </mc:Choice>
              <mc:Fallback>
                <p:oleObj name="Equation" r:id="rId4" imgW="672840" imgH="5079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1110506"/>
                        <a:ext cx="1363662" cy="1022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5657" y="3429000"/>
            <a:ext cx="1728191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Reakcije oslonaca: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294089"/>
              </p:ext>
            </p:extLst>
          </p:nvPr>
        </p:nvGraphicFramePr>
        <p:xfrm>
          <a:off x="2781746" y="3789041"/>
          <a:ext cx="295751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2" name="Equation" r:id="rId6" imgW="1460160" imgH="393480" progId="Equation.DSMT4">
                  <p:embed/>
                </p:oleObj>
              </mc:Choice>
              <mc:Fallback>
                <p:oleObj name="Equation" r:id="rId6" imgW="1460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746" y="3789041"/>
                        <a:ext cx="2957512" cy="792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022019"/>
              </p:ext>
            </p:extLst>
          </p:nvPr>
        </p:nvGraphicFramePr>
        <p:xfrm>
          <a:off x="5806081" y="4005138"/>
          <a:ext cx="457200" cy="35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3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6081" y="4005138"/>
                        <a:ext cx="457200" cy="3518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995483"/>
              </p:ext>
            </p:extLst>
          </p:nvPr>
        </p:nvGraphicFramePr>
        <p:xfrm>
          <a:off x="6251575" y="3789363"/>
          <a:ext cx="16192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4" name="Equation" r:id="rId10" imgW="799920" imgH="393480" progId="Equation.DSMT4">
                  <p:embed/>
                </p:oleObj>
              </mc:Choice>
              <mc:Fallback>
                <p:oleObj name="Equation" r:id="rId10" imgW="79992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5" y="3789363"/>
                        <a:ext cx="1619250" cy="792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215207"/>
              </p:ext>
            </p:extLst>
          </p:nvPr>
        </p:nvGraphicFramePr>
        <p:xfrm>
          <a:off x="3131840" y="5013101"/>
          <a:ext cx="32162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5" name="Equation" r:id="rId12" imgW="1587240" imgH="393480" progId="Equation.DSMT4">
                  <p:embed/>
                </p:oleObj>
              </mc:Choice>
              <mc:Fallback>
                <p:oleObj name="Equation" r:id="rId12" imgW="158724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5013101"/>
                        <a:ext cx="3216275" cy="792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66416"/>
              </p:ext>
            </p:extLst>
          </p:nvPr>
        </p:nvGraphicFramePr>
        <p:xfrm>
          <a:off x="6418486" y="5229125"/>
          <a:ext cx="385762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6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486" y="5229125"/>
                        <a:ext cx="385762" cy="296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705888"/>
              </p:ext>
            </p:extLst>
          </p:nvPr>
        </p:nvGraphicFramePr>
        <p:xfrm>
          <a:off x="6804248" y="5012680"/>
          <a:ext cx="110648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7" name="Equation" r:id="rId15" imgW="545760" imgH="393480" progId="Equation.DSMT4">
                  <p:embed/>
                </p:oleObj>
              </mc:Choice>
              <mc:Fallback>
                <p:oleObj name="Equation" r:id="rId15" imgW="54576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5012680"/>
                        <a:ext cx="1106488" cy="79216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16200000">
            <a:off x="7603191" y="4712568"/>
            <a:ext cx="27432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387145"/>
              </p:ext>
            </p:extLst>
          </p:nvPr>
        </p:nvGraphicFramePr>
        <p:xfrm>
          <a:off x="6228184" y="2492375"/>
          <a:ext cx="11064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8" name="Equation" r:id="rId17" imgW="545760" imgH="393480" progId="Equation.DSMT4">
                  <p:embed/>
                </p:oleObj>
              </mc:Choice>
              <mc:Fallback>
                <p:oleObj name="Equation" r:id="rId17" imgW="54576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2492375"/>
                        <a:ext cx="1106487" cy="79216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695213"/>
              </p:ext>
            </p:extLst>
          </p:nvPr>
        </p:nvGraphicFramePr>
        <p:xfrm>
          <a:off x="6593680" y="3321744"/>
          <a:ext cx="32683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9" name="Equation" r:id="rId19" imgW="139680" imgH="203040" progId="Equation.DSMT4">
                  <p:embed/>
                </p:oleObj>
              </mc:Choice>
              <mc:Fallback>
                <p:oleObj name="Equation" r:id="rId19" imgW="13968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3680" y="3321744"/>
                        <a:ext cx="326834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681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5436096" y="620688"/>
            <a:ext cx="216024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Statički uslovi ravnoteže: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43023"/>
              </p:ext>
            </p:extLst>
          </p:nvPr>
        </p:nvGraphicFramePr>
        <p:xfrm>
          <a:off x="6948488" y="1124744"/>
          <a:ext cx="1363662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57" name="Equation" r:id="rId3" imgW="672840" imgH="787320" progId="Equation.DSMT4">
                  <p:embed/>
                </p:oleObj>
              </mc:Choice>
              <mc:Fallback>
                <p:oleObj name="Equation" r:id="rId3" imgW="6728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1124744"/>
                        <a:ext cx="1363662" cy="1584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3649" y="3717032"/>
            <a:ext cx="2592287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Vertikalne reakcije oslonaca: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192449"/>
              </p:ext>
            </p:extLst>
          </p:nvPr>
        </p:nvGraphicFramePr>
        <p:xfrm>
          <a:off x="2793976" y="4216524"/>
          <a:ext cx="288131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58" name="Equation" r:id="rId5" imgW="1422360" imgH="253800" progId="Equation.DSMT4">
                  <p:embed/>
                </p:oleObj>
              </mc:Choice>
              <mc:Fallback>
                <p:oleObj name="Equation" r:id="rId5" imgW="1422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3976" y="4216524"/>
                        <a:ext cx="2881312" cy="511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42287"/>
              </p:ext>
            </p:extLst>
          </p:nvPr>
        </p:nvGraphicFramePr>
        <p:xfrm>
          <a:off x="5770984" y="4292377"/>
          <a:ext cx="457200" cy="35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59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0984" y="4292377"/>
                        <a:ext cx="457200" cy="3518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307849"/>
              </p:ext>
            </p:extLst>
          </p:nvPr>
        </p:nvGraphicFramePr>
        <p:xfrm>
          <a:off x="6270898" y="4251226"/>
          <a:ext cx="154146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60" name="Equation" r:id="rId9" imgW="761760" imgH="228600" progId="Equation.DSMT4">
                  <p:embed/>
                </p:oleObj>
              </mc:Choice>
              <mc:Fallback>
                <p:oleObj name="Equation" r:id="rId9" imgW="761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898" y="4251226"/>
                        <a:ext cx="1541462" cy="460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84933"/>
              </p:ext>
            </p:extLst>
          </p:nvPr>
        </p:nvGraphicFramePr>
        <p:xfrm>
          <a:off x="2728392" y="5368826"/>
          <a:ext cx="277971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61" name="Equation" r:id="rId11" imgW="1371600" imgH="253800" progId="Equation.DSMT4">
                  <p:embed/>
                </p:oleObj>
              </mc:Choice>
              <mc:Fallback>
                <p:oleObj name="Equation" r:id="rId11" imgW="1371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392" y="5368826"/>
                        <a:ext cx="2779712" cy="511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762281"/>
              </p:ext>
            </p:extLst>
          </p:nvPr>
        </p:nvGraphicFramePr>
        <p:xfrm>
          <a:off x="5554960" y="5444205"/>
          <a:ext cx="457200" cy="35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62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4960" y="5444205"/>
                        <a:ext cx="457200" cy="351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269205"/>
              </p:ext>
            </p:extLst>
          </p:nvPr>
        </p:nvGraphicFramePr>
        <p:xfrm>
          <a:off x="6046242" y="5229126"/>
          <a:ext cx="126206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63" name="Equation" r:id="rId14" imgW="622080" imgH="393480" progId="Equation.DSMT4">
                  <p:embed/>
                </p:oleObj>
              </mc:Choice>
              <mc:Fallback>
                <p:oleObj name="Equation" r:id="rId14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242" y="5229126"/>
                        <a:ext cx="1262062" cy="79216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6200000">
            <a:off x="6568792" y="4882872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648721"/>
              </p:ext>
            </p:extLst>
          </p:nvPr>
        </p:nvGraphicFramePr>
        <p:xfrm>
          <a:off x="6228184" y="2924870"/>
          <a:ext cx="125888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64" name="Equation" r:id="rId16" imgW="622080" imgH="393480" progId="Equation.DSMT4">
                  <p:embed/>
                </p:oleObj>
              </mc:Choice>
              <mc:Fallback>
                <p:oleObj name="Equation" r:id="rId16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2924870"/>
                        <a:ext cx="1258887" cy="79216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981437"/>
              </p:ext>
            </p:extLst>
          </p:nvPr>
        </p:nvGraphicFramePr>
        <p:xfrm>
          <a:off x="6593680" y="3752998"/>
          <a:ext cx="32683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65" name="Equation" r:id="rId18" imgW="139680" imgH="203040" progId="Equation.DSMT4">
                  <p:embed/>
                </p:oleObj>
              </mc:Choice>
              <mc:Fallback>
                <p:oleObj name="Equation" r:id="rId18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3680" y="3752998"/>
                        <a:ext cx="326834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45" y="588965"/>
            <a:ext cx="3609803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8977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03648" y="3501008"/>
            <a:ext cx="2880319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Horizontalna reakcija nepokretnog oslonca oslonaca: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736564"/>
              </p:ext>
            </p:extLst>
          </p:nvPr>
        </p:nvGraphicFramePr>
        <p:xfrm>
          <a:off x="2915815" y="4445000"/>
          <a:ext cx="25717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5" name="Equation" r:id="rId3" imgW="1269720" imgH="253800" progId="Equation.DSMT4">
                  <p:embed/>
                </p:oleObj>
              </mc:Choice>
              <mc:Fallback>
                <p:oleObj name="Equation" r:id="rId3" imgW="1269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5" y="4445000"/>
                        <a:ext cx="2571750" cy="511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45" y="588965"/>
            <a:ext cx="3609803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859591"/>
              </p:ext>
            </p:extLst>
          </p:nvPr>
        </p:nvGraphicFramePr>
        <p:xfrm>
          <a:off x="5580111" y="4552906"/>
          <a:ext cx="457200" cy="35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6" name="Equation" r:id="rId6" imgW="190417" imgH="152334" progId="Equation.DSMT4">
                  <p:embed/>
                </p:oleObj>
              </mc:Choice>
              <mc:Fallback>
                <p:oleObj name="Equation" r:id="rId6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1" y="4552906"/>
                        <a:ext cx="457200" cy="3518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627662"/>
              </p:ext>
            </p:extLst>
          </p:nvPr>
        </p:nvGraphicFramePr>
        <p:xfrm>
          <a:off x="6038180" y="4462463"/>
          <a:ext cx="10541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7" name="Equation" r:id="rId8" imgW="520560" imgH="228600" progId="Equation.DSMT4">
                  <p:embed/>
                </p:oleObj>
              </mc:Choice>
              <mc:Fallback>
                <p:oleObj name="Equation" r:id="rId8" imgW="520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180" y="4462463"/>
                        <a:ext cx="1054100" cy="458787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691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1" y="2853507"/>
            <a:ext cx="165565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Presečne poprečne sile: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648555"/>
              </p:ext>
            </p:extLst>
          </p:nvPr>
        </p:nvGraphicFramePr>
        <p:xfrm>
          <a:off x="2411760" y="3831779"/>
          <a:ext cx="21605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7" name="Equation" r:id="rId3" imgW="1066680" imgH="507960" progId="Equation.DSMT4">
                  <p:embed/>
                </p:oleObj>
              </mc:Choice>
              <mc:Fallback>
                <p:oleObj name="Equation" r:id="rId3" imgW="10666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831779"/>
                        <a:ext cx="2160587" cy="987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6672"/>
            <a:ext cx="3609803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308484"/>
              </p:ext>
            </p:extLst>
          </p:nvPr>
        </p:nvGraphicFramePr>
        <p:xfrm>
          <a:off x="2760836" y="5373142"/>
          <a:ext cx="125888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8" name="Equation" r:id="rId6" imgW="622080" imgH="393480" progId="Equation.DSMT4">
                  <p:embed/>
                </p:oleObj>
              </mc:Choice>
              <mc:Fallback>
                <p:oleObj name="Equation" r:id="rId6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836" y="5373142"/>
                        <a:ext cx="1258887" cy="7921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6200000">
            <a:off x="3317468" y="4990783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040981"/>
              </p:ext>
            </p:extLst>
          </p:nvPr>
        </p:nvGraphicFramePr>
        <p:xfrm>
          <a:off x="5167932" y="3501579"/>
          <a:ext cx="2057400" cy="157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9" name="Equation" r:id="rId8" imgW="1015920" imgH="812520" progId="Equation.DSMT4">
                  <p:embed/>
                </p:oleObj>
              </mc:Choice>
              <mc:Fallback>
                <p:oleObj name="Equation" r:id="rId8" imgW="101592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932" y="3501579"/>
                        <a:ext cx="2057400" cy="157956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615903"/>
              </p:ext>
            </p:extLst>
          </p:nvPr>
        </p:nvGraphicFramePr>
        <p:xfrm>
          <a:off x="4633043" y="4140250"/>
          <a:ext cx="457200" cy="35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80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3043" y="4140250"/>
                        <a:ext cx="457200" cy="3518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174333"/>
              </p:ext>
            </p:extLst>
          </p:nvPr>
        </p:nvGraphicFramePr>
        <p:xfrm>
          <a:off x="1831591" y="1052736"/>
          <a:ext cx="11557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81" name="Equation" r:id="rId12" imgW="571320" imgH="177480" progId="Equation.DSMT4">
                  <p:embed/>
                </p:oleObj>
              </mc:Choice>
              <mc:Fallback>
                <p:oleObj name="Equation" r:id="rId12" imgW="571320" imgH="1774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591" y="1052736"/>
                        <a:ext cx="1155700" cy="358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486811"/>
              </p:ext>
            </p:extLst>
          </p:nvPr>
        </p:nvGraphicFramePr>
        <p:xfrm>
          <a:off x="7020272" y="1199604"/>
          <a:ext cx="11049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82" name="Equation" r:id="rId14" imgW="545760" imgH="177480" progId="Equation.DSMT4">
                  <p:embed/>
                </p:oleObj>
              </mc:Choice>
              <mc:Fallback>
                <p:oleObj name="Equation" r:id="rId14" imgW="545760" imgH="177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1199604"/>
                        <a:ext cx="1104900" cy="357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547664" y="476672"/>
            <a:ext cx="10801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I:</a:t>
            </a:r>
            <a:endParaRPr lang="en-US" sz="2400" dirty="0"/>
          </a:p>
        </p:txBody>
      </p:sp>
      <p:cxnSp>
        <p:nvCxnSpPr>
          <p:cNvPr id="19" name="Elbow Connector 18"/>
          <p:cNvCxnSpPr>
            <a:stCxn id="18" idx="1"/>
            <a:endCxn id="15" idx="1"/>
          </p:cNvCxnSpPr>
          <p:nvPr/>
        </p:nvCxnSpPr>
        <p:spPr>
          <a:xfrm rot="10800000" flipH="1" flipV="1">
            <a:off x="1547663" y="707505"/>
            <a:ext cx="283927" cy="524618"/>
          </a:xfrm>
          <a:prstGeom prst="bentConnector3">
            <a:avLst>
              <a:gd name="adj1" fmla="val -8051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20272" y="476672"/>
            <a:ext cx="1224136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</a:t>
            </a:r>
            <a:r>
              <a:rPr lang="sr-Latn-RS" sz="2400" dirty="0" smtClean="0"/>
              <a:t>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cxnSp>
        <p:nvCxnSpPr>
          <p:cNvPr id="21" name="Elbow Connector 20"/>
          <p:cNvCxnSpPr>
            <a:stCxn id="20" idx="3"/>
            <a:endCxn id="17" idx="3"/>
          </p:cNvCxnSpPr>
          <p:nvPr/>
        </p:nvCxnSpPr>
        <p:spPr>
          <a:xfrm flipH="1">
            <a:off x="8125172" y="707505"/>
            <a:ext cx="119236" cy="670693"/>
          </a:xfrm>
          <a:prstGeom prst="bentConnector3">
            <a:avLst>
              <a:gd name="adj1" fmla="val -19172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98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8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75656" y="2300679"/>
            <a:ext cx="144016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Presečni momenti savijanja: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322530"/>
              </p:ext>
            </p:extLst>
          </p:nvPr>
        </p:nvGraphicFramePr>
        <p:xfrm>
          <a:off x="1403648" y="3687763"/>
          <a:ext cx="33178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0" name="Equation" r:id="rId3" imgW="1638000" imgH="507960" progId="Equation.DSMT4">
                  <p:embed/>
                </p:oleObj>
              </mc:Choice>
              <mc:Fallback>
                <p:oleObj name="Equation" r:id="rId3" imgW="16380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687763"/>
                        <a:ext cx="3317875" cy="987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6672"/>
            <a:ext cx="3609803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522534"/>
              </p:ext>
            </p:extLst>
          </p:nvPr>
        </p:nvGraphicFramePr>
        <p:xfrm>
          <a:off x="2123728" y="5229126"/>
          <a:ext cx="125888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1" name="Equation" r:id="rId6" imgW="622080" imgH="393480" progId="Equation.DSMT4">
                  <p:embed/>
                </p:oleObj>
              </mc:Choice>
              <mc:Fallback>
                <p:oleObj name="Equation" r:id="rId6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229126"/>
                        <a:ext cx="1258887" cy="7921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6200000">
            <a:off x="2536344" y="4846767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710096"/>
              </p:ext>
            </p:extLst>
          </p:nvPr>
        </p:nvGraphicFramePr>
        <p:xfrm>
          <a:off x="4747133" y="4005556"/>
          <a:ext cx="457200" cy="35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2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7133" y="4005556"/>
                        <a:ext cx="457200" cy="3518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101298"/>
              </p:ext>
            </p:extLst>
          </p:nvPr>
        </p:nvGraphicFramePr>
        <p:xfrm>
          <a:off x="5232400" y="3368675"/>
          <a:ext cx="3652838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3" name="Equation" r:id="rId10" imgW="1803240" imgH="812520" progId="Equation.DSMT4">
                  <p:embed/>
                </p:oleObj>
              </mc:Choice>
              <mc:Fallback>
                <p:oleObj name="Equation" r:id="rId10" imgW="180324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3368675"/>
                        <a:ext cx="3652838" cy="158115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4" idx="1"/>
            <a:endCxn id="5" idx="1"/>
          </p:cNvCxnSpPr>
          <p:nvPr/>
        </p:nvCxnSpPr>
        <p:spPr>
          <a:xfrm rot="10800000" flipV="1">
            <a:off x="1403648" y="2900843"/>
            <a:ext cx="72008" cy="1280631"/>
          </a:xfrm>
          <a:prstGeom prst="bentConnector3">
            <a:avLst>
              <a:gd name="adj1" fmla="val 417465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034125"/>
              </p:ext>
            </p:extLst>
          </p:nvPr>
        </p:nvGraphicFramePr>
        <p:xfrm>
          <a:off x="1831591" y="1052736"/>
          <a:ext cx="11557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4" name="Equation" r:id="rId12" imgW="571320" imgH="177480" progId="Equation.DSMT4">
                  <p:embed/>
                </p:oleObj>
              </mc:Choice>
              <mc:Fallback>
                <p:oleObj name="Equation" r:id="rId12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591" y="1052736"/>
                        <a:ext cx="1155700" cy="358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320852"/>
              </p:ext>
            </p:extLst>
          </p:nvPr>
        </p:nvGraphicFramePr>
        <p:xfrm>
          <a:off x="7020272" y="1199604"/>
          <a:ext cx="11049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5" name="Equation" r:id="rId14" imgW="545760" imgH="177480" progId="Equation.DSMT4">
                  <p:embed/>
                </p:oleObj>
              </mc:Choice>
              <mc:Fallback>
                <p:oleObj name="Equation" r:id="rId14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1199604"/>
                        <a:ext cx="1104900" cy="357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47664" y="476672"/>
            <a:ext cx="10801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I:</a:t>
            </a:r>
            <a:endParaRPr lang="en-US" sz="2400" dirty="0"/>
          </a:p>
        </p:txBody>
      </p:sp>
      <p:cxnSp>
        <p:nvCxnSpPr>
          <p:cNvPr id="16" name="Elbow Connector 15"/>
          <p:cNvCxnSpPr>
            <a:stCxn id="15" idx="1"/>
            <a:endCxn id="12" idx="1"/>
          </p:cNvCxnSpPr>
          <p:nvPr/>
        </p:nvCxnSpPr>
        <p:spPr>
          <a:xfrm rot="10800000" flipH="1" flipV="1">
            <a:off x="1547663" y="707505"/>
            <a:ext cx="283927" cy="524618"/>
          </a:xfrm>
          <a:prstGeom prst="bentConnector3">
            <a:avLst>
              <a:gd name="adj1" fmla="val -8051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20272" y="476672"/>
            <a:ext cx="1224136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</a:t>
            </a:r>
            <a:r>
              <a:rPr lang="sr-Latn-RS" sz="2400" dirty="0" smtClean="0"/>
              <a:t>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cxnSp>
        <p:nvCxnSpPr>
          <p:cNvPr id="18" name="Elbow Connector 17"/>
          <p:cNvCxnSpPr>
            <a:stCxn id="17" idx="3"/>
            <a:endCxn id="14" idx="3"/>
          </p:cNvCxnSpPr>
          <p:nvPr/>
        </p:nvCxnSpPr>
        <p:spPr>
          <a:xfrm flipH="1">
            <a:off x="8125172" y="707505"/>
            <a:ext cx="119236" cy="670693"/>
          </a:xfrm>
          <a:prstGeom prst="bentConnector3">
            <a:avLst>
              <a:gd name="adj1" fmla="val -19172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06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5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13918"/>
            <a:ext cx="3609803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003581"/>
              </p:ext>
            </p:extLst>
          </p:nvPr>
        </p:nvGraphicFramePr>
        <p:xfrm>
          <a:off x="5156200" y="1587500"/>
          <a:ext cx="3652838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93" name="Equation" r:id="rId4" imgW="1803240" imgH="812520" progId="Equation.DSMT4">
                  <p:embed/>
                </p:oleObj>
              </mc:Choice>
              <mc:Fallback>
                <p:oleObj name="Equation" r:id="rId4" imgW="180324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1587500"/>
                        <a:ext cx="3652838" cy="1581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606830"/>
              </p:ext>
            </p:extLst>
          </p:nvPr>
        </p:nvGraphicFramePr>
        <p:xfrm>
          <a:off x="6013102" y="692696"/>
          <a:ext cx="719138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94" name="Equation" r:id="rId6" imgW="355320" imgH="139680" progId="Equation.DSMT4">
                  <p:embed/>
                </p:oleObj>
              </mc:Choice>
              <mc:Fallback>
                <p:oleObj name="Equation" r:id="rId6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102" y="692696"/>
                        <a:ext cx="719138" cy="2809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 flipV="1">
            <a:off x="6152814" y="1209139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821650"/>
              </p:ext>
            </p:extLst>
          </p:nvPr>
        </p:nvGraphicFramePr>
        <p:xfrm>
          <a:off x="5135563" y="3719513"/>
          <a:ext cx="3678237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95" name="Equation" r:id="rId8" imgW="1815840" imgH="812520" progId="Equation.DSMT4">
                  <p:embed/>
                </p:oleObj>
              </mc:Choice>
              <mc:Fallback>
                <p:oleObj name="Equation" r:id="rId8" imgW="181584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563" y="3719513"/>
                        <a:ext cx="3678237" cy="1581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298189"/>
              </p:ext>
            </p:extLst>
          </p:nvPr>
        </p:nvGraphicFramePr>
        <p:xfrm>
          <a:off x="6233641" y="3249736"/>
          <a:ext cx="32683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96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641" y="3249736"/>
                        <a:ext cx="32683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31640" y="3789040"/>
            <a:ext cx="144016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Presečne normalne sile: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212844"/>
              </p:ext>
            </p:extLst>
          </p:nvPr>
        </p:nvGraphicFramePr>
        <p:xfrm>
          <a:off x="2051720" y="4653136"/>
          <a:ext cx="2135187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97" name="Equation" r:id="rId12" imgW="1054080" imgH="507960" progId="Equation.DSMT4">
                  <p:embed/>
                </p:oleObj>
              </mc:Choice>
              <mc:Fallback>
                <p:oleObj name="Equation" r:id="rId12" imgW="10540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653136"/>
                        <a:ext cx="2135187" cy="101917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182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331640" y="5451869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Dijagram presečnih poprečnih sila i presečnih momenata savijanja</a:t>
            </a:r>
            <a:endParaRPr lang="en-US" sz="2400" i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611779"/>
              </p:ext>
            </p:extLst>
          </p:nvPr>
        </p:nvGraphicFramePr>
        <p:xfrm>
          <a:off x="5220072" y="3861048"/>
          <a:ext cx="19288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0" name="Equation" r:id="rId3" imgW="952200" imgH="393480" progId="Equation.DSMT4">
                  <p:embed/>
                </p:oleObj>
              </mc:Choice>
              <mc:Fallback>
                <p:oleObj name="Equation" r:id="rId3" imgW="95220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3861048"/>
                        <a:ext cx="1928812" cy="76517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967731"/>
              </p:ext>
            </p:extLst>
          </p:nvPr>
        </p:nvGraphicFramePr>
        <p:xfrm>
          <a:off x="5250904" y="276225"/>
          <a:ext cx="2057400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1" name="Equation" r:id="rId5" imgW="1015920" imgH="812520" progId="Equation.DSMT4">
                  <p:embed/>
                </p:oleObj>
              </mc:Choice>
              <mc:Fallback>
                <p:oleObj name="Equation" r:id="rId5" imgW="1015920" imgH="81252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0904" y="276225"/>
                        <a:ext cx="2057400" cy="15795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025776"/>
              </p:ext>
            </p:extLst>
          </p:nvPr>
        </p:nvGraphicFramePr>
        <p:xfrm>
          <a:off x="5239642" y="2063750"/>
          <a:ext cx="3652838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2" name="Equation" r:id="rId7" imgW="1803240" imgH="812520" progId="Equation.DSMT4">
                  <p:embed/>
                </p:oleObj>
              </mc:Choice>
              <mc:Fallback>
                <p:oleObj name="Equation" r:id="rId7" imgW="1803240" imgH="812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9642" y="2063750"/>
                        <a:ext cx="3652838" cy="1581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944620"/>
              </p:ext>
            </p:extLst>
          </p:nvPr>
        </p:nvGraphicFramePr>
        <p:xfrm>
          <a:off x="6181228" y="4858097"/>
          <a:ext cx="213518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3" name="Equation" r:id="rId9" imgW="1054080" imgH="507960" progId="Equation.DSMT4">
                  <p:embed/>
                </p:oleObj>
              </mc:Choice>
              <mc:Fallback>
                <p:oleObj name="Equation" r:id="rId9" imgW="1054080" imgH="5079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228" y="4858097"/>
                        <a:ext cx="2135188" cy="1019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648"/>
            <a:ext cx="3766705" cy="517467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9" name="Freeform 8"/>
          <p:cNvSpPr/>
          <p:nvPr/>
        </p:nvSpPr>
        <p:spPr>
          <a:xfrm>
            <a:off x="3683237" y="4315626"/>
            <a:ext cx="1820255" cy="615297"/>
          </a:xfrm>
          <a:custGeom>
            <a:avLst/>
            <a:gdLst>
              <a:gd name="connsiteX0" fmla="*/ 0 w 1820255"/>
              <a:gd name="connsiteY0" fmla="*/ 0 h 615297"/>
              <a:gd name="connsiteX1" fmla="*/ 1204957 w 1820255"/>
              <a:gd name="connsiteY1" fmla="*/ 615297 h 615297"/>
              <a:gd name="connsiteX2" fmla="*/ 1820255 w 1820255"/>
              <a:gd name="connsiteY2" fmla="*/ 239282 h 61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0255" h="615297">
                <a:moveTo>
                  <a:pt x="0" y="0"/>
                </a:moveTo>
                <a:lnTo>
                  <a:pt x="1204957" y="615297"/>
                </a:lnTo>
                <a:lnTo>
                  <a:pt x="1820255" y="239282"/>
                </a:ln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b="1" dirty="0" smtClean="0"/>
              <a:t>Prosta greda opterećena vertikalnom ekscentričnom silom na delu raspona</a:t>
            </a:r>
          </a:p>
          <a:p>
            <a:pPr marL="82296" indent="0" algn="just">
              <a:buNone/>
            </a:pPr>
            <a:endParaRPr lang="sr-Latn-BA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259633" y="4797152"/>
            <a:ext cx="7576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Prosta greda opterećena vertikalnom ekscentričnom silom na delu raspona</a:t>
            </a:r>
            <a:endParaRPr lang="en-US" sz="2400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273350"/>
              </p:ext>
            </p:extLst>
          </p:nvPr>
        </p:nvGraphicFramePr>
        <p:xfrm>
          <a:off x="4903272" y="3182164"/>
          <a:ext cx="316800" cy="31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6" name="Equation" r:id="rId4" imgW="126720" imgH="126720" progId="Equation.DSMT4">
                  <p:embed/>
                </p:oleObj>
              </mc:Choice>
              <mc:Fallback>
                <p:oleObj name="Equation" r:id="rId4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272" y="3182164"/>
                        <a:ext cx="316800" cy="316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32" y="2276872"/>
            <a:ext cx="3520440" cy="251002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3522518" cy="2512523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271036"/>
              </p:ext>
            </p:extLst>
          </p:nvPr>
        </p:nvGraphicFramePr>
        <p:xfrm>
          <a:off x="7575634" y="5506331"/>
          <a:ext cx="12604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7" name="Equation" r:id="rId8" imgW="622080" imgH="177480" progId="Equation.DSMT4">
                  <p:embed/>
                </p:oleObj>
              </mc:Choice>
              <mc:Fallback>
                <p:oleObj name="Equation" r:id="rId8" imgW="622080" imgH="177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634" y="5506331"/>
                        <a:ext cx="1260475" cy="357187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999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dirty="0" smtClean="0"/>
              <a:t>U ovom slučaju vertikalne reakcije u osloncima odredićemo koristeći princip superpozicije (nezavisnosti opterećenja), a koji glasi:</a:t>
            </a:r>
          </a:p>
          <a:p>
            <a:pPr lvl="1" algn="just"/>
            <a:r>
              <a:rPr lang="sr-Latn-RS" sz="2600" dirty="0" smtClean="0"/>
              <a:t>Vertikalne reakcije u osloncima jednake su sumi reakcija od pojedinačnih opterećenja.</a:t>
            </a:r>
          </a:p>
          <a:p>
            <a:pPr marL="82296" indent="0" algn="just">
              <a:buNone/>
            </a:pPr>
            <a:endParaRPr lang="sr-Latn-BA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9264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  <p:sp>
        <p:nvSpPr>
          <p:cNvPr id="8" name="TextBox 7"/>
          <p:cNvSpPr txBox="1"/>
          <p:nvPr/>
        </p:nvSpPr>
        <p:spPr>
          <a:xfrm>
            <a:off x="5065486" y="548680"/>
            <a:ext cx="3322938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Na osnovu principa superpozicije za reakcije u osloncima važi: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258771"/>
              </p:ext>
            </p:extLst>
          </p:nvPr>
        </p:nvGraphicFramePr>
        <p:xfrm>
          <a:off x="5065486" y="1988840"/>
          <a:ext cx="26511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4" name="Equation" r:id="rId3" imgW="1307880" imgH="253800" progId="Equation.DSMT4">
                  <p:embed/>
                </p:oleObj>
              </mc:Choice>
              <mc:Fallback>
                <p:oleObj name="Equation" r:id="rId3" imgW="13078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486" y="1988840"/>
                        <a:ext cx="2651125" cy="511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8" idx="3"/>
            <a:endCxn id="9" idx="3"/>
          </p:cNvCxnSpPr>
          <p:nvPr/>
        </p:nvCxnSpPr>
        <p:spPr>
          <a:xfrm flipH="1">
            <a:off x="7716611" y="1148845"/>
            <a:ext cx="671813" cy="1095582"/>
          </a:xfrm>
          <a:prstGeom prst="bentConnector3">
            <a:avLst>
              <a:gd name="adj1" fmla="val -34027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03648" y="3212976"/>
            <a:ext cx="3522518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Reakcije od momenta M: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094729"/>
              </p:ext>
            </p:extLst>
          </p:nvPr>
        </p:nvGraphicFramePr>
        <p:xfrm>
          <a:off x="4716016" y="3443808"/>
          <a:ext cx="31908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5" name="Equation" r:id="rId5" imgW="1574640" imgH="393480" progId="Equation.DSMT4">
                  <p:embed/>
                </p:oleObj>
              </mc:Choice>
              <mc:Fallback>
                <p:oleObj name="Equation" r:id="rId5" imgW="157464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443808"/>
                        <a:ext cx="3190875" cy="792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403648" y="4149080"/>
            <a:ext cx="252028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Reakcije od sile F: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442546"/>
              </p:ext>
            </p:extLst>
          </p:nvPr>
        </p:nvGraphicFramePr>
        <p:xfrm>
          <a:off x="3779912" y="4368307"/>
          <a:ext cx="1852612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6" name="Equation" r:id="rId7" imgW="914400" imgH="812520" progId="Equation.DSMT4">
                  <p:embed/>
                </p:oleObj>
              </mc:Choice>
              <mc:Fallback>
                <p:oleObj name="Equation" r:id="rId7" imgW="914400" imgH="812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4368307"/>
                        <a:ext cx="1852612" cy="1635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3520440" cy="251002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1713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723415"/>
              </p:ext>
            </p:extLst>
          </p:nvPr>
        </p:nvGraphicFramePr>
        <p:xfrm>
          <a:off x="4721651" y="3696496"/>
          <a:ext cx="26511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54" name="Equation" r:id="rId3" imgW="1307880" imgH="253800" progId="Equation.DSMT4">
                  <p:embed/>
                </p:oleObj>
              </mc:Choice>
              <mc:Fallback>
                <p:oleObj name="Equation" r:id="rId3" imgW="130788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651" y="3696496"/>
                        <a:ext cx="2651125" cy="511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037960"/>
              </p:ext>
            </p:extLst>
          </p:nvPr>
        </p:nvGraphicFramePr>
        <p:xfrm>
          <a:off x="2339752" y="3579439"/>
          <a:ext cx="182721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55" name="Equation" r:id="rId5" imgW="901440" imgH="393480" progId="Equation.DSMT4">
                  <p:embed/>
                </p:oleObj>
              </mc:Choice>
              <mc:Fallback>
                <p:oleObj name="Equation" r:id="rId5" imgW="9014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579439"/>
                        <a:ext cx="1827212" cy="792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218895"/>
              </p:ext>
            </p:extLst>
          </p:nvPr>
        </p:nvGraphicFramePr>
        <p:xfrm>
          <a:off x="5715000" y="2276872"/>
          <a:ext cx="185261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56" name="Equation" r:id="rId7" imgW="914400" imgH="393480" progId="Equation.DSMT4">
                  <p:embed/>
                </p:oleObj>
              </mc:Choice>
              <mc:Fallback>
                <p:oleObj name="Equation" r:id="rId7" imgW="91440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276872"/>
                        <a:ext cx="1852612" cy="792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 flipV="1">
            <a:off x="6712808" y="3291325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 flipH="1" flipV="1">
            <a:off x="4283968" y="385564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162331"/>
              </p:ext>
            </p:extLst>
          </p:nvPr>
        </p:nvGraphicFramePr>
        <p:xfrm>
          <a:off x="4708480" y="4776542"/>
          <a:ext cx="180181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57" name="Equation" r:id="rId9" imgW="888840" imgH="393480" progId="Equation.DSMT4">
                  <p:embed/>
                </p:oleObj>
              </mc:Choice>
              <mc:Fallback>
                <p:oleObj name="Equation" r:id="rId9" imgW="8888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480" y="4776542"/>
                        <a:ext cx="1801813" cy="79216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496197"/>
              </p:ext>
            </p:extLst>
          </p:nvPr>
        </p:nvGraphicFramePr>
        <p:xfrm>
          <a:off x="5068520" y="4272560"/>
          <a:ext cx="32683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58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520" y="4272560"/>
                        <a:ext cx="32683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0" y="548680"/>
            <a:ext cx="3520440" cy="251002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3589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3284984"/>
            <a:ext cx="3312368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Presečne poprečne sile: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006822"/>
              </p:ext>
            </p:extLst>
          </p:nvPr>
        </p:nvGraphicFramePr>
        <p:xfrm>
          <a:off x="6588224" y="1635655"/>
          <a:ext cx="365760" cy="511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56" name="Equation" r:id="rId3" imgW="139639" imgH="203112" progId="Equation.DSMT4">
                  <p:embed/>
                </p:oleObj>
              </mc:Choice>
              <mc:Fallback>
                <p:oleObj name="Equation" r:id="rId3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1635655"/>
                        <a:ext cx="365760" cy="51165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6672"/>
            <a:ext cx="3659678" cy="2630978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830021"/>
              </p:ext>
            </p:extLst>
          </p:nvPr>
        </p:nvGraphicFramePr>
        <p:xfrm>
          <a:off x="7497961" y="3536967"/>
          <a:ext cx="11064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57" name="Equation" r:id="rId6" imgW="545760" imgH="393480" progId="Equation.DSMT4">
                  <p:embed/>
                </p:oleObj>
              </mc:Choice>
              <mc:Fallback>
                <p:oleObj name="Equation" r:id="rId6" imgW="54576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7961" y="3536967"/>
                        <a:ext cx="1106487" cy="792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5400000" flipV="1">
            <a:off x="6064736" y="315468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800076"/>
              </p:ext>
            </p:extLst>
          </p:nvPr>
        </p:nvGraphicFramePr>
        <p:xfrm>
          <a:off x="5939160" y="699552"/>
          <a:ext cx="1363662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58" name="Equation" r:id="rId8" imgW="672840" imgH="419040" progId="Equation.DSMT4">
                  <p:embed/>
                </p:oleObj>
              </mc:Choice>
              <mc:Fallback>
                <p:oleObj name="Equation" r:id="rId8" imgW="672840" imgH="419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9160" y="699552"/>
                        <a:ext cx="1363662" cy="8429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523099"/>
              </p:ext>
            </p:extLst>
          </p:nvPr>
        </p:nvGraphicFramePr>
        <p:xfrm>
          <a:off x="5934670" y="2139638"/>
          <a:ext cx="15176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59" name="Equation" r:id="rId10" imgW="749160" imgH="393480" progId="Equation.DSMT4">
                  <p:embed/>
                </p:oleObj>
              </mc:Choice>
              <mc:Fallback>
                <p:oleObj name="Equation" r:id="rId10" imgW="74916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670" y="2139638"/>
                        <a:ext cx="1517650" cy="7921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10800000" flipV="1">
            <a:off x="7014552" y="3805567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768608"/>
              </p:ext>
            </p:extLst>
          </p:nvPr>
        </p:nvGraphicFramePr>
        <p:xfrm>
          <a:off x="4469079" y="4437112"/>
          <a:ext cx="365760" cy="511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60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9079" y="4437112"/>
                        <a:ext cx="365760" cy="5116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345284"/>
              </p:ext>
            </p:extLst>
          </p:nvPr>
        </p:nvGraphicFramePr>
        <p:xfrm>
          <a:off x="4401617" y="3521245"/>
          <a:ext cx="24955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61" name="Equation" r:id="rId13" imgW="1231560" imgH="419040" progId="Equation.DSMT4">
                  <p:embed/>
                </p:oleObj>
              </mc:Choice>
              <mc:Fallback>
                <p:oleObj name="Equation" r:id="rId13" imgW="123156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1617" y="3521245"/>
                        <a:ext cx="2495550" cy="842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276853"/>
              </p:ext>
            </p:extLst>
          </p:nvPr>
        </p:nvGraphicFramePr>
        <p:xfrm>
          <a:off x="2771800" y="4940382"/>
          <a:ext cx="239236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62" name="Equation" r:id="rId15" imgW="1180800" imgH="393480" progId="Equation.DSMT4">
                  <p:embed/>
                </p:oleObj>
              </mc:Choice>
              <mc:Fallback>
                <p:oleObj name="Equation" r:id="rId15" imgW="118080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940382"/>
                        <a:ext cx="2392362" cy="792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513811"/>
              </p:ext>
            </p:extLst>
          </p:nvPr>
        </p:nvGraphicFramePr>
        <p:xfrm>
          <a:off x="5693544" y="4799888"/>
          <a:ext cx="2982912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63" name="Equation" r:id="rId17" imgW="1473120" imgH="533160" progId="Equation.DSMT4">
                  <p:embed/>
                </p:oleObj>
              </mc:Choice>
              <mc:Fallback>
                <p:oleObj name="Equation" r:id="rId17" imgW="1473120" imgH="5331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3544" y="4799888"/>
                        <a:ext cx="2982912" cy="107315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005812"/>
              </p:ext>
            </p:extLst>
          </p:nvPr>
        </p:nvGraphicFramePr>
        <p:xfrm>
          <a:off x="5220072" y="5161566"/>
          <a:ext cx="457200" cy="34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64" name="Equation" r:id="rId19" imgW="190440" imgH="152280" progId="Equation.DSMT4">
                  <p:embed/>
                </p:oleObj>
              </mc:Choice>
              <mc:Fallback>
                <p:oleObj name="Equation" r:id="rId19" imgW="190440" imgH="1522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5161566"/>
                        <a:ext cx="457200" cy="34979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104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40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654792"/>
              </p:ext>
            </p:extLst>
          </p:nvPr>
        </p:nvGraphicFramePr>
        <p:xfrm>
          <a:off x="5089227" y="3644950"/>
          <a:ext cx="26511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18" name="Equation" r:id="rId3" imgW="1307880" imgH="253800" progId="Equation.DSMT4">
                  <p:embed/>
                </p:oleObj>
              </mc:Choice>
              <mc:Fallback>
                <p:oleObj name="Equation" r:id="rId3" imgW="1307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227" y="3644950"/>
                        <a:ext cx="2651125" cy="511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934722"/>
              </p:ext>
            </p:extLst>
          </p:nvPr>
        </p:nvGraphicFramePr>
        <p:xfrm>
          <a:off x="2699792" y="3527893"/>
          <a:ext cx="182721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19" name="Equation" r:id="rId5" imgW="901440" imgH="393480" progId="Equation.DSMT4">
                  <p:embed/>
                </p:oleObj>
              </mc:Choice>
              <mc:Fallback>
                <p:oleObj name="Equation" r:id="rId5" imgW="901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3527893"/>
                        <a:ext cx="1827212" cy="792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861956"/>
              </p:ext>
            </p:extLst>
          </p:nvPr>
        </p:nvGraphicFramePr>
        <p:xfrm>
          <a:off x="5868144" y="2276724"/>
          <a:ext cx="185261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20" name="Equation" r:id="rId7" imgW="914400" imgH="393480" progId="Equation.DSMT4">
                  <p:embed/>
                </p:oleObj>
              </mc:Choice>
              <mc:Fallback>
                <p:oleObj name="Equation" r:id="rId7" imgW="914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2276724"/>
                        <a:ext cx="1852612" cy="792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 flipV="1">
            <a:off x="6889968" y="3265478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 flipH="1" flipV="1">
            <a:off x="4638288" y="3804094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768717"/>
              </p:ext>
            </p:extLst>
          </p:nvPr>
        </p:nvGraphicFramePr>
        <p:xfrm>
          <a:off x="5076056" y="4725070"/>
          <a:ext cx="203358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21" name="Equation" r:id="rId9" imgW="1002960" imgH="393480" progId="Equation.DSMT4">
                  <p:embed/>
                </p:oleObj>
              </mc:Choice>
              <mc:Fallback>
                <p:oleObj name="Equation" r:id="rId9" imgW="1002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725070"/>
                        <a:ext cx="2033588" cy="79216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540090"/>
              </p:ext>
            </p:extLst>
          </p:nvPr>
        </p:nvGraphicFramePr>
        <p:xfrm>
          <a:off x="5427372" y="4221014"/>
          <a:ext cx="32683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22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372" y="4221014"/>
                        <a:ext cx="326834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0" y="548680"/>
            <a:ext cx="3520440" cy="251002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857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41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691680" y="2780928"/>
            <a:ext cx="1372853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Presečne poprečne sile: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777064"/>
              </p:ext>
            </p:extLst>
          </p:nvPr>
        </p:nvGraphicFramePr>
        <p:xfrm>
          <a:off x="2524125" y="3687763"/>
          <a:ext cx="21082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53" name="Equation" r:id="rId3" imgW="1041120" imgH="507960" progId="Equation.DSMT4">
                  <p:embed/>
                </p:oleObj>
              </mc:Choice>
              <mc:Fallback>
                <p:oleObj name="Equation" r:id="rId3" imgW="10411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3687763"/>
                        <a:ext cx="2108200" cy="987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6200000">
            <a:off x="3405141" y="4888593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098151"/>
              </p:ext>
            </p:extLst>
          </p:nvPr>
        </p:nvGraphicFramePr>
        <p:xfrm>
          <a:off x="5196854" y="3357563"/>
          <a:ext cx="2903538" cy="157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54" name="Equation" r:id="rId5" imgW="1434960" imgH="812520" progId="Equation.DSMT4">
                  <p:embed/>
                </p:oleObj>
              </mc:Choice>
              <mc:Fallback>
                <p:oleObj name="Equation" r:id="rId5" imgW="143496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6854" y="3357563"/>
                        <a:ext cx="2903538" cy="157956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105625"/>
              </p:ext>
            </p:extLst>
          </p:nvPr>
        </p:nvGraphicFramePr>
        <p:xfrm>
          <a:off x="4690292" y="3996234"/>
          <a:ext cx="457200" cy="35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55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0292" y="3996234"/>
                        <a:ext cx="457200" cy="3518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272953"/>
              </p:ext>
            </p:extLst>
          </p:nvPr>
        </p:nvGraphicFramePr>
        <p:xfrm>
          <a:off x="3058220" y="5270878"/>
          <a:ext cx="180181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56" name="Equation" r:id="rId9" imgW="888840" imgH="393480" progId="Equation.DSMT4">
                  <p:embed/>
                </p:oleObj>
              </mc:Choice>
              <mc:Fallback>
                <p:oleObj name="Equation" r:id="rId9" imgW="88884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8220" y="5270878"/>
                        <a:ext cx="1801812" cy="7921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20688"/>
            <a:ext cx="3520440" cy="251002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010434"/>
              </p:ext>
            </p:extLst>
          </p:nvPr>
        </p:nvGraphicFramePr>
        <p:xfrm>
          <a:off x="1975607" y="1196752"/>
          <a:ext cx="11557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57" name="Equation" r:id="rId12" imgW="571320" imgH="177480" progId="Equation.DSMT4">
                  <p:embed/>
                </p:oleObj>
              </mc:Choice>
              <mc:Fallback>
                <p:oleObj name="Equation" r:id="rId12" imgW="571320" imgH="177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5607" y="1196752"/>
                        <a:ext cx="1155700" cy="358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918547"/>
              </p:ext>
            </p:extLst>
          </p:nvPr>
        </p:nvGraphicFramePr>
        <p:xfrm>
          <a:off x="7164288" y="1343620"/>
          <a:ext cx="11049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58" name="Equation" r:id="rId14" imgW="545760" imgH="177480" progId="Equation.DSMT4">
                  <p:embed/>
                </p:oleObj>
              </mc:Choice>
              <mc:Fallback>
                <p:oleObj name="Equation" r:id="rId14" imgW="545760" imgH="177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1343620"/>
                        <a:ext cx="1104900" cy="357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691680" y="620688"/>
            <a:ext cx="10801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I:</a:t>
            </a:r>
            <a:endParaRPr lang="en-US" sz="2400" dirty="0"/>
          </a:p>
        </p:txBody>
      </p:sp>
      <p:cxnSp>
        <p:nvCxnSpPr>
          <p:cNvPr id="18" name="Elbow Connector 17"/>
          <p:cNvCxnSpPr>
            <a:stCxn id="17" idx="1"/>
            <a:endCxn id="15" idx="1"/>
          </p:cNvCxnSpPr>
          <p:nvPr/>
        </p:nvCxnSpPr>
        <p:spPr>
          <a:xfrm rot="10800000" flipH="1" flipV="1">
            <a:off x="1691679" y="851521"/>
            <a:ext cx="283927" cy="524618"/>
          </a:xfrm>
          <a:prstGeom prst="bentConnector3">
            <a:avLst>
              <a:gd name="adj1" fmla="val -8051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64288" y="620688"/>
            <a:ext cx="1224136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</a:t>
            </a:r>
            <a:r>
              <a:rPr lang="sr-Latn-RS" sz="2400" dirty="0" smtClean="0"/>
              <a:t>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cxnSp>
        <p:nvCxnSpPr>
          <p:cNvPr id="20" name="Elbow Connector 19"/>
          <p:cNvCxnSpPr>
            <a:stCxn id="19" idx="3"/>
            <a:endCxn id="16" idx="3"/>
          </p:cNvCxnSpPr>
          <p:nvPr/>
        </p:nvCxnSpPr>
        <p:spPr>
          <a:xfrm flipH="1">
            <a:off x="8269188" y="851521"/>
            <a:ext cx="119236" cy="670693"/>
          </a:xfrm>
          <a:prstGeom prst="bentConnector3">
            <a:avLst>
              <a:gd name="adj1" fmla="val -19172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53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7" grpId="0" animBg="1"/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42</a:t>
            </a:fld>
            <a:endParaRPr lang="sr-Latn-B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92696"/>
            <a:ext cx="3520440" cy="251002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829866" y="3641610"/>
            <a:ext cx="2808312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Presečni momenti savijanja:</a:t>
            </a:r>
            <a:endParaRPr lang="en-US" sz="24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556283"/>
              </p:ext>
            </p:extLst>
          </p:nvPr>
        </p:nvGraphicFramePr>
        <p:xfrm>
          <a:off x="3278188" y="4241800"/>
          <a:ext cx="38068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77" name="Equation" r:id="rId4" imgW="1879560" imgH="507960" progId="Equation.DSMT4">
                  <p:embed/>
                </p:oleObj>
              </mc:Choice>
              <mc:Fallback>
                <p:oleObj name="Equation" r:id="rId4" imgW="18795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188" y="4241800"/>
                        <a:ext cx="3806825" cy="987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64468"/>
              </p:ext>
            </p:extLst>
          </p:nvPr>
        </p:nvGraphicFramePr>
        <p:xfrm>
          <a:off x="1975607" y="1268760"/>
          <a:ext cx="11557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78" name="Equation" r:id="rId6" imgW="571320" imgH="177480" progId="Equation.DSMT4">
                  <p:embed/>
                </p:oleObj>
              </mc:Choice>
              <mc:Fallback>
                <p:oleObj name="Equation" r:id="rId6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5607" y="1268760"/>
                        <a:ext cx="1155700" cy="358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956908"/>
              </p:ext>
            </p:extLst>
          </p:nvPr>
        </p:nvGraphicFramePr>
        <p:xfrm>
          <a:off x="7164288" y="1415628"/>
          <a:ext cx="11049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79" name="Equation" r:id="rId8" imgW="545760" imgH="177480" progId="Equation.DSMT4">
                  <p:embed/>
                </p:oleObj>
              </mc:Choice>
              <mc:Fallback>
                <p:oleObj name="Equation" r:id="rId8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1415628"/>
                        <a:ext cx="1104900" cy="357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91680" y="692696"/>
            <a:ext cx="10801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I:</a:t>
            </a:r>
            <a:endParaRPr lang="en-US" sz="2400" dirty="0"/>
          </a:p>
        </p:txBody>
      </p:sp>
      <p:cxnSp>
        <p:nvCxnSpPr>
          <p:cNvPr id="10" name="Elbow Connector 9"/>
          <p:cNvCxnSpPr>
            <a:stCxn id="9" idx="1"/>
            <a:endCxn id="7" idx="1"/>
          </p:cNvCxnSpPr>
          <p:nvPr/>
        </p:nvCxnSpPr>
        <p:spPr>
          <a:xfrm rot="10800000" flipH="1" flipV="1">
            <a:off x="1691679" y="923529"/>
            <a:ext cx="283927" cy="524618"/>
          </a:xfrm>
          <a:prstGeom prst="bentConnector3">
            <a:avLst>
              <a:gd name="adj1" fmla="val -8051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64288" y="692696"/>
            <a:ext cx="1224136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</a:t>
            </a:r>
            <a:r>
              <a:rPr lang="sr-Latn-RS" sz="2400" dirty="0" smtClean="0"/>
              <a:t>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cxnSp>
        <p:nvCxnSpPr>
          <p:cNvPr id="12" name="Elbow Connector 11"/>
          <p:cNvCxnSpPr>
            <a:stCxn id="11" idx="3"/>
            <a:endCxn id="8" idx="3"/>
          </p:cNvCxnSpPr>
          <p:nvPr/>
        </p:nvCxnSpPr>
        <p:spPr>
          <a:xfrm flipH="1">
            <a:off x="8269188" y="923529"/>
            <a:ext cx="119236" cy="670693"/>
          </a:xfrm>
          <a:prstGeom prst="bentConnector3">
            <a:avLst>
              <a:gd name="adj1" fmla="val -19172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47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43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670019"/>
              </p:ext>
            </p:extLst>
          </p:nvPr>
        </p:nvGraphicFramePr>
        <p:xfrm>
          <a:off x="5085655" y="2657277"/>
          <a:ext cx="38068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84" name="Equation" r:id="rId3" imgW="1879560" imgH="507960" progId="Equation.DSMT4">
                  <p:embed/>
                </p:oleObj>
              </mc:Choice>
              <mc:Fallback>
                <p:oleObj name="Equation" r:id="rId3" imgW="18795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5655" y="2657277"/>
                        <a:ext cx="3806825" cy="987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5400000" flipV="1">
            <a:off x="6320576" y="2265426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029893"/>
              </p:ext>
            </p:extLst>
          </p:nvPr>
        </p:nvGraphicFramePr>
        <p:xfrm>
          <a:off x="6017219" y="1268760"/>
          <a:ext cx="180181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85" name="Equation" r:id="rId5" imgW="888614" imgH="393529" progId="Equation.DSMT4">
                  <p:embed/>
                </p:oleObj>
              </mc:Choice>
              <mc:Fallback>
                <p:oleObj name="Equation" r:id="rId5" imgW="88861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7219" y="1268760"/>
                        <a:ext cx="1801813" cy="7921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542204"/>
              </p:ext>
            </p:extLst>
          </p:nvPr>
        </p:nvGraphicFramePr>
        <p:xfrm>
          <a:off x="3837631" y="4222080"/>
          <a:ext cx="4989513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86" name="Equation" r:id="rId7" imgW="2463480" imgH="888840" progId="Equation.DSMT4">
                  <p:embed/>
                </p:oleObj>
              </mc:Choice>
              <mc:Fallback>
                <p:oleObj name="Equation" r:id="rId7" imgW="246348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7631" y="4222080"/>
                        <a:ext cx="4989513" cy="172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86924"/>
            <a:ext cx="3520440" cy="251002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724623"/>
              </p:ext>
            </p:extLst>
          </p:nvPr>
        </p:nvGraphicFramePr>
        <p:xfrm>
          <a:off x="6168305" y="3717032"/>
          <a:ext cx="32683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87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8305" y="3717032"/>
                        <a:ext cx="32683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313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44</a:t>
            </a:fld>
            <a:endParaRPr lang="sr-Latn-B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162" y="655388"/>
            <a:ext cx="4629150" cy="4462895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751162" y="5118283"/>
            <a:ext cx="4629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Dijagram presečnih poprečnih sila i presečnih momenata savijanja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7895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b="1" dirty="0" smtClean="0"/>
              <a:t>Prosta greda opterećena horizontalnom ekscentričnom silom</a:t>
            </a:r>
            <a:endParaRPr lang="sr-Latn-BA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45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259632" y="4695527"/>
            <a:ext cx="763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Prosta greda opterećena horizontalnom ekscentričnom silom</a:t>
            </a:r>
            <a:endParaRPr lang="en-US" sz="2400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288108"/>
              </p:ext>
            </p:extLst>
          </p:nvPr>
        </p:nvGraphicFramePr>
        <p:xfrm>
          <a:off x="4831781" y="3182938"/>
          <a:ext cx="315912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6" name="Equation" r:id="rId4" imgW="126720" imgH="126720" progId="Equation.DSMT4">
                  <p:embed/>
                </p:oleObj>
              </mc:Choice>
              <mc:Fallback>
                <p:oleObj name="Equation" r:id="rId4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1781" y="3182938"/>
                        <a:ext cx="315912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5"/>
            <a:ext cx="3572394" cy="254369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32856"/>
            <a:ext cx="3678383" cy="254369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871981"/>
              </p:ext>
            </p:extLst>
          </p:nvPr>
        </p:nvGraphicFramePr>
        <p:xfrm>
          <a:off x="7550336" y="5301208"/>
          <a:ext cx="12604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7" name="Equation" r:id="rId8" imgW="622080" imgH="177480" progId="Equation.DSMT4">
                  <p:embed/>
                </p:oleObj>
              </mc:Choice>
              <mc:Fallback>
                <p:oleObj name="Equation" r:id="rId8" imgW="622080" imgH="177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0336" y="5301208"/>
                        <a:ext cx="1260475" cy="357187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621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46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5857446" y="620688"/>
            <a:ext cx="216024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Statički uslovi ravnoteže: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787877"/>
              </p:ext>
            </p:extLst>
          </p:nvPr>
        </p:nvGraphicFramePr>
        <p:xfrm>
          <a:off x="6654024" y="1700659"/>
          <a:ext cx="1363662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68" name="Equation" r:id="rId3" imgW="672840" imgH="787320" progId="Equation.DSMT4">
                  <p:embed/>
                </p:oleObj>
              </mc:Choice>
              <mc:Fallback>
                <p:oleObj name="Equation" r:id="rId3" imgW="6728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024" y="1700659"/>
                        <a:ext cx="1363662" cy="1584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97006" y="3429000"/>
            <a:ext cx="3816423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rgbClr val="0070C0"/>
                </a:solidFill>
              </a:rPr>
              <a:t>Vertikalne reakcije se protive delovanju momenta M i iste, od ranije poznat</a:t>
            </a:r>
            <a:r>
              <a:rPr lang="en-US" sz="2400" dirty="0" smtClean="0">
                <a:solidFill>
                  <a:srgbClr val="0070C0"/>
                </a:solidFill>
              </a:rPr>
              <a:t>e</a:t>
            </a:r>
            <a:r>
              <a:rPr lang="sr-Latn-RS" sz="2400" dirty="0" smtClean="0">
                <a:solidFill>
                  <a:srgbClr val="0070C0"/>
                </a:solidFill>
              </a:rPr>
              <a:t>, iznose: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937451"/>
              </p:ext>
            </p:extLst>
          </p:nvPr>
        </p:nvGraphicFramePr>
        <p:xfrm>
          <a:off x="5228752" y="4316486"/>
          <a:ext cx="20066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69" name="Equation" r:id="rId5" imgW="990360" imgH="393480" progId="Equation.DSMT4">
                  <p:embed/>
                </p:oleObj>
              </mc:Choice>
              <mc:Fallback>
                <p:oleObj name="Equation" r:id="rId5" imgW="990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8752" y="4316486"/>
                        <a:ext cx="2006600" cy="79216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6505517" y="1615045"/>
            <a:ext cx="1594875" cy="1165883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Elbow Connector 19"/>
          <p:cNvCxnSpPr>
            <a:stCxn id="5" idx="3"/>
            <a:endCxn id="6" idx="3"/>
          </p:cNvCxnSpPr>
          <p:nvPr/>
        </p:nvCxnSpPr>
        <p:spPr>
          <a:xfrm>
            <a:off x="8017686" y="1036187"/>
            <a:ext cx="12700" cy="1456634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474151"/>
              </p:ext>
            </p:extLst>
          </p:nvPr>
        </p:nvGraphicFramePr>
        <p:xfrm>
          <a:off x="6073470" y="2050348"/>
          <a:ext cx="3841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70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470" y="2050348"/>
                        <a:ext cx="384175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330728"/>
              </p:ext>
            </p:extLst>
          </p:nvPr>
        </p:nvGraphicFramePr>
        <p:xfrm>
          <a:off x="5771057" y="3881526"/>
          <a:ext cx="3841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71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1057" y="3881526"/>
                        <a:ext cx="384175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Elbow Connector 30"/>
          <p:cNvCxnSpPr>
            <a:stCxn id="27" idx="3"/>
            <a:endCxn id="26" idx="1"/>
          </p:cNvCxnSpPr>
          <p:nvPr/>
        </p:nvCxnSpPr>
        <p:spPr>
          <a:xfrm flipH="1" flipV="1">
            <a:off x="6073470" y="2197985"/>
            <a:ext cx="81762" cy="1831178"/>
          </a:xfrm>
          <a:prstGeom prst="bentConnector5">
            <a:avLst>
              <a:gd name="adj1" fmla="val -279592"/>
              <a:gd name="adj2" fmla="val 50000"/>
              <a:gd name="adj3" fmla="val 379592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97007" y="4814405"/>
            <a:ext cx="1776937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Horizontalna reakcija:</a:t>
            </a:r>
            <a:endParaRPr lang="en-US" sz="2400" dirty="0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306287"/>
              </p:ext>
            </p:extLst>
          </p:nvPr>
        </p:nvGraphicFramePr>
        <p:xfrm>
          <a:off x="3203086" y="5389563"/>
          <a:ext cx="22907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72" name="Equation" r:id="rId11" imgW="1130040" imgH="253800" progId="Equation.DSMT4">
                  <p:embed/>
                </p:oleObj>
              </mc:Choice>
              <mc:Fallback>
                <p:oleObj name="Equation" r:id="rId11" imgW="1130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086" y="5389563"/>
                        <a:ext cx="2290762" cy="511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229685"/>
              </p:ext>
            </p:extLst>
          </p:nvPr>
        </p:nvGraphicFramePr>
        <p:xfrm>
          <a:off x="5532964" y="5497764"/>
          <a:ext cx="457200" cy="349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73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964" y="5497764"/>
                        <a:ext cx="457200" cy="34995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584476"/>
              </p:ext>
            </p:extLst>
          </p:nvPr>
        </p:nvGraphicFramePr>
        <p:xfrm>
          <a:off x="5970364" y="5416008"/>
          <a:ext cx="9779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74" name="Equation" r:id="rId15" imgW="482400" imgH="228600" progId="Equation.DSMT4">
                  <p:embed/>
                </p:oleObj>
              </mc:Choice>
              <mc:Fallback>
                <p:oleObj name="Equation" r:id="rId15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364" y="5416008"/>
                        <a:ext cx="977900" cy="458787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06" y="620688"/>
            <a:ext cx="3678383" cy="254369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7232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8" grpId="0" animBg="1"/>
      <p:bldP spid="3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47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00634"/>
              </p:ext>
            </p:extLst>
          </p:nvPr>
        </p:nvGraphicFramePr>
        <p:xfrm>
          <a:off x="1903599" y="1052736"/>
          <a:ext cx="11557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66" name="Equation" r:id="rId3" imgW="571320" imgH="177480" progId="Equation.DSMT4">
                  <p:embed/>
                </p:oleObj>
              </mc:Choice>
              <mc:Fallback>
                <p:oleObj name="Equation" r:id="rId3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599" y="1052736"/>
                        <a:ext cx="1155700" cy="358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980757"/>
              </p:ext>
            </p:extLst>
          </p:nvPr>
        </p:nvGraphicFramePr>
        <p:xfrm>
          <a:off x="7092280" y="1199604"/>
          <a:ext cx="11049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67" name="Equation" r:id="rId5" imgW="545760" imgH="177480" progId="Equation.DSMT4">
                  <p:embed/>
                </p:oleObj>
              </mc:Choice>
              <mc:Fallback>
                <p:oleObj name="Equation" r:id="rId5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1199604"/>
                        <a:ext cx="1104900" cy="357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19672" y="476672"/>
            <a:ext cx="10801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I:</a:t>
            </a:r>
            <a:endParaRPr lang="en-US" sz="2400" dirty="0"/>
          </a:p>
        </p:txBody>
      </p:sp>
      <p:cxnSp>
        <p:nvCxnSpPr>
          <p:cNvPr id="9" name="Elbow Connector 8"/>
          <p:cNvCxnSpPr>
            <a:stCxn id="8" idx="1"/>
            <a:endCxn id="6" idx="1"/>
          </p:cNvCxnSpPr>
          <p:nvPr/>
        </p:nvCxnSpPr>
        <p:spPr>
          <a:xfrm rot="10800000" flipH="1" flipV="1">
            <a:off x="1619671" y="707505"/>
            <a:ext cx="283927" cy="524618"/>
          </a:xfrm>
          <a:prstGeom prst="bentConnector3">
            <a:avLst>
              <a:gd name="adj1" fmla="val -8051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92280" y="476672"/>
            <a:ext cx="1224136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</a:t>
            </a:r>
            <a:r>
              <a:rPr lang="sr-Latn-RS" sz="2400" dirty="0" smtClean="0"/>
              <a:t>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cxnSp>
        <p:nvCxnSpPr>
          <p:cNvPr id="11" name="Elbow Connector 10"/>
          <p:cNvCxnSpPr>
            <a:stCxn id="10" idx="3"/>
            <a:endCxn id="7" idx="3"/>
          </p:cNvCxnSpPr>
          <p:nvPr/>
        </p:nvCxnSpPr>
        <p:spPr>
          <a:xfrm flipH="1">
            <a:off x="8197180" y="707505"/>
            <a:ext cx="119236" cy="670693"/>
          </a:xfrm>
          <a:prstGeom prst="bentConnector3">
            <a:avLst>
              <a:gd name="adj1" fmla="val -19172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08447" y="3214415"/>
            <a:ext cx="352839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Presečne poprečne sile:</a:t>
            </a:r>
            <a:endParaRPr lang="en-U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193545"/>
              </p:ext>
            </p:extLst>
          </p:nvPr>
        </p:nvGraphicFramePr>
        <p:xfrm>
          <a:off x="4621808" y="3462338"/>
          <a:ext cx="28305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68" name="Equation" r:id="rId7" imgW="1396800" imgH="393480" progId="Equation.DSMT4">
                  <p:embed/>
                </p:oleObj>
              </mc:Choice>
              <mc:Fallback>
                <p:oleObj name="Equation" r:id="rId7" imgW="1396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808" y="3462338"/>
                        <a:ext cx="2830512" cy="765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67744" y="4336926"/>
            <a:ext cx="3852428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Presečni momenti savijanja:</a:t>
            </a:r>
            <a:endParaRPr lang="en-US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175944"/>
              </p:ext>
            </p:extLst>
          </p:nvPr>
        </p:nvGraphicFramePr>
        <p:xfrm>
          <a:off x="5908675" y="4510088"/>
          <a:ext cx="2832100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69" name="Equation" r:id="rId9" imgW="1396800" imgH="812520" progId="Equation.DSMT4">
                  <p:embed/>
                </p:oleObj>
              </mc:Choice>
              <mc:Fallback>
                <p:oleObj name="Equation" r:id="rId9" imgW="13968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4510088"/>
                        <a:ext cx="2832100" cy="1582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43" y="481625"/>
            <a:ext cx="3678383" cy="254369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3733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48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717394"/>
              </p:ext>
            </p:extLst>
          </p:nvPr>
        </p:nvGraphicFramePr>
        <p:xfrm>
          <a:off x="1903599" y="1413073"/>
          <a:ext cx="11557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80" name="Equation" r:id="rId3" imgW="571320" imgH="177480" progId="Equation.DSMT4">
                  <p:embed/>
                </p:oleObj>
              </mc:Choice>
              <mc:Fallback>
                <p:oleObj name="Equation" r:id="rId3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599" y="1413073"/>
                        <a:ext cx="1155700" cy="358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558347"/>
              </p:ext>
            </p:extLst>
          </p:nvPr>
        </p:nvGraphicFramePr>
        <p:xfrm>
          <a:off x="7092280" y="1559941"/>
          <a:ext cx="11049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81" name="Equation" r:id="rId5" imgW="545760" imgH="177480" progId="Equation.DSMT4">
                  <p:embed/>
                </p:oleObj>
              </mc:Choice>
              <mc:Fallback>
                <p:oleObj name="Equation" r:id="rId5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1559941"/>
                        <a:ext cx="1104900" cy="357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9672" y="837009"/>
            <a:ext cx="10801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I:</a:t>
            </a:r>
            <a:endParaRPr lang="en-US" sz="2400" dirty="0"/>
          </a:p>
        </p:txBody>
      </p:sp>
      <p:cxnSp>
        <p:nvCxnSpPr>
          <p:cNvPr id="7" name="Elbow Connector 6"/>
          <p:cNvCxnSpPr>
            <a:stCxn id="6" idx="1"/>
            <a:endCxn id="4" idx="1"/>
          </p:cNvCxnSpPr>
          <p:nvPr/>
        </p:nvCxnSpPr>
        <p:spPr>
          <a:xfrm rot="10800000" flipH="1" flipV="1">
            <a:off x="1619671" y="1067842"/>
            <a:ext cx="283927" cy="524618"/>
          </a:xfrm>
          <a:prstGeom prst="bentConnector3">
            <a:avLst>
              <a:gd name="adj1" fmla="val -8051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92280" y="837009"/>
            <a:ext cx="1224136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</a:t>
            </a:r>
            <a:r>
              <a:rPr lang="sr-Latn-RS" sz="2400" dirty="0" smtClean="0"/>
              <a:t>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cxnSp>
        <p:nvCxnSpPr>
          <p:cNvPr id="9" name="Elbow Connector 8"/>
          <p:cNvCxnSpPr>
            <a:stCxn id="8" idx="3"/>
            <a:endCxn id="5" idx="3"/>
          </p:cNvCxnSpPr>
          <p:nvPr/>
        </p:nvCxnSpPr>
        <p:spPr>
          <a:xfrm flipH="1">
            <a:off x="8197180" y="1067842"/>
            <a:ext cx="119236" cy="670693"/>
          </a:xfrm>
          <a:prstGeom prst="bentConnector3">
            <a:avLst>
              <a:gd name="adj1" fmla="val -19172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43" y="841962"/>
            <a:ext cx="3678383" cy="254369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690239"/>
              </p:ext>
            </p:extLst>
          </p:nvPr>
        </p:nvGraphicFramePr>
        <p:xfrm>
          <a:off x="2603996" y="3644900"/>
          <a:ext cx="2832100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82" name="Equation" r:id="rId8" imgW="1396800" imgH="812520" progId="Equation.DSMT4">
                  <p:embed/>
                </p:oleObj>
              </mc:Choice>
              <mc:Fallback>
                <p:oleObj name="Equation" r:id="rId8" imgW="13968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996" y="3644900"/>
                        <a:ext cx="2832100" cy="1582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995123"/>
              </p:ext>
            </p:extLst>
          </p:nvPr>
        </p:nvGraphicFramePr>
        <p:xfrm>
          <a:off x="1331640" y="4365401"/>
          <a:ext cx="719137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83" name="Equation" r:id="rId10" imgW="355320" imgH="139680" progId="Equation.DSMT4">
                  <p:embed/>
                </p:oleObj>
              </mc:Choice>
              <mc:Fallback>
                <p:oleObj name="Equation" r:id="rId10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365401"/>
                        <a:ext cx="719137" cy="282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>
            <a:off x="2183160" y="4437409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962092"/>
              </p:ext>
            </p:extLst>
          </p:nvPr>
        </p:nvGraphicFramePr>
        <p:xfrm>
          <a:off x="6029523" y="3646488"/>
          <a:ext cx="2574925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84" name="Equation" r:id="rId12" imgW="1269720" imgH="812520" progId="Equation.DSMT4">
                  <p:embed/>
                </p:oleObj>
              </mc:Choice>
              <mc:Fallback>
                <p:oleObj name="Equation" r:id="rId12" imgW="126972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523" y="3646488"/>
                        <a:ext cx="2574925" cy="1582737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203079"/>
              </p:ext>
            </p:extLst>
          </p:nvPr>
        </p:nvGraphicFramePr>
        <p:xfrm>
          <a:off x="5508104" y="4289770"/>
          <a:ext cx="457200" cy="349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85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289770"/>
                        <a:ext cx="457200" cy="3499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763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49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726541"/>
              </p:ext>
            </p:extLst>
          </p:nvPr>
        </p:nvGraphicFramePr>
        <p:xfrm>
          <a:off x="1903599" y="1655266"/>
          <a:ext cx="11557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51" name="Equation" r:id="rId3" imgW="571320" imgH="177480" progId="Equation.DSMT4">
                  <p:embed/>
                </p:oleObj>
              </mc:Choice>
              <mc:Fallback>
                <p:oleObj name="Equation" r:id="rId3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599" y="1655266"/>
                        <a:ext cx="1155700" cy="358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882957"/>
              </p:ext>
            </p:extLst>
          </p:nvPr>
        </p:nvGraphicFramePr>
        <p:xfrm>
          <a:off x="7092280" y="1802134"/>
          <a:ext cx="11049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52" name="Equation" r:id="rId5" imgW="545760" imgH="177480" progId="Equation.DSMT4">
                  <p:embed/>
                </p:oleObj>
              </mc:Choice>
              <mc:Fallback>
                <p:oleObj name="Equation" r:id="rId5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1802134"/>
                        <a:ext cx="1104900" cy="357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9672" y="1079202"/>
            <a:ext cx="10801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I:</a:t>
            </a:r>
            <a:endParaRPr lang="en-US" sz="2400" dirty="0"/>
          </a:p>
        </p:txBody>
      </p:sp>
      <p:cxnSp>
        <p:nvCxnSpPr>
          <p:cNvPr id="7" name="Elbow Connector 6"/>
          <p:cNvCxnSpPr>
            <a:stCxn id="6" idx="1"/>
            <a:endCxn id="4" idx="1"/>
          </p:cNvCxnSpPr>
          <p:nvPr/>
        </p:nvCxnSpPr>
        <p:spPr>
          <a:xfrm rot="10800000" flipH="1" flipV="1">
            <a:off x="1619671" y="1310035"/>
            <a:ext cx="283927" cy="524618"/>
          </a:xfrm>
          <a:prstGeom prst="bentConnector3">
            <a:avLst>
              <a:gd name="adj1" fmla="val -8051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92280" y="1079202"/>
            <a:ext cx="1224136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</a:t>
            </a:r>
            <a:r>
              <a:rPr lang="sr-Latn-RS" sz="2400" dirty="0" smtClean="0"/>
              <a:t>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cxnSp>
        <p:nvCxnSpPr>
          <p:cNvPr id="9" name="Elbow Connector 8"/>
          <p:cNvCxnSpPr>
            <a:stCxn id="8" idx="3"/>
            <a:endCxn id="5" idx="3"/>
          </p:cNvCxnSpPr>
          <p:nvPr/>
        </p:nvCxnSpPr>
        <p:spPr>
          <a:xfrm flipH="1">
            <a:off x="8197180" y="1310035"/>
            <a:ext cx="119236" cy="670693"/>
          </a:xfrm>
          <a:prstGeom prst="bentConnector3">
            <a:avLst>
              <a:gd name="adj1" fmla="val -19172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18969" y="3233663"/>
            <a:ext cx="1368151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Presečne </a:t>
            </a:r>
            <a:r>
              <a:rPr lang="sr-Latn-BA" sz="2400" dirty="0" smtClean="0"/>
              <a:t>normalne</a:t>
            </a:r>
            <a:r>
              <a:rPr lang="en-US" sz="2400" dirty="0" smtClean="0"/>
              <a:t> </a:t>
            </a:r>
            <a:r>
              <a:rPr lang="sr-Latn-BA" sz="2400" dirty="0" smtClean="0"/>
              <a:t>sile</a:t>
            </a:r>
            <a:r>
              <a:rPr lang="sr-Latn-RS" sz="2400" dirty="0" smtClean="0"/>
              <a:t>: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700527"/>
              </p:ext>
            </p:extLst>
          </p:nvPr>
        </p:nvGraphicFramePr>
        <p:xfrm>
          <a:off x="2239048" y="4097759"/>
          <a:ext cx="42195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53" name="Equation" r:id="rId7" imgW="2082600" imgH="507960" progId="Equation.DSMT4">
                  <p:embed/>
                </p:oleObj>
              </mc:Choice>
              <mc:Fallback>
                <p:oleObj name="Equation" r:id="rId7" imgW="20826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048" y="4097759"/>
                        <a:ext cx="4219575" cy="987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43" y="1084155"/>
            <a:ext cx="3678383" cy="254369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293849"/>
              </p:ext>
            </p:extLst>
          </p:nvPr>
        </p:nvGraphicFramePr>
        <p:xfrm>
          <a:off x="7010598" y="4097759"/>
          <a:ext cx="15938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54" name="Equation" r:id="rId10" imgW="787320" imgH="507960" progId="Equation.DSMT4">
                  <p:embed/>
                </p:oleObj>
              </mc:Choice>
              <mc:Fallback>
                <p:oleObj name="Equation" r:id="rId10" imgW="7873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598" y="4097759"/>
                        <a:ext cx="1593850" cy="98742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714611"/>
              </p:ext>
            </p:extLst>
          </p:nvPr>
        </p:nvGraphicFramePr>
        <p:xfrm>
          <a:off x="6533804" y="4450556"/>
          <a:ext cx="457200" cy="349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55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3804" y="4450556"/>
                        <a:ext cx="457200" cy="34995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858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6672"/>
            <a:ext cx="3659678" cy="2630978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31640" y="3284984"/>
            <a:ext cx="2952328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Presečni momenti savijanja: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260221"/>
              </p:ext>
            </p:extLst>
          </p:nvPr>
        </p:nvGraphicFramePr>
        <p:xfrm>
          <a:off x="3347864" y="3814316"/>
          <a:ext cx="3113088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97" name="Equation" r:id="rId4" imgW="1536480" imgH="419040" progId="Equation.DSMT4">
                  <p:embed/>
                </p:oleObj>
              </mc:Choice>
              <mc:Fallback>
                <p:oleObj name="Equation" r:id="rId4" imgW="1536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814316"/>
                        <a:ext cx="3113088" cy="814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908433"/>
              </p:ext>
            </p:extLst>
          </p:nvPr>
        </p:nvGraphicFramePr>
        <p:xfrm>
          <a:off x="7065913" y="3815159"/>
          <a:ext cx="11064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98" name="Equation" r:id="rId6" imgW="545760" imgH="393480" progId="Equation.DSMT4">
                  <p:embed/>
                </p:oleObj>
              </mc:Choice>
              <mc:Fallback>
                <p:oleObj name="Equation" r:id="rId6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913" y="3815159"/>
                        <a:ext cx="1106487" cy="792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 flipV="1">
            <a:off x="5379521" y="3442712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977944"/>
              </p:ext>
            </p:extLst>
          </p:nvPr>
        </p:nvGraphicFramePr>
        <p:xfrm>
          <a:off x="5286598" y="2420888"/>
          <a:ext cx="15176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99" name="Equation" r:id="rId8" imgW="749160" imgH="393480" progId="Equation.DSMT4">
                  <p:embed/>
                </p:oleObj>
              </mc:Choice>
              <mc:Fallback>
                <p:oleObj name="Equation" r:id="rId8" imgW="749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598" y="2420888"/>
                        <a:ext cx="1517650" cy="7921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 flipV="1">
            <a:off x="6595081" y="4110216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376033"/>
              </p:ext>
            </p:extLst>
          </p:nvPr>
        </p:nvGraphicFramePr>
        <p:xfrm>
          <a:off x="1979712" y="5227639"/>
          <a:ext cx="27273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00" name="Equation" r:id="rId10" imgW="1346040" imgH="393480" progId="Equation.DSMT4">
                  <p:embed/>
                </p:oleObj>
              </mc:Choice>
              <mc:Fallback>
                <p:oleObj name="Equation" r:id="rId10" imgW="134604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5227639"/>
                        <a:ext cx="2727325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396410"/>
              </p:ext>
            </p:extLst>
          </p:nvPr>
        </p:nvGraphicFramePr>
        <p:xfrm>
          <a:off x="3707904" y="4725144"/>
          <a:ext cx="32683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01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725144"/>
                        <a:ext cx="32683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155484"/>
              </p:ext>
            </p:extLst>
          </p:nvPr>
        </p:nvGraphicFramePr>
        <p:xfrm>
          <a:off x="5314950" y="5092700"/>
          <a:ext cx="349885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02" name="Equation" r:id="rId14" imgW="1726920" imgH="533160" progId="Equation.DSMT4">
                  <p:embed/>
                </p:oleObj>
              </mc:Choice>
              <mc:Fallback>
                <p:oleObj name="Equation" r:id="rId14" imgW="1726920" imgH="53316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5092700"/>
                        <a:ext cx="3498850" cy="103663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750089"/>
              </p:ext>
            </p:extLst>
          </p:nvPr>
        </p:nvGraphicFramePr>
        <p:xfrm>
          <a:off x="4834880" y="5435328"/>
          <a:ext cx="457200" cy="34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03" name="Equation" r:id="rId16" imgW="190440" imgH="152280" progId="Equation.DSMT4">
                  <p:embed/>
                </p:oleObj>
              </mc:Choice>
              <mc:Fallback>
                <p:oleObj name="Equation" r:id="rId16" imgW="190440" imgH="1522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4880" y="5435328"/>
                        <a:ext cx="457200" cy="34979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336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50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5220072" y="4235604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Dijagram presečnih poprečnih sila, presečnih momenata savijanja i presečnih normalnih sila</a:t>
            </a:r>
            <a:endParaRPr lang="en-US" sz="2400" i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877709"/>
              </p:ext>
            </p:extLst>
          </p:nvPr>
        </p:nvGraphicFramePr>
        <p:xfrm>
          <a:off x="5396879" y="476672"/>
          <a:ext cx="14668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93" name="Equation" r:id="rId3" imgW="723600" imgH="393480" progId="Equation.DSMT4">
                  <p:embed/>
                </p:oleObj>
              </mc:Choice>
              <mc:Fallback>
                <p:oleObj name="Equation" r:id="rId3" imgW="723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6879" y="476672"/>
                        <a:ext cx="1466850" cy="765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456515"/>
              </p:ext>
            </p:extLst>
          </p:nvPr>
        </p:nvGraphicFramePr>
        <p:xfrm>
          <a:off x="5412308" y="1341438"/>
          <a:ext cx="2832100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94" name="Equation" r:id="rId5" imgW="1396800" imgH="812520" progId="Equation.DSMT4">
                  <p:embed/>
                </p:oleObj>
              </mc:Choice>
              <mc:Fallback>
                <p:oleObj name="Equation" r:id="rId5" imgW="13968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2308" y="1341438"/>
                        <a:ext cx="2832100" cy="1582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102830"/>
              </p:ext>
            </p:extLst>
          </p:nvPr>
        </p:nvGraphicFramePr>
        <p:xfrm>
          <a:off x="5423208" y="3068960"/>
          <a:ext cx="15938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95" name="Equation" r:id="rId7" imgW="787320" imgH="507960" progId="Equation.DSMT4">
                  <p:embed/>
                </p:oleObj>
              </mc:Choice>
              <mc:Fallback>
                <p:oleObj name="Equation" r:id="rId7" imgW="7873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3208" y="3068960"/>
                        <a:ext cx="1593850" cy="987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36" y="491042"/>
            <a:ext cx="3844636" cy="524221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3019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784064"/>
              </p:ext>
            </p:extLst>
          </p:nvPr>
        </p:nvGraphicFramePr>
        <p:xfrm>
          <a:off x="5167185" y="476672"/>
          <a:ext cx="344646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45" name="Equation" r:id="rId3" imgW="1701720" imgH="533160" progId="Equation.DSMT4">
                  <p:embed/>
                </p:oleObj>
              </mc:Choice>
              <mc:Fallback>
                <p:oleObj name="Equation" r:id="rId3" imgW="1701720" imgH="53316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185" y="476672"/>
                        <a:ext cx="3446463" cy="1073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59262"/>
              </p:ext>
            </p:extLst>
          </p:nvPr>
        </p:nvGraphicFramePr>
        <p:xfrm>
          <a:off x="5167185" y="2132856"/>
          <a:ext cx="172402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46" name="Equation" r:id="rId5" imgW="850680" imgH="469800" progId="Equation.DSMT4">
                  <p:embed/>
                </p:oleObj>
              </mc:Choice>
              <mc:Fallback>
                <p:oleObj name="Equation" r:id="rId5" imgW="850680" imgH="469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185" y="2132856"/>
                        <a:ext cx="1724025" cy="946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60061"/>
              </p:ext>
            </p:extLst>
          </p:nvPr>
        </p:nvGraphicFramePr>
        <p:xfrm>
          <a:off x="5167185" y="3706986"/>
          <a:ext cx="12350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47" name="Equation" r:id="rId7" imgW="609480" imgH="469800" progId="Equation.DSMT4">
                  <p:embed/>
                </p:oleObj>
              </mc:Choice>
              <mc:Fallback>
                <p:oleObj name="Equation" r:id="rId7" imgW="609480" imgH="469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185" y="3706986"/>
                        <a:ext cx="1235075" cy="946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076304"/>
              </p:ext>
            </p:extLst>
          </p:nvPr>
        </p:nvGraphicFramePr>
        <p:xfrm>
          <a:off x="7020272" y="3745086"/>
          <a:ext cx="1106487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48" name="Equation" r:id="rId9" imgW="545760" imgH="431640" progId="Equation.DSMT4">
                  <p:embed/>
                </p:oleObj>
              </mc:Choice>
              <mc:Fallback>
                <p:oleObj name="Equation" r:id="rId9" imgW="545760" imgH="431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3745086"/>
                        <a:ext cx="1106487" cy="869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23728" y="4902259"/>
            <a:ext cx="489654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rgbClr val="002060"/>
                </a:solidFill>
              </a:rPr>
              <a:t>Na ovom mestu je poprečni presek sa maksimalnim momentom savijanja.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9" name="Elbow Connector 8"/>
          <p:cNvCxnSpPr>
            <a:stCxn id="8" idx="3"/>
            <a:endCxn id="7" idx="2"/>
          </p:cNvCxnSpPr>
          <p:nvPr/>
        </p:nvCxnSpPr>
        <p:spPr>
          <a:xfrm flipV="1">
            <a:off x="7020272" y="4615036"/>
            <a:ext cx="553243" cy="702722"/>
          </a:xfrm>
          <a:prstGeom prst="bentConnector2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6672"/>
            <a:ext cx="3659678" cy="2630978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445470"/>
              </p:ext>
            </p:extLst>
          </p:nvPr>
        </p:nvGraphicFramePr>
        <p:xfrm>
          <a:off x="5865780" y="1628800"/>
          <a:ext cx="32683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49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780" y="1628800"/>
                        <a:ext cx="32683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687396"/>
              </p:ext>
            </p:extLst>
          </p:nvPr>
        </p:nvGraphicFramePr>
        <p:xfrm>
          <a:off x="5868144" y="3212976"/>
          <a:ext cx="32683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50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3212976"/>
                        <a:ext cx="32683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806871"/>
              </p:ext>
            </p:extLst>
          </p:nvPr>
        </p:nvGraphicFramePr>
        <p:xfrm>
          <a:off x="6516216" y="4005164"/>
          <a:ext cx="457200" cy="34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51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4005164"/>
                        <a:ext cx="457200" cy="34979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996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227727"/>
              </p:ext>
            </p:extLst>
          </p:nvPr>
        </p:nvGraphicFramePr>
        <p:xfrm>
          <a:off x="5806423" y="1916832"/>
          <a:ext cx="1106487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4" name="Equation" r:id="rId3" imgW="545760" imgH="431640" progId="Equation.DSMT4">
                  <p:embed/>
                </p:oleObj>
              </mc:Choice>
              <mc:Fallback>
                <p:oleObj name="Equation" r:id="rId3" imgW="545760" imgH="431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6423" y="1916832"/>
                        <a:ext cx="1106487" cy="869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6" y="476672"/>
            <a:ext cx="3659678" cy="2630978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  <p:sp>
        <p:nvSpPr>
          <p:cNvPr id="6" name="Right Arrow 5"/>
          <p:cNvSpPr/>
          <p:nvPr/>
        </p:nvSpPr>
        <p:spPr>
          <a:xfrm rot="5400000" flipV="1">
            <a:off x="6036159" y="298833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874344"/>
              </p:ext>
            </p:extLst>
          </p:nvPr>
        </p:nvGraphicFramePr>
        <p:xfrm>
          <a:off x="3665438" y="3396164"/>
          <a:ext cx="349885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5" name="Equation" r:id="rId6" imgW="1726920" imgH="533160" progId="Equation.DSMT4">
                  <p:embed/>
                </p:oleObj>
              </mc:Choice>
              <mc:Fallback>
                <p:oleObj name="Equation" r:id="rId6" imgW="1726920" imgH="53316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438" y="3396164"/>
                        <a:ext cx="3498850" cy="10366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025480"/>
              </p:ext>
            </p:extLst>
          </p:nvPr>
        </p:nvGraphicFramePr>
        <p:xfrm>
          <a:off x="3665438" y="5039072"/>
          <a:ext cx="21097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6" name="Equation" r:id="rId8" imgW="1041120" imgH="431640" progId="Equation.DSMT4">
                  <p:embed/>
                </p:oleObj>
              </mc:Choice>
              <mc:Fallback>
                <p:oleObj name="Equation" r:id="rId8" imgW="1041120" imgH="4316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438" y="5039072"/>
                        <a:ext cx="2109788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479619"/>
              </p:ext>
            </p:extLst>
          </p:nvPr>
        </p:nvGraphicFramePr>
        <p:xfrm>
          <a:off x="4628799" y="4525888"/>
          <a:ext cx="32683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7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8799" y="4525888"/>
                        <a:ext cx="32683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349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251216"/>
              </p:ext>
            </p:extLst>
          </p:nvPr>
        </p:nvGraphicFramePr>
        <p:xfrm>
          <a:off x="5868144" y="3717032"/>
          <a:ext cx="2109787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4" name="Equation" r:id="rId3" imgW="1041120" imgH="431640" progId="Equation.DSMT4">
                  <p:embed/>
                </p:oleObj>
              </mc:Choice>
              <mc:Fallback>
                <p:oleObj name="Equation" r:id="rId3" imgW="104112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3717032"/>
                        <a:ext cx="2109787" cy="83978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33875" y="4869160"/>
            <a:ext cx="3818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400" i="1" dirty="0" smtClean="0"/>
              <a:t>Dijagram</a:t>
            </a:r>
            <a:r>
              <a:rPr lang="en-US" sz="2400" i="1" dirty="0" smtClean="0"/>
              <a:t> </a:t>
            </a:r>
            <a:r>
              <a:rPr lang="sr-Latn-RS" sz="2400" i="1" dirty="0" smtClean="0"/>
              <a:t>presečnih poprečni sila i presečnih momenata savijanja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6672"/>
            <a:ext cx="3818659" cy="4358986"/>
          </a:xfrm>
          <a:prstGeom prst="rect">
            <a:avLst/>
          </a:prstGeom>
          <a:ln w="6350">
            <a:solidFill>
              <a:schemeClr val="accent5">
                <a:lumMod val="50000"/>
              </a:schemeClr>
            </a:solidFill>
          </a:ln>
        </p:spPr>
      </p:pic>
      <p:sp>
        <p:nvSpPr>
          <p:cNvPr id="11" name="Freeform 10"/>
          <p:cNvSpPr/>
          <p:nvPr/>
        </p:nvSpPr>
        <p:spPr>
          <a:xfrm>
            <a:off x="3717421" y="4452359"/>
            <a:ext cx="2273181" cy="239282"/>
          </a:xfrm>
          <a:custGeom>
            <a:avLst/>
            <a:gdLst>
              <a:gd name="connsiteX0" fmla="*/ 0 w 2273181"/>
              <a:gd name="connsiteY0" fmla="*/ 59820 h 239282"/>
              <a:gd name="connsiteX1" fmla="*/ 1281869 w 2273181"/>
              <a:gd name="connsiteY1" fmla="*/ 239282 h 239282"/>
              <a:gd name="connsiteX2" fmla="*/ 2273181 w 2273181"/>
              <a:gd name="connsiteY2" fmla="*/ 0 h 23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181" h="239282">
                <a:moveTo>
                  <a:pt x="0" y="59820"/>
                </a:moveTo>
                <a:lnTo>
                  <a:pt x="1281869" y="239282"/>
                </a:lnTo>
                <a:lnTo>
                  <a:pt x="2273181" y="0"/>
                </a:ln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587306"/>
              </p:ext>
            </p:extLst>
          </p:nvPr>
        </p:nvGraphicFramePr>
        <p:xfrm>
          <a:off x="5364088" y="482930"/>
          <a:ext cx="2982912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5" name="Equation" r:id="rId6" imgW="1473120" imgH="533160" progId="Equation.DSMT4">
                  <p:embed/>
                </p:oleObj>
              </mc:Choice>
              <mc:Fallback>
                <p:oleObj name="Equation" r:id="rId6" imgW="1473120" imgH="53316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82930"/>
                        <a:ext cx="2982912" cy="1073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358938"/>
              </p:ext>
            </p:extLst>
          </p:nvPr>
        </p:nvGraphicFramePr>
        <p:xfrm>
          <a:off x="5364088" y="1979868"/>
          <a:ext cx="349885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6" name="Equation" r:id="rId8" imgW="1726920" imgH="533160" progId="Equation.DSMT4">
                  <p:embed/>
                </p:oleObj>
              </mc:Choice>
              <mc:Fallback>
                <p:oleObj name="Equation" r:id="rId8" imgW="1726920" imgH="5331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979868"/>
                        <a:ext cx="3498850" cy="10366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651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b="1" dirty="0" smtClean="0"/>
              <a:t>Prosta greda opterećena trouglasto raspodeljenim opterećenjem (slučaj 2)</a:t>
            </a:r>
            <a:endParaRPr lang="sr-Latn-BA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8.11.2022.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2771800" y="4869160"/>
            <a:ext cx="4926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Prosta greda opterećena trouglasto raspodeljenim opterećenjem (slučaj 2)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72" y="2204864"/>
            <a:ext cx="3659678" cy="263097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591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6412</TotalTime>
  <Words>562</Words>
  <Application>Microsoft Office PowerPoint</Application>
  <PresentationFormat>On-screen Show (4:3)</PresentationFormat>
  <Paragraphs>186</Paragraphs>
  <Slides>50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Symbol</vt:lpstr>
      <vt:lpstr>Times New Roman</vt:lpstr>
      <vt:lpstr>Verdana</vt:lpstr>
      <vt:lpstr>Wingdings 2</vt:lpstr>
      <vt:lpstr>Solstice</vt:lpstr>
      <vt:lpstr>Equation</vt:lpstr>
      <vt:lpstr>MEHANIKA I  (STATIKA)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</dc:title>
  <dc:creator>Korisnik</dc:creator>
  <cp:lastModifiedBy>Microsoft</cp:lastModifiedBy>
  <cp:revision>697</cp:revision>
  <dcterms:created xsi:type="dcterms:W3CDTF">2013-09-29T06:25:24Z</dcterms:created>
  <dcterms:modified xsi:type="dcterms:W3CDTF">2022-11-08T07:25:48Z</dcterms:modified>
</cp:coreProperties>
</file>