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363" r:id="rId4"/>
    <p:sldId id="364" r:id="rId5"/>
    <p:sldId id="353" r:id="rId6"/>
    <p:sldId id="352" r:id="rId7"/>
    <p:sldId id="356" r:id="rId8"/>
    <p:sldId id="357" r:id="rId9"/>
    <p:sldId id="358" r:id="rId10"/>
    <p:sldId id="350" r:id="rId11"/>
    <p:sldId id="306" r:id="rId12"/>
    <p:sldId id="354" r:id="rId13"/>
    <p:sldId id="344" r:id="rId14"/>
    <p:sldId id="345" r:id="rId15"/>
    <p:sldId id="346" r:id="rId16"/>
    <p:sldId id="347" r:id="rId17"/>
    <p:sldId id="362" r:id="rId18"/>
    <p:sldId id="343" r:id="rId19"/>
    <p:sldId id="348" r:id="rId20"/>
    <p:sldId id="351" r:id="rId21"/>
    <p:sldId id="365" r:id="rId22"/>
    <p:sldId id="359" r:id="rId23"/>
    <p:sldId id="368" r:id="rId24"/>
    <p:sldId id="381" r:id="rId25"/>
    <p:sldId id="382" r:id="rId26"/>
    <p:sldId id="383" r:id="rId27"/>
    <p:sldId id="384" r:id="rId28"/>
    <p:sldId id="385" r:id="rId29"/>
    <p:sldId id="386" r:id="rId30"/>
    <p:sldId id="367" r:id="rId31"/>
    <p:sldId id="388" r:id="rId32"/>
    <p:sldId id="369" r:id="rId33"/>
    <p:sldId id="370" r:id="rId34"/>
    <p:sldId id="360" r:id="rId35"/>
    <p:sldId id="361" r:id="rId36"/>
    <p:sldId id="349" r:id="rId37"/>
    <p:sldId id="379" r:id="rId38"/>
    <p:sldId id="380" r:id="rId39"/>
    <p:sldId id="371" r:id="rId40"/>
    <p:sldId id="372" r:id="rId41"/>
    <p:sldId id="373" r:id="rId42"/>
    <p:sldId id="374" r:id="rId43"/>
    <p:sldId id="377" r:id="rId44"/>
    <p:sldId id="378" r:id="rId45"/>
    <p:sldId id="387" r:id="rId46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50.wmf"/><Relationship Id="rId1" Type="http://schemas.openxmlformats.org/officeDocument/2006/relationships/image" Target="../media/image20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58.wmf"/><Relationship Id="rId6" Type="http://schemas.openxmlformats.org/officeDocument/2006/relationships/image" Target="../media/image61.wmf"/><Relationship Id="rId11" Type="http://schemas.openxmlformats.org/officeDocument/2006/relationships/image" Target="../media/image42.wmf"/><Relationship Id="rId5" Type="http://schemas.openxmlformats.org/officeDocument/2006/relationships/image" Target="../media/image60.wmf"/><Relationship Id="rId10" Type="http://schemas.openxmlformats.org/officeDocument/2006/relationships/image" Target="../media/image63.wmf"/><Relationship Id="rId4" Type="http://schemas.openxmlformats.org/officeDocument/2006/relationships/image" Target="../media/image59.wmf"/><Relationship Id="rId9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66.wmf"/><Relationship Id="rId7" Type="http://schemas.openxmlformats.org/officeDocument/2006/relationships/image" Target="../media/image6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1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2" Type="http://schemas.openxmlformats.org/officeDocument/2006/relationships/image" Target="../media/image71.wmf"/><Relationship Id="rId1" Type="http://schemas.openxmlformats.org/officeDocument/2006/relationships/image" Target="../media/image66.wmf"/><Relationship Id="rId6" Type="http://schemas.openxmlformats.org/officeDocument/2006/relationships/image" Target="../media/image68.wmf"/><Relationship Id="rId5" Type="http://schemas.openxmlformats.org/officeDocument/2006/relationships/image" Target="../media/image73.wmf"/><Relationship Id="rId4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18.wmf"/><Relationship Id="rId7" Type="http://schemas.openxmlformats.org/officeDocument/2006/relationships/image" Target="../media/image78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20.wmf"/><Relationship Id="rId5" Type="http://schemas.openxmlformats.org/officeDocument/2006/relationships/image" Target="../media/image66.wmf"/><Relationship Id="rId10" Type="http://schemas.openxmlformats.org/officeDocument/2006/relationships/image" Target="../media/image79.wmf"/><Relationship Id="rId4" Type="http://schemas.openxmlformats.org/officeDocument/2006/relationships/image" Target="../media/image77.wmf"/><Relationship Id="rId9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8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18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2.wmf"/><Relationship Id="rId5" Type="http://schemas.openxmlformats.org/officeDocument/2006/relationships/image" Target="../media/image37.wmf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9.wmf"/><Relationship Id="rId2" Type="http://schemas.openxmlformats.org/officeDocument/2006/relationships/image" Target="../media/image40.wmf"/><Relationship Id="rId1" Type="http://schemas.openxmlformats.org/officeDocument/2006/relationships/image" Target="../media/image45.wmf"/><Relationship Id="rId6" Type="http://schemas.openxmlformats.org/officeDocument/2006/relationships/image" Target="../media/image48.wmf"/><Relationship Id="rId5" Type="http://schemas.openxmlformats.org/officeDocument/2006/relationships/image" Target="../media/image1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16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23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34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7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8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11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12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14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9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8.wmf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.wmf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wmf"/><Relationship Id="rId22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8.wmf"/><Relationship Id="rId1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7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32.jpeg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1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3.wmf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64.bin"/><Relationship Id="rId25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1.wmf"/><Relationship Id="rId22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67.wmf"/><Relationship Id="rId19" Type="http://schemas.openxmlformats.org/officeDocument/2006/relationships/image" Target="../media/image70.jpeg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20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6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20.wmf"/><Relationship Id="rId22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80.wmf"/><Relationship Id="rId9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2</a:t>
            </a:r>
            <a:r>
              <a:rPr lang="sr-Latn-BA" sz="4000" dirty="0" smtClean="0">
                <a:sym typeface="Symbol"/>
              </a:rPr>
              <a:t>2</a:t>
            </a:r>
            <a:r>
              <a:rPr lang="en-US" sz="4000" dirty="0" smtClean="0"/>
              <a:t>.2</a:t>
            </a:r>
            <a:r>
              <a:rPr lang="sr-Latn-BA" sz="4000" dirty="0" smtClean="0"/>
              <a:t>3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P6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Podela nosača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Nosače možemo podeliti </a:t>
            </a:r>
            <a:r>
              <a:rPr lang="sr-Latn-BA" sz="3000" dirty="0"/>
              <a:t>s obzirom </a:t>
            </a:r>
            <a:r>
              <a:rPr lang="sr-Latn-RS" sz="3000" dirty="0"/>
              <a:t>na:</a:t>
            </a:r>
          </a:p>
          <a:p>
            <a:pPr lvl="1" algn="just"/>
            <a:r>
              <a:rPr lang="en-US" dirty="0" smtClean="0"/>
              <a:t>O</a:t>
            </a:r>
            <a:r>
              <a:rPr lang="sr-Latn-RS" dirty="0" smtClean="0"/>
              <a:t>blik i </a:t>
            </a:r>
            <a:r>
              <a:rPr lang="sr-Latn-RS" dirty="0"/>
              <a:t>položaj napadnih linija sila,</a:t>
            </a:r>
          </a:p>
          <a:p>
            <a:pPr lvl="1" algn="just"/>
            <a:r>
              <a:rPr lang="sr-Latn-RS" dirty="0"/>
              <a:t>Broj krutih tela od kojih su obrazovani,</a:t>
            </a:r>
          </a:p>
          <a:p>
            <a:pPr lvl="1" algn="just"/>
            <a:r>
              <a:rPr lang="sr-Latn-BA" dirty="0" smtClean="0"/>
              <a:t>Statičku određenost</a:t>
            </a:r>
            <a:r>
              <a:rPr lang="sr-Latn-RS" dirty="0" smtClean="0"/>
              <a:t>,</a:t>
            </a:r>
            <a:endParaRPr lang="sr-Latn-RS" dirty="0"/>
          </a:p>
          <a:p>
            <a:pPr lvl="1" algn="just"/>
            <a:r>
              <a:rPr lang="sr-Latn-BA" dirty="0" smtClean="0"/>
              <a:t>Konstrukciono rešenje</a:t>
            </a:r>
            <a:r>
              <a:rPr lang="sr-Latn-RS" dirty="0" smtClean="0"/>
              <a:t>.</a:t>
            </a:r>
            <a:endParaRPr lang="sr-Latn-RS" dirty="0"/>
          </a:p>
          <a:p>
            <a:pPr marL="82296" indent="0" algn="just">
              <a:buNone/>
            </a:pP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/>
              <a:t>Podela nosača s obzirom na oblik i položaj napadnih linija sila</a:t>
            </a:r>
          </a:p>
          <a:p>
            <a:pPr lvl="1" algn="just"/>
            <a:r>
              <a:rPr lang="sr-Latn-RS" dirty="0"/>
              <a:t>Zavisno od oblika i položaja napadnih linija sila, nosače delima na:</a:t>
            </a:r>
          </a:p>
          <a:p>
            <a:pPr lvl="2" algn="just"/>
            <a:r>
              <a:rPr lang="sr-Latn-RS" sz="2600" dirty="0" smtClean="0"/>
              <a:t>Ravanske </a:t>
            </a:r>
            <a:r>
              <a:rPr lang="sr-Latn-RS" sz="2600" dirty="0"/>
              <a:t>(ravne) i</a:t>
            </a:r>
          </a:p>
          <a:p>
            <a:pPr lvl="2" algn="just"/>
            <a:r>
              <a:rPr lang="sr-Latn-RS" sz="2600" dirty="0"/>
              <a:t>Prostorne.</a:t>
            </a:r>
          </a:p>
          <a:p>
            <a:pPr lvl="1" algn="just"/>
            <a:r>
              <a:rPr lang="sr-Latn-RS" dirty="0">
                <a:solidFill>
                  <a:srgbClr val="FF0000"/>
                </a:solidFill>
              </a:rPr>
              <a:t>Ravanski nosač </a:t>
            </a:r>
            <a:r>
              <a:rPr lang="sr-Latn-RS" dirty="0"/>
              <a:t>ima simetralnu ravan i opterećen je ravanskim sistemom </a:t>
            </a:r>
            <a:r>
              <a:rPr lang="sr-Latn-RS" dirty="0" smtClean="0"/>
              <a:t>sila i spregova (napadne linije sila pripadaju simetralnoj ravni, a ravani </a:t>
            </a:r>
            <a:r>
              <a:rPr lang="sr-Latn-RS" dirty="0"/>
              <a:t>dejstva </a:t>
            </a:r>
            <a:r>
              <a:rPr lang="sr-Latn-RS" dirty="0" smtClean="0"/>
              <a:t>spregova se sa istom poklapaju).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dirty="0" smtClean="0"/>
              <a:t>U svakom drugom slučaju reč je o </a:t>
            </a:r>
            <a:r>
              <a:rPr lang="sr-Latn-BA" dirty="0" smtClean="0">
                <a:solidFill>
                  <a:srgbClr val="C00000"/>
                </a:solidFill>
              </a:rPr>
              <a:t>prostornim nosačima</a:t>
            </a:r>
            <a:r>
              <a:rPr lang="sr-Latn-BA" dirty="0" smtClean="0"/>
              <a:t>.</a:t>
            </a:r>
          </a:p>
          <a:p>
            <a:pPr algn="just"/>
            <a:r>
              <a:rPr lang="sr-Latn-BA" sz="3000" b="1" dirty="0" smtClean="0"/>
              <a:t>Podela nosača s obzirom na broj krutih tela od kojih su obrazovani</a:t>
            </a:r>
          </a:p>
          <a:p>
            <a:pPr lvl="1" algn="just"/>
            <a:r>
              <a:rPr lang="sr-Latn-BA" dirty="0" smtClean="0"/>
              <a:t>Zavisno od broja krutih tela koja obrazuju (čine) nosač, nosače delimo na:</a:t>
            </a:r>
          </a:p>
          <a:p>
            <a:pPr lvl="2" algn="just"/>
            <a:r>
              <a:rPr lang="sr-Latn-BA" sz="2800" dirty="0" smtClean="0"/>
              <a:t>Proste i </a:t>
            </a:r>
          </a:p>
          <a:p>
            <a:pPr lvl="2" algn="just"/>
            <a:r>
              <a:rPr lang="sr-Latn-BA" sz="2800" dirty="0" smtClean="0"/>
              <a:t>Složene.</a:t>
            </a:r>
          </a:p>
          <a:p>
            <a:pPr lvl="1" algn="just"/>
            <a:r>
              <a:rPr lang="sr-Latn-BA" sz="3200" dirty="0"/>
              <a:t>Prost nosač </a:t>
            </a:r>
            <a:r>
              <a:rPr lang="sr-Latn-BA" sz="3200" dirty="0" smtClean="0"/>
              <a:t>ima </a:t>
            </a:r>
            <a:r>
              <a:rPr lang="sr-Latn-BA" sz="3200" dirty="0"/>
              <a:t>jedno kruto telo.</a:t>
            </a:r>
          </a:p>
          <a:p>
            <a:pPr lvl="1" algn="just"/>
            <a:r>
              <a:rPr lang="sr-Latn-BA" sz="3200" dirty="0"/>
              <a:t>Više krutih tela </a:t>
            </a:r>
            <a:r>
              <a:rPr lang="sr-Latn-BA" sz="3200" dirty="0" smtClean="0"/>
              <a:t>ima </a:t>
            </a:r>
            <a:r>
              <a:rPr lang="sr-Latn-BA" sz="3200" dirty="0"/>
              <a:t>složen nosač</a:t>
            </a:r>
            <a:r>
              <a:rPr lang="sr-Latn-BA" sz="3200" dirty="0" smtClean="0"/>
              <a:t>.</a:t>
            </a:r>
            <a:endParaRPr lang="sr-Latn-BA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852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Podela nosača s obzirom na statičku određenost</a:t>
            </a:r>
          </a:p>
          <a:p>
            <a:pPr lvl="1" algn="just"/>
            <a:r>
              <a:rPr lang="sr-Latn-BA" dirty="0" smtClean="0"/>
              <a:t>U pogledu određenosti, nosače delimo na:</a:t>
            </a:r>
          </a:p>
          <a:p>
            <a:pPr lvl="2" algn="just"/>
            <a:r>
              <a:rPr lang="sr-Latn-BA" sz="2600" dirty="0" smtClean="0"/>
              <a:t>Statički određene i</a:t>
            </a:r>
          </a:p>
          <a:p>
            <a:pPr lvl="2" algn="just"/>
            <a:r>
              <a:rPr lang="sr-Latn-BA" sz="2600" dirty="0" smtClean="0"/>
              <a:t>Statički neodređene.</a:t>
            </a:r>
          </a:p>
          <a:p>
            <a:pPr lvl="1" algn="just"/>
            <a:r>
              <a:rPr lang="sr-Latn-BA" dirty="0" smtClean="0"/>
              <a:t>Statički određen nosač je nosač kod kojeg je broj nepoznatih reakcija veza jednak broju statičkih uslova ravnoteže (nepoznate mu se reakcije veza mogu se odrediti iz statičkih uslova ravnoteže).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dirty="0" smtClean="0"/>
              <a:t>Kod statički neodređenog nosača, broj nepoznatih reakcija veza nije jednak broju statičkih uslova ravnoteže (kod ovih nosača se za određivanje svih reakcija veza koriste i dopunski uslovi).</a:t>
            </a:r>
          </a:p>
          <a:p>
            <a:pPr algn="just"/>
            <a:r>
              <a:rPr lang="sr-Latn-BA" sz="3000" i="1" dirty="0" smtClean="0"/>
              <a:t>U statici se proučavaju samo statički određeni nosači</a:t>
            </a:r>
            <a:r>
              <a:rPr lang="sr-Latn-BA" sz="3000" dirty="0" smtClean="0"/>
              <a:t>.</a:t>
            </a:r>
          </a:p>
          <a:p>
            <a:pPr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b="1" dirty="0" smtClean="0"/>
              <a:t>Podela nosača s obzirom na konstrukciona rešenja </a:t>
            </a:r>
          </a:p>
          <a:p>
            <a:pPr lvl="1" algn="just"/>
            <a:r>
              <a:rPr lang="sr-Latn-BA" dirty="0" smtClean="0"/>
              <a:t>Nosače s obzirom na konstrukciona rešenja delimo na:</a:t>
            </a:r>
          </a:p>
          <a:p>
            <a:pPr lvl="2" algn="just"/>
            <a:r>
              <a:rPr lang="sr-Latn-BA" sz="2600" dirty="0" smtClean="0"/>
              <a:t>Gredne nosače (grede, pune nosače),</a:t>
            </a:r>
          </a:p>
          <a:p>
            <a:pPr lvl="2" algn="just"/>
            <a:r>
              <a:rPr lang="sr-Latn-BA" sz="2600" dirty="0" smtClean="0"/>
              <a:t>Okvirne nosače (okvire ili ramove) i</a:t>
            </a:r>
          </a:p>
          <a:p>
            <a:pPr lvl="2" algn="just"/>
            <a:r>
              <a:rPr lang="sr-Latn-BA" sz="2600" dirty="0"/>
              <a:t>Rešetkaste nosače (rešetke</a:t>
            </a:r>
            <a:r>
              <a:rPr lang="sr-Latn-BA" sz="2600" dirty="0" smtClean="0"/>
              <a:t>).</a:t>
            </a:r>
            <a:endParaRPr lang="sr-Latn-BA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Grede delimo na:</a:t>
            </a:r>
          </a:p>
          <a:p>
            <a:pPr lvl="1" algn="just"/>
            <a:r>
              <a:rPr lang="sr-Latn-BA" dirty="0" smtClean="0"/>
              <a:t>Proste grede,</a:t>
            </a:r>
          </a:p>
          <a:p>
            <a:pPr lvl="1" algn="just"/>
            <a:r>
              <a:rPr lang="sr-Latn-BA" dirty="0" smtClean="0"/>
              <a:t>Grede sa prepustom (sa jednim ili sa dva prepusta),</a:t>
            </a:r>
          </a:p>
          <a:p>
            <a:pPr lvl="1" algn="just"/>
            <a:r>
              <a:rPr lang="sr-Latn-BA" dirty="0" smtClean="0"/>
              <a:t>Greda sa ukleštenjem (konzola),</a:t>
            </a:r>
          </a:p>
          <a:p>
            <a:pPr lvl="1" algn="just"/>
            <a:r>
              <a:rPr lang="sr-Latn-BA" dirty="0" smtClean="0"/>
              <a:t>Greda sa zglobovima (Gerberova greda).</a:t>
            </a:r>
          </a:p>
          <a:p>
            <a:pPr algn="just"/>
            <a:r>
              <a:rPr lang="sr-Latn-BA" sz="3000" dirty="0" smtClean="0"/>
              <a:t>Okviri (ramovi) su složeni nosači obrazovani od više linijskih nosećih</a:t>
            </a:r>
            <a:r>
              <a:rPr lang="en-US" sz="3000" dirty="0" smtClean="0"/>
              <a:t> </a:t>
            </a:r>
            <a:r>
              <a:rPr lang="sr-Latn-RS" sz="3000" dirty="0" smtClean="0"/>
              <a:t>elemenata.</a:t>
            </a:r>
            <a:endParaRPr lang="sr-Latn-BA" sz="3000" dirty="0" smtClean="0"/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>
                <a:solidFill>
                  <a:srgbClr val="C00000"/>
                </a:solidFill>
              </a:rPr>
              <a:t>Rešetka</a:t>
            </a:r>
            <a:r>
              <a:rPr lang="sr-Latn-BA" sz="3000" dirty="0" smtClean="0"/>
              <a:t> je konstrukcija obrazovana od pravih štapova (podužno opterećenih linijskih nosećih elemenata) koji su na krajevima zglobno vezani.</a:t>
            </a:r>
          </a:p>
          <a:p>
            <a:pPr algn="just"/>
            <a:r>
              <a:rPr lang="sr-Latn-BA" sz="3000" dirty="0" smtClean="0"/>
              <a:t>Zglobne veze rešetki zovemo čvorovima.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462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716760" y="5199583"/>
            <a:ext cx="4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grednih nosača  (greda)</a:t>
            </a:r>
            <a:endParaRPr lang="en-US" sz="2400" i="1" dirty="0"/>
          </a:p>
        </p:txBody>
      </p:sp>
      <p:pic>
        <p:nvPicPr>
          <p:cNvPr id="12" name="Picture 11" descr="MEH1-15.16-P6-Fi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48680"/>
            <a:ext cx="3744416" cy="460851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16016" y="1013827"/>
            <a:ext cx="17281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Prosta greda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093947"/>
            <a:ext cx="36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Greda sa jednim (levim) prepustom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3246075"/>
            <a:ext cx="29523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Greda sa dva prepusta (levim i desnim)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4355812"/>
            <a:ext cx="29523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Gerberova greda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3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763690" y="5877272"/>
            <a:ext cx="558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okvirova (ramova)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0" y="548682"/>
            <a:ext cx="5588813" cy="532912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31840" y="4797152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Gerberov ram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284984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Prosti ramovi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NOSAČI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Nosači su kruta tela koja nose terete</a:t>
            </a:r>
            <a:r>
              <a:rPr lang="sr-Latn-BA" sz="3000" dirty="0" smtClean="0"/>
              <a:t> (opterećeni su)</a:t>
            </a:r>
            <a:r>
              <a:rPr lang="sr-Latn-RS" sz="3000" dirty="0" smtClean="0"/>
              <a:t>, a osloncima su vezani za odgovarajuća postolja (odnosno zemlju).</a:t>
            </a:r>
          </a:p>
          <a:p>
            <a:pPr algn="just"/>
            <a:r>
              <a:rPr lang="sr-Latn-RS" sz="3000" dirty="0" smtClean="0"/>
              <a:t>U najvećem broju slučajeva nosači predstavljaju kombinaciju linijskih nosećih elemenata.</a:t>
            </a:r>
          </a:p>
          <a:p>
            <a:pPr algn="just"/>
            <a:r>
              <a:rPr lang="sr-Latn-RS" sz="3000" dirty="0" smtClean="0"/>
              <a:t>Linijski noseći elementi imaju jednu dimenziju znatno veću od druge dve (dužinu znatno veću od širine i visine).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1.11.2022.</a:t>
            </a:fld>
            <a:endParaRPr lang="sr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454905" y="586363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rešetki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5505450" cy="53149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1920" y="1124744"/>
            <a:ext cx="20162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Prosta rešetka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2247255"/>
            <a:ext cx="25922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Gerberova rešetka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6792" y="4653136"/>
            <a:ext cx="15190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Rešetka sa zategom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4631903"/>
            <a:ext cx="16561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Rešetka sa stubom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5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802142" y="4149080"/>
            <a:ext cx="515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statički neodređenih nosača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78" y="877338"/>
            <a:ext cx="6163056" cy="32506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24173" y="1556792"/>
            <a:ext cx="87111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Greda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721114"/>
            <a:ext cx="136815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Greda sa </a:t>
            </a:r>
            <a:r>
              <a:rPr lang="sr-Latn-BA" sz="2000" dirty="0" smtClean="0"/>
              <a:t>tri</a:t>
            </a:r>
            <a:r>
              <a:rPr lang="sr-Latn-RS" sz="2000" dirty="0" smtClean="0"/>
              <a:t> oslonaca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12174" y="3243798"/>
            <a:ext cx="7442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38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Proste grede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Prostu gredu obrazuje jedan linijski noseći element.</a:t>
            </a:r>
          </a:p>
          <a:p>
            <a:pPr algn="just"/>
            <a:r>
              <a:rPr lang="sr-Latn-BA" sz="3000" dirty="0" smtClean="0"/>
              <a:t>U svakom od poprečnih preseka grede, kao odgovor na delovanje spoljašnjih sila, u opštem slučaju javljaju se</a:t>
            </a:r>
            <a:r>
              <a:rPr lang="en-US" sz="3000" dirty="0" smtClean="0"/>
              <a:t> </a:t>
            </a:r>
            <a:r>
              <a:rPr lang="sr-Latn-BA" sz="3000" dirty="0" smtClean="0"/>
              <a:t>uopštene (generalisane) </a:t>
            </a:r>
            <a:r>
              <a:rPr lang="sr-Latn-RS" sz="3000" dirty="0" smtClean="0"/>
              <a:t>unutrašnje sile</a:t>
            </a:r>
            <a:r>
              <a:rPr lang="sr-Latn-BA" sz="3000" dirty="0" smtClean="0"/>
              <a:t>:</a:t>
            </a:r>
          </a:p>
          <a:p>
            <a:pPr lvl="1" algn="just"/>
            <a:r>
              <a:rPr lang="sr-Latn-BA" dirty="0" smtClean="0"/>
              <a:t>Presečne normalne presečne sile – </a:t>
            </a:r>
            <a:r>
              <a:rPr lang="sr-Latn-BA" dirty="0" smtClean="0">
                <a:solidFill>
                  <a:srgbClr val="C00000"/>
                </a:solidFill>
              </a:rPr>
              <a:t>N </a:t>
            </a:r>
            <a:r>
              <a:rPr lang="sr-Latn-BA" dirty="0" smtClean="0"/>
              <a:t>(</a:t>
            </a:r>
            <a:r>
              <a:rPr lang="sr-Latn-BA" dirty="0" smtClean="0">
                <a:solidFill>
                  <a:srgbClr val="C00000"/>
                </a:solidFill>
              </a:rPr>
              <a:t>N</a:t>
            </a:r>
            <a:r>
              <a:rPr lang="sr-Latn-BA" baseline="-25000" dirty="0" smtClean="0">
                <a:solidFill>
                  <a:srgbClr val="C00000"/>
                </a:solidFill>
              </a:rPr>
              <a:t>z</a:t>
            </a:r>
            <a:r>
              <a:rPr lang="sr-Latn-BA" dirty="0" smtClean="0"/>
              <a:t>) i</a:t>
            </a:r>
          </a:p>
          <a:p>
            <a:pPr lvl="1" algn="just"/>
            <a:r>
              <a:rPr lang="sr-Latn-BA" dirty="0" smtClean="0"/>
              <a:t>Presečne poprečne (transverzalne) sile – </a:t>
            </a:r>
            <a:r>
              <a:rPr lang="sr-Latn-BA" dirty="0" smtClean="0">
                <a:solidFill>
                  <a:srgbClr val="C00000"/>
                </a:solidFill>
              </a:rPr>
              <a:t>T</a:t>
            </a:r>
            <a:r>
              <a:rPr lang="sr-Latn-BA" baseline="-25000" dirty="0" smtClean="0">
                <a:solidFill>
                  <a:srgbClr val="C00000"/>
                </a:solidFill>
              </a:rPr>
              <a:t>y</a:t>
            </a:r>
            <a:r>
              <a:rPr lang="sr-Latn-BA" dirty="0" smtClean="0"/>
              <a:t> , kao i</a:t>
            </a:r>
          </a:p>
          <a:p>
            <a:pPr lvl="1" algn="just"/>
            <a:r>
              <a:rPr lang="sr-Latn-BA" dirty="0" smtClean="0"/>
              <a:t>Presečni momenti savijanja</a:t>
            </a:r>
            <a:r>
              <a:rPr lang="en-US" dirty="0" smtClean="0"/>
              <a:t> </a:t>
            </a:r>
            <a:r>
              <a:rPr lang="sr-Latn-RS" dirty="0" smtClean="0"/>
              <a:t>–  </a:t>
            </a:r>
            <a:r>
              <a:rPr lang="sr-Latn-BA" dirty="0" smtClean="0">
                <a:solidFill>
                  <a:srgbClr val="C00000"/>
                </a:solidFill>
              </a:rPr>
              <a:t>M</a:t>
            </a:r>
            <a:r>
              <a:rPr lang="sr-Latn-BA" baseline="-25000" dirty="0" smtClean="0">
                <a:solidFill>
                  <a:srgbClr val="C00000"/>
                </a:solidFill>
              </a:rPr>
              <a:t>x</a:t>
            </a:r>
            <a:r>
              <a:rPr lang="sr-Latn-BA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638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/>
            <a:r>
              <a:rPr lang="sr-Latn-BA" b="1" dirty="0" smtClean="0"/>
              <a:t>Dogovor o predznacima presečnih sila i presečnih </a:t>
            </a:r>
            <a:r>
              <a:rPr lang="sr-Latn-BA" b="1" smtClean="0"/>
              <a:t>momenata savijanja (presečnih veličina ili uopštenih presečnih sila)</a:t>
            </a:r>
            <a:endParaRPr lang="sr-Latn-B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43472"/>
            <a:ext cx="2849880" cy="3733800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20072" y="2143472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689919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0070C0"/>
                </a:solidFill>
                <a:sym typeface="Symbol"/>
              </a:rPr>
              <a:t>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485986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032433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/>
              </a:rPr>
              <a:t>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4735760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solidFill>
                  <a:srgbClr val="C00000"/>
                </a:solidFill>
              </a:rPr>
              <a:t>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282207"/>
            <a:ext cx="3600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sym typeface="Symbol"/>
              </a:rPr>
              <a:t>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230504"/>
              </p:ext>
            </p:extLst>
          </p:nvPr>
        </p:nvGraphicFramePr>
        <p:xfrm>
          <a:off x="5724128" y="2455614"/>
          <a:ext cx="333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8" name="Equation" r:id="rId5" imgW="164880" imgH="241200" progId="">
                  <p:embed/>
                </p:oleObj>
              </mc:Choice>
              <mc:Fallback>
                <p:oleObj name="Equation" r:id="rId5" imgW="164880" imgH="241200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455614"/>
                        <a:ext cx="333375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68942"/>
              </p:ext>
            </p:extLst>
          </p:nvPr>
        </p:nvGraphicFramePr>
        <p:xfrm>
          <a:off x="5740821" y="3739902"/>
          <a:ext cx="487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9" name="Equation" r:id="rId7" imgW="241200" imgH="228600" progId="">
                  <p:embed/>
                </p:oleObj>
              </mc:Choice>
              <mc:Fallback>
                <p:oleObj name="Equation" r:id="rId7" imgW="241200" imgH="22860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821" y="3739902"/>
                        <a:ext cx="487363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27829"/>
              </p:ext>
            </p:extLst>
          </p:nvPr>
        </p:nvGraphicFramePr>
        <p:xfrm>
          <a:off x="5724128" y="5097214"/>
          <a:ext cx="358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0" name="Equation" r:id="rId9" imgW="177480" imgH="177480" progId="">
                  <p:embed/>
                </p:oleObj>
              </mc:Choice>
              <mc:Fallback>
                <p:oleObj name="Equation" r:id="rId9" imgW="177480" imgH="17748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097214"/>
                        <a:ext cx="358775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6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/>
            <a:r>
              <a:rPr lang="sr-Latn-BA" sz="3000" b="1" dirty="0" smtClean="0"/>
              <a:t>Diferencijalne veze između presečnih poprečnih sila, presečnih momenata savijanja i raspodeljenog opterećenja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2170485" y="5373216"/>
            <a:ext cx="355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definisanje navedenih veza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2132856"/>
            <a:ext cx="267349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Posmatraćemo element grede dužine </a:t>
            </a:r>
            <a:r>
              <a:rPr lang="sr-Latn-RS" sz="2400" i="1" dirty="0" smtClean="0"/>
              <a:t>dz </a:t>
            </a:r>
            <a:r>
              <a:rPr lang="sr-Latn-RS" sz="2400" dirty="0" smtClean="0"/>
              <a:t>(</a:t>
            </a:r>
            <a:r>
              <a:rPr lang="sr-Latn-RS" sz="2400" dirty="0" smtClean="0">
                <a:solidFill>
                  <a:srgbClr val="0070C0"/>
                </a:solidFill>
              </a:rPr>
              <a:t>infinitezimalni element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43722"/>
            <a:ext cx="3522518" cy="3229494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30430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20072" y="404664"/>
            <a:ext cx="33935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 infinitezimalnog elementa grede: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18468"/>
              </p:ext>
            </p:extLst>
          </p:nvPr>
        </p:nvGraphicFramePr>
        <p:xfrm>
          <a:off x="6372200" y="1319243"/>
          <a:ext cx="13890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2" name="Equation" r:id="rId3" imgW="685800" imgH="507960" progId="">
                  <p:embed/>
                </p:oleObj>
              </mc:Choice>
              <mc:Fallback>
                <p:oleObj name="Equation" r:id="rId3" imgW="685800" imgH="507960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319243"/>
                        <a:ext cx="13890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454169"/>
              </p:ext>
            </p:extLst>
          </p:nvPr>
        </p:nvGraphicFramePr>
        <p:xfrm>
          <a:off x="1477863" y="3860800"/>
          <a:ext cx="56864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3" name="Equation" r:id="rId5" imgW="2806560" imgH="279360" progId="">
                  <p:embed/>
                </p:oleObj>
              </mc:Choice>
              <mc:Fallback>
                <p:oleObj name="Equation" r:id="rId5" imgW="2806560" imgH="279360" progId="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863" y="3860800"/>
                        <a:ext cx="5686425" cy="544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414246"/>
              </p:ext>
            </p:extLst>
          </p:nvPr>
        </p:nvGraphicFramePr>
        <p:xfrm>
          <a:off x="1477863" y="4614863"/>
          <a:ext cx="535305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34" name="Equation" r:id="rId7" imgW="2641320" imgH="685800" progId="">
                  <p:embed/>
                </p:oleObj>
              </mc:Choice>
              <mc:Fallback>
                <p:oleObj name="Equation" r:id="rId7" imgW="2641320" imgH="68580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863" y="4614863"/>
                        <a:ext cx="5353050" cy="1335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3522518" cy="3229494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33334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88109"/>
              </p:ext>
            </p:extLst>
          </p:nvPr>
        </p:nvGraphicFramePr>
        <p:xfrm>
          <a:off x="1303338" y="2189163"/>
          <a:ext cx="48371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8" name="Equation" r:id="rId3" imgW="2387520" imgH="279360" progId="">
                  <p:embed/>
                </p:oleObj>
              </mc:Choice>
              <mc:Fallback>
                <p:oleObj name="Equation" r:id="rId3" imgW="2387520" imgH="279360" progId="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189163"/>
                        <a:ext cx="4837112" cy="544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43790"/>
              </p:ext>
            </p:extLst>
          </p:nvPr>
        </p:nvGraphicFramePr>
        <p:xfrm>
          <a:off x="6664077" y="2044700"/>
          <a:ext cx="20843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9" name="Equation" r:id="rId5" imgW="1028520" imgH="431640" progId="">
                  <p:embed/>
                </p:oleObj>
              </mc:Choice>
              <mc:Fallback>
                <p:oleObj name="Equation" r:id="rId5" imgW="1028520" imgH="431640" progId="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077" y="2044700"/>
                        <a:ext cx="2084387" cy="841375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713990"/>
              </p:ext>
            </p:extLst>
          </p:nvPr>
        </p:nvGraphicFramePr>
        <p:xfrm>
          <a:off x="6228184" y="2332692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0" name="Equation" r:id="rId7" imgW="190417" imgH="152334" progId="">
                  <p:embed/>
                </p:oleObj>
              </mc:Choice>
              <mc:Fallback>
                <p:oleObj name="Equation" r:id="rId7" imgW="190417" imgH="152334" progId="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332692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88143"/>
              </p:ext>
            </p:extLst>
          </p:nvPr>
        </p:nvGraphicFramePr>
        <p:xfrm>
          <a:off x="1277938" y="1157288"/>
          <a:ext cx="56864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1" name="Equation" r:id="rId9" imgW="2806560" imgH="279360" progId="">
                  <p:embed/>
                </p:oleObj>
              </mc:Choice>
              <mc:Fallback>
                <p:oleObj name="Equation" r:id="rId9" imgW="2806560" imgH="279360" progId="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157288"/>
                        <a:ext cx="5686425" cy="544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06833"/>
              </p:ext>
            </p:extLst>
          </p:nvPr>
        </p:nvGraphicFramePr>
        <p:xfrm>
          <a:off x="3203848" y="1733907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2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733907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9632" y="3246075"/>
            <a:ext cx="64807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dirty="0" smtClean="0"/>
              <a:t>Prvi izvod presečne poprečne sile </a:t>
            </a:r>
            <a:r>
              <a:rPr lang="sr-Latn-RS" sz="2400" i="1" dirty="0" smtClean="0"/>
              <a:t>T</a:t>
            </a:r>
            <a:r>
              <a:rPr lang="sr-Latn-RS" sz="2400" i="1" baseline="-25000" dirty="0" smtClean="0"/>
              <a:t>y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po </a:t>
            </a:r>
            <a:r>
              <a:rPr lang="sr-Latn-RS" sz="2400" i="1" dirty="0" smtClean="0"/>
              <a:t>z,</a:t>
            </a:r>
            <a:r>
              <a:rPr lang="sr-Latn-RS" sz="2400" dirty="0" smtClean="0"/>
              <a:t> jednak je negativnom raspodeljenom  opterećenju.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55035"/>
              </p:ext>
            </p:extLst>
          </p:nvPr>
        </p:nvGraphicFramePr>
        <p:xfrm>
          <a:off x="1301750" y="2420938"/>
          <a:ext cx="71024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1" name="Equation" r:id="rId3" imgW="3504960" imgH="393480" progId="">
                  <p:embed/>
                </p:oleObj>
              </mc:Choice>
              <mc:Fallback>
                <p:oleObj name="Equation" r:id="rId3" imgW="3504960" imgH="393480" progId="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420938"/>
                        <a:ext cx="7102475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832890"/>
              </p:ext>
            </p:extLst>
          </p:nvPr>
        </p:nvGraphicFramePr>
        <p:xfrm>
          <a:off x="3785369" y="1988840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2" name="Equation" r:id="rId5" imgW="139639" imgH="203112" progId="">
                  <p:embed/>
                </p:oleObj>
              </mc:Choice>
              <mc:Fallback>
                <p:oleObj name="Equation" r:id="rId5" imgW="139639" imgH="203112" progId="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369" y="1988840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20338"/>
              </p:ext>
            </p:extLst>
          </p:nvPr>
        </p:nvGraphicFramePr>
        <p:xfrm>
          <a:off x="3779912" y="3321745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3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321745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922697"/>
              </p:ext>
            </p:extLst>
          </p:nvPr>
        </p:nvGraphicFramePr>
        <p:xfrm>
          <a:off x="3371329" y="3765153"/>
          <a:ext cx="2136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4" name="Equation" r:id="rId8" imgW="1054080" imgH="419040" progId="">
                  <p:embed/>
                </p:oleObj>
              </mc:Choice>
              <mc:Fallback>
                <p:oleObj name="Equation" r:id="rId8" imgW="1054080" imgH="419040" progId="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329" y="3765153"/>
                        <a:ext cx="2136775" cy="815975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4758243"/>
            <a:ext cx="712879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dirty="0" smtClean="0"/>
              <a:t>Prvi izvod presečnog momenta savijanja </a:t>
            </a:r>
            <a:r>
              <a:rPr lang="sr-Latn-RS" sz="2400" i="1" dirty="0" err="1" smtClean="0"/>
              <a:t>M</a:t>
            </a:r>
            <a:r>
              <a:rPr lang="sr-Latn-RS" sz="2400" i="1" baseline="-25000" dirty="0" err="1" smtClean="0"/>
              <a:t>x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po </a:t>
            </a:r>
            <a:r>
              <a:rPr lang="sr-Latn-RS" sz="2400" i="1" dirty="0" smtClean="0"/>
              <a:t>z,</a:t>
            </a:r>
            <a:r>
              <a:rPr lang="sr-Latn-RS" sz="2400" dirty="0" smtClean="0"/>
              <a:t> jednak je presečnoj poprečnoj sili </a:t>
            </a:r>
            <a:r>
              <a:rPr lang="sr-Latn-RS" sz="2400" i="1" dirty="0" smtClean="0"/>
              <a:t>T</a:t>
            </a:r>
            <a:r>
              <a:rPr lang="sr-Latn-RS" sz="2400" i="1" baseline="-25000" dirty="0" smtClean="0"/>
              <a:t>y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40624" y="1124744"/>
            <a:ext cx="193583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rgbClr val="0070C0"/>
                </a:solidFill>
              </a:rPr>
              <a:t>Mala veličina višeg reda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0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23928" y="2276872"/>
            <a:ext cx="1368152" cy="1080120"/>
          </a:xfrm>
          <a:prstGeom prst="round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0"/>
            <a:endCxn id="12" idx="2"/>
          </p:cNvCxnSpPr>
          <p:nvPr/>
        </p:nvCxnSpPr>
        <p:spPr>
          <a:xfrm rot="5400000" flipH="1" flipV="1">
            <a:off x="5936151" y="504483"/>
            <a:ext cx="444242" cy="31005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217352"/>
              </p:ext>
            </p:extLst>
          </p:nvPr>
        </p:nvGraphicFramePr>
        <p:xfrm>
          <a:off x="1277938" y="476250"/>
          <a:ext cx="53530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5" name="Equation" r:id="rId10" imgW="2641320" imgH="685800" progId="">
                  <p:embed/>
                </p:oleObj>
              </mc:Choice>
              <mc:Fallback>
                <p:oleObj name="Equation" r:id="rId10" imgW="2641320" imgH="685800" progId="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476250"/>
                        <a:ext cx="5353050" cy="1335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3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16911"/>
              </p:ext>
            </p:extLst>
          </p:nvPr>
        </p:nvGraphicFramePr>
        <p:xfrm>
          <a:off x="1403648" y="1844824"/>
          <a:ext cx="2136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9" name="Equation" r:id="rId3" imgW="1054080" imgH="419040" progId="">
                  <p:embed/>
                </p:oleObj>
              </mc:Choice>
              <mc:Fallback>
                <p:oleObj name="Equation" r:id="rId3" imgW="1054080" imgH="41904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844824"/>
                        <a:ext cx="213677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2924944"/>
            <a:ext cx="633670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dirty="0" smtClean="0"/>
              <a:t>Drugi izvod presečnog momenta savijanja </a:t>
            </a:r>
            <a:r>
              <a:rPr lang="sr-Latn-RS" sz="2400" i="1" dirty="0" smtClean="0"/>
              <a:t>M</a:t>
            </a:r>
            <a:r>
              <a:rPr lang="sr-Latn-RS" sz="2400" i="1" baseline="-25000" dirty="0" smtClean="0"/>
              <a:t>x</a:t>
            </a:r>
            <a:r>
              <a:rPr lang="sr-Latn-RS" sz="2400" i="1" dirty="0" smtClean="0"/>
              <a:t>(z)</a:t>
            </a:r>
            <a:r>
              <a:rPr lang="sr-Latn-RS" sz="2400" dirty="0" smtClean="0"/>
              <a:t> po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 jednak je negativnom raspodeljenom opterećenju.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71114"/>
              </p:ext>
            </p:extLst>
          </p:nvPr>
        </p:nvGraphicFramePr>
        <p:xfrm>
          <a:off x="1397000" y="692150"/>
          <a:ext cx="20828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0" name="Equation" r:id="rId5" imgW="1028520" imgH="431640" progId="">
                  <p:embed/>
                </p:oleObj>
              </mc:Choice>
              <mc:Fallback>
                <p:oleObj name="Equation" r:id="rId5" imgW="1028520" imgH="43164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692150"/>
                        <a:ext cx="2082800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3563888" y="692696"/>
            <a:ext cx="288032" cy="19442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151242"/>
              </p:ext>
            </p:extLst>
          </p:nvPr>
        </p:nvGraphicFramePr>
        <p:xfrm>
          <a:off x="4005237" y="1244600"/>
          <a:ext cx="23669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1" name="Equation" r:id="rId7" imgW="1168200" imgH="431640" progId="">
                  <p:embed/>
                </p:oleObj>
              </mc:Choice>
              <mc:Fallback>
                <p:oleObj name="Equation" r:id="rId7" imgW="1168200" imgH="431640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37" y="1244600"/>
                        <a:ext cx="2366963" cy="841375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3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36141"/>
              </p:ext>
            </p:extLst>
          </p:nvPr>
        </p:nvGraphicFramePr>
        <p:xfrm>
          <a:off x="1964556" y="764704"/>
          <a:ext cx="26003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Equation" r:id="rId3" imgW="1282680" imgH="419040" progId="">
                  <p:embed/>
                </p:oleObj>
              </mc:Choice>
              <mc:Fallback>
                <p:oleObj name="Equation" r:id="rId3" imgW="1282680" imgH="419040" progId="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556" y="764704"/>
                        <a:ext cx="260032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21220"/>
              </p:ext>
            </p:extLst>
          </p:nvPr>
        </p:nvGraphicFramePr>
        <p:xfrm>
          <a:off x="5076056" y="919064"/>
          <a:ext cx="13128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Equation" r:id="rId5" imgW="647640" imgH="253800" progId="">
                  <p:embed/>
                </p:oleObj>
              </mc:Choice>
              <mc:Fallback>
                <p:oleObj name="Equation" r:id="rId5" imgW="647640" imgH="253800" progId="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919064"/>
                        <a:ext cx="1312862" cy="493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38125"/>
              </p:ext>
            </p:extLst>
          </p:nvPr>
        </p:nvGraphicFramePr>
        <p:xfrm>
          <a:off x="1979712" y="1820937"/>
          <a:ext cx="26003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Equation" r:id="rId7" imgW="1282680" imgH="419040" progId="">
                  <p:embed/>
                </p:oleObj>
              </mc:Choice>
              <mc:Fallback>
                <p:oleObj name="Equation" r:id="rId7" imgW="1282680" imgH="419040" progId="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20937"/>
                        <a:ext cx="260032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73862"/>
              </p:ext>
            </p:extLst>
          </p:nvPr>
        </p:nvGraphicFramePr>
        <p:xfrm>
          <a:off x="5076056" y="1999184"/>
          <a:ext cx="13128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Equation" r:id="rId9" imgW="647640" imgH="253800" progId="">
                  <p:embed/>
                </p:oleObj>
              </mc:Choice>
              <mc:Fallback>
                <p:oleObj name="Equation" r:id="rId9" imgW="647640" imgH="253800" progId="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999184"/>
                        <a:ext cx="1312862" cy="493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97859"/>
              </p:ext>
            </p:extLst>
          </p:nvPr>
        </p:nvGraphicFramePr>
        <p:xfrm>
          <a:off x="4644008" y="2124026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Equation" r:id="rId11" imgW="190417" imgH="152334" progId="">
                  <p:embed/>
                </p:oleObj>
              </mc:Choice>
              <mc:Fallback>
                <p:oleObj name="Equation" r:id="rId11" imgW="190417" imgH="152334" progId="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124026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97545"/>
              </p:ext>
            </p:extLst>
          </p:nvPr>
        </p:nvGraphicFramePr>
        <p:xfrm>
          <a:off x="4644256" y="1052513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Equation" r:id="rId13" imgW="190417" imgH="152334" progId="">
                  <p:embed/>
                </p:oleObj>
              </mc:Choice>
              <mc:Fallback>
                <p:oleObj name="Equation" r:id="rId13" imgW="190417" imgH="152334" progId="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256" y="1052513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83299"/>
              </p:ext>
            </p:extLst>
          </p:nvPr>
        </p:nvGraphicFramePr>
        <p:xfrm>
          <a:off x="1979712" y="3202855"/>
          <a:ext cx="26003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Equation" r:id="rId14" imgW="1282680" imgH="419040" progId="">
                  <p:embed/>
                </p:oleObj>
              </mc:Choice>
              <mc:Fallback>
                <p:oleObj name="Equation" r:id="rId14" imgW="1282680" imgH="419040" progId="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202855"/>
                        <a:ext cx="260032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81961"/>
              </p:ext>
            </p:extLst>
          </p:nvPr>
        </p:nvGraphicFramePr>
        <p:xfrm>
          <a:off x="5084763" y="2934766"/>
          <a:ext cx="20081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name="Equation" r:id="rId16" imgW="990360" imgH="736560" progId="">
                  <p:embed/>
                </p:oleObj>
              </mc:Choice>
              <mc:Fallback>
                <p:oleObj name="Equation" r:id="rId16" imgW="990360" imgH="736560" progId="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934766"/>
                        <a:ext cx="2008187" cy="1430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51398"/>
              </p:ext>
            </p:extLst>
          </p:nvPr>
        </p:nvGraphicFramePr>
        <p:xfrm>
          <a:off x="4644008" y="3505943"/>
          <a:ext cx="3857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4" name="Equation" r:id="rId18" imgW="190417" imgH="152334" progId="">
                  <p:embed/>
                </p:oleObj>
              </mc:Choice>
              <mc:Fallback>
                <p:oleObj name="Equation" r:id="rId18" imgW="190417" imgH="152334" progId="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505943"/>
                        <a:ext cx="385763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9713" y="4604935"/>
            <a:ext cx="61206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ZAKLJUČAK: Ekstremne vrednosti presečnog momenta savijanja imamo na mestu  gde presečna poprečna sila menja znak.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2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Zajedno </a:t>
            </a:r>
            <a:r>
              <a:rPr lang="sr-Latn-BA" sz="3000" dirty="0"/>
              <a:t>sa vezama, nosači predstavljaju sklopove mašina i/ili </a:t>
            </a:r>
            <a:r>
              <a:rPr lang="sr-Latn-BA" sz="3000" dirty="0" smtClean="0"/>
              <a:t>konstrukcija.</a:t>
            </a:r>
          </a:p>
          <a:p>
            <a:pPr algn="just"/>
            <a:r>
              <a:rPr lang="sr-Latn-BA" sz="3000" dirty="0" smtClean="0"/>
              <a:t>Za primer navedimo:</a:t>
            </a:r>
          </a:p>
          <a:p>
            <a:pPr lvl="1" algn="just"/>
            <a:r>
              <a:rPr lang="sr-Latn-BA" dirty="0" smtClean="0"/>
              <a:t>Vratila </a:t>
            </a:r>
            <a:r>
              <a:rPr lang="sr-Latn-BA" dirty="0"/>
              <a:t>prenosnika snage</a:t>
            </a:r>
            <a:r>
              <a:rPr lang="sr-Latn-BA" dirty="0" smtClean="0"/>
              <a:t>,</a:t>
            </a:r>
          </a:p>
          <a:p>
            <a:pPr lvl="1" algn="just"/>
            <a:r>
              <a:rPr lang="sr-Latn-BA" dirty="0" smtClean="0"/>
              <a:t>Noseće </a:t>
            </a:r>
            <a:r>
              <a:rPr lang="sr-Latn-BA" dirty="0"/>
              <a:t>strukture alatnih mašina</a:t>
            </a:r>
            <a:r>
              <a:rPr lang="sr-Latn-BA" dirty="0" smtClean="0"/>
              <a:t>,</a:t>
            </a:r>
          </a:p>
          <a:p>
            <a:pPr lvl="1" algn="just"/>
            <a:r>
              <a:rPr lang="sr-Latn-BA" dirty="0" smtClean="0"/>
              <a:t>Mostove dizalica,</a:t>
            </a:r>
          </a:p>
          <a:p>
            <a:pPr lvl="1" algn="just"/>
            <a:r>
              <a:rPr lang="sr-Latn-BA" dirty="0" smtClean="0"/>
              <a:t>Železničke šine,…</a:t>
            </a:r>
            <a:endParaRPr lang="sr-Latn-RS" dirty="0"/>
          </a:p>
          <a:p>
            <a:pPr lvl="1" algn="just"/>
            <a:endParaRPr lang="sr-Latn-BA" sz="3000" dirty="0"/>
          </a:p>
          <a:p>
            <a:pPr algn="just"/>
            <a:endParaRPr lang="sr-Latn-BA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582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U daljnjem izlaganju srešćemo se sa prostom gredom opterećenom:</a:t>
            </a:r>
            <a:endParaRPr lang="sr-Latn-BA" sz="3000" dirty="0"/>
          </a:p>
          <a:p>
            <a:pPr lvl="1" algn="just"/>
            <a:r>
              <a:rPr lang="sr-Latn-BA" dirty="0"/>
              <a:t>Vertikalnom koncentrisanom </a:t>
            </a:r>
            <a:r>
              <a:rPr lang="sr-Latn-BA" dirty="0" smtClean="0"/>
              <a:t>silom na delu raspona,</a:t>
            </a:r>
            <a:endParaRPr lang="sr-Latn-BA" dirty="0"/>
          </a:p>
          <a:p>
            <a:pPr lvl="1" algn="just"/>
            <a:r>
              <a:rPr lang="sr-Latn-BA" dirty="0" smtClean="0"/>
              <a:t>Raspodeljenim opterećenjem na celom rasponu (q = const</a:t>
            </a:r>
            <a:r>
              <a:rPr lang="en-US" dirty="0" smtClean="0"/>
              <a:t>, </a:t>
            </a:r>
            <a:r>
              <a:rPr lang="sr-Latn-BA" dirty="0" smtClean="0"/>
              <a:t>u kN/m),</a:t>
            </a:r>
            <a:endParaRPr lang="sr-Latn-BA" dirty="0"/>
          </a:p>
          <a:p>
            <a:pPr lvl="1" algn="just"/>
            <a:r>
              <a:rPr lang="sr-Latn-BA" dirty="0" smtClean="0"/>
              <a:t>Trouglasto raspodeljenim opterećenjem na celom rasponu,</a:t>
            </a:r>
          </a:p>
          <a:p>
            <a:pPr lvl="1" algn="just"/>
            <a:r>
              <a:rPr lang="sr-Latn-BA" dirty="0"/>
              <a:t>Spregom </a:t>
            </a:r>
            <a:r>
              <a:rPr lang="sr-Latn-BA" dirty="0" smtClean="0"/>
              <a:t>sila na delu raspona,</a:t>
            </a:r>
          </a:p>
          <a:p>
            <a:pPr lvl="1" algn="just"/>
            <a:r>
              <a:rPr lang="sr-Latn-BA" dirty="0" smtClean="0"/>
              <a:t>Spregom sila nad jednim od oslonaca,</a:t>
            </a:r>
            <a:endParaRPr lang="sr-Latn-BA" dirty="0"/>
          </a:p>
          <a:p>
            <a:pPr lvl="1" algn="just"/>
            <a:r>
              <a:rPr lang="sr-Latn-BA" dirty="0" smtClean="0"/>
              <a:t>Kosom koncentrisanom silom</a:t>
            </a:r>
            <a:r>
              <a:rPr lang="sr-Latn-RS" dirty="0" smtClean="0"/>
              <a:t> na delu raspona,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57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dirty="0"/>
              <a:t>Vertikalnom ekscentričnom </a:t>
            </a:r>
            <a:r>
              <a:rPr lang="sr-Latn-BA" dirty="0" smtClean="0"/>
              <a:t>silom na delu raspona,</a:t>
            </a:r>
            <a:endParaRPr lang="sr-Latn-BA" dirty="0"/>
          </a:p>
          <a:p>
            <a:pPr lvl="1" algn="just"/>
            <a:r>
              <a:rPr lang="sr-Latn-BA" dirty="0" smtClean="0"/>
              <a:t>Horizontalnom </a:t>
            </a:r>
            <a:r>
              <a:rPr lang="sr-Latn-BA" dirty="0"/>
              <a:t>ekscentričnom </a:t>
            </a:r>
            <a:r>
              <a:rPr lang="sr-Latn-BA" dirty="0" smtClean="0"/>
              <a:t>silom na delu raspona,</a:t>
            </a:r>
            <a:endParaRPr lang="sr-Latn-BA" sz="3000" dirty="0"/>
          </a:p>
          <a:p>
            <a:pPr lvl="1" algn="just"/>
            <a:r>
              <a:rPr lang="sr-Latn-BA" dirty="0" smtClean="0"/>
              <a:t>Raspodeljenim opterećenjem na delu raspona (q = const),</a:t>
            </a:r>
          </a:p>
          <a:p>
            <a:pPr lvl="1" algn="just"/>
            <a:r>
              <a:rPr lang="sr-Latn-BA" dirty="0" smtClean="0"/>
              <a:t>Trouglasto raspodeljenim opterećenjem na delu raspona.</a:t>
            </a:r>
            <a:endParaRPr lang="sr-Latn-BA" sz="3000" dirty="0" smtClean="0"/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2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Rešavanje problema proste grede sastoji se u:</a:t>
            </a:r>
          </a:p>
          <a:p>
            <a:pPr lvl="1" algn="just"/>
            <a:r>
              <a:rPr lang="sr-Latn-BA" dirty="0" smtClean="0"/>
              <a:t>Definisanju polja grede.</a:t>
            </a:r>
          </a:p>
          <a:p>
            <a:pPr lvl="1"/>
            <a:r>
              <a:rPr lang="sr-Latn-BA" dirty="0" smtClean="0"/>
              <a:t>Ucrtavanju reakcija sa pretpostavljenim smerovima.</a:t>
            </a:r>
          </a:p>
          <a:p>
            <a:pPr lvl="1" algn="just"/>
            <a:r>
              <a:rPr lang="sr-Latn-BA" dirty="0" smtClean="0"/>
              <a:t>Postavljanju statičkih uslova ravnoteže.</a:t>
            </a:r>
          </a:p>
          <a:p>
            <a:pPr lvl="1" algn="just"/>
            <a:r>
              <a:rPr lang="sr-Latn-BA" dirty="0" smtClean="0"/>
              <a:t>Određivanju reakcija oslonaca iz statičkih uslova ravnoteže.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168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lvl="1" algn="just"/>
            <a:r>
              <a:rPr lang="sr-Latn-BA" dirty="0" smtClean="0"/>
              <a:t>Definisanju, u svakom od polja, jednačina (izraza) za presečne veličine</a:t>
            </a:r>
            <a:r>
              <a:rPr lang="en-US" dirty="0" smtClean="0"/>
              <a:t>:</a:t>
            </a:r>
            <a:endParaRPr lang="sr-Latn-BA" dirty="0" smtClean="0"/>
          </a:p>
          <a:p>
            <a:pPr lvl="2" algn="just"/>
            <a:r>
              <a:rPr lang="sr-Latn-BA" sz="2600" dirty="0" smtClean="0"/>
              <a:t>Presečnu normalnu silu N = N(z),</a:t>
            </a:r>
          </a:p>
          <a:p>
            <a:pPr lvl="2" algn="just"/>
            <a:r>
              <a:rPr lang="sr-Latn-BA" sz="2600" dirty="0" smtClean="0"/>
              <a:t>Presečnu poprečnu silu T</a:t>
            </a:r>
            <a:r>
              <a:rPr lang="sr-Latn-BA" sz="2600" baseline="-25000" dirty="0" smtClean="0"/>
              <a:t>y</a:t>
            </a:r>
            <a:r>
              <a:rPr lang="sr-Latn-BA" sz="2600" dirty="0" smtClean="0"/>
              <a:t>(z) i</a:t>
            </a:r>
          </a:p>
          <a:p>
            <a:pPr lvl="2" algn="just"/>
            <a:r>
              <a:rPr lang="sr-Latn-BA" sz="2600" dirty="0" smtClean="0"/>
              <a:t>Presečni moment savijanja M</a:t>
            </a:r>
            <a:r>
              <a:rPr lang="sr-Latn-BA" sz="2600" baseline="-25000" dirty="0" smtClean="0"/>
              <a:t>x</a:t>
            </a:r>
            <a:r>
              <a:rPr lang="sr-Latn-BA" sz="2600" dirty="0" smtClean="0"/>
              <a:t>(z).</a:t>
            </a:r>
            <a:endParaRPr lang="sr-Latn-BA" sz="3000" dirty="0" smtClean="0"/>
          </a:p>
          <a:p>
            <a:pPr lvl="1" algn="just"/>
            <a:r>
              <a:rPr lang="sr-Latn-BA" dirty="0" smtClean="0"/>
              <a:t>Određivanju presečnih veličina u karakteristi-čnim poprečnim presecima</a:t>
            </a:r>
            <a:r>
              <a:rPr lang="en-US" dirty="0" smtClean="0"/>
              <a:t> </a:t>
            </a:r>
            <a:r>
              <a:rPr lang="sr-Latn-BA" dirty="0" smtClean="0"/>
              <a:t>(presecima na  granicama polja i dodatnim presecima sa T</a:t>
            </a:r>
            <a:r>
              <a:rPr lang="sr-Latn-BA" baseline="-25000" dirty="0" smtClean="0"/>
              <a:t>y</a:t>
            </a:r>
            <a:r>
              <a:rPr lang="sr-Latn-BA" dirty="0" smtClean="0"/>
              <a:t> = 0)</a:t>
            </a:r>
            <a:r>
              <a:rPr lang="en-US" dirty="0" smtClean="0"/>
              <a:t>.</a:t>
            </a:r>
            <a:endParaRPr lang="sr-Latn-BA" dirty="0" smtClean="0"/>
          </a:p>
          <a:p>
            <a:pPr lvl="1" algn="just"/>
            <a:r>
              <a:rPr lang="sr-Latn-BA" dirty="0" smtClean="0"/>
              <a:t>Crtanju </a:t>
            </a:r>
            <a:r>
              <a:rPr lang="sr-Latn-BA" dirty="0"/>
              <a:t>odgovarajućih </a:t>
            </a:r>
            <a:r>
              <a:rPr lang="sr-Latn-BA" dirty="0" smtClean="0"/>
              <a:t>(statičkih) dijagrama </a:t>
            </a:r>
            <a:r>
              <a:rPr lang="sr-Latn-BA" dirty="0"/>
              <a:t>presečnih </a:t>
            </a:r>
            <a:r>
              <a:rPr lang="sr-Latn-BA" dirty="0" smtClean="0"/>
              <a:t>veličina (</a:t>
            </a:r>
            <a:r>
              <a:rPr lang="sr-Latn-BA" dirty="0"/>
              <a:t>koristeći izabranu </a:t>
            </a:r>
            <a:r>
              <a:rPr lang="sr-Latn-BA" dirty="0" smtClean="0"/>
              <a:t>razmeru).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214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Prosta greda opterećena vertikalnom koncentrisanom silom na delu raspona</a:t>
            </a:r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771800" y="475824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vertikalnom koncentrisanom silom na delu raspona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80" y="1988840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62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73084"/>
              </p:ext>
            </p:extLst>
          </p:nvPr>
        </p:nvGraphicFramePr>
        <p:xfrm>
          <a:off x="1389484" y="4244826"/>
          <a:ext cx="2778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0" name="Equation" r:id="rId3" imgW="1371600" imgH="253800" progId="">
                  <p:embed/>
                </p:oleObj>
              </mc:Choice>
              <mc:Fallback>
                <p:oleObj name="Equation" r:id="rId3" imgW="1371600" imgH="253800" progId="">
                  <p:embed/>
                  <p:pic>
                    <p:nvPicPr>
                      <p:cNvPr id="0" name="Picture 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484" y="4244826"/>
                        <a:ext cx="2778125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620688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61082"/>
              </p:ext>
            </p:extLst>
          </p:nvPr>
        </p:nvGraphicFramePr>
        <p:xfrm>
          <a:off x="6732240" y="1196752"/>
          <a:ext cx="1363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1" name="Equation" r:id="rId5" imgW="672840" imgH="507960" progId="">
                  <p:embed/>
                </p:oleObj>
              </mc:Choice>
              <mc:Fallback>
                <p:oleObj name="Equation" r:id="rId5" imgW="672840" imgH="507960" progId="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196752"/>
                        <a:ext cx="13636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11079"/>
              </p:ext>
            </p:extLst>
          </p:nvPr>
        </p:nvGraphicFramePr>
        <p:xfrm>
          <a:off x="7095008" y="3897808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2" name="Equation" r:id="rId7" imgW="139680" imgH="203040" progId="">
                  <p:embed/>
                </p:oleObj>
              </mc:Choice>
              <mc:Fallback>
                <p:oleObj name="Equation" r:id="rId7" imgW="139680" imgH="203040" progId="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008" y="3897808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77797"/>
              </p:ext>
            </p:extLst>
          </p:nvPr>
        </p:nvGraphicFramePr>
        <p:xfrm>
          <a:off x="4735934" y="4268639"/>
          <a:ext cx="14922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3" name="Equation" r:id="rId9" imgW="736560" imgH="228600" progId="">
                  <p:embed/>
                </p:oleObj>
              </mc:Choice>
              <mc:Fallback>
                <p:oleObj name="Equation" r:id="rId9" imgW="736560" imgH="228600" progId="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934" y="4268639"/>
                        <a:ext cx="1492250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5389"/>
              </p:ext>
            </p:extLst>
          </p:nvPr>
        </p:nvGraphicFramePr>
        <p:xfrm>
          <a:off x="6700093" y="5108922"/>
          <a:ext cx="11842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4" name="Equation" r:id="rId11" imgW="583920" imgH="393480" progId="">
                  <p:embed/>
                </p:oleObj>
              </mc:Choice>
              <mc:Fallback>
                <p:oleObj name="Equation" r:id="rId11" imgW="583920" imgH="393480" progId="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093" y="5108922"/>
                        <a:ext cx="1184275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26469"/>
              </p:ext>
            </p:extLst>
          </p:nvPr>
        </p:nvGraphicFramePr>
        <p:xfrm>
          <a:off x="3347566" y="5324946"/>
          <a:ext cx="2855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5" name="Equation" r:id="rId13" imgW="1409400" imgH="253800" progId="">
                  <p:embed/>
                </p:oleObj>
              </mc:Choice>
              <mc:Fallback>
                <p:oleObj name="Equation" r:id="rId13" imgW="1409400" imgH="253800" progId="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566" y="5324946"/>
                        <a:ext cx="2855913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65099"/>
              </p:ext>
            </p:extLst>
          </p:nvPr>
        </p:nvGraphicFramePr>
        <p:xfrm>
          <a:off x="6274470" y="5396954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6" name="Equation" r:id="rId15" imgW="190417" imgH="152334" progId="">
                  <p:embed/>
                </p:oleObj>
              </mc:Choice>
              <mc:Fallback>
                <p:oleObj name="Equation" r:id="rId15" imgW="190417" imgH="152334" progId="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70" y="5396954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7148284" y="4865733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48185"/>
              </p:ext>
            </p:extLst>
          </p:nvPr>
        </p:nvGraphicFramePr>
        <p:xfrm>
          <a:off x="4303713" y="4357985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7" name="Equation" r:id="rId17" imgW="190417" imgH="152334" progId="">
                  <p:embed/>
                </p:oleObj>
              </mc:Choice>
              <mc:Fallback>
                <p:oleObj name="Equation" r:id="rId17" imgW="190417" imgH="152334" progId="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4357985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24003"/>
              </p:ext>
            </p:extLst>
          </p:nvPr>
        </p:nvGraphicFramePr>
        <p:xfrm>
          <a:off x="6732240" y="3092698"/>
          <a:ext cx="11588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8" name="Equation" r:id="rId19" imgW="571320" imgH="393480" progId="">
                  <p:embed/>
                </p:oleObj>
              </mc:Choice>
              <mc:Fallback>
                <p:oleObj name="Equation" r:id="rId19" imgW="571320" imgH="393480" progId="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92698"/>
                        <a:ext cx="1158875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08561"/>
              </p:ext>
            </p:extLst>
          </p:nvPr>
        </p:nvGraphicFramePr>
        <p:xfrm>
          <a:off x="6745586" y="4279056"/>
          <a:ext cx="14668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09" name="Equation" r:id="rId21" imgW="723600" imgH="228600" progId="">
                  <p:embed/>
                </p:oleObj>
              </mc:Choice>
              <mc:Fallback>
                <p:oleObj name="Equation" r:id="rId21" imgW="723600" imgH="228600" progId="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586" y="4279056"/>
                        <a:ext cx="1466850" cy="446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78811"/>
              </p:ext>
            </p:extLst>
          </p:nvPr>
        </p:nvGraphicFramePr>
        <p:xfrm>
          <a:off x="6300788" y="4357688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10" name="Equation" r:id="rId23" imgW="190417" imgH="152334" progId="">
                  <p:embed/>
                </p:oleObj>
              </mc:Choice>
              <mc:Fallback>
                <p:oleObj name="Equation" r:id="rId23" imgW="190417" imgH="152334" progId="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57688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03648" y="3615407"/>
            <a:ext cx="273630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42183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66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5508104" y="1805810"/>
            <a:ext cx="201622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58804"/>
              </p:ext>
            </p:extLst>
          </p:nvPr>
        </p:nvGraphicFramePr>
        <p:xfrm>
          <a:off x="5508104" y="2852936"/>
          <a:ext cx="21097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3" name="Equation" r:id="rId3" imgW="1041120" imgH="507960" progId="">
                  <p:embed/>
                </p:oleObj>
              </mc:Choice>
              <mc:Fallback>
                <p:oleObj name="Equation" r:id="rId3" imgW="1041120" imgH="507960" progId="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852936"/>
                        <a:ext cx="2109787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/>
          <p:nvPr/>
        </p:nvCxnSpPr>
        <p:spPr>
          <a:xfrm>
            <a:off x="7524328" y="2204864"/>
            <a:ext cx="93563" cy="1144439"/>
          </a:xfrm>
          <a:prstGeom prst="bentConnector3">
            <a:avLst>
              <a:gd name="adj1" fmla="val 34432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5398" y="3540278"/>
            <a:ext cx="279656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49073"/>
              </p:ext>
            </p:extLst>
          </p:nvPr>
        </p:nvGraphicFramePr>
        <p:xfrm>
          <a:off x="2763838" y="4076700"/>
          <a:ext cx="324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4" name="Equation" r:id="rId5" imgW="1600200" imgH="507960" progId="">
                  <p:embed/>
                </p:oleObj>
              </mc:Choice>
              <mc:Fallback>
                <p:oleObj name="Equation" r:id="rId5" imgW="1600200" imgH="50796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076700"/>
                        <a:ext cx="3241675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8" y="587950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410106" y="598619"/>
            <a:ext cx="26182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I: 0 </a:t>
            </a:r>
            <a:r>
              <a:rPr lang="sr-Latn-BA" sz="2400" dirty="0" smtClean="0">
                <a:sym typeface="Symbol" panose="05050102010706020507" pitchFamily="18" charset="2"/>
              </a:rPr>
              <a:t> z  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106" y="1167135"/>
            <a:ext cx="26182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Polje II: </a:t>
            </a:r>
            <a:r>
              <a:rPr lang="sr-Latn-BA" sz="2400" dirty="0"/>
              <a:t>a</a:t>
            </a:r>
            <a:r>
              <a:rPr lang="sr-Latn-BA" sz="2400" dirty="0" smtClean="0"/>
              <a:t> </a:t>
            </a:r>
            <a:r>
              <a:rPr lang="sr-Latn-BA" sz="2400" dirty="0" smtClean="0">
                <a:sym typeface="Symbol" panose="05050102010706020507" pitchFamily="18" charset="2"/>
              </a:rPr>
              <a:t> z  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762115"/>
              </p:ext>
            </p:extLst>
          </p:nvPr>
        </p:nvGraphicFramePr>
        <p:xfrm>
          <a:off x="2946400" y="3565525"/>
          <a:ext cx="21097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77" name="Equation" r:id="rId3" imgW="1041120" imgH="507960" progId="">
                  <p:embed/>
                </p:oleObj>
              </mc:Choice>
              <mc:Fallback>
                <p:oleObj name="Equation" r:id="rId3" imgW="1041120" imgH="507960" progId="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565525"/>
                        <a:ext cx="2109788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96978"/>
              </p:ext>
            </p:extLst>
          </p:nvPr>
        </p:nvGraphicFramePr>
        <p:xfrm>
          <a:off x="1322721" y="3645024"/>
          <a:ext cx="11588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78" name="Equation" r:id="rId5" imgW="571252" imgH="393529" progId="">
                  <p:embed/>
                </p:oleObj>
              </mc:Choice>
              <mc:Fallback>
                <p:oleObj name="Equation" r:id="rId5" imgW="571252" imgH="393529" progId="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721" y="3645024"/>
                        <a:ext cx="1158875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flipV="1">
            <a:off x="2623094" y="400506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82662"/>
              </p:ext>
            </p:extLst>
          </p:nvPr>
        </p:nvGraphicFramePr>
        <p:xfrm>
          <a:off x="5513213" y="3213100"/>
          <a:ext cx="2443163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79" name="Equation" r:id="rId7" imgW="1206360" imgH="838080" progId="">
                  <p:embed/>
                </p:oleObj>
              </mc:Choice>
              <mc:Fallback>
                <p:oleObj name="Equation" r:id="rId7" imgW="1206360" imgH="838080" progId="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213" y="3213100"/>
                        <a:ext cx="2443163" cy="163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548864"/>
              </p:ext>
            </p:extLst>
          </p:nvPr>
        </p:nvGraphicFramePr>
        <p:xfrm>
          <a:off x="4499992" y="5229200"/>
          <a:ext cx="33702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80" name="Equation" r:id="rId9" imgW="1663560" imgH="393480" progId="">
                  <p:embed/>
                </p:oleObj>
              </mc:Choice>
              <mc:Fallback>
                <p:oleObj name="Equation" r:id="rId9" imgW="1663560" imgH="393480" progId="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229200"/>
                        <a:ext cx="3370263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27464"/>
              </p:ext>
            </p:extLst>
          </p:nvPr>
        </p:nvGraphicFramePr>
        <p:xfrm>
          <a:off x="5076056" y="3948073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81" name="Equation" r:id="rId11" imgW="190417" imgH="152334" progId="">
                  <p:embed/>
                </p:oleObj>
              </mc:Choice>
              <mc:Fallback>
                <p:oleObj name="Equation" r:id="rId11" imgW="190417" imgH="152334" progId="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948073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 rot="16200000">
            <a:off x="7220292" y="499717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83513"/>
              </p:ext>
            </p:extLst>
          </p:nvPr>
        </p:nvGraphicFramePr>
        <p:xfrm>
          <a:off x="5506863" y="1128713"/>
          <a:ext cx="19812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82" name="Equation" r:id="rId13" imgW="977760" imgH="812520" progId="">
                  <p:embed/>
                </p:oleObj>
              </mc:Choice>
              <mc:Fallback>
                <p:oleObj name="Equation" r:id="rId13" imgW="977760" imgH="812520" progId="">
                  <p:embed/>
                  <p:pic>
                    <p:nvPicPr>
                      <p:cNvPr id="0" name="Picture 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863" y="1128713"/>
                        <a:ext cx="1981200" cy="158432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8771"/>
              </p:ext>
            </p:extLst>
          </p:nvPr>
        </p:nvGraphicFramePr>
        <p:xfrm>
          <a:off x="6427588" y="2780928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83" name="Equation" r:id="rId15" imgW="139680" imgH="203040" progId="">
                  <p:embed/>
                </p:oleObj>
              </mc:Choice>
              <mc:Fallback>
                <p:oleObj name="Equation" r:id="rId15" imgW="139680" imgH="203040" progId="">
                  <p:embed/>
                  <p:pic>
                    <p:nvPicPr>
                      <p:cNvPr id="0" name="Picture 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588" y="2780928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00288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29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5" name="Right Arrow 4"/>
          <p:cNvSpPr/>
          <p:nvPr/>
        </p:nvSpPr>
        <p:spPr>
          <a:xfrm rot="5400000" flipV="1">
            <a:off x="6440889" y="2188860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68928"/>
              </p:ext>
            </p:extLst>
          </p:nvPr>
        </p:nvGraphicFramePr>
        <p:xfrm>
          <a:off x="6233641" y="3537769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26" name="Equation" r:id="rId3" imgW="139639" imgH="203112" progId="">
                  <p:embed/>
                </p:oleObj>
              </mc:Choice>
              <mc:Fallback>
                <p:oleObj name="Equation" r:id="rId3" imgW="139639" imgH="203112" progId="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641" y="3537769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38988"/>
              </p:ext>
            </p:extLst>
          </p:nvPr>
        </p:nvGraphicFramePr>
        <p:xfrm>
          <a:off x="5156200" y="2438400"/>
          <a:ext cx="324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27" name="Equation" r:id="rId5" imgW="1600200" imgH="507960" progId="">
                  <p:embed/>
                </p:oleObj>
              </mc:Choice>
              <mc:Fallback>
                <p:oleObj name="Equation" r:id="rId5" imgW="1600200" imgH="507960" progId="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438400"/>
                        <a:ext cx="3241675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69570"/>
              </p:ext>
            </p:extLst>
          </p:nvPr>
        </p:nvGraphicFramePr>
        <p:xfrm>
          <a:off x="6077421" y="1292498"/>
          <a:ext cx="11588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28" name="Equation" r:id="rId7" imgW="571252" imgH="393529" progId="">
                  <p:embed/>
                </p:oleObj>
              </mc:Choice>
              <mc:Fallback>
                <p:oleObj name="Equation" r:id="rId7" imgW="571252" imgH="393529" progId="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421" y="1292498"/>
                        <a:ext cx="1158875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51228"/>
              </p:ext>
            </p:extLst>
          </p:nvPr>
        </p:nvGraphicFramePr>
        <p:xfrm>
          <a:off x="4706938" y="3954463"/>
          <a:ext cx="34718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29" name="Equation" r:id="rId9" imgW="1714320" imgH="838080" progId="">
                  <p:embed/>
                </p:oleObj>
              </mc:Choice>
              <mc:Fallback>
                <p:oleObj name="Equation" r:id="rId9" imgW="1714320" imgH="838080" progId="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954463"/>
                        <a:ext cx="3471862" cy="163512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3648" y="4591645"/>
            <a:ext cx="158417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</a:t>
            </a:r>
            <a:r>
              <a:rPr lang="sr-Latn-RS" sz="2400" i="1" dirty="0" smtClean="0"/>
              <a:t>z = a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27501"/>
              </p:ext>
            </p:extLst>
          </p:nvPr>
        </p:nvGraphicFramePr>
        <p:xfrm>
          <a:off x="2699792" y="4822477"/>
          <a:ext cx="18256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0" name="Equation" r:id="rId11" imgW="901440" imgH="393480" progId="">
                  <p:embed/>
                </p:oleObj>
              </mc:Choice>
              <mc:Fallback>
                <p:oleObj name="Equation" r:id="rId11" imgW="901440" imgH="393480" progId="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822477"/>
                        <a:ext cx="1825625" cy="766763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3622271" cy="27369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57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043608" y="551723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69478"/>
              </p:ext>
            </p:extLst>
          </p:nvPr>
        </p:nvGraphicFramePr>
        <p:xfrm>
          <a:off x="5516563" y="2276475"/>
          <a:ext cx="34718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9" name="Equation" r:id="rId3" imgW="1714320" imgH="838080" progId="">
                  <p:embed/>
                </p:oleObj>
              </mc:Choice>
              <mc:Fallback>
                <p:oleObj name="Equation" r:id="rId3" imgW="1714320" imgH="83808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2276475"/>
                        <a:ext cx="3471862" cy="163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76292"/>
              </p:ext>
            </p:extLst>
          </p:nvPr>
        </p:nvGraphicFramePr>
        <p:xfrm>
          <a:off x="5580112" y="4149080"/>
          <a:ext cx="18256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0" name="Equation" r:id="rId5" imgW="901440" imgH="393480" progId="">
                  <p:embed/>
                </p:oleObj>
              </mc:Choice>
              <mc:Fallback>
                <p:oleObj name="Equation" r:id="rId5" imgW="901440" imgH="393480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149080"/>
                        <a:ext cx="1825625" cy="766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507756"/>
              </p:ext>
            </p:extLst>
          </p:nvPr>
        </p:nvGraphicFramePr>
        <p:xfrm>
          <a:off x="5529263" y="476250"/>
          <a:ext cx="197961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1" name="Equation" r:id="rId7" imgW="977760" imgH="812520" progId="">
                  <p:embed/>
                </p:oleObj>
              </mc:Choice>
              <mc:Fallback>
                <p:oleObj name="Equation" r:id="rId7" imgW="977760" imgH="812520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476250"/>
                        <a:ext cx="1979612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2" y="476672"/>
            <a:ext cx="4270664" cy="503751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Freeform 6"/>
          <p:cNvSpPr/>
          <p:nvPr/>
        </p:nvSpPr>
        <p:spPr>
          <a:xfrm>
            <a:off x="3973794" y="4819828"/>
            <a:ext cx="2050991" cy="461473"/>
          </a:xfrm>
          <a:custGeom>
            <a:avLst/>
            <a:gdLst>
              <a:gd name="connsiteX0" fmla="*/ 0 w 2050991"/>
              <a:gd name="connsiteY0" fmla="*/ 307649 h 461473"/>
              <a:gd name="connsiteX1" fmla="*/ 965675 w 2050991"/>
              <a:gd name="connsiteY1" fmla="*/ 461473 h 461473"/>
              <a:gd name="connsiteX2" fmla="*/ 2050991 w 2050991"/>
              <a:gd name="connsiteY2" fmla="*/ 0 h 46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991" h="461473">
                <a:moveTo>
                  <a:pt x="0" y="307649"/>
                </a:moveTo>
                <a:lnTo>
                  <a:pt x="965675" y="461473"/>
                </a:lnTo>
                <a:lnTo>
                  <a:pt x="2050991" y="0"/>
                </a:lnTo>
              </a:path>
            </a:pathLst>
          </a:cu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Oslanjanje </a:t>
            </a:r>
            <a:r>
              <a:rPr lang="sr-Latn-RS" sz="3000" b="1" dirty="0"/>
              <a:t>nosača</a:t>
            </a:r>
          </a:p>
          <a:p>
            <a:pPr lvl="1" algn="just"/>
            <a:r>
              <a:rPr lang="sr-Latn-RS" dirty="0"/>
              <a:t>U praksi najčešće srećemo:</a:t>
            </a:r>
          </a:p>
          <a:p>
            <a:pPr lvl="2" algn="just"/>
            <a:r>
              <a:rPr lang="sr-Latn-RS" sz="2600" dirty="0"/>
              <a:t>Nepokretne oslonce,</a:t>
            </a:r>
          </a:p>
          <a:p>
            <a:pPr lvl="2" algn="just"/>
            <a:r>
              <a:rPr lang="sr-Latn-RS" sz="2600" dirty="0"/>
              <a:t>Pokretne oslonce i</a:t>
            </a:r>
          </a:p>
          <a:p>
            <a:pPr lvl="2" algn="just"/>
            <a:r>
              <a:rPr lang="sr-Latn-RS" sz="2600" dirty="0" smtClean="0"/>
              <a:t>Ukleštenja.</a:t>
            </a:r>
          </a:p>
          <a:p>
            <a:pPr lvl="1" algn="just"/>
            <a:r>
              <a:rPr lang="sr-Latn-BA" sz="3000" dirty="0">
                <a:solidFill>
                  <a:srgbClr val="C00000"/>
                </a:solidFill>
              </a:rPr>
              <a:t>Nepokretni </a:t>
            </a:r>
            <a:r>
              <a:rPr lang="sr-Latn-BA" sz="3000" dirty="0" smtClean="0">
                <a:solidFill>
                  <a:srgbClr val="C00000"/>
                </a:solidFill>
              </a:rPr>
              <a:t>oslonac </a:t>
            </a:r>
            <a:r>
              <a:rPr lang="sr-Latn-BA" sz="3000" dirty="0" smtClean="0"/>
              <a:t>predstavlja ustvari </a:t>
            </a:r>
            <a:r>
              <a:rPr lang="sr-Latn-BA" sz="3000" dirty="0"/>
              <a:t>cilindrični </a:t>
            </a:r>
            <a:r>
              <a:rPr lang="sr-Latn-BA" sz="3000" dirty="0" smtClean="0"/>
              <a:t>zglob</a:t>
            </a:r>
            <a:r>
              <a:rPr lang="sr-Latn-BA" sz="3000" dirty="0"/>
              <a:t> </a:t>
            </a:r>
            <a:r>
              <a:rPr lang="sr-Latn-BA" sz="3000" dirty="0" smtClean="0"/>
              <a:t>(u opštem slučaju reakcija ovog oslonca prolazi kroz njegovu osu i ima proizvoljan pravac u ravni na koju je osa oslonca normalna)</a:t>
            </a:r>
            <a:r>
              <a:rPr lang="en-US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313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Prosta greda opterećena ravnomerno raspodeljenim opterećenjem na celom rasponu (q = const)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555776" y="4830251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oopterećena </a:t>
            </a:r>
            <a:r>
              <a:rPr lang="en-US" sz="2400" i="1" dirty="0" smtClean="0"/>
              <a:t> </a:t>
            </a:r>
            <a:r>
              <a:rPr lang="sr-Latn-BA" sz="2400" i="1" dirty="0" smtClean="0"/>
              <a:t>ravnomerno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raspodeljenim opterećenjem na celom r</a:t>
            </a:r>
            <a:r>
              <a:rPr lang="en-US" sz="2400" i="1" dirty="0" smtClean="0"/>
              <a:t>as</a:t>
            </a:r>
            <a:r>
              <a:rPr lang="sr-Latn-RS" sz="2400" i="1" dirty="0" smtClean="0"/>
              <a:t>rasponu (q = const)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38" y="2132856"/>
            <a:ext cx="3665913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68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58569"/>
              </p:ext>
            </p:extLst>
          </p:nvPr>
        </p:nvGraphicFramePr>
        <p:xfrm>
          <a:off x="1376363" y="4244975"/>
          <a:ext cx="2803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2" name="Equation" r:id="rId3" imgW="1384200" imgH="253800" progId="">
                  <p:embed/>
                </p:oleObj>
              </mc:Choice>
              <mc:Fallback>
                <p:oleObj name="Equation" r:id="rId3" imgW="1384200" imgH="253800" progId="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244975"/>
                        <a:ext cx="2803525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2080" y="620688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Statički uslovi ravnoteže: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19147"/>
              </p:ext>
            </p:extLst>
          </p:nvPr>
        </p:nvGraphicFramePr>
        <p:xfrm>
          <a:off x="6732240" y="1196752"/>
          <a:ext cx="1363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3" name="Equation" r:id="rId5" imgW="672840" imgH="507960" progId="">
                  <p:embed/>
                </p:oleObj>
              </mc:Choice>
              <mc:Fallback>
                <p:oleObj name="Equation" r:id="rId5" imgW="672840" imgH="507960" progId="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196752"/>
                        <a:ext cx="1363662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301956"/>
              </p:ext>
            </p:extLst>
          </p:nvPr>
        </p:nvGraphicFramePr>
        <p:xfrm>
          <a:off x="7095008" y="3897808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4" name="Equation" r:id="rId7" imgW="139680" imgH="203040" progId="">
                  <p:embed/>
                </p:oleObj>
              </mc:Choice>
              <mc:Fallback>
                <p:oleObj name="Equation" r:id="rId7" imgW="139680" imgH="203040" progId="">
                  <p:embed/>
                  <p:pic>
                    <p:nvPicPr>
                      <p:cNvPr id="0" name="Picture 8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008" y="3897808"/>
                        <a:ext cx="282575" cy="395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23848"/>
              </p:ext>
            </p:extLst>
          </p:nvPr>
        </p:nvGraphicFramePr>
        <p:xfrm>
          <a:off x="4722813" y="4268788"/>
          <a:ext cx="1519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5" name="Equation" r:id="rId9" imgW="749160" imgH="228600" progId="">
                  <p:embed/>
                </p:oleObj>
              </mc:Choice>
              <mc:Fallback>
                <p:oleObj name="Equation" r:id="rId9" imgW="749160" imgH="228600" progId="">
                  <p:embed/>
                  <p:pic>
                    <p:nvPicPr>
                      <p:cNvPr id="0" name="Picture 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4268788"/>
                        <a:ext cx="1519237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37573"/>
              </p:ext>
            </p:extLst>
          </p:nvPr>
        </p:nvGraphicFramePr>
        <p:xfrm>
          <a:off x="6791325" y="5060876"/>
          <a:ext cx="1003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6" name="Equation" r:id="rId11" imgW="495000" imgH="393480" progId="">
                  <p:embed/>
                </p:oleObj>
              </mc:Choice>
              <mc:Fallback>
                <p:oleObj name="Equation" r:id="rId11" imgW="495000" imgH="393480" progId="">
                  <p:embed/>
                  <p:pic>
                    <p:nvPicPr>
                      <p:cNvPr id="0" name="Picture 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5060876"/>
                        <a:ext cx="1003300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065769"/>
              </p:ext>
            </p:extLst>
          </p:nvPr>
        </p:nvGraphicFramePr>
        <p:xfrm>
          <a:off x="3146276" y="5108922"/>
          <a:ext cx="30099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7" name="Equation" r:id="rId13" imgW="1485720" imgH="393480" progId="">
                  <p:embed/>
                </p:oleObj>
              </mc:Choice>
              <mc:Fallback>
                <p:oleObj name="Equation" r:id="rId13" imgW="1485720" imgH="393480" progId="">
                  <p:embed/>
                  <p:pic>
                    <p:nvPicPr>
                      <p:cNvPr id="0" name="Picture 8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76" y="5108922"/>
                        <a:ext cx="300990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89843"/>
              </p:ext>
            </p:extLst>
          </p:nvPr>
        </p:nvGraphicFramePr>
        <p:xfrm>
          <a:off x="6274470" y="5348684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8" name="Equation" r:id="rId15" imgW="190417" imgH="152334" progId="">
                  <p:embed/>
                </p:oleObj>
              </mc:Choice>
              <mc:Fallback>
                <p:oleObj name="Equation" r:id="rId15" imgW="190417" imgH="152334" progId="">
                  <p:embed/>
                  <p:pic>
                    <p:nvPicPr>
                      <p:cNvPr id="0" name="Picture 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70" y="5348684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>
            <a:off x="7148284" y="4841201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32341"/>
              </p:ext>
            </p:extLst>
          </p:nvPr>
        </p:nvGraphicFramePr>
        <p:xfrm>
          <a:off x="4303713" y="4357985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9" name="Equation" r:id="rId17" imgW="190417" imgH="152334" progId="">
                  <p:embed/>
                </p:oleObj>
              </mc:Choice>
              <mc:Fallback>
                <p:oleObj name="Equation" r:id="rId17" imgW="190417" imgH="152334" progId="">
                  <p:embed/>
                  <p:pic>
                    <p:nvPicPr>
                      <p:cNvPr id="0" name="Picture 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4357985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27911"/>
              </p:ext>
            </p:extLst>
          </p:nvPr>
        </p:nvGraphicFramePr>
        <p:xfrm>
          <a:off x="6513513" y="3092450"/>
          <a:ext cx="15970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0" name="Equation" r:id="rId19" imgW="787320" imgH="393480" progId="">
                  <p:embed/>
                </p:oleObj>
              </mc:Choice>
              <mc:Fallback>
                <p:oleObj name="Equation" r:id="rId19" imgW="787320" imgH="393480" progId="">
                  <p:embed/>
                  <p:pic>
                    <p:nvPicPr>
                      <p:cNvPr id="0" name="Picture 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3092450"/>
                        <a:ext cx="1597025" cy="7683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16093"/>
              </p:ext>
            </p:extLst>
          </p:nvPr>
        </p:nvGraphicFramePr>
        <p:xfrm>
          <a:off x="6732588" y="4278313"/>
          <a:ext cx="14922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1" name="Equation" r:id="rId21" imgW="736560" imgH="228600" progId="">
                  <p:embed/>
                </p:oleObj>
              </mc:Choice>
              <mc:Fallback>
                <p:oleObj name="Equation" r:id="rId21" imgW="736560" imgH="228600" progId="">
                  <p:embed/>
                  <p:pic>
                    <p:nvPicPr>
                      <p:cNvPr id="0" name="Picture 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278313"/>
                        <a:ext cx="1492250" cy="44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19587"/>
              </p:ext>
            </p:extLst>
          </p:nvPr>
        </p:nvGraphicFramePr>
        <p:xfrm>
          <a:off x="6300788" y="4357688"/>
          <a:ext cx="385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2" name="Equation" r:id="rId23" imgW="190417" imgH="152334" progId="">
                  <p:embed/>
                </p:oleObj>
              </mc:Choice>
              <mc:Fallback>
                <p:oleObj name="Equation" r:id="rId23" imgW="190417" imgH="152334" progId="">
                  <p:embed/>
                  <p:pic>
                    <p:nvPicPr>
                      <p:cNvPr id="0" name="Picture 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57688"/>
                        <a:ext cx="385762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3648" y="3615407"/>
            <a:ext cx="273630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Reakcije oslonaca: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3665913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68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20072" y="803974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71321"/>
              </p:ext>
            </p:extLst>
          </p:nvPr>
        </p:nvGraphicFramePr>
        <p:xfrm>
          <a:off x="6432624" y="1711151"/>
          <a:ext cx="195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4" name="Equation" r:id="rId3" imgW="965160" imgH="253800" progId="">
                  <p:embed/>
                </p:oleObj>
              </mc:Choice>
              <mc:Fallback>
                <p:oleObj name="Equation" r:id="rId3" imgW="965160" imgH="253800" progId="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624" y="1711151"/>
                        <a:ext cx="1955800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5398" y="3540278"/>
            <a:ext cx="243652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06408"/>
              </p:ext>
            </p:extLst>
          </p:nvPr>
        </p:nvGraphicFramePr>
        <p:xfrm>
          <a:off x="2699792" y="4076700"/>
          <a:ext cx="24685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5" name="Equation" r:id="rId5" imgW="1218960" imgH="393480" progId="">
                  <p:embed/>
                </p:oleObj>
              </mc:Choice>
              <mc:Fallback>
                <p:oleObj name="Equation" r:id="rId5" imgW="1218960" imgH="393480" progId="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76700"/>
                        <a:ext cx="2468562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3723"/>
              </p:ext>
            </p:extLst>
          </p:nvPr>
        </p:nvGraphicFramePr>
        <p:xfrm>
          <a:off x="5651450" y="4077072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6" name="Equation" r:id="rId7" imgW="1244520" imgH="393480" progId="">
                  <p:embed/>
                </p:oleObj>
              </mc:Choice>
              <mc:Fallback>
                <p:oleObj name="Equation" r:id="rId7" imgW="1244520" imgH="393480" progId="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50" y="4077072"/>
                        <a:ext cx="2520950" cy="76835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86804"/>
              </p:ext>
            </p:extLst>
          </p:nvPr>
        </p:nvGraphicFramePr>
        <p:xfrm>
          <a:off x="3540006" y="5180930"/>
          <a:ext cx="1003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7" name="Equation" r:id="rId9" imgW="495000" imgH="393480" progId="">
                  <p:embed/>
                </p:oleObj>
              </mc:Choice>
              <mc:Fallback>
                <p:oleObj name="Equation" r:id="rId9" imgW="495000" imgH="39348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006" y="5180930"/>
                        <a:ext cx="1003300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6200000">
            <a:off x="3927356" y="495268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03711"/>
              </p:ext>
            </p:extLst>
          </p:nvPr>
        </p:nvGraphicFramePr>
        <p:xfrm>
          <a:off x="5220072" y="4351124"/>
          <a:ext cx="38576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8" name="Equation" r:id="rId11" imgW="190417" imgH="152334" progId="">
                  <p:embed/>
                </p:oleObj>
              </mc:Choice>
              <mc:Fallback>
                <p:oleObj name="Equation" r:id="rId11" imgW="190417" imgH="152334" progId="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351124"/>
                        <a:ext cx="385762" cy="29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62094"/>
              </p:ext>
            </p:extLst>
          </p:nvPr>
        </p:nvGraphicFramePr>
        <p:xfrm>
          <a:off x="6372200" y="2735833"/>
          <a:ext cx="1981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9" name="Equation" r:id="rId13" imgW="977760" imgH="393480" progId="">
                  <p:embed/>
                </p:oleObj>
              </mc:Choice>
              <mc:Fallback>
                <p:oleObj name="Equation" r:id="rId13" imgW="977760" imgH="393480" progId="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35833"/>
                        <a:ext cx="198120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39597"/>
              </p:ext>
            </p:extLst>
          </p:nvPr>
        </p:nvGraphicFramePr>
        <p:xfrm>
          <a:off x="7164288" y="548680"/>
          <a:ext cx="10033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0" name="Equation" r:id="rId15" imgW="495000" imgH="393480" progId="">
                  <p:embed/>
                </p:oleObj>
              </mc:Choice>
              <mc:Fallback>
                <p:oleObj name="Equation" r:id="rId15" imgW="495000" imgH="393480" progId="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48680"/>
                        <a:ext cx="1003300" cy="792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 flipV="1">
            <a:off x="7527756" y="147271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95859"/>
              </p:ext>
            </p:extLst>
          </p:nvPr>
        </p:nvGraphicFramePr>
        <p:xfrm>
          <a:off x="7164288" y="2276872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1" name="Equation" r:id="rId17" imgW="139639" imgH="203112" progId="">
                  <p:embed/>
                </p:oleObj>
              </mc:Choice>
              <mc:Fallback>
                <p:oleObj name="Equation" r:id="rId17" imgW="139639" imgH="203112" progId="">
                  <p:embed/>
                  <p:pic>
                    <p:nvPicPr>
                      <p:cNvPr id="0" name="Picture 5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276872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98" y="548680"/>
            <a:ext cx="3665913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22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86230"/>
              </p:ext>
            </p:extLst>
          </p:nvPr>
        </p:nvGraphicFramePr>
        <p:xfrm>
          <a:off x="2006352" y="764704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3" name="Equation" r:id="rId3" imgW="1244600" imgH="393700" progId="">
                  <p:embed/>
                </p:oleObj>
              </mc:Choice>
              <mc:Fallback>
                <p:oleObj name="Equation" r:id="rId3" imgW="1244600" imgH="393700" progId="">
                  <p:embed/>
                  <p:pic>
                    <p:nvPicPr>
                      <p:cNvPr id="0" name="Picture 5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352" y="764704"/>
                        <a:ext cx="25209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96667"/>
              </p:ext>
            </p:extLst>
          </p:nvPr>
        </p:nvGraphicFramePr>
        <p:xfrm>
          <a:off x="4670648" y="764704"/>
          <a:ext cx="4365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4" name="Equation" r:id="rId5" imgW="215640" imgH="393480" progId="">
                  <p:embed/>
                </p:oleObj>
              </mc:Choice>
              <mc:Fallback>
                <p:oleObj name="Equation" r:id="rId5" imgW="215640" imgH="393480" progId="">
                  <p:embed/>
                  <p:pic>
                    <p:nvPicPr>
                      <p:cNvPr id="0" name="Picture 5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648" y="764704"/>
                        <a:ext cx="436562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909574"/>
              </p:ext>
            </p:extLst>
          </p:nvPr>
        </p:nvGraphicFramePr>
        <p:xfrm>
          <a:off x="1955130" y="1963365"/>
          <a:ext cx="26225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5" name="Equation" r:id="rId7" imgW="1295280" imgH="419040" progId="">
                  <p:embed/>
                </p:oleObj>
              </mc:Choice>
              <mc:Fallback>
                <p:oleObj name="Equation" r:id="rId7" imgW="1295280" imgH="419040" progId="">
                  <p:embed/>
                  <p:pic>
                    <p:nvPicPr>
                      <p:cNvPr id="0" name="Picture 5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130" y="1963365"/>
                        <a:ext cx="2622550" cy="81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8316"/>
              </p:ext>
            </p:extLst>
          </p:nvPr>
        </p:nvGraphicFramePr>
        <p:xfrm>
          <a:off x="2777753" y="2852936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6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5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753" y="2852936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232956"/>
              </p:ext>
            </p:extLst>
          </p:nvPr>
        </p:nvGraphicFramePr>
        <p:xfrm>
          <a:off x="1944464" y="3259138"/>
          <a:ext cx="23145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7" name="Equation" r:id="rId11" imgW="1143000" imgH="419040" progId="">
                  <p:embed/>
                </p:oleObj>
              </mc:Choice>
              <mc:Fallback>
                <p:oleObj name="Equation" r:id="rId11" imgW="1143000" imgH="419040" progId="">
                  <p:embed/>
                  <p:pic>
                    <p:nvPicPr>
                      <p:cNvPr id="0" name="Picture 5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464" y="3259138"/>
                        <a:ext cx="2314575" cy="81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53336"/>
              </p:ext>
            </p:extLst>
          </p:nvPr>
        </p:nvGraphicFramePr>
        <p:xfrm>
          <a:off x="1934344" y="4221088"/>
          <a:ext cx="1981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8" name="Equation" r:id="rId13" imgW="977476" imgH="393529" progId="">
                  <p:embed/>
                </p:oleObj>
              </mc:Choice>
              <mc:Fallback>
                <p:oleObj name="Equation" r:id="rId13" imgW="977476" imgH="393529" progId="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344" y="4221088"/>
                        <a:ext cx="198120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4382616" y="3212976"/>
            <a:ext cx="288032" cy="18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91411"/>
              </p:ext>
            </p:extLst>
          </p:nvPr>
        </p:nvGraphicFramePr>
        <p:xfrm>
          <a:off x="4886672" y="3691558"/>
          <a:ext cx="21336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9" name="Equation" r:id="rId15" imgW="1054080" imgH="419040" progId="">
                  <p:embed/>
                </p:oleObj>
              </mc:Choice>
              <mc:Fallback>
                <p:oleObj name="Equation" r:id="rId15" imgW="1054080" imgH="419040" progId="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672" y="3691558"/>
                        <a:ext cx="2133600" cy="81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72303"/>
              </p:ext>
            </p:extLst>
          </p:nvPr>
        </p:nvGraphicFramePr>
        <p:xfrm>
          <a:off x="2930525" y="1556792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0" name="Equation" r:id="rId17" imgW="139639" imgH="203112" progId="">
                  <p:embed/>
                </p:oleObj>
              </mc:Choice>
              <mc:Fallback>
                <p:oleObj name="Equation" r:id="rId17" imgW="139639" imgH="203112" progId="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556792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80684"/>
              </p:ext>
            </p:extLst>
          </p:nvPr>
        </p:nvGraphicFramePr>
        <p:xfrm>
          <a:off x="2025923" y="620688"/>
          <a:ext cx="42179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5" name="Equation" r:id="rId3" imgW="2082600" imgH="444240" progId="">
                  <p:embed/>
                </p:oleObj>
              </mc:Choice>
              <mc:Fallback>
                <p:oleObj name="Equation" r:id="rId3" imgW="2082600" imgH="444240" progId="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923" y="620688"/>
                        <a:ext cx="4217987" cy="866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902049"/>
              </p:ext>
            </p:extLst>
          </p:nvPr>
        </p:nvGraphicFramePr>
        <p:xfrm>
          <a:off x="2051050" y="1700213"/>
          <a:ext cx="11826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6" name="Equation" r:id="rId5" imgW="583920" imgH="393480" progId="">
                  <p:embed/>
                </p:oleObj>
              </mc:Choice>
              <mc:Fallback>
                <p:oleObj name="Equation" r:id="rId5" imgW="583920" imgH="393480" progId="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700213"/>
                        <a:ext cx="1182687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67454"/>
              </p:ext>
            </p:extLst>
          </p:nvPr>
        </p:nvGraphicFramePr>
        <p:xfrm>
          <a:off x="3275186" y="1916237"/>
          <a:ext cx="38576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7" name="Equation" r:id="rId7" imgW="190417" imgH="152334" progId="">
                  <p:embed/>
                </p:oleObj>
              </mc:Choice>
              <mc:Fallback>
                <p:oleObj name="Equation" r:id="rId7" imgW="190417" imgH="152334" progId="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186" y="1916237"/>
                        <a:ext cx="385763" cy="296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91522"/>
              </p:ext>
            </p:extLst>
          </p:nvPr>
        </p:nvGraphicFramePr>
        <p:xfrm>
          <a:off x="3707234" y="1700188"/>
          <a:ext cx="7715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8" name="Equation" r:id="rId9" imgW="380880" imgH="393480" progId="">
                  <p:embed/>
                </p:oleObj>
              </mc:Choice>
              <mc:Fallback>
                <p:oleObj name="Equation" r:id="rId9" imgW="380880" imgH="393480" progId="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234" y="1700188"/>
                        <a:ext cx="771525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60033"/>
              </p:ext>
            </p:extLst>
          </p:nvPr>
        </p:nvGraphicFramePr>
        <p:xfrm>
          <a:off x="4931370" y="1700213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9" name="Equation" r:id="rId11" imgW="1244600" imgH="393700" progId="">
                  <p:embed/>
                </p:oleObj>
              </mc:Choice>
              <mc:Fallback>
                <p:oleObj name="Equation" r:id="rId11" imgW="1244600" imgH="393700" progId="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370" y="1700213"/>
                        <a:ext cx="25209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601046" y="205682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77802"/>
              </p:ext>
            </p:extLst>
          </p:nvPr>
        </p:nvGraphicFramePr>
        <p:xfrm>
          <a:off x="5867474" y="2636317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0" name="Equation" r:id="rId13" imgW="139639" imgH="203112" progId="">
                  <p:embed/>
                </p:oleObj>
              </mc:Choice>
              <mc:Fallback>
                <p:oleObj name="Equation" r:id="rId13" imgW="139639" imgH="203112" progId="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74" y="2636317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22020"/>
              </p:ext>
            </p:extLst>
          </p:nvPr>
        </p:nvGraphicFramePr>
        <p:xfrm>
          <a:off x="5227761" y="3067026"/>
          <a:ext cx="16478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1" name="Equation" r:id="rId15" imgW="812520" imgH="419040" progId="">
                  <p:embed/>
                </p:oleObj>
              </mc:Choice>
              <mc:Fallback>
                <p:oleObj name="Equation" r:id="rId15" imgW="812520" imgH="419040" progId="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761" y="3067026"/>
                        <a:ext cx="1647825" cy="8191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1"/>
            <a:endCxn id="6" idx="1"/>
          </p:cNvCxnSpPr>
          <p:nvPr/>
        </p:nvCxnSpPr>
        <p:spPr>
          <a:xfrm rot="10800000" flipH="1" flipV="1">
            <a:off x="2025922" y="1054074"/>
            <a:ext cx="25127" cy="1029519"/>
          </a:xfrm>
          <a:prstGeom prst="bentConnector3">
            <a:avLst>
              <a:gd name="adj1" fmla="val -9097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64435"/>
              </p:ext>
            </p:extLst>
          </p:nvPr>
        </p:nvGraphicFramePr>
        <p:xfrm>
          <a:off x="2027932" y="3788693"/>
          <a:ext cx="23145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2" name="Equation" r:id="rId17" imgW="1143000" imgH="419100" progId="">
                  <p:embed/>
                </p:oleObj>
              </mc:Choice>
              <mc:Fallback>
                <p:oleObj name="Equation" r:id="rId17" imgW="1143000" imgH="419100" progId="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932" y="3788693"/>
                        <a:ext cx="2314575" cy="81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23876"/>
              </p:ext>
            </p:extLst>
          </p:nvPr>
        </p:nvGraphicFramePr>
        <p:xfrm>
          <a:off x="4423469" y="3814093"/>
          <a:ext cx="4365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3" name="Equation" r:id="rId19" imgW="215713" imgH="393359" progId="">
                  <p:embed/>
                </p:oleObj>
              </mc:Choice>
              <mc:Fallback>
                <p:oleObj name="Equation" r:id="rId19" imgW="215713" imgH="393359" progId="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469" y="3814093"/>
                        <a:ext cx="436563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38666"/>
              </p:ext>
            </p:extLst>
          </p:nvPr>
        </p:nvGraphicFramePr>
        <p:xfrm>
          <a:off x="2062857" y="5107905"/>
          <a:ext cx="19542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4" name="Equation" r:id="rId21" imgW="965200" imgH="431800" progId="">
                  <p:embed/>
                </p:oleObj>
              </mc:Choice>
              <mc:Fallback>
                <p:oleObj name="Equation" r:id="rId21" imgW="965200" imgH="431800" progId="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857" y="5107905"/>
                        <a:ext cx="1954212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28426"/>
              </p:ext>
            </p:extLst>
          </p:nvPr>
        </p:nvGraphicFramePr>
        <p:xfrm>
          <a:off x="2783582" y="4652293"/>
          <a:ext cx="282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5" name="Equation" r:id="rId23" imgW="139639" imgH="203112" progId="">
                  <p:embed/>
                </p:oleObj>
              </mc:Choice>
              <mc:Fallback>
                <p:oleObj name="Equation" r:id="rId23" imgW="139639" imgH="203112" progId="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582" y="4652293"/>
                        <a:ext cx="282575" cy="395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686243"/>
              </p:ext>
            </p:extLst>
          </p:nvPr>
        </p:nvGraphicFramePr>
        <p:xfrm>
          <a:off x="5796428" y="3030051"/>
          <a:ext cx="16478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" name="Equation" r:id="rId3" imgW="812520" imgH="419040" progId="">
                  <p:embed/>
                </p:oleObj>
              </mc:Choice>
              <mc:Fallback>
                <p:oleObj name="Equation" r:id="rId3" imgW="812520" imgH="41904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428" y="3030051"/>
                        <a:ext cx="1647825" cy="8191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511828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000206"/>
              </p:ext>
            </p:extLst>
          </p:nvPr>
        </p:nvGraphicFramePr>
        <p:xfrm>
          <a:off x="5859785" y="536684"/>
          <a:ext cx="19812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" name="Equation" r:id="rId5" imgW="977476" imgH="393529" progId="">
                  <p:embed/>
                </p:oleObj>
              </mc:Choice>
              <mc:Fallback>
                <p:oleObj name="Equation" r:id="rId5" imgW="977476" imgH="393529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785" y="536684"/>
                        <a:ext cx="1981200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7576"/>
              </p:ext>
            </p:extLst>
          </p:nvPr>
        </p:nvGraphicFramePr>
        <p:xfrm>
          <a:off x="5859785" y="1589891"/>
          <a:ext cx="2520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8" name="Equation" r:id="rId7" imgW="1244600" imgH="393700" progId="">
                  <p:embed/>
                </p:oleObj>
              </mc:Choice>
              <mc:Fallback>
                <p:oleObj name="Equation" r:id="rId7" imgW="1244600" imgH="39370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785" y="1589891"/>
                        <a:ext cx="252095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4270664" cy="45262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Freeform 6"/>
          <p:cNvSpPr/>
          <p:nvPr/>
        </p:nvSpPr>
        <p:spPr>
          <a:xfrm>
            <a:off x="3665708" y="3789040"/>
            <a:ext cx="2418460" cy="999858"/>
          </a:xfrm>
          <a:custGeom>
            <a:avLst/>
            <a:gdLst>
              <a:gd name="connsiteX0" fmla="*/ 0 w 2418460"/>
              <a:gd name="connsiteY0" fmla="*/ 811850 h 999858"/>
              <a:gd name="connsiteX1" fmla="*/ 880217 w 2418460"/>
              <a:gd name="connsiteY1" fmla="*/ 999858 h 999858"/>
              <a:gd name="connsiteX2" fmla="*/ 2418460 w 2418460"/>
              <a:gd name="connsiteY2" fmla="*/ 0 h 99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8460" h="999858">
                <a:moveTo>
                  <a:pt x="0" y="811850"/>
                </a:moveTo>
                <a:lnTo>
                  <a:pt x="880217" y="999858"/>
                </a:lnTo>
                <a:lnTo>
                  <a:pt x="2418460" y="0"/>
                </a:lnTo>
              </a:path>
            </a:pathLst>
          </a:cu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>
                <a:solidFill>
                  <a:srgbClr val="C00000"/>
                </a:solidFill>
              </a:rPr>
              <a:t>Pokretni oslonac </a:t>
            </a:r>
            <a:r>
              <a:rPr lang="sr-Latn-BA" sz="3000" dirty="0" smtClean="0"/>
              <a:t>se uobičajeno izvodi sa valjcima koji se mogu kotrljati po oslonoj površini (</a:t>
            </a:r>
            <a:r>
              <a:rPr lang="sr-Latn-BA" sz="3000" dirty="0" smtClean="0">
                <a:solidFill>
                  <a:srgbClr val="0070C0"/>
                </a:solidFill>
              </a:rPr>
              <a:t>Reakcija ovakvog oslonc</a:t>
            </a:r>
            <a:r>
              <a:rPr lang="bs-Latn-BA" sz="3000" dirty="0" smtClean="0">
                <a:solidFill>
                  <a:srgbClr val="0070C0"/>
                </a:solidFill>
              </a:rPr>
              <a:t>a</a:t>
            </a:r>
            <a:r>
              <a:rPr lang="sr-Latn-BA" sz="3000" dirty="0" smtClean="0">
                <a:solidFill>
                  <a:srgbClr val="0070C0"/>
                </a:solidFill>
              </a:rPr>
              <a:t> uvek je normalna na oslonu površinu</a:t>
            </a:r>
            <a:r>
              <a:rPr lang="sr-Latn-BA" sz="3000" dirty="0" smtClean="0"/>
              <a:t>)</a:t>
            </a:r>
            <a:r>
              <a:rPr lang="en-US" sz="3000" dirty="0" smtClean="0"/>
              <a:t>.</a:t>
            </a:r>
            <a:endParaRPr lang="sr-Latn-BA" sz="3000" dirty="0" smtClean="0"/>
          </a:p>
          <a:p>
            <a:pPr algn="just"/>
            <a:r>
              <a:rPr lang="sr-Latn-BA" sz="3000" dirty="0" smtClean="0"/>
              <a:t>Pokretni oslonac dozvoljava temperaturna širenja (skupljanja) nosača.</a:t>
            </a:r>
          </a:p>
          <a:p>
            <a:pPr algn="just"/>
            <a:r>
              <a:rPr lang="sr-Latn-BA" sz="3000" dirty="0" smtClean="0">
                <a:solidFill>
                  <a:srgbClr val="C00000"/>
                </a:solidFill>
              </a:rPr>
              <a:t>Ukleštenje </a:t>
            </a:r>
            <a:r>
              <a:rPr lang="sr-Latn-BA" sz="3000" dirty="0" smtClean="0"/>
              <a:t>je oslonac kod kojeg se uz </a:t>
            </a:r>
            <a:r>
              <a:rPr lang="sr-Latn-BA" sz="3000" i="1" dirty="0" smtClean="0">
                <a:solidFill>
                  <a:srgbClr val="0070C0"/>
                </a:solidFill>
              </a:rPr>
              <a:t>reaktivnu silu </a:t>
            </a:r>
            <a:r>
              <a:rPr lang="sr-Latn-BA" sz="3000" dirty="0"/>
              <a:t>pojavljuje i </a:t>
            </a:r>
            <a:r>
              <a:rPr lang="sr-Latn-BA" sz="3000" i="1" dirty="0" smtClean="0">
                <a:solidFill>
                  <a:srgbClr val="0070C0"/>
                </a:solidFill>
              </a:rPr>
              <a:t>reaktivni </a:t>
            </a:r>
            <a:r>
              <a:rPr lang="sr-Latn-BA" sz="3000" i="1" dirty="0">
                <a:solidFill>
                  <a:srgbClr val="0070C0"/>
                </a:solidFill>
              </a:rPr>
              <a:t>moment </a:t>
            </a:r>
            <a:r>
              <a:rPr lang="sr-Latn-BA" sz="3000" i="1" dirty="0" smtClean="0">
                <a:solidFill>
                  <a:srgbClr val="0070C0"/>
                </a:solidFill>
              </a:rPr>
              <a:t>ukleštenja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295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55849"/>
            <a:ext cx="6159731" cy="450134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96050" y="3068960"/>
            <a:ext cx="17281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Nepokretan oslonac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3068960"/>
            <a:ext cx="12961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Pokretan oslonac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255367"/>
            <a:ext cx="151216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Ukleštenje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271591"/>
            <a:ext cx="615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oslonaca sa uprošćenim prikazom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4149080"/>
            <a:ext cx="15121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Uprošćeni prikaz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b="1" dirty="0" smtClean="0"/>
              <a:t>Opterećenja nosača</a:t>
            </a:r>
          </a:p>
          <a:p>
            <a:pPr lvl="1" algn="just"/>
            <a:r>
              <a:rPr lang="sr-Latn-BA" dirty="0" smtClean="0"/>
              <a:t>Opterećenja (tereti) nosača mogu biti različita i delimo ih prema:</a:t>
            </a:r>
          </a:p>
          <a:p>
            <a:pPr lvl="2" algn="just"/>
            <a:r>
              <a:rPr lang="sr-Latn-BA" sz="2600" dirty="0" smtClean="0"/>
              <a:t>Obliku,</a:t>
            </a:r>
          </a:p>
          <a:p>
            <a:pPr lvl="2" algn="just"/>
            <a:r>
              <a:rPr lang="sr-Latn-BA" sz="2600" dirty="0" smtClean="0"/>
              <a:t>Načinu dejstva i</a:t>
            </a:r>
          </a:p>
          <a:p>
            <a:pPr lvl="2" algn="just"/>
            <a:r>
              <a:rPr lang="sr-Latn-BA" sz="2600" dirty="0" smtClean="0"/>
              <a:t>Vremenu trajanja.</a:t>
            </a:r>
          </a:p>
          <a:p>
            <a:pPr lvl="1" algn="just"/>
            <a:r>
              <a:rPr lang="sr-Latn-BA" dirty="0" smtClean="0"/>
              <a:t>S obzirom na oblik razlikujemo:</a:t>
            </a:r>
          </a:p>
          <a:p>
            <a:pPr lvl="2" algn="just"/>
            <a:r>
              <a:rPr lang="sr-Latn-BA" sz="2600" dirty="0" smtClean="0"/>
              <a:t>Koncentrisana opterećenja (koncentrisane sile koje deluju u tački, horizontalno, vertikalno ili koso, i koncentrisani momenti),</a:t>
            </a:r>
          </a:p>
          <a:p>
            <a:pPr lvl="2" algn="just"/>
            <a:r>
              <a:rPr lang="sr-Latn-RS" sz="2600" dirty="0"/>
              <a:t>R</a:t>
            </a:r>
            <a:r>
              <a:rPr lang="sr-Latn-RS" sz="2600" dirty="0" smtClean="0"/>
              <a:t>aspodeljena opterećenja</a:t>
            </a:r>
            <a:r>
              <a:rPr lang="sr-Latn-BA" sz="2600" dirty="0" smtClean="0"/>
              <a:t> (ravnomerno ili neravnomerno raspodeljena).</a:t>
            </a:r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368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S obzirom na način dejstva imamo:</a:t>
            </a:r>
          </a:p>
          <a:p>
            <a:pPr lvl="1" algn="just"/>
            <a:r>
              <a:rPr lang="sr-Latn-BA" dirty="0" smtClean="0"/>
              <a:t>Neposredna (neposredno deluju na nosač) i</a:t>
            </a:r>
          </a:p>
          <a:p>
            <a:pPr lvl="1" algn="just"/>
            <a:r>
              <a:rPr lang="sr-Latn-BA" dirty="0" smtClean="0"/>
              <a:t>Posredna opterećenja (na nosač deluju preko sekundarnih nosača).</a:t>
            </a:r>
          </a:p>
          <a:p>
            <a:pPr algn="just"/>
            <a:r>
              <a:rPr lang="sr-Latn-BA" sz="3000" dirty="0" smtClean="0"/>
              <a:t>S obzirom na vreme trajanja razlikujemo:</a:t>
            </a:r>
          </a:p>
          <a:p>
            <a:pPr lvl="1" algn="just"/>
            <a:r>
              <a:rPr lang="sr-Latn-BA" dirty="0" smtClean="0"/>
              <a:t>Stalna i</a:t>
            </a:r>
          </a:p>
          <a:p>
            <a:pPr lvl="1" algn="just"/>
            <a:r>
              <a:rPr lang="sr-Latn-BA" dirty="0" smtClean="0"/>
              <a:t>Promenljiva opterećenja nosača.</a:t>
            </a:r>
          </a:p>
          <a:p>
            <a:pPr algn="just"/>
            <a:endParaRPr lang="sr-Latn-BA" sz="2600" dirty="0" smtClean="0"/>
          </a:p>
          <a:p>
            <a:pPr lvl="1"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08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3127248" cy="48508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99992" y="620688"/>
            <a:ext cx="41764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Stalno i neposredno, ravnomerno raspodeljeno i koncentrisano opterećenje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012647"/>
            <a:ext cx="417646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Stalno i posredno, </a:t>
            </a:r>
            <a:r>
              <a:rPr lang="sr-Latn-RS" sz="2400" dirty="0"/>
              <a:t>ravnomerno raspodeljeno </a:t>
            </a:r>
            <a:r>
              <a:rPr lang="sr-Latn-RS" sz="2400" dirty="0" smtClean="0"/>
              <a:t>i koncentrisano opterećenje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3318083"/>
            <a:ext cx="41764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Stalno i posredno koncentrisano opterećenje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35283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Promenljivo neposredno koncentrisano opterećenje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40150" y="5415607"/>
            <a:ext cx="369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Primeri opterećenja nosača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641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5730</TotalTime>
  <Words>1344</Words>
  <Application>Microsoft Office PowerPoint</Application>
  <PresentationFormat>On-screen Show (4:3)</PresentationFormat>
  <Paragraphs>271</Paragraphs>
  <Slides>45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NOSAČI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Podela nosača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Proste grede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Microsoft</cp:lastModifiedBy>
  <cp:revision>673</cp:revision>
  <cp:lastPrinted>2013-11-11T08:31:50Z</cp:lastPrinted>
  <dcterms:created xsi:type="dcterms:W3CDTF">2013-09-29T06:25:24Z</dcterms:created>
  <dcterms:modified xsi:type="dcterms:W3CDTF">2022-11-01T07:05:44Z</dcterms:modified>
</cp:coreProperties>
</file>