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306" r:id="rId4"/>
    <p:sldId id="292" r:id="rId5"/>
    <p:sldId id="304" r:id="rId6"/>
    <p:sldId id="307" r:id="rId7"/>
    <p:sldId id="308" r:id="rId8"/>
    <p:sldId id="339" r:id="rId9"/>
    <p:sldId id="340" r:id="rId10"/>
    <p:sldId id="341" r:id="rId11"/>
    <p:sldId id="348" r:id="rId12"/>
    <p:sldId id="303" r:id="rId13"/>
    <p:sldId id="305" r:id="rId14"/>
    <p:sldId id="312" r:id="rId15"/>
    <p:sldId id="309" r:id="rId16"/>
    <p:sldId id="310" r:id="rId17"/>
    <p:sldId id="311" r:id="rId18"/>
    <p:sldId id="313" r:id="rId19"/>
    <p:sldId id="315" r:id="rId20"/>
    <p:sldId id="316" r:id="rId21"/>
    <p:sldId id="317" r:id="rId22"/>
    <p:sldId id="318" r:id="rId23"/>
    <p:sldId id="319" r:id="rId24"/>
    <p:sldId id="320" r:id="rId25"/>
    <p:sldId id="322" r:id="rId26"/>
    <p:sldId id="323" r:id="rId27"/>
    <p:sldId id="324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294" r:id="rId40"/>
    <p:sldId id="343" r:id="rId41"/>
    <p:sldId id="344" r:id="rId42"/>
    <p:sldId id="342" r:id="rId43"/>
    <p:sldId id="345" r:id="rId44"/>
    <p:sldId id="346" r:id="rId45"/>
    <p:sldId id="347" r:id="rId4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</a:t>
            </a:fld>
            <a:endParaRPr lang="sr-Latn-B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30</a:t>
            </a:fld>
            <a:endParaRPr lang="sr-Latn-B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31</a:t>
            </a:fld>
            <a:endParaRPr lang="sr-Latn-B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32</a:t>
            </a:fld>
            <a:endParaRPr lang="sr-Latn-B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33</a:t>
            </a:fld>
            <a:endParaRPr lang="sr-Latn-B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34</a:t>
            </a:fld>
            <a:endParaRPr lang="sr-Latn-B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35</a:t>
            </a:fld>
            <a:endParaRPr lang="sr-Latn-B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36</a:t>
            </a:fld>
            <a:endParaRPr lang="sr-Latn-B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37</a:t>
            </a:fld>
            <a:endParaRPr lang="sr-Latn-B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38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12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13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14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19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22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26</a:t>
            </a:fld>
            <a:endParaRPr lang="sr-Latn-B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28</a:t>
            </a:fld>
            <a:endParaRPr lang="sr-Latn-B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29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jpeg"/><Relationship Id="rId9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40.jp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jpeg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36.w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0.jpe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2.jpe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3.jpe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jpe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0.wmf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</a:t>
            </a:r>
            <a:r>
              <a:rPr lang="en-US" sz="4000" dirty="0" smtClean="0">
                <a:sym typeface="Symbol"/>
              </a:rPr>
              <a:t>2</a:t>
            </a:r>
            <a:r>
              <a:rPr lang="sr-Latn-BA" sz="4000" smtClean="0">
                <a:sym typeface="Symbol"/>
              </a:rPr>
              <a:t>2.23</a:t>
            </a:r>
            <a:r>
              <a:rPr lang="sr-Latn-RS" sz="4000" smtClean="0">
                <a:sym typeface="Symbol"/>
              </a:rPr>
              <a:t></a:t>
            </a:r>
            <a:r>
              <a:rPr lang="sr-Latn-RS" sz="4000" dirty="0" smtClean="0"/>
              <a:t>P4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620688"/>
            <a:ext cx="7272808" cy="18158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Moment sprega kao vektor pripada klasi </a:t>
            </a:r>
            <a:r>
              <a:rPr lang="sr-Latn-RS" sz="2800" b="1" dirty="0" smtClean="0"/>
              <a:t>slobodnih vektora </a:t>
            </a:r>
            <a:r>
              <a:rPr lang="sr-Latn-RS" sz="2800" dirty="0" smtClean="0"/>
              <a:t>i može se premeštati u bilo koju tačku, pa i u</a:t>
            </a:r>
            <a:r>
              <a:rPr lang="en-US" sz="2800" dirty="0" smtClean="0"/>
              <a:t> </a:t>
            </a:r>
            <a:r>
              <a:rPr lang="sr-Latn-BA" sz="2800" dirty="0" smtClean="0"/>
              <a:t>posmatranu</a:t>
            </a:r>
            <a:r>
              <a:rPr lang="sr-Latn-RS" sz="2800" dirty="0" smtClean="0"/>
              <a:t> </a:t>
            </a:r>
            <a:r>
              <a:rPr lang="sr-Latn-RS" sz="2800" b="1" dirty="0" smtClean="0"/>
              <a:t>tačku B</a:t>
            </a:r>
            <a:r>
              <a:rPr lang="sr-Latn-RS" sz="2800" dirty="0" smtClean="0"/>
              <a:t> (naš slučaj).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4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52" y="332656"/>
            <a:ext cx="2999233" cy="258775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75" y="332656"/>
            <a:ext cx="2999233" cy="258775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43552" y="5478323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Konačan rezultat redukcije sile na tačku</a:t>
            </a:r>
            <a:endParaRPr lang="en-US" sz="2400" i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211746"/>
              </p:ext>
            </p:extLst>
          </p:nvPr>
        </p:nvGraphicFramePr>
        <p:xfrm>
          <a:off x="6742055" y="2996952"/>
          <a:ext cx="2841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8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55" y="2996952"/>
                        <a:ext cx="284163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08" y="3442676"/>
            <a:ext cx="3035808" cy="286664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570413"/>
              </p:ext>
            </p:extLst>
          </p:nvPr>
        </p:nvGraphicFramePr>
        <p:xfrm>
          <a:off x="4760714" y="1474788"/>
          <a:ext cx="3873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9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714" y="1474788"/>
                        <a:ext cx="387350" cy="303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9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 smtClean="0"/>
              <a:t>Redukcija (paralelno prenošenje) ravanskog sistema sila na datu tačku</a:t>
            </a:r>
          </a:p>
          <a:p>
            <a:pPr algn="just"/>
            <a:r>
              <a:rPr lang="sr-Latn-BA" sz="3000" dirty="0" smtClean="0"/>
              <a:t>Neka na kruto telo deluje proizvoljan ravanski sistem od </a:t>
            </a:r>
            <a:r>
              <a:rPr lang="sr-Latn-BA" sz="3000" i="1" dirty="0" smtClean="0"/>
              <a:t>n</a:t>
            </a:r>
            <a:r>
              <a:rPr lang="sr-Latn-BA" sz="3000" dirty="0" smtClean="0"/>
              <a:t> sila.</a:t>
            </a:r>
          </a:p>
          <a:p>
            <a:pPr algn="just"/>
            <a:r>
              <a:rPr lang="sr-Latn-BA" sz="3000" dirty="0" smtClean="0"/>
              <a:t>U ravni navedenog sistema sila uočimo proizvoljnu tačku O.</a:t>
            </a:r>
          </a:p>
          <a:p>
            <a:pPr algn="just"/>
            <a:r>
              <a:rPr lang="sr-Latn-BA" sz="3000" dirty="0" smtClean="0"/>
              <a:t>Korišćenjem prethodnog teorema, sve sile se mogu redukovati (</a:t>
            </a:r>
            <a:r>
              <a:rPr lang="en-US" sz="3000" dirty="0" smtClean="0"/>
              <a:t>p</a:t>
            </a:r>
            <a:r>
              <a:rPr lang="sr-Latn-RS" sz="3000" dirty="0" smtClean="0"/>
              <a:t>aralelno preneti</a:t>
            </a:r>
            <a:r>
              <a:rPr lang="sr-Latn-BA" sz="3000" dirty="0" smtClean="0"/>
              <a:t>) na proizvoljnu tačku O, uz pridodavanje njihovih momenata za tu tačku.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868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smtClean="0"/>
              <a:t>Posle ove operacije na telo bi delovali </a:t>
            </a:r>
          </a:p>
          <a:p>
            <a:pPr lvl="1" algn="just"/>
            <a:r>
              <a:rPr lang="sr-Latn-BA" dirty="0" smtClean="0"/>
              <a:t>Ravanski sistem sučeljnih sila i</a:t>
            </a:r>
          </a:p>
          <a:p>
            <a:pPr lvl="1" algn="just"/>
            <a:r>
              <a:rPr lang="sr-Latn-BA" dirty="0" smtClean="0"/>
              <a:t>Ravanski sistem spregova</a:t>
            </a:r>
            <a:r>
              <a:rPr lang="sr-Latn-BA" dirty="0"/>
              <a:t>.</a:t>
            </a:r>
            <a:endParaRPr lang="sr-Latn-BA" dirty="0" smtClean="0"/>
          </a:p>
          <a:p>
            <a:pPr algn="just"/>
            <a:r>
              <a:rPr lang="sr-Latn-BA" sz="3000" dirty="0" smtClean="0"/>
              <a:t>Konstrukcijom poligona sila, može se doći do jedne sile koja zamenjuje sistem sučeljnih sila, a koja iznosi: 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722931"/>
              </p:ext>
            </p:extLst>
          </p:nvPr>
        </p:nvGraphicFramePr>
        <p:xfrm>
          <a:off x="1907704" y="3789040"/>
          <a:ext cx="136366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Equation" r:id="rId4" imgW="672840" imgH="431640" progId="Equation.DSMT4">
                  <p:embed/>
                </p:oleObj>
              </mc:Choice>
              <mc:Fallback>
                <p:oleObj name="Equation" r:id="rId4" imgW="67284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789040"/>
                        <a:ext cx="1363662" cy="862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1880" y="4293096"/>
            <a:ext cx="496855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Ovu silu zovemo </a:t>
            </a:r>
            <a:r>
              <a:rPr lang="sr-Latn-RS" sz="2800" b="1" i="1" dirty="0" smtClean="0"/>
              <a:t>glavni vektor </a:t>
            </a:r>
            <a:r>
              <a:rPr lang="sr-Latn-RS" sz="2800" dirty="0" smtClean="0"/>
              <a:t>proizvoljnog ravanskog sistema sila</a:t>
            </a:r>
            <a:r>
              <a:rPr lang="sr-Latn-RS" sz="2800" i="1" dirty="0" smtClean="0"/>
              <a:t>.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9" idx="1"/>
            <a:endCxn id="8" idx="1"/>
          </p:cNvCxnSpPr>
          <p:nvPr/>
        </p:nvCxnSpPr>
        <p:spPr>
          <a:xfrm rot="10800000">
            <a:off x="1907704" y="4220046"/>
            <a:ext cx="1584176" cy="765548"/>
          </a:xfrm>
          <a:prstGeom prst="bentConnector3">
            <a:avLst>
              <a:gd name="adj1" fmla="val 11443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2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smtClean="0"/>
              <a:t>Ravanski sistem spregova može se zameniti jednim spregom kod kojeg moment iznosi: 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63885"/>
              </p:ext>
            </p:extLst>
          </p:nvPr>
        </p:nvGraphicFramePr>
        <p:xfrm>
          <a:off x="1907704" y="1774900"/>
          <a:ext cx="270033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Equation" r:id="rId4" imgW="1333440" imgH="431640" progId="Equation.DSMT4">
                  <p:embed/>
                </p:oleObj>
              </mc:Choice>
              <mc:Fallback>
                <p:oleObj name="Equation" r:id="rId4" imgW="1333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74900"/>
                        <a:ext cx="2700338" cy="862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87824" y="2980109"/>
            <a:ext cx="511256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Ovaj moment zovemo </a:t>
            </a:r>
            <a:r>
              <a:rPr lang="sr-Latn-RS" sz="2800" b="1" i="1" dirty="0" smtClean="0"/>
              <a:t>glavni moment</a:t>
            </a:r>
            <a:r>
              <a:rPr lang="sr-Latn-RS" sz="2800" dirty="0" smtClean="0"/>
              <a:t> proizvoljnog ravanskog sistema sila. </a:t>
            </a:r>
            <a:endParaRPr lang="en-US" sz="2800" dirty="0"/>
          </a:p>
        </p:txBody>
      </p:sp>
      <p:cxnSp>
        <p:nvCxnSpPr>
          <p:cNvPr id="7" name="Elbow Connector 6"/>
          <p:cNvCxnSpPr>
            <a:stCxn id="6" idx="1"/>
            <a:endCxn id="8" idx="1"/>
          </p:cNvCxnSpPr>
          <p:nvPr/>
        </p:nvCxnSpPr>
        <p:spPr>
          <a:xfrm rot="10800000">
            <a:off x="1907704" y="2205907"/>
            <a:ext cx="1080120" cy="1466701"/>
          </a:xfrm>
          <a:prstGeom prst="bentConnector3">
            <a:avLst>
              <a:gd name="adj1" fmla="val 12116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2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682892" y="5055567"/>
            <a:ext cx="4769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Proizvoljni ravanski sistem sila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93" y="879099"/>
            <a:ext cx="4769427" cy="413973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081120" y="265658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1)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635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835696" y="5262299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</a:t>
            </a:r>
            <a:r>
              <a:rPr lang="en-US" sz="2400" i="1" dirty="0" err="1" smtClean="0"/>
              <a:t>oi</a:t>
            </a:r>
            <a:r>
              <a:rPr lang="sr-Latn-RS" sz="2400" i="1" dirty="0" smtClean="0"/>
              <a:t>zvoljni ravanski sistem sila zamenjen sučeljnim sistemo sila i odgovarajućim momentima spregova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12" y="548680"/>
            <a:ext cx="5591556" cy="469544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670017" y="265658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2)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86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17" y="548680"/>
            <a:ext cx="6845531" cy="469461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188032"/>
              </p:ext>
            </p:extLst>
          </p:nvPr>
        </p:nvGraphicFramePr>
        <p:xfrm>
          <a:off x="5724128" y="1628800"/>
          <a:ext cx="136366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Equation" r:id="rId4" imgW="672840" imgH="431640" progId="Equation.DSMT4">
                  <p:embed/>
                </p:oleObj>
              </mc:Choice>
              <mc:Fallback>
                <p:oleObj name="Equation" r:id="rId4" imgW="67284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628800"/>
                        <a:ext cx="1363662" cy="862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58917" y="5262299"/>
            <a:ext cx="6845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Glavni vektor sistema sučeljnih sila dobijen konstrukcijom poligona sila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61190" y="265658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3)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301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13" y="692692"/>
            <a:ext cx="6702137" cy="418338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58917" y="4902259"/>
            <a:ext cx="6702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Glavni vektor sistema sučeljnih sila redukovan na tačku sa pridodatim glavnim momentom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61190" y="265658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4)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420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BA" sz="3000" dirty="0" smtClean="0"/>
              <a:t>Glavni vektor:</a:t>
            </a:r>
          </a:p>
          <a:p>
            <a:pPr lvl="1" algn="just"/>
            <a:r>
              <a:rPr lang="sr-Latn-BA" dirty="0" smtClean="0"/>
              <a:t>Može </a:t>
            </a:r>
            <a:r>
              <a:rPr lang="en-US" dirty="0" smtClean="0"/>
              <a:t>se </a:t>
            </a:r>
            <a:r>
              <a:rPr lang="sr-Latn-BA" dirty="0" smtClean="0"/>
              <a:t>redukovati na već posmatranu tačku O uz pridodavanje glavnog momenta.</a:t>
            </a:r>
          </a:p>
          <a:p>
            <a:pPr lvl="1" algn="just"/>
            <a:r>
              <a:rPr lang="sr-Latn-BA" dirty="0" smtClean="0"/>
              <a:t>Ne predstavlja rezultantu jer proizvoljni ravanski sistem može zameniti ako mu se pridoda glavni moment.</a:t>
            </a:r>
          </a:p>
          <a:p>
            <a:pPr algn="just"/>
            <a:r>
              <a:rPr lang="sr-Latn-BA" sz="3000" dirty="0" smtClean="0"/>
              <a:t>ZAKLJUČAK: Svaki proizvoljni ravanski sistem sila koji deluje na kruto telo, može se zameniti </a:t>
            </a:r>
            <a:r>
              <a:rPr lang="sr-Latn-BA" sz="3000" i="1" dirty="0" smtClean="0"/>
              <a:t>glavnim vektorom</a:t>
            </a:r>
            <a:r>
              <a:rPr lang="sr-Latn-BA" sz="3000" dirty="0" smtClean="0"/>
              <a:t> sa napadnom tačkom O i jednim spregom kojem je moment jednak </a:t>
            </a:r>
            <a:r>
              <a:rPr lang="sr-Latn-BA" sz="3000" i="1" dirty="0" smtClean="0"/>
              <a:t>glavnom momentu </a:t>
            </a:r>
            <a:r>
              <a:rPr lang="sr-Latn-BA" sz="3000" dirty="0" smtClean="0"/>
              <a:t>datih sila za istu tačku.  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887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PROIZVOLJAN RAVANSKI </a:t>
            </a:r>
            <a:r>
              <a:rPr lang="sr-Latn-BA" sz="3200" b="1" dirty="0" smtClean="0"/>
              <a:t>SISTEM</a:t>
            </a:r>
            <a:r>
              <a:rPr lang="sr-Latn-RS" sz="3200" b="1" dirty="0" smtClean="0"/>
              <a:t> SILA</a:t>
            </a:r>
            <a:r>
              <a:rPr lang="sr-Latn-BA" sz="3200" b="1" dirty="0" smtClean="0"/>
              <a:t> 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Autofit/>
          </a:bodyPr>
          <a:lstStyle/>
          <a:p>
            <a:r>
              <a:rPr lang="sr-Latn-BA" sz="3000" b="1" dirty="0" smtClean="0"/>
              <a:t>Teorem o </a:t>
            </a:r>
            <a:r>
              <a:rPr lang="sr-Latn-RS" sz="3000" b="1" dirty="0" smtClean="0"/>
              <a:t>redukciji sile na tačku               (ili Teorem o </a:t>
            </a:r>
            <a:r>
              <a:rPr lang="sr-Latn-BA" sz="3000" b="1" dirty="0" smtClean="0"/>
              <a:t>paralelnom prenošenju sile)</a:t>
            </a:r>
          </a:p>
          <a:p>
            <a:pPr lvl="1" algn="just"/>
            <a:r>
              <a:rPr lang="sr-Latn-BA" dirty="0" smtClean="0"/>
              <a:t>Silu koja deluje na kruto telo, bez promene njenog dejstva, moguće je translacijom redukovati</a:t>
            </a:r>
            <a:r>
              <a:rPr lang="en-US" dirty="0" smtClean="0"/>
              <a:t> </a:t>
            </a:r>
            <a:r>
              <a:rPr lang="sr-Latn-RS" dirty="0" smtClean="0"/>
              <a:t>(paralelno preneti)</a:t>
            </a:r>
            <a:r>
              <a:rPr lang="sr-Latn-BA" dirty="0" smtClean="0"/>
              <a:t> na bilo koju drugu tačku, ako joj pridružimo moment sprega jednak njenom momentu za tu tačku.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6278-74E7-41EB-8DC3-E1AB34BE32F8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75656" y="548680"/>
            <a:ext cx="482453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/>
              <a:t>Projekcije glavnog vektora </a:t>
            </a:r>
            <a:r>
              <a:rPr lang="sr-Latn-RS" sz="2800" dirty="0" smtClean="0"/>
              <a:t>proizvoljnog ravanskog sistema sila: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470600"/>
              </p:ext>
            </p:extLst>
          </p:nvPr>
        </p:nvGraphicFramePr>
        <p:xfrm>
          <a:off x="3809777" y="1654175"/>
          <a:ext cx="3138487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1" name="Equation" r:id="rId3" imgW="1549080" imgH="888840" progId="Equation.DSMT4">
                  <p:embed/>
                </p:oleObj>
              </mc:Choice>
              <mc:Fallback>
                <p:oleObj name="Equation" r:id="rId3" imgW="1549080" imgH="8888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777" y="1654175"/>
                        <a:ext cx="3138487" cy="177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3717032"/>
            <a:ext cx="475252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/>
              <a:t>Intenzitet glavnog vektora</a:t>
            </a:r>
            <a:r>
              <a:rPr lang="sr-Latn-RS" sz="2800" dirty="0" smtClean="0"/>
              <a:t> proizvoljnog ravanskog sistema sila: 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402758"/>
              </p:ext>
            </p:extLst>
          </p:nvPr>
        </p:nvGraphicFramePr>
        <p:xfrm>
          <a:off x="2555776" y="4797152"/>
          <a:ext cx="493553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" name="Equation" r:id="rId5" imgW="2438280" imgH="533160" progId="Equation.DSMT4">
                  <p:embed/>
                </p:oleObj>
              </mc:Choice>
              <mc:Fallback>
                <p:oleObj name="Equation" r:id="rId5" imgW="243828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797152"/>
                        <a:ext cx="4935537" cy="1063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0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75656" y="548680"/>
            <a:ext cx="568863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/>
              <a:t>Pravac glavnog vektora </a:t>
            </a:r>
            <a:r>
              <a:rPr lang="sr-Latn-RS" sz="2800" dirty="0" smtClean="0"/>
              <a:t>proizvoljnog</a:t>
            </a:r>
            <a:r>
              <a:rPr lang="sr-Latn-RS" sz="2800" i="1" dirty="0" smtClean="0"/>
              <a:t> </a:t>
            </a:r>
            <a:r>
              <a:rPr lang="sr-Latn-RS" sz="2800" dirty="0" smtClean="0"/>
              <a:t>ravanskog sistema sila određujemo pomoću izraza: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193863"/>
              </p:ext>
            </p:extLst>
          </p:nvPr>
        </p:nvGraphicFramePr>
        <p:xfrm>
          <a:off x="5868144" y="1582167"/>
          <a:ext cx="1646238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4" name="Equation" r:id="rId3" imgW="812520" imgH="888840" progId="Equation.DSMT4">
                  <p:embed/>
                </p:oleObj>
              </mc:Choice>
              <mc:Fallback>
                <p:oleObj name="Equation" r:id="rId3" imgW="81252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582167"/>
                        <a:ext cx="1646238" cy="177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3501008"/>
            <a:ext cx="489654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/>
              <a:t>Intenzitet glavnog momenta </a:t>
            </a:r>
            <a:r>
              <a:rPr lang="sr-Latn-RS" sz="2800" dirty="0" smtClean="0"/>
              <a:t>proizvoljnog</a:t>
            </a:r>
            <a:r>
              <a:rPr lang="sr-Latn-RS" sz="2800" i="1" dirty="0" smtClean="0"/>
              <a:t> </a:t>
            </a:r>
            <a:r>
              <a:rPr lang="sr-Latn-RS" sz="2800" dirty="0" smtClean="0"/>
              <a:t>ravanskog sistema sila: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19674"/>
              </p:ext>
            </p:extLst>
          </p:nvPr>
        </p:nvGraphicFramePr>
        <p:xfrm>
          <a:off x="3635896" y="4581128"/>
          <a:ext cx="367823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Equation" r:id="rId5" imgW="1815840" imgH="431640" progId="Equation.DSMT4">
                  <p:embed/>
                </p:oleObj>
              </mc:Choice>
              <mc:Fallback>
                <p:oleObj name="Equation" r:id="rId5" imgW="18158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581128"/>
                        <a:ext cx="3678238" cy="862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3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 smtClean="0"/>
              <a:t>Redukcija ravanskog sistema sila na prostiji oblik</a:t>
            </a:r>
          </a:p>
          <a:p>
            <a:pPr algn="just"/>
            <a:r>
              <a:rPr lang="sr-Latn-BA" sz="3000" dirty="0" smtClean="0"/>
              <a:t>Rezultat redukcije proizvoljnog ravanskog sistema sila je </a:t>
            </a:r>
            <a:r>
              <a:rPr lang="sr-Latn-BA" sz="3000" u="sng" dirty="0" smtClean="0"/>
              <a:t>glavni vektor</a:t>
            </a:r>
            <a:r>
              <a:rPr lang="sr-Latn-BA" sz="3000" dirty="0" smtClean="0"/>
              <a:t> i </a:t>
            </a:r>
            <a:r>
              <a:rPr lang="sr-Latn-BA" sz="3000" u="sng" dirty="0" smtClean="0"/>
              <a:t>glavni moment</a:t>
            </a:r>
            <a:r>
              <a:rPr lang="sr-Latn-BA" sz="3000" dirty="0" smtClean="0"/>
              <a:t>.</a:t>
            </a:r>
          </a:p>
          <a:p>
            <a:pPr algn="just"/>
            <a:r>
              <a:rPr lang="sr-Latn-BA" sz="3000" dirty="0" smtClean="0"/>
              <a:t>Analizirajmo nekoliko slučajeva.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18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75656" y="548680"/>
            <a:ext cx="136815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1) Za: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771545"/>
              </p:ext>
            </p:extLst>
          </p:nvPr>
        </p:nvGraphicFramePr>
        <p:xfrm>
          <a:off x="2585988" y="810290"/>
          <a:ext cx="9779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4" name="Equation" r:id="rId3" imgW="482400" imgH="457200" progId="Equation.DSMT4">
                  <p:embed/>
                </p:oleObj>
              </mc:Choice>
              <mc:Fallback>
                <p:oleObj name="Equation" r:id="rId3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988" y="810290"/>
                        <a:ext cx="977900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51920" y="1772816"/>
            <a:ext cx="331236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Ravanski sistem sila je u ravnoteži.</a:t>
            </a:r>
            <a:endParaRPr lang="en-US" sz="2800" dirty="0"/>
          </a:p>
        </p:txBody>
      </p:sp>
      <p:cxnSp>
        <p:nvCxnSpPr>
          <p:cNvPr id="8" name="Elbow Connector 7"/>
          <p:cNvCxnSpPr>
            <a:stCxn id="6" idx="1"/>
            <a:endCxn id="5" idx="2"/>
          </p:cNvCxnSpPr>
          <p:nvPr/>
        </p:nvCxnSpPr>
        <p:spPr>
          <a:xfrm rot="10800000">
            <a:off x="3074938" y="1723102"/>
            <a:ext cx="776982" cy="526768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5656" y="2618909"/>
            <a:ext cx="136815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2) Za: 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750814"/>
              </p:ext>
            </p:extLst>
          </p:nvPr>
        </p:nvGraphicFramePr>
        <p:xfrm>
          <a:off x="2585988" y="2880519"/>
          <a:ext cx="9779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" name="Equation" r:id="rId5" imgW="482400" imgH="457200" progId="Equation.DSMT4">
                  <p:embed/>
                </p:oleObj>
              </mc:Choice>
              <mc:Fallback>
                <p:oleObj name="Equation" r:id="rId5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988" y="2880519"/>
                        <a:ext cx="977900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79912" y="3212976"/>
            <a:ext cx="4824536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Ravanski sistem sila se </a:t>
            </a:r>
            <a:r>
              <a:rPr lang="sr-Latn-RS" sz="2800" i="1" dirty="0" smtClean="0"/>
              <a:t>svodi na spreg</a:t>
            </a:r>
            <a:r>
              <a:rPr lang="sr-Latn-RS" sz="2800" dirty="0" smtClean="0"/>
              <a:t> sa momentom jednakim glavnom momentu kojem intezitet </a:t>
            </a:r>
            <a:r>
              <a:rPr lang="sr-Latn-RS" sz="2800" i="1" dirty="0" smtClean="0"/>
              <a:t>ne zavisi od izbora redukcione tačke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2" idx="1"/>
            <a:endCxn id="11" idx="2"/>
          </p:cNvCxnSpPr>
          <p:nvPr/>
        </p:nvCxnSpPr>
        <p:spPr>
          <a:xfrm rot="10800000">
            <a:off x="3074938" y="3793331"/>
            <a:ext cx="704974" cy="543030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73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75656" y="548680"/>
            <a:ext cx="129614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3) Za: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635838"/>
              </p:ext>
            </p:extLst>
          </p:nvPr>
        </p:nvGraphicFramePr>
        <p:xfrm>
          <a:off x="2585988" y="810290"/>
          <a:ext cx="9779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0" name="Equation" r:id="rId3" imgW="482400" imgH="457200" progId="Equation.DSMT4">
                  <p:embed/>
                </p:oleObj>
              </mc:Choice>
              <mc:Fallback>
                <p:oleObj name="Equation" r:id="rId3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988" y="810290"/>
                        <a:ext cx="977900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9912" y="1124744"/>
            <a:ext cx="468052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Ravanski sistem sila se </a:t>
            </a:r>
            <a:r>
              <a:rPr lang="sr-Latn-RS" sz="2800" i="1" dirty="0" smtClean="0"/>
              <a:t>svodi na rezultantu</a:t>
            </a:r>
            <a:r>
              <a:rPr lang="sr-Latn-RS" sz="2800" dirty="0" smtClean="0"/>
              <a:t> kojoj napadna linija prolazi </a:t>
            </a:r>
            <a:r>
              <a:rPr lang="sr-Latn-RS" sz="2800" i="1" dirty="0" smtClean="0"/>
              <a:t>kroz redukcionu tačku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cxnSp>
        <p:nvCxnSpPr>
          <p:cNvPr id="7" name="Elbow Connector 6"/>
          <p:cNvCxnSpPr>
            <a:stCxn id="6" idx="1"/>
            <a:endCxn id="5" idx="2"/>
          </p:cNvCxnSpPr>
          <p:nvPr/>
        </p:nvCxnSpPr>
        <p:spPr>
          <a:xfrm rot="10800000">
            <a:off x="3074938" y="1723103"/>
            <a:ext cx="704974" cy="309583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5656" y="2765246"/>
            <a:ext cx="129614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4) Za: 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566328"/>
              </p:ext>
            </p:extLst>
          </p:nvPr>
        </p:nvGraphicFramePr>
        <p:xfrm>
          <a:off x="2585988" y="3026856"/>
          <a:ext cx="9779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1" name="Equation" r:id="rId5" imgW="482400" imgH="457200" progId="Equation.DSMT4">
                  <p:embed/>
                </p:oleObj>
              </mc:Choice>
              <mc:Fallback>
                <p:oleObj name="Equation" r:id="rId5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988" y="3026856"/>
                        <a:ext cx="977900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79912" y="3341310"/>
            <a:ext cx="468052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Ravanski sistem sila se </a:t>
            </a:r>
            <a:r>
              <a:rPr lang="sr-Latn-RS" sz="2800" i="1" dirty="0" smtClean="0"/>
              <a:t>svodi na rezultantu</a:t>
            </a:r>
            <a:r>
              <a:rPr lang="sr-Latn-RS" sz="2800" dirty="0" smtClean="0"/>
              <a:t> koja ne prolazi kroz redukcionu tačku O, već prolazi kroz neku drugu tačku.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2" idx="1"/>
            <a:endCxn id="11" idx="2"/>
          </p:cNvCxnSpPr>
          <p:nvPr/>
        </p:nvCxnSpPr>
        <p:spPr>
          <a:xfrm rot="10800000">
            <a:off x="3074938" y="3939669"/>
            <a:ext cx="704974" cy="309583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89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cxnSp>
        <p:nvCxnSpPr>
          <p:cNvPr id="8" name="Elbow Connector 7"/>
          <p:cNvCxnSpPr>
            <a:endCxn id="9" idx="0"/>
          </p:cNvCxnSpPr>
          <p:nvPr/>
        </p:nvCxnSpPr>
        <p:spPr>
          <a:xfrm>
            <a:off x="5364088" y="2156882"/>
            <a:ext cx="1389321" cy="648002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32" y="476672"/>
            <a:ext cx="3991356" cy="336042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083886"/>
              </p:ext>
            </p:extLst>
          </p:nvPr>
        </p:nvGraphicFramePr>
        <p:xfrm>
          <a:off x="1259632" y="404664"/>
          <a:ext cx="9779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0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04664"/>
                        <a:ext cx="977900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54" y="2804884"/>
            <a:ext cx="3990110" cy="336042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249338"/>
              </p:ext>
            </p:extLst>
          </p:nvPr>
        </p:nvGraphicFramePr>
        <p:xfrm>
          <a:off x="3589908" y="5013176"/>
          <a:ext cx="1054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1" name="Equation" r:id="rId7" imgW="520560" imgH="431640" progId="Equation.DSMT4">
                  <p:embed/>
                </p:oleObj>
              </mc:Choice>
              <mc:Fallback>
                <p:oleObj name="Equation" r:id="rId7" imgW="52056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908" y="5013176"/>
                        <a:ext cx="1054100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956509"/>
              </p:ext>
            </p:extLst>
          </p:nvPr>
        </p:nvGraphicFramePr>
        <p:xfrm>
          <a:off x="3563938" y="4293096"/>
          <a:ext cx="10810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2" name="Equation" r:id="rId9" imgW="533160" imgH="203040" progId="Equation.DSMT4">
                  <p:embed/>
                </p:oleObj>
              </mc:Choice>
              <mc:Fallback>
                <p:oleObj name="Equation" r:id="rId9" imgW="53316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293096"/>
                        <a:ext cx="1081087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307886"/>
              </p:ext>
            </p:extLst>
          </p:nvPr>
        </p:nvGraphicFramePr>
        <p:xfrm>
          <a:off x="1547664" y="5013176"/>
          <a:ext cx="12096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3" name="Equation" r:id="rId11" imgW="596880" imgH="228600" progId="Equation.DSMT4">
                  <p:embed/>
                </p:oleObj>
              </mc:Choice>
              <mc:Fallback>
                <p:oleObj name="Equation" r:id="rId11" imgW="59688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013176"/>
                        <a:ext cx="1209675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643431"/>
              </p:ext>
            </p:extLst>
          </p:nvPr>
        </p:nvGraphicFramePr>
        <p:xfrm>
          <a:off x="3131840" y="5300712"/>
          <a:ext cx="3873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4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300712"/>
                        <a:ext cx="387350" cy="303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30134"/>
              </p:ext>
            </p:extLst>
          </p:nvPr>
        </p:nvGraphicFramePr>
        <p:xfrm>
          <a:off x="1857226" y="5540797"/>
          <a:ext cx="900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5" name="Equation" r:id="rId15" imgW="444240" imgH="228600" progId="Equation.DSMT4">
                  <p:embed/>
                </p:oleObj>
              </mc:Choice>
              <mc:Fallback>
                <p:oleObj name="Equation" r:id="rId15" imgW="44424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226" y="5540797"/>
                        <a:ext cx="90011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Brace 16"/>
          <p:cNvSpPr/>
          <p:nvPr/>
        </p:nvSpPr>
        <p:spPr>
          <a:xfrm>
            <a:off x="2771800" y="4869160"/>
            <a:ext cx="288032" cy="1224136"/>
          </a:xfrm>
          <a:prstGeom prst="rightBrace">
            <a:avLst>
              <a:gd name="adj1" fmla="val 8333"/>
              <a:gd name="adj2" fmla="val 47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31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 smtClean="0"/>
              <a:t>Uslovi ravnoteže proizvoljnog ravanskog sistema sila</a:t>
            </a:r>
          </a:p>
          <a:p>
            <a:pPr lvl="1" algn="just"/>
            <a:r>
              <a:rPr lang="sr-Latn-BA" dirty="0" smtClean="0"/>
              <a:t>Proizvoljni ravanski sistem sila je </a:t>
            </a:r>
            <a:r>
              <a:rPr lang="sr-Latn-BA" i="1" dirty="0" smtClean="0"/>
              <a:t>u ravnoteži</a:t>
            </a:r>
            <a:r>
              <a:rPr lang="sr-Latn-BA" dirty="0" smtClean="0"/>
              <a:t> ako su mu glavni vektor i glavni moment jednaki nuli (0).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135212"/>
              </p:ext>
            </p:extLst>
          </p:nvPr>
        </p:nvGraphicFramePr>
        <p:xfrm>
          <a:off x="2195736" y="3068960"/>
          <a:ext cx="9763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068960"/>
                        <a:ext cx="976312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52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03648" y="548680"/>
            <a:ext cx="403244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 glavni vektor i glavni moment važe izrazi: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378886"/>
              </p:ext>
            </p:extLst>
          </p:nvPr>
        </p:nvGraphicFramePr>
        <p:xfrm>
          <a:off x="4644008" y="1196752"/>
          <a:ext cx="3394075" cy="197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1" name="Equation" r:id="rId3" imgW="1676160" imgH="990360" progId="Equation.DSMT4">
                  <p:embed/>
                </p:oleObj>
              </mc:Choice>
              <mc:Fallback>
                <p:oleObj name="Equation" r:id="rId3" imgW="1676160" imgH="990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196752"/>
                        <a:ext cx="3394075" cy="1976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3648" y="3484165"/>
            <a:ext cx="453650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solidFill>
                  <a:srgbClr val="C00000"/>
                </a:solidFill>
              </a:rPr>
              <a:t>Glavni vektor jednak nuli </a:t>
            </a:r>
            <a:r>
              <a:rPr lang="sr-Latn-RS" sz="2800" dirty="0" smtClean="0"/>
              <a:t>i  </a:t>
            </a:r>
            <a:r>
              <a:rPr lang="sr-Latn-RS" sz="2800" dirty="0" smtClean="0">
                <a:solidFill>
                  <a:srgbClr val="0070C0"/>
                </a:solidFill>
              </a:rPr>
              <a:t>glavni moment jednak nuli </a:t>
            </a:r>
            <a:r>
              <a:rPr lang="sr-Latn-RS" sz="2800" dirty="0" smtClean="0"/>
              <a:t>imaćemo u slučaju: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7528"/>
              </p:ext>
            </p:extLst>
          </p:nvPr>
        </p:nvGraphicFramePr>
        <p:xfrm>
          <a:off x="6588522" y="3356992"/>
          <a:ext cx="1439862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2" name="Equation" r:id="rId5" imgW="711000" imgH="1320480" progId="Equation.DSMT4">
                  <p:embed/>
                </p:oleObj>
              </mc:Choice>
              <mc:Fallback>
                <p:oleObj name="Equation" r:id="rId5" imgW="711000" imgH="1320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522" y="3356992"/>
                        <a:ext cx="1439862" cy="2635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6" idx="0"/>
            <a:endCxn id="4" idx="1"/>
          </p:cNvCxnSpPr>
          <p:nvPr/>
        </p:nvCxnSpPr>
        <p:spPr>
          <a:xfrm rot="5400000" flipH="1" flipV="1">
            <a:off x="3508357" y="2348514"/>
            <a:ext cx="1299195" cy="972108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3"/>
            <a:endCxn id="7" idx="1"/>
          </p:cNvCxnSpPr>
          <p:nvPr/>
        </p:nvCxnSpPr>
        <p:spPr>
          <a:xfrm>
            <a:off x="5940152" y="4176663"/>
            <a:ext cx="648370" cy="497954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31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Prvi (osnovni) oblik uslova ravnoteže proizvoljnog ravanskog sistema sila: </a:t>
            </a:r>
            <a:r>
              <a:rPr lang="sr-Latn-BA" i="1" dirty="0" smtClean="0"/>
              <a:t>Za ravnotežu proizvoljnog ravanskog sistema sila, potrebno je i dovoljno, da mu sume projekcija sila na ose x i y, budu jednake nuli  i da mu suma momenata svih sila, za bilo koju tačku u ravni dejstva, bude jednaka nuli 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278244"/>
              </p:ext>
            </p:extLst>
          </p:nvPr>
        </p:nvGraphicFramePr>
        <p:xfrm>
          <a:off x="2195736" y="3789040"/>
          <a:ext cx="362585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" name="Equation" r:id="rId4" imgW="1790640" imgH="888840" progId="Equation.DSMT4">
                  <p:embed/>
                </p:oleObj>
              </mc:Choice>
              <mc:Fallback>
                <p:oleObj name="Equation" r:id="rId4" imgW="1790640" imgH="888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789040"/>
                        <a:ext cx="3625850" cy="177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30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Drugi oblik uslova ravnoteže proizvoljnog ravanskog sistema sila: </a:t>
            </a:r>
            <a:r>
              <a:rPr lang="sr-Latn-BA" i="1" dirty="0" smtClean="0"/>
              <a:t>Za ravnotežu proizvoljnog ravanskog sistema sila, potrebno je i dovoljno, da mu sume momenata svih sila, za proizvoljne tačke A i B u ravni dejstva, budi jednake nuli, </a:t>
            </a:r>
            <a:r>
              <a:rPr lang="sr-Latn-RS" i="1" dirty="0" smtClean="0"/>
              <a:t>i da mu suma projekcija svih sila na osu x, koja nije normalna na pravu AB, bude jednaka nuli</a:t>
            </a:r>
            <a:r>
              <a:rPr lang="sr-Latn-BA" i="1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625660"/>
              </p:ext>
            </p:extLst>
          </p:nvPr>
        </p:nvGraphicFramePr>
        <p:xfrm>
          <a:off x="2217217" y="4149080"/>
          <a:ext cx="3290887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" name="Equation" r:id="rId4" imgW="1625400" imgH="888840" progId="Equation.DSMT4">
                  <p:embed/>
                </p:oleObj>
              </mc:Choice>
              <mc:Fallback>
                <p:oleObj name="Equation" r:id="rId4" imgW="162540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217" y="4149080"/>
                        <a:ext cx="3290887" cy="177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0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u="sng" dirty="0" smtClean="0"/>
              <a:t>Dokaz</a:t>
            </a:r>
            <a:endParaRPr lang="sr-Latn-BA" sz="3000" u="sng" dirty="0"/>
          </a:p>
          <a:p>
            <a:pPr lvl="1" algn="just"/>
            <a:r>
              <a:rPr lang="sr-Latn-BA" dirty="0"/>
              <a:t>Neka na izvesno kruto telo deluje sila F kojoj je napadna tačka </a:t>
            </a:r>
            <a:r>
              <a:rPr lang="sr-Latn-BA" dirty="0" smtClean="0"/>
              <a:t>A.</a:t>
            </a:r>
            <a:endParaRPr lang="sr-Latn-BA" dirty="0"/>
          </a:p>
          <a:p>
            <a:pPr lvl="1" algn="just"/>
            <a:r>
              <a:rPr lang="sr-Latn-BA" dirty="0" smtClean="0"/>
              <a:t>Na udaljenosti </a:t>
            </a:r>
            <a:r>
              <a:rPr lang="sr-Latn-BA" i="1" dirty="0" smtClean="0"/>
              <a:t>d</a:t>
            </a:r>
            <a:r>
              <a:rPr lang="sr-Latn-BA" dirty="0" smtClean="0"/>
              <a:t> od napadne linije date sile uočimo proizvoljnu tačku B.</a:t>
            </a:r>
          </a:p>
          <a:p>
            <a:pPr lvl="1" algn="just"/>
            <a:r>
              <a:rPr lang="sr-Latn-BA" dirty="0" smtClean="0"/>
              <a:t>U uočenu tačku B dodajmo uravnoteženi sistem od dve sile.</a:t>
            </a:r>
          </a:p>
          <a:p>
            <a:pPr lvl="1" algn="just"/>
            <a:r>
              <a:rPr lang="sr-Latn-BA" dirty="0" smtClean="0"/>
              <a:t>Dejstvo sile F se prema Aksiomu 2, dodavanjem uravnoteženog sistema od dve sile, neće promeniti.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00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Treći oblik uslova ravnoteže proizvoljnog ravanskog sistema sila (tri momentne jednačine): </a:t>
            </a:r>
            <a:r>
              <a:rPr lang="sr-Latn-BA" i="1" dirty="0" smtClean="0"/>
              <a:t>Za ravnotežu proizvoljnog ravanskog sistema sila, potrebno je i dovoljno, da mu sume momenata svih sila, za proizvoljno izabrane tačke A, B i C u ravni dejstva,  koje ne leže na istoj pravoj, </a:t>
            </a:r>
            <a:r>
              <a:rPr lang="sr-Latn-RS" i="1" dirty="0" smtClean="0"/>
              <a:t>budu jednake nuli</a:t>
            </a:r>
            <a:r>
              <a:rPr lang="sr-Latn-BA" i="1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500462"/>
              </p:ext>
            </p:extLst>
          </p:nvPr>
        </p:nvGraphicFramePr>
        <p:xfrm>
          <a:off x="2139404" y="4295180"/>
          <a:ext cx="51689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4" name="Equation" r:id="rId4" imgW="2552400" imgH="431640" progId="Equation.DSMT4">
                  <p:embed/>
                </p:oleObj>
              </mc:Choice>
              <mc:Fallback>
                <p:oleObj name="Equation" r:id="rId4" imgW="25524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404" y="4295180"/>
                        <a:ext cx="5168900" cy="862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6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Uslovi ravnoteže ravanskog sistema sila i ravanskog sistema spregova:</a:t>
            </a:r>
            <a:r>
              <a:rPr lang="sr-Latn-BA" dirty="0" smtClean="0"/>
              <a:t> </a:t>
            </a:r>
            <a:r>
              <a:rPr lang="sr-Latn-BA" i="1" dirty="0" smtClean="0"/>
              <a:t>Uslovi ravnoteže ravanskog sistema od </a:t>
            </a:r>
            <a:r>
              <a:rPr lang="sr-Latn-BA" b="1" i="1" dirty="0" smtClean="0"/>
              <a:t>n</a:t>
            </a:r>
            <a:r>
              <a:rPr lang="sr-Latn-BA" i="1" dirty="0" smtClean="0"/>
              <a:t> sila i ravanskog siatema od </a:t>
            </a:r>
            <a:r>
              <a:rPr lang="sr-Latn-BA" b="1" i="1" dirty="0" smtClean="0"/>
              <a:t>s</a:t>
            </a:r>
            <a:r>
              <a:rPr lang="sr-Latn-BA" i="1" dirty="0" smtClean="0"/>
              <a:t> spregova glase</a:t>
            </a:r>
            <a:endParaRPr lang="sr-Latn-B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20935"/>
              </p:ext>
            </p:extLst>
          </p:nvPr>
        </p:nvGraphicFramePr>
        <p:xfrm>
          <a:off x="2154510" y="2564904"/>
          <a:ext cx="565785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name="Equation" r:id="rId4" imgW="2793960" imgH="888840" progId="Equation.DSMT4">
                  <p:embed/>
                </p:oleObj>
              </mc:Choice>
              <mc:Fallback>
                <p:oleObj name="Equation" r:id="rId4" imgW="279396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510" y="2564904"/>
                        <a:ext cx="5657850" cy="177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82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Uslovi ravnoteže ravanskog sistema paralelnih sila:</a:t>
            </a:r>
            <a:r>
              <a:rPr lang="sr-Latn-BA" dirty="0" smtClean="0"/>
              <a:t> </a:t>
            </a:r>
            <a:r>
              <a:rPr lang="sr-Latn-BA" i="1" dirty="0" smtClean="0"/>
              <a:t>Za ravanski sistem od n paralelnih sila, koje su npr. paralelne i y osi, uslovi ravnoteže glase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506026"/>
              </p:ext>
            </p:extLst>
          </p:nvPr>
        </p:nvGraphicFramePr>
        <p:xfrm>
          <a:off x="2195736" y="2564904"/>
          <a:ext cx="2544762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name="Equation" r:id="rId4" imgW="1257120" imgH="888840" progId="Equation.DSMT4">
                  <p:embed/>
                </p:oleObj>
              </mc:Choice>
              <mc:Fallback>
                <p:oleObj name="Equation" r:id="rId4" imgW="125712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564904"/>
                        <a:ext cx="2544762" cy="177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3943350" cy="339471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46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Ravnoteža tela vezanog </a:t>
            </a:r>
            <a:r>
              <a:rPr lang="sr-Latn-RS" b="1" dirty="0" smtClean="0"/>
              <a:t>cilindričnim </a:t>
            </a:r>
            <a:r>
              <a:rPr lang="sr-Latn-BA" b="1" dirty="0" smtClean="0"/>
              <a:t>zglobom u jednoj tački:</a:t>
            </a:r>
            <a:r>
              <a:rPr lang="sr-Latn-BA" dirty="0" smtClean="0"/>
              <a:t> </a:t>
            </a:r>
            <a:r>
              <a:rPr lang="sr-Latn-BA" i="1" dirty="0" smtClean="0"/>
              <a:t>Uslov ravnoteže za telo ovako vezanog tela, glasi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149829"/>
              </p:ext>
            </p:extLst>
          </p:nvPr>
        </p:nvGraphicFramePr>
        <p:xfrm>
          <a:off x="2268042" y="2204864"/>
          <a:ext cx="14398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0" name="Equation" r:id="rId4" imgW="711000" imgH="431640" progId="Equation.DSMT4">
                  <p:embed/>
                </p:oleObj>
              </mc:Choice>
              <mc:Fallback>
                <p:oleObj name="Equation" r:id="rId4" imgW="71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042" y="2204864"/>
                        <a:ext cx="1439862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2193277"/>
            <a:ext cx="4532514" cy="382801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02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Ravnoteža tela vezanog zglobom u jednoj tački (slučaj poluge): </a:t>
            </a:r>
            <a:r>
              <a:rPr lang="sr-Latn-BA" i="1" dirty="0" smtClean="0"/>
              <a:t>I ovde važi prethodni uslov ravnoteže.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821583"/>
              </p:ext>
            </p:extLst>
          </p:nvPr>
        </p:nvGraphicFramePr>
        <p:xfrm>
          <a:off x="2195736" y="1988840"/>
          <a:ext cx="14398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Equation" r:id="rId4" imgW="711000" imgH="431640" progId="Equation.DSMT4">
                  <p:embed/>
                </p:oleObj>
              </mc:Choice>
              <mc:Fallback>
                <p:oleObj name="Equation" r:id="rId4" imgW="71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988840"/>
                        <a:ext cx="1439862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88840"/>
            <a:ext cx="4813070" cy="268085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73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Stabilnost ravnotežnog stanja krutog tela</a:t>
            </a:r>
          </a:p>
          <a:p>
            <a:pPr lvl="1" algn="just"/>
            <a:r>
              <a:rPr lang="sr-Latn-BA" dirty="0" smtClean="0"/>
              <a:t>Ako su glavni vektor i glavni moment krutog tela, izloženog delovanju proizvoljnog ravanskog sistema sila, jednaki nuli (0), za takvo telo kažemo da se nalazi u ravnoteži.</a:t>
            </a:r>
          </a:p>
          <a:p>
            <a:pPr lvl="1" algn="just"/>
            <a:r>
              <a:rPr lang="sr-Latn-BA" dirty="0" smtClean="0"/>
              <a:t>Kakvoj ravnoteži?</a:t>
            </a:r>
          </a:p>
          <a:p>
            <a:pPr lvl="2" algn="just"/>
            <a:r>
              <a:rPr lang="sr-Latn-BA" sz="2600" dirty="0" smtClean="0"/>
              <a:t>Stabilnoj,</a:t>
            </a:r>
          </a:p>
          <a:p>
            <a:pPr lvl="2" algn="just"/>
            <a:r>
              <a:rPr lang="sr-Latn-BA" sz="2600" dirty="0" smtClean="0"/>
              <a:t>Nestabilnoj (labilnoj) ili</a:t>
            </a:r>
          </a:p>
          <a:p>
            <a:pPr lvl="2" algn="just"/>
            <a:r>
              <a:rPr lang="sr-Latn-BA" sz="2600" dirty="0" smtClean="0"/>
              <a:t>Indiferentnoj (neutralnoj).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1102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Stabilna ravnoteža krutog tela: </a:t>
            </a:r>
            <a:r>
              <a:rPr lang="sr-Latn-BA" sz="3000" i="1" dirty="0" smtClean="0"/>
              <a:t>Za kruto telo, koje se dejstvom neke sile izvode iz ravnoteže, a koje se po prestanku dejstva sile vrati u prvobitan položaj, kažemo da se nalazi u stabilnoj ravnoteži.</a:t>
            </a:r>
            <a:endParaRPr lang="sr-Latn-BA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28" y="3140968"/>
            <a:ext cx="3042458" cy="225690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44686" y="4947635"/>
            <a:ext cx="346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stabilne ravnoteže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3556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Nestabilna (labilna) ravnoteža krutog tela: </a:t>
            </a:r>
            <a:r>
              <a:rPr lang="sr-Latn-BA" sz="3000" i="1" dirty="0" smtClean="0"/>
              <a:t>Za kruto telo, koje se dejstvom neke sile izvede iz ravnoteže, a koje se po prestanku dejstva sile udaljava od prvobitnog položaja, kažemo da se nalazi u nestabilnoj (labilnoj) ravnoteži.</a:t>
            </a:r>
            <a:endParaRPr lang="sr-Latn-BA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835696" y="5190291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Primer nestabilne (labilne) ravnoteže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14" y="3084817"/>
            <a:ext cx="3659678" cy="293647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240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Indiferentna (neutralna) ravnoteža krutog tela: </a:t>
            </a:r>
            <a:r>
              <a:rPr lang="sr-Latn-BA" sz="3000" i="1" dirty="0" smtClean="0"/>
              <a:t>Za kruto telo, koje se nekom silom izvede iz ravnoteže, a koje po prestanku dejstva sile ponovo zauzima ravnotežni položaj identičan prethodnom, kažemo da se nalazi u indiferentnoj (neutralnoj) ravnoteži.</a:t>
            </a:r>
            <a:endParaRPr lang="sr-Latn-BA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5167128" y="4966368"/>
            <a:ext cx="314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Primer indiferentne (neutralne)  ravnoteže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23420"/>
            <a:ext cx="3129743" cy="228184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334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RAVNOTEŽA SISTEMA KRUTIH TELA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268760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Do sada smo u razmatranje uzimali jedno kruto telo.</a:t>
            </a:r>
          </a:p>
          <a:p>
            <a:pPr algn="just"/>
            <a:r>
              <a:rPr lang="sr-Latn-RS" sz="3000" dirty="0" smtClean="0"/>
              <a:t>Međutim, statički proračuni različitih konstrukcija, sačinjenih od više krutih tela, često se svode na razmatranje ravnoteže konstrukcije u celosti.</a:t>
            </a:r>
          </a:p>
          <a:p>
            <a:pPr algn="just"/>
            <a:r>
              <a:rPr lang="sr-Latn-RS" sz="3000" dirty="0" smtClean="0"/>
              <a:t>Veze kojima su spojena tela u sistem mogu biti spoljašnje i unutrašnje.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865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641331" y="4254187"/>
            <a:ext cx="427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dokaz teorema o redukciji sile na tačku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212794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1)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692696"/>
            <a:ext cx="2592288" cy="18158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Na kruto telo deluje sila </a:t>
            </a:r>
            <a:r>
              <a:rPr lang="sr-Latn-RS" sz="2800" dirty="0" smtClean="0">
                <a:solidFill>
                  <a:srgbClr val="C00000"/>
                </a:solidFill>
              </a:rPr>
              <a:t>F</a:t>
            </a:r>
            <a:r>
              <a:rPr lang="sr-Latn-RS" sz="2800" dirty="0" smtClean="0"/>
              <a:t> kojoj je napadna tačka </a:t>
            </a:r>
            <a:r>
              <a:rPr lang="sr-Latn-RS" sz="2800" b="1" dirty="0" smtClean="0"/>
              <a:t>A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4089863" cy="35287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99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332656"/>
            <a:ext cx="7498080" cy="5736704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Prema zakonu akcije i reakcije (Aksiom 4) pri oslobađanju od unutrašnjih veza imamo reakcije u paru koje su jednake po intenzitetu, a smerovi su im suprotni.</a:t>
            </a:r>
          </a:p>
          <a:p>
            <a:pPr algn="just"/>
            <a:r>
              <a:rPr lang="sr-Latn-RS" sz="3000" dirty="0" smtClean="0"/>
              <a:t>Pri oslobađanju od spoljašnjih veza reakcije se svode na jednu silu</a:t>
            </a:r>
          </a:p>
          <a:p>
            <a:pPr algn="just"/>
            <a:r>
              <a:rPr lang="sr-Latn-RS" sz="3000" dirty="0" smtClean="0"/>
              <a:t>Ako se oslobodimo samo spoljašnjih veza, pri razmatranju ravnoteže, reakcije unutrašnjih veza se ne uzimaju u obzir (ravnotežu sistema tela, odnosno konstrukcije, posmatramo u celosti).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3969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332656"/>
            <a:ext cx="7498080" cy="5736704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Oslobađanjem od spoljašnjih i unutrašnjih veza, vodeći računa o parnosti reakcija unutrašnjih veza, možemo posmatrati ravnotežu svakog pojedinačnog tela u sistemu.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0130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08720"/>
            <a:ext cx="4864608" cy="405993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27784" y="5013176"/>
            <a:ext cx="486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Primer sistema krutih tela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208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712"/>
            <a:ext cx="4862946" cy="40586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27672" y="4941168"/>
            <a:ext cx="486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Reakcije spoljašnjih veza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1196752"/>
            <a:ext cx="273630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Posmatramo ravnotežu sistema tela u celini.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464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20688"/>
            <a:ext cx="4862946" cy="482553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03736" y="5487615"/>
            <a:ext cx="486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Reakcije spoljašnjih i unutršnjih veza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014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35497"/>
            <a:ext cx="5374178" cy="482553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03648" y="5487615"/>
            <a:ext cx="537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Pojedinačno posmatranje tela u sistemu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906686"/>
            <a:ext cx="280831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Posmatramo ravnotežu svakog od tela u sistemu.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417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sp>
        <p:nvSpPr>
          <p:cNvPr id="10" name="TextBox 9"/>
          <p:cNvSpPr txBox="1"/>
          <p:nvPr/>
        </p:nvSpPr>
        <p:spPr>
          <a:xfrm>
            <a:off x="1691680" y="4254187"/>
            <a:ext cx="427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dokaz teorema o redukciji sile na tačku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93953" y="212794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/>
              <a:t>2</a:t>
            </a:r>
            <a:r>
              <a:rPr lang="sr-Latn-RS" sz="3200" b="1" dirty="0" smtClean="0"/>
              <a:t>)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692696"/>
            <a:ext cx="2664296" cy="18158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Na udaljenosti </a:t>
            </a:r>
            <a:r>
              <a:rPr lang="sr-Latn-RS" sz="2800" i="1" dirty="0" smtClean="0"/>
              <a:t>d</a:t>
            </a:r>
            <a:r>
              <a:rPr lang="sr-Latn-RS" sz="2800" dirty="0" smtClean="0"/>
              <a:t> od napadne linije sile F imamo tačku B.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084168" y="2690881"/>
            <a:ext cx="2232248" cy="138499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Moment sile F za tačku B iznosi: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361691"/>
              </p:ext>
            </p:extLst>
          </p:nvPr>
        </p:nvGraphicFramePr>
        <p:xfrm>
          <a:off x="7534597" y="3786683"/>
          <a:ext cx="12858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tion" r:id="rId3" imgW="634680" imgH="253800" progId="Equation.DSMT4">
                  <p:embed/>
                </p:oleObj>
              </mc:Choice>
              <mc:Fallback>
                <p:oleObj name="Equation" r:id="rId3" imgW="63468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597" y="3786683"/>
                        <a:ext cx="1285875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4089863" cy="35287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51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691680" y="4110171"/>
            <a:ext cx="427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dokaz teorema o redukciji sile na tačku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93953" y="212794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3)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548680"/>
            <a:ext cx="2448272" cy="224676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Krutom telu,  u uočenoj tački B, dodat je uravnoteženi sistem sila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101798"/>
              </p:ext>
            </p:extLst>
          </p:nvPr>
        </p:nvGraphicFramePr>
        <p:xfrm>
          <a:off x="7740352" y="2510308"/>
          <a:ext cx="11842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Equation" r:id="rId3" imgW="583920" imgH="203040" progId="Equation.DSMT4">
                  <p:embed/>
                </p:oleObj>
              </mc:Choice>
              <mc:Fallback>
                <p:oleObj name="Equation" r:id="rId3" imgW="58392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2510308"/>
                        <a:ext cx="11842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84168" y="3212976"/>
            <a:ext cx="1512168" cy="95410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 silu F važi: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816981"/>
              </p:ext>
            </p:extLst>
          </p:nvPr>
        </p:nvGraphicFramePr>
        <p:xfrm>
          <a:off x="7020272" y="3813919"/>
          <a:ext cx="11080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Equation" r:id="rId5" imgW="545760" imgH="457200" progId="Equation.DSMT4">
                  <p:embed/>
                </p:oleObj>
              </mc:Choice>
              <mc:Fallback>
                <p:oleObj name="Equation" r:id="rId5" imgW="54576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3813919"/>
                        <a:ext cx="1108075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0"/>
            <a:ext cx="4089863" cy="35287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10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6156176" y="606167"/>
            <a:ext cx="2592288" cy="18158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Na ovoj slici imamo ravanski sistem od tri sile: </a:t>
            </a:r>
            <a:r>
              <a:rPr lang="sr-Latn-RS" sz="2800" dirty="0" smtClean="0">
                <a:solidFill>
                  <a:srgbClr val="FF0000"/>
                </a:solidFill>
              </a:rPr>
              <a:t>F</a:t>
            </a:r>
            <a:r>
              <a:rPr lang="sr-Latn-RS" sz="2800" dirty="0" smtClean="0"/>
              <a:t>, </a:t>
            </a:r>
            <a:r>
              <a:rPr lang="sr-Latn-RS" sz="2800" dirty="0" smtClean="0">
                <a:solidFill>
                  <a:schemeClr val="accent5">
                    <a:lumMod val="50000"/>
                  </a:schemeClr>
                </a:solidFill>
              </a:rPr>
              <a:t>F’ </a:t>
            </a:r>
            <a:r>
              <a:rPr lang="sr-Latn-RS" sz="2800" dirty="0" smtClean="0"/>
              <a:t>i </a:t>
            </a:r>
            <a:r>
              <a:rPr lang="sr-Latn-RS" sz="2800" dirty="0" smtClean="0">
                <a:solidFill>
                  <a:schemeClr val="accent5">
                    <a:lumMod val="50000"/>
                  </a:schemeClr>
                </a:solidFill>
              </a:rPr>
              <a:t>F’’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2556103"/>
            <a:ext cx="2592288" cy="18158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Sile </a:t>
            </a:r>
            <a:r>
              <a:rPr lang="sr-Latn-RS" sz="2800" dirty="0" smtClean="0">
                <a:solidFill>
                  <a:srgbClr val="FF0000"/>
                </a:solidFill>
              </a:rPr>
              <a:t>F</a:t>
            </a:r>
            <a:r>
              <a:rPr lang="sr-Latn-RS" sz="2800" dirty="0" smtClean="0"/>
              <a:t> i </a:t>
            </a:r>
            <a:r>
              <a:rPr lang="sr-Latn-RS" sz="2800" dirty="0" smtClean="0">
                <a:solidFill>
                  <a:schemeClr val="accent5">
                    <a:lumMod val="50000"/>
                  </a:schemeClr>
                </a:solidFill>
              </a:rPr>
              <a:t>F’’</a:t>
            </a:r>
            <a:r>
              <a:rPr lang="sr-Latn-RS" sz="2800" dirty="0" smtClean="0"/>
              <a:t> obrazuju spreg čiji moment iznosi: 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973464"/>
              </p:ext>
            </p:extLst>
          </p:nvPr>
        </p:nvGraphicFramePr>
        <p:xfrm>
          <a:off x="6845051" y="4293096"/>
          <a:ext cx="19034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3" imgW="939600" imgH="253800" progId="Equation.DSMT4">
                  <p:embed/>
                </p:oleObj>
              </mc:Choice>
              <mc:Fallback>
                <p:oleObj name="Equation" r:id="rId3" imgW="93960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051" y="4293096"/>
                        <a:ext cx="1903413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0"/>
            <a:ext cx="4089863" cy="35287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805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115616" y="2020668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4)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35262" y="4149080"/>
            <a:ext cx="409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dokaz teorema o redukciji sile na tačku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06968" y="548680"/>
            <a:ext cx="2913504" cy="224676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Posmatrajmo sada </a:t>
            </a:r>
            <a:r>
              <a:rPr lang="sr-Latn-RS" sz="2800" b="1" dirty="0" smtClean="0"/>
              <a:t>proizvoljnu tačku O</a:t>
            </a:r>
            <a:r>
              <a:rPr lang="sr-Latn-RS" sz="2800" dirty="0" smtClean="0"/>
              <a:t> i analizirajmo obrtno dejstvo oko ove tačke.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73" y="548680"/>
            <a:ext cx="4089863" cy="35287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30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26079"/>
              </p:ext>
            </p:extLst>
          </p:nvPr>
        </p:nvGraphicFramePr>
        <p:xfrm>
          <a:off x="7601421" y="1988840"/>
          <a:ext cx="92551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4" name="Equation" r:id="rId3" imgW="457200" imgH="190440" progId="Equation.DSMT4">
                  <p:embed/>
                </p:oleObj>
              </mc:Choice>
              <mc:Fallback>
                <p:oleObj name="Equation" r:id="rId3" imgW="457200" imgH="190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1421" y="1988840"/>
                        <a:ext cx="925512" cy="37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flipH="1">
            <a:off x="8022877" y="2492896"/>
            <a:ext cx="144016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09193"/>
              </p:ext>
            </p:extLst>
          </p:nvPr>
        </p:nvGraphicFramePr>
        <p:xfrm>
          <a:off x="6569075" y="4468813"/>
          <a:ext cx="23431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5" name="Equation" r:id="rId5" imgW="1155600" imgH="279360" progId="Equation.DSMT4">
                  <p:embed/>
                </p:oleObj>
              </mc:Choice>
              <mc:Fallback>
                <p:oleObj name="Equation" r:id="rId5" imgW="115560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4468813"/>
                        <a:ext cx="2343150" cy="557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311458"/>
              </p:ext>
            </p:extLst>
          </p:nvPr>
        </p:nvGraphicFramePr>
        <p:xfrm>
          <a:off x="7952804" y="4032300"/>
          <a:ext cx="2841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6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2804" y="4032300"/>
                        <a:ext cx="284162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95736" y="4437112"/>
            <a:ext cx="3763007" cy="138499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Dejstvo na telo, se nije promenilo i teorem je dokazan.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11" idx="3"/>
            <a:endCxn id="9" idx="1"/>
          </p:cNvCxnSpPr>
          <p:nvPr/>
        </p:nvCxnSpPr>
        <p:spPr>
          <a:xfrm flipV="1">
            <a:off x="5958743" y="4747419"/>
            <a:ext cx="610332" cy="382191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73" y="548680"/>
            <a:ext cx="4089863" cy="35287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492606"/>
              </p:ext>
            </p:extLst>
          </p:nvPr>
        </p:nvGraphicFramePr>
        <p:xfrm>
          <a:off x="5286573" y="2924944"/>
          <a:ext cx="33178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7" name="Equation" r:id="rId10" imgW="1638000" imgH="482400" progId="Equation.DSMT4">
                  <p:embed/>
                </p:oleObj>
              </mc:Choice>
              <mc:Fallback>
                <p:oleObj name="Equation" r:id="rId10" imgW="163800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573" y="2924944"/>
                        <a:ext cx="3317875" cy="962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4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4467</TotalTime>
  <Words>1473</Words>
  <Application>Microsoft Office PowerPoint</Application>
  <PresentationFormat>On-screen Show (4:3)</PresentationFormat>
  <Paragraphs>212</Paragraphs>
  <Slides>45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PROIZVOLJAN RAVANSKI SISTEM SILA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RAVNOTEŽA SISTEMA KRUTIH TELA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Strain Posavljak</cp:lastModifiedBy>
  <cp:revision>492</cp:revision>
  <dcterms:created xsi:type="dcterms:W3CDTF">2013-09-29T06:25:24Z</dcterms:created>
  <dcterms:modified xsi:type="dcterms:W3CDTF">2022-10-13T19:17:34Z</dcterms:modified>
</cp:coreProperties>
</file>