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2"/>
  </p:notesMasterIdLst>
  <p:handoutMasterIdLst>
    <p:handoutMasterId r:id="rId53"/>
  </p:handoutMasterIdLst>
  <p:sldIdLst>
    <p:sldId id="256" r:id="rId2"/>
    <p:sldId id="257" r:id="rId3"/>
    <p:sldId id="292" r:id="rId4"/>
    <p:sldId id="339" r:id="rId5"/>
    <p:sldId id="303" r:id="rId6"/>
    <p:sldId id="294" r:id="rId7"/>
    <p:sldId id="295" r:id="rId8"/>
    <p:sldId id="296" r:id="rId9"/>
    <p:sldId id="342" r:id="rId10"/>
    <p:sldId id="343" r:id="rId11"/>
    <p:sldId id="344" r:id="rId12"/>
    <p:sldId id="325" r:id="rId13"/>
    <p:sldId id="326" r:id="rId14"/>
    <p:sldId id="345" r:id="rId15"/>
    <p:sldId id="290" r:id="rId16"/>
    <p:sldId id="291" r:id="rId17"/>
    <p:sldId id="317" r:id="rId18"/>
    <p:sldId id="320" r:id="rId19"/>
    <p:sldId id="318" r:id="rId20"/>
    <p:sldId id="319" r:id="rId21"/>
    <p:sldId id="321" r:id="rId22"/>
    <p:sldId id="340" r:id="rId23"/>
    <p:sldId id="341" r:id="rId24"/>
    <p:sldId id="324" r:id="rId25"/>
    <p:sldId id="305" r:id="rId26"/>
    <p:sldId id="307" r:id="rId27"/>
    <p:sldId id="308" r:id="rId28"/>
    <p:sldId id="310" r:id="rId29"/>
    <p:sldId id="306" r:id="rId30"/>
    <p:sldId id="309" r:id="rId31"/>
    <p:sldId id="311" r:id="rId32"/>
    <p:sldId id="312" r:id="rId33"/>
    <p:sldId id="315" r:id="rId34"/>
    <p:sldId id="313" r:id="rId35"/>
    <p:sldId id="314" r:id="rId36"/>
    <p:sldId id="316" r:id="rId37"/>
    <p:sldId id="346" r:id="rId38"/>
    <p:sldId id="347" r:id="rId39"/>
    <p:sldId id="348" r:id="rId40"/>
    <p:sldId id="330" r:id="rId41"/>
    <p:sldId id="329" r:id="rId42"/>
    <p:sldId id="332" r:id="rId43"/>
    <p:sldId id="333" r:id="rId44"/>
    <p:sldId id="334" r:id="rId45"/>
    <p:sldId id="349" r:id="rId46"/>
    <p:sldId id="351" r:id="rId47"/>
    <p:sldId id="352" r:id="rId48"/>
    <p:sldId id="350" r:id="rId49"/>
    <p:sldId id="337" r:id="rId50"/>
    <p:sldId id="338" r:id="rId51"/>
  </p:sldIdLst>
  <p:sldSz cx="9144000" cy="6858000" type="screen4x3"/>
  <p:notesSz cx="9309100" cy="7053263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5" Type="http://schemas.openxmlformats.org/officeDocument/2006/relationships/image" Target="../media/image48.wmf"/><Relationship Id="rId4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5" Type="http://schemas.openxmlformats.org/officeDocument/2006/relationships/image" Target="../media/image51.wmf"/><Relationship Id="rId4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image" Target="../media/image51.wmf"/><Relationship Id="rId1" Type="http://schemas.openxmlformats.org/officeDocument/2006/relationships/image" Target="../media/image48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image" Target="../media/image85.wmf"/><Relationship Id="rId7" Type="http://schemas.openxmlformats.org/officeDocument/2006/relationships/image" Target="../media/image88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7.wmf"/><Relationship Id="rId5" Type="http://schemas.openxmlformats.org/officeDocument/2006/relationships/image" Target="../media/image24.wmf"/><Relationship Id="rId10" Type="http://schemas.openxmlformats.org/officeDocument/2006/relationships/image" Target="../media/image91.wmf"/><Relationship Id="rId4" Type="http://schemas.openxmlformats.org/officeDocument/2006/relationships/image" Target="../media/image86.wmf"/><Relationship Id="rId9" Type="http://schemas.openxmlformats.org/officeDocument/2006/relationships/image" Target="../media/image90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7" Type="http://schemas.openxmlformats.org/officeDocument/2006/relationships/image" Target="../media/image106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6" Type="http://schemas.openxmlformats.org/officeDocument/2006/relationships/image" Target="../media/image105.wmf"/><Relationship Id="rId5" Type="http://schemas.openxmlformats.org/officeDocument/2006/relationships/image" Target="../media/image24.wmf"/><Relationship Id="rId4" Type="http://schemas.openxmlformats.org/officeDocument/2006/relationships/image" Target="../media/image104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20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12" Type="http://schemas.openxmlformats.org/officeDocument/2006/relationships/image" Target="../media/image32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11" Type="http://schemas.openxmlformats.org/officeDocument/2006/relationships/image" Target="../media/image31.wmf"/><Relationship Id="rId5" Type="http://schemas.openxmlformats.org/officeDocument/2006/relationships/image" Target="../media/image25.wmf"/><Relationship Id="rId10" Type="http://schemas.openxmlformats.org/officeDocument/2006/relationships/image" Target="../media/image30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37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1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33943" cy="353888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3" y="1"/>
            <a:ext cx="4033943" cy="353888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E6A8FE76-2460-43E4-9FBF-666EC2755A3A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99376"/>
            <a:ext cx="4033943" cy="353887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3" y="6699376"/>
            <a:ext cx="4033943" cy="353887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64E40121-F42E-440B-B300-C64B40348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2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1F435D13-A29D-4115-9F9D-57EC2DE48316}" type="datetimeFigureOut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528638"/>
            <a:ext cx="3525838" cy="2644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50300"/>
            <a:ext cx="7447280" cy="3173968"/>
          </a:xfrm>
          <a:prstGeom prst="rect">
            <a:avLst/>
          </a:prstGeom>
        </p:spPr>
        <p:txBody>
          <a:bodyPr vert="horz" lIns="93497" tIns="46749" rIns="93497" bIns="467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99376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3" y="6699376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F51B57B7-22DB-4FAC-BB8F-E5EFEBAF7825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73497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5</a:t>
            </a:fld>
            <a:endParaRPr lang="sr-Latn-B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33</a:t>
            </a:fld>
            <a:endParaRPr lang="sr-Latn-B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36</a:t>
            </a:fld>
            <a:endParaRPr lang="sr-Latn-B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41</a:t>
            </a:fld>
            <a:endParaRPr lang="sr-Latn-B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42</a:t>
            </a:fld>
            <a:endParaRPr lang="sr-Latn-B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43</a:t>
            </a:fld>
            <a:endParaRPr lang="sr-Latn-B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15</a:t>
            </a:fld>
            <a:endParaRPr lang="sr-Latn-B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16</a:t>
            </a:fld>
            <a:endParaRPr lang="sr-Latn-B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18</a:t>
            </a:fld>
            <a:endParaRPr lang="sr-Latn-B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19</a:t>
            </a:fld>
            <a:endParaRPr lang="sr-Latn-B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26</a:t>
            </a:fld>
            <a:endParaRPr lang="sr-Latn-B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27</a:t>
            </a:fld>
            <a:endParaRPr lang="sr-Latn-B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28</a:t>
            </a:fld>
            <a:endParaRPr lang="sr-Latn-B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32</a:t>
            </a:fld>
            <a:endParaRPr lang="sr-Latn-B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7703-8E16-487E-9C53-5689B35F1D8A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A0E7-D7EE-49B6-B6C2-B607531B6015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CEEA-64DD-4F7E-972B-B3E624173843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D375-66D2-4263-B149-F7313A838E3D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C71E-8544-4CFF-A937-EC4E0B9C919A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2F60-BD0A-41E4-863C-4EAD360F08C3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A6BB-F95F-48BA-89E8-12713FF2513F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9468-6968-41E6-80E1-73184D1A2A2E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0319-D2A6-4E1F-B1B3-113C61BEEB69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40A75F-5F73-460E-986C-9D6CF0A14AB4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r-Latn-B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2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7.wmf"/><Relationship Id="rId1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image" Target="../media/image12.jpeg"/><Relationship Id="rId10" Type="http://schemas.openxmlformats.org/officeDocument/2006/relationships/image" Target="../media/image16.wmf"/><Relationship Id="rId19" Type="http://schemas.openxmlformats.org/officeDocument/2006/relationships/image" Target="../media/image20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28.wmf"/><Relationship Id="rId26" Type="http://schemas.openxmlformats.org/officeDocument/2006/relationships/image" Target="../media/image31.wmf"/><Relationship Id="rId3" Type="http://schemas.openxmlformats.org/officeDocument/2006/relationships/oleObject" Target="../embeddings/oleObject13.bin"/><Relationship Id="rId21" Type="http://schemas.openxmlformats.org/officeDocument/2006/relationships/image" Target="../media/image29.wmf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20.bin"/><Relationship Id="rId25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.wmf"/><Relationship Id="rId20" Type="http://schemas.openxmlformats.org/officeDocument/2006/relationships/oleObject" Target="../embeddings/oleObject22.bin"/><Relationship Id="rId29" Type="http://schemas.openxmlformats.org/officeDocument/2006/relationships/image" Target="../media/image12.jpeg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7.bin"/><Relationship Id="rId24" Type="http://schemas.openxmlformats.org/officeDocument/2006/relationships/image" Target="../media/image30.wmf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23" Type="http://schemas.openxmlformats.org/officeDocument/2006/relationships/oleObject" Target="../embeddings/oleObject24.bin"/><Relationship Id="rId28" Type="http://schemas.openxmlformats.org/officeDocument/2006/relationships/image" Target="../media/image32.wmf"/><Relationship Id="rId10" Type="http://schemas.openxmlformats.org/officeDocument/2006/relationships/image" Target="../media/image24.wmf"/><Relationship Id="rId19" Type="http://schemas.openxmlformats.org/officeDocument/2006/relationships/oleObject" Target="../embeddings/oleObject21.bin"/><Relationship Id="rId31" Type="http://schemas.openxmlformats.org/officeDocument/2006/relationships/image" Target="../media/image20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6.wmf"/><Relationship Id="rId22" Type="http://schemas.openxmlformats.org/officeDocument/2006/relationships/oleObject" Target="../embeddings/oleObject23.bin"/><Relationship Id="rId27" Type="http://schemas.openxmlformats.org/officeDocument/2006/relationships/oleObject" Target="../embeddings/oleObject26.bin"/><Relationship Id="rId30" Type="http://schemas.openxmlformats.org/officeDocument/2006/relationships/oleObject" Target="../embeddings/oleObject2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6.wmf"/><Relationship Id="rId1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7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35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31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0.jpeg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image" Target="../media/image40.jpeg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39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40.jpeg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44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44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40.jpeg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44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49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56.bin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54.wmf"/><Relationship Id="rId17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6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5" Type="http://schemas.openxmlformats.org/officeDocument/2006/relationships/oleObject" Target="../embeddings/oleObject57.bin"/><Relationship Id="rId10" Type="http://schemas.openxmlformats.org/officeDocument/2006/relationships/image" Target="../media/image53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5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57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image" Target="../media/image64.jpeg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6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6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7" Type="http://schemas.openxmlformats.org/officeDocument/2006/relationships/image" Target="../media/image6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65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8.bin"/><Relationship Id="rId5" Type="http://schemas.openxmlformats.org/officeDocument/2006/relationships/image" Target="../media/image70.jpeg"/><Relationship Id="rId4" Type="http://schemas.openxmlformats.org/officeDocument/2006/relationships/image" Target="../media/image68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71.wmf"/><Relationship Id="rId4" Type="http://schemas.openxmlformats.org/officeDocument/2006/relationships/oleObject" Target="../embeddings/oleObject69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73.wmf"/><Relationship Id="rId4" Type="http://schemas.openxmlformats.org/officeDocument/2006/relationships/oleObject" Target="../embeddings/oleObject70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7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72.bin"/><Relationship Id="rId5" Type="http://schemas.openxmlformats.org/officeDocument/2006/relationships/image" Target="../media/image75.wmf"/><Relationship Id="rId4" Type="http://schemas.openxmlformats.org/officeDocument/2006/relationships/oleObject" Target="../embeddings/oleObject71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image" Target="../media/image82.jpeg"/><Relationship Id="rId7" Type="http://schemas.openxmlformats.org/officeDocument/2006/relationships/image" Target="../media/image8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74.bin"/><Relationship Id="rId5" Type="http://schemas.openxmlformats.org/officeDocument/2006/relationships/image" Target="../media/image79.wmf"/><Relationship Id="rId4" Type="http://schemas.openxmlformats.org/officeDocument/2006/relationships/oleObject" Target="../embeddings/oleObject73.bin"/><Relationship Id="rId9" Type="http://schemas.openxmlformats.org/officeDocument/2006/relationships/image" Target="../media/image8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image" Target="../media/image24.wmf"/><Relationship Id="rId18" Type="http://schemas.openxmlformats.org/officeDocument/2006/relationships/oleObject" Target="../embeddings/oleObject83.bin"/><Relationship Id="rId3" Type="http://schemas.openxmlformats.org/officeDocument/2006/relationships/image" Target="../media/image82.jpeg"/><Relationship Id="rId21" Type="http://schemas.openxmlformats.org/officeDocument/2006/relationships/image" Target="../media/image90.wmf"/><Relationship Id="rId7" Type="http://schemas.openxmlformats.org/officeDocument/2006/relationships/image" Target="../media/image84.wmf"/><Relationship Id="rId12" Type="http://schemas.openxmlformats.org/officeDocument/2006/relationships/oleObject" Target="../embeddings/oleObject80.bin"/><Relationship Id="rId17" Type="http://schemas.openxmlformats.org/officeDocument/2006/relationships/image" Target="../media/image8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2.bin"/><Relationship Id="rId20" Type="http://schemas.openxmlformats.org/officeDocument/2006/relationships/oleObject" Target="../embeddings/oleObject84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77.bin"/><Relationship Id="rId11" Type="http://schemas.openxmlformats.org/officeDocument/2006/relationships/image" Target="../media/image86.wmf"/><Relationship Id="rId5" Type="http://schemas.openxmlformats.org/officeDocument/2006/relationships/image" Target="../media/image83.wmf"/><Relationship Id="rId15" Type="http://schemas.openxmlformats.org/officeDocument/2006/relationships/image" Target="../media/image87.wmf"/><Relationship Id="rId23" Type="http://schemas.openxmlformats.org/officeDocument/2006/relationships/image" Target="../media/image91.wmf"/><Relationship Id="rId10" Type="http://schemas.openxmlformats.org/officeDocument/2006/relationships/oleObject" Target="../embeddings/oleObject79.bin"/><Relationship Id="rId19" Type="http://schemas.openxmlformats.org/officeDocument/2006/relationships/image" Target="../media/image89.wmf"/><Relationship Id="rId4" Type="http://schemas.openxmlformats.org/officeDocument/2006/relationships/oleObject" Target="../embeddings/oleObject76.bin"/><Relationship Id="rId9" Type="http://schemas.openxmlformats.org/officeDocument/2006/relationships/image" Target="../media/image85.wmf"/><Relationship Id="rId14" Type="http://schemas.openxmlformats.org/officeDocument/2006/relationships/oleObject" Target="../embeddings/oleObject81.bin"/><Relationship Id="rId22" Type="http://schemas.openxmlformats.org/officeDocument/2006/relationships/oleObject" Target="../embeddings/oleObject85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93.jpeg"/><Relationship Id="rId4" Type="http://schemas.openxmlformats.org/officeDocument/2006/relationships/image" Target="../media/image92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95.wmf"/><Relationship Id="rId4" Type="http://schemas.openxmlformats.org/officeDocument/2006/relationships/oleObject" Target="../embeddings/oleObject87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3" Type="http://schemas.openxmlformats.org/officeDocument/2006/relationships/image" Target="../media/image96.jpeg"/><Relationship Id="rId7" Type="http://schemas.openxmlformats.org/officeDocument/2006/relationships/image" Target="../media/image9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89.bin"/><Relationship Id="rId5" Type="http://schemas.openxmlformats.org/officeDocument/2006/relationships/image" Target="../media/image97.wmf"/><Relationship Id="rId4" Type="http://schemas.openxmlformats.org/officeDocument/2006/relationships/oleObject" Target="../embeddings/oleObject88.bin"/><Relationship Id="rId9" Type="http://schemas.openxmlformats.org/officeDocument/2006/relationships/image" Target="../media/image91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7" Type="http://schemas.openxmlformats.org/officeDocument/2006/relationships/image" Target="../media/image10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92.bin"/><Relationship Id="rId5" Type="http://schemas.openxmlformats.org/officeDocument/2006/relationships/image" Target="../media/image99.wmf"/><Relationship Id="rId4" Type="http://schemas.openxmlformats.org/officeDocument/2006/relationships/oleObject" Target="../embeddings/oleObject91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13" Type="http://schemas.openxmlformats.org/officeDocument/2006/relationships/oleObject" Target="../embeddings/oleObject98.bin"/><Relationship Id="rId18" Type="http://schemas.openxmlformats.org/officeDocument/2006/relationships/oleObject" Target="../embeddings/oleObject102.bin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5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10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0.bin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02.wmf"/><Relationship Id="rId11" Type="http://schemas.openxmlformats.org/officeDocument/2006/relationships/oleObject" Target="../embeddings/oleObject97.bin"/><Relationship Id="rId5" Type="http://schemas.openxmlformats.org/officeDocument/2006/relationships/oleObject" Target="../embeddings/oleObject94.bin"/><Relationship Id="rId15" Type="http://schemas.openxmlformats.org/officeDocument/2006/relationships/image" Target="../media/image105.wmf"/><Relationship Id="rId10" Type="http://schemas.openxmlformats.org/officeDocument/2006/relationships/image" Target="../media/image104.wmf"/><Relationship Id="rId19" Type="http://schemas.openxmlformats.org/officeDocument/2006/relationships/image" Target="../media/image106.wmf"/><Relationship Id="rId4" Type="http://schemas.openxmlformats.org/officeDocument/2006/relationships/image" Target="../media/image101.wmf"/><Relationship Id="rId9" Type="http://schemas.openxmlformats.org/officeDocument/2006/relationships/oleObject" Target="../embeddings/oleObject96.bin"/><Relationship Id="rId14" Type="http://schemas.openxmlformats.org/officeDocument/2006/relationships/oleObject" Target="../embeddings/oleObject9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07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1313874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sz="6000" b="1" dirty="0" smtClean="0"/>
              <a:t>MEHANIKA I </a:t>
            </a:r>
            <a:r>
              <a:rPr lang="sr-Latn-BA" sz="4000" b="1" dirty="0" smtClean="0"/>
              <a:t/>
            </a:r>
            <a:br>
              <a:rPr lang="sr-Latn-BA" sz="4000" b="1" dirty="0" smtClean="0"/>
            </a:br>
            <a:r>
              <a:rPr lang="sr-Latn-BA" sz="4000" b="1" dirty="0" smtClean="0"/>
              <a:t>(STATIKA)</a:t>
            </a:r>
            <a:endParaRPr lang="sr-Latn-BA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3105160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MEH1-</a:t>
            </a:r>
            <a:r>
              <a:rPr lang="sr-Latn-BA" sz="4000" dirty="0" smtClean="0"/>
              <a:t>22</a:t>
            </a:r>
            <a:r>
              <a:rPr lang="en-US" sz="4000" dirty="0" smtClean="0"/>
              <a:t>.2</a:t>
            </a:r>
            <a:r>
              <a:rPr lang="sr-Latn-BA" sz="4000" dirty="0" smtClean="0"/>
              <a:t>3</a:t>
            </a:r>
            <a:r>
              <a:rPr lang="en-US" sz="4000" dirty="0" smtClean="0"/>
              <a:t>-P3</a:t>
            </a:r>
            <a:endParaRPr lang="sr-Latn-BA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F0F9-D4A8-454B-AD2F-BFC34CB3EB63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</a:t>
            </a:fld>
            <a:endParaRPr lang="sr-Latn-B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10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259632" y="242088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4</a:t>
            </a:r>
            <a:r>
              <a:rPr lang="sr-Latn-RS" sz="3600" b="1" dirty="0" smtClean="0"/>
              <a:t>)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332" y="332656"/>
            <a:ext cx="6808124" cy="557368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687767"/>
              </p:ext>
            </p:extLst>
          </p:nvPr>
        </p:nvGraphicFramePr>
        <p:xfrm>
          <a:off x="3851275" y="766763"/>
          <a:ext cx="148907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2" name="Equation" r:id="rId4" imgW="736560" imgH="215640" progId="Equation.DSMT4">
                  <p:embed/>
                </p:oleObj>
              </mc:Choice>
              <mc:Fallback>
                <p:oleObj name="Equation" r:id="rId4" imgW="736560" imgH="215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766763"/>
                        <a:ext cx="1489075" cy="430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027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11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259632" y="242088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5</a:t>
            </a:r>
            <a:r>
              <a:rPr lang="sr-Latn-RS" sz="3600" b="1" dirty="0" smtClean="0"/>
              <a:t>)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821" y="559825"/>
            <a:ext cx="6901643" cy="5461463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126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12</a:t>
            </a:fld>
            <a:endParaRPr lang="sr-Latn-BA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560257"/>
              </p:ext>
            </p:extLst>
          </p:nvPr>
        </p:nvGraphicFramePr>
        <p:xfrm>
          <a:off x="4067944" y="4365104"/>
          <a:ext cx="1666875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1" name="Equation" r:id="rId3" imgW="825480" imgH="939600" progId="Equation.DSMT4">
                  <p:embed/>
                </p:oleObj>
              </mc:Choice>
              <mc:Fallback>
                <p:oleObj name="Equation" r:id="rId3" imgW="825480" imgH="939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4365104"/>
                        <a:ext cx="1666875" cy="1873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22160"/>
              </p:ext>
            </p:extLst>
          </p:nvPr>
        </p:nvGraphicFramePr>
        <p:xfrm>
          <a:off x="1547664" y="4797152"/>
          <a:ext cx="200025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2" name="Equation" r:id="rId5" imgW="990360" imgH="457200" progId="Equation.DSMT4">
                  <p:embed/>
                </p:oleObj>
              </mc:Choice>
              <mc:Fallback>
                <p:oleObj name="Equation" r:id="rId5" imgW="99036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4797152"/>
                        <a:ext cx="2000250" cy="911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505040"/>
              </p:ext>
            </p:extLst>
          </p:nvPr>
        </p:nvGraphicFramePr>
        <p:xfrm>
          <a:off x="5842422" y="5085184"/>
          <a:ext cx="385762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3" name="Equation" r:id="rId7" imgW="190440" imgH="152280" progId="Equation.DSMT4">
                  <p:embed/>
                </p:oleObj>
              </mc:Choice>
              <mc:Fallback>
                <p:oleObj name="Equation" r:id="rId7" imgW="190440" imgH="1522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422" y="5085184"/>
                        <a:ext cx="385762" cy="303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09931"/>
              </p:ext>
            </p:extLst>
          </p:nvPr>
        </p:nvGraphicFramePr>
        <p:xfrm>
          <a:off x="6329065" y="4365104"/>
          <a:ext cx="1411287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4" name="Equation" r:id="rId9" imgW="698400" imgH="939600" progId="Equation.DSMT4">
                  <p:embed/>
                </p:oleObj>
              </mc:Choice>
              <mc:Fallback>
                <p:oleObj name="Equation" r:id="rId9" imgW="698400" imgH="939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9065" y="4365104"/>
                        <a:ext cx="1411287" cy="1873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08247"/>
              </p:ext>
            </p:extLst>
          </p:nvPr>
        </p:nvGraphicFramePr>
        <p:xfrm>
          <a:off x="3635896" y="5085184"/>
          <a:ext cx="385763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5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5085184"/>
                        <a:ext cx="385763" cy="3032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Elbow Connector 16"/>
          <p:cNvCxnSpPr>
            <a:stCxn id="11" idx="3"/>
            <a:endCxn id="5" idx="3"/>
          </p:cNvCxnSpPr>
          <p:nvPr/>
        </p:nvCxnSpPr>
        <p:spPr>
          <a:xfrm flipH="1">
            <a:off x="7740352" y="2958336"/>
            <a:ext cx="792088" cy="2343393"/>
          </a:xfrm>
          <a:prstGeom prst="bentConnector3">
            <a:avLst>
              <a:gd name="adj1" fmla="val -2886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10568"/>
              </p:ext>
            </p:extLst>
          </p:nvPr>
        </p:nvGraphicFramePr>
        <p:xfrm>
          <a:off x="6255469" y="332656"/>
          <a:ext cx="14128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6" name="Equation" r:id="rId13" imgW="698400" imgH="228600" progId="Equation.DSMT4">
                  <p:embed/>
                </p:oleObj>
              </mc:Choice>
              <mc:Fallback>
                <p:oleObj name="Equation" r:id="rId13" imgW="6984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5469" y="332656"/>
                        <a:ext cx="1412875" cy="4556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327476" y="1988840"/>
            <a:ext cx="2204964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S obzirom na  sličnosti </a:t>
            </a:r>
            <a:r>
              <a:rPr lang="sr-Latn-RS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sr-Latn-RS" sz="2400" dirty="0" smtClean="0">
                <a:solidFill>
                  <a:srgbClr val="FF0000"/>
                </a:solidFill>
              </a:rPr>
              <a:t>ACD</a:t>
            </a:r>
            <a:r>
              <a:rPr lang="sr-Latn-RS" sz="2400" dirty="0" smtClean="0"/>
              <a:t> i </a:t>
            </a:r>
            <a:r>
              <a:rPr lang="sr-Latn-RS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sr-Latn-RS" sz="2400" dirty="0" smtClean="0">
                <a:solidFill>
                  <a:srgbClr val="FF0000"/>
                </a:solidFill>
              </a:rPr>
              <a:t>AKL</a:t>
            </a:r>
            <a:r>
              <a:rPr lang="sr-Latn-RS" sz="2400" dirty="0" smtClean="0"/>
              <a:t>, te </a:t>
            </a:r>
            <a:r>
              <a:rPr lang="sr-Latn-RS" sz="2400" dirty="0" smtClean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sr-Latn-RS" sz="2400" dirty="0" smtClean="0">
                <a:solidFill>
                  <a:srgbClr val="0070C0"/>
                </a:solidFill>
              </a:rPr>
              <a:t>BCD</a:t>
            </a:r>
            <a:r>
              <a:rPr lang="sr-Latn-RS" sz="2400" dirty="0" smtClean="0"/>
              <a:t> i </a:t>
            </a:r>
            <a:r>
              <a:rPr lang="sr-Latn-RS" sz="2400" dirty="0" smtClean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sr-Latn-RS" sz="2400" dirty="0" smtClean="0">
                <a:solidFill>
                  <a:srgbClr val="0070C0"/>
                </a:solidFill>
              </a:rPr>
              <a:t>BPT</a:t>
            </a:r>
            <a:r>
              <a:rPr lang="sr-Latn-RS" sz="2400" dirty="0" smtClean="0"/>
              <a:t>, dobijamo: 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32656"/>
            <a:ext cx="4602480" cy="3639312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057524"/>
              </p:ext>
            </p:extLst>
          </p:nvPr>
        </p:nvGraphicFramePr>
        <p:xfrm>
          <a:off x="1547664" y="4187825"/>
          <a:ext cx="9731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7" name="Equation" r:id="rId16" imgW="482400" imgH="241200" progId="Equation.DSMT4">
                  <p:embed/>
                </p:oleObj>
              </mc:Choice>
              <mc:Fallback>
                <p:oleObj name="Equation" r:id="rId16" imgW="482400" imgH="2412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4187825"/>
                        <a:ext cx="973138" cy="479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Elbow Connector 14"/>
          <p:cNvCxnSpPr>
            <a:stCxn id="9" idx="1"/>
            <a:endCxn id="13" idx="1"/>
          </p:cNvCxnSpPr>
          <p:nvPr/>
        </p:nvCxnSpPr>
        <p:spPr>
          <a:xfrm rot="10800000">
            <a:off x="1547664" y="4427538"/>
            <a:ext cx="12700" cy="825227"/>
          </a:xfrm>
          <a:prstGeom prst="bentConnector3">
            <a:avLst>
              <a:gd name="adj1" fmla="val 180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027270"/>
              </p:ext>
            </p:extLst>
          </p:nvPr>
        </p:nvGraphicFramePr>
        <p:xfrm>
          <a:off x="2405708" y="5740345"/>
          <a:ext cx="284162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8" name="Equation" r:id="rId18" imgW="139680" imgH="203040" progId="Equation.DSMT4">
                  <p:embed/>
                </p:oleObj>
              </mc:Choice>
              <mc:Fallback>
                <p:oleObj name="Equation" r:id="rId18" imgW="139680" imgH="2030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5708" y="5740345"/>
                        <a:ext cx="284162" cy="404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410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13</a:t>
            </a:fld>
            <a:endParaRPr lang="sr-Latn-BA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27240"/>
              </p:ext>
            </p:extLst>
          </p:nvPr>
        </p:nvGraphicFramePr>
        <p:xfrm>
          <a:off x="6614169" y="690340"/>
          <a:ext cx="18462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2" name="Equation" r:id="rId3" imgW="914400" imgH="253800" progId="Equation.DSMT4">
                  <p:embed/>
                </p:oleObj>
              </mc:Choice>
              <mc:Fallback>
                <p:oleObj name="Equation" r:id="rId3" imgW="914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4169" y="690340"/>
                        <a:ext cx="1846263" cy="5064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63950"/>
              </p:ext>
            </p:extLst>
          </p:nvPr>
        </p:nvGraphicFramePr>
        <p:xfrm>
          <a:off x="6604198" y="1770460"/>
          <a:ext cx="12319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3" name="Equation" r:id="rId5" imgW="609480" imgH="457200" progId="Equation.DSMT4">
                  <p:embed/>
                </p:oleObj>
              </mc:Choice>
              <mc:Fallback>
                <p:oleObj name="Equation" r:id="rId5" imgW="60948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198" y="1770460"/>
                        <a:ext cx="1231900" cy="911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24198"/>
              </p:ext>
            </p:extLst>
          </p:nvPr>
        </p:nvGraphicFramePr>
        <p:xfrm>
          <a:off x="6604198" y="3189412"/>
          <a:ext cx="148907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4" name="Equation" r:id="rId7" imgW="736560" imgH="431640" progId="Equation.DSMT4">
                  <p:embed/>
                </p:oleObj>
              </mc:Choice>
              <mc:Fallback>
                <p:oleObj name="Equation" r:id="rId7" imgW="736560" imgH="4316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198" y="3189412"/>
                        <a:ext cx="1489075" cy="860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943607"/>
              </p:ext>
            </p:extLst>
          </p:nvPr>
        </p:nvGraphicFramePr>
        <p:xfrm>
          <a:off x="7041703" y="2736155"/>
          <a:ext cx="2825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5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1703" y="2736155"/>
                        <a:ext cx="282575" cy="40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545251"/>
              </p:ext>
            </p:extLst>
          </p:nvPr>
        </p:nvGraphicFramePr>
        <p:xfrm>
          <a:off x="4644008" y="5644480"/>
          <a:ext cx="38576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6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5644480"/>
                        <a:ext cx="385762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029209"/>
              </p:ext>
            </p:extLst>
          </p:nvPr>
        </p:nvGraphicFramePr>
        <p:xfrm>
          <a:off x="6588224" y="4557531"/>
          <a:ext cx="1411287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7" name="Equation" r:id="rId13" imgW="698400" imgH="228600" progId="Equation.DSMT4">
                  <p:embed/>
                </p:oleObj>
              </mc:Choice>
              <mc:Fallback>
                <p:oleObj name="Equation" r:id="rId13" imgW="698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4557531"/>
                        <a:ext cx="1411287" cy="455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 rot="5400000">
            <a:off x="6876264" y="4221080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716290"/>
              </p:ext>
            </p:extLst>
          </p:nvPr>
        </p:nvGraphicFramePr>
        <p:xfrm>
          <a:off x="3953743" y="4365104"/>
          <a:ext cx="213042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8" name="Equation" r:id="rId15" imgW="1054080" imgH="431640" progId="Equation.DSMT4">
                  <p:embed/>
                </p:oleObj>
              </mc:Choice>
              <mc:Fallback>
                <p:oleObj name="Equation" r:id="rId15" imgW="105408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3743" y="4365104"/>
                        <a:ext cx="2130425" cy="860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564384"/>
              </p:ext>
            </p:extLst>
          </p:nvPr>
        </p:nvGraphicFramePr>
        <p:xfrm>
          <a:off x="1475656" y="4581128"/>
          <a:ext cx="195103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9" name="Equation" r:id="rId17" imgW="965160" imgH="215640" progId="Equation.DSMT4">
                  <p:embed/>
                </p:oleObj>
              </mc:Choice>
              <mc:Fallback>
                <p:oleObj name="Equation" r:id="rId17" imgW="965160" imgH="215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4581128"/>
                        <a:ext cx="1951037" cy="4302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ight Arrow 17"/>
          <p:cNvSpPr/>
          <p:nvPr/>
        </p:nvSpPr>
        <p:spPr>
          <a:xfrm>
            <a:off x="3563920" y="4725144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012252"/>
              </p:ext>
            </p:extLst>
          </p:nvPr>
        </p:nvGraphicFramePr>
        <p:xfrm>
          <a:off x="4211960" y="5301208"/>
          <a:ext cx="2825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70" name="Equation" r:id="rId19" imgW="139639" imgH="203112" progId="Equation.DSMT4">
                  <p:embed/>
                </p:oleObj>
              </mc:Choice>
              <mc:Fallback>
                <p:oleObj name="Equation" r:id="rId19" imgW="139639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5301208"/>
                        <a:ext cx="282575" cy="40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600712"/>
              </p:ext>
            </p:extLst>
          </p:nvPr>
        </p:nvGraphicFramePr>
        <p:xfrm>
          <a:off x="5101778" y="5373688"/>
          <a:ext cx="1439863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71" name="Equation" r:id="rId20" imgW="711000" imgH="431640" progId="Equation.DSMT4">
                  <p:embed/>
                </p:oleObj>
              </mc:Choice>
              <mc:Fallback>
                <p:oleObj name="Equation" r:id="rId20" imgW="711000" imgH="4316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1778" y="5373688"/>
                        <a:ext cx="1439863" cy="860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Elbow Connector 20"/>
          <p:cNvCxnSpPr>
            <a:stCxn id="8" idx="2"/>
            <a:endCxn id="5" idx="1"/>
          </p:cNvCxnSpPr>
          <p:nvPr/>
        </p:nvCxnSpPr>
        <p:spPr>
          <a:xfrm rot="16200000" flipH="1">
            <a:off x="4453198" y="5606069"/>
            <a:ext cx="90859" cy="290761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976152"/>
              </p:ext>
            </p:extLst>
          </p:nvPr>
        </p:nvGraphicFramePr>
        <p:xfrm>
          <a:off x="7020264" y="1295996"/>
          <a:ext cx="28257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72" name="Equation" r:id="rId22" imgW="139639" imgH="203112" progId="Equation.DSMT4">
                  <p:embed/>
                </p:oleObj>
              </mc:Choice>
              <mc:Fallback>
                <p:oleObj name="Equation" r:id="rId22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64" y="1295996"/>
                        <a:ext cx="282575" cy="404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916605"/>
              </p:ext>
            </p:extLst>
          </p:nvPr>
        </p:nvGraphicFramePr>
        <p:xfrm>
          <a:off x="6130454" y="4653136"/>
          <a:ext cx="3857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73" name="Equation" r:id="rId23" imgW="190440" imgH="152280" progId="Equation.DSMT4">
                  <p:embed/>
                </p:oleObj>
              </mc:Choice>
              <mc:Fallback>
                <p:oleObj name="Equation" r:id="rId23" imgW="190440" imgH="1522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0454" y="4653136"/>
                        <a:ext cx="385763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684912"/>
              </p:ext>
            </p:extLst>
          </p:nvPr>
        </p:nvGraphicFramePr>
        <p:xfrm>
          <a:off x="6588224" y="5661248"/>
          <a:ext cx="3857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74" name="Equation" r:id="rId25" imgW="190440" imgH="152280" progId="Equation.DSMT4">
                  <p:embed/>
                </p:oleObj>
              </mc:Choice>
              <mc:Fallback>
                <p:oleObj name="Equation" r:id="rId25" imgW="190440" imgH="1522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5661248"/>
                        <a:ext cx="385763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818928"/>
              </p:ext>
            </p:extLst>
          </p:nvPr>
        </p:nvGraphicFramePr>
        <p:xfrm>
          <a:off x="7020272" y="5399088"/>
          <a:ext cx="1363662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75" name="Equation" r:id="rId27" imgW="672840" imgH="406080" progId="Equation.DSMT4">
                  <p:embed/>
                </p:oleObj>
              </mc:Choice>
              <mc:Fallback>
                <p:oleObj name="Equation" r:id="rId27" imgW="672840" imgH="4060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5399088"/>
                        <a:ext cx="1363662" cy="80962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96" y="332656"/>
            <a:ext cx="4602480" cy="3639312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203875"/>
              </p:ext>
            </p:extLst>
          </p:nvPr>
        </p:nvGraphicFramePr>
        <p:xfrm>
          <a:off x="7395219" y="250702"/>
          <a:ext cx="284162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76" name="Equation" r:id="rId30" imgW="139680" imgH="203040" progId="Equation.DSMT4">
                  <p:embed/>
                </p:oleObj>
              </mc:Choice>
              <mc:Fallback>
                <p:oleObj name="Equation" r:id="rId30" imgW="139680" imgH="20304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5219" y="250702"/>
                        <a:ext cx="284162" cy="404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981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14</a:t>
            </a:fld>
            <a:endParaRPr lang="sr-Latn-B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282982"/>
              </p:ext>
            </p:extLst>
          </p:nvPr>
        </p:nvGraphicFramePr>
        <p:xfrm>
          <a:off x="6054353" y="745579"/>
          <a:ext cx="12319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6" name="Equation" r:id="rId3" imgW="609480" imgH="457200" progId="Equation.DSMT4">
                  <p:embed/>
                </p:oleObj>
              </mc:Choice>
              <mc:Fallback>
                <p:oleObj name="Equation" r:id="rId3" imgW="609480" imgH="457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4353" y="745579"/>
                        <a:ext cx="1231900" cy="911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463278"/>
              </p:ext>
            </p:extLst>
          </p:nvPr>
        </p:nvGraphicFramePr>
        <p:xfrm>
          <a:off x="6054353" y="3121843"/>
          <a:ext cx="1363662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7" name="Equation" r:id="rId5" imgW="672840" imgH="406080" progId="Equation.DSMT4">
                  <p:embed/>
                </p:oleObj>
              </mc:Choice>
              <mc:Fallback>
                <p:oleObj name="Equation" r:id="rId5" imgW="672840" imgH="4060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4353" y="3121843"/>
                        <a:ext cx="1363662" cy="8096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325507"/>
              </p:ext>
            </p:extLst>
          </p:nvPr>
        </p:nvGraphicFramePr>
        <p:xfrm>
          <a:off x="6486401" y="1753691"/>
          <a:ext cx="2825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8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6401" y="1753691"/>
                        <a:ext cx="282575" cy="40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902241"/>
              </p:ext>
            </p:extLst>
          </p:nvPr>
        </p:nvGraphicFramePr>
        <p:xfrm>
          <a:off x="6054353" y="2168202"/>
          <a:ext cx="1360487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9" name="Equation" r:id="rId9" imgW="672840" imgH="406080" progId="Equation.DSMT4">
                  <p:embed/>
                </p:oleObj>
              </mc:Choice>
              <mc:Fallback>
                <p:oleObj name="Equation" r:id="rId9" imgW="672840" imgH="406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4353" y="2168202"/>
                        <a:ext cx="1360487" cy="80962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Brace 8"/>
          <p:cNvSpPr/>
          <p:nvPr/>
        </p:nvSpPr>
        <p:spPr>
          <a:xfrm>
            <a:off x="7204236" y="2041723"/>
            <a:ext cx="579276" cy="203534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63373"/>
              </p:ext>
            </p:extLst>
          </p:nvPr>
        </p:nvGraphicFramePr>
        <p:xfrm>
          <a:off x="3707904" y="4706019"/>
          <a:ext cx="213042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20" name="Equation" r:id="rId11" imgW="1054080" imgH="406080" progId="Equation.DSMT4">
                  <p:embed/>
                </p:oleObj>
              </mc:Choice>
              <mc:Fallback>
                <p:oleObj name="Equation" r:id="rId11" imgW="10540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4706019"/>
                        <a:ext cx="2130425" cy="81121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959778"/>
              </p:ext>
            </p:extLst>
          </p:nvPr>
        </p:nvGraphicFramePr>
        <p:xfrm>
          <a:off x="7780300" y="2897435"/>
          <a:ext cx="38576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21" name="Equation" r:id="rId13" imgW="190417" imgH="152334" progId="Equation.DSMT4">
                  <p:embed/>
                </p:oleObj>
              </mc:Choice>
              <mc:Fallback>
                <p:oleObj name="Equation" r:id="rId13" imgW="190417" imgH="152334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0300" y="2897435"/>
                        <a:ext cx="385762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737631"/>
              </p:ext>
            </p:extLst>
          </p:nvPr>
        </p:nvGraphicFramePr>
        <p:xfrm>
          <a:off x="5884614" y="4977283"/>
          <a:ext cx="3857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22" name="Equation" r:id="rId15" imgW="190440" imgH="152280" progId="Equation.DSMT4">
                  <p:embed/>
                </p:oleObj>
              </mc:Choice>
              <mc:Fallback>
                <p:oleObj name="Equation" r:id="rId15" imgW="190440" imgH="15228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4614" y="4977283"/>
                        <a:ext cx="385763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Elbow Connector 12"/>
          <p:cNvCxnSpPr>
            <a:stCxn id="12" idx="3"/>
            <a:endCxn id="11" idx="3"/>
          </p:cNvCxnSpPr>
          <p:nvPr/>
        </p:nvCxnSpPr>
        <p:spPr>
          <a:xfrm flipV="1">
            <a:off x="6270377" y="3049835"/>
            <a:ext cx="1895685" cy="2079848"/>
          </a:xfrm>
          <a:prstGeom prst="bentConnector3">
            <a:avLst>
              <a:gd name="adj1" fmla="val 11205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97800"/>
            <a:ext cx="4602480" cy="3639312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384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r>
              <a:rPr lang="sr-Latn-RS" sz="3000" b="1" dirty="0" smtClean="0"/>
              <a:t>Zapažanja vezi sa rezultantom paralelnih sila usmerenih na jednu stranu:</a:t>
            </a:r>
          </a:p>
          <a:p>
            <a:pPr lvl="1" algn="just"/>
            <a:r>
              <a:rPr lang="sr-Latn-RS" dirty="0" smtClean="0"/>
              <a:t>Napadna linija rezultante je paralelna napadnim linijama paralelnih sila.</a:t>
            </a:r>
          </a:p>
          <a:p>
            <a:pPr lvl="1" algn="just"/>
            <a:r>
              <a:rPr lang="sr-Latn-RS" dirty="0" smtClean="0"/>
              <a:t>Rezultanta se nalazi između</a:t>
            </a:r>
            <a:r>
              <a:rPr lang="en-US" dirty="0" smtClean="0"/>
              <a:t>,</a:t>
            </a:r>
            <a:r>
              <a:rPr lang="sr-Latn-RS" dirty="0" smtClean="0"/>
              <a:t> i bliža je većoj sili.</a:t>
            </a:r>
          </a:p>
          <a:p>
            <a:pPr lvl="1" algn="just"/>
            <a:r>
              <a:rPr lang="sr-Latn-RS" dirty="0" smtClean="0"/>
              <a:t>Usmerena je na istu stranu kao i paralelne sile. </a:t>
            </a:r>
            <a:endParaRPr lang="sr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15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57420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sr-Latn-RS" sz="3000" b="1" dirty="0"/>
              <a:t>Rezultanta dveju paralelnih sila usmerenih na suprotne strane</a:t>
            </a:r>
          </a:p>
          <a:p>
            <a:pPr algn="just"/>
            <a:r>
              <a:rPr lang="sr-Latn-RS" dirty="0"/>
              <a:t>Kako odrediti rezultantu ovih sila?</a:t>
            </a:r>
          </a:p>
          <a:p>
            <a:pPr lvl="1" algn="just"/>
            <a:r>
              <a:rPr lang="sr-Latn-RS" dirty="0" smtClean="0"/>
              <a:t>Postupak </a:t>
            </a:r>
            <a:r>
              <a:rPr lang="sr-Latn-RS" dirty="0"/>
              <a:t>je sličan </a:t>
            </a:r>
            <a:r>
              <a:rPr lang="sr-Latn-RS" dirty="0" smtClean="0"/>
              <a:t>postupku iz prethodnog slučaja.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16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40672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17</a:t>
            </a:fld>
            <a:endParaRPr lang="sr-Latn-B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776" y="256503"/>
            <a:ext cx="5321808" cy="5125212"/>
          </a:xfrm>
          <a:prstGeom prst="rect">
            <a:avLst/>
          </a:prstGeom>
          <a:ln>
            <a:solidFill>
              <a:srgbClr val="9933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222776" y="5373216"/>
            <a:ext cx="5321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Kruto telo opterećeno paralelnim silama usmerenim na suprotnu  stranu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96093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r>
              <a:rPr lang="sr-Latn-RS" sz="3000" b="1" dirty="0"/>
              <a:t>Zapažanja vezi sa </a:t>
            </a:r>
            <a:r>
              <a:rPr lang="sr-Latn-RS" sz="3000" b="1" dirty="0" smtClean="0"/>
              <a:t>rezultantom </a:t>
            </a:r>
            <a:r>
              <a:rPr lang="sr-Latn-RS" sz="3000" b="1" dirty="0"/>
              <a:t>paralelnih sila usmerenih na </a:t>
            </a:r>
            <a:r>
              <a:rPr lang="sr-Latn-RS" sz="3000" b="1" dirty="0" smtClean="0"/>
              <a:t>suprotnu stranu:</a:t>
            </a:r>
            <a:endParaRPr lang="sr-Latn-RS" sz="3000" b="1" dirty="0"/>
          </a:p>
          <a:p>
            <a:pPr lvl="1" algn="just"/>
            <a:r>
              <a:rPr lang="sr-Latn-RS" dirty="0"/>
              <a:t>Napadna linija rezultante je paralelna napadnim linijama paralelnih sila.</a:t>
            </a:r>
          </a:p>
          <a:p>
            <a:pPr lvl="1" algn="just"/>
            <a:r>
              <a:rPr lang="sr-Latn-RS" dirty="0"/>
              <a:t>Rezultanta se nalazi </a:t>
            </a:r>
            <a:r>
              <a:rPr lang="sr-Latn-RS" dirty="0" smtClean="0"/>
              <a:t>izvan</a:t>
            </a:r>
            <a:r>
              <a:rPr lang="en-US" dirty="0" smtClean="0"/>
              <a:t>,</a:t>
            </a:r>
            <a:r>
              <a:rPr lang="sr-Latn-RS" dirty="0" smtClean="0"/>
              <a:t> i </a:t>
            </a:r>
            <a:r>
              <a:rPr lang="sr-Latn-RS" dirty="0"/>
              <a:t>bliža je većoj sili.</a:t>
            </a:r>
          </a:p>
          <a:p>
            <a:pPr lvl="1" algn="just"/>
            <a:r>
              <a:rPr lang="sr-Latn-RS" dirty="0"/>
              <a:t>Usmerena je na </a:t>
            </a:r>
            <a:r>
              <a:rPr lang="sr-Latn-RS" dirty="0" smtClean="0"/>
              <a:t>stranu veće sile. </a:t>
            </a:r>
            <a:endParaRPr lang="sr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18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13660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202490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sr-Latn-RS" sz="3000" b="1" dirty="0" smtClean="0"/>
              <a:t>Određivanje rezultanta </a:t>
            </a:r>
            <a:r>
              <a:rPr lang="sr-Latn-RS" sz="3000" b="1" dirty="0"/>
              <a:t>dveju paralelnih </a:t>
            </a:r>
            <a:r>
              <a:rPr lang="sr-Latn-RS" sz="3000" b="1" dirty="0" smtClean="0"/>
              <a:t>sila. </a:t>
            </a:r>
            <a:r>
              <a:rPr lang="sr-Latn-RS" sz="3000" b="1" dirty="0"/>
              <a:t>Primena </a:t>
            </a:r>
            <a:r>
              <a:rPr lang="sr-Latn-RS" sz="3000" b="1" dirty="0" smtClean="0"/>
              <a:t>Varinjonovog teorema </a:t>
            </a:r>
            <a:endParaRPr lang="sr-Latn-RS" sz="3000" b="1" dirty="0"/>
          </a:p>
          <a:p>
            <a:pPr algn="just"/>
            <a:r>
              <a:rPr lang="sr-Latn-RS" sz="3000" dirty="0" smtClean="0"/>
              <a:t>Uzećemo dve paralelne sile usmerene na istu stranu.</a:t>
            </a:r>
            <a:endParaRPr lang="sr-Latn-BA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19</a:t>
            </a:fld>
            <a:endParaRPr lang="sr-Latn-BA"/>
          </a:p>
        </p:txBody>
      </p:sp>
      <p:sp>
        <p:nvSpPr>
          <p:cNvPr id="7" name="TextBox 6"/>
          <p:cNvSpPr txBox="1"/>
          <p:nvPr/>
        </p:nvSpPr>
        <p:spPr>
          <a:xfrm>
            <a:off x="4845108" y="5013176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Uz primenu Varinjonovog teorema za određivanje rezultante dveju paralelnih sila</a:t>
            </a:r>
            <a:endParaRPr lang="en-US" sz="2400" i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539864"/>
              </p:ext>
            </p:extLst>
          </p:nvPr>
        </p:nvGraphicFramePr>
        <p:xfrm>
          <a:off x="4815309" y="2708920"/>
          <a:ext cx="141287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9" name="Equation" r:id="rId4" imgW="698400" imgH="228600" progId="Equation.DSMT4">
                  <p:embed/>
                </p:oleObj>
              </mc:Choice>
              <mc:Fallback>
                <p:oleObj name="Equation" r:id="rId4" imgW="69840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5309" y="2708920"/>
                        <a:ext cx="1412875" cy="455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708920"/>
            <a:ext cx="2813304" cy="3404616"/>
          </a:xfrm>
          <a:prstGeom prst="rect">
            <a:avLst/>
          </a:prstGeom>
          <a:ln>
            <a:solidFill>
              <a:srgbClr val="993300"/>
            </a:solidFill>
          </a:ln>
        </p:spPr>
      </p:pic>
    </p:spTree>
    <p:extLst>
      <p:ext uri="{BB962C8B-B14F-4D97-AF65-F5344CB8AC3E}">
        <p14:creationId xmlns:p14="http://schemas.microsoft.com/office/powerpoint/2010/main" val="203701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sr-Latn-BA" sz="3200" b="1" dirty="0" smtClean="0"/>
              <a:t>SISTEM </a:t>
            </a:r>
            <a:r>
              <a:rPr lang="sr-Latn-RS" sz="3200" b="1" dirty="0" smtClean="0"/>
              <a:t>KOLINEARNIH SILA</a:t>
            </a:r>
            <a:r>
              <a:rPr lang="sr-Latn-BA" sz="3200" b="1" dirty="0" smtClean="0"/>
              <a:t> </a:t>
            </a:r>
            <a:endParaRPr lang="sr-Latn-B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979640"/>
          </a:xfrm>
        </p:spPr>
        <p:txBody>
          <a:bodyPr>
            <a:noAutofit/>
          </a:bodyPr>
          <a:lstStyle/>
          <a:p>
            <a:pPr algn="just"/>
            <a:r>
              <a:rPr lang="sr-Latn-BA" sz="3000" b="1" dirty="0" smtClean="0"/>
              <a:t>Sistem kolinearnih</a:t>
            </a:r>
            <a:r>
              <a:rPr lang="sr-Latn-BA" sz="3000" dirty="0" smtClean="0"/>
              <a:t> sila je skup sila sa zajedničkom napadnom linijom.</a:t>
            </a:r>
          </a:p>
          <a:p>
            <a:pPr algn="just"/>
            <a:r>
              <a:rPr lang="sr-Latn-BA" sz="3000" dirty="0" smtClean="0"/>
              <a:t>I kod ovog sistema</a:t>
            </a:r>
            <a:r>
              <a:rPr lang="en-US" sz="3000" dirty="0" smtClean="0"/>
              <a:t>,</a:t>
            </a:r>
            <a:r>
              <a:rPr lang="sr-Latn-BA" sz="3000" dirty="0" smtClean="0"/>
              <a:t> napadne tačke svih sila </a:t>
            </a:r>
            <a:r>
              <a:rPr lang="sr-Latn-RS" sz="3000" dirty="0" smtClean="0"/>
              <a:t>kao klizećih vektora, </a:t>
            </a:r>
            <a:r>
              <a:rPr lang="sr-Latn-BA" sz="3000" dirty="0" smtClean="0"/>
              <a:t>mogu se premestiti u zajedničku napadnu tačku.</a:t>
            </a:r>
          </a:p>
          <a:p>
            <a:pPr algn="just"/>
            <a:r>
              <a:rPr lang="sr-Latn-BA" sz="3000" dirty="0"/>
              <a:t>Nanesemo </a:t>
            </a:r>
            <a:r>
              <a:rPr lang="sr-Latn-BA" sz="3000" dirty="0" smtClean="0"/>
              <a:t>li uz paralelno pomeranje i u </a:t>
            </a:r>
            <a:r>
              <a:rPr lang="sr-Latn-BA" sz="3000" dirty="0"/>
              <a:t>odgovarajućoj </a:t>
            </a:r>
            <a:r>
              <a:rPr lang="sr-Latn-BA" sz="3000" dirty="0" smtClean="0"/>
              <a:t>razmeri, </a:t>
            </a:r>
            <a:r>
              <a:rPr lang="sr-Latn-BA" sz="3000" dirty="0"/>
              <a:t>početak druge sile na kraj prve, i tako redom, i spojimo li početak prve i kraj poslednje sile, </a:t>
            </a:r>
            <a:r>
              <a:rPr lang="sr-Latn-BA" sz="3000" u="sng" dirty="0"/>
              <a:t>geometrijski ćemo odrediti </a:t>
            </a:r>
            <a:r>
              <a:rPr lang="sr-Latn-BA" sz="3000" u="sng" dirty="0" smtClean="0"/>
              <a:t>rezultantu </a:t>
            </a:r>
            <a:r>
              <a:rPr lang="sr-Latn-BA" sz="3000" u="sng" dirty="0"/>
              <a:t>sistema </a:t>
            </a:r>
            <a:r>
              <a:rPr lang="sr-Latn-BA" sz="3000" u="sng" dirty="0" smtClean="0"/>
              <a:t>kolinearnih sila</a:t>
            </a:r>
            <a:r>
              <a:rPr lang="en-US" sz="3000" dirty="0" smtClean="0"/>
              <a:t>.</a:t>
            </a:r>
            <a:endParaRPr lang="sr-Latn-BA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6278-74E7-41EB-8DC3-E1AB34BE32F8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</a:t>
            </a:fld>
            <a:endParaRPr lang="sr-Latn-B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20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4427984" y="1307868"/>
            <a:ext cx="2880320" cy="954107"/>
          </a:xfrm>
          <a:prstGeom prst="rect">
            <a:avLst/>
          </a:prstGeom>
          <a:noFill/>
          <a:ln>
            <a:solidFill>
              <a:srgbClr val="993300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Varinjonov teorem</a:t>
            </a:r>
            <a:r>
              <a:rPr lang="en-US" sz="2800" dirty="0" smtClean="0"/>
              <a:t> </a:t>
            </a:r>
            <a:r>
              <a:rPr lang="sr-Latn-RS" sz="2800" dirty="0" smtClean="0"/>
              <a:t>za tačku C: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756388"/>
              </p:ext>
            </p:extLst>
          </p:nvPr>
        </p:nvGraphicFramePr>
        <p:xfrm>
          <a:off x="6338888" y="1857375"/>
          <a:ext cx="21844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8" name="Equation" r:id="rId3" imgW="1079280" imgH="266400" progId="Equation.DSMT4">
                  <p:embed/>
                </p:oleObj>
              </mc:Choice>
              <mc:Fallback>
                <p:oleObj name="Equation" r:id="rId3" imgW="1079280" imgH="266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8888" y="1857375"/>
                        <a:ext cx="2184400" cy="531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848257"/>
              </p:ext>
            </p:extLst>
          </p:nvPr>
        </p:nvGraphicFramePr>
        <p:xfrm>
          <a:off x="5635625" y="2878138"/>
          <a:ext cx="2903538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9" name="Equation" r:id="rId5" imgW="1434960" imgH="253800" progId="Equation.DSMT4">
                  <p:embed/>
                </p:oleObj>
              </mc:Choice>
              <mc:Fallback>
                <p:oleObj name="Equation" r:id="rId5" imgW="143496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25" y="2878138"/>
                        <a:ext cx="2903538" cy="5064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372643"/>
              </p:ext>
            </p:extLst>
          </p:nvPr>
        </p:nvGraphicFramePr>
        <p:xfrm>
          <a:off x="6948264" y="2445767"/>
          <a:ext cx="28257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0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2445767"/>
                        <a:ext cx="282575" cy="404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864355"/>
              </p:ext>
            </p:extLst>
          </p:nvPr>
        </p:nvGraphicFramePr>
        <p:xfrm>
          <a:off x="6956475" y="3453879"/>
          <a:ext cx="2825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1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6475" y="3453879"/>
                        <a:ext cx="282575" cy="40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336108"/>
              </p:ext>
            </p:extLst>
          </p:nvPr>
        </p:nvGraphicFramePr>
        <p:xfrm>
          <a:off x="6478588" y="3885927"/>
          <a:ext cx="12319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2" name="Equation" r:id="rId11" imgW="609480" imgH="457200" progId="Equation.DSMT4">
                  <p:embed/>
                </p:oleObj>
              </mc:Choice>
              <mc:Fallback>
                <p:oleObj name="Equation" r:id="rId11" imgW="60948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8588" y="3885927"/>
                        <a:ext cx="1231900" cy="911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07868"/>
            <a:ext cx="2813304" cy="3404616"/>
          </a:xfrm>
          <a:prstGeom prst="rect">
            <a:avLst/>
          </a:prstGeom>
          <a:ln>
            <a:solidFill>
              <a:srgbClr val="993300"/>
            </a:solidFill>
          </a:ln>
        </p:spPr>
      </p:pic>
    </p:spTree>
    <p:extLst>
      <p:ext uri="{BB962C8B-B14F-4D97-AF65-F5344CB8AC3E}">
        <p14:creationId xmlns:p14="http://schemas.microsoft.com/office/powerpoint/2010/main" val="156929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21</a:t>
            </a:fld>
            <a:endParaRPr lang="sr-Latn-BA"/>
          </a:p>
        </p:txBody>
      </p:sp>
      <p:sp>
        <p:nvSpPr>
          <p:cNvPr id="9" name="TextBox 8"/>
          <p:cNvSpPr txBox="1"/>
          <p:nvPr/>
        </p:nvSpPr>
        <p:spPr>
          <a:xfrm>
            <a:off x="4427984" y="494362"/>
            <a:ext cx="2880320" cy="954107"/>
          </a:xfrm>
          <a:prstGeom prst="rect">
            <a:avLst/>
          </a:prstGeom>
          <a:noFill/>
          <a:ln>
            <a:solidFill>
              <a:srgbClr val="993300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Varinjonov teorem</a:t>
            </a:r>
            <a:r>
              <a:rPr lang="en-US" sz="2800" dirty="0" smtClean="0"/>
              <a:t> </a:t>
            </a:r>
            <a:r>
              <a:rPr lang="sr-Latn-RS" sz="2800" dirty="0" smtClean="0"/>
              <a:t>za tačku B:</a:t>
            </a:r>
            <a:endParaRPr lang="en-US" sz="28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519267"/>
              </p:ext>
            </p:extLst>
          </p:nvPr>
        </p:nvGraphicFramePr>
        <p:xfrm>
          <a:off x="6338888" y="1182688"/>
          <a:ext cx="21844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0" name="Equation" r:id="rId3" imgW="1079280" imgH="266400" progId="Equation.DSMT4">
                  <p:embed/>
                </p:oleObj>
              </mc:Choice>
              <mc:Fallback>
                <p:oleObj name="Equation" r:id="rId3" imgW="10792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8888" y="1182688"/>
                        <a:ext cx="2184400" cy="531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36016"/>
              </p:ext>
            </p:extLst>
          </p:nvPr>
        </p:nvGraphicFramePr>
        <p:xfrm>
          <a:off x="5630863" y="2274888"/>
          <a:ext cx="2878137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1" name="Equation" r:id="rId5" imgW="1422360" imgH="253800" progId="Equation.DSMT4">
                  <p:embed/>
                </p:oleObj>
              </mc:Choice>
              <mc:Fallback>
                <p:oleObj name="Equation" r:id="rId5" imgW="1422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0863" y="2274888"/>
                        <a:ext cx="2878137" cy="5064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266714"/>
              </p:ext>
            </p:extLst>
          </p:nvPr>
        </p:nvGraphicFramePr>
        <p:xfrm>
          <a:off x="6948488" y="1800101"/>
          <a:ext cx="2825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2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1800101"/>
                        <a:ext cx="282575" cy="40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334801"/>
              </p:ext>
            </p:extLst>
          </p:nvPr>
        </p:nvGraphicFramePr>
        <p:xfrm>
          <a:off x="6499969" y="2852936"/>
          <a:ext cx="28257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3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9969" y="2852936"/>
                        <a:ext cx="282575" cy="404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47693"/>
              </p:ext>
            </p:extLst>
          </p:nvPr>
        </p:nvGraphicFramePr>
        <p:xfrm>
          <a:off x="5918200" y="3289300"/>
          <a:ext cx="1389063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4" name="Equation" r:id="rId11" imgW="685800" imgH="431640" progId="Equation.DSMT4">
                  <p:embed/>
                </p:oleObj>
              </mc:Choice>
              <mc:Fallback>
                <p:oleObj name="Equation" r:id="rId11" imgW="685800" imgH="4316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3289300"/>
                        <a:ext cx="1389063" cy="860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94362"/>
            <a:ext cx="2813304" cy="3404616"/>
          </a:xfrm>
          <a:prstGeom prst="rect">
            <a:avLst/>
          </a:prstGeom>
          <a:ln>
            <a:solidFill>
              <a:srgbClr val="993300"/>
            </a:solidFill>
          </a:ln>
        </p:spPr>
      </p:pic>
    </p:spTree>
    <p:extLst>
      <p:ext uri="{BB962C8B-B14F-4D97-AF65-F5344CB8AC3E}">
        <p14:creationId xmlns:p14="http://schemas.microsoft.com/office/powerpoint/2010/main" val="42376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22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4427984" y="494362"/>
            <a:ext cx="2880320" cy="954107"/>
          </a:xfrm>
          <a:prstGeom prst="rect">
            <a:avLst/>
          </a:prstGeom>
          <a:noFill/>
          <a:ln>
            <a:solidFill>
              <a:srgbClr val="993300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Varinjonov teorem</a:t>
            </a:r>
            <a:r>
              <a:rPr lang="en-US" sz="2800" dirty="0" smtClean="0"/>
              <a:t> </a:t>
            </a:r>
            <a:r>
              <a:rPr lang="sr-Latn-RS" sz="2800" dirty="0" smtClean="0"/>
              <a:t>za tačku A: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690867"/>
              </p:ext>
            </p:extLst>
          </p:nvPr>
        </p:nvGraphicFramePr>
        <p:xfrm>
          <a:off x="6338888" y="1182688"/>
          <a:ext cx="21844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26" name="Equation" r:id="rId3" imgW="1079280" imgH="266400" progId="Equation.DSMT4">
                  <p:embed/>
                </p:oleObj>
              </mc:Choice>
              <mc:Fallback>
                <p:oleObj name="Equation" r:id="rId3" imgW="10792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8888" y="1182688"/>
                        <a:ext cx="2184400" cy="531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378581"/>
              </p:ext>
            </p:extLst>
          </p:nvPr>
        </p:nvGraphicFramePr>
        <p:xfrm>
          <a:off x="5474915" y="2274888"/>
          <a:ext cx="30575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27" name="Equation" r:id="rId5" imgW="1511280" imgH="253800" progId="Equation.DSMT4">
                  <p:embed/>
                </p:oleObj>
              </mc:Choice>
              <mc:Fallback>
                <p:oleObj name="Equation" r:id="rId5" imgW="1511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4915" y="2274888"/>
                        <a:ext cx="3057525" cy="5064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924318"/>
              </p:ext>
            </p:extLst>
          </p:nvPr>
        </p:nvGraphicFramePr>
        <p:xfrm>
          <a:off x="6948488" y="1800101"/>
          <a:ext cx="2825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28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1800101"/>
                        <a:ext cx="282575" cy="40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86617"/>
              </p:ext>
            </p:extLst>
          </p:nvPr>
        </p:nvGraphicFramePr>
        <p:xfrm>
          <a:off x="6499969" y="2852936"/>
          <a:ext cx="28257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29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9969" y="2852936"/>
                        <a:ext cx="282575" cy="404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47438"/>
              </p:ext>
            </p:extLst>
          </p:nvPr>
        </p:nvGraphicFramePr>
        <p:xfrm>
          <a:off x="5892800" y="3289300"/>
          <a:ext cx="1439863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30" name="Equation" r:id="rId11" imgW="711000" imgH="431640" progId="Equation.DSMT4">
                  <p:embed/>
                </p:oleObj>
              </mc:Choice>
              <mc:Fallback>
                <p:oleObj name="Equation" r:id="rId11" imgW="711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800" y="3289300"/>
                        <a:ext cx="1439863" cy="860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94362"/>
            <a:ext cx="2813304" cy="3404616"/>
          </a:xfrm>
          <a:prstGeom prst="rect">
            <a:avLst/>
          </a:prstGeom>
          <a:ln>
            <a:solidFill>
              <a:srgbClr val="993300"/>
            </a:solidFill>
          </a:ln>
        </p:spPr>
      </p:pic>
    </p:spTree>
    <p:extLst>
      <p:ext uri="{BB962C8B-B14F-4D97-AF65-F5344CB8AC3E}">
        <p14:creationId xmlns:p14="http://schemas.microsoft.com/office/powerpoint/2010/main" val="427967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23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4427984" y="548680"/>
            <a:ext cx="2880320" cy="954107"/>
          </a:xfrm>
          <a:prstGeom prst="rect">
            <a:avLst/>
          </a:prstGeom>
          <a:noFill/>
          <a:ln>
            <a:solidFill>
              <a:srgbClr val="993300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Varinjonov teorem</a:t>
            </a:r>
            <a:r>
              <a:rPr lang="en-US" sz="2800" dirty="0" smtClean="0"/>
              <a:t> </a:t>
            </a:r>
            <a:r>
              <a:rPr lang="sr-Latn-RS" sz="2800" dirty="0" smtClean="0"/>
              <a:t>za tačku B: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93942"/>
              </p:ext>
            </p:extLst>
          </p:nvPr>
        </p:nvGraphicFramePr>
        <p:xfrm>
          <a:off x="6279281" y="1272431"/>
          <a:ext cx="1389063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8" name="Equation" r:id="rId3" imgW="685800" imgH="431640" progId="Equation.DSMT4">
                  <p:embed/>
                </p:oleObj>
              </mc:Choice>
              <mc:Fallback>
                <p:oleObj name="Equation" r:id="rId3" imgW="685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9281" y="1272431"/>
                        <a:ext cx="1389063" cy="860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27984" y="2365925"/>
            <a:ext cx="2880320" cy="954107"/>
          </a:xfrm>
          <a:prstGeom prst="rect">
            <a:avLst/>
          </a:prstGeom>
          <a:noFill/>
          <a:ln>
            <a:solidFill>
              <a:srgbClr val="993300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Varinjonov teorem</a:t>
            </a:r>
            <a:r>
              <a:rPr lang="en-US" sz="2800" dirty="0" smtClean="0"/>
              <a:t> </a:t>
            </a:r>
            <a:r>
              <a:rPr lang="sr-Latn-RS" sz="2800" dirty="0" smtClean="0"/>
              <a:t>za tačku A:</a:t>
            </a:r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7707"/>
              </p:ext>
            </p:extLst>
          </p:nvPr>
        </p:nvGraphicFramePr>
        <p:xfrm>
          <a:off x="6228184" y="3068960"/>
          <a:ext cx="1439863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9" name="Equation" r:id="rId5" imgW="711000" imgH="431640" progId="Equation.DSMT4">
                  <p:embed/>
                </p:oleObj>
              </mc:Choice>
              <mc:Fallback>
                <p:oleObj name="Equation" r:id="rId5" imgW="711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3068960"/>
                        <a:ext cx="1439863" cy="860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Brace 12"/>
          <p:cNvSpPr/>
          <p:nvPr/>
        </p:nvSpPr>
        <p:spPr>
          <a:xfrm>
            <a:off x="7596336" y="1124744"/>
            <a:ext cx="360040" cy="3024336"/>
          </a:xfrm>
          <a:prstGeom prst="rightBrac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084248"/>
              </p:ext>
            </p:extLst>
          </p:nvPr>
        </p:nvGraphicFramePr>
        <p:xfrm>
          <a:off x="5148064" y="4652963"/>
          <a:ext cx="252095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0" name="Equation" r:id="rId7" imgW="1244520" imgH="431640" progId="Equation.DSMT4">
                  <p:embed/>
                </p:oleObj>
              </mc:Choice>
              <mc:Fallback>
                <p:oleObj name="Equation" r:id="rId7" imgW="124452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4652963"/>
                        <a:ext cx="2520950" cy="860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18666"/>
              </p:ext>
            </p:extLst>
          </p:nvPr>
        </p:nvGraphicFramePr>
        <p:xfrm>
          <a:off x="7763494" y="4941168"/>
          <a:ext cx="385763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1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3494" y="4941168"/>
                        <a:ext cx="385763" cy="3032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589010"/>
              </p:ext>
            </p:extLst>
          </p:nvPr>
        </p:nvGraphicFramePr>
        <p:xfrm>
          <a:off x="8028384" y="2492896"/>
          <a:ext cx="385762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2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8384" y="2492896"/>
                        <a:ext cx="385762" cy="3032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Elbow Connector 32"/>
          <p:cNvCxnSpPr>
            <a:stCxn id="31" idx="3"/>
            <a:endCxn id="30" idx="3"/>
          </p:cNvCxnSpPr>
          <p:nvPr/>
        </p:nvCxnSpPr>
        <p:spPr>
          <a:xfrm flipH="1">
            <a:off x="8149257" y="2644502"/>
            <a:ext cx="264889" cy="2448272"/>
          </a:xfrm>
          <a:prstGeom prst="bentConnector3">
            <a:avLst>
              <a:gd name="adj1" fmla="val -863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976713"/>
              </p:ext>
            </p:extLst>
          </p:nvPr>
        </p:nvGraphicFramePr>
        <p:xfrm>
          <a:off x="4644008" y="4941168"/>
          <a:ext cx="385763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3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4941168"/>
                        <a:ext cx="385763" cy="303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70758"/>
              </p:ext>
            </p:extLst>
          </p:nvPr>
        </p:nvGraphicFramePr>
        <p:xfrm>
          <a:off x="2436813" y="4707607"/>
          <a:ext cx="2135187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4" name="Equation" r:id="rId15" imgW="1054080" imgH="406080" progId="Equation.DSMT4">
                  <p:embed/>
                </p:oleObj>
              </mc:Choice>
              <mc:Fallback>
                <p:oleObj name="Equation" r:id="rId15" imgW="1054080" imgH="40608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3" y="4707607"/>
                        <a:ext cx="2135187" cy="80962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94362"/>
            <a:ext cx="2813304" cy="3404616"/>
          </a:xfrm>
          <a:prstGeom prst="rect">
            <a:avLst/>
          </a:prstGeom>
          <a:ln>
            <a:solidFill>
              <a:srgbClr val="993300"/>
            </a:solidFill>
          </a:ln>
        </p:spPr>
      </p:pic>
    </p:spTree>
    <p:extLst>
      <p:ext uri="{BB962C8B-B14F-4D97-AF65-F5344CB8AC3E}">
        <p14:creationId xmlns:p14="http://schemas.microsoft.com/office/powerpoint/2010/main" val="337897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24</a:t>
            </a:fld>
            <a:endParaRPr lang="sr-Latn-B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103556"/>
              </p:ext>
            </p:extLst>
          </p:nvPr>
        </p:nvGraphicFramePr>
        <p:xfrm>
          <a:off x="3635896" y="1825699"/>
          <a:ext cx="213042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0" name="Equation" r:id="rId3" imgW="1054080" imgH="406080" progId="Equation.DSMT4">
                  <p:embed/>
                </p:oleObj>
              </mc:Choice>
              <mc:Fallback>
                <p:oleObj name="Equation" r:id="rId3" imgW="1054080" imgH="4060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1825699"/>
                        <a:ext cx="2130425" cy="81121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82835" y="945921"/>
            <a:ext cx="2664296" cy="523220"/>
          </a:xfrm>
          <a:prstGeom prst="rect">
            <a:avLst/>
          </a:prstGeom>
          <a:noFill/>
          <a:ln>
            <a:solidFill>
              <a:srgbClr val="993300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Korišćenjem: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05663"/>
              </p:ext>
            </p:extLst>
          </p:nvPr>
        </p:nvGraphicFramePr>
        <p:xfrm>
          <a:off x="3627438" y="1201738"/>
          <a:ext cx="1411287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1" name="Equation" r:id="rId5" imgW="698400" imgH="228600" progId="Equation.DSMT4">
                  <p:embed/>
                </p:oleObj>
              </mc:Choice>
              <mc:Fallback>
                <p:oleObj name="Equation" r:id="rId5" imgW="6984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7438" y="1201738"/>
                        <a:ext cx="1411287" cy="4556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23467" y="2837254"/>
            <a:ext cx="4116885" cy="1815882"/>
          </a:xfrm>
          <a:prstGeom prst="rect">
            <a:avLst/>
          </a:prstGeom>
          <a:noFill/>
          <a:ln>
            <a:solidFill>
              <a:srgbClr val="9933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Možemo izvršiti razlaganje sile na dve komponente koje su paralelne i kojima su napadne linije poznate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577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/>
              <a:t>SPREG SILA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268760"/>
            <a:ext cx="7498080" cy="4800600"/>
          </a:xfrm>
        </p:spPr>
        <p:txBody>
          <a:bodyPr>
            <a:normAutofit/>
          </a:bodyPr>
          <a:lstStyle/>
          <a:p>
            <a:pPr algn="just"/>
            <a:r>
              <a:rPr lang="sr-Latn-RS" sz="3000" dirty="0" smtClean="0"/>
              <a:t>Dve paralelne sile istih intenziteta, a suprotnih smerova, </a:t>
            </a:r>
            <a:r>
              <a:rPr lang="sr-Latn-RS" sz="3000" u="sng" dirty="0" smtClean="0"/>
              <a:t>obrazuju spreg sila</a:t>
            </a:r>
            <a:r>
              <a:rPr lang="sr-Latn-RS" sz="3000" dirty="0" smtClean="0"/>
              <a:t>.</a:t>
            </a:r>
          </a:p>
          <a:p>
            <a:pPr algn="just"/>
            <a:r>
              <a:rPr lang="sr-Latn-RS" sz="3000" dirty="0" smtClean="0"/>
              <a:t>Spreg sila nema rezultantu jer je geometrijski zbir sila koje obrazuju spreg, jednak je nuli (0).</a:t>
            </a:r>
          </a:p>
          <a:p>
            <a:pPr algn="just"/>
            <a:r>
              <a:rPr lang="sr-Latn-RS" sz="3000" dirty="0" smtClean="0"/>
              <a:t>Ravan definisana napadnim linijama sila koje obrazuju spreg, zove se </a:t>
            </a:r>
            <a:r>
              <a:rPr lang="sr-Latn-RS" sz="3000" u="sng" dirty="0" smtClean="0"/>
              <a:t>ravan dejstva (delovanja) sprega</a:t>
            </a:r>
            <a:r>
              <a:rPr lang="sr-Latn-RS" sz="3000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25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33921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RS" sz="3000" u="sng" dirty="0" smtClean="0"/>
              <a:t>Dejstvo </a:t>
            </a:r>
            <a:r>
              <a:rPr lang="sr-Latn-RS" sz="3000" u="sng" dirty="0"/>
              <a:t>sprega sila</a:t>
            </a:r>
            <a:r>
              <a:rPr lang="sr-Latn-RS" sz="3000" dirty="0"/>
              <a:t> se svodi na </a:t>
            </a:r>
            <a:r>
              <a:rPr lang="sr-Latn-RS" sz="3000" u="sng" dirty="0"/>
              <a:t>obrtni efekat</a:t>
            </a:r>
            <a:r>
              <a:rPr lang="sr-Latn-RS" sz="3000" dirty="0"/>
              <a:t> </a:t>
            </a:r>
            <a:r>
              <a:rPr lang="sr-Latn-RS" sz="3000" dirty="0" smtClean="0"/>
              <a:t>koji zavisi </a:t>
            </a:r>
            <a:r>
              <a:rPr lang="sr-Latn-RS" sz="3000" dirty="0"/>
              <a:t>od:</a:t>
            </a:r>
            <a:endParaRPr lang="en-US" sz="3000" dirty="0"/>
          </a:p>
          <a:p>
            <a:pPr lvl="1" algn="just"/>
            <a:r>
              <a:rPr lang="sr-Latn-BA" dirty="0" smtClean="0"/>
              <a:t>Intenziteta sila koje obrazuju spreg,</a:t>
            </a:r>
          </a:p>
          <a:p>
            <a:pPr lvl="1" algn="just"/>
            <a:r>
              <a:rPr lang="sr-Latn-BA" dirty="0" smtClean="0"/>
              <a:t>Kraka sprega,</a:t>
            </a:r>
          </a:p>
          <a:p>
            <a:pPr lvl="1" algn="just"/>
            <a:r>
              <a:rPr lang="sr-Latn-BA" dirty="0" smtClean="0"/>
              <a:t>Položaja ravni obrtnog delovanja sprega i</a:t>
            </a:r>
          </a:p>
          <a:p>
            <a:pPr lvl="1" algn="just"/>
            <a:r>
              <a:rPr lang="sr-Latn-BA" dirty="0" smtClean="0"/>
              <a:t>Smera obrtanja u toj ravni.</a:t>
            </a:r>
          </a:p>
          <a:p>
            <a:pPr algn="just"/>
            <a:r>
              <a:rPr lang="sr-Latn-BA" sz="3000" dirty="0" smtClean="0"/>
              <a:t>Da bi se </a:t>
            </a:r>
            <a:r>
              <a:rPr lang="sr-Latn-BA" sz="3000" u="sng" dirty="0" smtClean="0"/>
              <a:t>okarakterisao obrtni efekat</a:t>
            </a:r>
            <a:r>
              <a:rPr lang="sr-Latn-BA" sz="3000" dirty="0" smtClean="0"/>
              <a:t> uveden je </a:t>
            </a:r>
            <a:r>
              <a:rPr lang="sr-Latn-BA" sz="3000" u="sng" dirty="0" smtClean="0"/>
              <a:t>pojam momenta sprega</a:t>
            </a:r>
            <a:r>
              <a:rPr lang="sr-Cyrl-BA" sz="3000" dirty="0"/>
              <a:t> </a:t>
            </a:r>
            <a:r>
              <a:rPr lang="sr-Latn-BA" sz="3000" dirty="0" smtClean="0"/>
              <a:t>.</a:t>
            </a:r>
            <a:endParaRPr lang="sr-Latn-BA" sz="3000" dirty="0" smtClean="0"/>
          </a:p>
          <a:p>
            <a:pPr algn="just"/>
            <a:r>
              <a:rPr lang="sr-Latn-BA" sz="3000" u="sng" dirty="0" smtClean="0"/>
              <a:t>Intenzitet momenta sprega</a:t>
            </a:r>
            <a:r>
              <a:rPr lang="sr-Latn-BA" sz="3000" dirty="0" smtClean="0"/>
              <a:t> </a:t>
            </a:r>
            <a:r>
              <a:rPr lang="sr-Latn-BA" sz="3000" dirty="0" smtClean="0"/>
              <a:t>kao vektorske veličine,  </a:t>
            </a:r>
            <a:r>
              <a:rPr lang="sr-Latn-BA" sz="3000" dirty="0" smtClean="0"/>
              <a:t>njegova </a:t>
            </a:r>
            <a:r>
              <a:rPr lang="sr-Latn-BA" sz="3000" dirty="0" smtClean="0"/>
              <a:t>je brojna </a:t>
            </a:r>
            <a:r>
              <a:rPr lang="sr-Latn-BA" sz="3000" dirty="0" smtClean="0"/>
              <a:t>vrednost jednaka proizvodu intenziteta jedne od sila koje obrazuju spreg i kraka sprega </a:t>
            </a:r>
            <a:r>
              <a:rPr lang="sr-Latn-BA" sz="3000" i="1" dirty="0" smtClean="0"/>
              <a:t>d</a:t>
            </a:r>
            <a:r>
              <a:rPr lang="sr-Latn-BA" sz="3000" dirty="0" smtClean="0"/>
              <a:t>.</a:t>
            </a:r>
            <a:endParaRPr lang="sr-Latn-BA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26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88344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BA" sz="3000" u="sng" dirty="0" smtClean="0"/>
              <a:t>Moment sprega je pozitivan</a:t>
            </a:r>
            <a:r>
              <a:rPr lang="sr-Latn-BA" sz="3000" dirty="0" smtClean="0"/>
              <a:t> (+) ako spreg teži da obrne kruto telo u smeru suprotnom smeru obrtanja kazaljke na časovniku.</a:t>
            </a:r>
          </a:p>
          <a:p>
            <a:pPr algn="just"/>
            <a:r>
              <a:rPr lang="sr-Latn-BA" sz="3000" u="sng" dirty="0"/>
              <a:t>Moment sprega je </a:t>
            </a:r>
            <a:r>
              <a:rPr lang="sr-Latn-BA" sz="3000" u="sng" dirty="0" smtClean="0"/>
              <a:t>negativan</a:t>
            </a:r>
            <a:r>
              <a:rPr lang="sr-Latn-BA" sz="3000" dirty="0" smtClean="0"/>
              <a:t> (</a:t>
            </a:r>
            <a:r>
              <a:rPr lang="sr-Latn-BA" sz="3000" dirty="0" smtClean="0">
                <a:sym typeface="Symbol"/>
              </a:rPr>
              <a:t></a:t>
            </a:r>
            <a:r>
              <a:rPr lang="sr-Latn-BA" sz="3000" dirty="0" smtClean="0"/>
              <a:t>) </a:t>
            </a:r>
            <a:r>
              <a:rPr lang="sr-Latn-BA" sz="3000" dirty="0"/>
              <a:t>ako </a:t>
            </a:r>
            <a:r>
              <a:rPr lang="sr-Latn-BA" sz="3000" dirty="0" smtClean="0"/>
              <a:t>spreg </a:t>
            </a:r>
            <a:r>
              <a:rPr lang="sr-Latn-BA" sz="3000" dirty="0"/>
              <a:t>teži da obrne kruto telo u smeru </a:t>
            </a:r>
            <a:r>
              <a:rPr lang="sr-Latn-BA" sz="3000" dirty="0" smtClean="0"/>
              <a:t>obrtanja </a:t>
            </a:r>
            <a:r>
              <a:rPr lang="sr-Latn-BA" sz="3000" dirty="0"/>
              <a:t>kazaljke na časovniku</a:t>
            </a:r>
            <a:r>
              <a:rPr lang="sr-Latn-BA" sz="3000" dirty="0" smtClean="0"/>
              <a:t>.</a:t>
            </a:r>
          </a:p>
          <a:p>
            <a:pPr algn="just"/>
            <a:r>
              <a:rPr lang="sr-Latn-BA" sz="3000" u="sng" dirty="0" smtClean="0"/>
              <a:t>Moment sprega M</a:t>
            </a:r>
            <a:r>
              <a:rPr lang="sr-Latn-BA" sz="3000" dirty="0" smtClean="0"/>
              <a:t> jednak je </a:t>
            </a:r>
            <a:r>
              <a:rPr lang="sr-Latn-BA" sz="3000" i="1" dirty="0" smtClean="0"/>
              <a:t>momentu jedne sile</a:t>
            </a:r>
            <a:r>
              <a:rPr lang="sr-Latn-BA" sz="3000" dirty="0" smtClean="0"/>
              <a:t> za </a:t>
            </a:r>
            <a:r>
              <a:rPr lang="sr-Latn-BA" sz="3000" i="1" dirty="0" smtClean="0"/>
              <a:t>napadnu tačku druge sile</a:t>
            </a:r>
            <a:r>
              <a:rPr lang="sr-Latn-BA" sz="3000" dirty="0" smtClean="0"/>
              <a:t>.</a:t>
            </a:r>
          </a:p>
          <a:p>
            <a:pPr algn="just"/>
            <a:r>
              <a:rPr lang="sr-Latn-BA" sz="3000" u="sng" dirty="0" smtClean="0"/>
              <a:t>Algebarski zbir momenata</a:t>
            </a:r>
            <a:r>
              <a:rPr lang="sr-Latn-BA" sz="3000" dirty="0" smtClean="0"/>
              <a:t> sila koje obrazuju spreg, za </a:t>
            </a:r>
            <a:r>
              <a:rPr lang="sr-Latn-BA" sz="3000" i="1" dirty="0" smtClean="0"/>
              <a:t>bilo koju tačku</a:t>
            </a:r>
            <a:r>
              <a:rPr lang="sr-Latn-BA" sz="3000" dirty="0" smtClean="0"/>
              <a:t> u ravni dejstva sprega, </a:t>
            </a:r>
            <a:r>
              <a:rPr lang="sr-Latn-BA" sz="3000" i="1" dirty="0" smtClean="0"/>
              <a:t>jednak je momentu sprega</a:t>
            </a:r>
            <a:r>
              <a:rPr lang="sr-Latn-BA" sz="3000" dirty="0" smtClean="0"/>
              <a:t> i ne zavisi od izbora te tačke.</a:t>
            </a:r>
            <a:endParaRPr lang="sr-Latn-BA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27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11894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algn="just"/>
            <a:r>
              <a:rPr lang="sr-Latn-BA" dirty="0" smtClean="0"/>
              <a:t>Kao i moment sile za tačku, tako se i moment sprega izražava u </a:t>
            </a:r>
            <a:r>
              <a:rPr lang="sr-Latn-BA" b="1" dirty="0" smtClean="0"/>
              <a:t>Nm</a:t>
            </a:r>
            <a:r>
              <a:rPr lang="sr-Latn-BA" dirty="0" smtClean="0"/>
              <a:t> (</a:t>
            </a:r>
            <a:r>
              <a:rPr lang="sr-Latn-BA" b="1" dirty="0" smtClean="0"/>
              <a:t>kNm</a:t>
            </a:r>
            <a:r>
              <a:rPr lang="sr-Latn-BA" dirty="0" smtClean="0"/>
              <a:t>, </a:t>
            </a:r>
            <a:r>
              <a:rPr lang="sr-Latn-BA" b="1" dirty="0" smtClean="0"/>
              <a:t>kNcm</a:t>
            </a:r>
            <a:r>
              <a:rPr lang="sr-Latn-BA" dirty="0" smtClean="0"/>
              <a:t>).</a:t>
            </a:r>
            <a:endParaRPr lang="sr-Latn-BA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28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40074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29</a:t>
            </a:fld>
            <a:endParaRPr lang="sr-Latn-BA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074573"/>
              </p:ext>
            </p:extLst>
          </p:nvPr>
        </p:nvGraphicFramePr>
        <p:xfrm>
          <a:off x="5895678" y="918790"/>
          <a:ext cx="10795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3" name="Equation" r:id="rId3" imgW="533160" imgH="203040" progId="Equation.DSMT4">
                  <p:embed/>
                </p:oleObj>
              </mc:Choice>
              <mc:Fallback>
                <p:oleObj name="Equation" r:id="rId3" imgW="53316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5678" y="918790"/>
                        <a:ext cx="1079500" cy="40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397348"/>
              </p:ext>
            </p:extLst>
          </p:nvPr>
        </p:nvGraphicFramePr>
        <p:xfrm>
          <a:off x="7082954" y="985813"/>
          <a:ext cx="385763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4" name="Equation" r:id="rId5" imgW="190440" imgH="152280" progId="Equation.DSMT4">
                  <p:embed/>
                </p:oleObj>
              </mc:Choice>
              <mc:Fallback>
                <p:oleObj name="Equation" r:id="rId5" imgW="190440" imgH="1522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2954" y="985813"/>
                        <a:ext cx="385763" cy="303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748642"/>
              </p:ext>
            </p:extLst>
          </p:nvPr>
        </p:nvGraphicFramePr>
        <p:xfrm>
          <a:off x="7515002" y="928985"/>
          <a:ext cx="76993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5" name="Equation" r:id="rId7" imgW="380880" imgH="177480" progId="Equation.DSMT4">
                  <p:embed/>
                </p:oleObj>
              </mc:Choice>
              <mc:Fallback>
                <p:oleObj name="Equation" r:id="rId7" imgW="380880" imgH="177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5002" y="928985"/>
                        <a:ext cx="769937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868144" y="1649065"/>
            <a:ext cx="1696715" cy="1384995"/>
          </a:xfrm>
          <a:prstGeom prst="rect">
            <a:avLst/>
          </a:prstGeom>
          <a:noFill/>
          <a:ln>
            <a:solidFill>
              <a:srgbClr val="993300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Moment sprega za slučaj 1:</a:t>
            </a:r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192366"/>
              </p:ext>
            </p:extLst>
          </p:nvPr>
        </p:nvGraphicFramePr>
        <p:xfrm>
          <a:off x="7408863" y="2778125"/>
          <a:ext cx="110490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6" name="Equation" r:id="rId9" imgW="545760" imgH="177480" progId="Equation.DSMT4">
                  <p:embed/>
                </p:oleObj>
              </mc:Choice>
              <mc:Fallback>
                <p:oleObj name="Equation" r:id="rId9" imgW="545760" imgH="177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8863" y="2778125"/>
                        <a:ext cx="1104900" cy="35401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195736" y="4767535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i="1" dirty="0" smtClean="0"/>
              <a:t>Spreg sila – Slučaj 1</a:t>
            </a:r>
            <a:endParaRPr lang="en-US" sz="2400" i="1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970896"/>
              </p:ext>
            </p:extLst>
          </p:nvPr>
        </p:nvGraphicFramePr>
        <p:xfrm>
          <a:off x="5868144" y="3570660"/>
          <a:ext cx="203041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7" name="Equation" r:id="rId11" imgW="1002960" imgH="253800" progId="Equation.DSMT4">
                  <p:embed/>
                </p:oleObj>
              </mc:Choice>
              <mc:Fallback>
                <p:oleObj name="Equation" r:id="rId11" imgW="100296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3570660"/>
                        <a:ext cx="2030412" cy="5064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13029"/>
            <a:ext cx="4308071" cy="3884123"/>
          </a:xfrm>
          <a:prstGeom prst="rect">
            <a:avLst/>
          </a:prstGeom>
          <a:ln>
            <a:solidFill>
              <a:srgbClr val="993300"/>
            </a:solidFill>
          </a:ln>
        </p:spPr>
      </p:pic>
    </p:spTree>
    <p:extLst>
      <p:ext uri="{BB962C8B-B14F-4D97-AF65-F5344CB8AC3E}">
        <p14:creationId xmlns:p14="http://schemas.microsoft.com/office/powerpoint/2010/main" val="200712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331641" y="5190291"/>
            <a:ext cx="7374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S</a:t>
            </a:r>
            <a:r>
              <a:rPr lang="sr-Latn-BA" sz="2400" i="1" dirty="0" smtClean="0"/>
              <a:t>i</a:t>
            </a:r>
            <a:r>
              <a:rPr lang="sr-Latn-RS" sz="2400" i="1" dirty="0" smtClean="0"/>
              <a:t>stem od tri kolinearne sile sa geometrijski određenom rezultantom</a:t>
            </a:r>
            <a:r>
              <a:rPr lang="en-US" sz="2400" i="1" dirty="0" smtClean="0"/>
              <a:t> </a:t>
            </a:r>
            <a:r>
              <a:rPr lang="sr-Cyrl-RS" sz="2400" i="1" dirty="0" smtClean="0">
                <a:sym typeface="Symbol"/>
              </a:rPr>
              <a:t> </a:t>
            </a:r>
            <a:r>
              <a:rPr lang="sr-Latn-RS" sz="2400" i="1" dirty="0" smtClean="0">
                <a:sym typeface="Symbol"/>
              </a:rPr>
              <a:t>Primer 1</a:t>
            </a:r>
            <a:endParaRPr lang="en-US" sz="2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472" y="836712"/>
            <a:ext cx="6190904" cy="4301837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3996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30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2267744" y="5703639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i="1" dirty="0" smtClean="0"/>
              <a:t>Spreg sila – Slučaj 2</a:t>
            </a:r>
            <a:endParaRPr lang="en-US" sz="2400" i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2366"/>
              </p:ext>
            </p:extLst>
          </p:nvPr>
        </p:nvGraphicFramePr>
        <p:xfrm>
          <a:off x="5868144" y="2143572"/>
          <a:ext cx="203041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2" name="Equation" r:id="rId3" imgW="1002960" imgH="253800" progId="Equation.DSMT4">
                  <p:embed/>
                </p:oleObj>
              </mc:Choice>
              <mc:Fallback>
                <p:oleObj name="Equation" r:id="rId3" imgW="1002960" imgH="2538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2143572"/>
                        <a:ext cx="2030412" cy="5064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868144" y="404664"/>
            <a:ext cx="1696715" cy="1384995"/>
          </a:xfrm>
          <a:prstGeom prst="rect">
            <a:avLst/>
          </a:prstGeom>
          <a:noFill/>
          <a:ln>
            <a:solidFill>
              <a:srgbClr val="993300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Moment sprega za slučaj 2: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901838"/>
              </p:ext>
            </p:extLst>
          </p:nvPr>
        </p:nvGraphicFramePr>
        <p:xfrm>
          <a:off x="7380386" y="1541463"/>
          <a:ext cx="1284288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3" name="Equation" r:id="rId5" imgW="634680" imgH="177480" progId="Equation.DSMT4">
                  <p:embed/>
                </p:oleObj>
              </mc:Choice>
              <mc:Fallback>
                <p:oleObj name="Equation" r:id="rId5" imgW="6346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86" y="1541463"/>
                        <a:ext cx="1284288" cy="35401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860" y="404664"/>
            <a:ext cx="4308071" cy="5280660"/>
          </a:xfrm>
          <a:prstGeom prst="rect">
            <a:avLst/>
          </a:prstGeom>
          <a:ln>
            <a:solidFill>
              <a:srgbClr val="993300"/>
            </a:solidFill>
          </a:ln>
        </p:spPr>
      </p:pic>
    </p:spTree>
    <p:extLst>
      <p:ext uri="{BB962C8B-B14F-4D97-AF65-F5344CB8AC3E}">
        <p14:creationId xmlns:p14="http://schemas.microsoft.com/office/powerpoint/2010/main" val="295197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31</a:t>
            </a:fld>
            <a:endParaRPr lang="sr-Latn-B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969073"/>
              </p:ext>
            </p:extLst>
          </p:nvPr>
        </p:nvGraphicFramePr>
        <p:xfrm>
          <a:off x="6687988" y="2862833"/>
          <a:ext cx="197802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6" name="Equation" r:id="rId3" imgW="977760" imgH="253800" progId="Equation.DSMT4">
                  <p:embed/>
                </p:oleObj>
              </mc:Choice>
              <mc:Fallback>
                <p:oleObj name="Equation" r:id="rId3" imgW="977760" imgH="253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7988" y="2862833"/>
                        <a:ext cx="1978025" cy="5064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31641" y="4958682"/>
            <a:ext cx="4295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Uz algebarski zbir momenata sila koje obrazuju spreg, za bilo koju tačku u ravni dejstva sprega</a:t>
            </a:r>
            <a:endParaRPr lang="en-US" sz="24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20687"/>
            <a:ext cx="4295603" cy="4295603"/>
          </a:xfrm>
          <a:prstGeom prst="rect">
            <a:avLst/>
          </a:prstGeom>
          <a:ln>
            <a:solidFill>
              <a:srgbClr val="993300"/>
            </a:solidFill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374735"/>
              </p:ext>
            </p:extLst>
          </p:nvPr>
        </p:nvGraphicFramePr>
        <p:xfrm>
          <a:off x="4874394" y="692696"/>
          <a:ext cx="3802062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7" name="Equation" r:id="rId6" imgW="1879560" imgH="939600" progId="Equation.DSMT4">
                  <p:embed/>
                </p:oleObj>
              </mc:Choice>
              <mc:Fallback>
                <p:oleObj name="Equation" r:id="rId6" imgW="1879560" imgH="939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4394" y="692696"/>
                        <a:ext cx="3802062" cy="1873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784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sr-Latn-BA" b="1" dirty="0"/>
              <a:t>Moment sprega posmatran kao vektorska </a:t>
            </a:r>
            <a:r>
              <a:rPr lang="sr-Latn-BA" b="1" dirty="0" smtClean="0"/>
              <a:t>veličina</a:t>
            </a:r>
            <a:endParaRPr lang="sr-Latn-BA" dirty="0" smtClean="0"/>
          </a:p>
          <a:p>
            <a:pPr algn="just"/>
            <a:r>
              <a:rPr lang="sr-Latn-BA" u="sng" dirty="0" smtClean="0"/>
              <a:t>Moment sprega</a:t>
            </a:r>
            <a:r>
              <a:rPr lang="sr-Latn-BA" dirty="0" smtClean="0"/>
              <a:t> je određen ako mu je poznat:</a:t>
            </a:r>
          </a:p>
          <a:p>
            <a:pPr lvl="1" algn="just"/>
            <a:r>
              <a:rPr lang="sr-Latn-BA" sz="3000" dirty="0" smtClean="0"/>
              <a:t>Intenzitet,</a:t>
            </a:r>
          </a:p>
          <a:p>
            <a:pPr lvl="1" algn="just"/>
            <a:r>
              <a:rPr lang="sr-Latn-BA" sz="3000" dirty="0" smtClean="0"/>
              <a:t>Ravan dejstva i</a:t>
            </a:r>
          </a:p>
          <a:p>
            <a:pPr lvl="1" algn="just"/>
            <a:r>
              <a:rPr lang="sr-Latn-BA" sz="3000" dirty="0" smtClean="0"/>
              <a:t>Smer obrtanja u ravni dejstva.</a:t>
            </a:r>
          </a:p>
          <a:p>
            <a:pPr algn="just"/>
            <a:r>
              <a:rPr lang="sr-Latn-BA" dirty="0" smtClean="0"/>
              <a:t>Ovo znači da je moment sprega zaista vektorska veličina ili smo vektor.</a:t>
            </a:r>
          </a:p>
          <a:p>
            <a:pPr algn="just"/>
            <a:r>
              <a:rPr lang="sr-Latn-BA" u="sng" dirty="0" smtClean="0"/>
              <a:t>Moment sprega pripada klasi slobodnih vektora</a:t>
            </a:r>
            <a:r>
              <a:rPr lang="sr-Latn-BA" dirty="0" smtClean="0"/>
              <a:t> jer ne zavisi od izbora obrtne tačke u ravni njegovog dejstva (</a:t>
            </a:r>
            <a:r>
              <a:rPr lang="sr-Latn-BA" i="1" dirty="0" smtClean="0"/>
              <a:t>može se prenositi u bilo koju tačku te ravn</a:t>
            </a:r>
            <a:r>
              <a:rPr lang="sr-Latn-BA" dirty="0" smtClean="0"/>
              <a:t>i). </a:t>
            </a:r>
            <a:endParaRPr lang="sr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32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60882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algn="just"/>
            <a:r>
              <a:rPr lang="sr-Latn-BA" dirty="0" smtClean="0"/>
              <a:t>Smer momenta sprega određujemo korišćenjem </a:t>
            </a:r>
            <a:r>
              <a:rPr lang="sr-Latn-BA" u="sng" dirty="0" smtClean="0"/>
              <a:t>pravila desne ruke</a:t>
            </a:r>
            <a:r>
              <a:rPr lang="sr-Latn-BA" dirty="0" smtClean="0"/>
              <a:t>.</a:t>
            </a:r>
          </a:p>
          <a:p>
            <a:pPr algn="just"/>
            <a:r>
              <a:rPr lang="sr-Latn-BA" dirty="0" smtClean="0"/>
              <a:t>Smer momenta sprega ide u stranu iz koje je vidljiv smer obrtanja krutog tela.</a:t>
            </a:r>
            <a:endParaRPr lang="sr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33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47548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34</a:t>
            </a:fld>
            <a:endParaRPr lang="sr-Latn-BA"/>
          </a:p>
        </p:txBody>
      </p:sp>
      <p:sp>
        <p:nvSpPr>
          <p:cNvPr id="7" name="TextBox 6"/>
          <p:cNvSpPr txBox="1"/>
          <p:nvPr/>
        </p:nvSpPr>
        <p:spPr>
          <a:xfrm>
            <a:off x="1475656" y="5262299"/>
            <a:ext cx="3976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Moment sprega posmatran kao vektor  – Slučaj 1</a:t>
            </a:r>
            <a:endParaRPr lang="en-US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724128" y="476672"/>
            <a:ext cx="2592214" cy="1384995"/>
          </a:xfrm>
          <a:prstGeom prst="rect">
            <a:avLst/>
          </a:prstGeom>
          <a:solidFill>
            <a:schemeClr val="bg1"/>
          </a:solidFill>
          <a:ln>
            <a:solidFill>
              <a:srgbClr val="993300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b="1" dirty="0" smtClean="0"/>
              <a:t>Slučaj 1: </a:t>
            </a:r>
            <a:r>
              <a:rPr lang="sr-Latn-RS" sz="2800" dirty="0" smtClean="0"/>
              <a:t>Vektor momenta sprega je pozitivan (+).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76672"/>
            <a:ext cx="3976809" cy="4776493"/>
          </a:xfrm>
          <a:prstGeom prst="rect">
            <a:avLst/>
          </a:prstGeom>
          <a:ln w="12700">
            <a:solidFill>
              <a:srgbClr val="993300"/>
            </a:solidFill>
          </a:ln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365498"/>
              </p:ext>
            </p:extLst>
          </p:nvPr>
        </p:nvGraphicFramePr>
        <p:xfrm>
          <a:off x="4283968" y="4434756"/>
          <a:ext cx="4471988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7" name="Equation" r:id="rId4" imgW="2209680" imgH="253800" progId="Equation.DSMT4">
                  <p:embed/>
                </p:oleObj>
              </mc:Choice>
              <mc:Fallback>
                <p:oleObj name="Equation" r:id="rId4" imgW="220968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4434756"/>
                        <a:ext cx="4471988" cy="5064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301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35</a:t>
            </a:fld>
            <a:endParaRPr lang="sr-Latn-BA"/>
          </a:p>
        </p:txBody>
      </p:sp>
      <p:sp>
        <p:nvSpPr>
          <p:cNvPr id="7" name="TextBox 6"/>
          <p:cNvSpPr txBox="1"/>
          <p:nvPr/>
        </p:nvSpPr>
        <p:spPr>
          <a:xfrm>
            <a:off x="1547664" y="5301208"/>
            <a:ext cx="3976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Moment sprega posmatran kao vektor  – Slučaj 2</a:t>
            </a:r>
            <a:endParaRPr lang="en-US" sz="2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24715"/>
            <a:ext cx="3976809" cy="4776493"/>
          </a:xfrm>
          <a:prstGeom prst="rect">
            <a:avLst/>
          </a:prstGeom>
          <a:ln w="12700">
            <a:solidFill>
              <a:srgbClr val="9933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724128" y="531837"/>
            <a:ext cx="2592214" cy="1384995"/>
          </a:xfrm>
          <a:prstGeom prst="rect">
            <a:avLst/>
          </a:prstGeom>
          <a:solidFill>
            <a:schemeClr val="bg1"/>
          </a:solidFill>
          <a:ln>
            <a:solidFill>
              <a:srgbClr val="993300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b="1" dirty="0" smtClean="0"/>
              <a:t>Slučaj 2: </a:t>
            </a:r>
            <a:r>
              <a:rPr lang="sr-Latn-RS" sz="2800" dirty="0" smtClean="0"/>
              <a:t>Vektor momenta sprega je negativan (</a:t>
            </a:r>
            <a:r>
              <a:rPr lang="sr-Latn-RS" sz="2800" dirty="0" smtClean="0">
                <a:sym typeface="Symbol"/>
              </a:rPr>
              <a:t></a:t>
            </a:r>
            <a:r>
              <a:rPr lang="sr-Latn-RS" sz="2800" dirty="0" smtClean="0"/>
              <a:t>).</a:t>
            </a:r>
            <a:endParaRPr lang="en-US" sz="2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080909"/>
              </p:ext>
            </p:extLst>
          </p:nvPr>
        </p:nvGraphicFramePr>
        <p:xfrm>
          <a:off x="4284663" y="4435475"/>
          <a:ext cx="4471987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0" name="Equation" r:id="rId4" imgW="2209680" imgH="253800" progId="Equation.DSMT4">
                  <p:embed/>
                </p:oleObj>
              </mc:Choice>
              <mc:Fallback>
                <p:oleObj name="Equation" r:id="rId4" imgW="2209680" imgH="253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4435475"/>
                        <a:ext cx="4471987" cy="506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154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sr-Latn-BA" sz="3000" b="1" dirty="0" smtClean="0"/>
              <a:t>Sistem spregova u ravni</a:t>
            </a:r>
            <a:endParaRPr lang="sr-Latn-BA" sz="3000" dirty="0" smtClean="0"/>
          </a:p>
          <a:p>
            <a:pPr algn="just"/>
            <a:r>
              <a:rPr lang="sr-Latn-BA" sz="3000" dirty="0" smtClean="0"/>
              <a:t>Skup spregova sila kojima napadne linije leže u jednoj </a:t>
            </a:r>
            <a:r>
              <a:rPr lang="sr-Latn-RS" sz="3000" dirty="0" smtClean="0"/>
              <a:t>ravni, </a:t>
            </a:r>
            <a:r>
              <a:rPr lang="sr-Latn-BA" sz="3000" dirty="0" smtClean="0"/>
              <a:t>zove se </a:t>
            </a:r>
            <a:r>
              <a:rPr lang="sr-Latn-BA" sz="3000" i="1" dirty="0" smtClean="0"/>
              <a:t>sistem spregova sila u ravni</a:t>
            </a:r>
            <a:r>
              <a:rPr lang="sr-Latn-BA" sz="3000" dirty="0" smtClean="0"/>
              <a:t>.</a:t>
            </a:r>
          </a:p>
          <a:p>
            <a:pPr algn="just"/>
            <a:r>
              <a:rPr lang="sr-Latn-BA" sz="3000" dirty="0" smtClean="0"/>
              <a:t>Skup spregova sa istom ravni dejstva (delovanja).</a:t>
            </a:r>
          </a:p>
          <a:p>
            <a:pPr algn="just"/>
            <a:r>
              <a:rPr lang="sr-Latn-BA" sz="3000" dirty="0" smtClean="0"/>
              <a:t>Dati spreg sila u ravni može se zameniti drugim spregom pod uslovom da su momenti i jednog i drugog sprega jednaki.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36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74460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37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20688"/>
            <a:ext cx="3248198" cy="441405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051719" y="5056099"/>
            <a:ext cx="3248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Primer </a:t>
            </a:r>
            <a:r>
              <a:rPr lang="sr-Latn-BA" sz="2400" i="1" dirty="0" smtClean="0"/>
              <a:t>sprega</a:t>
            </a:r>
            <a:endParaRPr lang="en-US" sz="2400" i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779223"/>
              </p:ext>
            </p:extLst>
          </p:nvPr>
        </p:nvGraphicFramePr>
        <p:xfrm>
          <a:off x="5580112" y="669132"/>
          <a:ext cx="12604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90" name="Equation" r:id="rId4" imgW="622080" imgH="228600" progId="Equation.DSMT4">
                  <p:embed/>
                </p:oleObj>
              </mc:Choice>
              <mc:Fallback>
                <p:oleObj name="Equation" r:id="rId4" imgW="62208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669132"/>
                        <a:ext cx="1260475" cy="4556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515942" y="1484784"/>
            <a:ext cx="2440434" cy="156966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lvl="1" algn="just"/>
            <a:r>
              <a:rPr lang="sr-Latn-RS" sz="2400" dirty="0" smtClean="0"/>
              <a:t>Spreg na slici zameniti drugim spregom poštujući uslov:</a:t>
            </a:r>
            <a:endParaRPr lang="sr-Latn-BA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740762"/>
              </p:ext>
            </p:extLst>
          </p:nvPr>
        </p:nvGraphicFramePr>
        <p:xfrm>
          <a:off x="7164288" y="2826637"/>
          <a:ext cx="118268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91" name="Equation" r:id="rId6" imgW="583920" imgH="228600" progId="Equation.DSMT4">
                  <p:embed/>
                </p:oleObj>
              </mc:Choice>
              <mc:Fallback>
                <p:oleObj name="Equation" r:id="rId6" imgW="58392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2826637"/>
                        <a:ext cx="1182688" cy="455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066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38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259632" y="404664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/>
              <a:t>1</a:t>
            </a:r>
            <a:r>
              <a:rPr lang="sr-Latn-RS" sz="3600" b="1" dirty="0" smtClean="0"/>
              <a:t>)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1331640" y="5415607"/>
            <a:ext cx="6120680" cy="46166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lvl="1" algn="just"/>
            <a:r>
              <a:rPr lang="sr-Latn-RS" sz="2400" dirty="0" smtClean="0"/>
              <a:t>Razložimo sile datog sprega na pravce </a:t>
            </a:r>
            <a:r>
              <a:rPr lang="sr-Latn-RS" sz="2400" i="1" dirty="0" smtClean="0"/>
              <a:t>r</a:t>
            </a:r>
            <a:r>
              <a:rPr lang="sr-Latn-RS" sz="2400" dirty="0" smtClean="0"/>
              <a:t>,</a:t>
            </a:r>
            <a:r>
              <a:rPr lang="sr-Latn-RS" sz="2400" i="1" dirty="0" smtClean="0">
                <a:solidFill>
                  <a:srgbClr val="0070C0"/>
                </a:solidFill>
              </a:rPr>
              <a:t>s</a:t>
            </a:r>
            <a:r>
              <a:rPr lang="sr-Latn-RS" sz="2400" dirty="0" smtClean="0">
                <a:solidFill>
                  <a:srgbClr val="0070C0"/>
                </a:solidFill>
              </a:rPr>
              <a:t> </a:t>
            </a:r>
            <a:r>
              <a:rPr lang="sr-Latn-RS" sz="2400" dirty="0" smtClean="0"/>
              <a:t>i</a:t>
            </a:r>
            <a:r>
              <a:rPr lang="sr-Latn-RS" sz="2400" dirty="0" smtClean="0">
                <a:solidFill>
                  <a:srgbClr val="0070C0"/>
                </a:solidFill>
              </a:rPr>
              <a:t> </a:t>
            </a:r>
            <a:r>
              <a:rPr lang="sr-Latn-RS" sz="2400" i="1" dirty="0" smtClean="0">
                <a:solidFill>
                  <a:srgbClr val="0070C0"/>
                </a:solidFill>
              </a:rPr>
              <a:t>r</a:t>
            </a:r>
            <a:r>
              <a:rPr lang="sr-Latn-RS" sz="2400" dirty="0" smtClean="0">
                <a:solidFill>
                  <a:srgbClr val="0070C0"/>
                </a:solidFill>
              </a:rPr>
              <a:t>,</a:t>
            </a:r>
            <a:r>
              <a:rPr lang="sr-Latn-RS" sz="2400" i="1" dirty="0" smtClean="0">
                <a:solidFill>
                  <a:srgbClr val="0070C0"/>
                </a:solidFill>
              </a:rPr>
              <a:t>t </a:t>
            </a:r>
            <a:r>
              <a:rPr lang="sr-Latn-RS" sz="2400" dirty="0" smtClean="0"/>
              <a:t>!</a:t>
            </a:r>
            <a:endParaRPr lang="sr-Latn-BA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544" y="1124742"/>
            <a:ext cx="7513875" cy="3699579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304543" y="4839543"/>
            <a:ext cx="751387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lvl="1" algn="ctr"/>
            <a:r>
              <a:rPr lang="sr-Latn-RS" sz="2400" i="1" dirty="0" smtClean="0"/>
              <a:t>Dati spreg sa ucrtanim pravcima r, </a:t>
            </a:r>
            <a:r>
              <a:rPr lang="sr-Latn-RS" sz="2400" i="1" dirty="0" smtClean="0">
                <a:solidFill>
                  <a:srgbClr val="0070C0"/>
                </a:solidFill>
              </a:rPr>
              <a:t>s,</a:t>
            </a:r>
            <a:r>
              <a:rPr lang="sr-Latn-RS" sz="2400" i="1" dirty="0" smtClean="0"/>
              <a:t> </a:t>
            </a:r>
            <a:r>
              <a:rPr lang="sr-Latn-RS" sz="2400" i="1" dirty="0">
                <a:solidFill>
                  <a:srgbClr val="0070C0"/>
                </a:solidFill>
              </a:rPr>
              <a:t>t</a:t>
            </a:r>
            <a:r>
              <a:rPr lang="sr-Latn-RS" sz="2400" i="1" dirty="0" smtClean="0"/>
              <a:t>.</a:t>
            </a:r>
            <a:endParaRPr lang="sr-Latn-BA" sz="2400" i="1" dirty="0"/>
          </a:p>
        </p:txBody>
      </p:sp>
    </p:spTree>
    <p:extLst>
      <p:ext uri="{BB962C8B-B14F-4D97-AF65-F5344CB8AC3E}">
        <p14:creationId xmlns:p14="http://schemas.microsoft.com/office/powerpoint/2010/main" val="53434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16.10.2022.</a:t>
            </a:fld>
            <a:endParaRPr lang="sr-Latn-B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39</a:t>
            </a:fld>
            <a:endParaRPr lang="sr-Latn-B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544" y="980728"/>
            <a:ext cx="7513875" cy="3699579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259632" y="26064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/>
              <a:t>2</a:t>
            </a:r>
            <a:r>
              <a:rPr lang="sr-Latn-RS" sz="3600" b="1" dirty="0" smtClean="0"/>
              <a:t>)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1304543" y="4725144"/>
            <a:ext cx="751387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lvl="1" algn="ctr"/>
            <a:r>
              <a:rPr lang="sr-Latn-RS" sz="2400" i="1" dirty="0" smtClean="0"/>
              <a:t>Rezultat razlaganja sila datog sprega na pravce r</a:t>
            </a:r>
            <a:r>
              <a:rPr lang="en-US" sz="2400" i="1" dirty="0" smtClean="0"/>
              <a:t>,</a:t>
            </a:r>
            <a:r>
              <a:rPr lang="sr-Latn-RS" sz="2400" i="1" dirty="0" smtClean="0">
                <a:solidFill>
                  <a:srgbClr val="0070C0"/>
                </a:solidFill>
              </a:rPr>
              <a:t>s</a:t>
            </a:r>
            <a:r>
              <a:rPr lang="en-US" sz="2400" i="1" dirty="0"/>
              <a:t> </a:t>
            </a:r>
            <a:r>
              <a:rPr lang="sr-Latn-BA" sz="2400" i="1" dirty="0" smtClean="0"/>
              <a:t>i</a:t>
            </a:r>
            <a:r>
              <a:rPr lang="en-US" sz="2400" i="1" dirty="0" smtClean="0"/>
              <a:t> </a:t>
            </a:r>
            <a:r>
              <a:rPr lang="sr-Latn-BA" sz="2400" i="1" dirty="0" smtClean="0"/>
              <a:t>r</a:t>
            </a:r>
            <a:r>
              <a:rPr lang="en-US" sz="2400" i="1" dirty="0" smtClean="0"/>
              <a:t>,</a:t>
            </a:r>
            <a:r>
              <a:rPr lang="en-US" sz="2400" i="1" dirty="0" smtClean="0">
                <a:solidFill>
                  <a:srgbClr val="002060"/>
                </a:solidFill>
              </a:rPr>
              <a:t>t</a:t>
            </a:r>
            <a:r>
              <a:rPr lang="en-US" sz="2400" i="1" dirty="0" smtClean="0"/>
              <a:t>.</a:t>
            </a:r>
            <a:endParaRPr lang="sr-Latn-BA" sz="2400" i="1" dirty="0"/>
          </a:p>
        </p:txBody>
      </p:sp>
      <p:sp>
        <p:nvSpPr>
          <p:cNvPr id="8" name="Rectangle 7"/>
          <p:cNvSpPr/>
          <p:nvPr/>
        </p:nvSpPr>
        <p:spPr>
          <a:xfrm>
            <a:off x="1304543" y="5343599"/>
            <a:ext cx="6651833" cy="46166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lvl="1" algn="just"/>
            <a:r>
              <a:rPr lang="sr-Latn-RS" sz="2400" dirty="0" smtClean="0"/>
              <a:t>ZAPAŽANJE: Pojava novog sprega kojeg čine sile </a:t>
            </a:r>
            <a:endParaRPr lang="sr-Latn-BA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410999"/>
              </p:ext>
            </p:extLst>
          </p:nvPr>
        </p:nvGraphicFramePr>
        <p:xfrm>
          <a:off x="7688584" y="5551488"/>
          <a:ext cx="1131888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87" name="Equation" r:id="rId4" imgW="558720" imgH="253800" progId="Equation.DSMT4">
                  <p:embed/>
                </p:oleObj>
              </mc:Choice>
              <mc:Fallback>
                <p:oleObj name="Equation" r:id="rId4" imgW="558720" imgH="253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8584" y="5551488"/>
                        <a:ext cx="1131888" cy="5064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744092"/>
              </p:ext>
            </p:extLst>
          </p:nvPr>
        </p:nvGraphicFramePr>
        <p:xfrm>
          <a:off x="1519889" y="1772816"/>
          <a:ext cx="1363663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88" name="Equation" r:id="rId6" imgW="672840" imgH="228600" progId="Equation.DSMT4">
                  <p:embed/>
                </p:oleObj>
              </mc:Choice>
              <mc:Fallback>
                <p:oleObj name="Equation" r:id="rId6" imgW="67284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9889" y="1772816"/>
                        <a:ext cx="1363663" cy="455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067390"/>
              </p:ext>
            </p:extLst>
          </p:nvPr>
        </p:nvGraphicFramePr>
        <p:xfrm>
          <a:off x="1511325" y="1196752"/>
          <a:ext cx="126047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89" name="Equation" r:id="rId8" imgW="622080" imgH="228600" progId="Equation.DSMT4">
                  <p:embed/>
                </p:oleObj>
              </mc:Choice>
              <mc:Fallback>
                <p:oleObj name="Equation" r:id="rId8" imgW="62208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25" y="1196752"/>
                        <a:ext cx="1260475" cy="455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288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331641" y="5190291"/>
            <a:ext cx="7374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S</a:t>
            </a:r>
            <a:r>
              <a:rPr lang="sr-Latn-BA" sz="2400" i="1" dirty="0" smtClean="0"/>
              <a:t>i</a:t>
            </a:r>
            <a:r>
              <a:rPr lang="sr-Latn-RS" sz="2400" i="1" dirty="0" smtClean="0"/>
              <a:t>stem od tri kolinearne sile sa geometrijski određenom rezultantom</a:t>
            </a:r>
            <a:r>
              <a:rPr lang="en-US" sz="2400" i="1" dirty="0" smtClean="0"/>
              <a:t> </a:t>
            </a:r>
            <a:r>
              <a:rPr lang="sr-Cyrl-RS" sz="2400" i="1" dirty="0" smtClean="0">
                <a:sym typeface="Symbol"/>
              </a:rPr>
              <a:t> </a:t>
            </a:r>
            <a:r>
              <a:rPr lang="sr-Latn-RS" sz="2400" i="1" dirty="0" smtClean="0">
                <a:sym typeface="Symbol"/>
              </a:rPr>
              <a:t>Primer 2</a:t>
            </a:r>
            <a:endParaRPr lang="en-US" sz="2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20688"/>
            <a:ext cx="5985164" cy="454498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0291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40</a:t>
            </a:fld>
            <a:endParaRPr lang="sr-Latn-B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544" y="476672"/>
            <a:ext cx="7513875" cy="3699579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355239"/>
              </p:ext>
            </p:extLst>
          </p:nvPr>
        </p:nvGraphicFramePr>
        <p:xfrm>
          <a:off x="1511300" y="692919"/>
          <a:ext cx="126047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58" name="Equation" r:id="rId4" imgW="622080" imgH="228600" progId="Equation.DSMT4">
                  <p:embed/>
                </p:oleObj>
              </mc:Choice>
              <mc:Fallback>
                <p:oleObj name="Equation" r:id="rId4" imgW="62208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692919"/>
                        <a:ext cx="1260475" cy="455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795330"/>
              </p:ext>
            </p:extLst>
          </p:nvPr>
        </p:nvGraphicFramePr>
        <p:xfrm>
          <a:off x="1519238" y="1269182"/>
          <a:ext cx="1363662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59" name="Equation" r:id="rId6" imgW="672840" imgH="228600" progId="Equation.DSMT4">
                  <p:embed/>
                </p:oleObj>
              </mc:Choice>
              <mc:Fallback>
                <p:oleObj name="Equation" r:id="rId6" imgW="67284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9238" y="1269182"/>
                        <a:ext cx="1363662" cy="4556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59632" y="4417948"/>
            <a:ext cx="4680520" cy="523220"/>
          </a:xfrm>
          <a:prstGeom prst="rect">
            <a:avLst/>
          </a:prstGeom>
          <a:noFill/>
          <a:ln>
            <a:solidFill>
              <a:srgbClr val="993300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Varinjonov teorem</a:t>
            </a:r>
            <a:r>
              <a:rPr lang="en-US" sz="2800" dirty="0" smtClean="0"/>
              <a:t> </a:t>
            </a:r>
            <a:r>
              <a:rPr lang="sr-Latn-RS" sz="2800" dirty="0" smtClean="0"/>
              <a:t>za tačku B:</a:t>
            </a:r>
            <a:endParaRPr lang="en-US" sz="28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939668"/>
              </p:ext>
            </p:extLst>
          </p:nvPr>
        </p:nvGraphicFramePr>
        <p:xfrm>
          <a:off x="5796136" y="4722787"/>
          <a:ext cx="22352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60" name="Equation" r:id="rId8" imgW="1104840" imgH="253800" progId="Equation.DSMT4">
                  <p:embed/>
                </p:oleObj>
              </mc:Choice>
              <mc:Fallback>
                <p:oleObj name="Equation" r:id="rId8" imgW="110484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4722787"/>
                        <a:ext cx="2235200" cy="506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135622"/>
              </p:ext>
            </p:extLst>
          </p:nvPr>
        </p:nvGraphicFramePr>
        <p:xfrm>
          <a:off x="7164288" y="2954652"/>
          <a:ext cx="1273572" cy="1338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61" name="Equation" r:id="rId10" imgW="749160" imgH="787320" progId="Equation.DSMT4">
                  <p:embed/>
                </p:oleObj>
              </mc:Choice>
              <mc:Fallback>
                <p:oleObj name="Equation" r:id="rId10" imgW="74916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2954652"/>
                        <a:ext cx="1273572" cy="133844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5400000">
            <a:off x="7452328" y="4437104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861220"/>
              </p:ext>
            </p:extLst>
          </p:nvPr>
        </p:nvGraphicFramePr>
        <p:xfrm>
          <a:off x="6372200" y="5256436"/>
          <a:ext cx="28257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62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5256436"/>
                        <a:ext cx="282575" cy="404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536911"/>
              </p:ext>
            </p:extLst>
          </p:nvPr>
        </p:nvGraphicFramePr>
        <p:xfrm>
          <a:off x="5796434" y="5637684"/>
          <a:ext cx="1439862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63" name="Equation" r:id="rId14" imgW="711000" imgH="228600" progId="Equation.DSMT4">
                  <p:embed/>
                </p:oleObj>
              </mc:Choice>
              <mc:Fallback>
                <p:oleObj name="Equation" r:id="rId14" imgW="71100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434" y="5637684"/>
                        <a:ext cx="1439862" cy="4556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218790"/>
              </p:ext>
            </p:extLst>
          </p:nvPr>
        </p:nvGraphicFramePr>
        <p:xfrm>
          <a:off x="5340251" y="5709121"/>
          <a:ext cx="384175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64" name="Equation" r:id="rId16" imgW="190440" imgH="152280" progId="Equation.DSMT4">
                  <p:embed/>
                </p:oleObj>
              </mc:Choice>
              <mc:Fallback>
                <p:oleObj name="Equation" r:id="rId16" imgW="190440" imgH="1522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0251" y="5709121"/>
                        <a:ext cx="384175" cy="3032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587112"/>
              </p:ext>
            </p:extLst>
          </p:nvPr>
        </p:nvGraphicFramePr>
        <p:xfrm>
          <a:off x="4109393" y="5637684"/>
          <a:ext cx="1182687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65" name="Equation" r:id="rId18" imgW="583920" imgH="228600" progId="Equation.DSMT4">
                  <p:embed/>
                </p:oleObj>
              </mc:Choice>
              <mc:Fallback>
                <p:oleObj name="Equation" r:id="rId18" imgW="58392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9393" y="5637684"/>
                        <a:ext cx="1182687" cy="45561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395522"/>
              </p:ext>
            </p:extLst>
          </p:nvPr>
        </p:nvGraphicFramePr>
        <p:xfrm>
          <a:off x="7688584" y="5448895"/>
          <a:ext cx="1131888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66" name="Equation" r:id="rId20" imgW="558720" imgH="431640" progId="Equation.DSMT4">
                  <p:embed/>
                </p:oleObj>
              </mc:Choice>
              <mc:Fallback>
                <p:oleObj name="Equation" r:id="rId20" imgW="558720" imgH="4316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8584" y="5448895"/>
                        <a:ext cx="1131888" cy="86042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140600"/>
              </p:ext>
            </p:extLst>
          </p:nvPr>
        </p:nvGraphicFramePr>
        <p:xfrm>
          <a:off x="7282582" y="5718075"/>
          <a:ext cx="385762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67" name="Equation" r:id="rId22" imgW="190417" imgH="152334" progId="Equation.DSMT4">
                  <p:embed/>
                </p:oleObj>
              </mc:Choice>
              <mc:Fallback>
                <p:oleObj name="Equation" r:id="rId22" imgW="190417" imgH="152334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2582" y="5718075"/>
                        <a:ext cx="385762" cy="3032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004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r>
              <a:rPr lang="sr-Latn-BA" sz="3000" dirty="0" smtClean="0"/>
              <a:t>Iz osobine da se ne menjajući dejstvo na kruto telo, dati spreg sila može zameniti bilo kojim drugim spregom koji deluje u istoj ravni, proizilazi da se:</a:t>
            </a:r>
          </a:p>
          <a:p>
            <a:pPr lvl="1"/>
            <a:r>
              <a:rPr lang="sr-Latn-BA" dirty="0" smtClean="0"/>
              <a:t>Spreg sila može premeštati u ravni dejstva.</a:t>
            </a:r>
          </a:p>
          <a:p>
            <a:pPr lvl="1"/>
            <a:r>
              <a:rPr lang="sr-Latn-BA" dirty="0" smtClean="0"/>
              <a:t>Spregu se može menjati intenzitet sila ili krak tako da se moment ne promeni.</a:t>
            </a:r>
          </a:p>
          <a:p>
            <a:r>
              <a:rPr lang="sr-Latn-BA" sz="3000" dirty="0" smtClean="0"/>
              <a:t>Dva sprega koja deluju u istoj ravni i imaju iste momente, međusobno su ekvivalentni (ekvivalentni spregovi sila).</a:t>
            </a:r>
            <a:endParaRPr lang="sr-Latn-BA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41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58373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algn="just"/>
            <a:r>
              <a:rPr lang="sr-Latn-BA" sz="3000" dirty="0" smtClean="0"/>
              <a:t>Dejstvo sprega se </a:t>
            </a:r>
            <a:r>
              <a:rPr lang="sr-Latn-BA" sz="3000" dirty="0" smtClean="0">
                <a:solidFill>
                  <a:srgbClr val="0070C0"/>
                </a:solidFill>
              </a:rPr>
              <a:t>neće promeniti </a:t>
            </a:r>
            <a:r>
              <a:rPr lang="sr-Latn-BA" sz="3000" dirty="0" smtClean="0"/>
              <a:t>ako se isti iz date ravni </a:t>
            </a:r>
            <a:r>
              <a:rPr lang="sr-Latn-BA" sz="3000" dirty="0" smtClean="0">
                <a:solidFill>
                  <a:srgbClr val="0070C0"/>
                </a:solidFill>
              </a:rPr>
              <a:t>premesti</a:t>
            </a:r>
            <a:r>
              <a:rPr lang="sr-Latn-BA" sz="3000" dirty="0" smtClean="0"/>
              <a:t> u </a:t>
            </a:r>
            <a:r>
              <a:rPr lang="sr-Latn-BA" sz="3000" dirty="0" smtClean="0">
                <a:solidFill>
                  <a:srgbClr val="0070C0"/>
                </a:solidFill>
              </a:rPr>
              <a:t>ravan</a:t>
            </a:r>
            <a:r>
              <a:rPr lang="sr-Latn-BA" sz="3000" dirty="0" smtClean="0"/>
              <a:t> </a:t>
            </a:r>
            <a:r>
              <a:rPr lang="sr-Latn-BA" sz="3000" dirty="0" smtClean="0">
                <a:solidFill>
                  <a:srgbClr val="0070C0"/>
                </a:solidFill>
              </a:rPr>
              <a:t>paralelnu datoj</a:t>
            </a:r>
            <a:r>
              <a:rPr lang="sr-Latn-BA" sz="3000" dirty="0" smtClean="0"/>
              <a:t>.</a:t>
            </a:r>
          </a:p>
          <a:p>
            <a:pPr algn="just"/>
            <a:r>
              <a:rPr lang="sr-Latn-BA" sz="3000" dirty="0" smtClean="0">
                <a:solidFill>
                  <a:srgbClr val="0070C0"/>
                </a:solidFill>
              </a:rPr>
              <a:t>Dva sprega </a:t>
            </a:r>
            <a:r>
              <a:rPr lang="sr-Latn-BA" sz="3000" dirty="0" smtClean="0"/>
              <a:t>koja deluju u </a:t>
            </a:r>
            <a:r>
              <a:rPr lang="sr-Latn-BA" sz="3000" dirty="0" smtClean="0">
                <a:solidFill>
                  <a:srgbClr val="0070C0"/>
                </a:solidFill>
              </a:rPr>
              <a:t>dve paralelne ravni </a:t>
            </a:r>
            <a:r>
              <a:rPr lang="sr-Latn-BA" sz="3000" dirty="0" smtClean="0"/>
              <a:t>i imaju iste momente, takođe su </a:t>
            </a:r>
            <a:r>
              <a:rPr lang="sr-Latn-BA" sz="3000" dirty="0" smtClean="0">
                <a:solidFill>
                  <a:srgbClr val="0070C0"/>
                </a:solidFill>
              </a:rPr>
              <a:t>ekvivalentni</a:t>
            </a:r>
            <a:r>
              <a:rPr lang="sr-Latn-BA" sz="3000" dirty="0" smtClean="0"/>
              <a:t>.</a:t>
            </a:r>
            <a:endParaRPr lang="sr-Latn-BA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42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6122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algn="just"/>
            <a:r>
              <a:rPr lang="sr-Latn-BA" sz="3000" b="1" dirty="0" smtClean="0"/>
              <a:t>Slaganje spregova sila u ravni</a:t>
            </a:r>
            <a:endParaRPr lang="sr-Latn-BA" sz="3000" dirty="0" smtClean="0"/>
          </a:p>
          <a:p>
            <a:pPr lvl="1" algn="just"/>
            <a:r>
              <a:rPr lang="sr-Latn-BA" dirty="0" smtClean="0"/>
              <a:t>Spreg sila koji zamenjuje sistem spregova sila u ravni zove se rezultujući spreg sila.</a:t>
            </a:r>
          </a:p>
          <a:p>
            <a:pPr lvl="1" algn="just"/>
            <a:r>
              <a:rPr lang="sr-Latn-BA" b="1" u="sng" dirty="0" smtClean="0"/>
              <a:t>Teorem:</a:t>
            </a:r>
            <a:r>
              <a:rPr lang="sr-Latn-BA" b="1" dirty="0" smtClean="0"/>
              <a:t> </a:t>
            </a:r>
            <a:r>
              <a:rPr lang="sr-Latn-BA" dirty="0" smtClean="0">
                <a:solidFill>
                  <a:srgbClr val="0070C0"/>
                </a:solidFill>
              </a:rPr>
              <a:t>In</a:t>
            </a:r>
            <a:r>
              <a:rPr lang="sr-Latn-RS" dirty="0" smtClean="0">
                <a:solidFill>
                  <a:srgbClr val="0070C0"/>
                </a:solidFill>
              </a:rPr>
              <a:t>tenzitet </a:t>
            </a:r>
            <a:r>
              <a:rPr lang="sr-Latn-BA" dirty="0" smtClean="0">
                <a:solidFill>
                  <a:srgbClr val="0070C0"/>
                </a:solidFill>
              </a:rPr>
              <a:t>momenta rezultujućeg sprega </a:t>
            </a:r>
            <a:r>
              <a:rPr lang="sr-Latn-BA" dirty="0" smtClean="0"/>
              <a:t>sila </a:t>
            </a:r>
            <a:r>
              <a:rPr lang="sr-Latn-BA" dirty="0" smtClean="0">
                <a:solidFill>
                  <a:srgbClr val="0070C0"/>
                </a:solidFill>
              </a:rPr>
              <a:t>jednak je algebarskom zbiru intenziteta</a:t>
            </a:r>
            <a:r>
              <a:rPr lang="sr-Latn-BA" dirty="0" smtClean="0"/>
              <a:t> pojedinačnih momenata spregova sila koji deluju u istoj ravni.</a:t>
            </a:r>
          </a:p>
          <a:p>
            <a:pPr lvl="1" algn="just"/>
            <a:r>
              <a:rPr lang="sr-Latn-BA" dirty="0" smtClean="0"/>
              <a:t>DOKAZ:</a:t>
            </a:r>
          </a:p>
          <a:p>
            <a:pPr lvl="1" algn="just"/>
            <a:r>
              <a:rPr lang="sr-Latn-BA" dirty="0" smtClean="0"/>
              <a:t>Posmatraćemo tri (3) sprega sila u ravni koji deluju na jedno kruto telo.</a:t>
            </a:r>
          </a:p>
          <a:p>
            <a:pPr lvl="1" algn="just"/>
            <a:r>
              <a:rPr lang="sr-Latn-BA" dirty="0" smtClean="0"/>
              <a:t>Rezultujući moment sprega sila dobićemo slaganjem tri data sprega.</a:t>
            </a:r>
            <a:endParaRPr lang="sr-Latn-BA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43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39556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44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403648" y="4911551"/>
            <a:ext cx="5632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Primer </a:t>
            </a:r>
            <a:r>
              <a:rPr lang="sr-Latn-RS" sz="2400" i="1" dirty="0" smtClean="0"/>
              <a:t>3 sperga sila u ravni</a:t>
            </a:r>
            <a:endParaRPr lang="en-US" sz="2400" i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652965"/>
              </p:ext>
            </p:extLst>
          </p:nvPr>
        </p:nvGraphicFramePr>
        <p:xfrm>
          <a:off x="7158806" y="3502322"/>
          <a:ext cx="1517650" cy="1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7" name="Equation" r:id="rId3" imgW="749160" imgH="685800" progId="Equation.DSMT4">
                  <p:embed/>
                </p:oleObj>
              </mc:Choice>
              <mc:Fallback>
                <p:oleObj name="Equation" r:id="rId3" imgW="749160" imgH="685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8806" y="3502322"/>
                        <a:ext cx="1517650" cy="13668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35087"/>
            <a:ext cx="5632704" cy="4155949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2724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45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2656"/>
            <a:ext cx="5632704" cy="4155949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1307944" y="4725144"/>
            <a:ext cx="7512528" cy="830997"/>
          </a:xfrm>
          <a:prstGeom prst="rect">
            <a:avLst/>
          </a:prstGeom>
          <a:solidFill>
            <a:schemeClr val="bg1"/>
          </a:solidFill>
          <a:ln>
            <a:solidFill>
              <a:srgbClr val="993300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Zadatak je da </a:t>
            </a:r>
            <a:r>
              <a:rPr lang="sr-Latn-RS" sz="2400" dirty="0" smtClean="0">
                <a:solidFill>
                  <a:srgbClr val="0070C0"/>
                </a:solidFill>
              </a:rPr>
              <a:t>slaganjem</a:t>
            </a:r>
            <a:r>
              <a:rPr lang="sr-Latn-RS" sz="2400" dirty="0" smtClean="0"/>
              <a:t> datih spregova dođemo do </a:t>
            </a:r>
            <a:r>
              <a:rPr lang="sr-Latn-RS" sz="2400" dirty="0" smtClean="0">
                <a:solidFill>
                  <a:srgbClr val="0070C0"/>
                </a:solidFill>
              </a:rPr>
              <a:t>jednog</a:t>
            </a:r>
            <a:r>
              <a:rPr lang="sr-Latn-RS" sz="2400" dirty="0" smtClean="0"/>
              <a:t> rezultujućeg sprega sa krakom </a:t>
            </a:r>
            <a:r>
              <a:rPr lang="sr-Latn-RS" sz="2400" dirty="0" smtClean="0">
                <a:solidFill>
                  <a:srgbClr val="0070C0"/>
                </a:solidFill>
              </a:rPr>
              <a:t>d </a:t>
            </a:r>
            <a:r>
              <a:rPr lang="sr-Latn-RS" sz="2400" dirty="0" smtClean="0"/>
              <a:t>i momentom </a:t>
            </a:r>
            <a:r>
              <a:rPr lang="sr-Latn-RS" sz="2400" b="1" dirty="0" smtClean="0"/>
              <a:t>M</a:t>
            </a:r>
            <a:r>
              <a:rPr lang="sr-Latn-R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401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46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8" y="404662"/>
            <a:ext cx="5632704" cy="4155949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292080" y="3884855"/>
            <a:ext cx="3672408" cy="1200329"/>
          </a:xfrm>
          <a:prstGeom prst="rect">
            <a:avLst/>
          </a:prstGeom>
          <a:solidFill>
            <a:schemeClr val="bg1"/>
          </a:solidFill>
          <a:ln>
            <a:solidFill>
              <a:srgbClr val="9933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Spregovi ekvivalentni datim </a:t>
            </a:r>
            <a:r>
              <a:rPr lang="sr-Latn-RS" sz="2400" dirty="0"/>
              <a:t>s</a:t>
            </a:r>
            <a:r>
              <a:rPr lang="sr-Latn-RS" sz="2400" dirty="0" smtClean="0"/>
              <a:t>pregovima imaju momente: </a:t>
            </a:r>
            <a:r>
              <a:rPr lang="sr-Latn-RS" sz="2400" dirty="0" smtClean="0">
                <a:solidFill>
                  <a:srgbClr val="C00000"/>
                </a:solidFill>
              </a:rPr>
              <a:t>M</a:t>
            </a:r>
            <a:r>
              <a:rPr lang="sr-Latn-RS" sz="2400" baseline="-25000" dirty="0" smtClean="0">
                <a:solidFill>
                  <a:srgbClr val="C00000"/>
                </a:solidFill>
              </a:rPr>
              <a:t>1,1</a:t>
            </a:r>
            <a:r>
              <a:rPr lang="sr-Latn-RS" sz="2400" dirty="0" smtClean="0"/>
              <a:t>, </a:t>
            </a:r>
            <a:r>
              <a:rPr lang="sr-Latn-RS" sz="2400" dirty="0" smtClean="0">
                <a:solidFill>
                  <a:srgbClr val="0070C0"/>
                </a:solidFill>
              </a:rPr>
              <a:t>M</a:t>
            </a:r>
            <a:r>
              <a:rPr lang="sr-Latn-RS" sz="2400" baseline="-25000" dirty="0" smtClean="0">
                <a:solidFill>
                  <a:srgbClr val="0070C0"/>
                </a:solidFill>
              </a:rPr>
              <a:t>2,2</a:t>
            </a:r>
            <a:r>
              <a:rPr lang="sr-Latn-RS" sz="2400" dirty="0" smtClean="0"/>
              <a:t>, i </a:t>
            </a:r>
            <a:r>
              <a:rPr lang="sr-Latn-RS" sz="2400" dirty="0" smtClean="0">
                <a:solidFill>
                  <a:srgbClr val="006600"/>
                </a:solidFill>
              </a:rPr>
              <a:t>M</a:t>
            </a:r>
            <a:r>
              <a:rPr lang="sr-Latn-RS" sz="2400" baseline="-25000" dirty="0" smtClean="0">
                <a:solidFill>
                  <a:srgbClr val="006600"/>
                </a:solidFill>
              </a:rPr>
              <a:t>3,3</a:t>
            </a:r>
            <a:r>
              <a:rPr lang="sr-Latn-RS" sz="2400" dirty="0" smtClean="0"/>
              <a:t>.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1179"/>
              </p:ext>
            </p:extLst>
          </p:nvPr>
        </p:nvGraphicFramePr>
        <p:xfrm>
          <a:off x="2730302" y="4724400"/>
          <a:ext cx="2417762" cy="144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9" name="Equation" r:id="rId4" imgW="1193760" imgH="723600" progId="Equation.DSMT4">
                  <p:embed/>
                </p:oleObj>
              </mc:Choice>
              <mc:Fallback>
                <p:oleObj name="Equation" r:id="rId4" imgW="1193760" imgH="7236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302" y="4724400"/>
                        <a:ext cx="2417762" cy="14430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355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47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8" y="404662"/>
            <a:ext cx="5632704" cy="4155949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670771"/>
              </p:ext>
            </p:extLst>
          </p:nvPr>
        </p:nvGraphicFramePr>
        <p:xfrm>
          <a:off x="4499992" y="4146202"/>
          <a:ext cx="2417763" cy="144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2" name="Equation" r:id="rId4" imgW="1193760" imgH="723600" progId="Equation.DSMT4">
                  <p:embed/>
                </p:oleObj>
              </mc:Choice>
              <mc:Fallback>
                <p:oleObj name="Equation" r:id="rId4" imgW="1193760" imgH="723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4146202"/>
                        <a:ext cx="2417763" cy="14430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451794"/>
              </p:ext>
            </p:extLst>
          </p:nvPr>
        </p:nvGraphicFramePr>
        <p:xfrm>
          <a:off x="7467600" y="3548063"/>
          <a:ext cx="1390650" cy="248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3" name="Equation" r:id="rId6" imgW="685800" imgH="1244520" progId="Equation.DSMT4">
                  <p:embed/>
                </p:oleObj>
              </mc:Choice>
              <mc:Fallback>
                <p:oleObj name="Equation" r:id="rId6" imgW="685800" imgH="124452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548063"/>
                        <a:ext cx="1390650" cy="248126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581014"/>
              </p:ext>
            </p:extLst>
          </p:nvPr>
        </p:nvGraphicFramePr>
        <p:xfrm>
          <a:off x="6964041" y="4725144"/>
          <a:ext cx="385762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4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4041" y="4725144"/>
                        <a:ext cx="385762" cy="3032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755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48</a:t>
            </a:fld>
            <a:endParaRPr lang="sr-Latn-BA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8" y="404662"/>
            <a:ext cx="5632704" cy="4155949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634156"/>
              </p:ext>
            </p:extLst>
          </p:nvPr>
        </p:nvGraphicFramePr>
        <p:xfrm>
          <a:off x="5845175" y="3330575"/>
          <a:ext cx="3011488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0" name="Equation" r:id="rId4" imgW="1485720" imgH="457200" progId="Equation.DSMT4">
                  <p:embed/>
                </p:oleObj>
              </mc:Choice>
              <mc:Fallback>
                <p:oleObj name="Equation" r:id="rId4" imgW="148572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5175" y="3330575"/>
                        <a:ext cx="3011488" cy="911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621319"/>
              </p:ext>
            </p:extLst>
          </p:nvPr>
        </p:nvGraphicFramePr>
        <p:xfrm>
          <a:off x="1364381" y="4869160"/>
          <a:ext cx="6303963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1" name="Equation" r:id="rId6" imgW="3111480" imgH="279360" progId="Equation.DSMT4">
                  <p:embed/>
                </p:oleObj>
              </mc:Choice>
              <mc:Fallback>
                <p:oleObj name="Equation" r:id="rId6" imgW="3111480" imgH="2793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4381" y="4869160"/>
                        <a:ext cx="6303963" cy="557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240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49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398220"/>
              </p:ext>
            </p:extLst>
          </p:nvPr>
        </p:nvGraphicFramePr>
        <p:xfrm>
          <a:off x="3851920" y="1003771"/>
          <a:ext cx="3036888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7" name="Equation" r:id="rId3" imgW="1498320" imgH="241200" progId="Equation.DSMT4">
                  <p:embed/>
                </p:oleObj>
              </mc:Choice>
              <mc:Fallback>
                <p:oleObj name="Equation" r:id="rId3" imgW="1498320" imgH="241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1003771"/>
                        <a:ext cx="3036888" cy="481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648717"/>
              </p:ext>
            </p:extLst>
          </p:nvPr>
        </p:nvGraphicFramePr>
        <p:xfrm>
          <a:off x="1475656" y="548680"/>
          <a:ext cx="1827213" cy="144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8" name="Equation" r:id="rId5" imgW="901440" imgH="723600" progId="Equation.DSMT4">
                  <p:embed/>
                </p:oleObj>
              </mc:Choice>
              <mc:Fallback>
                <p:oleObj name="Equation" r:id="rId5" imgW="901440" imgH="723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548680"/>
                        <a:ext cx="1827213" cy="14430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504598"/>
              </p:ext>
            </p:extLst>
          </p:nvPr>
        </p:nvGraphicFramePr>
        <p:xfrm>
          <a:off x="7287393" y="1628800"/>
          <a:ext cx="1389063" cy="144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9" name="Equation" r:id="rId7" imgW="685800" imgH="723600" progId="Equation.DSMT4">
                  <p:embed/>
                </p:oleObj>
              </mc:Choice>
              <mc:Fallback>
                <p:oleObj name="Equation" r:id="rId7" imgW="685800" imgH="723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7393" y="1628800"/>
                        <a:ext cx="1389063" cy="14430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635938"/>
              </p:ext>
            </p:extLst>
          </p:nvPr>
        </p:nvGraphicFramePr>
        <p:xfrm>
          <a:off x="3851920" y="2060848"/>
          <a:ext cx="285750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40" name="Equation" r:id="rId9" imgW="1409400" imgH="241200" progId="Equation.DSMT4">
                  <p:embed/>
                </p:oleObj>
              </mc:Choice>
              <mc:Fallback>
                <p:oleObj name="Equation" r:id="rId9" imgW="1409400" imgH="24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2060848"/>
                        <a:ext cx="2857500" cy="481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0800000" flipH="1">
            <a:off x="3419872" y="1196752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284338"/>
              </p:ext>
            </p:extLst>
          </p:nvPr>
        </p:nvGraphicFramePr>
        <p:xfrm>
          <a:off x="4289425" y="1584027"/>
          <a:ext cx="2825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41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9425" y="1584027"/>
                        <a:ext cx="282575" cy="40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10800000">
            <a:off x="6876256" y="2204864"/>
            <a:ext cx="288000" cy="144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530689"/>
              </p:ext>
            </p:extLst>
          </p:nvPr>
        </p:nvGraphicFramePr>
        <p:xfrm>
          <a:off x="5225529" y="2592139"/>
          <a:ext cx="2825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42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5529" y="2592139"/>
                        <a:ext cx="282575" cy="40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347484" y="3194973"/>
            <a:ext cx="3296523" cy="954107"/>
          </a:xfrm>
          <a:prstGeom prst="rect">
            <a:avLst/>
          </a:prstGeom>
          <a:solidFill>
            <a:schemeClr val="bg1"/>
          </a:solidFill>
          <a:ln>
            <a:solidFill>
              <a:srgbClr val="993300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Moment rezultujućeg sprega:</a:t>
            </a:r>
            <a:endParaRPr lang="en-US" sz="28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315993"/>
              </p:ext>
            </p:extLst>
          </p:nvPr>
        </p:nvGraphicFramePr>
        <p:xfrm>
          <a:off x="3851920" y="3909491"/>
          <a:ext cx="24447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43" name="Equation" r:id="rId14" imgW="1206360" imgH="228600" progId="Equation.DSMT4">
                  <p:embed/>
                </p:oleObj>
              </mc:Choice>
              <mc:Fallback>
                <p:oleObj name="Equation" r:id="rId14" imgW="120636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3909491"/>
                        <a:ext cx="2444750" cy="45561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166640"/>
              </p:ext>
            </p:extLst>
          </p:nvPr>
        </p:nvGraphicFramePr>
        <p:xfrm>
          <a:off x="5225529" y="3024188"/>
          <a:ext cx="28257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44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5529" y="3024188"/>
                        <a:ext cx="282575" cy="404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111059"/>
              </p:ext>
            </p:extLst>
          </p:nvPr>
        </p:nvGraphicFramePr>
        <p:xfrm>
          <a:off x="5225529" y="3456236"/>
          <a:ext cx="28257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45" name="Equation" r:id="rId17" imgW="139639" imgH="203112" progId="Equation.DSMT4">
                  <p:embed/>
                </p:oleObj>
              </mc:Choice>
              <mc:Fallback>
                <p:oleObj name="Equation" r:id="rId17" imgW="139639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5529" y="3456236"/>
                        <a:ext cx="282575" cy="404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635707" y="4653136"/>
            <a:ext cx="1648261" cy="523220"/>
          </a:xfrm>
          <a:prstGeom prst="rect">
            <a:avLst/>
          </a:prstGeom>
          <a:solidFill>
            <a:schemeClr val="bg1"/>
          </a:solidFill>
          <a:ln>
            <a:solidFill>
              <a:srgbClr val="993300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Važi i :</a:t>
            </a:r>
            <a:endParaRPr lang="en-US" sz="2800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308659"/>
              </p:ext>
            </p:extLst>
          </p:nvPr>
        </p:nvGraphicFramePr>
        <p:xfrm>
          <a:off x="3851920" y="4746143"/>
          <a:ext cx="4992688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46" name="Equation" r:id="rId18" imgW="2463480" imgH="431640" progId="Equation.DSMT4">
                  <p:embed/>
                </p:oleObj>
              </mc:Choice>
              <mc:Fallback>
                <p:oleObj name="Equation" r:id="rId18" imgW="2463480" imgH="4316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4746143"/>
                        <a:ext cx="4992688" cy="86042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290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5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2604639"/>
          </a:xfrm>
        </p:spPr>
        <p:txBody>
          <a:bodyPr>
            <a:normAutofit/>
          </a:bodyPr>
          <a:lstStyle/>
          <a:p>
            <a:pPr algn="just"/>
            <a:r>
              <a:rPr lang="sr-Latn-BA" sz="3000" b="1" dirty="0" smtClean="0"/>
              <a:t>Rezultanta</a:t>
            </a:r>
            <a:r>
              <a:rPr lang="sr-Latn-BA" sz="3000" dirty="0" smtClean="0"/>
              <a:t> sistema kolinearnih sila </a:t>
            </a:r>
            <a:r>
              <a:rPr lang="sr-Latn-BA" sz="3000" b="1" dirty="0" smtClean="0"/>
              <a:t>je</a:t>
            </a:r>
            <a:r>
              <a:rPr lang="sr-Latn-BA" sz="3000" u="sng" dirty="0" smtClean="0"/>
              <a:t> </a:t>
            </a:r>
            <a:r>
              <a:rPr lang="sr-Latn-BA" sz="3000" b="1" dirty="0" smtClean="0"/>
              <a:t>kolinearna</a:t>
            </a:r>
            <a:r>
              <a:rPr lang="sr-Latn-BA" sz="3000" dirty="0" smtClean="0"/>
              <a:t> sa svojim komponentama.</a:t>
            </a:r>
          </a:p>
          <a:p>
            <a:pPr algn="just"/>
            <a:r>
              <a:rPr lang="sr-Latn-BA" sz="3000" b="1" dirty="0" smtClean="0"/>
              <a:t>Intenzitet</a:t>
            </a:r>
            <a:r>
              <a:rPr lang="sr-Latn-BA" sz="3000" dirty="0" smtClean="0"/>
              <a:t> </a:t>
            </a:r>
            <a:r>
              <a:rPr lang="sr-Latn-BA" sz="3000" b="1" dirty="0" smtClean="0"/>
              <a:t>rezultante</a:t>
            </a:r>
            <a:r>
              <a:rPr lang="sr-Latn-BA" sz="3000" dirty="0" smtClean="0"/>
              <a:t> sistema od „</a:t>
            </a:r>
            <a:r>
              <a:rPr lang="sr-Latn-BA" sz="3000" i="1" dirty="0" smtClean="0"/>
              <a:t>n“</a:t>
            </a:r>
            <a:r>
              <a:rPr lang="sr-Latn-BA" sz="3000" dirty="0" smtClean="0"/>
              <a:t> kolinearnih sila </a:t>
            </a:r>
            <a:r>
              <a:rPr lang="sr-Latn-BA" sz="3000" b="1" dirty="0" smtClean="0"/>
              <a:t>jednak je algebarskom</a:t>
            </a:r>
            <a:r>
              <a:rPr lang="en-US" sz="3000" b="1" dirty="0" smtClean="0"/>
              <a:t> </a:t>
            </a:r>
            <a:r>
              <a:rPr lang="sr-Latn-BA" sz="3000" b="1" dirty="0" smtClean="0"/>
              <a:t>zbiru intenziteta </a:t>
            </a:r>
            <a:r>
              <a:rPr lang="en-US" sz="3000" b="1" dirty="0" smtClean="0"/>
              <a:t>s</a:t>
            </a:r>
            <a:r>
              <a:rPr lang="sr-Latn-RS" sz="3000" b="1" dirty="0" smtClean="0"/>
              <a:t>vih</a:t>
            </a:r>
            <a:r>
              <a:rPr lang="en-US" sz="3000" b="1" dirty="0" smtClean="0"/>
              <a:t> </a:t>
            </a:r>
            <a:r>
              <a:rPr lang="sr-Latn-RS" sz="3000" b="1" dirty="0" smtClean="0"/>
              <a:t>sila</a:t>
            </a:r>
            <a:r>
              <a:rPr lang="sr-Latn-BA" sz="3000" dirty="0" smtClean="0"/>
              <a:t>.</a:t>
            </a:r>
            <a:endParaRPr lang="sr-Latn-BA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</a:t>
            </a:fld>
            <a:endParaRPr lang="sr-Latn-BA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352541"/>
              </p:ext>
            </p:extLst>
          </p:nvPr>
        </p:nvGraphicFramePr>
        <p:xfrm>
          <a:off x="1907704" y="3288655"/>
          <a:ext cx="45466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4" name="Equation" r:id="rId4" imgW="2247840" imgH="431640" progId="Equation.DSMT4">
                  <p:embed/>
                </p:oleObj>
              </mc:Choice>
              <mc:Fallback>
                <p:oleObj name="Equation" r:id="rId4" imgW="22478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3288655"/>
                        <a:ext cx="4546600" cy="860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682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50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491500" y="764704"/>
            <a:ext cx="4880700" cy="1815882"/>
          </a:xfrm>
          <a:prstGeom prst="rect">
            <a:avLst/>
          </a:prstGeom>
          <a:solidFill>
            <a:schemeClr val="bg1"/>
          </a:solidFill>
          <a:ln>
            <a:solidFill>
              <a:srgbClr val="9933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>
                <a:solidFill>
                  <a:srgbClr val="0070C0"/>
                </a:solidFill>
              </a:rPr>
              <a:t>Uslov ravnoteže </a:t>
            </a:r>
            <a:r>
              <a:rPr lang="sr-Latn-RS" sz="2800" dirty="0" smtClean="0"/>
              <a:t>krutog tela izloženog </a:t>
            </a:r>
            <a:r>
              <a:rPr lang="sr-Latn-RS" sz="2800" dirty="0" smtClean="0">
                <a:solidFill>
                  <a:srgbClr val="0070C0"/>
                </a:solidFill>
              </a:rPr>
              <a:t>momentima spregova sila</a:t>
            </a:r>
            <a:r>
              <a:rPr lang="sr-Latn-RS" sz="2800" dirty="0" smtClean="0"/>
              <a:t> koji deluju u </a:t>
            </a:r>
            <a:r>
              <a:rPr lang="sr-Latn-RS" sz="2800" dirty="0" smtClean="0">
                <a:solidFill>
                  <a:srgbClr val="0070C0"/>
                </a:solidFill>
              </a:rPr>
              <a:t>jednoj ravni </a:t>
            </a:r>
            <a:r>
              <a:rPr lang="sr-Latn-RS" sz="2800" dirty="0" smtClean="0"/>
              <a:t>glasi: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833499"/>
              </p:ext>
            </p:extLst>
          </p:nvPr>
        </p:nvGraphicFramePr>
        <p:xfrm>
          <a:off x="5707409" y="2276872"/>
          <a:ext cx="1312863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2" name="Equation" r:id="rId3" imgW="647640" imgH="431640" progId="Equation.DSMT4">
                  <p:embed/>
                </p:oleObj>
              </mc:Choice>
              <mc:Fallback>
                <p:oleObj name="Equation" r:id="rId3" imgW="6476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7409" y="2276872"/>
                        <a:ext cx="1312863" cy="86042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255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/>
              <a:t>PARALELNE SILE U RAVNI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268760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sr-Latn-RS" sz="3000" b="1" dirty="0" smtClean="0"/>
              <a:t>Rezultanta dveju paralelnih sila usmerenih na istu stranu</a:t>
            </a:r>
          </a:p>
          <a:p>
            <a:pPr algn="just"/>
            <a:r>
              <a:rPr lang="sr-Latn-RS" sz="3000" dirty="0" smtClean="0"/>
              <a:t>Kako odrediti rezultantu ovih sila?</a:t>
            </a:r>
          </a:p>
          <a:p>
            <a:pPr lvl="1" algn="just"/>
            <a:r>
              <a:rPr lang="sr-Latn-RS" u="sng" dirty="0" smtClean="0"/>
              <a:t>Saglasno aksiomu 2</a:t>
            </a:r>
            <a:r>
              <a:rPr lang="sr-Latn-RS" dirty="0" smtClean="0"/>
              <a:t>, paralelnim silama usmerenim na istu stranu dodaćemo  uravnoteženi sistem od dve sile.</a:t>
            </a:r>
          </a:p>
          <a:p>
            <a:pPr lvl="1" algn="just"/>
            <a:r>
              <a:rPr lang="sr-Latn-RS" dirty="0" smtClean="0"/>
              <a:t>U nekoliko koraka, sve ćemo to pokazati slikovno.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6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68659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7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2483768" y="5085184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Kruto telo opterećeno paralelnim silama usmerenim na istu stranu</a:t>
            </a:r>
            <a:endParaRPr lang="en-US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123728" y="242088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 smtClean="0"/>
              <a:t>1)</a:t>
            </a:r>
            <a:endParaRPr lang="en-US" sz="3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477" y="620688"/>
            <a:ext cx="4220787" cy="443276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1004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8</a:t>
            </a:fld>
            <a:endParaRPr lang="sr-Latn-BA"/>
          </a:p>
        </p:txBody>
      </p:sp>
      <p:sp>
        <p:nvSpPr>
          <p:cNvPr id="7" name="TextBox 6"/>
          <p:cNvSpPr txBox="1"/>
          <p:nvPr/>
        </p:nvSpPr>
        <p:spPr>
          <a:xfrm>
            <a:off x="1331641" y="5068019"/>
            <a:ext cx="417646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Dodavanjem uravnoteženog  sistema od dve sile (2. aksiom)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044485"/>
              </p:ext>
            </p:extLst>
          </p:nvPr>
        </p:nvGraphicFramePr>
        <p:xfrm>
          <a:off x="5295651" y="5645809"/>
          <a:ext cx="11557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7" name="Equation" r:id="rId3" imgW="571320" imgH="253800" progId="Equation.DSMT4">
                  <p:embed/>
                </p:oleObj>
              </mc:Choice>
              <mc:Fallback>
                <p:oleObj name="Equation" r:id="rId3" imgW="57132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651" y="5645809"/>
                        <a:ext cx="1155700" cy="506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31640" y="207249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/>
              <a:t>2</a:t>
            </a:r>
            <a:r>
              <a:rPr lang="sr-Latn-RS" sz="3600" b="1" dirty="0" smtClean="0"/>
              <a:t>)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04664"/>
            <a:ext cx="5835534" cy="443276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588224" y="5046275"/>
            <a:ext cx="172819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ništa se neće promeniti.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978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16.10.2022.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9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259632" y="242088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  <a:r>
              <a:rPr lang="sr-Latn-RS" sz="3600" b="1" dirty="0" smtClean="0"/>
              <a:t>)</a:t>
            </a:r>
            <a:endParaRPr lang="en-US" sz="3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48680"/>
            <a:ext cx="5835534" cy="443276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907704" y="5067623"/>
            <a:ext cx="482453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Treći aksiom (zakon paralelograma):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066169"/>
              </p:ext>
            </p:extLst>
          </p:nvPr>
        </p:nvGraphicFramePr>
        <p:xfrm>
          <a:off x="6516216" y="5224487"/>
          <a:ext cx="1592262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2" name="Equation" r:id="rId4" imgW="787320" imgH="507960" progId="Equation.DSMT4">
                  <p:embed/>
                </p:oleObj>
              </mc:Choice>
              <mc:Fallback>
                <p:oleObj name="Equation" r:id="rId4" imgW="787320" imgH="5079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5224487"/>
                        <a:ext cx="1592262" cy="1012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335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4148</TotalTime>
  <Words>1291</Words>
  <Application>Microsoft Office PowerPoint</Application>
  <PresentationFormat>On-screen Show (4:3)</PresentationFormat>
  <Paragraphs>226</Paragraphs>
  <Slides>50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Calibri</vt:lpstr>
      <vt:lpstr>Symbol</vt:lpstr>
      <vt:lpstr>Times New Roman</vt:lpstr>
      <vt:lpstr>Verdana</vt:lpstr>
      <vt:lpstr>Wingdings 2</vt:lpstr>
      <vt:lpstr>Solstice</vt:lpstr>
      <vt:lpstr>Equation</vt:lpstr>
      <vt:lpstr>MEHANIKA I  (STATIKA)</vt:lpstr>
      <vt:lpstr>SISTEM KOLINEARNIH SILA </vt:lpstr>
      <vt:lpstr>PowerPoint Presentation</vt:lpstr>
      <vt:lpstr>PowerPoint Presentation</vt:lpstr>
      <vt:lpstr>PowerPoint Presentation</vt:lpstr>
      <vt:lpstr>PARALELNE SILE U RAVNI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SPREG SILA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STATIKA </dc:title>
  <dc:creator>Korisnik</dc:creator>
  <cp:lastModifiedBy>Strain Posavljak</cp:lastModifiedBy>
  <cp:revision>488</cp:revision>
  <cp:lastPrinted>2017-10-16T12:36:52Z</cp:lastPrinted>
  <dcterms:created xsi:type="dcterms:W3CDTF">2013-09-29T06:25:24Z</dcterms:created>
  <dcterms:modified xsi:type="dcterms:W3CDTF">2022-10-16T10:41:27Z</dcterms:modified>
</cp:coreProperties>
</file>