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58" r:id="rId9"/>
    <p:sldId id="260" r:id="rId10"/>
    <p:sldId id="288" r:id="rId11"/>
    <p:sldId id="328" r:id="rId12"/>
    <p:sldId id="276" r:id="rId13"/>
    <p:sldId id="295" r:id="rId14"/>
    <p:sldId id="296" r:id="rId15"/>
    <p:sldId id="294" r:id="rId16"/>
    <p:sldId id="297" r:id="rId17"/>
    <p:sldId id="277" r:id="rId18"/>
    <p:sldId id="299" r:id="rId19"/>
    <p:sldId id="300" r:id="rId20"/>
    <p:sldId id="298" r:id="rId21"/>
    <p:sldId id="301" r:id="rId22"/>
    <p:sldId id="302" r:id="rId23"/>
    <p:sldId id="319" r:id="rId24"/>
    <p:sldId id="320" r:id="rId25"/>
    <p:sldId id="279" r:id="rId26"/>
    <p:sldId id="280" r:id="rId27"/>
    <p:sldId id="281" r:id="rId28"/>
    <p:sldId id="312" r:id="rId29"/>
    <p:sldId id="313" r:id="rId30"/>
    <p:sldId id="283" r:id="rId31"/>
    <p:sldId id="284" r:id="rId32"/>
    <p:sldId id="285" r:id="rId33"/>
    <p:sldId id="335" r:id="rId34"/>
    <p:sldId id="278" r:id="rId35"/>
    <p:sldId id="286" r:id="rId36"/>
    <p:sldId id="287" r:id="rId37"/>
    <p:sldId id="309" r:id="rId38"/>
    <p:sldId id="310" r:id="rId39"/>
    <p:sldId id="311" r:id="rId40"/>
    <p:sldId id="330" r:id="rId41"/>
    <p:sldId id="329" r:id="rId42"/>
    <p:sldId id="307" r:id="rId43"/>
    <p:sldId id="305" r:id="rId44"/>
    <p:sldId id="321" r:id="rId45"/>
    <p:sldId id="322" r:id="rId46"/>
    <p:sldId id="324" r:id="rId47"/>
    <p:sldId id="327" r:id="rId48"/>
    <p:sldId id="306" r:id="rId49"/>
    <p:sldId id="308" r:id="rId50"/>
    <p:sldId id="323" r:id="rId51"/>
    <p:sldId id="317" r:id="rId52"/>
    <p:sldId id="331" r:id="rId53"/>
    <p:sldId id="332" r:id="rId54"/>
    <p:sldId id="318" r:id="rId55"/>
    <p:sldId id="315" r:id="rId56"/>
    <p:sldId id="333" r:id="rId57"/>
    <p:sldId id="334" r:id="rId58"/>
  </p:sldIdLst>
  <p:sldSz cx="9144000" cy="6858000" type="screen4x3"/>
  <p:notesSz cx="6797675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8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8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31.wmf"/><Relationship Id="rId4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7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B5EF-AB64-4A81-A1D6-D0CD0C3BC256}" type="datetimeFigureOut">
              <a:rPr lang="sr-Cyrl-RS" smtClean="0"/>
              <a:t>05.10.2022.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CE9E-E36C-4EEA-8091-C358E6C0CF10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0162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22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27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39</a:t>
            </a:fld>
            <a:endParaRPr lang="sr-Latn-B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43</a:t>
            </a:fld>
            <a:endParaRPr lang="sr-Latn-B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48</a:t>
            </a:fld>
            <a:endParaRPr lang="sr-Latn-B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49</a:t>
            </a:fld>
            <a:endParaRPr lang="sr-Latn-B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55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8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9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20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52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9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8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8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1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79.jpe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1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31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</a:t>
            </a:r>
            <a:r>
              <a:rPr lang="en-US" sz="4000" dirty="0" smtClean="0">
                <a:sym typeface="Symbol"/>
              </a:rPr>
              <a:t>2</a:t>
            </a:r>
            <a:r>
              <a:rPr lang="sr-Latn-BA" sz="4000" dirty="0" smtClean="0">
                <a:sym typeface="Symbol"/>
              </a:rPr>
              <a:t>2</a:t>
            </a:r>
            <a:r>
              <a:rPr lang="en-US" sz="4000" dirty="0" smtClean="0">
                <a:sym typeface="Symbol"/>
              </a:rPr>
              <a:t>.2</a:t>
            </a:r>
            <a:r>
              <a:rPr lang="sr-Latn-BA" sz="4000" dirty="0" smtClean="0">
                <a:sym typeface="Symbol"/>
              </a:rPr>
              <a:t>3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/>
              <a:t>P2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56952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Uglovi između rezultante i dveju njenih komponenti</a:t>
            </a:r>
          </a:p>
          <a:p>
            <a:pPr lvl="1" algn="just"/>
            <a:r>
              <a:rPr lang="sr-Latn-BA" dirty="0" smtClean="0"/>
              <a:t>Uglove koje rezultanta zaklapa sa svojim komponentama, možemo odrediti primenom s</a:t>
            </a:r>
            <a:r>
              <a:rPr lang="sr-Latn-BA" i="1" dirty="0" smtClean="0"/>
              <a:t>inusnog teorema</a:t>
            </a:r>
            <a:r>
              <a:rPr lang="sr-Latn-BA" dirty="0" smtClean="0"/>
              <a:t>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68190" y="3536355"/>
            <a:ext cx="2952328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S</a:t>
            </a:r>
            <a:r>
              <a:rPr lang="en-US" sz="2800" dirty="0" err="1" smtClean="0"/>
              <a:t>inusni</a:t>
            </a:r>
            <a:r>
              <a:rPr lang="sr-Latn-RS" sz="2800" dirty="0" smtClean="0"/>
              <a:t> teorem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22" y="813298"/>
            <a:ext cx="6059978" cy="254369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67963"/>
              </p:ext>
            </p:extLst>
          </p:nvPr>
        </p:nvGraphicFramePr>
        <p:xfrm>
          <a:off x="3923928" y="3821981"/>
          <a:ext cx="2006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5" name="Equation" r:id="rId4" imgW="1002960" imgH="812520" progId="Equation.3">
                  <p:embed/>
                </p:oleObj>
              </mc:Choice>
              <mc:Fallback>
                <p:oleObj name="Equation" r:id="rId4" imgW="1002960" imgH="81252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821981"/>
                        <a:ext cx="2006600" cy="1625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68277"/>
              </p:ext>
            </p:extLst>
          </p:nvPr>
        </p:nvGraphicFramePr>
        <p:xfrm>
          <a:off x="6084168" y="5015781"/>
          <a:ext cx="243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6" name="Equation" r:id="rId6" imgW="1218960" imgH="215640" progId="Equation.3">
                  <p:embed/>
                </p:oleObj>
              </mc:Choice>
              <mc:Fallback>
                <p:oleObj name="Equation" r:id="rId6" imgW="121896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015781"/>
                        <a:ext cx="2438400" cy="43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4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Slučaj ravanskog sistema sa tri i više sučeljnih sila</a:t>
            </a:r>
          </a:p>
          <a:p>
            <a:pPr lvl="1"/>
            <a:r>
              <a:rPr lang="sr-Latn-BA" u="sng" dirty="0" smtClean="0"/>
              <a:t>Rezultanta ovog sistema</a:t>
            </a:r>
            <a:r>
              <a:rPr lang="sr-Latn-BA" dirty="0" smtClean="0"/>
              <a:t>, u geometrijskom smislu, dobija se:</a:t>
            </a:r>
          </a:p>
          <a:p>
            <a:pPr lvl="2" algn="just"/>
            <a:r>
              <a:rPr lang="sr-Latn-BA" sz="2600" dirty="0" smtClean="0"/>
              <a:t>Postepenom konstrukcijom paralelograma sila (slaganjem sila prema aksiomu 3) i</a:t>
            </a:r>
          </a:p>
          <a:p>
            <a:pPr lvl="2" algn="just"/>
            <a:r>
              <a:rPr lang="sr-Latn-BA" sz="2600" dirty="0" smtClean="0"/>
              <a:t>Konstrukcijom poligona sila.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76830" y="3279249"/>
            <a:ext cx="268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Ravanski sistem od tri sučeljne sile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10544" y="4974267"/>
            <a:ext cx="653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tri sučeljne sile dobijena postepenom konstrukcijom paralelograma sila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2655917" cy="215091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53" y="1916832"/>
            <a:ext cx="3005051" cy="305492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11" idx="0"/>
            <a:endCxn id="12" idx="0"/>
          </p:cNvCxnSpPr>
          <p:nvPr/>
        </p:nvCxnSpPr>
        <p:spPr>
          <a:xfrm rot="16200000" flipH="1">
            <a:off x="3872649" y="-16298"/>
            <a:ext cx="792088" cy="3074172"/>
          </a:xfrm>
          <a:prstGeom prst="bentConnector3">
            <a:avLst>
              <a:gd name="adj1" fmla="val -2886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83925"/>
              </p:ext>
            </p:extLst>
          </p:nvPr>
        </p:nvGraphicFramePr>
        <p:xfrm>
          <a:off x="7029338" y="4110246"/>
          <a:ext cx="167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" name="Equation" r:id="rId5" imgW="838080" imgH="266400" progId="Equation.3">
                  <p:embed/>
                </p:oleObj>
              </mc:Choice>
              <mc:Fallback>
                <p:oleObj name="Equation" r:id="rId5" imgW="83808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338" y="4110246"/>
                        <a:ext cx="1676400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49256"/>
              </p:ext>
            </p:extLst>
          </p:nvPr>
        </p:nvGraphicFramePr>
        <p:xfrm>
          <a:off x="6749938" y="1781429"/>
          <a:ext cx="195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3" name="Equation" r:id="rId7" imgW="977760" imgH="266400" progId="Equation.3">
                  <p:embed/>
                </p:oleObj>
              </mc:Choice>
              <mc:Fallback>
                <p:oleObj name="Equation" r:id="rId7" imgW="97776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938" y="1781429"/>
                        <a:ext cx="1955800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3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71703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tri sučeljne sile dobijena konstrukcijom poligona sila sila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92535"/>
            <a:ext cx="4544984" cy="27244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353022"/>
              </p:ext>
            </p:extLst>
          </p:nvPr>
        </p:nvGraphicFramePr>
        <p:xfrm>
          <a:off x="6397625" y="995363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9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995363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4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Prostorni sistem od tri sučeljne sile</a:t>
            </a:r>
          </a:p>
          <a:p>
            <a:pPr lvl="1" algn="just"/>
            <a:r>
              <a:rPr lang="sr-Latn-BA" u="sng" dirty="0" smtClean="0"/>
              <a:t>Rezultanta ovog sistema</a:t>
            </a:r>
            <a:r>
              <a:rPr lang="sr-Latn-BA" dirty="0" smtClean="0"/>
              <a:t> je dijagonala paralelopipeda konstruisanog nad tim silama.</a:t>
            </a:r>
          </a:p>
          <a:p>
            <a:pPr algn="just"/>
            <a:r>
              <a:rPr lang="sr-Latn-BA" sz="3000" i="1" dirty="0" smtClean="0"/>
              <a:t>NAPOMENA: Za više od tri sile, geometrijski postupak određivanja rezultante prostornog sistema sila postaje složen i nepodesan i zato se umesto istog pribegava analitičkom postupku.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405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52481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prostornog sistema od tri sučeljne sile predstavljena dijagonalom paralelopipeda konstruisanog nad tim silama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4856711" cy="246264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51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Projekcija sile na osu</a:t>
            </a:r>
          </a:p>
          <a:p>
            <a:pPr lvl="1" algn="just"/>
            <a:r>
              <a:rPr lang="sr-Latn-BA" dirty="0" smtClean="0"/>
              <a:t>Projekcija sila na osu je skalarna veličina jednaka proizvodu intenziteta sile i kosinusa ugla između pravca sile i pozitivnog smera ose.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4076"/>
            <a:ext cx="6208776" cy="2798064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35696" y="4335487"/>
            <a:ext cx="620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projekciju sile na osu</a:t>
            </a:r>
            <a:endParaRPr lang="en-US" sz="2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429202"/>
              </p:ext>
            </p:extLst>
          </p:nvPr>
        </p:nvGraphicFramePr>
        <p:xfrm>
          <a:off x="1834073" y="939003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6" name="Equation" r:id="rId4" imgW="787320" imgH="177480" progId="Equation.3">
                  <p:embed/>
                </p:oleObj>
              </mc:Choice>
              <mc:Fallback>
                <p:oleObj name="Equation" r:id="rId4" imgW="787320" imgH="17748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073" y="939003"/>
                        <a:ext cx="1574800" cy="355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8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835696" y="4407495"/>
            <a:ext cx="620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projekciju sile na osu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5326380" cy="23317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384832"/>
              </p:ext>
            </p:extLst>
          </p:nvPr>
        </p:nvGraphicFramePr>
        <p:xfrm>
          <a:off x="2267744" y="1227761"/>
          <a:ext cx="297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4" imgW="1485720" imgH="203040" progId="Equation.3">
                  <p:embed/>
                </p:oleObj>
              </mc:Choice>
              <mc:Fallback>
                <p:oleObj name="Equation" r:id="rId4" imgW="1485720" imgH="203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227761"/>
                        <a:ext cx="2971800" cy="406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0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sz="3200" b="1" dirty="0" smtClean="0"/>
              <a:t>SISTEM SUČELJNIH SILA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Autofit/>
          </a:bodyPr>
          <a:lstStyle/>
          <a:p>
            <a:pPr algn="just"/>
            <a:r>
              <a:rPr lang="sr-Latn-BA" sz="3000" b="1" dirty="0" smtClean="0"/>
              <a:t>Sistem sučeljnih sila</a:t>
            </a:r>
            <a:r>
              <a:rPr lang="sr-Latn-BA" sz="3000" dirty="0" smtClean="0"/>
              <a:t> je skup sila koje deluju na posmatrano kruto telo</a:t>
            </a:r>
            <a:r>
              <a:rPr lang="en-US" sz="3000" dirty="0" smtClean="0"/>
              <a:t>, a </a:t>
            </a:r>
            <a:r>
              <a:rPr lang="sr-Latn-RS" sz="3000" dirty="0" smtClean="0"/>
              <a:t>kojima se </a:t>
            </a:r>
            <a:r>
              <a:rPr lang="en-US" sz="3000" dirty="0" smtClean="0"/>
              <a:t> </a:t>
            </a:r>
            <a:r>
              <a:rPr lang="sr-Latn-RS" sz="3000" dirty="0" smtClean="0"/>
              <a:t>napadne linije</a:t>
            </a:r>
            <a:r>
              <a:rPr lang="en-US" sz="3000" dirty="0" smtClean="0"/>
              <a:t> </a:t>
            </a:r>
            <a:r>
              <a:rPr lang="sr-Latn-BA" sz="3000" dirty="0" smtClean="0"/>
              <a:t>seku u jednoj tački.</a:t>
            </a:r>
          </a:p>
          <a:p>
            <a:pPr algn="just"/>
            <a:r>
              <a:rPr lang="sr-Latn-BA" sz="3000" dirty="0" smtClean="0"/>
              <a:t>Ovo je ustvari</a:t>
            </a:r>
            <a:r>
              <a:rPr lang="en-US" sz="3000" dirty="0" smtClean="0"/>
              <a:t> </a:t>
            </a:r>
            <a:r>
              <a:rPr lang="sr-Latn-BA" sz="3000" dirty="0" smtClean="0"/>
              <a:t>sistem sila sa zajedničkom napadnom tačkom.</a:t>
            </a:r>
          </a:p>
          <a:p>
            <a:pPr algn="just"/>
            <a:r>
              <a:rPr lang="sr-Latn-BA" sz="3000" dirty="0" smtClean="0"/>
              <a:t>Naime, sve napadne tačke sistema sučeljnih sila, kao sistema klizećih vektora, premeštanjem možemo premestiti u secište svih napadnih linija.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Projekcije sile na ravan</a:t>
            </a:r>
          </a:p>
          <a:p>
            <a:pPr lvl="1" algn="just"/>
            <a:r>
              <a:rPr lang="sr-Latn-BA" dirty="0" smtClean="0"/>
              <a:t>Projekcija sile na ravan je vektorska veličina, ima svoj intenzitet, pravac i smer (nije skalarna veličina kao što je to projekcija sile na osu).</a:t>
            </a:r>
          </a:p>
          <a:p>
            <a:pPr lvl="1" algn="just"/>
            <a:r>
              <a:rPr lang="sr-Latn-BA" dirty="0" smtClean="0"/>
              <a:t>Intenzitet projekcije date sile na ravan, jednak je proizvodu intenziteta same sile i kosinusa ugla između njene projekcije i nje. </a:t>
            </a:r>
          </a:p>
          <a:p>
            <a:pPr lvl="1" algn="just"/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951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5703639"/>
            <a:ext cx="540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projekciju sile na ravan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5408676" cy="454456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32040" y="836712"/>
            <a:ext cx="3168352" cy="954107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Intenzitet projekcije sile na ravan: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734376"/>
              </p:ext>
            </p:extLst>
          </p:nvPr>
        </p:nvGraphicFramePr>
        <p:xfrm>
          <a:off x="7092280" y="1536760"/>
          <a:ext cx="170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6" name="Equation" r:id="rId4" imgW="850680" imgH="241200" progId="Equation.3">
                  <p:embed/>
                </p:oleObj>
              </mc:Choice>
              <mc:Fallback>
                <p:oleObj name="Equation" r:id="rId4" imgW="850680" imgH="241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536760"/>
                        <a:ext cx="1701800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53627"/>
              </p:ext>
            </p:extLst>
          </p:nvPr>
        </p:nvGraphicFramePr>
        <p:xfrm>
          <a:off x="5187280" y="2391792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7" name="Equation" r:id="rId6" imgW="1803240" imgH="482400" progId="Equation.3">
                  <p:embed/>
                </p:oleObj>
              </mc:Choice>
              <mc:Fallback>
                <p:oleObj name="Equation" r:id="rId6" imgW="1803240" imgH="4824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280" y="2391792"/>
                        <a:ext cx="3606800" cy="965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Razlaganje sile na komponente</a:t>
            </a:r>
          </a:p>
          <a:p>
            <a:pPr lvl="1" algn="just"/>
            <a:r>
              <a:rPr lang="sr-Latn-BA" dirty="0" smtClean="0"/>
              <a:t>Pod razlaganjem date sile podrazumevamo iznalaženje dveju ili više komponenti za koje je data sila rezultanta. </a:t>
            </a:r>
          </a:p>
          <a:p>
            <a:pPr lvl="1" algn="just"/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114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580050" y="5312074"/>
            <a:ext cx="241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Uz razlaganje sile na komponente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4831773" cy="32294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38" y="2935810"/>
            <a:ext cx="4806834" cy="32294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7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454078" y="5229200"/>
            <a:ext cx="54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Sila razložena na komponente u pravcu osa Dekartovog koordinatnog sistema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78" y="548680"/>
            <a:ext cx="5430290" cy="463226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69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Analitičko određivanje sile</a:t>
            </a:r>
          </a:p>
          <a:p>
            <a:pPr lvl="1" algn="just"/>
            <a:r>
              <a:rPr lang="sr-Latn-BA" dirty="0" smtClean="0"/>
              <a:t>U svrhu analitičkog određivanja sile, koristićemo Dekartov Oxyz pravougli koordinatni sistem.</a:t>
            </a:r>
          </a:p>
          <a:p>
            <a:pPr lvl="1" algn="just"/>
            <a:r>
              <a:rPr lang="sr-Latn-BA" dirty="0" smtClean="0"/>
              <a:t>Neka pravac, odnosno napadna linija date sile, sa osom </a:t>
            </a:r>
            <a:r>
              <a:rPr lang="sr-Latn-BA" dirty="0" smtClean="0">
                <a:solidFill>
                  <a:srgbClr val="006600"/>
                </a:solidFill>
              </a:rPr>
              <a:t>x</a:t>
            </a:r>
            <a:r>
              <a:rPr lang="sr-Latn-BA" dirty="0" smtClean="0"/>
              <a:t> zaklapa ugao </a:t>
            </a:r>
            <a:r>
              <a:rPr lang="sr-Latn-BA" dirty="0" smtClean="0">
                <a:solidFill>
                  <a:srgbClr val="006600"/>
                </a:solidFill>
                <a:sym typeface="Symbol"/>
              </a:rPr>
              <a:t></a:t>
            </a:r>
            <a:r>
              <a:rPr lang="sr-Latn-BA" dirty="0" smtClean="0"/>
              <a:t>, sa osom </a:t>
            </a:r>
            <a:r>
              <a:rPr lang="sr-Latn-BA" dirty="0" smtClean="0">
                <a:solidFill>
                  <a:srgbClr val="C00000"/>
                </a:solidFill>
              </a:rPr>
              <a:t>y</a:t>
            </a:r>
            <a:r>
              <a:rPr lang="sr-Latn-BA" dirty="0" smtClean="0"/>
              <a:t> ugao </a:t>
            </a:r>
            <a:r>
              <a:rPr lang="sr-Latn-BA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sr-Latn-BA" dirty="0" smtClean="0"/>
              <a:t> i sa osom </a:t>
            </a:r>
            <a:r>
              <a:rPr lang="sr-Latn-BA" dirty="0" smtClean="0">
                <a:solidFill>
                  <a:srgbClr val="0070C0"/>
                </a:solidFill>
              </a:rPr>
              <a:t>z</a:t>
            </a:r>
            <a:r>
              <a:rPr lang="sr-Latn-BA" dirty="0" smtClean="0"/>
              <a:t> ugao</a:t>
            </a:r>
            <a:r>
              <a:rPr lang="sr-Latn-BA" dirty="0" smtClean="0">
                <a:sym typeface="Symbol"/>
              </a:rPr>
              <a:t> </a:t>
            </a:r>
            <a:r>
              <a:rPr lang="sr-Latn-BA" dirty="0" smtClean="0">
                <a:solidFill>
                  <a:srgbClr val="0070C0"/>
                </a:solidFill>
                <a:sym typeface="Symbol"/>
              </a:rPr>
              <a:t></a:t>
            </a:r>
            <a:r>
              <a:rPr lang="sr-Latn-BA" dirty="0" smtClean="0">
                <a:sym typeface="Symbol"/>
              </a:rPr>
              <a:t>.</a:t>
            </a:r>
          </a:p>
          <a:p>
            <a:pPr lvl="1" algn="just"/>
            <a:r>
              <a:rPr lang="sr-Latn-BA" dirty="0" smtClean="0">
                <a:sym typeface="Symbol"/>
              </a:rPr>
              <a:t>Sa intenzitetom i uglovima </a:t>
            </a:r>
            <a:r>
              <a:rPr lang="sr-Latn-BA" dirty="0" smtClean="0">
                <a:solidFill>
                  <a:srgbClr val="006600"/>
                </a:solidFill>
                <a:sym typeface="Symbol"/>
              </a:rPr>
              <a:t></a:t>
            </a:r>
            <a:r>
              <a:rPr lang="sr-Latn-BA" dirty="0" smtClean="0">
                <a:sym typeface="Symbol"/>
              </a:rPr>
              <a:t>, </a:t>
            </a:r>
            <a:r>
              <a:rPr lang="sr-Latn-BA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sr-Latn-BA" dirty="0" smtClean="0">
                <a:sym typeface="Symbol"/>
              </a:rPr>
              <a:t> i </a:t>
            </a:r>
            <a:r>
              <a:rPr lang="sr-Latn-BA" dirty="0" smtClean="0">
                <a:solidFill>
                  <a:srgbClr val="0070C0"/>
                </a:solidFill>
                <a:sym typeface="Symbol"/>
              </a:rPr>
              <a:t></a:t>
            </a:r>
            <a:r>
              <a:rPr lang="sr-Latn-BA" dirty="0" smtClean="0">
                <a:sym typeface="Symbol"/>
              </a:rPr>
              <a:t>, data sila je u potpunosti određena.</a:t>
            </a:r>
          </a:p>
          <a:p>
            <a:pPr lvl="1" algn="just"/>
            <a:r>
              <a:rPr lang="sr-Latn-BA" dirty="0" smtClean="0">
                <a:sym typeface="Symbol"/>
              </a:rPr>
              <a:t>Napadna tačka date sile definisana je svojim (x, y, z) koordinatama.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031744"/>
          </a:xfrm>
        </p:spPr>
        <p:txBody>
          <a:bodyPr>
            <a:normAutofit/>
          </a:bodyPr>
          <a:lstStyle/>
          <a:p>
            <a:pPr algn="just"/>
            <a:r>
              <a:rPr lang="sr-Latn-BA" sz="3000" i="1" dirty="0" smtClean="0">
                <a:sym typeface="Symbol"/>
              </a:rPr>
              <a:t>NAPOMENA: Između uglova </a:t>
            </a:r>
            <a:r>
              <a:rPr lang="sr-Latn-BA" sz="2800" i="1" dirty="0" smtClean="0">
                <a:sym typeface="Symbol"/>
              </a:rPr>
              <a:t>,  i , uglova koje napadna linija date sile zaklapa sa osama x, y i z Dekartovog pravouglog koordinatnog sistema, postoji poznata zavisnost  </a:t>
            </a:r>
            <a:endParaRPr lang="sr-Latn-BA" sz="3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80324"/>
              </p:ext>
            </p:extLst>
          </p:nvPr>
        </p:nvGraphicFramePr>
        <p:xfrm>
          <a:off x="1907704" y="2614610"/>
          <a:ext cx="33924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3" name="Equation" r:id="rId4" imgW="1676160" imgH="228600" progId="Equation.3">
                  <p:embed/>
                </p:oleObj>
              </mc:Choice>
              <mc:Fallback>
                <p:oleObj name="Equation" r:id="rId4" imgW="1676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14610"/>
                        <a:ext cx="3392488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>
                <a:sym typeface="Symbol"/>
              </a:rPr>
              <a:t>Sila određena projekcijama</a:t>
            </a:r>
          </a:p>
          <a:p>
            <a:pPr lvl="1" algn="just"/>
            <a:r>
              <a:rPr lang="sr-Latn-BA" dirty="0" smtClean="0">
                <a:sym typeface="Symbol"/>
              </a:rPr>
              <a:t>Pri analitičkom rešavanju zadataka STATIKE pogodnije je datu silu definisati njenim projekcijama X, Y i Z na ose Dekartovog pravouglog koordinatnog sistema.</a:t>
            </a:r>
          </a:p>
          <a:p>
            <a:pPr lvl="1" algn="just"/>
            <a:r>
              <a:rPr lang="sr-Latn-BA" dirty="0" smtClean="0">
                <a:sym typeface="Symbol"/>
              </a:rPr>
              <a:t>U tom slučaju, data sila intenziteta F, u potpunosti je definisana, ako su joj poznate projekcije X, Y i Z: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11145"/>
              </p:ext>
            </p:extLst>
          </p:nvPr>
        </p:nvGraphicFramePr>
        <p:xfrm>
          <a:off x="5138390" y="3933056"/>
          <a:ext cx="15938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2" name="Equation" r:id="rId4" imgW="787320" imgH="660240" progId="Equation.3">
                  <p:embed/>
                </p:oleObj>
              </mc:Choice>
              <mc:Fallback>
                <p:oleObj name="Equation" r:id="rId4" imgW="787320" imgH="660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390" y="3933056"/>
                        <a:ext cx="1593850" cy="1317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029499" y="620688"/>
            <a:ext cx="208823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poznate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52067"/>
              </p:ext>
            </p:extLst>
          </p:nvPr>
        </p:nvGraphicFramePr>
        <p:xfrm>
          <a:off x="3613675" y="851520"/>
          <a:ext cx="15938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1" name="Equation" r:id="rId3" imgW="787400" imgH="660400" progId="Equation.3">
                  <p:embed/>
                </p:oleObj>
              </mc:Choice>
              <mc:Fallback>
                <p:oleObj name="Equation" r:id="rId3" imgW="787400" imgH="660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675" y="851520"/>
                        <a:ext cx="1593850" cy="1317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29499" y="4892967"/>
            <a:ext cx="573875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Kosinusi uglova, koje sila zaklapa sa osama Dekartovog koordinatnog sistema.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697017"/>
              </p:ext>
            </p:extLst>
          </p:nvPr>
        </p:nvGraphicFramePr>
        <p:xfrm>
          <a:off x="3956115" y="3073856"/>
          <a:ext cx="33924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2" name="Equation" r:id="rId5" imgW="1676400" imgH="228600" progId="Equation.3">
                  <p:embed/>
                </p:oleObj>
              </mc:Choice>
              <mc:Fallback>
                <p:oleObj name="Equation" r:id="rId5" imgW="1676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115" y="3073856"/>
                        <a:ext cx="339248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47333"/>
              </p:ext>
            </p:extLst>
          </p:nvPr>
        </p:nvGraphicFramePr>
        <p:xfrm>
          <a:off x="6953721" y="3620917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721" y="3620917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8" idx="1"/>
            <a:endCxn id="19" idx="1"/>
          </p:cNvCxnSpPr>
          <p:nvPr/>
        </p:nvCxnSpPr>
        <p:spPr>
          <a:xfrm rot="10800000">
            <a:off x="2005931" y="3304530"/>
            <a:ext cx="23569" cy="2003936"/>
          </a:xfrm>
          <a:prstGeom prst="bentConnector3">
            <a:avLst>
              <a:gd name="adj1" fmla="val 106991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46393"/>
              </p:ext>
            </p:extLst>
          </p:nvPr>
        </p:nvGraphicFramePr>
        <p:xfrm>
          <a:off x="2533555" y="17264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555" y="1726456"/>
                        <a:ext cx="279360" cy="406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38481"/>
              </p:ext>
            </p:extLst>
          </p:nvPr>
        </p:nvGraphicFramePr>
        <p:xfrm>
          <a:off x="3179713" y="1340768"/>
          <a:ext cx="38088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13" y="1340768"/>
                        <a:ext cx="380880" cy="3045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2" idx="1"/>
            <a:endCxn id="11" idx="0"/>
          </p:cNvCxnSpPr>
          <p:nvPr/>
        </p:nvCxnSpPr>
        <p:spPr>
          <a:xfrm rot="10800000" flipV="1">
            <a:off x="2673235" y="1493048"/>
            <a:ext cx="506478" cy="23340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491880" y="321297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03604"/>
              </p:ext>
            </p:extLst>
          </p:nvPr>
        </p:nvGraphicFramePr>
        <p:xfrm>
          <a:off x="4856227" y="4077072"/>
          <a:ext cx="2492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6" name="Equation" r:id="rId13" imgW="1231560" imgH="241200" progId="Equation.3">
                  <p:embed/>
                </p:oleObj>
              </mc:Choice>
              <mc:Fallback>
                <p:oleObj name="Equation" r:id="rId13" imgW="1231560" imgH="24120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227" y="4077072"/>
                        <a:ext cx="2492375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543350"/>
              </p:ext>
            </p:extLst>
          </p:nvPr>
        </p:nvGraphicFramePr>
        <p:xfrm>
          <a:off x="2005930" y="2098030"/>
          <a:ext cx="138747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7" name="Equation" r:id="rId15" imgW="685800" imgH="1206360" progId="Equation.3">
                  <p:embed/>
                </p:oleObj>
              </mc:Choice>
              <mc:Fallback>
                <p:oleObj name="Equation" r:id="rId15" imgW="685800" imgH="120636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930" y="2098030"/>
                        <a:ext cx="1387475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2285409" y="905917"/>
            <a:ext cx="199434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silu u ravni </a:t>
            </a:r>
            <a:r>
              <a:rPr lang="sr-Latn-RS" sz="2400" i="1" dirty="0" smtClean="0"/>
              <a:t>xy</a:t>
            </a:r>
            <a:r>
              <a:rPr lang="sr-Latn-RS" sz="2400" dirty="0" smtClean="0"/>
              <a:t> važi: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546521"/>
              </p:ext>
            </p:extLst>
          </p:nvPr>
        </p:nvGraphicFramePr>
        <p:xfrm>
          <a:off x="3613150" y="1556792"/>
          <a:ext cx="15938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2" name="Equation" r:id="rId3" imgW="787320" imgH="431640" progId="Equation.3">
                  <p:embed/>
                </p:oleObj>
              </mc:Choice>
              <mc:Fallback>
                <p:oleObj name="Equation" r:id="rId3" imgW="78732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1556792"/>
                        <a:ext cx="1593850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720773"/>
              </p:ext>
            </p:extLst>
          </p:nvPr>
        </p:nvGraphicFramePr>
        <p:xfrm>
          <a:off x="3995936" y="3207420"/>
          <a:ext cx="2363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3"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07420"/>
                        <a:ext cx="23637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94983"/>
              </p:ext>
            </p:extLst>
          </p:nvPr>
        </p:nvGraphicFramePr>
        <p:xfrm>
          <a:off x="5897736" y="3754788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736" y="3754788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37535"/>
              </p:ext>
            </p:extLst>
          </p:nvPr>
        </p:nvGraphicFramePr>
        <p:xfrm>
          <a:off x="2533555" y="220518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555" y="2205187"/>
                        <a:ext cx="279360" cy="406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15215"/>
              </p:ext>
            </p:extLst>
          </p:nvPr>
        </p:nvGraphicFramePr>
        <p:xfrm>
          <a:off x="3179713" y="1819499"/>
          <a:ext cx="38088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13" y="1819499"/>
                        <a:ext cx="380880" cy="3045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Elbow Connector 26"/>
          <p:cNvCxnSpPr>
            <a:stCxn id="21" idx="1"/>
            <a:endCxn id="20" idx="0"/>
          </p:cNvCxnSpPr>
          <p:nvPr/>
        </p:nvCxnSpPr>
        <p:spPr>
          <a:xfrm rot="10800000" flipV="1">
            <a:off x="2673235" y="1971779"/>
            <a:ext cx="506478" cy="23340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491880" y="3346847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641253"/>
              </p:ext>
            </p:extLst>
          </p:nvPr>
        </p:nvGraphicFramePr>
        <p:xfrm>
          <a:off x="4483299" y="4170536"/>
          <a:ext cx="1876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7" name="Equation" r:id="rId13" imgW="927000" imgH="241200" progId="Equation.3">
                  <p:embed/>
                </p:oleObj>
              </mc:Choice>
              <mc:Fallback>
                <p:oleObj name="Equation" r:id="rId13" imgW="927000" imgH="241200" progId="Equation.3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299" y="4170536"/>
                        <a:ext cx="1876425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47447"/>
              </p:ext>
            </p:extLst>
          </p:nvPr>
        </p:nvGraphicFramePr>
        <p:xfrm>
          <a:off x="2006600" y="2626395"/>
          <a:ext cx="138747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8" name="Equation" r:id="rId15" imgW="685800" imgH="812520" progId="Equation.3">
                  <p:embed/>
                </p:oleObj>
              </mc:Choice>
              <mc:Fallback>
                <p:oleObj name="Equation" r:id="rId15" imgW="685800" imgH="812520" progId="Equation.3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626395"/>
                        <a:ext cx="1387475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8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763688" y="3903439"/>
            <a:ext cx="280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Primer sistema od </a:t>
            </a:r>
            <a:r>
              <a:rPr lang="sr-Latn-BA" sz="2400" i="1" dirty="0" smtClean="0"/>
              <a:t>„</a:t>
            </a:r>
            <a:r>
              <a:rPr lang="sr-Latn-RS" sz="2400" i="1" dirty="0" smtClean="0"/>
              <a:t>n“ sučeljnih sila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97533" y="4437112"/>
            <a:ext cx="27908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Sile prihvaćene kao klizeći vektori.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3438"/>
            <a:ext cx="2805546" cy="271826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33" y="2344632"/>
            <a:ext cx="2574867" cy="2038697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2" name="Elbow Connector 11"/>
          <p:cNvCxnSpPr>
            <a:stCxn id="4" idx="0"/>
            <a:endCxn id="10" idx="0"/>
          </p:cNvCxnSpPr>
          <p:nvPr/>
        </p:nvCxnSpPr>
        <p:spPr>
          <a:xfrm rot="16200000" flipH="1">
            <a:off x="4435117" y="-105218"/>
            <a:ext cx="1181194" cy="3718506"/>
          </a:xfrm>
          <a:prstGeom prst="bentConnector3">
            <a:avLst>
              <a:gd name="adj1" fmla="val -19353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b="1" dirty="0" smtClean="0">
                <a:sym typeface="Symbol"/>
              </a:rPr>
              <a:t>Analitičko određivanje rezultante prostornog i ravanskog sistema sučeljnih sila</a:t>
            </a:r>
          </a:p>
          <a:p>
            <a:pPr lvl="1" algn="just"/>
            <a:r>
              <a:rPr lang="sr-Latn-BA" dirty="0" smtClean="0">
                <a:sym typeface="Symbol"/>
              </a:rPr>
              <a:t>Neka je zadat prostorni sistem od „n“ sučeljnih sila:</a:t>
            </a:r>
          </a:p>
          <a:p>
            <a:pPr lvl="1" algn="just"/>
            <a:r>
              <a:rPr lang="sr-Latn-BA" dirty="0" smtClean="0">
                <a:sym typeface="Symbol"/>
              </a:rPr>
              <a:t>Projekcije i-te sile ovog sistema, intenziteta F</a:t>
            </a:r>
            <a:r>
              <a:rPr lang="sr-Latn-BA" baseline="-25000" dirty="0" smtClean="0">
                <a:sym typeface="Symbol"/>
              </a:rPr>
              <a:t>i</a:t>
            </a:r>
            <a:r>
              <a:rPr lang="sr-Latn-BA" dirty="0" smtClean="0">
                <a:sym typeface="Symbol"/>
              </a:rPr>
              <a:t>, iznose: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02708"/>
              </p:ext>
            </p:extLst>
          </p:nvPr>
        </p:nvGraphicFramePr>
        <p:xfrm>
          <a:off x="3324229" y="3643314"/>
          <a:ext cx="17478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4" name="Equation" r:id="rId4" imgW="863280" imgH="685800" progId="Equation.3">
                  <p:embed/>
                </p:oleObj>
              </mc:Choice>
              <mc:Fallback>
                <p:oleObj name="Equation" r:id="rId4" imgW="86328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9" y="3643314"/>
                        <a:ext cx="1747837" cy="1368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673143"/>
              </p:ext>
            </p:extLst>
          </p:nvPr>
        </p:nvGraphicFramePr>
        <p:xfrm>
          <a:off x="4296445" y="2632075"/>
          <a:ext cx="23637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5" name="Equation" r:id="rId6" imgW="1168200" imgH="241200" progId="Equation.3">
                  <p:embed/>
                </p:oleObj>
              </mc:Choice>
              <mc:Fallback>
                <p:oleObj name="Equation" r:id="rId6" imgW="11682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445" y="2632075"/>
                        <a:ext cx="2363787" cy="479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BA" u="sng" dirty="0" smtClean="0">
                <a:sym typeface="Symbol"/>
              </a:rPr>
              <a:t>Projekcije rezultante prostornog sistema </a:t>
            </a:r>
            <a:r>
              <a:rPr lang="sr-Latn-BA" dirty="0" smtClean="0">
                <a:sym typeface="Symbol"/>
              </a:rPr>
              <a:t>od n sučeljnih sila, X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Y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 i Z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na ose Dekartovog koordinatnog sistema, jednake su algebarskim zbirovima projekcija svih pojedinačnih sila.</a:t>
            </a:r>
          </a:p>
          <a:p>
            <a:pPr lvl="1" algn="just"/>
            <a:endParaRPr lang="sr-Latn-BA" dirty="0" smtClean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58992"/>
              </p:ext>
            </p:extLst>
          </p:nvPr>
        </p:nvGraphicFramePr>
        <p:xfrm>
          <a:off x="2210416" y="2643186"/>
          <a:ext cx="6394032" cy="250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Equation" r:id="rId4" imgW="3365280" imgH="1320480" progId="Equation.3">
                  <p:embed/>
                </p:oleObj>
              </mc:Choice>
              <mc:Fallback>
                <p:oleObj name="Equation" r:id="rId4" imgW="3365280" imgH="1320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416" y="2643186"/>
                        <a:ext cx="6394032" cy="2508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728760"/>
          </a:xfrm>
        </p:spPr>
        <p:txBody>
          <a:bodyPr>
            <a:normAutofit/>
          </a:bodyPr>
          <a:lstStyle/>
          <a:p>
            <a:pPr lvl="1" algn="just"/>
            <a:r>
              <a:rPr lang="sr-Latn-BA" dirty="0" smtClean="0">
                <a:sym typeface="Symbol"/>
              </a:rPr>
              <a:t>Za poznato X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Y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, Z</a:t>
            </a:r>
            <a:r>
              <a:rPr lang="sr-Latn-BA" baseline="-25000" dirty="0" smtClean="0">
                <a:sym typeface="Symbol"/>
              </a:rPr>
              <a:t>R</a:t>
            </a:r>
            <a:r>
              <a:rPr lang="sr-Latn-BA" dirty="0" smtClean="0">
                <a:sym typeface="Symbol"/>
              </a:rPr>
              <a:t> i R, dobijamo da su:</a:t>
            </a:r>
          </a:p>
          <a:p>
            <a:pPr lvl="1" algn="just"/>
            <a:endParaRPr lang="sr-Latn-BA" dirty="0" smtClean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6400" y="3636344"/>
            <a:ext cx="7498080" cy="6567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just"/>
            <a:r>
              <a:rPr lang="sr-Latn-BA" dirty="0" smtClean="0">
                <a:sym typeface="Symbol"/>
              </a:rPr>
              <a:t>Slučaj ravanskog sistema sučeljnih sila:</a:t>
            </a:r>
          </a:p>
          <a:p>
            <a:pPr lvl="1" algn="just"/>
            <a:endParaRPr lang="sr-Latn-BA" dirty="0" smtClean="0">
              <a:sym typeface="Symbol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53371"/>
              </p:ext>
            </p:extLst>
          </p:nvPr>
        </p:nvGraphicFramePr>
        <p:xfrm>
          <a:off x="2195736" y="1141413"/>
          <a:ext cx="164465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2" name="Equation" r:id="rId4" imgW="812520" imgH="1206360" progId="Equation.DSMT4">
                  <p:embed/>
                </p:oleObj>
              </mc:Choice>
              <mc:Fallback>
                <p:oleObj name="Equation" r:id="rId4" imgW="812520" imgH="120636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41413"/>
                        <a:ext cx="1644650" cy="2413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96690"/>
              </p:ext>
            </p:extLst>
          </p:nvPr>
        </p:nvGraphicFramePr>
        <p:xfrm>
          <a:off x="2195513" y="4251672"/>
          <a:ext cx="16446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3" name="Equation" r:id="rId6" imgW="812520" imgH="812520" progId="Equation.DSMT4">
                  <p:embed/>
                </p:oleObj>
              </mc:Choice>
              <mc:Fallback>
                <p:oleObj name="Equation" r:id="rId6" imgW="812520" imgH="81252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51672"/>
                        <a:ext cx="1644650" cy="1625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580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b="1" dirty="0" smtClean="0"/>
              <a:t>Ravnoteža sistema sučeljnih sila</a:t>
            </a:r>
          </a:p>
          <a:p>
            <a:pPr lvl="1" algn="just"/>
            <a:r>
              <a:rPr lang="sr-Latn-BA" dirty="0" smtClean="0"/>
              <a:t>Potreban i dovoljan uslov za ravnotežu sistema sučeljnih sila je da </a:t>
            </a:r>
            <a:r>
              <a:rPr lang="sr-Latn-BA" i="1" dirty="0" smtClean="0"/>
              <a:t>rezultanta</a:t>
            </a:r>
            <a:r>
              <a:rPr lang="sr-Latn-BA" dirty="0" smtClean="0"/>
              <a:t> ovog sistema bude jednaka nuli (0).</a:t>
            </a:r>
          </a:p>
          <a:p>
            <a:pPr lvl="1" algn="just"/>
            <a:r>
              <a:rPr lang="sr-Latn-BA" dirty="0" smtClean="0"/>
              <a:t>Ovaj uslov možemo izraziti:</a:t>
            </a:r>
          </a:p>
          <a:p>
            <a:pPr lvl="2" algn="just"/>
            <a:r>
              <a:rPr lang="sr-Latn-BA" sz="2600" dirty="0" smtClean="0"/>
              <a:t>Geometrijski i</a:t>
            </a:r>
          </a:p>
          <a:p>
            <a:pPr lvl="2" algn="just"/>
            <a:r>
              <a:rPr lang="sr-Latn-BA" sz="2600" dirty="0" smtClean="0"/>
              <a:t>Analitički.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i="1" u="sng" dirty="0" smtClean="0"/>
              <a:t>Geometrijski uslov ravnoteže</a:t>
            </a:r>
          </a:p>
          <a:p>
            <a:pPr lvl="1" algn="just"/>
            <a:r>
              <a:rPr lang="sr-Latn-BA" dirty="0" smtClean="0"/>
              <a:t>Rezultanta sistema sčeljnih sila definisana je kao završna stranica njegovog poligona. </a:t>
            </a:r>
          </a:p>
          <a:p>
            <a:pPr lvl="1" algn="just"/>
            <a:r>
              <a:rPr lang="sr-Latn-BA" dirty="0" smtClean="0"/>
              <a:t>Da bi navedeni sistem bio u ravnoteži potrebno je i dovoljno da mu rezultanta bude jednaka nuli (0), a to ćemo imati u slučaju podudaranja kraja poslednje i početka prve</a:t>
            </a:r>
            <a:r>
              <a:rPr lang="en-US" dirty="0" smtClean="0"/>
              <a:t> </a:t>
            </a:r>
            <a:r>
              <a:rPr lang="sr-Latn-BA" dirty="0" smtClean="0"/>
              <a:t>sile.</a:t>
            </a:r>
            <a:endParaRPr lang="sr-Latn-BA" dirty="0" smtClean="0"/>
          </a:p>
          <a:p>
            <a:pPr lvl="1" algn="just"/>
            <a:r>
              <a:rPr lang="sr-Latn-BA" u="sng" dirty="0" smtClean="0"/>
              <a:t>Ovo u geometrijskom smislu znači</a:t>
            </a:r>
            <a:r>
              <a:rPr lang="sr-Latn-BA" dirty="0" smtClean="0"/>
              <a:t>, da je za ravnotežu sučeljnog sistema sila potrebno  i dovoljno da njegov poligon sila bude zatvoren.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60372"/>
          </a:xfrm>
        </p:spPr>
        <p:txBody>
          <a:bodyPr>
            <a:normAutofit/>
          </a:bodyPr>
          <a:lstStyle/>
          <a:p>
            <a:pPr algn="just"/>
            <a:r>
              <a:rPr lang="sr-Latn-BA" i="1" u="sng" dirty="0" smtClean="0"/>
              <a:t>Analitički uslovi ravnoteže</a:t>
            </a:r>
          </a:p>
          <a:p>
            <a:pPr lvl="1" algn="just"/>
            <a:r>
              <a:rPr lang="sr-Latn-BA" dirty="0" smtClean="0"/>
              <a:t>Za </a:t>
            </a:r>
            <a:r>
              <a:rPr lang="sr-Latn-BA" u="sng" dirty="0" smtClean="0"/>
              <a:t>analitičko određivanje intenziteta rezultante</a:t>
            </a:r>
            <a:r>
              <a:rPr lang="sr-Latn-BA" dirty="0" smtClean="0"/>
              <a:t> prostornog sistema sučeljnih sila koristimo izraz: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80109"/>
              </p:ext>
            </p:extLst>
          </p:nvPr>
        </p:nvGraphicFramePr>
        <p:xfrm>
          <a:off x="5205264" y="3717032"/>
          <a:ext cx="95091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0" name="Equation" r:id="rId4" imgW="469800" imgH="685800" progId="Equation.3">
                  <p:embed/>
                </p:oleObj>
              </mc:Choice>
              <mc:Fallback>
                <p:oleObj name="Equation" r:id="rId4" imgW="4698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264" y="3717032"/>
                        <a:ext cx="950912" cy="13668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436400" y="3068960"/>
            <a:ext cx="7498080" cy="24603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just"/>
            <a:r>
              <a:rPr lang="sr-Latn-BA" dirty="0" smtClean="0"/>
              <a:t>Nultu rezultantu imaćemo tada i samo tada, ako su istovremeno: 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49622"/>
              </p:ext>
            </p:extLst>
          </p:nvPr>
        </p:nvGraphicFramePr>
        <p:xfrm>
          <a:off x="4648200" y="2226851"/>
          <a:ext cx="2492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1" name="Equation" r:id="rId6" imgW="1231560" imgH="279360" progId="Equation.3">
                  <p:embed/>
                </p:oleObj>
              </mc:Choice>
              <mc:Fallback>
                <p:oleObj name="Equation" r:id="rId6" imgW="1231560" imgH="27936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26851"/>
                        <a:ext cx="2492375" cy="558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60372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Iz prethodnog proizilazi da ćemo nultu rezultantu prostornog sistema sučeljnih sila imati i u slučaju: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2" name="TextBox 1"/>
          <p:cNvSpPr txBox="1"/>
          <p:nvPr/>
        </p:nvSpPr>
        <p:spPr>
          <a:xfrm>
            <a:off x="3491880" y="2204864"/>
            <a:ext cx="5256584" cy="30469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Ove jednačine predstavljaju analitičke uslove ravnoteže prostornog sistema sučeljnih sila i može se reći: </a:t>
            </a:r>
            <a:r>
              <a:rPr lang="sr-Latn-RS" sz="2400" i="1" dirty="0" smtClean="0"/>
              <a:t>Za ravnotežu prostornog sistema sučeljnih sila potrebno je i dovoljno da suma projekcija svih tih sila na svaku od osa Dekartovog koordinatnog sistema bude jednaka nuli (0).</a:t>
            </a:r>
            <a:endParaRPr lang="en-US" sz="2400" i="1" dirty="0"/>
          </a:p>
        </p:txBody>
      </p:sp>
      <p:cxnSp>
        <p:nvCxnSpPr>
          <p:cNvPr id="7" name="Elbow Connector 6"/>
          <p:cNvCxnSpPr>
            <a:stCxn id="2" idx="2"/>
            <a:endCxn id="8" idx="2"/>
          </p:cNvCxnSpPr>
          <p:nvPr/>
        </p:nvCxnSpPr>
        <p:spPr>
          <a:xfrm rot="5400000" flipH="1">
            <a:off x="4121600" y="3253281"/>
            <a:ext cx="414913" cy="3582231"/>
          </a:xfrm>
          <a:prstGeom prst="bentConnector3">
            <a:avLst>
              <a:gd name="adj1" fmla="val -5509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98462"/>
              </p:ext>
            </p:extLst>
          </p:nvPr>
        </p:nvGraphicFramePr>
        <p:xfrm>
          <a:off x="1907704" y="2204864"/>
          <a:ext cx="12604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1" name="Equation" r:id="rId4" imgW="622080" imgH="1320480" progId="Equation.3">
                  <p:embed/>
                </p:oleObj>
              </mc:Choice>
              <mc:Fallback>
                <p:oleObj name="Equation" r:id="rId4" imgW="622080" imgH="132048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204864"/>
                        <a:ext cx="1260475" cy="26320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9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97312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Analitički uslovi u slučaju ravanskog sistema sučeljnih sila glase: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37238"/>
              </p:ext>
            </p:extLst>
          </p:nvPr>
        </p:nvGraphicFramePr>
        <p:xfrm>
          <a:off x="5084762" y="1225302"/>
          <a:ext cx="126047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6" name="Equation" r:id="rId4" imgW="622080" imgH="888840" progId="Equation.3">
                  <p:embed/>
                </p:oleObj>
              </mc:Choice>
              <mc:Fallback>
                <p:oleObj name="Equation" r:id="rId4" imgW="622080" imgH="88884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2" y="1225302"/>
                        <a:ext cx="1260475" cy="17716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3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8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7312"/>
          </a:xfrm>
        </p:spPr>
        <p:txBody>
          <a:bodyPr>
            <a:normAutofit/>
          </a:bodyPr>
          <a:lstStyle/>
          <a:p>
            <a:pPr algn="just"/>
            <a:r>
              <a:rPr lang="sr-Latn-BA" sz="3000" i="1" u="sng" dirty="0" smtClean="0"/>
              <a:t>Teorem o tri neparalelne sile u jednoj ravni</a:t>
            </a:r>
          </a:p>
          <a:p>
            <a:pPr lvl="1" algn="just"/>
            <a:r>
              <a:rPr lang="sr-Latn-BA" dirty="0" smtClean="0"/>
              <a:t>Da bi slobodno kruto telo, usled delovanja triju neparalelnih sila koje leže u jednoj ravni, </a:t>
            </a:r>
            <a:r>
              <a:rPr lang="sr-Latn-BA" u="sng" dirty="0" smtClean="0"/>
              <a:t>bilo u ravnoteži</a:t>
            </a:r>
            <a:r>
              <a:rPr lang="sr-Latn-BA" dirty="0" smtClean="0"/>
              <a:t>, napadne linije tih sila moraju se seći u jednoj tački (obrnuto ne važi).</a:t>
            </a:r>
          </a:p>
          <a:p>
            <a:pPr lvl="1" algn="just"/>
            <a:r>
              <a:rPr lang="sr-Latn-BA" dirty="0" smtClean="0"/>
              <a:t>Dakle, da bi kruto telo pri delovanju triju neparalelnih sila u jednoj ravni, bilo u ravnoteži, potrebno je:</a:t>
            </a:r>
          </a:p>
          <a:p>
            <a:pPr lvl="2" algn="just"/>
            <a:r>
              <a:rPr lang="sr-Latn-BA" sz="2600" dirty="0" smtClean="0"/>
              <a:t>Da se napadne linije seku u jednoj tački i</a:t>
            </a:r>
          </a:p>
          <a:p>
            <a:pPr lvl="2" algn="just"/>
            <a:r>
              <a:rPr lang="sr-Latn-BA" sz="2600" dirty="0" smtClean="0"/>
              <a:t>Da je trougao sila zatvoren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150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Sistem sučeljnih </a:t>
            </a:r>
            <a:r>
              <a:rPr lang="sr-Latn-BA" sz="3000" dirty="0"/>
              <a:t>sila </a:t>
            </a:r>
            <a:r>
              <a:rPr lang="sr-Latn-BA" sz="3000" dirty="0" smtClean="0"/>
              <a:t>može biti:</a:t>
            </a:r>
            <a:endParaRPr lang="sr-Latn-BA" sz="3000" dirty="0"/>
          </a:p>
          <a:p>
            <a:pPr lvl="1" algn="just"/>
            <a:r>
              <a:rPr lang="sr-Latn-BA" dirty="0" smtClean="0"/>
              <a:t>Ravanski ili</a:t>
            </a:r>
            <a:endParaRPr lang="sr-Latn-BA" dirty="0"/>
          </a:p>
          <a:p>
            <a:pPr lvl="1" algn="just"/>
            <a:r>
              <a:rPr lang="sr-Latn-BA" dirty="0" smtClean="0"/>
              <a:t>Prostorni.</a:t>
            </a:r>
            <a:endParaRPr lang="en-US" dirty="0" smtClean="0"/>
          </a:p>
          <a:p>
            <a:pPr algn="just"/>
            <a:r>
              <a:rPr lang="sr-Latn-BA" sz="3000" b="1" dirty="0" smtClean="0"/>
              <a:t>Ravanski </a:t>
            </a:r>
            <a:r>
              <a:rPr lang="sr-Latn-BA" sz="3000" b="1" dirty="0"/>
              <a:t>sistem </a:t>
            </a:r>
            <a:r>
              <a:rPr lang="sr-Latn-BA" sz="3000" b="1" dirty="0" smtClean="0"/>
              <a:t>sučeljnih </a:t>
            </a:r>
            <a:r>
              <a:rPr lang="sr-Latn-BA" sz="3000" b="1" dirty="0"/>
              <a:t>sila</a:t>
            </a:r>
          </a:p>
          <a:p>
            <a:pPr lvl="1" algn="just"/>
            <a:r>
              <a:rPr lang="sr-Latn-BA" dirty="0"/>
              <a:t>Napadne linije svih sila ovog sistema leže u jednoj ravni</a:t>
            </a:r>
            <a:r>
              <a:rPr lang="sr-Latn-BA" dirty="0" smtClean="0"/>
              <a:t>.</a:t>
            </a:r>
            <a:endParaRPr lang="en-US" dirty="0"/>
          </a:p>
          <a:p>
            <a:pPr lvl="1" algn="just"/>
            <a:r>
              <a:rPr lang="sr-Latn-RS" b="1" dirty="0" smtClean="0"/>
              <a:t>Određivanje</a:t>
            </a:r>
            <a:r>
              <a:rPr lang="sr-Latn-RS" dirty="0" smtClean="0"/>
              <a:t> </a:t>
            </a:r>
            <a:r>
              <a:rPr lang="sr-Latn-RS" b="1" dirty="0" smtClean="0"/>
              <a:t>rezultante</a:t>
            </a:r>
            <a:r>
              <a:rPr lang="sr-Latn-RS" dirty="0" smtClean="0"/>
              <a:t> ravanskog sistema sučeljnih sila, prema aksiomu 3, svodi se na operaciju slaganja sila.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742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836712"/>
            <a:ext cx="5207923" cy="368918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32428" y="4581128"/>
            <a:ext cx="520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Ravnoteža</a:t>
            </a:r>
            <a:r>
              <a:rPr lang="sr-Latn-RS" sz="2400" i="1" dirty="0" smtClean="0"/>
              <a:t> krutog tela usled delovanja triju neparalelnih sila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173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2337816" cy="26334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11552"/>
            <a:ext cx="2109216" cy="26334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84" y="1011552"/>
            <a:ext cx="2087880" cy="26334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07904" y="18448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ym typeface="Symbol"/>
              </a:rPr>
              <a:t></a:t>
            </a:r>
            <a:endParaRPr lang="sr-Latn-R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18448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ym typeface="Symbol"/>
              </a:rPr>
              <a:t></a:t>
            </a:r>
            <a:endParaRPr lang="sr-Latn-R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1109" y="3933056"/>
            <a:ext cx="249964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Uslovi ravnoteže: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102018"/>
              </p:ext>
            </p:extLst>
          </p:nvPr>
        </p:nvGraphicFramePr>
        <p:xfrm>
          <a:off x="6149975" y="5008563"/>
          <a:ext cx="243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2" name="Equation" r:id="rId6" imgW="1218960" imgH="253800" progId="Equation.DSMT4">
                  <p:embed/>
                </p:oleObj>
              </mc:Choice>
              <mc:Fallback>
                <p:oleObj name="Equation" r:id="rId6" imgW="121896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5008563"/>
                        <a:ext cx="24384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228"/>
              </p:ext>
            </p:extLst>
          </p:nvPr>
        </p:nvGraphicFramePr>
        <p:xfrm>
          <a:off x="7343648" y="4243847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3" name="Equation" r:id="rId8" imgW="634680" imgH="266400" progId="Equation.3">
                  <p:embed/>
                </p:oleObj>
              </mc:Choice>
              <mc:Fallback>
                <p:oleObj name="Equation" r:id="rId8" imgW="634680" imgH="2664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648" y="4243847"/>
                        <a:ext cx="1270000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4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MOMENT SILE ZA TAČKU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/>
              <a:t>Pretpostavimo da neka sila deluje na posmatrano kruto telo i da teži da to posmatrano telo obrne oko tačke O (izazove obrtni efekat).</a:t>
            </a:r>
          </a:p>
          <a:p>
            <a:pPr algn="just"/>
            <a:r>
              <a:rPr lang="sr-Latn-RS" sz="3000" u="sng" dirty="0"/>
              <a:t>Obrtni efekat</a:t>
            </a:r>
            <a:r>
              <a:rPr lang="sr-Latn-RS" sz="3000" dirty="0"/>
              <a:t> sile karakteriše se njenim momentom.</a:t>
            </a:r>
          </a:p>
          <a:p>
            <a:pPr algn="just"/>
            <a:r>
              <a:rPr lang="sr-Latn-RS" sz="3000" dirty="0"/>
              <a:t>Normala </a:t>
            </a:r>
            <a:r>
              <a:rPr lang="sr-Latn-RS" sz="3000" i="1" dirty="0"/>
              <a:t>h</a:t>
            </a:r>
            <a:r>
              <a:rPr lang="sr-Latn-RS" sz="3000" dirty="0"/>
              <a:t> povučena iz tačke O na napadnu liniju sile, zove se krakom sile za tačku O.</a:t>
            </a: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25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BA" sz="3400" dirty="0" smtClean="0"/>
              <a:t>Obrtni efekt sile zavisi od:</a:t>
            </a:r>
          </a:p>
          <a:p>
            <a:pPr lvl="2" algn="just"/>
            <a:r>
              <a:rPr lang="sr-Latn-BA" sz="3000" dirty="0" smtClean="0"/>
              <a:t>Položaja obrtne ravni definisane napadnom linijom sile i tačkom O, i od</a:t>
            </a:r>
          </a:p>
          <a:p>
            <a:pPr lvl="2" algn="just"/>
            <a:r>
              <a:rPr lang="sr-Latn-BA" sz="3000" dirty="0" smtClean="0"/>
              <a:t>Smera obrtanja u navedenoj ravni.</a:t>
            </a:r>
          </a:p>
          <a:p>
            <a:pPr algn="just"/>
            <a:r>
              <a:rPr lang="sr-Latn-BA" sz="3000" i="1" dirty="0" smtClean="0"/>
              <a:t>Za sve sile koje deluju u jednoj ravni, imamo istu ravan obrtanja</a:t>
            </a:r>
            <a:r>
              <a:rPr lang="sr-Latn-BA" i="1" dirty="0" smtClean="0"/>
              <a:t>.</a:t>
            </a:r>
          </a:p>
          <a:p>
            <a:pPr algn="just"/>
            <a:r>
              <a:rPr lang="sr-Latn-BA" u="sng" dirty="0" smtClean="0"/>
              <a:t>Moment sile za tačku O</a:t>
            </a:r>
            <a:r>
              <a:rPr lang="sr-Latn-BA" dirty="0" smtClean="0"/>
              <a:t> </a:t>
            </a:r>
            <a:r>
              <a:rPr lang="sr-Latn-BA" i="1" dirty="0" smtClean="0"/>
              <a:t>kao količinska mera obrtnog efekta</a:t>
            </a:r>
            <a:r>
              <a:rPr lang="sr-Latn-BA" dirty="0" smtClean="0"/>
              <a:t>, predstavlja proizvod intenziteta sile i kraka sile za tačku O.</a:t>
            </a:r>
          </a:p>
          <a:p>
            <a:pPr algn="just"/>
            <a:r>
              <a:rPr lang="sr-Latn-BA" u="sng" dirty="0" smtClean="0"/>
              <a:t>Moment sile za tačku O</a:t>
            </a:r>
            <a:r>
              <a:rPr lang="sr-Latn-BA" dirty="0" smtClean="0"/>
              <a:t> je pozitivan (+) ako teži da kruto telo obrne u </a:t>
            </a:r>
            <a:r>
              <a:rPr lang="sr-Latn-RS" dirty="0" smtClean="0"/>
              <a:t>smeru </a:t>
            </a:r>
            <a:r>
              <a:rPr lang="sr-Latn-BA" dirty="0" smtClean="0"/>
              <a:t>suprotnom smeru kazaljke na časovniku, a ako teži da to telo obrne u smeru kazaljke na časovniku, isti je negativan (</a:t>
            </a:r>
            <a:r>
              <a:rPr lang="sr-Latn-BA" dirty="0" smtClean="0">
                <a:sym typeface="Symbol"/>
              </a:rPr>
              <a:t></a:t>
            </a:r>
            <a:r>
              <a:rPr lang="sr-Latn-BA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24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267744" y="5487615"/>
            <a:ext cx="57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</a:t>
            </a:r>
            <a:r>
              <a:rPr lang="sr-Latn-RS" sz="2400" i="1" dirty="0" smtClean="0"/>
              <a:t>oment sile za tačku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Symbol"/>
              </a:rPr>
              <a:t> </a:t>
            </a:r>
            <a:r>
              <a:rPr lang="sr-Latn-BA" sz="2400" i="1" dirty="0" smtClean="0">
                <a:sym typeface="Symbol"/>
              </a:rPr>
              <a:t>slu</a:t>
            </a:r>
            <a:r>
              <a:rPr lang="sr-Latn-RS" sz="2400" i="1" dirty="0" smtClean="0">
                <a:sym typeface="Symbol"/>
              </a:rPr>
              <a:t>čaj </a:t>
            </a:r>
            <a:r>
              <a:rPr lang="sr-Latn-RS" sz="2400" i="1" dirty="0" smtClean="0">
                <a:sym typeface="Symbol"/>
              </a:rPr>
              <a:t>prvi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69871"/>
            <a:ext cx="5701284" cy="47457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88201"/>
              </p:ext>
            </p:extLst>
          </p:nvPr>
        </p:nvGraphicFramePr>
        <p:xfrm>
          <a:off x="2555776" y="980728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name="Equation" r:id="rId4" imgW="711000" imgH="253800" progId="Equation.3">
                  <p:embed/>
                </p:oleObj>
              </mc:Choice>
              <mc:Fallback>
                <p:oleObj name="Equation" r:id="rId4" imgW="7110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980728"/>
                        <a:ext cx="14224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8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2267744" y="5487615"/>
            <a:ext cx="57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</a:t>
            </a:r>
            <a:r>
              <a:rPr lang="sr-Latn-BA" sz="2400" i="1" dirty="0" smtClean="0"/>
              <a:t>oment</a:t>
            </a:r>
            <a:r>
              <a:rPr lang="sr-Latn-RS" sz="2400" i="1" dirty="0" smtClean="0"/>
              <a:t> sile za tačku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Symbol"/>
              </a:rPr>
              <a:t> </a:t>
            </a:r>
            <a:r>
              <a:rPr lang="sr-Latn-BA" sz="2400" i="1" dirty="0" smtClean="0">
                <a:sym typeface="Symbol"/>
              </a:rPr>
              <a:t>slučaj</a:t>
            </a:r>
            <a:r>
              <a:rPr lang="sr-Latn-RS" sz="2400" i="1" dirty="0" smtClean="0">
                <a:sym typeface="Symbol"/>
              </a:rPr>
              <a:t> drugi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92" y="692696"/>
            <a:ext cx="5701284" cy="47457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12461"/>
              </p:ext>
            </p:extLst>
          </p:nvPr>
        </p:nvGraphicFramePr>
        <p:xfrm>
          <a:off x="2555776" y="980728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Equation" r:id="rId4" imgW="711000" imgH="253800" progId="Equation.3">
                  <p:embed/>
                </p:oleObj>
              </mc:Choice>
              <mc:Fallback>
                <p:oleObj name="Equation" r:id="rId4" imgW="7110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980728"/>
                        <a:ext cx="14224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5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3266180" y="5334307"/>
            <a:ext cx="533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Momenta sile za tačku O prikazan kao vektor</a:t>
            </a:r>
            <a:r>
              <a:rPr lang="en-US" sz="2400" i="1" dirty="0" smtClean="0"/>
              <a:t> – </a:t>
            </a:r>
            <a:r>
              <a:rPr lang="sr-Latn-BA" sz="2400" i="1" dirty="0" smtClean="0"/>
              <a:t>slučaj</a:t>
            </a:r>
            <a:r>
              <a:rPr lang="sr-Latn-RS" sz="2400" i="1" dirty="0" smtClean="0"/>
              <a:t> prvi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81" y="548680"/>
            <a:ext cx="5338267" cy="47323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03648" y="1148551"/>
            <a:ext cx="30243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Moment sile za tačku je vektor normalan na ravan obrtanja.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198426"/>
              </p:ext>
            </p:extLst>
          </p:nvPr>
        </p:nvGraphicFramePr>
        <p:xfrm>
          <a:off x="1403648" y="2694751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1" name="Equation" r:id="rId4" imgW="1155600" imgH="253800" progId="Equation.3">
                  <p:embed/>
                </p:oleObj>
              </mc:Choice>
              <mc:Fallback>
                <p:oleObj name="Equation" r:id="rId4" imgW="11556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94751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339753" y="5301208"/>
            <a:ext cx="532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Momenta sile za tačku O prikazan kao vektor</a:t>
            </a:r>
            <a:r>
              <a:rPr lang="en-US" sz="2400" i="1" dirty="0" smtClean="0"/>
              <a:t> – </a:t>
            </a:r>
            <a:r>
              <a:rPr lang="sr-Latn-BA" sz="2400" i="1" dirty="0" smtClean="0"/>
              <a:t>slučaj</a:t>
            </a:r>
            <a:r>
              <a:rPr lang="sr-Latn-RS" sz="2400" i="1" dirty="0" smtClean="0"/>
              <a:t> drugi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5321198" cy="46811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42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Za silu izraženu u </a:t>
            </a:r>
            <a:r>
              <a:rPr lang="en-US" sz="3000" dirty="0" smtClean="0"/>
              <a:t>[</a:t>
            </a:r>
            <a:r>
              <a:rPr lang="sr-Latn-BA" sz="3000" b="1" dirty="0" smtClean="0"/>
              <a:t>N</a:t>
            </a:r>
            <a:r>
              <a:rPr lang="en-US" sz="3000" dirty="0" smtClean="0"/>
              <a:t>]</a:t>
            </a:r>
            <a:r>
              <a:rPr lang="sr-Latn-BA" sz="3000" dirty="0" smtClean="0"/>
              <a:t> i krak sile izražen u </a:t>
            </a:r>
            <a:r>
              <a:rPr lang="en-US" sz="3000" dirty="0" smtClean="0"/>
              <a:t>[</a:t>
            </a:r>
            <a:r>
              <a:rPr lang="sr-Latn-BA" sz="3000" b="1" dirty="0" smtClean="0"/>
              <a:t>m</a:t>
            </a:r>
            <a:r>
              <a:rPr lang="en-US" sz="3000" dirty="0" smtClean="0"/>
              <a:t>]</a:t>
            </a:r>
            <a:r>
              <a:rPr lang="sr-Latn-BA" sz="3000" dirty="0" smtClean="0"/>
              <a:t>, sledi da je jedinica za moment sile </a:t>
            </a:r>
            <a:r>
              <a:rPr lang="en-US" sz="3000" dirty="0" smtClean="0"/>
              <a:t>[</a:t>
            </a:r>
            <a:r>
              <a:rPr lang="sr-Latn-BA" sz="3000" b="1" dirty="0" smtClean="0"/>
              <a:t>Nm</a:t>
            </a:r>
            <a:r>
              <a:rPr lang="en-US" sz="3000" dirty="0" smtClean="0"/>
              <a:t>]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dirty="0" smtClean="0"/>
              <a:t>Osobine momenta sile za tačku:</a:t>
            </a:r>
          </a:p>
          <a:p>
            <a:pPr lvl="1" algn="just"/>
            <a:r>
              <a:rPr lang="sr-Latn-BA" dirty="0" smtClean="0"/>
              <a:t>Moment sile se ne menja pri pomeranju napadne tačke sile duž napadne linije,</a:t>
            </a:r>
          </a:p>
          <a:p>
            <a:pPr lvl="1" algn="just"/>
            <a:r>
              <a:rPr lang="sr-Latn-BA" dirty="0" smtClean="0"/>
              <a:t>Moment sile je jednak nuli (0):</a:t>
            </a:r>
          </a:p>
          <a:p>
            <a:pPr lvl="2" algn="just"/>
            <a:r>
              <a:rPr lang="sr-Latn-BA" sz="2600" dirty="0" smtClean="0"/>
              <a:t>Ako je sila jednaka nuli (0), ili</a:t>
            </a:r>
          </a:p>
          <a:p>
            <a:pPr lvl="2" algn="just"/>
            <a:r>
              <a:rPr lang="sr-Latn-BA" sz="2600" dirty="0" smtClean="0"/>
              <a:t>Ako tačka O pripada napadnoj liniji sile.</a:t>
            </a:r>
          </a:p>
          <a:p>
            <a:pPr lvl="1" algn="just"/>
            <a:r>
              <a:rPr lang="sr-Latn-BA" dirty="0" smtClean="0"/>
              <a:t>Brojna </a:t>
            </a:r>
            <a:r>
              <a:rPr lang="sr-Latn-BA" dirty="0"/>
              <a:t>vrednost momenta sile za tačku jednaka je dvostrukoj površini trougla kojem su vrhovi: </a:t>
            </a:r>
            <a:r>
              <a:rPr lang="sr-Latn-BA" i="1" dirty="0" smtClean="0"/>
              <a:t>Tačka O, početak</a:t>
            </a:r>
            <a:r>
              <a:rPr lang="en-US" i="1" dirty="0" smtClean="0"/>
              <a:t> </a:t>
            </a:r>
            <a:r>
              <a:rPr lang="sr-Latn-BA" i="1" dirty="0" smtClean="0"/>
              <a:t>sile i </a:t>
            </a:r>
            <a:r>
              <a:rPr lang="sr-Latn-BA" i="1" dirty="0"/>
              <a:t>kraj </a:t>
            </a:r>
            <a:r>
              <a:rPr lang="sr-Latn-BA" i="1" dirty="0" smtClean="0"/>
              <a:t>sile.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84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456952"/>
          </a:xfrm>
        </p:spPr>
        <p:txBody>
          <a:bodyPr>
            <a:noAutofit/>
          </a:bodyPr>
          <a:lstStyle/>
          <a:p>
            <a:pPr algn="just"/>
            <a:r>
              <a:rPr lang="sr-Latn-BA" sz="3000" i="1" u="sng" dirty="0" smtClean="0"/>
              <a:t>Moment sile za tačku definisan kao vektorski proizvod radijus vektora položaja napadne tačke sile i vektora sile</a:t>
            </a:r>
          </a:p>
          <a:p>
            <a:pPr lvl="1" algn="just"/>
            <a:r>
              <a:rPr lang="sr-Latn-BA" dirty="0" smtClean="0"/>
              <a:t>Vektorski posmatrano možemo napisati da je: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4067944" y="3018020"/>
            <a:ext cx="252028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Intenzitet ovog vektora  iznosi: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8" idx="1"/>
            <a:endCxn id="11" idx="2"/>
          </p:cNvCxnSpPr>
          <p:nvPr/>
        </p:nvCxnSpPr>
        <p:spPr>
          <a:xfrm rot="10800000">
            <a:off x="2994350" y="3163215"/>
            <a:ext cx="1073595" cy="27030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25084"/>
              </p:ext>
            </p:extLst>
          </p:nvPr>
        </p:nvGraphicFramePr>
        <p:xfrm>
          <a:off x="2232349" y="2655215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1" name="Equation" r:id="rId4" imgW="761760" imgH="253800" progId="Equation.3">
                  <p:embed/>
                </p:oleObj>
              </mc:Choice>
              <mc:Fallback>
                <p:oleObj name="Equation" r:id="rId4" imgW="76176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349" y="2655215"/>
                        <a:ext cx="1524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938646"/>
              </p:ext>
            </p:extLst>
          </p:nvPr>
        </p:nvGraphicFramePr>
        <p:xfrm>
          <a:off x="6299651" y="3569072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2" name="Equation" r:id="rId6" imgW="1269720" imgH="253800" progId="Equation.3">
                  <p:embed/>
                </p:oleObj>
              </mc:Choice>
              <mc:Fallback>
                <p:oleObj name="Equation" r:id="rId6" imgW="1269720" imgH="2538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651" y="3569072"/>
                        <a:ext cx="2540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58889"/>
              </p:ext>
            </p:extLst>
          </p:nvPr>
        </p:nvGraphicFramePr>
        <p:xfrm>
          <a:off x="2124844" y="4518296"/>
          <a:ext cx="388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3" name="Equation" r:id="rId8" imgW="1942920" imgH="431640" progId="Equation.3">
                  <p:embed/>
                </p:oleObj>
              </mc:Choice>
              <mc:Fallback>
                <p:oleObj name="Equation" r:id="rId8" imgW="1942920" imgH="4316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844" y="4518296"/>
                        <a:ext cx="3886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b="1" dirty="0" smtClean="0"/>
              <a:t>Slučaj dveju sila</a:t>
            </a:r>
            <a:endParaRPr lang="sr-Latn-BA" sz="3000" b="1" dirty="0"/>
          </a:p>
          <a:p>
            <a:pPr lvl="1" algn="just"/>
            <a:r>
              <a:rPr lang="en-US" dirty="0" smtClean="0"/>
              <a:t>Re</a:t>
            </a:r>
            <a:r>
              <a:rPr lang="sr-Latn-BA" dirty="0" smtClean="0"/>
              <a:t>z</a:t>
            </a:r>
            <a:r>
              <a:rPr lang="sr-Latn-RS" dirty="0" smtClean="0"/>
              <a:t>ultantu dveju sučeljnih sila, možemo odrediti:</a:t>
            </a:r>
          </a:p>
          <a:p>
            <a:pPr lvl="2" algn="just"/>
            <a:r>
              <a:rPr lang="sr-Latn-RS" sz="2600" dirty="0" smtClean="0"/>
              <a:t>Geometrijski i </a:t>
            </a:r>
          </a:p>
          <a:p>
            <a:pPr lvl="2" algn="just"/>
            <a:r>
              <a:rPr lang="sr-Latn-RS" sz="2600" dirty="0" smtClean="0"/>
              <a:t>Analitički</a:t>
            </a:r>
          </a:p>
          <a:p>
            <a:pPr lvl="1" algn="just"/>
            <a:r>
              <a:rPr lang="sr-Latn-RS" dirty="0" smtClean="0"/>
              <a:t>Geometrijski postupak, uz unapred izabranu razmeru, podrazumeva:</a:t>
            </a:r>
          </a:p>
          <a:p>
            <a:pPr lvl="2"/>
            <a:r>
              <a:rPr lang="sr-Latn-RS" sz="2600" dirty="0" smtClean="0"/>
              <a:t>Konstrukciju paraleograma sila, ili jednostavnije,</a:t>
            </a:r>
          </a:p>
          <a:p>
            <a:pPr lvl="2" algn="just"/>
            <a:r>
              <a:rPr lang="sr-Latn-RS" sz="2600" dirty="0" smtClean="0"/>
              <a:t>Konstrukciju trougla sila.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067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1979712" y="534359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vektorsko tumačenje momenta sile za tačku O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5338267" cy="47323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52105"/>
              </p:ext>
            </p:extLst>
          </p:nvPr>
        </p:nvGraphicFramePr>
        <p:xfrm>
          <a:off x="7089648" y="4335313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3" name="Equation" r:id="rId4" imgW="761760" imgH="253800" progId="Equation.3">
                  <p:embed/>
                </p:oleObj>
              </mc:Choice>
              <mc:Fallback>
                <p:oleObj name="Equation" r:id="rId4" imgW="761760" imgH="2538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648" y="4335313"/>
                        <a:ext cx="1524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6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548904" y="476672"/>
            <a:ext cx="59034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Radijus vektor položaja sile i vektor sile izraženi pomoću jediničnih vektora: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16046"/>
              </p:ext>
            </p:extLst>
          </p:nvPr>
        </p:nvGraphicFramePr>
        <p:xfrm>
          <a:off x="4644008" y="5157192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7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157192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8472"/>
              </p:ext>
            </p:extLst>
          </p:nvPr>
        </p:nvGraphicFramePr>
        <p:xfrm>
          <a:off x="6156176" y="1017241"/>
          <a:ext cx="215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8" name="Equation" r:id="rId5" imgW="1079280" imgH="507960" progId="Equation.3">
                  <p:embed/>
                </p:oleObj>
              </mc:Choice>
              <mc:Fallback>
                <p:oleObj name="Equation" r:id="rId5" imgW="1079280" imgH="50796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017241"/>
                        <a:ext cx="2159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95715"/>
              </p:ext>
            </p:extLst>
          </p:nvPr>
        </p:nvGraphicFramePr>
        <p:xfrm>
          <a:off x="1548904" y="3573016"/>
          <a:ext cx="6934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9" name="Equation" r:id="rId7" imgW="3466800" imgH="761760" progId="Equation.3">
                  <p:embed/>
                </p:oleObj>
              </mc:Choice>
              <mc:Fallback>
                <p:oleObj name="Equation" r:id="rId7" imgW="3466800" imgH="7617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904" y="3573016"/>
                        <a:ext cx="69342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28180"/>
              </p:ext>
            </p:extLst>
          </p:nvPr>
        </p:nvGraphicFramePr>
        <p:xfrm>
          <a:off x="1547664" y="5589240"/>
          <a:ext cx="546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0" name="Equation" r:id="rId9" imgW="2730240" imgH="253800" progId="Equation.3">
                  <p:embed/>
                </p:oleObj>
              </mc:Choice>
              <mc:Fallback>
                <p:oleObj name="Equation" r:id="rId9" imgW="273024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589240"/>
                        <a:ext cx="5461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47664" y="2524447"/>
            <a:ext cx="59034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Moment </a:t>
            </a:r>
            <a:r>
              <a:rPr lang="sr-Latn-BA" sz="2400" dirty="0" smtClean="0"/>
              <a:t>sile za tačku posmatran kao vektor iznosi:</a:t>
            </a:r>
            <a:endParaRPr lang="en-US" sz="2400" dirty="0"/>
          </a:p>
        </p:txBody>
      </p:sp>
      <p:cxnSp>
        <p:nvCxnSpPr>
          <p:cNvPr id="21" name="Elbow Connector 20"/>
          <p:cNvCxnSpPr>
            <a:stCxn id="20" idx="3"/>
            <a:endCxn id="15" idx="3"/>
          </p:cNvCxnSpPr>
          <p:nvPr/>
        </p:nvCxnSpPr>
        <p:spPr>
          <a:xfrm>
            <a:off x="7451080" y="2939946"/>
            <a:ext cx="1032024" cy="1395070"/>
          </a:xfrm>
          <a:prstGeom prst="bentConnector3">
            <a:avLst>
              <a:gd name="adj1" fmla="val 12215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42614" y="1424970"/>
            <a:ext cx="5161633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ovaj način je </a:t>
            </a:r>
            <a:r>
              <a:rPr lang="sr-Latn-RS" sz="2400" b="1" dirty="0" smtClean="0"/>
              <a:t>vektor momenta sile F </a:t>
            </a:r>
            <a:r>
              <a:rPr lang="sr-Latn-RS" sz="2400" dirty="0" smtClean="0"/>
              <a:t>za tačku O </a:t>
            </a:r>
            <a:r>
              <a:rPr lang="sr-Latn-RS" sz="2400" b="1" dirty="0" smtClean="0"/>
              <a:t>razložen na komponente u pravcima osa </a:t>
            </a:r>
            <a:r>
              <a:rPr lang="sr-Latn-RS" sz="2400" dirty="0" smtClean="0"/>
              <a:t>Dekartovog koordinatnog sistema, kojima intenziteti iznose: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5" name="Elbow Connector 4"/>
          <p:cNvCxnSpPr>
            <a:stCxn id="6" idx="1"/>
            <a:endCxn id="4" idx="1"/>
          </p:cNvCxnSpPr>
          <p:nvPr/>
        </p:nvCxnSpPr>
        <p:spPr>
          <a:xfrm rot="10800000" flipV="1">
            <a:off x="1642615" y="874688"/>
            <a:ext cx="1" cy="1335112"/>
          </a:xfrm>
          <a:prstGeom prst="bentConnector3">
            <a:avLst>
              <a:gd name="adj1" fmla="val 228601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716472"/>
              </p:ext>
            </p:extLst>
          </p:nvPr>
        </p:nvGraphicFramePr>
        <p:xfrm>
          <a:off x="1642615" y="620688"/>
          <a:ext cx="546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1" name="Equation" r:id="rId3" imgW="2730240" imgH="253800" progId="Equation.3">
                  <p:embed/>
                </p:oleObj>
              </mc:Choice>
              <mc:Fallback>
                <p:oleObj name="Equation" r:id="rId3" imgW="2730240" imgH="253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615" y="620688"/>
                        <a:ext cx="546100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66623"/>
              </p:ext>
            </p:extLst>
          </p:nvPr>
        </p:nvGraphicFramePr>
        <p:xfrm>
          <a:off x="3779912" y="3196952"/>
          <a:ext cx="3073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5" imgW="1536480" imgH="799920" progId="Equation.3">
                  <p:embed/>
                </p:oleObj>
              </mc:Choice>
              <mc:Fallback>
                <p:oleObj name="Equation" r:id="rId5" imgW="1536480" imgH="799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196952"/>
                        <a:ext cx="3073400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42614" y="5013176"/>
            <a:ext cx="652978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ujedno i projekcije vektora momenta sile za tačku O, na ose Dekartovog koordinatnog sistema.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7" idx="3"/>
            <a:endCxn id="11" idx="3"/>
          </p:cNvCxnSpPr>
          <p:nvPr/>
        </p:nvCxnSpPr>
        <p:spPr>
          <a:xfrm>
            <a:off x="6853312" y="3997052"/>
            <a:ext cx="1319088" cy="1431623"/>
          </a:xfrm>
          <a:prstGeom prst="bentConnector3">
            <a:avLst>
              <a:gd name="adj1" fmla="val 11733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40482" y="83671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165955"/>
            <a:ext cx="360093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Dolazimo do intenziteta vektora momenta za tačku: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11989"/>
              </p:ext>
            </p:extLst>
          </p:nvPr>
        </p:nvGraphicFramePr>
        <p:xfrm>
          <a:off x="2151820" y="1067544"/>
          <a:ext cx="1955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9" name="Equation" r:id="rId3" imgW="977760" imgH="799920" progId="Equation.3">
                  <p:embed/>
                </p:oleObj>
              </mc:Choice>
              <mc:Fallback>
                <p:oleObj name="Equation" r:id="rId3" imgW="977760" imgH="7999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820" y="1067544"/>
                        <a:ext cx="1955800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022759"/>
              </p:ext>
            </p:extLst>
          </p:nvPr>
        </p:nvGraphicFramePr>
        <p:xfrm>
          <a:off x="2123728" y="3284984"/>
          <a:ext cx="558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0" name="Equation" r:id="rId5" imgW="2793960" imgH="291960" progId="Equation.3">
                  <p:embed/>
                </p:oleObj>
              </mc:Choice>
              <mc:Fallback>
                <p:oleObj name="Equation" r:id="rId5" imgW="2793960" imgH="291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84984"/>
                        <a:ext cx="5588000" cy="584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2713504" y="2872368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5" idx="3"/>
            <a:endCxn id="7" idx="3"/>
          </p:cNvCxnSpPr>
          <p:nvPr/>
        </p:nvCxnSpPr>
        <p:spPr>
          <a:xfrm flipH="1">
            <a:off x="7711728" y="2581454"/>
            <a:ext cx="245180" cy="995630"/>
          </a:xfrm>
          <a:prstGeom prst="bentConnector3">
            <a:avLst>
              <a:gd name="adj1" fmla="val -9323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19484"/>
              </p:ext>
            </p:extLst>
          </p:nvPr>
        </p:nvGraphicFramePr>
        <p:xfrm>
          <a:off x="2123728" y="4365104"/>
          <a:ext cx="408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" name="Equation" r:id="rId7" imgW="2044440" imgH="342720" progId="Equation.3">
                  <p:embed/>
                </p:oleObj>
              </mc:Choice>
              <mc:Fallback>
                <p:oleObj name="Equation" r:id="rId7" imgW="2044440" imgH="342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365104"/>
                        <a:ext cx="4089400" cy="685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75854"/>
              </p:ext>
            </p:extLst>
          </p:nvPr>
        </p:nvGraphicFramePr>
        <p:xfrm>
          <a:off x="2705249" y="3933056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249" y="3933056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619672" y="692696"/>
            <a:ext cx="468052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Kosinusi uglova koje vector</a:t>
            </a:r>
            <a:r>
              <a:rPr lang="en-US" sz="2400" dirty="0" smtClean="0"/>
              <a:t> momenta</a:t>
            </a:r>
            <a:r>
              <a:rPr lang="sr-Latn-BA" sz="2400" dirty="0" smtClean="0"/>
              <a:t> sile za tačku</a:t>
            </a:r>
            <a:r>
              <a:rPr lang="sr-Latn-RS" sz="2400" dirty="0" smtClean="0"/>
              <a:t> zaklapa sa osama Dekartovog koordinatnog sistema iznose: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73052"/>
              </p:ext>
            </p:extLst>
          </p:nvPr>
        </p:nvGraphicFramePr>
        <p:xfrm>
          <a:off x="5076056" y="1988840"/>
          <a:ext cx="1828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0" name="Equation" r:id="rId3" imgW="914400" imgH="1485720" progId="Equation.3">
                  <p:embed/>
                </p:oleObj>
              </mc:Choice>
              <mc:Fallback>
                <p:oleObj name="Equation" r:id="rId3" imgW="914400" imgH="1485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88840"/>
                        <a:ext cx="1828800" cy="297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820266"/>
          </a:xfrm>
        </p:spPr>
        <p:txBody>
          <a:bodyPr>
            <a:normAutofit fontScale="92500"/>
          </a:bodyPr>
          <a:lstStyle/>
          <a:p>
            <a:r>
              <a:rPr lang="sr-Latn-BA" b="1" dirty="0" smtClean="0"/>
              <a:t>Varinjonov teorem o momentu rezultante</a:t>
            </a:r>
            <a:r>
              <a:rPr lang="en-US" b="1" dirty="0" smtClean="0"/>
              <a:t> </a:t>
            </a:r>
            <a:r>
              <a:rPr lang="sr-Latn-RS" b="1" dirty="0" smtClean="0"/>
              <a:t>ravanskog sistema sučeljnih sila</a:t>
            </a:r>
          </a:p>
          <a:p>
            <a:pPr lvl="1" algn="just"/>
            <a:r>
              <a:rPr lang="sr-Latn-RS" dirty="0" smtClean="0"/>
              <a:t>Moment rezultante ravanskog sistema sučeljnih sila za proizvoljnu tačku O, jednak je algebarskom zbiru momenata pojedinačnih sila.</a:t>
            </a:r>
            <a:endParaRPr lang="sr-Latn-B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55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640342"/>
              </p:ext>
            </p:extLst>
          </p:nvPr>
        </p:nvGraphicFramePr>
        <p:xfrm>
          <a:off x="2195736" y="3573016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2" name="Equation" r:id="rId4" imgW="876240" imgH="431640" progId="Equation.3">
                  <p:embed/>
                </p:oleObj>
              </mc:Choice>
              <mc:Fallback>
                <p:oleObj name="Equation" r:id="rId4" imgW="87624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73016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4686235"/>
            <a:ext cx="54006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Dokažimo Varinjonov teorem za ravanski sistem od tri sučeljne sile (za </a:t>
            </a:r>
            <a:r>
              <a:rPr lang="sr-Latn-RS" sz="2400" dirty="0" smtClean="0">
                <a:solidFill>
                  <a:srgbClr val="C00000"/>
                </a:solidFill>
              </a:rPr>
              <a:t>n = 3</a:t>
            </a:r>
            <a:r>
              <a:rPr lang="sr-Latn-RS" sz="2400" dirty="0" smtClean="0"/>
              <a:t>)!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71241"/>
              </p:ext>
            </p:extLst>
          </p:nvPr>
        </p:nvGraphicFramePr>
        <p:xfrm>
          <a:off x="6923856" y="522920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3" name="Equation" r:id="rId6" imgW="876240" imgH="431640" progId="Equation.3">
                  <p:embed/>
                </p:oleObj>
              </mc:Choice>
              <mc:Fallback>
                <p:oleObj name="Equation" r:id="rId6" imgW="87624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856" y="5229200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3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34" y="5631631"/>
            <a:ext cx="531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dokaz Varinjonovog teorema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4" y="548679"/>
            <a:ext cx="5310378" cy="51239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67706"/>
              </p:ext>
            </p:extLst>
          </p:nvPr>
        </p:nvGraphicFramePr>
        <p:xfrm>
          <a:off x="5796136" y="892696"/>
          <a:ext cx="287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4" name="Equation" r:id="rId4" imgW="1434960" imgH="799920" progId="Equation.3">
                  <p:embed/>
                </p:oleObj>
              </mc:Choice>
              <mc:Fallback>
                <p:oleObj name="Equation" r:id="rId4" imgW="1434960" imgH="799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892696"/>
                        <a:ext cx="2870200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16055"/>
              </p:ext>
            </p:extLst>
          </p:nvPr>
        </p:nvGraphicFramePr>
        <p:xfrm>
          <a:off x="4067944" y="4459288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5" name="Equation" r:id="rId6" imgW="2273040" imgH="266400" progId="Equation.3">
                  <p:embed/>
                </p:oleObj>
              </mc:Choice>
              <mc:Fallback>
                <p:oleObj name="Equation" r:id="rId6" imgW="227304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459288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9964"/>
              </p:ext>
            </p:extLst>
          </p:nvPr>
        </p:nvGraphicFramePr>
        <p:xfrm>
          <a:off x="8172400" y="2636912"/>
          <a:ext cx="512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6"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2636912"/>
                        <a:ext cx="5127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642453"/>
              </p:ext>
            </p:extLst>
          </p:nvPr>
        </p:nvGraphicFramePr>
        <p:xfrm>
          <a:off x="7020272" y="4030712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030712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58968"/>
              </p:ext>
            </p:extLst>
          </p:nvPr>
        </p:nvGraphicFramePr>
        <p:xfrm>
          <a:off x="7020272" y="2564904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564904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>
            <a:stCxn id="10" idx="2"/>
            <a:endCxn id="9" idx="0"/>
          </p:cNvCxnSpPr>
          <p:nvPr/>
        </p:nvCxnSpPr>
        <p:spPr>
          <a:xfrm>
            <a:off x="7161559" y="2971304"/>
            <a:ext cx="0" cy="1059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56652"/>
              </p:ext>
            </p:extLst>
          </p:nvPr>
        </p:nvGraphicFramePr>
        <p:xfrm>
          <a:off x="1475656" y="548680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3" name="Equation" r:id="rId3" imgW="2273040" imgH="266400" progId="Equation.3">
                  <p:embed/>
                </p:oleObj>
              </mc:Choice>
              <mc:Fallback>
                <p:oleObj name="Equation" r:id="rId3" imgW="2273040" imgH="2664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97687"/>
              </p:ext>
            </p:extLst>
          </p:nvPr>
        </p:nvGraphicFramePr>
        <p:xfrm>
          <a:off x="6622375" y="578024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4" name="Equation" r:id="rId5" imgW="977760" imgH="228600" progId="Equation.3">
                  <p:embed/>
                </p:oleObj>
              </mc:Choice>
              <mc:Fallback>
                <p:oleObj name="Equation" r:id="rId5" imgW="97776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375" y="578024"/>
                        <a:ext cx="1955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141058" y="725445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96976"/>
              </p:ext>
            </p:extLst>
          </p:nvPr>
        </p:nvGraphicFramePr>
        <p:xfrm>
          <a:off x="1475656" y="1586136"/>
          <a:ext cx="4114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5" name="Equation" r:id="rId7" imgW="2057400" imgH="266400" progId="Equation.3">
                  <p:embed/>
                </p:oleObj>
              </mc:Choice>
              <mc:Fallback>
                <p:oleObj name="Equation" r:id="rId7" imgW="2057400" imgH="266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86136"/>
                        <a:ext cx="4114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22920"/>
              </p:ext>
            </p:extLst>
          </p:nvPr>
        </p:nvGraphicFramePr>
        <p:xfrm>
          <a:off x="3707904" y="1158629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158629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5664"/>
              </p:ext>
            </p:extLst>
          </p:nvPr>
        </p:nvGraphicFramePr>
        <p:xfrm>
          <a:off x="1435720" y="2637408"/>
          <a:ext cx="421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7" name="Equation" r:id="rId11" imgW="2108160" imgH="431640" progId="Equation.3">
                  <p:embed/>
                </p:oleObj>
              </mc:Choice>
              <mc:Fallback>
                <p:oleObj name="Equation" r:id="rId11" imgW="2108160" imgH="431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720" y="2637408"/>
                        <a:ext cx="4216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9107"/>
              </p:ext>
            </p:extLst>
          </p:nvPr>
        </p:nvGraphicFramePr>
        <p:xfrm>
          <a:off x="3707904" y="2209405"/>
          <a:ext cx="282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9405"/>
                        <a:ext cx="2825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18055"/>
            <a:ext cx="2817512" cy="23083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Ovim je Varinjonov teorem za ravnski sistem od tre sučeljne sile dokazan, a ako vredi za 3 vredeće i za „n“ sila: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69321"/>
              </p:ext>
            </p:extLst>
          </p:nvPr>
        </p:nvGraphicFramePr>
        <p:xfrm>
          <a:off x="2555776" y="5157688"/>
          <a:ext cx="604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9" name="Equation" r:id="rId13" imgW="3022560" imgH="431640" progId="Equation.3">
                  <p:embed/>
                </p:oleObj>
              </mc:Choice>
              <mc:Fallback>
                <p:oleObj name="Equation" r:id="rId13" imgW="3022560" imgH="431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157688"/>
                        <a:ext cx="6045200" cy="863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4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3501008"/>
            <a:ext cx="338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Sistem od dve sučeljne sile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95288" y="4974267"/>
            <a:ext cx="556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dve sučeljne sile dobijena konstrukcijom paralelograma sila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09" y="956895"/>
            <a:ext cx="338535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70" y="2403576"/>
            <a:ext cx="36596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9" idx="0"/>
            <a:endCxn id="10" idx="0"/>
          </p:cNvCxnSpPr>
          <p:nvPr/>
        </p:nvCxnSpPr>
        <p:spPr>
          <a:xfrm rot="16200000" flipH="1">
            <a:off x="4240207" y="-188025"/>
            <a:ext cx="1446681" cy="3736521"/>
          </a:xfrm>
          <a:prstGeom prst="bentConnector3">
            <a:avLst>
              <a:gd name="adj1" fmla="val -1580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619672" y="3462099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Rezultanta sistema od dve sučeljne sile dobijena konstrukcijom trougla sila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06" y="918405"/>
            <a:ext cx="60599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96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284984"/>
            <a:ext cx="7498080" cy="2736304"/>
          </a:xfrm>
        </p:spPr>
        <p:txBody>
          <a:bodyPr>
            <a:normAutofit/>
          </a:bodyPr>
          <a:lstStyle/>
          <a:p>
            <a:r>
              <a:rPr lang="sr-Latn-BA" sz="3000" i="1" dirty="0" smtClean="0"/>
              <a:t>NAPOMENE UZ KONSTRUKCIJU TROUGLA SILA:</a:t>
            </a:r>
          </a:p>
          <a:p>
            <a:pPr lvl="1" algn="just"/>
            <a:r>
              <a:rPr lang="sr-Latn-BA" i="1" dirty="0" smtClean="0"/>
              <a:t>Kraj prve sile je početak druge sile.</a:t>
            </a:r>
          </a:p>
          <a:p>
            <a:pPr lvl="1" algn="just"/>
            <a:r>
              <a:rPr lang="sr-Latn-BA" i="1" dirty="0" smtClean="0"/>
              <a:t>Početak prve sile je početak rezultante</a:t>
            </a:r>
          </a:p>
          <a:p>
            <a:pPr lvl="1" algn="just"/>
            <a:r>
              <a:rPr lang="sr-Latn-BA" i="1" dirty="0" smtClean="0"/>
              <a:t>Kraj druge sile je i kraj rezultante</a:t>
            </a:r>
            <a:endParaRPr lang="sr-Latn-BA" sz="3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06" y="548680"/>
            <a:ext cx="60599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240928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>
                <a:solidFill>
                  <a:srgbClr val="0070C0"/>
                </a:solidFill>
              </a:rPr>
              <a:t>Intenzitet</a:t>
            </a:r>
            <a:r>
              <a:rPr lang="sr-Latn-BA" sz="3000" dirty="0" smtClean="0">
                <a:solidFill>
                  <a:srgbClr val="0070C0"/>
                </a:solidFill>
              </a:rPr>
              <a:t> </a:t>
            </a:r>
            <a:r>
              <a:rPr lang="sr-Latn-BA" sz="3000" b="1" dirty="0" smtClean="0">
                <a:solidFill>
                  <a:srgbClr val="0070C0"/>
                </a:solidFill>
              </a:rPr>
              <a:t>rezultante</a:t>
            </a:r>
            <a:r>
              <a:rPr lang="sr-Latn-BA" sz="3000" dirty="0" smtClean="0">
                <a:solidFill>
                  <a:srgbClr val="0070C0"/>
                </a:solidFill>
              </a:rPr>
              <a:t> dveju sučeljnih sila</a:t>
            </a:r>
            <a:r>
              <a:rPr lang="sr-Latn-BA" dirty="0" smtClean="0"/>
              <a:t>, kojima pravci, odnosno napadne linije, zaklapaju ugao </a:t>
            </a:r>
            <a:r>
              <a:rPr lang="sr-Latn-BA" dirty="0" smtClean="0">
                <a:sym typeface="Symbol"/>
              </a:rPr>
              <a:t>, određujemo</a:t>
            </a:r>
            <a:r>
              <a:rPr lang="sr-Latn-BA" dirty="0" smtClean="0"/>
              <a:t> primenom </a:t>
            </a:r>
            <a:r>
              <a:rPr lang="sr-Latn-BA" i="1" dirty="0" smtClean="0"/>
              <a:t>kosinusnog teorema</a:t>
            </a:r>
            <a:r>
              <a:rPr lang="sr-Latn-BA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5.10.2022.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5795937" y="4653136"/>
            <a:ext cx="2736304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Kosinusni teorem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3659678" cy="25436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0" name="Elbow Connector 9"/>
          <p:cNvCxnSpPr>
            <a:stCxn id="7" idx="3"/>
            <a:endCxn id="8" idx="3"/>
          </p:cNvCxnSpPr>
          <p:nvPr/>
        </p:nvCxnSpPr>
        <p:spPr>
          <a:xfrm>
            <a:off x="8532241" y="4914746"/>
            <a:ext cx="199" cy="839950"/>
          </a:xfrm>
          <a:prstGeom prst="bentConnector3">
            <a:avLst>
              <a:gd name="adj1" fmla="val 11497437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76555"/>
              </p:ext>
            </p:extLst>
          </p:nvPr>
        </p:nvGraphicFramePr>
        <p:xfrm>
          <a:off x="5001840" y="5475296"/>
          <a:ext cx="353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8" name="Equation" r:id="rId5" imgW="1765080" imgH="279360" progId="Equation.3">
                  <p:embed/>
                </p:oleObj>
              </mc:Choice>
              <mc:Fallback>
                <p:oleObj name="Equation" r:id="rId5" imgW="1765080" imgH="27936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840" y="5475296"/>
                        <a:ext cx="3530600" cy="558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2985</TotalTime>
  <Words>1727</Words>
  <Application>Microsoft Office PowerPoint</Application>
  <PresentationFormat>On-screen Show (4:3)</PresentationFormat>
  <Paragraphs>277</Paragraphs>
  <Slides>57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SISTEM SUČELJNIH SILA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MOMENT SILE ZA TAČKU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391</cp:revision>
  <cp:lastPrinted>2020-10-07T08:50:23Z</cp:lastPrinted>
  <dcterms:created xsi:type="dcterms:W3CDTF">2013-09-29T06:25:24Z</dcterms:created>
  <dcterms:modified xsi:type="dcterms:W3CDTF">2022-10-05T15:28:14Z</dcterms:modified>
</cp:coreProperties>
</file>