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51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38" r:id="rId13"/>
    <p:sldId id="539" r:id="rId14"/>
    <p:sldId id="540" r:id="rId15"/>
    <p:sldId id="501" r:id="rId16"/>
    <p:sldId id="503" r:id="rId17"/>
    <p:sldId id="506" r:id="rId18"/>
    <p:sldId id="507" r:id="rId19"/>
    <p:sldId id="504" r:id="rId20"/>
    <p:sldId id="505" r:id="rId21"/>
    <p:sldId id="508" r:id="rId22"/>
    <p:sldId id="509" r:id="rId23"/>
    <p:sldId id="510" r:id="rId24"/>
    <p:sldId id="522" r:id="rId25"/>
    <p:sldId id="523" r:id="rId26"/>
    <p:sldId id="527" r:id="rId27"/>
    <p:sldId id="521" r:id="rId28"/>
    <p:sldId id="524" r:id="rId29"/>
    <p:sldId id="525" r:id="rId30"/>
    <p:sldId id="526" r:id="rId31"/>
    <p:sldId id="529" r:id="rId32"/>
    <p:sldId id="530" r:id="rId33"/>
    <p:sldId id="531" r:id="rId34"/>
    <p:sldId id="533" r:id="rId35"/>
    <p:sldId id="532" r:id="rId36"/>
    <p:sldId id="534" r:id="rId37"/>
    <p:sldId id="535" r:id="rId38"/>
    <p:sldId id="536" r:id="rId39"/>
    <p:sldId id="537" r:id="rId40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wmf"/><Relationship Id="rId7" Type="http://schemas.openxmlformats.org/officeDocument/2006/relationships/image" Target="../media/image63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58.wmf"/><Relationship Id="rId9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58.wmf"/><Relationship Id="rId5" Type="http://schemas.openxmlformats.org/officeDocument/2006/relationships/image" Target="../media/image20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5.wmf"/><Relationship Id="rId6" Type="http://schemas.openxmlformats.org/officeDocument/2006/relationships/image" Target="../media/image76.wmf"/><Relationship Id="rId5" Type="http://schemas.openxmlformats.org/officeDocument/2006/relationships/image" Target="../media/image71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4.wmf"/><Relationship Id="rId1" Type="http://schemas.openxmlformats.org/officeDocument/2006/relationships/image" Target="../media/image91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4.wmf"/><Relationship Id="rId4" Type="http://schemas.openxmlformats.org/officeDocument/2006/relationships/image" Target="../media/image9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2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4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1.wmf"/><Relationship Id="rId1" Type="http://schemas.openxmlformats.org/officeDocument/2006/relationships/image" Target="../media/image113.wmf"/><Relationship Id="rId4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6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5.wmf"/><Relationship Id="rId5" Type="http://schemas.openxmlformats.org/officeDocument/2006/relationships/image" Target="../media/image112.wmf"/><Relationship Id="rId4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8.wmf"/><Relationship Id="rId7" Type="http://schemas.openxmlformats.org/officeDocument/2006/relationships/image" Target="../media/image16.wmf"/><Relationship Id="rId2" Type="http://schemas.openxmlformats.org/officeDocument/2006/relationships/image" Target="../media/image7.wmf"/><Relationship Id="rId1" Type="http://schemas.openxmlformats.org/officeDocument/2006/relationships/image" Target="../media/image13.wmf"/><Relationship Id="rId6" Type="http://schemas.openxmlformats.org/officeDocument/2006/relationships/image" Target="../media/image15.wmf"/><Relationship Id="rId5" Type="http://schemas.openxmlformats.org/officeDocument/2006/relationships/image" Target="../media/image9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4.wmf"/><Relationship Id="rId4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7.wmf"/><Relationship Id="rId7" Type="http://schemas.openxmlformats.org/officeDocument/2006/relationships/image" Target="../media/image40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14.wmf"/><Relationship Id="rId9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3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20.w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35.jpeg"/><Relationship Id="rId21" Type="http://schemas.openxmlformats.org/officeDocument/2006/relationships/image" Target="../media/image20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4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40.bin"/><Relationship Id="rId21" Type="http://schemas.openxmlformats.org/officeDocument/2006/relationships/image" Target="../media/image48.jpe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0.jpeg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Relationship Id="rId22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4.jp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4.jp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54.jpg"/><Relationship Id="rId21" Type="http://schemas.openxmlformats.org/officeDocument/2006/relationships/image" Target="../media/image65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8.wmf"/><Relationship Id="rId24" Type="http://schemas.openxmlformats.org/officeDocument/2006/relationships/oleObject" Target="../embeddings/oleObject67.bin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75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1.wmf"/><Relationship Id="rId5" Type="http://schemas.openxmlformats.org/officeDocument/2006/relationships/image" Target="../media/image74.jpeg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3.wmf"/><Relationship Id="rId4" Type="http://schemas.openxmlformats.org/officeDocument/2006/relationships/image" Target="../media/image68.wmf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1.wmf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9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81.jp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0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image" Target="../media/image86.wmf"/><Relationship Id="rId10" Type="http://schemas.openxmlformats.org/officeDocument/2006/relationships/image" Target="../media/image1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9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9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4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wmf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99.bin"/><Relationship Id="rId4" Type="http://schemas.openxmlformats.org/officeDocument/2006/relationships/image" Target="../media/image91.wmf"/><Relationship Id="rId9" Type="http://schemas.openxmlformats.org/officeDocument/2006/relationships/image" Target="../media/image95.jpeg"/><Relationship Id="rId14" Type="http://schemas.openxmlformats.org/officeDocument/2006/relationships/oleObject" Target="../embeddings/oleObject10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102.bin"/><Relationship Id="rId7" Type="http://schemas.openxmlformats.org/officeDocument/2006/relationships/image" Target="../media/image100.jpeg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96.wmf"/><Relationship Id="rId9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2.jpg"/><Relationship Id="rId4" Type="http://schemas.openxmlformats.org/officeDocument/2006/relationships/image" Target="../media/image10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4.wmf"/><Relationship Id="rId11" Type="http://schemas.openxmlformats.org/officeDocument/2006/relationships/image" Target="../media/image106.jpg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4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15.jpg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4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7.jpg"/><Relationship Id="rId4" Type="http://schemas.openxmlformats.org/officeDocument/2006/relationships/image" Target="../media/image11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9.wmf"/><Relationship Id="rId11" Type="http://schemas.openxmlformats.org/officeDocument/2006/relationships/image" Target="../media/image121.jpg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4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2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12.wmf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6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image" Target="../media/image125.wmf"/><Relationship Id="rId10" Type="http://schemas.openxmlformats.org/officeDocument/2006/relationships/image" Target="../media/image14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oleObject" Target="../embeddings/oleObject137.bin"/><Relationship Id="rId7" Type="http://schemas.openxmlformats.org/officeDocument/2006/relationships/image" Target="../media/image13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8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38.bin"/><Relationship Id="rId10" Type="http://schemas.openxmlformats.org/officeDocument/2006/relationships/oleObject" Target="../embeddings/oleObject140.bin"/><Relationship Id="rId4" Type="http://schemas.openxmlformats.org/officeDocument/2006/relationships/image" Target="../media/image127.wmf"/><Relationship Id="rId9" Type="http://schemas.openxmlformats.org/officeDocument/2006/relationships/image" Target="../media/image12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4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4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image" Target="../media/image140.jpe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3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4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3" Type="http://schemas.openxmlformats.org/officeDocument/2006/relationships/image" Target="../media/image12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2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3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26.jpeg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28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19.wmf"/><Relationship Id="rId19" Type="http://schemas.openxmlformats.org/officeDocument/2006/relationships/image" Target="../media/image23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1.wmf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BA" sz="4000" dirty="0" smtClean="0"/>
              <a:t>MEH1-22.23-P15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pic>
        <p:nvPicPr>
          <p:cNvPr id="4" name="Picture 3" descr="Statika13-P15-Fig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12" y="571480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954588" y="3429000"/>
          <a:ext cx="170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64" name="Equation" r:id="rId4" imgW="850680" imgH="431640" progId="Equation.3">
                  <p:embed/>
                </p:oleObj>
              </mc:Choice>
              <mc:Fallback>
                <p:oleObj name="Equation" r:id="rId4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3429000"/>
                        <a:ext cx="1701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55469"/>
              </p:ext>
            </p:extLst>
          </p:nvPr>
        </p:nvGraphicFramePr>
        <p:xfrm>
          <a:off x="7164288" y="3452813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65" name="Equation" r:id="rId6" imgW="825480" imgH="393480" progId="Equation.3">
                  <p:embed/>
                </p:oleObj>
              </mc:Choice>
              <mc:Fallback>
                <p:oleObj name="Equation" r:id="rId6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3452813"/>
                        <a:ext cx="1651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80815"/>
              </p:ext>
            </p:extLst>
          </p:nvPr>
        </p:nvGraphicFramePr>
        <p:xfrm>
          <a:off x="2771800" y="3452813"/>
          <a:ext cx="167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66" name="Equation" r:id="rId8" imgW="838080" imgH="393480" progId="Equation.3">
                  <p:embed/>
                </p:oleObj>
              </mc:Choice>
              <mc:Fallback>
                <p:oleObj name="Equation" r:id="rId8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452813"/>
                        <a:ext cx="1676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4556638" y="3775075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10800000" flipV="1">
            <a:off x="6775389" y="3775075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435608" y="435769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67" name="Equation" r:id="rId10" imgW="139680" imgH="203040" progId="Equation.3">
                  <p:embed/>
                </p:oleObj>
              </mc:Choice>
              <mc:Fallback>
                <p:oleObj name="Equation" r:id="rId10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8" y="435769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865813" y="2546350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68" name="Equation" r:id="rId12" imgW="558720" imgH="203040" progId="Equation.3">
                  <p:embed/>
                </p:oleObj>
              </mc:Choice>
              <mc:Fallback>
                <p:oleObj name="Equation" r:id="rId12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546350"/>
                        <a:ext cx="1117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 flipV="1">
            <a:off x="6061558" y="314437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55885"/>
              </p:ext>
            </p:extLst>
          </p:nvPr>
        </p:nvGraphicFramePr>
        <p:xfrm>
          <a:off x="1187624" y="4810125"/>
          <a:ext cx="57499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69" name="Equation" r:id="rId14" imgW="3835080" imgH="888840" progId="Equation.3">
                  <p:embed/>
                </p:oleObj>
              </mc:Choice>
              <mc:Fallback>
                <p:oleObj name="Equation" r:id="rId14" imgW="38350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810125"/>
                        <a:ext cx="5749925" cy="133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75178"/>
              </p:ext>
            </p:extLst>
          </p:nvPr>
        </p:nvGraphicFramePr>
        <p:xfrm>
          <a:off x="7092280" y="5377904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70" name="Equation" r:id="rId16" imgW="888840" imgH="393480" progId="Equation.3">
                  <p:embed/>
                </p:oleObj>
              </mc:Choice>
              <mc:Fallback>
                <p:oleObj name="Equation" r:id="rId16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77904"/>
                        <a:ext cx="17780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13601"/>
              </p:ext>
            </p:extLst>
          </p:nvPr>
        </p:nvGraphicFramePr>
        <p:xfrm>
          <a:off x="7956376" y="49458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71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9458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11480"/>
              </p:ext>
            </p:extLst>
          </p:nvPr>
        </p:nvGraphicFramePr>
        <p:xfrm>
          <a:off x="7013337" y="48691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72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337" y="486916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5" idx="0"/>
            <a:endCxn id="16" idx="3"/>
          </p:cNvCxnSpPr>
          <p:nvPr/>
        </p:nvCxnSpPr>
        <p:spPr>
          <a:xfrm rot="16200000" flipH="1" flipV="1">
            <a:off x="7707355" y="4632838"/>
            <a:ext cx="75704" cy="701739"/>
          </a:xfrm>
          <a:prstGeom prst="bentConnector4">
            <a:avLst>
              <a:gd name="adj1" fmla="val -301966"/>
              <a:gd name="adj2" fmla="val 5995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53051" y="855663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68" name="Equation" r:id="rId3" imgW="888840" imgH="393480" progId="Equation.3">
                  <p:embed/>
                </p:oleObj>
              </mc:Choice>
              <mc:Fallback>
                <p:oleObj name="Equation" r:id="rId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1" y="855663"/>
                        <a:ext cx="1778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71934" y="855652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69" name="Equation" r:id="rId5" imgW="419040" imgH="393480" progId="Equation.3">
                  <p:embed/>
                </p:oleObj>
              </mc:Choice>
              <mc:Fallback>
                <p:oleObj name="Equation" r:id="rId5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855652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5000628" y="114140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572404" y="855652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0" name="Equation" r:id="rId7" imgW="571320" imgH="393480" progId="Equation.3">
                  <p:embed/>
                </p:oleObj>
              </mc:Choice>
              <mc:Fallback>
                <p:oleObj name="Equation" r:id="rId7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404" y="855652"/>
                        <a:ext cx="11430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7143768" y="10715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1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10715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571868" y="2603499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2" name="Equation" r:id="rId11" imgW="419040" imgH="393480" progId="Equation.3">
                  <p:embed/>
                </p:oleObj>
              </mc:Choice>
              <mc:Fallback>
                <p:oleObj name="Equation" r:id="rId11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603499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flipV="1">
            <a:off x="4500562" y="2889251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7048528" y="2565400"/>
          <a:ext cx="152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3" name="Equation" r:id="rId13" imgW="761760" imgH="431640" progId="Equation.3">
                  <p:embed/>
                </p:oleObj>
              </mc:Choice>
              <mc:Fallback>
                <p:oleObj name="Equation" r:id="rId13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28" y="2565400"/>
                        <a:ext cx="1524000" cy="863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6643702" y="28193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4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281939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857620" y="4143380"/>
          <a:ext cx="353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5" name="Equation" r:id="rId17" imgW="1765080" imgH="431640" progId="Equation.3">
                  <p:embed/>
                </p:oleObj>
              </mc:Choice>
              <mc:Fallback>
                <p:oleObj name="Equation" r:id="rId17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143380"/>
                        <a:ext cx="3530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3857620" y="5214950"/>
          <a:ext cx="175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6" name="Equation" r:id="rId19" imgW="876240" imgH="393480" progId="Equation.3">
                  <p:embed/>
                </p:oleObj>
              </mc:Choice>
              <mc:Fallback>
                <p:oleObj name="Equation" r:id="rId19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5214950"/>
                        <a:ext cx="17526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tatika13-P15-Fig19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7290" y="500042"/>
            <a:ext cx="260985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20" name="Picture 19" descr="Statika13-P15-Fig20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57290" y="2268858"/>
            <a:ext cx="206502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4140" name="Object 12"/>
          <p:cNvGraphicFramePr>
            <a:graphicFrameLocks noChangeAspect="1"/>
          </p:cNvGraphicFramePr>
          <p:nvPr/>
        </p:nvGraphicFramePr>
        <p:xfrm>
          <a:off x="4857752" y="2570162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7" name="Equation" r:id="rId23" imgW="888840" imgH="393480" progId="Equation.3">
                  <p:embed/>
                </p:oleObj>
              </mc:Choice>
              <mc:Fallback>
                <p:oleObj name="Equation" r:id="rId2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2570162"/>
                        <a:ext cx="1778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tatika13-P15-Fig21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48734" y="4143380"/>
            <a:ext cx="2366010" cy="195453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21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16" y="1196752"/>
            <a:ext cx="3864864" cy="40477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tetraedra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556021"/>
              </p:ext>
            </p:extLst>
          </p:nvPr>
        </p:nvGraphicFramePr>
        <p:xfrm>
          <a:off x="5855342" y="1844824"/>
          <a:ext cx="208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3" name="Equation" r:id="rId4" imgW="1041120" imgH="228600" progId="Equation.DSMT4">
                  <p:embed/>
                </p:oleObj>
              </mc:Choice>
              <mc:Fallback>
                <p:oleObj name="Equation" r:id="rId4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1844824"/>
                        <a:ext cx="2082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5342" y="1196752"/>
            <a:ext cx="253308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Sličnost trouglova: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3308"/>
              </p:ext>
            </p:extLst>
          </p:nvPr>
        </p:nvGraphicFramePr>
        <p:xfrm>
          <a:off x="5847079" y="2564904"/>
          <a:ext cx="132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4" name="Equation" r:id="rId6" imgW="660240" imgH="253800" progId="Equation.DSMT4">
                  <p:embed/>
                </p:oleObj>
              </mc:Choice>
              <mc:Fallback>
                <p:oleObj name="Equation" r:id="rId6" imgW="6602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079" y="2564904"/>
                        <a:ext cx="1320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80265"/>
              </p:ext>
            </p:extLst>
          </p:nvPr>
        </p:nvGraphicFramePr>
        <p:xfrm>
          <a:off x="5855342" y="3284984"/>
          <a:ext cx="231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5" name="Equation" r:id="rId8" imgW="1155600" imgH="393480" progId="Equation.DSMT4">
                  <p:embed/>
                </p:oleObj>
              </mc:Choice>
              <mc:Fallback>
                <p:oleObj name="Equation" r:id="rId8" imgW="1155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3284984"/>
                        <a:ext cx="2311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6" idx="1"/>
            <a:endCxn id="10" idx="1"/>
          </p:cNvCxnSpPr>
          <p:nvPr/>
        </p:nvCxnSpPr>
        <p:spPr>
          <a:xfrm rot="10800000" flipV="1">
            <a:off x="5847080" y="2073424"/>
            <a:ext cx="8263" cy="745480"/>
          </a:xfrm>
          <a:prstGeom prst="bentConnector3">
            <a:avLst>
              <a:gd name="adj1" fmla="val 286655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11" idx="3"/>
          </p:cNvCxnSpPr>
          <p:nvPr/>
        </p:nvCxnSpPr>
        <p:spPr>
          <a:xfrm>
            <a:off x="7938142" y="2073424"/>
            <a:ext cx="228600" cy="1605260"/>
          </a:xfrm>
          <a:prstGeom prst="bentConnector3">
            <a:avLst>
              <a:gd name="adj1" fmla="val 2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16" y="821416"/>
            <a:ext cx="3864864" cy="40477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55342" y="821416"/>
            <a:ext cx="253308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Sličnost trouglova: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22784"/>
              </p:ext>
            </p:extLst>
          </p:nvPr>
        </p:nvGraphicFramePr>
        <p:xfrm>
          <a:off x="5855342" y="1469488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9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1469488"/>
                        <a:ext cx="213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79694"/>
              </p:ext>
            </p:extLst>
          </p:nvPr>
        </p:nvGraphicFramePr>
        <p:xfrm>
          <a:off x="5855342" y="2189568"/>
          <a:ext cx="149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0" name="Equation" r:id="rId6" imgW="749160" imgH="482400" progId="Equation.DSMT4">
                  <p:embed/>
                </p:oleObj>
              </mc:Choice>
              <mc:Fallback>
                <p:oleObj name="Equation" r:id="rId6" imgW="7491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2189568"/>
                        <a:ext cx="1498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52056"/>
              </p:ext>
            </p:extLst>
          </p:nvPr>
        </p:nvGraphicFramePr>
        <p:xfrm>
          <a:off x="5868144" y="367092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1" name="Equation" r:id="rId8" imgW="977760" imgH="419040" progId="Equation.DSMT4">
                  <p:embed/>
                </p:oleObj>
              </mc:Choice>
              <mc:Fallback>
                <p:oleObj name="Equation" r:id="rId8" imgW="97776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670920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1"/>
            <a:endCxn id="7" idx="1"/>
          </p:cNvCxnSpPr>
          <p:nvPr/>
        </p:nvCxnSpPr>
        <p:spPr>
          <a:xfrm rot="10800000" flipV="1">
            <a:off x="5855342" y="1698088"/>
            <a:ext cx="12700" cy="974080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68876"/>
              </p:ext>
            </p:extLst>
          </p:nvPr>
        </p:nvGraphicFramePr>
        <p:xfrm>
          <a:off x="6516216" y="321297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2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21297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0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1376"/>
            <a:ext cx="3864864" cy="4047744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92293"/>
              </p:ext>
            </p:extLst>
          </p:nvPr>
        </p:nvGraphicFramePr>
        <p:xfrm>
          <a:off x="5490456" y="1844824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5" name="Equation" r:id="rId4" imgW="977760" imgH="419040" progId="Equation.DSMT4">
                  <p:embed/>
                </p:oleObj>
              </mc:Choice>
              <mc:Fallback>
                <p:oleObj name="Equation" r:id="rId4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456" y="1844824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94093"/>
              </p:ext>
            </p:extLst>
          </p:nvPr>
        </p:nvGraphicFramePr>
        <p:xfrm>
          <a:off x="5436096" y="476672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6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76672"/>
                        <a:ext cx="1625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V="1">
            <a:off x="6066520" y="148537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80948"/>
              </p:ext>
            </p:extLst>
          </p:nvPr>
        </p:nvGraphicFramePr>
        <p:xfrm>
          <a:off x="5502040" y="3289672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7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040" y="3289672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47414"/>
              </p:ext>
            </p:extLst>
          </p:nvPr>
        </p:nvGraphicFramePr>
        <p:xfrm>
          <a:off x="6014728" y="27809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728" y="278092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5312"/>
              </p:ext>
            </p:extLst>
          </p:nvPr>
        </p:nvGraphicFramePr>
        <p:xfrm>
          <a:off x="5767288" y="5301208"/>
          <a:ext cx="1397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9" name="Equation" r:id="rId12" imgW="698400" imgH="393480" progId="Equation.DSMT4">
                  <p:embed/>
                </p:oleObj>
              </mc:Choice>
              <mc:Fallback>
                <p:oleObj name="Equation" r:id="rId12" imgW="6984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288" y="5301208"/>
                        <a:ext cx="1397000" cy="787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02715"/>
              </p:ext>
            </p:extLst>
          </p:nvPr>
        </p:nvGraphicFramePr>
        <p:xfrm>
          <a:off x="5473440" y="4653136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0" name="Equation" r:id="rId14" imgW="914400" imgH="253800" progId="Equation.DSMT4">
                  <p:embed/>
                </p:oleObj>
              </mc:Choice>
              <mc:Fallback>
                <p:oleObj name="Equation" r:id="rId14" imgW="9144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440" y="4653136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 flipV="1">
            <a:off x="6005542" y="429368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344406"/>
              </p:ext>
            </p:extLst>
          </p:nvPr>
        </p:nvGraphicFramePr>
        <p:xfrm>
          <a:off x="7380312" y="472514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1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472514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01806"/>
              </p:ext>
            </p:extLst>
          </p:nvPr>
        </p:nvGraphicFramePr>
        <p:xfrm>
          <a:off x="7452320" y="3259336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2" name="Equation" r:id="rId18" imgW="660240" imgH="393480" progId="Equation.DSMT4">
                  <p:embed/>
                </p:oleObj>
              </mc:Choice>
              <mc:Fallback>
                <p:oleObj name="Equation" r:id="rId18" imgW="6602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259336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V="1">
            <a:off x="7092312" y="3620516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59512"/>
              </p:ext>
            </p:extLst>
          </p:nvPr>
        </p:nvGraphicFramePr>
        <p:xfrm>
          <a:off x="7884368" y="41027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3" name="Equation" r:id="rId20" imgW="139680" imgH="203040" progId="Equation.DSMT4">
                  <p:embed/>
                </p:oleObj>
              </mc:Choice>
              <mc:Fallback>
                <p:oleObj name="Equation" r:id="rId20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1027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3" idx="3"/>
            <a:endCxn id="16" idx="2"/>
          </p:cNvCxnSpPr>
          <p:nvPr/>
        </p:nvCxnSpPr>
        <p:spPr>
          <a:xfrm flipV="1">
            <a:off x="7761312" y="4509120"/>
            <a:ext cx="262756" cy="36842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50592"/>
              </p:ext>
            </p:extLst>
          </p:nvPr>
        </p:nvGraphicFramePr>
        <p:xfrm>
          <a:off x="5055096" y="353955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4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096" y="353955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7" idx="1"/>
            <a:endCxn id="22" idx="1"/>
          </p:cNvCxnSpPr>
          <p:nvPr/>
        </p:nvCxnSpPr>
        <p:spPr>
          <a:xfrm rot="10800000">
            <a:off x="5055096" y="3691954"/>
            <a:ext cx="288032" cy="2049686"/>
          </a:xfrm>
          <a:prstGeom prst="bentConnector3">
            <a:avLst>
              <a:gd name="adj1" fmla="val 1793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58709"/>
              </p:ext>
            </p:extLst>
          </p:nvPr>
        </p:nvGraphicFramePr>
        <p:xfrm>
          <a:off x="5343128" y="55892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5" name="Equation" r:id="rId24" imgW="190440" imgH="152280" progId="Equation.DSMT4">
                  <p:embed/>
                </p:oleObj>
              </mc:Choice>
              <mc:Fallback>
                <p:oleObj name="Equation" r:id="rId24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128" y="558924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0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kupe (konusa)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6429388" y="2214554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17" name="Equation" r:id="rId3" imgW="761760" imgH="228600" progId="Equation.3">
                  <p:embed/>
                </p:oleObj>
              </mc:Choice>
              <mc:Fallback>
                <p:oleObj name="Equation" r:id="rId3" imgW="7617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2214554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tatika13-P15-Fig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1214422"/>
            <a:ext cx="4678680" cy="31203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6429388" y="1214422"/>
          <a:ext cx="154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18" name="Equation" r:id="rId6" imgW="774360" imgH="393480" progId="Equation.3">
                  <p:embed/>
                </p:oleObj>
              </mc:Choice>
              <mc:Fallback>
                <p:oleObj name="Equation" r:id="rId6" imgW="7743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214422"/>
                        <a:ext cx="1549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4" name="Object 8"/>
          <p:cNvGraphicFramePr>
            <a:graphicFrameLocks noChangeAspect="1"/>
          </p:cNvGraphicFramePr>
          <p:nvPr/>
        </p:nvGraphicFramePr>
        <p:xfrm>
          <a:off x="6429388" y="3213104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19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213104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07635"/>
              </p:ext>
            </p:extLst>
          </p:nvPr>
        </p:nvGraphicFramePr>
        <p:xfrm>
          <a:off x="6444208" y="4293096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20" name="Equation" r:id="rId10" imgW="977760" imgH="419040" progId="Equation.3">
                  <p:embed/>
                </p:oleObj>
              </mc:Choice>
              <mc:Fallback>
                <p:oleObj name="Equation" r:id="rId10" imgW="9777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293096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V="1">
            <a:off x="6856892" y="285862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9341"/>
              </p:ext>
            </p:extLst>
          </p:nvPr>
        </p:nvGraphicFramePr>
        <p:xfrm>
          <a:off x="8028384" y="23488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21" name="Equation" r:id="rId12" imgW="190417" imgH="152334" progId="Equation.3">
                  <p:embed/>
                </p:oleObj>
              </mc:Choice>
              <mc:Fallback>
                <p:oleObj name="Equation" r:id="rId12" imgW="190417" imgH="15233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234888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44597"/>
              </p:ext>
            </p:extLst>
          </p:nvPr>
        </p:nvGraphicFramePr>
        <p:xfrm>
          <a:off x="7884368" y="37890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22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7890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6" idx="0"/>
            <a:endCxn id="5" idx="3"/>
          </p:cNvCxnSpPr>
          <p:nvPr/>
        </p:nvCxnSpPr>
        <p:spPr>
          <a:xfrm rot="5400000" flipH="1" flipV="1">
            <a:off x="7572846" y="2952502"/>
            <a:ext cx="1287760" cy="385316"/>
          </a:xfrm>
          <a:prstGeom prst="bentConnector4">
            <a:avLst>
              <a:gd name="adj1" fmla="val 44083"/>
              <a:gd name="adj2" fmla="val 15932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548658"/>
              </p:ext>
            </p:extLst>
          </p:nvPr>
        </p:nvGraphicFramePr>
        <p:xfrm>
          <a:off x="1571604" y="4509120"/>
          <a:ext cx="170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23" name="Equation" r:id="rId16" imgW="850680" imgH="444240" progId="Equation.DSMT4">
                  <p:embed/>
                </p:oleObj>
              </mc:Choice>
              <mc:Fallback>
                <p:oleObj name="Equation" r:id="rId16" imgW="85068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509120"/>
                        <a:ext cx="17018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02463"/>
              </p:ext>
            </p:extLst>
          </p:nvPr>
        </p:nvGraphicFramePr>
        <p:xfrm>
          <a:off x="1571604" y="5589548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24" name="Equation" r:id="rId18" imgW="431640" imgH="228600" progId="Equation.DSMT4">
                  <p:embed/>
                </p:oleObj>
              </mc:Choice>
              <mc:Fallback>
                <p:oleObj name="Equation" r:id="rId18" imgW="4316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5589548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36910"/>
              </p:ext>
            </p:extLst>
          </p:nvPr>
        </p:nvGraphicFramePr>
        <p:xfrm>
          <a:off x="1401763" y="2372412"/>
          <a:ext cx="716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2" name="Equation" r:id="rId3" imgW="3581280" imgH="482400" progId="Equation.3">
                  <p:embed/>
                </p:oleObj>
              </mc:Choice>
              <mc:Fallback>
                <p:oleObj name="Equation" r:id="rId3" imgW="35812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2372412"/>
                        <a:ext cx="716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856811"/>
              </p:ext>
            </p:extLst>
          </p:nvPr>
        </p:nvGraphicFramePr>
        <p:xfrm>
          <a:off x="4048125" y="955824"/>
          <a:ext cx="170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3" name="Equation" r:id="rId5" imgW="850680" imgH="444240" progId="Equation.DSMT4">
                  <p:embed/>
                </p:oleObj>
              </mc:Choice>
              <mc:Fallback>
                <p:oleObj name="Equation" r:id="rId5" imgW="85068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955824"/>
                        <a:ext cx="17018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V="1">
            <a:off x="3606819" y="133734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5892835" y="133734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76509"/>
              </p:ext>
            </p:extLst>
          </p:nvPr>
        </p:nvGraphicFramePr>
        <p:xfrm>
          <a:off x="4749827" y="19088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4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27" y="19088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06411"/>
              </p:ext>
            </p:extLst>
          </p:nvPr>
        </p:nvGraphicFramePr>
        <p:xfrm>
          <a:off x="6321463" y="980158"/>
          <a:ext cx="154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5" name="Equation" r:id="rId9" imgW="774360" imgH="393480" progId="Equation.3">
                  <p:embed/>
                </p:oleObj>
              </mc:Choice>
              <mc:Fallback>
                <p:oleObj name="Equation" r:id="rId9" imgW="7743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63" y="980158"/>
                        <a:ext cx="1549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35051"/>
              </p:ext>
            </p:extLst>
          </p:nvPr>
        </p:nvGraphicFramePr>
        <p:xfrm>
          <a:off x="1535117" y="999214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6" name="Equation" r:id="rId11" imgW="977760" imgH="419040" progId="Equation.3">
                  <p:embed/>
                </p:oleObj>
              </mc:Choice>
              <mc:Fallback>
                <p:oleObj name="Equation" r:id="rId11" imgW="9777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7" y="999214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7777"/>
              </p:ext>
            </p:extLst>
          </p:nvPr>
        </p:nvGraphicFramePr>
        <p:xfrm>
          <a:off x="4372002" y="403293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7" name="Equation" r:id="rId13" imgW="609480" imgH="393480" progId="Equation.3">
                  <p:embed/>
                </p:oleObj>
              </mc:Choice>
              <mc:Fallback>
                <p:oleObj name="Equation" r:id="rId13" imgW="6094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002" y="403293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75889"/>
              </p:ext>
            </p:extLst>
          </p:nvPr>
        </p:nvGraphicFramePr>
        <p:xfrm>
          <a:off x="4748216" y="348049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0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6" y="348049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9199" y="4044970"/>
            <a:ext cx="214562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Mereno od vrha kupe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308234" idx="2"/>
            <a:endCxn id="13" idx="2"/>
          </p:cNvCxnSpPr>
          <p:nvPr/>
        </p:nvCxnSpPr>
        <p:spPr>
          <a:xfrm rot="5400000">
            <a:off x="3883992" y="3778357"/>
            <a:ext cx="55630" cy="2139591"/>
          </a:xfrm>
          <a:prstGeom prst="bentConnector3">
            <a:avLst>
              <a:gd name="adj1" fmla="val 51092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549486"/>
              </p:ext>
            </p:extLst>
          </p:nvPr>
        </p:nvGraphicFramePr>
        <p:xfrm>
          <a:off x="6056160" y="403293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1" name="Equation" r:id="rId16" imgW="609480" imgH="393480" progId="Equation.DSMT4">
                  <p:embed/>
                </p:oleObj>
              </mc:Choice>
              <mc:Fallback>
                <p:oleObj name="Equation" r:id="rId16" imgW="6094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160" y="403293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40152" y="4993796"/>
            <a:ext cx="2232247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Mereno od  baze kupe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9" name="Elbow Connector 18"/>
          <p:cNvCxnSpPr>
            <a:stCxn id="10" idx="3"/>
            <a:endCxn id="18" idx="3"/>
          </p:cNvCxnSpPr>
          <p:nvPr/>
        </p:nvCxnSpPr>
        <p:spPr>
          <a:xfrm>
            <a:off x="7275360" y="4426637"/>
            <a:ext cx="897039" cy="982658"/>
          </a:xfrm>
          <a:prstGeom prst="bentConnector3">
            <a:avLst>
              <a:gd name="adj1" fmla="val 12548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polukugle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3543300" cy="302514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618335"/>
              </p:ext>
            </p:extLst>
          </p:nvPr>
        </p:nvGraphicFramePr>
        <p:xfrm>
          <a:off x="5247456" y="1214016"/>
          <a:ext cx="342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78" name="Equation" r:id="rId4" imgW="1714320" imgH="279360" progId="Equation.DSMT4">
                  <p:embed/>
                </p:oleObj>
              </mc:Choice>
              <mc:Fallback>
                <p:oleObj name="Equation" r:id="rId4" imgW="171432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456" y="1214016"/>
                        <a:ext cx="3429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91036"/>
              </p:ext>
            </p:extLst>
          </p:nvPr>
        </p:nvGraphicFramePr>
        <p:xfrm>
          <a:off x="1511348" y="4535748"/>
          <a:ext cx="5295780" cy="148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79" name="Equation" r:id="rId6" imgW="3530520" imgH="990360" progId="Equation.DSMT4">
                  <p:embed/>
                </p:oleObj>
              </mc:Choice>
              <mc:Fallback>
                <p:oleObj name="Equation" r:id="rId6" imgW="353052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48" y="4535748"/>
                        <a:ext cx="5295780" cy="14855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93480"/>
              </p:ext>
            </p:extLst>
          </p:nvPr>
        </p:nvGraphicFramePr>
        <p:xfrm>
          <a:off x="6876256" y="508518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80" name="Equation" r:id="rId8" imgW="190417" imgH="152334" progId="Equation.3">
                  <p:embed/>
                </p:oleObj>
              </mc:Choice>
              <mc:Fallback>
                <p:oleObj name="Equation" r:id="rId8" imgW="190417" imgH="1523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08518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560404"/>
              </p:ext>
            </p:extLst>
          </p:nvPr>
        </p:nvGraphicFramePr>
        <p:xfrm>
          <a:off x="7308304" y="4941168"/>
          <a:ext cx="1009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81" name="Equation" r:id="rId10" imgW="672840" imgH="393480" progId="Equation.DSMT4">
                  <p:embed/>
                </p:oleObj>
              </mc:Choice>
              <mc:Fallback>
                <p:oleObj name="Equation" r:id="rId10" imgW="6728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941168"/>
                        <a:ext cx="10096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7761"/>
              </p:ext>
            </p:extLst>
          </p:nvPr>
        </p:nvGraphicFramePr>
        <p:xfrm>
          <a:off x="3759200" y="608013"/>
          <a:ext cx="1676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42" name="Equation" r:id="rId3" imgW="838080" imgH="444240" progId="Equation.DSMT4">
                  <p:embed/>
                </p:oleObj>
              </mc:Choice>
              <mc:Fallback>
                <p:oleObj name="Equation" r:id="rId3" imgW="8380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608013"/>
                        <a:ext cx="16764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358258"/>
              </p:ext>
            </p:extLst>
          </p:nvPr>
        </p:nvGraphicFramePr>
        <p:xfrm>
          <a:off x="2123728" y="764704"/>
          <a:ext cx="1009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43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764704"/>
                        <a:ext cx="10096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515633"/>
              </p:ext>
            </p:extLst>
          </p:nvPr>
        </p:nvGraphicFramePr>
        <p:xfrm>
          <a:off x="5975424" y="764704"/>
          <a:ext cx="241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44" name="Equation" r:id="rId7" imgW="1206360" imgH="279360" progId="Equation.DSMT4">
                  <p:embed/>
                </p:oleObj>
              </mc:Choice>
              <mc:Fallback>
                <p:oleObj name="Equation" r:id="rId7" imgW="12063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424" y="764704"/>
                        <a:ext cx="2413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V="1">
            <a:off x="3318787" y="97730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5580112" y="980729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23107"/>
              </p:ext>
            </p:extLst>
          </p:nvPr>
        </p:nvGraphicFramePr>
        <p:xfrm>
          <a:off x="4139952" y="16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45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628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20747"/>
              </p:ext>
            </p:extLst>
          </p:nvPr>
        </p:nvGraphicFramePr>
        <p:xfrm>
          <a:off x="1936824" y="2057152"/>
          <a:ext cx="645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46" name="Equation" r:id="rId11" imgW="3225600" imgH="469800" progId="Equation.DSMT4">
                  <p:embed/>
                </p:oleObj>
              </mc:Choice>
              <mc:Fallback>
                <p:oleObj name="Equation" r:id="rId11" imgW="32256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824" y="2057152"/>
                        <a:ext cx="6451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30015"/>
              </p:ext>
            </p:extLst>
          </p:nvPr>
        </p:nvGraphicFramePr>
        <p:xfrm>
          <a:off x="4139952" y="31409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47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1409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43050"/>
              </p:ext>
            </p:extLst>
          </p:nvPr>
        </p:nvGraphicFramePr>
        <p:xfrm>
          <a:off x="3851920" y="3573016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48" name="Equation" r:id="rId14" imgW="558720" imgH="393480" progId="Equation.DSMT4">
                  <p:embed/>
                </p:oleObj>
              </mc:Choice>
              <mc:Fallback>
                <p:oleObj name="Equation" r:id="rId14" imgW="55872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573016"/>
                        <a:ext cx="1117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7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složenih tela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Statika13-P15-Fig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14422"/>
            <a:ext cx="3797808" cy="3627120"/>
          </a:xfrm>
          <a:prstGeom prst="rect">
            <a:avLst/>
          </a:prstGeom>
        </p:spPr>
      </p:pic>
      <p:graphicFrame>
        <p:nvGraphicFramePr>
          <p:cNvPr id="309250" name="Object 2"/>
          <p:cNvGraphicFramePr>
            <a:graphicFrameLocks noChangeAspect="1"/>
          </p:cNvGraphicFramePr>
          <p:nvPr/>
        </p:nvGraphicFramePr>
        <p:xfrm>
          <a:off x="6072198" y="1571612"/>
          <a:ext cx="16256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4" name="Equation" r:id="rId4" imgW="812520" imgH="1701720" progId="Equation.3">
                  <p:embed/>
                </p:oleObj>
              </mc:Choice>
              <mc:Fallback>
                <p:oleObj name="Equation" r:id="rId4" imgW="812520" imgH="1701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1571612"/>
                        <a:ext cx="1625600" cy="340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4941168"/>
            <a:ext cx="33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Primer homogene linije</a:t>
            </a:r>
            <a:endParaRPr lang="sr-Latn-B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 homogenih simetričnih tela</a:t>
            </a:r>
            <a:endParaRPr lang="sr-Latn-BA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151058" y="478632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Osno simetrično homo-geno telo (simetralna osa je osa  z)</a:t>
            </a:r>
            <a:endParaRPr lang="sr-Latn-BA" sz="2400" i="1" dirty="0"/>
          </a:p>
        </p:txBody>
      </p:sp>
      <p:pic>
        <p:nvPicPr>
          <p:cNvPr id="6" name="Picture 5" descr="Statika13-P15-Fi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2" y="1285868"/>
            <a:ext cx="3272790" cy="34975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6223024" y="1912942"/>
          <a:ext cx="1778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7" name="Equation" r:id="rId4" imgW="888840" imgH="1079280" progId="Equation.3">
                  <p:embed/>
                </p:oleObj>
              </mc:Choice>
              <mc:Fallback>
                <p:oleObj name="Equation" r:id="rId4" imgW="88884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24" y="1912942"/>
                        <a:ext cx="1778000" cy="215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pic>
        <p:nvPicPr>
          <p:cNvPr id="4" name="Picture 3" descr="Statika13-P15-Fig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071546"/>
            <a:ext cx="3358896" cy="3377184"/>
          </a:xfrm>
          <a:prstGeom prst="rect">
            <a:avLst/>
          </a:prstGeom>
        </p:spPr>
      </p:pic>
      <p:graphicFrame>
        <p:nvGraphicFramePr>
          <p:cNvPr id="310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69938"/>
              </p:ext>
            </p:extLst>
          </p:nvPr>
        </p:nvGraphicFramePr>
        <p:xfrm>
          <a:off x="6059488" y="1393552"/>
          <a:ext cx="16510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98" name="Equation" r:id="rId4" imgW="825480" imgH="1701720" progId="Equation.3">
                  <p:embed/>
                </p:oleObj>
              </mc:Choice>
              <mc:Fallback>
                <p:oleObj name="Equation" r:id="rId4" imgW="825480" imgH="1701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1393552"/>
                        <a:ext cx="1651000" cy="340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45091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Primer homogene ravne figure</a:t>
            </a:r>
            <a:endParaRPr lang="sr-Latn-B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Eksperimentalno određivanje težišta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48834"/>
              </p:ext>
            </p:extLst>
          </p:nvPr>
        </p:nvGraphicFramePr>
        <p:xfrm>
          <a:off x="5292080" y="2886075"/>
          <a:ext cx="217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40"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886075"/>
                        <a:ext cx="21717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50629"/>
              </p:ext>
            </p:extLst>
          </p:nvPr>
        </p:nvGraphicFramePr>
        <p:xfrm>
          <a:off x="5952306" y="42214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41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306" y="42214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16973"/>
              </p:ext>
            </p:extLst>
          </p:nvPr>
        </p:nvGraphicFramePr>
        <p:xfrm>
          <a:off x="5304234" y="4653508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42" name="Equation" r:id="rId7" imgW="1422360" imgH="431640" progId="Equation.DSMT4">
                  <p:embed/>
                </p:oleObj>
              </mc:Choice>
              <mc:Fallback>
                <p:oleObj name="Equation" r:id="rId7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234" y="4653508"/>
                        <a:ext cx="2133600" cy="6477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258" y="1340768"/>
            <a:ext cx="6636141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praksi se kod složenih konfiguracija primenjuju eksperimentalni postupci određivanja težišta (kod npr. aviona, lokomotiva, automobila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301208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Primer automobila</a:t>
            </a:r>
            <a:endParaRPr lang="sr-Latn-BA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278"/>
            <a:ext cx="3506309" cy="24489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14299"/>
              </p:ext>
            </p:extLst>
          </p:nvPr>
        </p:nvGraphicFramePr>
        <p:xfrm>
          <a:off x="5292129" y="3768452"/>
          <a:ext cx="1962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43" name="Equation" r:id="rId10" imgW="1307880" imgH="253800" progId="Equation.DSMT4">
                  <p:embed/>
                </p:oleObj>
              </mc:Choice>
              <mc:Fallback>
                <p:oleObj name="Equation" r:id="rId10" imgW="13078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129" y="3768452"/>
                        <a:ext cx="196215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96791"/>
              </p:ext>
            </p:extLst>
          </p:nvPr>
        </p:nvGraphicFramePr>
        <p:xfrm>
          <a:off x="7872164" y="2924944"/>
          <a:ext cx="876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44" name="Equation" r:id="rId12" imgW="583920" imgH="177480" progId="Equation.DSMT4">
                  <p:embed/>
                </p:oleObj>
              </mc:Choice>
              <mc:Fallback>
                <p:oleObj name="Equation" r:id="rId12" imgW="5839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164" y="2924944"/>
                        <a:ext cx="876300" cy="26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V="1">
            <a:off x="7524328" y="299695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8913"/>
              </p:ext>
            </p:extLst>
          </p:nvPr>
        </p:nvGraphicFramePr>
        <p:xfrm>
          <a:off x="5876776" y="331063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45" name="Equation" r:id="rId14" imgW="139639" imgH="203112" progId="Equation.3">
                  <p:embed/>
                </p:oleObj>
              </mc:Choice>
              <mc:Fallback>
                <p:oleObj name="Equation" r:id="rId14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776" y="331063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7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006623"/>
              </p:ext>
            </p:extLst>
          </p:nvPr>
        </p:nvGraphicFramePr>
        <p:xfrm>
          <a:off x="5292080" y="1967880"/>
          <a:ext cx="274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61" name="Equation" r:id="rId3" imgW="1828800" imgH="253800" progId="Equation.DSMT4">
                  <p:embed/>
                </p:oleObj>
              </mc:Choice>
              <mc:Fallback>
                <p:oleObj name="Equation" r:id="rId3" imgW="1828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67880"/>
                        <a:ext cx="27432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14062"/>
              </p:ext>
            </p:extLst>
          </p:nvPr>
        </p:nvGraphicFramePr>
        <p:xfrm>
          <a:off x="5292080" y="3054474"/>
          <a:ext cx="2419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62" name="Equation" r:id="rId5" imgW="1612800" imgH="393480" progId="Equation.DSMT4">
                  <p:embed/>
                </p:oleObj>
              </mc:Choice>
              <mc:Fallback>
                <p:oleObj name="Equation" r:id="rId5" imgW="1612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054474"/>
                        <a:ext cx="24193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3506309" cy="311228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41943"/>
              </p:ext>
            </p:extLst>
          </p:nvPr>
        </p:nvGraphicFramePr>
        <p:xfrm>
          <a:off x="35996410" y="1340768"/>
          <a:ext cx="2419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63" name="Equation" r:id="rId8" imgW="1612800" imgH="393480" progId="Equation.DSMT4">
                  <p:embed/>
                </p:oleObj>
              </mc:Choice>
              <mc:Fallback>
                <p:oleObj name="Equation" r:id="rId8" imgW="16128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410" y="1340768"/>
                        <a:ext cx="24193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09164"/>
              </p:ext>
            </p:extLst>
          </p:nvPr>
        </p:nvGraphicFramePr>
        <p:xfrm>
          <a:off x="5302250" y="692696"/>
          <a:ext cx="2400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64" name="Equation" r:id="rId10" imgW="1600200" imgH="507960" progId="Equation.DSMT4">
                  <p:embed/>
                </p:oleObj>
              </mc:Choice>
              <mc:Fallback>
                <p:oleObj name="Equation" r:id="rId10" imgW="160020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692696"/>
                        <a:ext cx="2400300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83499"/>
              </p:ext>
            </p:extLst>
          </p:nvPr>
        </p:nvGraphicFramePr>
        <p:xfrm>
          <a:off x="5940152" y="249289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65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49289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 flipV="1">
            <a:off x="6372200" y="162880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74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Guldinovi teoremi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7" y="1364575"/>
            <a:ext cx="3240359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Prvi Guldinov teorem: </a:t>
            </a:r>
            <a:r>
              <a:rPr lang="sr-Latn-RS" sz="2400" dirty="0" smtClean="0"/>
              <a:t>Obrtana površina koju opiše linija npr. oko ose </a:t>
            </a:r>
            <a:r>
              <a:rPr lang="sr-Latn-RS" sz="2400" i="1" dirty="0" smtClean="0"/>
              <a:t>y</a:t>
            </a:r>
            <a:r>
              <a:rPr lang="sr-Latn-RS" sz="2400" dirty="0" smtClean="0"/>
              <a:t> iznosi: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6000"/>
              </p:ext>
            </p:extLst>
          </p:nvPr>
        </p:nvGraphicFramePr>
        <p:xfrm>
          <a:off x="6712216" y="2705635"/>
          <a:ext cx="1244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8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216" y="2705635"/>
                        <a:ext cx="124416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8" y="1364553"/>
            <a:ext cx="2395728" cy="308457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88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Dokaz 1. </a:t>
            </a:r>
            <a:r>
              <a:rPr lang="sr-Latn-R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Guldinovog</a:t>
            </a:r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03890"/>
              </p:ext>
            </p:extLst>
          </p:nvPr>
        </p:nvGraphicFramePr>
        <p:xfrm>
          <a:off x="6143848" y="1279034"/>
          <a:ext cx="139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4" name="Equation" r:id="rId3" imgW="698400" imgH="203040" progId="Equation.DSMT4">
                  <p:embed/>
                </p:oleObj>
              </mc:Choice>
              <mc:Fallback>
                <p:oleObj name="Equation" r:id="rId3" imgW="6984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848" y="1279034"/>
                        <a:ext cx="1397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7688"/>
              </p:ext>
            </p:extLst>
          </p:nvPr>
        </p:nvGraphicFramePr>
        <p:xfrm>
          <a:off x="6148536" y="2269832"/>
          <a:ext cx="1117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5" name="Equation" r:id="rId5" imgW="558720" imgH="368280" progId="Equation.DSMT4">
                  <p:embed/>
                </p:oleObj>
              </mc:Choice>
              <mc:Fallback>
                <p:oleObj name="Equation" r:id="rId5" imgW="55872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36" y="2269832"/>
                        <a:ext cx="11176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48087"/>
              </p:ext>
            </p:extLst>
          </p:nvPr>
        </p:nvGraphicFramePr>
        <p:xfrm>
          <a:off x="6148536" y="3638059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6" name="Equation" r:id="rId7" imgW="723600" imgH="368280" progId="Equation.DSMT4">
                  <p:embed/>
                </p:oleObj>
              </mc:Choice>
              <mc:Fallback>
                <p:oleObj name="Equation" r:id="rId7" imgW="72360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36" y="3638059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3107"/>
              </p:ext>
            </p:extLst>
          </p:nvPr>
        </p:nvGraphicFramePr>
        <p:xfrm>
          <a:off x="6395640" y="3104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7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640" y="310408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V="1">
            <a:off x="6508576" y="187995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0" y="1278240"/>
            <a:ext cx="3462528" cy="32308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48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63414"/>
              </p:ext>
            </p:extLst>
          </p:nvPr>
        </p:nvGraphicFramePr>
        <p:xfrm>
          <a:off x="2051720" y="1340768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2" name="Equation" r:id="rId3" imgW="723600" imgH="368280" progId="Equation.DSMT4">
                  <p:embed/>
                </p:oleObj>
              </mc:Choice>
              <mc:Fallback>
                <p:oleObj name="Equation" r:id="rId3" imgW="72360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2803"/>
              </p:ext>
            </p:extLst>
          </p:nvPr>
        </p:nvGraphicFramePr>
        <p:xfrm>
          <a:off x="1979712" y="2636912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3" name="Equation" r:id="rId5" imgW="723600" imgH="368280" progId="Equation.DSMT4">
                  <p:embed/>
                </p:oleObj>
              </mc:Choice>
              <mc:Fallback>
                <p:oleObj name="Equation" r:id="rId5" imgW="723600" imgH="368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636912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833865"/>
              </p:ext>
            </p:extLst>
          </p:nvPr>
        </p:nvGraphicFramePr>
        <p:xfrm>
          <a:off x="6474792" y="2565400"/>
          <a:ext cx="162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4"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792" y="2565400"/>
                        <a:ext cx="162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69694"/>
              </p:ext>
            </p:extLst>
          </p:nvPr>
        </p:nvGraphicFramePr>
        <p:xfrm>
          <a:off x="3923928" y="2565400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5" name="Equation" r:id="rId9" imgW="965160" imgH="431640" progId="Equation.DSMT4">
                  <p:embed/>
                </p:oleObj>
              </mc:Choice>
              <mc:Fallback>
                <p:oleObj name="Equation" r:id="rId9" imgW="9651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565400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58918"/>
              </p:ext>
            </p:extLst>
          </p:nvPr>
        </p:nvGraphicFramePr>
        <p:xfrm>
          <a:off x="3923928" y="3979912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6" name="Equation" r:id="rId11" imgW="622030" imgH="228501" progId="Equation.DSMT4">
                  <p:embed/>
                </p:oleObj>
              </mc:Choice>
              <mc:Fallback>
                <p:oleObj name="Equation" r:id="rId11" imgW="622030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979912"/>
                        <a:ext cx="12446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94607"/>
              </p:ext>
            </p:extLst>
          </p:nvPr>
        </p:nvGraphicFramePr>
        <p:xfrm>
          <a:off x="2339752" y="22048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7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012176" y="292544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17361"/>
              </p:ext>
            </p:extLst>
          </p:nvPr>
        </p:nvGraphicFramePr>
        <p:xfrm>
          <a:off x="3470920" y="28361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8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920" y="28361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17365"/>
              </p:ext>
            </p:extLst>
          </p:nvPr>
        </p:nvGraphicFramePr>
        <p:xfrm>
          <a:off x="4139952" y="3501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49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501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3928" y="4614227"/>
            <a:ext cx="432048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b="1" dirty="0" smtClean="0"/>
              <a:t>Prvi Guldinov teorem </a:t>
            </a:r>
            <a:r>
              <a:rPr lang="sr-Latn-RS" sz="2400" dirty="0" smtClean="0"/>
              <a:t>dokazan.</a:t>
            </a:r>
            <a:endParaRPr lang="en-US" sz="2400" dirty="0"/>
          </a:p>
        </p:txBody>
      </p:sp>
      <p:cxnSp>
        <p:nvCxnSpPr>
          <p:cNvPr id="15" name="Elbow Connector 14"/>
          <p:cNvCxnSpPr>
            <a:stCxn id="8" idx="3"/>
            <a:endCxn id="13" idx="0"/>
          </p:cNvCxnSpPr>
          <p:nvPr/>
        </p:nvCxnSpPr>
        <p:spPr>
          <a:xfrm>
            <a:off x="5168528" y="4208512"/>
            <a:ext cx="915640" cy="405715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Primer primene 1. </a:t>
            </a:r>
            <a:r>
              <a:rPr lang="sr-Latn-R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Guldinovog</a:t>
            </a:r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98" y="1129184"/>
            <a:ext cx="2919984" cy="444398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1" y="1129184"/>
            <a:ext cx="417646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Odrediti izraz za obrtnu površinu koja bi nastala obrtanjem duži visine H za ugao 360</a:t>
            </a:r>
            <a:r>
              <a:rPr lang="sr-Latn-RS" sz="2400" dirty="0" smtClean="0">
                <a:sym typeface="Symbol"/>
              </a:rPr>
              <a:t> oko ose</a:t>
            </a:r>
            <a:r>
              <a:rPr lang="sr-Latn-RS" sz="2400" dirty="0" smtClean="0"/>
              <a:t> </a:t>
            </a:r>
            <a:r>
              <a:rPr lang="sr-Latn-RS" sz="2400" i="1" dirty="0" smtClean="0"/>
              <a:t>y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812621"/>
              </p:ext>
            </p:extLst>
          </p:nvPr>
        </p:nvGraphicFramePr>
        <p:xfrm>
          <a:off x="7398072" y="4729584"/>
          <a:ext cx="142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98" name="Equation" r:id="rId4" imgW="711000" imgH="177480" progId="Equation.DSMT4">
                  <p:embed/>
                </p:oleObj>
              </mc:Choice>
              <mc:Fallback>
                <p:oleObj name="Equation" r:id="rId4" imgW="7110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8072" y="4729584"/>
                        <a:ext cx="1422400" cy="3556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2852936"/>
            <a:ext cx="3240359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1. Guldinov teorem: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15721"/>
              </p:ext>
            </p:extLst>
          </p:nvPr>
        </p:nvGraphicFramePr>
        <p:xfrm>
          <a:off x="7190059" y="3083768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99" name="Equation" r:id="rId6" imgW="622030" imgH="228501" progId="Equation.DSMT4">
                  <p:embed/>
                </p:oleObj>
              </mc:Choice>
              <mc:Fallback>
                <p:oleObj name="Equation" r:id="rId6" imgW="622030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059" y="3083768"/>
                        <a:ext cx="1244600" cy="457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3562648"/>
            <a:ext cx="230425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Slučaj na slici: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16498"/>
              </p:ext>
            </p:extLst>
          </p:nvPr>
        </p:nvGraphicFramePr>
        <p:xfrm>
          <a:off x="6703392" y="3793480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0" name="Equation" r:id="rId8" imgW="698400" imgH="177480" progId="Equation.DSMT4">
                  <p:embed/>
                </p:oleObj>
              </mc:Choice>
              <mc:Fallback>
                <p:oleObj name="Equation" r:id="rId8" imgW="6984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3392" y="3793480"/>
                        <a:ext cx="1397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85188"/>
              </p:ext>
            </p:extLst>
          </p:nvPr>
        </p:nvGraphicFramePr>
        <p:xfrm>
          <a:off x="7676976" y="42467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1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6976" y="42467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15590" y="5241394"/>
            <a:ext cx="4404882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/>
              <a:t>Ovo je izraz za površinu plašta valjka visine H i poluprečnika baze R.</a:t>
            </a:r>
            <a:endParaRPr lang="en-US" sz="2000" b="1" dirty="0"/>
          </a:p>
        </p:txBody>
      </p:sp>
      <p:cxnSp>
        <p:nvCxnSpPr>
          <p:cNvPr id="14" name="Elbow Connector 13"/>
          <p:cNvCxnSpPr>
            <a:stCxn id="13" idx="0"/>
            <a:endCxn id="8" idx="1"/>
          </p:cNvCxnSpPr>
          <p:nvPr/>
        </p:nvCxnSpPr>
        <p:spPr>
          <a:xfrm rot="5400000" flipH="1" flipV="1">
            <a:off x="6841046" y="4684369"/>
            <a:ext cx="334010" cy="780041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4932041" y="548680"/>
            <a:ext cx="2592287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Drugi Guldinov teorem: </a:t>
            </a:r>
            <a:r>
              <a:rPr lang="sr-Latn-RS" sz="2400" dirty="0" smtClean="0"/>
              <a:t>Zapremina nastala obrtanjem ravne figure oko npr. ose </a:t>
            </a:r>
            <a:r>
              <a:rPr lang="sr-Latn-RS" sz="2400" i="1" dirty="0" smtClean="0"/>
              <a:t>y,</a:t>
            </a:r>
            <a:r>
              <a:rPr lang="sr-Latn-RS" sz="2400" dirty="0" smtClean="0"/>
              <a:t> iznosi: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73618"/>
              </p:ext>
            </p:extLst>
          </p:nvPr>
        </p:nvGraphicFramePr>
        <p:xfrm>
          <a:off x="7236296" y="2259072"/>
          <a:ext cx="12693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0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2259072"/>
                        <a:ext cx="126936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377184" cy="3048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32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Dokaz 2. Guldinovog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19588"/>
              </p:ext>
            </p:extLst>
          </p:nvPr>
        </p:nvGraphicFramePr>
        <p:xfrm>
          <a:off x="6118225" y="1279525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5" name="Equation" r:id="rId3" imgW="723600" imgH="203040" progId="Equation.DSMT4">
                  <p:embed/>
                </p:oleObj>
              </mc:Choice>
              <mc:Fallback>
                <p:oleObj name="Equation" r:id="rId3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1279525"/>
                        <a:ext cx="14478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29724"/>
              </p:ext>
            </p:extLst>
          </p:nvPr>
        </p:nvGraphicFramePr>
        <p:xfrm>
          <a:off x="6122988" y="2257425"/>
          <a:ext cx="1168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6" name="Equation" r:id="rId5" imgW="583920" imgH="380880" progId="Equation.DSMT4">
                  <p:embed/>
                </p:oleObj>
              </mc:Choice>
              <mc:Fallback>
                <p:oleObj name="Equation" r:id="rId5" imgW="583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2257425"/>
                        <a:ext cx="11684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441210"/>
              </p:ext>
            </p:extLst>
          </p:nvPr>
        </p:nvGraphicFramePr>
        <p:xfrm>
          <a:off x="6148536" y="3638059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7" name="Equation" r:id="rId7" imgW="723600" imgH="368280" progId="Equation.DSMT4">
                  <p:embed/>
                </p:oleObj>
              </mc:Choice>
              <mc:Fallback>
                <p:oleObj name="Equation" r:id="rId7" imgW="723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36" y="3638059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256811"/>
              </p:ext>
            </p:extLst>
          </p:nvPr>
        </p:nvGraphicFramePr>
        <p:xfrm>
          <a:off x="6395640" y="3104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8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640" y="310408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6508576" y="187995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5840"/>
            <a:ext cx="4504944" cy="323088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551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13367"/>
              </p:ext>
            </p:extLst>
          </p:nvPr>
        </p:nvGraphicFramePr>
        <p:xfrm>
          <a:off x="6462713" y="2565400"/>
          <a:ext cx="165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0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3" y="2565400"/>
                        <a:ext cx="1651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29730"/>
              </p:ext>
            </p:extLst>
          </p:nvPr>
        </p:nvGraphicFramePr>
        <p:xfrm>
          <a:off x="3898900" y="2565400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1" name="Equation" r:id="rId5" imgW="990360" imgH="431640" progId="Equation.DSMT4">
                  <p:embed/>
                </p:oleObj>
              </mc:Choice>
              <mc:Fallback>
                <p:oleObj name="Equation" r:id="rId5" imgW="99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2565400"/>
                        <a:ext cx="1981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86128"/>
              </p:ext>
            </p:extLst>
          </p:nvPr>
        </p:nvGraphicFramePr>
        <p:xfrm>
          <a:off x="3911600" y="3979863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2"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979863"/>
                        <a:ext cx="1270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60917"/>
              </p:ext>
            </p:extLst>
          </p:nvPr>
        </p:nvGraphicFramePr>
        <p:xfrm>
          <a:off x="2339752" y="22048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3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012176" y="292544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44540"/>
              </p:ext>
            </p:extLst>
          </p:nvPr>
        </p:nvGraphicFramePr>
        <p:xfrm>
          <a:off x="3470920" y="28361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4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920" y="28361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307576"/>
              </p:ext>
            </p:extLst>
          </p:nvPr>
        </p:nvGraphicFramePr>
        <p:xfrm>
          <a:off x="4139952" y="3501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5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501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03449"/>
              </p:ext>
            </p:extLst>
          </p:nvPr>
        </p:nvGraphicFramePr>
        <p:xfrm>
          <a:off x="1907704" y="2636912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6" name="Equation" r:id="rId14" imgW="723600" imgH="368280" progId="Equation.DSMT4">
                  <p:embed/>
                </p:oleObj>
              </mc:Choice>
              <mc:Fallback>
                <p:oleObj name="Equation" r:id="rId14" imgW="72360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44608"/>
              </p:ext>
            </p:extLst>
          </p:nvPr>
        </p:nvGraphicFramePr>
        <p:xfrm>
          <a:off x="2051720" y="1412776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7" name="Equation" r:id="rId16" imgW="723600" imgH="368280" progId="Equation.DSMT4">
                  <p:embed/>
                </p:oleObj>
              </mc:Choice>
              <mc:Fallback>
                <p:oleObj name="Equation" r:id="rId16" imgW="72360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412776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23928" y="4614227"/>
            <a:ext cx="43924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b="1" dirty="0" smtClean="0"/>
              <a:t>Drugi Guldinov teorem </a:t>
            </a:r>
            <a:r>
              <a:rPr lang="sr-Latn-RS" sz="2400" dirty="0" smtClean="0"/>
              <a:t>dokazan.</a:t>
            </a:r>
            <a:endParaRPr lang="en-US" sz="2400" dirty="0"/>
          </a:p>
        </p:txBody>
      </p:sp>
      <p:cxnSp>
        <p:nvCxnSpPr>
          <p:cNvPr id="16" name="Elbow Connector 15"/>
          <p:cNvCxnSpPr>
            <a:stCxn id="8" idx="3"/>
            <a:endCxn id="15" idx="0"/>
          </p:cNvCxnSpPr>
          <p:nvPr/>
        </p:nvCxnSpPr>
        <p:spPr>
          <a:xfrm>
            <a:off x="5181600" y="4208463"/>
            <a:ext cx="938572" cy="405764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pic>
        <p:nvPicPr>
          <p:cNvPr id="4" name="Picture 3" descr="Statika13-P15-Fig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085663"/>
            <a:ext cx="3272790" cy="279273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00232" y="3943183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Ravanski simetrično homogeno telo (simetra-lna ravan je xy ravan)</a:t>
            </a:r>
            <a:endParaRPr lang="sr-Latn-BA" sz="2400" i="1" dirty="0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03108"/>
              </p:ext>
            </p:extLst>
          </p:nvPr>
        </p:nvGraphicFramePr>
        <p:xfrm>
          <a:off x="6003925" y="1085850"/>
          <a:ext cx="1828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71" name="Equation" r:id="rId4" imgW="914400" imgH="1460160" progId="Equation.DSMT4">
                  <p:embed/>
                </p:oleObj>
              </mc:Choice>
              <mc:Fallback>
                <p:oleObj name="Equation" r:id="rId4" imgW="914400" imgH="1460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085850"/>
                        <a:ext cx="1828800" cy="292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7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Primer primene 2. </a:t>
            </a:r>
            <a:r>
              <a:rPr lang="sr-Latn-R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Guldinovog</a:t>
            </a:r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7" y="1129184"/>
            <a:ext cx="4032447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Odrediti izraz za obrtnu zapreminu koja bi nastala obrtanjem pravougaonika R</a:t>
            </a:r>
            <a:r>
              <a:rPr lang="sr-Latn-RS" sz="2400" dirty="0" smtClean="0">
                <a:sym typeface="Symbol"/>
              </a:rPr>
              <a:t>H</a:t>
            </a:r>
            <a:r>
              <a:rPr lang="sr-Latn-RS" sz="2400" dirty="0" smtClean="0"/>
              <a:t> za ugao 360</a:t>
            </a:r>
            <a:r>
              <a:rPr lang="sr-Latn-RS" sz="2400" dirty="0" smtClean="0">
                <a:sym typeface="Symbol"/>
              </a:rPr>
              <a:t> oko ose y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24429"/>
              </p:ext>
            </p:extLst>
          </p:nvPr>
        </p:nvGraphicFramePr>
        <p:xfrm>
          <a:off x="6944816" y="5059561"/>
          <a:ext cx="137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18" name="Equation" r:id="rId3" imgW="685800" imgH="203040" progId="Equation.DSMT4">
                  <p:embed/>
                </p:oleObj>
              </mc:Choice>
              <mc:Fallback>
                <p:oleObj name="Equation" r:id="rId3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4816" y="5059561"/>
                        <a:ext cx="1371600" cy="406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7" y="2852936"/>
            <a:ext cx="3240359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2. Guldinov teorem: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7" y="3568576"/>
            <a:ext cx="230425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Slučaj na slici: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078198"/>
              </p:ext>
            </p:extLst>
          </p:nvPr>
        </p:nvGraphicFramePr>
        <p:xfrm>
          <a:off x="6660232" y="3799408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19" name="Equation" r:id="rId5" imgW="977760" imgH="393480" progId="Equation.DSMT4">
                  <p:embed/>
                </p:oleObj>
              </mc:Choice>
              <mc:Fallback>
                <p:oleObj name="Equation" r:id="rId5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799408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5856"/>
            <a:ext cx="2919984" cy="4462272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4152"/>
              </p:ext>
            </p:extLst>
          </p:nvPr>
        </p:nvGraphicFramePr>
        <p:xfrm>
          <a:off x="7321376" y="3086001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20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376" y="3086001"/>
                        <a:ext cx="1270000" cy="457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40804"/>
              </p:ext>
            </p:extLst>
          </p:nvPr>
        </p:nvGraphicFramePr>
        <p:xfrm>
          <a:off x="6948264" y="462751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21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62751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6016" y="5601434"/>
            <a:ext cx="4104455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/>
              <a:t>Ovo je izraz </a:t>
            </a:r>
            <a:r>
              <a:rPr lang="sr-Latn-RS" sz="2000" b="1" smtClean="0"/>
              <a:t>za zapreminu </a:t>
            </a:r>
            <a:r>
              <a:rPr lang="sr-Latn-RS" sz="2000" b="1" dirty="0" smtClean="0"/>
              <a:t>valjka visine H i poluprečnika baze R.</a:t>
            </a:r>
            <a:endParaRPr lang="en-US" sz="2000" b="1" dirty="0"/>
          </a:p>
        </p:txBody>
      </p:sp>
      <p:cxnSp>
        <p:nvCxnSpPr>
          <p:cNvPr id="16" name="Elbow Connector 15"/>
          <p:cNvCxnSpPr>
            <a:stCxn id="15" idx="0"/>
            <a:endCxn id="7" idx="1"/>
          </p:cNvCxnSpPr>
          <p:nvPr/>
        </p:nvCxnSpPr>
        <p:spPr>
          <a:xfrm rot="5400000" flipH="1" flipV="1">
            <a:off x="6687194" y="5343812"/>
            <a:ext cx="338673" cy="176572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 algn="just"/>
            <a:r>
              <a:rPr lang="sr-Latn-RS" dirty="0" smtClean="0"/>
              <a:t>Do sada smo proučavali </a:t>
            </a:r>
            <a:r>
              <a:rPr lang="sr-Latn-RS" b="1" dirty="0" smtClean="0"/>
              <a:t>ravne nosače</a:t>
            </a:r>
            <a:r>
              <a:rPr lang="sr-Latn-RS" dirty="0" smtClean="0"/>
              <a:t> kod kojih su sva </a:t>
            </a:r>
            <a:r>
              <a:rPr lang="sr-Latn-RS" b="1" dirty="0" smtClean="0"/>
              <a:t>opterećenja pripadala simetralnoj </a:t>
            </a:r>
            <a:r>
              <a:rPr lang="sr-Latn-RS" b="1" i="1" dirty="0"/>
              <a:t>y</a:t>
            </a:r>
            <a:r>
              <a:rPr lang="sr-Latn-RS" b="1" i="1" dirty="0" smtClean="0"/>
              <a:t>z</a:t>
            </a:r>
            <a:r>
              <a:rPr lang="sr-Latn-RS" b="1" dirty="0" smtClean="0"/>
              <a:t> ravni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Kod prostornih nosača opterećenja pripadaju različitim ravnima.</a:t>
            </a:r>
          </a:p>
          <a:p>
            <a:pPr algn="just"/>
            <a:r>
              <a:rPr lang="sr-Latn-RS" dirty="0" smtClean="0"/>
              <a:t>U opštem slučaju u poprečnim presecima može se pojaviti 6 presečnih veličina:</a:t>
            </a:r>
          </a:p>
          <a:p>
            <a:pPr lvl="1" algn="just"/>
            <a:r>
              <a:rPr lang="sr-Latn-RS" dirty="0" smtClean="0">
                <a:solidFill>
                  <a:srgbClr val="0000FF"/>
                </a:solidFill>
              </a:rPr>
              <a:t>T</a:t>
            </a:r>
            <a:r>
              <a:rPr lang="sr-Latn-RS" baseline="-25000" dirty="0" smtClean="0">
                <a:solidFill>
                  <a:srgbClr val="0000FF"/>
                </a:solidFill>
              </a:rPr>
              <a:t>x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, N, </a:t>
            </a:r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0000FF"/>
                </a:solidFill>
              </a:rPr>
              <a:t>M</a:t>
            </a:r>
            <a:r>
              <a:rPr lang="sr-Latn-RS" baseline="-25000" dirty="0" smtClean="0">
                <a:solidFill>
                  <a:srgbClr val="0000FF"/>
                </a:solidFill>
              </a:rPr>
              <a:t>y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chemeClr val="tx2"/>
                </a:solidFill>
              </a:rPr>
              <a:t>M</a:t>
            </a:r>
            <a:r>
              <a:rPr lang="sr-Latn-RS" baseline="-25000" dirty="0" smtClean="0">
                <a:solidFill>
                  <a:schemeClr val="tx2"/>
                </a:solidFill>
              </a:rPr>
              <a:t>t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PROSTORNI PUNI NOSAČI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930060" y="5661248"/>
            <a:ext cx="631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i="1" dirty="0" smtClean="0"/>
              <a:t>Primer prostornog punog nosača</a:t>
            </a:r>
            <a:endParaRPr lang="sr-Latn-R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60" y="548680"/>
            <a:ext cx="6314348" cy="50799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96234"/>
              </p:ext>
            </p:extLst>
          </p:nvPr>
        </p:nvGraphicFramePr>
        <p:xfrm>
          <a:off x="7020272" y="16288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24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628800"/>
                        <a:ext cx="1092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0112" y="548680"/>
            <a:ext cx="266429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Kako rešiti ovaj nosač ?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 algn="just"/>
            <a:r>
              <a:rPr lang="sr-Latn-RS" dirty="0" smtClean="0"/>
              <a:t>Posmatraćemo opterećenja koja pripadaju </a:t>
            </a:r>
            <a:r>
              <a:rPr lang="sr-Latn-RS" i="1" dirty="0" smtClean="0">
                <a:solidFill>
                  <a:srgbClr val="FF0000"/>
                </a:solidFill>
              </a:rPr>
              <a:t>yz</a:t>
            </a:r>
            <a:r>
              <a:rPr lang="sr-Latn-RS" dirty="0" smtClean="0"/>
              <a:t> ravni i u delovima nosača odrediti:</a:t>
            </a:r>
          </a:p>
          <a:p>
            <a:pPr lvl="1"/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,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 i N</a:t>
            </a:r>
          </a:p>
          <a:p>
            <a:pPr algn="just"/>
            <a:r>
              <a:rPr lang="sr-Latn-RS" dirty="0"/>
              <a:t>Posmatraćemo opterećenja koja pripadaju </a:t>
            </a:r>
            <a:r>
              <a:rPr lang="sr-Latn-RS" i="1" dirty="0" smtClean="0">
                <a:solidFill>
                  <a:srgbClr val="0000FF"/>
                </a:solidFill>
              </a:rPr>
              <a:t>zx</a:t>
            </a:r>
            <a:r>
              <a:rPr lang="sr-Latn-RS" dirty="0" smtClean="0"/>
              <a:t> </a:t>
            </a:r>
            <a:r>
              <a:rPr lang="sr-Latn-RS" dirty="0"/>
              <a:t>ravni i u delovima nosača odrediti:</a:t>
            </a:r>
          </a:p>
          <a:p>
            <a:pPr lvl="1"/>
            <a:r>
              <a:rPr lang="sr-Latn-RS" dirty="0" smtClean="0">
                <a:solidFill>
                  <a:srgbClr val="0000FF"/>
                </a:solidFill>
              </a:rPr>
              <a:t>M</a:t>
            </a:r>
            <a:r>
              <a:rPr lang="sr-Latn-RS" baseline="-25000" dirty="0" smtClean="0">
                <a:solidFill>
                  <a:srgbClr val="0000FF"/>
                </a:solidFill>
              </a:rPr>
              <a:t>y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rgbClr val="0000FF"/>
                </a:solidFill>
              </a:rPr>
              <a:t>T</a:t>
            </a:r>
            <a:r>
              <a:rPr lang="sr-Latn-RS" baseline="-25000" dirty="0" smtClean="0">
                <a:solidFill>
                  <a:srgbClr val="0000FF"/>
                </a:solidFill>
              </a:rPr>
              <a:t>x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r>
              <a:rPr lang="sr-Latn-RS" dirty="0" smtClean="0"/>
              <a:t>Posmatraćemo napadne momente koji deluju u </a:t>
            </a:r>
            <a:r>
              <a:rPr lang="sr-Latn-RS" b="1" i="1" dirty="0" smtClean="0"/>
              <a:t>xy</a:t>
            </a:r>
            <a:r>
              <a:rPr lang="sr-Latn-RS" dirty="0" smtClean="0"/>
              <a:t> ravni i ravnima paralelnim ovoj ravni i odrediti:</a:t>
            </a:r>
          </a:p>
          <a:p>
            <a:pPr lvl="1"/>
            <a:r>
              <a:rPr lang="sr-Latn-RS" dirty="0" smtClean="0">
                <a:solidFill>
                  <a:schemeClr val="tx2"/>
                </a:solidFill>
              </a:rPr>
              <a:t>M</a:t>
            </a:r>
            <a:r>
              <a:rPr lang="sr-Latn-RS" baseline="-25000" dirty="0" smtClean="0">
                <a:solidFill>
                  <a:schemeClr val="tx2"/>
                </a:solidFill>
              </a:rPr>
              <a:t>t</a:t>
            </a:r>
            <a:r>
              <a:rPr lang="sr-Latn-RS" dirty="0"/>
              <a:t> </a:t>
            </a:r>
            <a:r>
              <a:rPr lang="sr-Latn-RS" dirty="0" smtClean="0"/>
              <a:t>(presečni moment uvijanja – torzije).</a:t>
            </a:r>
          </a:p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330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Latn-RS" u="sng" dirty="0" smtClean="0"/>
              <a:t>Predznaci presečnih veličina</a:t>
            </a:r>
            <a:endParaRPr lang="sr-Latn-RS" dirty="0" smtClean="0"/>
          </a:p>
          <a:p>
            <a:pPr algn="just"/>
            <a:r>
              <a:rPr lang="sr-Latn-RS" dirty="0" smtClean="0"/>
              <a:t>Dogovorene predznake za presečne veličine 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 i N usvojili smo kod gred</a:t>
            </a:r>
            <a:r>
              <a:rPr lang="sr-Latn-BA" dirty="0" smtClean="0"/>
              <a:t>nih</a:t>
            </a:r>
            <a:r>
              <a:rPr lang="sr-Latn-RS" dirty="0" smtClean="0"/>
              <a:t> nosača (greda).</a:t>
            </a:r>
          </a:p>
          <a:p>
            <a:pPr algn="just"/>
            <a:r>
              <a:rPr lang="sr-Latn-RS" dirty="0" smtClean="0"/>
              <a:t>Dogovoreni predznaci za presečne veličine </a:t>
            </a:r>
            <a:r>
              <a:rPr lang="sr-Latn-RS" dirty="0" smtClean="0">
                <a:solidFill>
                  <a:srgbClr val="0000FF"/>
                </a:solidFill>
              </a:rPr>
              <a:t>T</a:t>
            </a:r>
            <a:r>
              <a:rPr lang="sr-Latn-RS" baseline="-25000" dirty="0" smtClean="0">
                <a:solidFill>
                  <a:srgbClr val="0000FF"/>
                </a:solidFill>
              </a:rPr>
              <a:t>x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rgbClr val="0000FF"/>
                </a:solidFill>
              </a:rPr>
              <a:t>M</a:t>
            </a:r>
            <a:r>
              <a:rPr lang="sr-Latn-RS" baseline="-25000" dirty="0" smtClean="0">
                <a:solidFill>
                  <a:srgbClr val="0000FF"/>
                </a:solidFill>
              </a:rPr>
              <a:t>y</a:t>
            </a:r>
            <a:r>
              <a:rPr lang="sr-Latn-RS" dirty="0" smtClean="0"/>
              <a:t> odgovaraju predznacima za presečne veličine 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 </a:t>
            </a:r>
            <a:r>
              <a:rPr lang="sr-Latn-RS" dirty="0"/>
              <a:t>i </a:t>
            </a:r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Ostaje nam da vidimo šta je sa dogovorenim </a:t>
            </a:r>
            <a:r>
              <a:rPr lang="sr-Latn-RS" b="1" dirty="0" smtClean="0"/>
              <a:t>predznacima</a:t>
            </a:r>
            <a:r>
              <a:rPr lang="sr-Latn-RS" dirty="0" smtClean="0"/>
              <a:t> za presečni moment uvijanja 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sr-Latn-RS" baseline="-25000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10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86" y="404664"/>
            <a:ext cx="4695194" cy="48446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96032" y="5301208"/>
            <a:ext cx="544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Ilustracija dogovora o predznacima presečnih momenata uvijanja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17856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845531" cy="32619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1679" y="4149080"/>
            <a:ext cx="684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i="1" dirty="0" smtClean="0"/>
              <a:t>Prostorni puni nosač: Opterećenja u yz ravni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27692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9" y="476672"/>
            <a:ext cx="6845531" cy="32170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79" y="3789040"/>
            <a:ext cx="684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i="1" dirty="0" smtClean="0"/>
              <a:t>Prostorni puni nosač: Opterećenja u zx ravni</a:t>
            </a:r>
            <a:endParaRPr lang="sr-Latn-R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597459"/>
            <a:ext cx="583264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Kod prostornih punih nosača uvodi se i pojam ukupnog momenta savijanja </a:t>
            </a:r>
            <a:r>
              <a:rPr lang="sr-Latn-RS" sz="2400" i="1" dirty="0" smtClean="0"/>
              <a:t>M</a:t>
            </a:r>
            <a:r>
              <a:rPr lang="sr-Latn-RS" sz="2400" i="1" baseline="-25000" dirty="0" smtClean="0"/>
              <a:t>f</a:t>
            </a:r>
            <a:r>
              <a:rPr lang="sr-Latn-RS" sz="2400" dirty="0" smtClean="0"/>
              <a:t>,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353"/>
              </p:ext>
            </p:extLst>
          </p:nvPr>
        </p:nvGraphicFramePr>
        <p:xfrm>
          <a:off x="5868144" y="5123656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51" name="Equation" r:id="rId4" imgW="1117440" imgH="304560" progId="Equation.DSMT4">
                  <p:embed/>
                </p:oleObj>
              </mc:Choice>
              <mc:Fallback>
                <p:oleObj name="Equation" r:id="rId4" imgW="111744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123656"/>
                        <a:ext cx="22352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6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9" y="548680"/>
            <a:ext cx="6845531" cy="192273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79" y="2492896"/>
            <a:ext cx="6845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Prostorni puni nosač: Napadni momenti</a:t>
            </a:r>
            <a:r>
              <a:rPr lang="en-US" sz="2800" i="1" dirty="0" smtClean="0"/>
              <a:t> </a:t>
            </a:r>
            <a:r>
              <a:rPr lang="sr-Latn-BA" sz="2800" i="1" dirty="0" smtClean="0"/>
              <a:t>uvijanja</a:t>
            </a:r>
            <a:r>
              <a:rPr lang="sr-Latn-RS" sz="2800" i="1" dirty="0" smtClean="0"/>
              <a:t> sa koji deluju u ravnima paralelnim xy ravni</a:t>
            </a:r>
            <a:endParaRPr lang="sr-Latn-RS" sz="28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00427"/>
              </p:ext>
            </p:extLst>
          </p:nvPr>
        </p:nvGraphicFramePr>
        <p:xfrm>
          <a:off x="5854700" y="4081835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45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4081835"/>
                        <a:ext cx="1930400" cy="787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49040"/>
              </p:ext>
            </p:extLst>
          </p:nvPr>
        </p:nvGraphicFramePr>
        <p:xfrm>
          <a:off x="1686909" y="5089872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46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909" y="5089872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18588"/>
              </p:ext>
            </p:extLst>
          </p:nvPr>
        </p:nvGraphicFramePr>
        <p:xfrm>
          <a:off x="1691679" y="4081760"/>
          <a:ext cx="317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47" name="Equation" r:id="rId8" imgW="1587240" imgH="393480" progId="Equation.DSMT4">
                  <p:embed/>
                </p:oleObj>
              </mc:Choice>
              <mc:Fallback>
                <p:oleObj name="Equation" r:id="rId8" imgW="15872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79" y="4081760"/>
                        <a:ext cx="3175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0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7162246" cy="2813027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85117"/>
              </p:ext>
            </p:extLst>
          </p:nvPr>
        </p:nvGraphicFramePr>
        <p:xfrm>
          <a:off x="4547208" y="2636912"/>
          <a:ext cx="45684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9" name="Equation" r:id="rId4" imgW="304560" imgH="393480" progId="Equation.DSMT4">
                  <p:embed/>
                </p:oleObj>
              </mc:Choice>
              <mc:Fallback>
                <p:oleObj name="Equation" r:id="rId4" imgW="304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208" y="2636912"/>
                        <a:ext cx="456840" cy="590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5" y="3915053"/>
            <a:ext cx="6336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Prostorni puni nosač: Dijagram presečnog momenta uvijanja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1789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785918" y="5384085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Težište C centralno simetričnih homogenih tela (tela sa dve ili više simetralnih osa) </a:t>
            </a:r>
            <a:endParaRPr lang="sr-Latn-BA" sz="2400" i="1" dirty="0"/>
          </a:p>
        </p:txBody>
      </p:sp>
      <p:pic>
        <p:nvPicPr>
          <p:cNvPr id="6" name="Picture 5" descr="Statika13-P15-Fi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00042"/>
            <a:ext cx="6602730" cy="48768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21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b="1" dirty="0" smtClean="0"/>
              <a:t>Težište nekih homogenih linija, ravnih figura i tela  </a:t>
            </a:r>
            <a:endParaRPr lang="sr-Latn-BA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28728" y="1571612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kružnog luka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01475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težišta kružnog luka</a:t>
            </a:r>
            <a:endParaRPr lang="sr-Latn-BA" sz="2400" i="1" dirty="0"/>
          </a:p>
        </p:txBody>
      </p:sp>
      <p:pic>
        <p:nvPicPr>
          <p:cNvPr id="8" name="Picture 7" descr="Statika13-P15-Fi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386580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384608"/>
              </p:ext>
            </p:extLst>
          </p:nvPr>
        </p:nvGraphicFramePr>
        <p:xfrm>
          <a:off x="6088712" y="5326856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9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712" y="5326856"/>
                        <a:ext cx="1295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69729"/>
              </p:ext>
            </p:extLst>
          </p:nvPr>
        </p:nvGraphicFramePr>
        <p:xfrm>
          <a:off x="6084773" y="4711163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60" name="Equation" r:id="rId6" imgW="723600" imgH="203040" progId="Equation.3">
                  <p:embed/>
                </p:oleObj>
              </mc:Choice>
              <mc:Fallback>
                <p:oleObj name="Equation" r:id="rId6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773" y="4711163"/>
                        <a:ext cx="1447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08764"/>
              </p:ext>
            </p:extLst>
          </p:nvPr>
        </p:nvGraphicFramePr>
        <p:xfrm>
          <a:off x="6084168" y="4146270"/>
          <a:ext cx="1295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61" name="Equation" r:id="rId8" imgW="647640" imgH="177480" progId="Equation.3">
                  <p:embed/>
                </p:oleObj>
              </mc:Choice>
              <mc:Fallback>
                <p:oleObj name="Equation" r:id="rId8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146270"/>
                        <a:ext cx="12954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5499"/>
              </p:ext>
            </p:extLst>
          </p:nvPr>
        </p:nvGraphicFramePr>
        <p:xfrm>
          <a:off x="6084664" y="23865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62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664" y="2386580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7156"/>
              </p:ext>
            </p:extLst>
          </p:nvPr>
        </p:nvGraphicFramePr>
        <p:xfrm>
          <a:off x="6072188" y="3069456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63" name="Equation" r:id="rId12" imgW="838080" imgH="431640" progId="Equation.DSMT4">
                  <p:embed/>
                </p:oleObj>
              </mc:Choice>
              <mc:Fallback>
                <p:oleObj name="Equation" r:id="rId12" imgW="838080" imgH="4316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3069456"/>
                        <a:ext cx="1676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7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pic>
        <p:nvPicPr>
          <p:cNvPr id="4" name="Picture 3" descr="Statika13-P15-Fi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71480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967302" y="34290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86" name="Equation" r:id="rId4" imgW="838080" imgH="431640" progId="Equation.3">
                  <p:embed/>
                </p:oleObj>
              </mc:Choice>
              <mc:Fallback>
                <p:oleObj name="Equation" r:id="rId4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302" y="3429000"/>
                        <a:ext cx="1676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205690" y="3643314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87" name="Equation" r:id="rId6" imgW="647640" imgH="203040" progId="Equation.3">
                  <p:embed/>
                </p:oleObj>
              </mc:Choice>
              <mc:Fallback>
                <p:oleObj name="Equation" r:id="rId6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90" y="3643314"/>
                        <a:ext cx="1295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000364" y="3643314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88" name="Equation" r:id="rId8" imgW="723600" imgH="203040" progId="Equation.3">
                  <p:embed/>
                </p:oleObj>
              </mc:Choice>
              <mc:Fallback>
                <p:oleObj name="Equation" r:id="rId8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3643314"/>
                        <a:ext cx="1447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4572000" y="378731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10800000" flipV="1">
            <a:off x="6777063" y="378731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435608" y="435769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89" name="Equation" r:id="rId10" imgW="139680" imgH="203040" progId="Equation.3">
                  <p:embed/>
                </p:oleObj>
              </mc:Choice>
              <mc:Fallback>
                <p:oleObj name="Equation" r:id="rId10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8" y="435769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4" name="Object 6"/>
          <p:cNvGraphicFramePr>
            <a:graphicFrameLocks noChangeAspect="1"/>
          </p:cNvGraphicFramePr>
          <p:nvPr/>
        </p:nvGraphicFramePr>
        <p:xfrm>
          <a:off x="5776930" y="2571744"/>
          <a:ext cx="1295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90" name="Equation" r:id="rId12" imgW="647640" imgH="177480" progId="Equation.3">
                  <p:embed/>
                </p:oleObj>
              </mc:Choice>
              <mc:Fallback>
                <p:oleObj name="Equation" r:id="rId12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30" y="2571744"/>
                        <a:ext cx="12954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 flipV="1">
            <a:off x="6061558" y="314437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99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300026"/>
              </p:ext>
            </p:extLst>
          </p:nvPr>
        </p:nvGraphicFramePr>
        <p:xfrm>
          <a:off x="1187624" y="4810144"/>
          <a:ext cx="5541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91" name="Equation" r:id="rId14" imgW="3695400" imgH="888840" progId="Equation.3">
                  <p:embed/>
                </p:oleObj>
              </mc:Choice>
              <mc:Fallback>
                <p:oleObj name="Equation" r:id="rId14" imgW="3695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810144"/>
                        <a:ext cx="5541963" cy="133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13540"/>
              </p:ext>
            </p:extLst>
          </p:nvPr>
        </p:nvGraphicFramePr>
        <p:xfrm>
          <a:off x="7194872" y="5013176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92" name="Equation" r:id="rId16" imgW="812520" imgH="393480" progId="Equation.3">
                  <p:embed/>
                </p:oleObj>
              </mc:Choice>
              <mc:Fallback>
                <p:oleObj name="Equation" r:id="rId16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872" y="5013176"/>
                        <a:ext cx="16256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09563"/>
              </p:ext>
            </p:extLst>
          </p:nvPr>
        </p:nvGraphicFramePr>
        <p:xfrm>
          <a:off x="6783288" y="530120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93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288" y="530120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6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pic>
        <p:nvPicPr>
          <p:cNvPr id="5" name="Picture 4" descr="Statika13-P15-Fi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00042"/>
            <a:ext cx="260985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 descr="Statika13-P15-Fig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62" y="2214556"/>
            <a:ext cx="206502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5357818" y="855652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2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855652"/>
                        <a:ext cx="1625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4071934" y="855652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3" name="Equation" r:id="rId7" imgW="419040" imgH="393480" progId="Equation.3">
                  <p:embed/>
                </p:oleObj>
              </mc:Choice>
              <mc:Fallback>
                <p:oleObj name="Equation" r:id="rId7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855652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flipV="1">
            <a:off x="5000628" y="114140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7500966" y="855652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4" name="Equation" r:id="rId9" imgW="571320" imgH="393480" progId="Equation.3">
                  <p:embed/>
                </p:oleObj>
              </mc:Choice>
              <mc:Fallback>
                <p:oleObj name="Equation" r:id="rId9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66" y="855652"/>
                        <a:ext cx="11430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7072330" y="10715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5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10715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786314" y="2498724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6" name="Equation" r:id="rId13" imgW="812520" imgH="393480" progId="Equation.3">
                  <p:embed/>
                </p:oleObj>
              </mc:Choice>
              <mc:Fallback>
                <p:oleObj name="Equation" r:id="rId13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2498724"/>
                        <a:ext cx="1625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00430" y="2498724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7" name="Equation" r:id="rId14" imgW="419040" imgH="393480" progId="Equation.3">
                  <p:embed/>
                </p:oleObj>
              </mc:Choice>
              <mc:Fallback>
                <p:oleObj name="Equation" r:id="rId14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498724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flipV="1">
            <a:off x="4429124" y="2784476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905652" y="2460625"/>
          <a:ext cx="152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8" name="Equation" r:id="rId16" imgW="761760" imgH="431640" progId="Equation.3">
                  <p:embed/>
                </p:oleObj>
              </mc:Choice>
              <mc:Fallback>
                <p:oleObj name="Equation" r:id="rId16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52" y="2460625"/>
                        <a:ext cx="1524000" cy="863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6500826" y="27146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79" name="Equation" r:id="rId18" imgW="190440" imgH="152280" progId="Equation.3">
                  <p:embed/>
                </p:oleObj>
              </mc:Choice>
              <mc:Fallback>
                <p:oleObj name="Equation" r:id="rId18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27146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Statika13-P15-Fig16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77296" y="4071939"/>
            <a:ext cx="2366010" cy="195453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00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35076"/>
              </p:ext>
            </p:extLst>
          </p:nvPr>
        </p:nvGraphicFramePr>
        <p:xfrm>
          <a:off x="3849712" y="4143375"/>
          <a:ext cx="353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80" name="Equation" r:id="rId21" imgW="1765080" imgH="431640" progId="Equation.DSMT4">
                  <p:embed/>
                </p:oleObj>
              </mc:Choice>
              <mc:Fallback>
                <p:oleObj name="Equation" r:id="rId21" imgW="1765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712" y="4143375"/>
                        <a:ext cx="3530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9240"/>
              </p:ext>
            </p:extLst>
          </p:nvPr>
        </p:nvGraphicFramePr>
        <p:xfrm>
          <a:off x="3851920" y="5214938"/>
          <a:ext cx="175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81" name="Equation" r:id="rId23" imgW="876240" imgH="393480" progId="Equation.DSMT4">
                  <p:embed/>
                </p:oleObj>
              </mc:Choice>
              <mc:Fallback>
                <p:oleObj name="Equation" r:id="rId23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214938"/>
                        <a:ext cx="17526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2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trougla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098201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težišta trougla</a:t>
            </a:r>
            <a:endParaRPr lang="sr-Latn-BA" sz="2400" i="1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486424" y="1857364"/>
          <a:ext cx="251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7" name="Equation" r:id="rId3" imgW="1257120" imgH="812520" progId="Equation.3">
                  <p:embed/>
                </p:oleObj>
              </mc:Choice>
              <mc:Fallback>
                <p:oleObj name="Equation" r:id="rId3" imgW="12571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24" y="1857364"/>
                        <a:ext cx="251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tatika13-P15-Fig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1500174"/>
            <a:ext cx="2948940" cy="253288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04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kružnog isečka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871745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težišta kružnog isečka</a:t>
            </a:r>
            <a:endParaRPr lang="sr-Latn-BA" sz="2400" i="1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22326"/>
              </p:ext>
            </p:extLst>
          </p:nvPr>
        </p:nvGraphicFramePr>
        <p:xfrm>
          <a:off x="5919936" y="4564583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5" name="Equation" r:id="rId3" imgW="736560" imgH="419040" progId="Equation.3">
                  <p:embed/>
                </p:oleObj>
              </mc:Choice>
              <mc:Fallback>
                <p:oleObj name="Equation" r:id="rId3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936" y="4564583"/>
                        <a:ext cx="1473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144631"/>
              </p:ext>
            </p:extLst>
          </p:nvPr>
        </p:nvGraphicFramePr>
        <p:xfrm>
          <a:off x="5919936" y="3628479"/>
          <a:ext cx="167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6" name="Equation" r:id="rId5" imgW="838080" imgH="393480" progId="Equation.3">
                  <p:embed/>
                </p:oleObj>
              </mc:Choice>
              <mc:Fallback>
                <p:oleObj name="Equation" r:id="rId5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936" y="3628479"/>
                        <a:ext cx="1676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44093"/>
              </p:ext>
            </p:extLst>
          </p:nvPr>
        </p:nvGraphicFramePr>
        <p:xfrm>
          <a:off x="5919936" y="3068960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7" name="Equation" r:id="rId7" imgW="558720" imgH="203040" progId="Equation.3">
                  <p:embed/>
                </p:oleObj>
              </mc:Choice>
              <mc:Fallback>
                <p:oleObj name="Equation" r:id="rId7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936" y="3068960"/>
                        <a:ext cx="1117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tatika13-P15-Fig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2112" y="1214422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43083"/>
              </p:ext>
            </p:extLst>
          </p:nvPr>
        </p:nvGraphicFramePr>
        <p:xfrm>
          <a:off x="5940648" y="1214422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8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648" y="1214422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09799"/>
              </p:ext>
            </p:extLst>
          </p:nvPr>
        </p:nvGraphicFramePr>
        <p:xfrm>
          <a:off x="5940152" y="1846813"/>
          <a:ext cx="170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9" name="Equation" r:id="rId12" imgW="850680" imgH="431640" progId="Equation.3">
                  <p:embed/>
                </p:oleObj>
              </mc:Choice>
              <mc:Fallback>
                <p:oleObj name="Equation" r:id="rId12" imgW="850680" imgH="43164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846813"/>
                        <a:ext cx="1701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4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15052</TotalTime>
  <Words>600</Words>
  <Application>Microsoft Office PowerPoint</Application>
  <PresentationFormat>On-screen Show (4:3)</PresentationFormat>
  <Paragraphs>144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MathType 6.0 Equation</vt:lpstr>
      <vt:lpstr>MEHANIKA I  (STATIKA)</vt:lpstr>
      <vt:lpstr>Težište homogenih simetričnih tela</vt:lpstr>
      <vt:lpstr>PowerPoint Presentation</vt:lpstr>
      <vt:lpstr>PowerPoint Presentation</vt:lpstr>
      <vt:lpstr>Težište nekih homogenih linija, ravnih figura i tela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PROSTORNI PUNI NOSAČI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Microsoft</cp:lastModifiedBy>
  <cp:revision>1596</cp:revision>
  <cp:lastPrinted>2013-12-17T11:16:01Z</cp:lastPrinted>
  <dcterms:created xsi:type="dcterms:W3CDTF">2013-09-29T06:25:24Z</dcterms:created>
  <dcterms:modified xsi:type="dcterms:W3CDTF">2022-12-27T07:27:40Z</dcterms:modified>
</cp:coreProperties>
</file>