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535" r:id="rId3"/>
    <p:sldId id="536" r:id="rId4"/>
    <p:sldId id="537" r:id="rId5"/>
    <p:sldId id="538" r:id="rId6"/>
    <p:sldId id="539" r:id="rId7"/>
    <p:sldId id="544" r:id="rId8"/>
    <p:sldId id="545" r:id="rId9"/>
    <p:sldId id="546" r:id="rId10"/>
    <p:sldId id="541" r:id="rId11"/>
    <p:sldId id="542" r:id="rId12"/>
    <p:sldId id="543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7.wmf"/><Relationship Id="rId1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44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3.wmf"/><Relationship Id="rId4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7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4.wmf"/><Relationship Id="rId1" Type="http://schemas.openxmlformats.org/officeDocument/2006/relationships/image" Target="../media/image56.wmf"/><Relationship Id="rId4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9.wmf"/><Relationship Id="rId7" Type="http://schemas.openxmlformats.org/officeDocument/2006/relationships/image" Target="../media/image62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63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47.wmf"/><Relationship Id="rId1" Type="http://schemas.openxmlformats.org/officeDocument/2006/relationships/image" Target="../media/image64.wmf"/><Relationship Id="rId6" Type="http://schemas.openxmlformats.org/officeDocument/2006/relationships/image" Target="../media/image15.wmf"/><Relationship Id="rId5" Type="http://schemas.openxmlformats.org/officeDocument/2006/relationships/image" Target="../media/image66.wmf"/><Relationship Id="rId4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0.wmf"/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8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95.wmf"/><Relationship Id="rId1" Type="http://schemas.openxmlformats.org/officeDocument/2006/relationships/image" Target="../media/image86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104.wmf"/><Relationship Id="rId1" Type="http://schemas.openxmlformats.org/officeDocument/2006/relationships/image" Target="../media/image86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8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image" Target="../media/image8.wmf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8.wmf"/><Relationship Id="rId7" Type="http://schemas.openxmlformats.org/officeDocument/2006/relationships/image" Target="../media/image1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610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image" Target="../media/image39.jpe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8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0.wmf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47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55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11" Type="http://schemas.openxmlformats.org/officeDocument/2006/relationships/image" Target="../media/image45.jpeg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15.wmf"/><Relationship Id="rId10" Type="http://schemas.openxmlformats.org/officeDocument/2006/relationships/image" Target="../media/image33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image" Target="../media/image67.jpe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60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9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78.wmf"/><Relationship Id="rId3" Type="http://schemas.openxmlformats.org/officeDocument/2006/relationships/oleObject" Target="../embeddings/oleObject99.bin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77.wmf"/><Relationship Id="rId5" Type="http://schemas.openxmlformats.org/officeDocument/2006/relationships/image" Target="../media/image73.jpeg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74.wmf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0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0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8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8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16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7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9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2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2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92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3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32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13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05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BA" sz="4000" dirty="0" smtClean="0"/>
              <a:t>MEH1-2</a:t>
            </a:r>
            <a:r>
              <a:rPr lang="en-US" sz="4000" dirty="0" smtClean="0"/>
              <a:t>2</a:t>
            </a:r>
            <a:r>
              <a:rPr lang="sr-Latn-BA" sz="4000" dirty="0" smtClean="0"/>
              <a:t>.2</a:t>
            </a:r>
            <a:r>
              <a:rPr lang="en-US" sz="4000" dirty="0" smtClean="0"/>
              <a:t>3</a:t>
            </a:r>
            <a:r>
              <a:rPr lang="sr-Latn-BA" sz="4000" dirty="0" smtClean="0"/>
              <a:t>-P14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4" y="764700"/>
            <a:ext cx="2779569" cy="251979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0" y="764704"/>
            <a:ext cx="2779569" cy="251979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75656" y="329020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Vezano kruto telo izloženo proizvoljnom  prostornom sistemu sila (</a:t>
            </a:r>
            <a:r>
              <a:rPr lang="sr-Latn-RS" sz="2400" b="1" i="1" dirty="0" smtClean="0"/>
              <a:t>veza ostvarena sfernim zglobom A i cilindri-čnim zglobom B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503329"/>
            <a:ext cx="24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Reakcije 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cxnSp>
        <p:nvCxnSpPr>
          <p:cNvPr id="8" name="Elbow Connector 7"/>
          <p:cNvCxnSpPr>
            <a:stCxn id="4" idx="0"/>
            <a:endCxn id="5" idx="0"/>
          </p:cNvCxnSpPr>
          <p:nvPr/>
        </p:nvCxnSpPr>
        <p:spPr>
          <a:xfrm rot="16200000" flipH="1">
            <a:off x="4773645" y="-927486"/>
            <a:ext cx="4" cy="3384376"/>
          </a:xfrm>
          <a:prstGeom prst="bentConnector3">
            <a:avLst>
              <a:gd name="adj1" fmla="val -57150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2779569" cy="251979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43550"/>
              </p:ext>
            </p:extLst>
          </p:nvPr>
        </p:nvGraphicFramePr>
        <p:xfrm>
          <a:off x="5990028" y="1123529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04" name="Equation" r:id="rId5" imgW="1358640" imgH="2641320" progId="Equation.DSMT4">
                  <p:embed/>
                </p:oleObj>
              </mc:Choice>
              <mc:Fallback>
                <p:oleObj name="Equation" r:id="rId5" imgW="135864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28" y="1123529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9992" y="548680"/>
            <a:ext cx="3960440" cy="523220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5796136" y="4363889"/>
            <a:ext cx="2808312" cy="721295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15346"/>
              </p:ext>
            </p:extLst>
          </p:nvPr>
        </p:nvGraphicFramePr>
        <p:xfrm>
          <a:off x="2256488" y="4869976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05" name="Equation" r:id="rId7" imgW="1193760" imgH="431640" progId="Equation.DSMT4">
                  <p:embed/>
                </p:oleObj>
              </mc:Choice>
              <mc:Fallback>
                <p:oleObj name="Equation" r:id="rId7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488" y="4869976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38074"/>
              </p:ext>
            </p:extLst>
          </p:nvPr>
        </p:nvGraphicFramePr>
        <p:xfrm>
          <a:off x="5341913" y="299695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0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13" y="299695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796136" y="3573016"/>
            <a:ext cx="2808312" cy="7212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ounded Rectangle 15"/>
          <p:cNvSpPr/>
          <p:nvPr/>
        </p:nvSpPr>
        <p:spPr>
          <a:xfrm>
            <a:off x="5796136" y="2780928"/>
            <a:ext cx="2808312" cy="7212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301870"/>
              </p:ext>
            </p:extLst>
          </p:nvPr>
        </p:nvGraphicFramePr>
        <p:xfrm>
          <a:off x="3898255" y="2781300"/>
          <a:ext cx="13938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07" name="Equation" r:id="rId11" imgW="774360" imgH="431640" progId="Equation.DSMT4">
                  <p:embed/>
                </p:oleObj>
              </mc:Choice>
              <mc:Fallback>
                <p:oleObj name="Equation" r:id="rId11" imgW="774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255" y="2781300"/>
                        <a:ext cx="1393825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52668"/>
              </p:ext>
            </p:extLst>
          </p:nvPr>
        </p:nvGraphicFramePr>
        <p:xfrm>
          <a:off x="2586608" y="3789363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08" name="Equation" r:id="rId13" imgW="1028520" imgH="431640" progId="Equation.DSMT4">
                  <p:embed/>
                </p:oleObj>
              </mc:Choice>
              <mc:Fallback>
                <p:oleObj name="Equation" r:id="rId13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608" y="3789363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93841" y="3844280"/>
            <a:ext cx="1029072" cy="520824"/>
            <a:chOff x="4693841" y="3844280"/>
            <a:chExt cx="1029072" cy="52082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3432450"/>
                </p:ext>
              </p:extLst>
            </p:nvPr>
          </p:nvGraphicFramePr>
          <p:xfrm>
            <a:off x="5341913" y="3844280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609" name="Equation" r:id="rId15" imgW="190440" imgH="152280" progId="Equation.DSMT4">
                    <p:embed/>
                  </p:oleObj>
                </mc:Choice>
                <mc:Fallback>
                  <p:oleObj name="Equation" r:id="rId15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913" y="3844280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276987"/>
                </p:ext>
              </p:extLst>
            </p:nvPr>
          </p:nvGraphicFramePr>
          <p:xfrm>
            <a:off x="4693841" y="4060304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610" name="Equation" r:id="rId17" imgW="190417" imgH="152334" progId="Equation.DSMT4">
                    <p:embed/>
                  </p:oleObj>
                </mc:Choice>
                <mc:Fallback>
                  <p:oleObj name="Equation" r:id="rId17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3841" y="4060304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Elbow Connector 21"/>
            <p:cNvCxnSpPr>
              <a:stCxn id="19" idx="3"/>
              <a:endCxn id="18" idx="1"/>
            </p:cNvCxnSpPr>
            <p:nvPr/>
          </p:nvCxnSpPr>
          <p:spPr>
            <a:xfrm flipV="1">
              <a:off x="5074841" y="3996680"/>
              <a:ext cx="267072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95056" y="4564484"/>
            <a:ext cx="1029072" cy="952748"/>
            <a:chOff x="4695056" y="4564484"/>
            <a:chExt cx="1029072" cy="952748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064858"/>
                </p:ext>
              </p:extLst>
            </p:nvPr>
          </p:nvGraphicFramePr>
          <p:xfrm>
            <a:off x="4695056" y="5212432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611" name="Equation" r:id="rId18" imgW="190417" imgH="152334" progId="Equation.DSMT4">
                    <p:embed/>
                  </p:oleObj>
                </mc:Choice>
                <mc:Fallback>
                  <p:oleObj name="Equation" r:id="rId18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056" y="5212432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487188"/>
                </p:ext>
              </p:extLst>
            </p:nvPr>
          </p:nvGraphicFramePr>
          <p:xfrm>
            <a:off x="5343128" y="4564484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612" name="Equation" r:id="rId19" imgW="190417" imgH="152334" progId="Equation.DSMT4">
                    <p:embed/>
                  </p:oleObj>
                </mc:Choice>
                <mc:Fallback>
                  <p:oleObj name="Equation" r:id="rId19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3128" y="4564484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Elbow Connector 24"/>
            <p:cNvCxnSpPr>
              <a:stCxn id="20" idx="3"/>
              <a:endCxn id="21" idx="1"/>
            </p:cNvCxnSpPr>
            <p:nvPr/>
          </p:nvCxnSpPr>
          <p:spPr>
            <a:xfrm flipV="1">
              <a:off x="5076056" y="4716884"/>
              <a:ext cx="267072" cy="6479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9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12048"/>
              </p:ext>
            </p:extLst>
          </p:nvPr>
        </p:nvGraphicFramePr>
        <p:xfrm>
          <a:off x="4600153" y="693104"/>
          <a:ext cx="256536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86" name="Equation" r:id="rId3" imgW="1282680" imgH="431640" progId="Equation.DSMT4">
                  <p:embed/>
                </p:oleObj>
              </mc:Choice>
              <mc:Fallback>
                <p:oleObj name="Equation" r:id="rId3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153" y="693104"/>
                        <a:ext cx="256536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44665"/>
              </p:ext>
            </p:extLst>
          </p:nvPr>
        </p:nvGraphicFramePr>
        <p:xfrm>
          <a:off x="1691680" y="693308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87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93308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29382"/>
              </p:ext>
            </p:extLst>
          </p:nvPr>
        </p:nvGraphicFramePr>
        <p:xfrm>
          <a:off x="2400324" y="3502025"/>
          <a:ext cx="2055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88" name="Equation" r:id="rId7" imgW="1028520" imgH="431640" progId="Equation.DSMT4">
                  <p:embed/>
                </p:oleObj>
              </mc:Choice>
              <mc:Fallback>
                <p:oleObj name="Equation" r:id="rId7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24" y="3502025"/>
                        <a:ext cx="20558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972082"/>
              </p:ext>
            </p:extLst>
          </p:nvPr>
        </p:nvGraphicFramePr>
        <p:xfrm>
          <a:off x="4932040" y="4870450"/>
          <a:ext cx="312261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89" name="Equation" r:id="rId9" imgW="1562040" imgH="431640" progId="Equation.DSMT4">
                  <p:embed/>
                </p:oleObj>
              </mc:Choice>
              <mc:Fallback>
                <p:oleObj name="Equation" r:id="rId9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870450"/>
                        <a:ext cx="3122612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4230553" y="1052736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667984"/>
              </p:ext>
            </p:extLst>
          </p:nvPr>
        </p:nvGraphicFramePr>
        <p:xfrm>
          <a:off x="4600153" y="2133672"/>
          <a:ext cx="31240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0" name="Equation" r:id="rId11" imgW="1562040" imgH="431640" progId="Equation.DSMT4">
                  <p:embed/>
                </p:oleObj>
              </mc:Choice>
              <mc:Fallback>
                <p:oleObj name="Equation" r:id="rId11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153" y="2133672"/>
                        <a:ext cx="312408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4600153" y="3861048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4285"/>
              </p:ext>
            </p:extLst>
          </p:nvPr>
        </p:nvGraphicFramePr>
        <p:xfrm>
          <a:off x="4957561" y="3475994"/>
          <a:ext cx="22348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1" name="Equation" r:id="rId13" imgW="1117440" imgH="431640" progId="Equation.DSMT4">
                  <p:embed/>
                </p:oleObj>
              </mc:Choice>
              <mc:Fallback>
                <p:oleObj name="Equation" r:id="rId13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561" y="3475994"/>
                        <a:ext cx="223488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28107"/>
              </p:ext>
            </p:extLst>
          </p:nvPr>
        </p:nvGraphicFramePr>
        <p:xfrm>
          <a:off x="5040833" y="165444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2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833" y="165444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13089"/>
              </p:ext>
            </p:extLst>
          </p:nvPr>
        </p:nvGraphicFramePr>
        <p:xfrm>
          <a:off x="5256857" y="43907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3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857" y="43907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9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3000" dirty="0" smtClean="0"/>
              <a:t>Pre nego što usvojimo pojam težišta, treba da usvojimo pojam </a:t>
            </a:r>
            <a:r>
              <a:rPr lang="sr-Latn-RS" sz="3000" b="1" dirty="0" smtClean="0"/>
              <a:t>središta</a:t>
            </a:r>
            <a:r>
              <a:rPr lang="sr-Latn-RS" sz="3000" dirty="0" smtClean="0"/>
              <a:t> ili </a:t>
            </a:r>
            <a:r>
              <a:rPr lang="sr-Latn-RS" sz="3000" b="1" dirty="0" smtClean="0"/>
              <a:t>centra sistema paralelnih sila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Pretpostavimo da na izvesno kruto telo deluje sistem paralelnih sila.</a:t>
            </a:r>
          </a:p>
          <a:p>
            <a:pPr algn="just"/>
            <a:r>
              <a:rPr lang="sr-Latn-RS" sz="3000" dirty="0" smtClean="0"/>
              <a:t>Ovakav sistem se </a:t>
            </a:r>
            <a:r>
              <a:rPr lang="sr-Latn-RS" sz="3000" b="1" dirty="0" smtClean="0"/>
              <a:t>svodi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na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rezultantu</a:t>
            </a:r>
            <a:r>
              <a:rPr lang="sr-Latn-RS" sz="3000" dirty="0" smtClean="0"/>
              <a:t> koja je paralelna svim silama sistema.</a:t>
            </a:r>
          </a:p>
          <a:p>
            <a:pPr algn="just"/>
            <a:r>
              <a:rPr lang="sr-Latn-RS" sz="3000" b="1" dirty="0" smtClean="0"/>
              <a:t>Glavni moment </a:t>
            </a:r>
            <a:r>
              <a:rPr lang="sr-Latn-RS" sz="3000" dirty="0" smtClean="0"/>
              <a:t>sistema paralelnih sila </a:t>
            </a:r>
            <a:r>
              <a:rPr lang="sr-Latn-RS" sz="3000" b="1" dirty="0" smtClean="0"/>
              <a:t>jednak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nuli</a:t>
            </a:r>
            <a:r>
              <a:rPr lang="sr-Latn-RS" sz="3000" dirty="0" smtClean="0"/>
              <a:t> (0) ili je različit od nule i </a:t>
            </a:r>
            <a:r>
              <a:rPr lang="sr-Latn-RS" sz="3000" b="1" dirty="0" smtClean="0"/>
              <a:t>normalan</a:t>
            </a:r>
            <a:r>
              <a:rPr lang="sr-Latn-RS" sz="3000" dirty="0" smtClean="0"/>
              <a:t> (</a:t>
            </a:r>
            <a:r>
              <a:rPr lang="sr-Latn-RS" sz="3000" dirty="0" smtClean="0">
                <a:sym typeface="Symbol"/>
              </a:rPr>
              <a:t>) </a:t>
            </a:r>
            <a:r>
              <a:rPr lang="sr-Latn-RS" sz="3000" b="1" dirty="0" smtClean="0">
                <a:sym typeface="Symbol"/>
              </a:rPr>
              <a:t>na</a:t>
            </a:r>
            <a:r>
              <a:rPr lang="sr-Latn-RS" sz="3000" dirty="0" smtClean="0">
                <a:sym typeface="Symbol"/>
              </a:rPr>
              <a:t> </a:t>
            </a:r>
            <a:r>
              <a:rPr lang="sr-Latn-RS" sz="3000" b="1" dirty="0" smtClean="0">
                <a:sym typeface="Symbol"/>
              </a:rPr>
              <a:t>rezultatu</a:t>
            </a:r>
            <a:r>
              <a:rPr lang="sr-Latn-RS" sz="3000" dirty="0" smtClean="0">
                <a:sym typeface="Symbol"/>
              </a:rPr>
              <a:t>.</a:t>
            </a: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728" y="1071546"/>
            <a:ext cx="7498080" cy="78581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Središte ili centar sistema paralelnih sila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83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000" b="1" dirty="0" smtClean="0"/>
              <a:t>Središte</a:t>
            </a:r>
            <a:r>
              <a:rPr lang="sr-Latn-RS" sz="3000" dirty="0" smtClean="0"/>
              <a:t> ili </a:t>
            </a:r>
            <a:r>
              <a:rPr lang="sr-Latn-RS" sz="3000" b="1" dirty="0" smtClean="0"/>
              <a:t>centar C</a:t>
            </a:r>
            <a:r>
              <a:rPr lang="sr-Latn-RS" sz="3000" dirty="0" smtClean="0"/>
              <a:t>  sistema paralelnih sila predstavlja napadnu tačku rezultante tog sistema</a:t>
            </a:r>
          </a:p>
          <a:p>
            <a:pPr algn="just"/>
            <a:r>
              <a:rPr lang="sr-Latn-RS" sz="3000" b="1" dirty="0" smtClean="0"/>
              <a:t>Osobina rezultante sistema paralelnih sela </a:t>
            </a:r>
            <a:r>
              <a:rPr lang="sr-Latn-RS" sz="3000" dirty="0" smtClean="0"/>
              <a:t>je da se pri obrtanju svih sila oko odgovarajućih napadnih tačaka, za isti ugao i u istu stranu, i ona obrne oko središta ili centra C, za isti ugao i u istu stranu.</a:t>
            </a:r>
          </a:p>
          <a:p>
            <a:pPr algn="just"/>
            <a:r>
              <a:rPr lang="sr-Latn-RS" sz="3000" dirty="0" smtClean="0"/>
              <a:t>Odavde proizilazi da se </a:t>
            </a:r>
            <a:r>
              <a:rPr lang="sr-Latn-RS" sz="3000" b="1" dirty="0" smtClean="0"/>
              <a:t>središte</a:t>
            </a:r>
            <a:r>
              <a:rPr lang="sr-Latn-RS" sz="3000" dirty="0" smtClean="0"/>
              <a:t> ili </a:t>
            </a:r>
            <a:r>
              <a:rPr lang="sr-Latn-RS" sz="3000" b="1" dirty="0" smtClean="0"/>
              <a:t>centar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C sistema paralelnih sila</a:t>
            </a:r>
            <a:r>
              <a:rPr lang="sr-Latn-RS" sz="3000" dirty="0" smtClean="0"/>
              <a:t>, u odnosu na telo na koji dati sistem sila deluje, ne menja (</a:t>
            </a:r>
            <a:r>
              <a:rPr lang="sr-Latn-RS" sz="3000" b="1" dirty="0" smtClean="0"/>
              <a:t>fiksna je tačka</a:t>
            </a:r>
            <a:r>
              <a:rPr lang="sr-Latn-RS" sz="3000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220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143108" y="1277926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rezultante sistema paralelnih sisla jednak je sumi intenziteta svih sila, tj. </a:t>
            </a:r>
            <a:endParaRPr lang="en-US" sz="2400" dirty="0"/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5483230" y="2200276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22" name="Equation" r:id="rId3" imgW="609480" imgH="431640" progId="Equation.3">
                  <p:embed/>
                </p:oleObj>
              </mc:Choice>
              <mc:Fallback>
                <p:oleObj name="Equation" r:id="rId3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0" y="2200276"/>
                        <a:ext cx="121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3108" y="3292307"/>
            <a:ext cx="342902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glavni moment prema napred rečenom, važi: </a:t>
            </a:r>
            <a:endParaRPr lang="en-US" sz="2400" dirty="0"/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5102236" y="3849694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23" name="Equation" r:id="rId5" imgW="482400" imgH="241200" progId="Equation.3">
                  <p:embed/>
                </p:oleObj>
              </mc:Choice>
              <mc:Fallback>
                <p:oleObj name="Equation" r:id="rId5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36" y="3849694"/>
                        <a:ext cx="965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03976" y="3849694"/>
            <a:ext cx="63341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ili </a:t>
            </a:r>
            <a:endParaRPr lang="en-US" sz="2400" dirty="0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6670684" y="4148147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24" name="Equation" r:id="rId7" imgW="482400" imgH="241200" progId="Equation.3">
                  <p:embed/>
                </p:oleObj>
              </mc:Choice>
              <mc:Fallback>
                <p:oleObj name="Equation" r:id="rId7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84" y="4148147"/>
                        <a:ext cx="965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6673872" y="4778388"/>
          <a:ext cx="104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25" name="Equation" r:id="rId9" imgW="520560" imgH="253800" progId="Equation.3">
                  <p:embed/>
                </p:oleObj>
              </mc:Choice>
              <mc:Fallback>
                <p:oleObj name="Equation" r:id="rId9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72" y="4778388"/>
                        <a:ext cx="104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4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57290" y="421481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Primer sistema paralelnih sila koji deluje na proizvoljno kruto telo i rezultanta tog sistema</a:t>
            </a:r>
            <a:endParaRPr lang="sr-Latn-BA" sz="2400" i="1" dirty="0"/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5143504" y="859208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6" name="Equation" r:id="rId3" imgW="609480" imgH="431640" progId="Equation.3">
                  <p:embed/>
                </p:oleObj>
              </mc:Choice>
              <mc:Fallback>
                <p:oleObj name="Equation" r:id="rId3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859208"/>
                        <a:ext cx="121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6500826" y="101955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7" name="Equation" r:id="rId5" imgW="482400" imgH="241200" progId="Equation.3">
                  <p:embed/>
                </p:oleObj>
              </mc:Choice>
              <mc:Fallback>
                <p:oleObj name="Equation" r:id="rId5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1019550"/>
                        <a:ext cx="965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7643834" y="994150"/>
          <a:ext cx="104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8" name="Equation" r:id="rId7" imgW="520560" imgH="253800" progId="Equation.3">
                  <p:embed/>
                </p:oleObj>
              </mc:Choice>
              <mc:Fallback>
                <p:oleObj name="Equation" r:id="rId7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994150"/>
                        <a:ext cx="104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3504" y="2002216"/>
            <a:ext cx="278608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Kordinate napadnih tačaka sila na slici, su: </a:t>
            </a:r>
            <a:endParaRPr lang="en-US" sz="2400" dirty="0"/>
          </a:p>
        </p:txBody>
      </p:sp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6929454" y="2968625"/>
          <a:ext cx="1371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9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2968625"/>
                        <a:ext cx="1371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29322" y="3967467"/>
            <a:ext cx="235745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i</a:t>
            </a:r>
            <a:r>
              <a:rPr lang="sr-Latn-RS" sz="2400" dirty="0" smtClean="0"/>
              <a:t> iste su poznate. </a:t>
            </a:r>
            <a:endParaRPr lang="en-US" sz="2400" dirty="0"/>
          </a:p>
        </p:txBody>
      </p:sp>
      <p:pic>
        <p:nvPicPr>
          <p:cNvPr id="12" name="Picture 11" descr="Statika13-P15-Fig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7642" y="872686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6" name="Elbow Connector 5"/>
          <p:cNvCxnSpPr>
            <a:stCxn id="14" idx="3"/>
            <a:endCxn id="263173" idx="3"/>
          </p:cNvCxnSpPr>
          <p:nvPr/>
        </p:nvCxnSpPr>
        <p:spPr>
          <a:xfrm flipV="1">
            <a:off x="8286776" y="3400425"/>
            <a:ext cx="14278" cy="797875"/>
          </a:xfrm>
          <a:prstGeom prst="bentConnector3">
            <a:avLst>
              <a:gd name="adj1" fmla="val 17010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67340" y="857232"/>
            <a:ext cx="271464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Koordinate središte ili centar datog sistema paralelnih sila, su: </a:t>
            </a:r>
            <a:endParaRPr lang="en-US" sz="24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838976" y="2143116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07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76" y="2143116"/>
                        <a:ext cx="1447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95968" y="2786058"/>
            <a:ext cx="257176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i</a:t>
            </a:r>
            <a:r>
              <a:rPr lang="sr-Latn-RS" sz="2400" dirty="0" smtClean="0"/>
              <a:t> iste treba odrediti.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00400" y="4771067"/>
            <a:ext cx="35764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Svim silama možemo pridružiti jedinični vektor 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354272"/>
              </p:ext>
            </p:extLst>
          </p:nvPr>
        </p:nvGraphicFramePr>
        <p:xfrm>
          <a:off x="5491336" y="5398864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08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336" y="5398864"/>
                        <a:ext cx="3048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21562" y="4221088"/>
            <a:ext cx="235745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i iste izraziti na način 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01193"/>
              </p:ext>
            </p:extLst>
          </p:nvPr>
        </p:nvGraphicFramePr>
        <p:xfrm>
          <a:off x="7232848" y="4806886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09" name="Equation" r:id="rId7" imgW="685800" imgH="457200" progId="Equation.3">
                  <p:embed/>
                </p:oleObj>
              </mc:Choice>
              <mc:Fallback>
                <p:oleObj name="Equation" r:id="rId7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848" y="4806886"/>
                        <a:ext cx="1371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tatika13-P15-Fig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04" y="872686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7" idx="3"/>
            <a:endCxn id="6" idx="3"/>
          </p:cNvCxnSpPr>
          <p:nvPr/>
        </p:nvCxnSpPr>
        <p:spPr>
          <a:xfrm flipV="1">
            <a:off x="8267736" y="2371716"/>
            <a:ext cx="19040" cy="645175"/>
          </a:xfrm>
          <a:prstGeom prst="bentConnector3">
            <a:avLst>
              <a:gd name="adj1" fmla="val 130063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0"/>
            <a:endCxn id="10" idx="1"/>
          </p:cNvCxnSpPr>
          <p:nvPr/>
        </p:nvCxnSpPr>
        <p:spPr>
          <a:xfrm rot="5400000" flipH="1" flipV="1">
            <a:off x="4787856" y="3737361"/>
            <a:ext cx="134480" cy="193293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714876" y="2800175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središta sistema paralelnih sila</a:t>
            </a:r>
            <a:endParaRPr lang="sr-Latn-BA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4137047"/>
            <a:ext cx="707236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Za određivanje koordinata središta sistema paralelnih sila primenimo </a:t>
            </a:r>
            <a:r>
              <a:rPr lang="sr-Latn-BA" sz="2400" b="1" dirty="0" smtClean="0">
                <a:solidFill>
                  <a:srgbClr val="0000FF"/>
                </a:solidFill>
              </a:rPr>
              <a:t>Varinjonov teorem </a:t>
            </a:r>
            <a:r>
              <a:rPr lang="sr-Latn-BA" sz="2400" dirty="0" smtClean="0"/>
              <a:t>za tačku </a:t>
            </a:r>
            <a:r>
              <a:rPr lang="sr-Latn-BA" sz="2400" dirty="0" smtClean="0">
                <a:sym typeface="Symbol"/>
              </a:rPr>
              <a:t>C (središte sistema paralelnih cila)</a:t>
            </a:r>
            <a:r>
              <a:rPr lang="sr-Latn-RS" sz="2400" dirty="0" smtClean="0"/>
              <a:t>. </a:t>
            </a:r>
            <a:endParaRPr lang="en-US" sz="2400" dirty="0"/>
          </a:p>
        </p:txBody>
      </p:sp>
      <p:graphicFrame>
        <p:nvGraphicFramePr>
          <p:cNvPr id="262152" name="Object 8"/>
          <p:cNvGraphicFramePr>
            <a:graphicFrameLocks noChangeAspect="1"/>
          </p:cNvGraphicFramePr>
          <p:nvPr/>
        </p:nvGraphicFramePr>
        <p:xfrm>
          <a:off x="5000628" y="571480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0" name="Equation" r:id="rId3" imgW="927000" imgH="228600" progId="Equation.3">
                  <p:embed/>
                </p:oleObj>
              </mc:Choice>
              <mc:Fallback>
                <p:oleObj name="Equation" r:id="rId3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71480"/>
                        <a:ext cx="1854200" cy="457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4870450" y="5137168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1" name="Equation" r:id="rId5" imgW="1866600" imgH="431640" progId="Equation.3">
                  <p:embed/>
                </p:oleObj>
              </mc:Choice>
              <mc:Fallback>
                <p:oleObj name="Equation" r:id="rId5" imgW="1866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5137168"/>
                        <a:ext cx="373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tatika13-P15-Fig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571480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05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7000892" y="642918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4"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642918"/>
                        <a:ext cx="1346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7261260" y="121441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5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60" y="121441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7000892" y="1685906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6" name="Equation" r:id="rId7" imgW="672840" imgH="228600" progId="Equation.3">
                  <p:embed/>
                </p:oleObj>
              </mc:Choice>
              <mc:Fallback>
                <p:oleObj name="Equation" r:id="rId7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1685906"/>
                        <a:ext cx="1346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346960" y="235743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65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62895"/>
              </p:ext>
            </p:extLst>
          </p:nvPr>
        </p:nvGraphicFramePr>
        <p:xfrm>
          <a:off x="5572125" y="4065588"/>
          <a:ext cx="259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7" name="Equation" r:id="rId9" imgW="1295280" imgH="431640" progId="Equation.DSMT4">
                  <p:embed/>
                </p:oleObj>
              </mc:Choice>
              <mc:Fallback>
                <p:oleObj name="Equation" r:id="rId9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065588"/>
                        <a:ext cx="2590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5000628" y="2636838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8" name="Equation" r:id="rId11" imgW="1866600" imgH="431640" progId="Equation.3">
                  <p:embed/>
                </p:oleObj>
              </mc:Choice>
              <mc:Fallback>
                <p:oleObj name="Equation" r:id="rId11" imgW="1866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636838"/>
                        <a:ext cx="373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6715140" y="35941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9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59410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Statika13-P15-Fig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328" y="65837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60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Proizvoljni prostorni sistem sila – Uslovi ravnoteže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Da bi kruto telo usled delovanja proizvoljnog prostornog  sistema sila, bilo u ravnoteži (stanju mirovanja), potrebno je i dovoljno da </a:t>
            </a:r>
            <a:r>
              <a:rPr lang="sr-Latn-RS" sz="3000" dirty="0" smtClean="0">
                <a:solidFill>
                  <a:srgbClr val="FF0000"/>
                </a:solidFill>
              </a:rPr>
              <a:t>glavni vektor</a:t>
            </a:r>
            <a:r>
              <a:rPr lang="sr-Latn-RS" sz="3000" dirty="0" smtClean="0"/>
              <a:t> i </a:t>
            </a:r>
            <a:r>
              <a:rPr lang="sr-Latn-RS" sz="3000" dirty="0" smtClean="0">
                <a:solidFill>
                  <a:srgbClr val="0000FF"/>
                </a:solidFill>
              </a:rPr>
              <a:t>glavni moment</a:t>
            </a:r>
            <a:r>
              <a:rPr lang="sr-Latn-RS" sz="3000" dirty="0" smtClean="0"/>
              <a:t> tog sistema sila, budu jednaki nuli (0).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87588"/>
              </p:ext>
            </p:extLst>
          </p:nvPr>
        </p:nvGraphicFramePr>
        <p:xfrm>
          <a:off x="1907704" y="3997176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4" name="Equation" r:id="rId3" imgW="482391" imgH="507780" progId="Equation.DSMT4">
                  <p:embed/>
                </p:oleObj>
              </mc:Choice>
              <mc:Fallback>
                <p:oleObj name="Equation" r:id="rId3" imgW="482391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997176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3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57004"/>
              </p:ext>
            </p:extLst>
          </p:nvPr>
        </p:nvGraphicFramePr>
        <p:xfrm>
          <a:off x="5220072" y="1951038"/>
          <a:ext cx="259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8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951038"/>
                        <a:ext cx="2590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6478634" y="879471"/>
          <a:ext cx="109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9" name="Equation" r:id="rId5" imgW="545760" imgH="253800" progId="Equation.3">
                  <p:embed/>
                </p:oleObj>
              </mc:Choice>
              <mc:Fallback>
                <p:oleObj name="Equation" r:id="rId5" imgW="545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634" y="879471"/>
                        <a:ext cx="1092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6763262" y="1592727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88446"/>
              </p:ext>
            </p:extLst>
          </p:nvPr>
        </p:nvGraphicFramePr>
        <p:xfrm>
          <a:off x="5234384" y="3422650"/>
          <a:ext cx="279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0" name="Equation" r:id="rId7" imgW="1396800" imgH="431640" progId="Equation.DSMT4">
                  <p:embed/>
                </p:oleObj>
              </mc:Choice>
              <mc:Fallback>
                <p:oleObj name="Equation" r:id="rId7" imgW="1396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384" y="3422650"/>
                        <a:ext cx="2794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6346856" y="295117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1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56" y="295117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0" name="Object 10"/>
          <p:cNvGraphicFramePr>
            <a:graphicFrameLocks noChangeAspect="1"/>
          </p:cNvGraphicFramePr>
          <p:nvPr/>
        </p:nvGraphicFramePr>
        <p:xfrm>
          <a:off x="4675214" y="4851416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2" name="Equation" r:id="rId11" imgW="1841400" imgH="431640" progId="Equation.3">
                  <p:embed/>
                </p:oleObj>
              </mc:Choice>
              <mc:Fallback>
                <p:oleObj name="Equation" r:id="rId11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214" y="4851416"/>
                        <a:ext cx="3683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1" name="Object 11"/>
          <p:cNvGraphicFramePr>
            <a:graphicFrameLocks noChangeAspect="1"/>
          </p:cNvGraphicFramePr>
          <p:nvPr/>
        </p:nvGraphicFramePr>
        <p:xfrm>
          <a:off x="6364318" y="437993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3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318" y="437993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tatika13-P15-Fig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7642" y="1229876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1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66043"/>
              </p:ext>
            </p:extLst>
          </p:nvPr>
        </p:nvGraphicFramePr>
        <p:xfrm>
          <a:off x="4860032" y="2260588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29" name="Equation" r:id="rId3" imgW="1841400" imgH="431640" progId="Equation.3">
                  <p:embed/>
                </p:oleObj>
              </mc:Choice>
              <mc:Fallback>
                <p:oleObj name="Equation" r:id="rId3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260588"/>
                        <a:ext cx="3683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49791"/>
              </p:ext>
            </p:extLst>
          </p:nvPr>
        </p:nvGraphicFramePr>
        <p:xfrm>
          <a:off x="6288792" y="45942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30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792" y="45942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78501"/>
              </p:ext>
            </p:extLst>
          </p:nvPr>
        </p:nvGraphicFramePr>
        <p:xfrm>
          <a:off x="4860032" y="5014930"/>
          <a:ext cx="317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31" name="Equation" r:id="rId7" imgW="1587240" imgH="457200" progId="Equation.3">
                  <p:embed/>
                </p:oleObj>
              </mc:Choice>
              <mc:Fallback>
                <p:oleObj name="Equation" r:id="rId7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014930"/>
                        <a:ext cx="3175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571480"/>
            <a:ext cx="3714776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Konstantu u vektorskom proizvodu možemo vezati uz bilo koji vektor, i saglasno tome</a:t>
            </a:r>
            <a:r>
              <a:rPr lang="sr-Latn-RS" sz="2400" dirty="0" smtClean="0"/>
              <a:t> iz</a:t>
            </a:r>
            <a:endParaRPr lang="en-US" sz="2400" dirty="0"/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547590"/>
              </p:ext>
            </p:extLst>
          </p:nvPr>
        </p:nvGraphicFramePr>
        <p:xfrm>
          <a:off x="4860032" y="3643314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32" name="Equation" r:id="rId9" imgW="1841400" imgH="431640" progId="Equation.3">
                  <p:embed/>
                </p:oleObj>
              </mc:Choice>
              <mc:Fallback>
                <p:oleObj name="Equation" r:id="rId9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3314"/>
                        <a:ext cx="3683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80738"/>
              </p:ext>
            </p:extLst>
          </p:nvPr>
        </p:nvGraphicFramePr>
        <p:xfrm>
          <a:off x="6288792" y="321468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33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792" y="321468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tatika13-P15-Fig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1640" y="571480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2" name="Elbow Connector 11"/>
          <p:cNvCxnSpPr>
            <a:stCxn id="5" idx="3"/>
            <a:endCxn id="8" idx="3"/>
          </p:cNvCxnSpPr>
          <p:nvPr/>
        </p:nvCxnSpPr>
        <p:spPr>
          <a:xfrm flipV="1">
            <a:off x="8543032" y="1356310"/>
            <a:ext cx="31776" cy="1336078"/>
          </a:xfrm>
          <a:prstGeom prst="bentConnector3">
            <a:avLst>
              <a:gd name="adj1" fmla="val 81941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00628" y="3500438"/>
          <a:ext cx="320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90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500438"/>
                        <a:ext cx="3200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5000628" y="2000240"/>
          <a:ext cx="317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91" name="Equation" r:id="rId5" imgW="1587240" imgH="457200" progId="Equation.3">
                  <p:embed/>
                </p:oleObj>
              </mc:Choice>
              <mc:Fallback>
                <p:oleObj name="Equation" r:id="rId5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000240"/>
                        <a:ext cx="3175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628" y="642918"/>
            <a:ext cx="371477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Vektor položaja središta ili centra C sistema paralelnih sila je fiksan i zbog toga iz</a:t>
            </a:r>
            <a:endParaRPr lang="en-US" sz="2400" dirty="0"/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6000760" y="300037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92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00037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1428" y="4509120"/>
            <a:ext cx="31750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Ovo će biti jednako nuli (0) ako je</a:t>
            </a:r>
            <a:endParaRPr lang="en-US" sz="2400" dirty="0"/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91798"/>
              </p:ext>
            </p:extLst>
          </p:nvPr>
        </p:nvGraphicFramePr>
        <p:xfrm>
          <a:off x="3955008" y="5065213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93" name="Equation" r:id="rId9" imgW="1244520" imgH="431640" progId="Equation.3">
                  <p:embed/>
                </p:oleObj>
              </mc:Choice>
              <mc:Fallback>
                <p:oleObj name="Equation" r:id="rId9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008" y="5065213"/>
                        <a:ext cx="248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tatika13-P15-Fig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65837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2" name="Elbow Connector 11"/>
          <p:cNvCxnSpPr>
            <a:stCxn id="268291" idx="3"/>
            <a:endCxn id="7" idx="3"/>
          </p:cNvCxnSpPr>
          <p:nvPr/>
        </p:nvCxnSpPr>
        <p:spPr>
          <a:xfrm flipV="1">
            <a:off x="8175628" y="1243083"/>
            <a:ext cx="539776" cy="1214357"/>
          </a:xfrm>
          <a:prstGeom prst="bentConnector3">
            <a:avLst>
              <a:gd name="adj1" fmla="val 14235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  <a:endCxn id="5" idx="3"/>
          </p:cNvCxnSpPr>
          <p:nvPr/>
        </p:nvCxnSpPr>
        <p:spPr>
          <a:xfrm flipV="1">
            <a:off x="5686428" y="3957638"/>
            <a:ext cx="2514600" cy="966981"/>
          </a:xfrm>
          <a:prstGeom prst="bentConnector3">
            <a:avLst>
              <a:gd name="adj1" fmla="val 10909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357290" y="57148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9" name="Equation" r:id="rId3" imgW="1244520" imgH="431640" progId="Equation.3">
                  <p:embed/>
                </p:oleObj>
              </mc:Choice>
              <mc:Fallback>
                <p:oleObj name="Equation" r:id="rId3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571480"/>
                        <a:ext cx="248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4357686" y="571480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0" name="Equation" r:id="rId5" imgW="1028520" imgH="431640" progId="Equation.3">
                  <p:embed/>
                </p:oleObj>
              </mc:Choice>
              <mc:Fallback>
                <p:oleObj name="Equation" r:id="rId5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71480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645036" y="1966914"/>
          <a:ext cx="1498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1" name="Equation" r:id="rId7" imgW="749160" imgH="838080" progId="Equation.3">
                  <p:embed/>
                </p:oleObj>
              </mc:Choice>
              <mc:Fallback>
                <p:oleObj name="Equation" r:id="rId7" imgW="7491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36" y="1966914"/>
                        <a:ext cx="14986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5286380" y="150017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2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150017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3929058" y="85723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3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85723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9" name="Object 7"/>
          <p:cNvGraphicFramePr>
            <a:graphicFrameLocks noChangeAspect="1"/>
          </p:cNvGraphicFramePr>
          <p:nvPr/>
        </p:nvGraphicFramePr>
        <p:xfrm>
          <a:off x="1643042" y="2535238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4" name="Equation" r:id="rId13" imgW="1295280" imgH="253800" progId="Equation.3">
                  <p:embed/>
                </p:oleObj>
              </mc:Choice>
              <mc:Fallback>
                <p:oleObj name="Equation" r:id="rId13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535238"/>
                        <a:ext cx="2590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0" name="Object 8"/>
          <p:cNvGraphicFramePr>
            <a:graphicFrameLocks noChangeAspect="1"/>
          </p:cNvGraphicFramePr>
          <p:nvPr/>
        </p:nvGraphicFramePr>
        <p:xfrm>
          <a:off x="6572264" y="2500306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5" name="Equation" r:id="rId15" imgW="1143000" imgH="253800" progId="Equation.3">
                  <p:embed/>
                </p:oleObj>
              </mc:Choice>
              <mc:Fallback>
                <p:oleObj name="Equation" r:id="rId15" imgW="1143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2500306"/>
                        <a:ext cx="2286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 flipH="1">
            <a:off x="4286248" y="2714621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Right Arrow 11"/>
          <p:cNvSpPr/>
          <p:nvPr/>
        </p:nvSpPr>
        <p:spPr>
          <a:xfrm rot="10800000">
            <a:off x="6212826" y="271462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69321" name="Object 9"/>
          <p:cNvGraphicFramePr>
            <a:graphicFrameLocks noChangeAspect="1"/>
          </p:cNvGraphicFramePr>
          <p:nvPr/>
        </p:nvGraphicFramePr>
        <p:xfrm>
          <a:off x="3038475" y="4181492"/>
          <a:ext cx="4851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6" name="Equation" r:id="rId17" imgW="2425680" imgH="838080" progId="Equation.3">
                  <p:embed/>
                </p:oleObj>
              </mc:Choice>
              <mc:Fallback>
                <p:oleObj name="Equation" r:id="rId17" imgW="2425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4181492"/>
                        <a:ext cx="4851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2" name="Object 10"/>
          <p:cNvGraphicFramePr>
            <a:graphicFrameLocks noChangeAspect="1"/>
          </p:cNvGraphicFramePr>
          <p:nvPr/>
        </p:nvGraphicFramePr>
        <p:xfrm>
          <a:off x="5286380" y="37369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7" name="Equation" r:id="rId19" imgW="139680" imgH="203040" progId="Equation.3">
                  <p:embed/>
                </p:oleObj>
              </mc:Choice>
              <mc:Fallback>
                <p:oleObj name="Equation" r:id="rId1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73698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1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graphicFrame>
        <p:nvGraphicFramePr>
          <p:cNvPr id="270338" name="Object 2"/>
          <p:cNvGraphicFramePr>
            <a:graphicFrameLocks noChangeAspect="1"/>
          </p:cNvGraphicFramePr>
          <p:nvPr/>
        </p:nvGraphicFramePr>
        <p:xfrm>
          <a:off x="1643042" y="3000372"/>
          <a:ext cx="6172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5" name="Equation" r:id="rId3" imgW="3085920" imgH="838080" progId="Equation.3">
                  <p:embed/>
                </p:oleObj>
              </mc:Choice>
              <mc:Fallback>
                <p:oleObj name="Equation" r:id="rId3" imgW="30859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3000372"/>
                        <a:ext cx="61722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39" name="Object 3"/>
          <p:cNvGraphicFramePr>
            <a:graphicFrameLocks noChangeAspect="1"/>
          </p:cNvGraphicFramePr>
          <p:nvPr/>
        </p:nvGraphicFramePr>
        <p:xfrm>
          <a:off x="1643042" y="658790"/>
          <a:ext cx="4851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6" name="Equation" r:id="rId5" imgW="2425680" imgH="838080" progId="Equation.3">
                  <p:embed/>
                </p:oleObj>
              </mc:Choice>
              <mc:Fallback>
                <p:oleObj name="Equation" r:id="rId5" imgW="2425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658790"/>
                        <a:ext cx="4851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3643306" y="24288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77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4288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0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271362" name="Object 2"/>
          <p:cNvGraphicFramePr>
            <a:graphicFrameLocks noChangeAspect="1"/>
          </p:cNvGraphicFramePr>
          <p:nvPr/>
        </p:nvGraphicFramePr>
        <p:xfrm>
          <a:off x="1357311" y="500042"/>
          <a:ext cx="6172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8" name="Equation" r:id="rId3" imgW="3085920" imgH="838080" progId="Equation.3">
                  <p:embed/>
                </p:oleObj>
              </mc:Choice>
              <mc:Fallback>
                <p:oleObj name="Equation" r:id="rId3" imgW="30859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1" y="500042"/>
                        <a:ext cx="61722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3357561" y="235741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9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1" y="235741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1357290" y="2824170"/>
          <a:ext cx="5664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0" name="Equation" r:id="rId7" imgW="2831760" imgH="838080" progId="Equation.3">
                  <p:embed/>
                </p:oleObj>
              </mc:Choice>
              <mc:Fallback>
                <p:oleObj name="Equation" r:id="rId7" imgW="2831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824170"/>
                        <a:ext cx="5664200" cy="1676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7429520" y="3214686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1" name="Equation" r:id="rId9" imgW="609480" imgH="431640" progId="Equation.3">
                  <p:embed/>
                </p:oleObj>
              </mc:Choice>
              <mc:Fallback>
                <p:oleObj name="Equation" r:id="rId9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3214686"/>
                        <a:ext cx="121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7072330" y="3571876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71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88340"/>
              </p:ext>
            </p:extLst>
          </p:nvPr>
        </p:nvGraphicFramePr>
        <p:xfrm>
          <a:off x="2724224" y="4695824"/>
          <a:ext cx="5664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2" name="Equation" r:id="rId11" imgW="2831760" imgH="609480" progId="Equation.3">
                  <p:embed/>
                </p:oleObj>
              </mc:Choice>
              <mc:Fallback>
                <p:oleObj name="Equation" r:id="rId11" imgW="28317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224" y="4695824"/>
                        <a:ext cx="56642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78926"/>
              </p:ext>
            </p:extLst>
          </p:nvPr>
        </p:nvGraphicFramePr>
        <p:xfrm>
          <a:off x="1763688" y="45347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3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347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1672"/>
              </p:ext>
            </p:extLst>
          </p:nvPr>
        </p:nvGraphicFramePr>
        <p:xfrm>
          <a:off x="2217738" y="542845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64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542845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2"/>
            <a:endCxn id="10" idx="1"/>
          </p:cNvCxnSpPr>
          <p:nvPr/>
        </p:nvCxnSpPr>
        <p:spPr>
          <a:xfrm rot="16200000" flipH="1">
            <a:off x="1740719" y="5103837"/>
            <a:ext cx="639688" cy="31435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8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857620" y="4443249"/>
            <a:ext cx="464347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Obrtanjem oko napadnih tačaka sve sile sistema na levoj slici, dovedene su u položaj paralelnosti sa </a:t>
            </a:r>
            <a:r>
              <a:rPr lang="sr-Latn-BA" sz="2400" i="1" dirty="0" smtClean="0"/>
              <a:t>z </a:t>
            </a:r>
            <a:r>
              <a:rPr lang="sr-Latn-BA" sz="2400" dirty="0" smtClean="0"/>
              <a:t>osom.</a:t>
            </a:r>
            <a:endParaRPr lang="en-US" sz="2400" dirty="0"/>
          </a:p>
        </p:txBody>
      </p:sp>
      <p:pic>
        <p:nvPicPr>
          <p:cNvPr id="5" name="Picture 4" descr="Statika13-P15-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869373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72" y="869373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7" name="Elbow Connector 6"/>
          <p:cNvCxnSpPr>
            <a:stCxn id="6" idx="0"/>
            <a:endCxn id="5" idx="0"/>
          </p:cNvCxnSpPr>
          <p:nvPr/>
        </p:nvCxnSpPr>
        <p:spPr>
          <a:xfrm rot="16200000" flipV="1">
            <a:off x="5027462" y="-965711"/>
            <a:ext cx="12700" cy="3670168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6" idx="3"/>
          </p:cNvCxnSpPr>
          <p:nvPr/>
        </p:nvCxnSpPr>
        <p:spPr>
          <a:xfrm flipH="1" flipV="1">
            <a:off x="8483320" y="2540439"/>
            <a:ext cx="17770" cy="2502975"/>
          </a:xfrm>
          <a:prstGeom prst="bentConnector3">
            <a:avLst>
              <a:gd name="adj1" fmla="val -128643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5000628" y="571480"/>
            <a:ext cx="3500462" cy="23083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Koordinate središta C sistema paralelnih sila možemo odrediti i primenom </a:t>
            </a:r>
            <a:r>
              <a:rPr lang="sr-Latn-BA" sz="2400" dirty="0" smtClean="0">
                <a:solidFill>
                  <a:srgbClr val="0000FF"/>
                </a:solidFill>
              </a:rPr>
              <a:t>Varinjonovog teorema za koordinatne ose</a:t>
            </a:r>
            <a:r>
              <a:rPr lang="sr-Latn-BA" sz="2400" dirty="0" smtClean="0"/>
              <a:t>. </a:t>
            </a:r>
            <a:endParaRPr lang="en-US" sz="2400" dirty="0"/>
          </a:p>
        </p:txBody>
      </p:sp>
      <p:pic>
        <p:nvPicPr>
          <p:cNvPr id="5" name="Picture 4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96" y="571480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00628" y="3071810"/>
            <a:ext cx="350046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olidFill>
                  <a:srgbClr val="0000FF"/>
                </a:solidFill>
              </a:rPr>
              <a:t>Varinjonov teorem </a:t>
            </a:r>
            <a:r>
              <a:rPr lang="sr-Latn-BA" sz="2400" dirty="0" smtClean="0"/>
              <a:t>za koordinatne ose </a:t>
            </a:r>
            <a:r>
              <a:rPr lang="sr-Latn-BA" sz="2400" dirty="0" smtClean="0">
                <a:solidFill>
                  <a:srgbClr val="0000FF"/>
                </a:solidFill>
              </a:rPr>
              <a:t>x</a:t>
            </a:r>
            <a:r>
              <a:rPr lang="sr-Latn-BA" sz="2400" dirty="0" smtClean="0"/>
              <a:t> i </a:t>
            </a:r>
            <a:r>
              <a:rPr lang="sr-Latn-BA" sz="2400" dirty="0" smtClean="0">
                <a:solidFill>
                  <a:srgbClr val="0000FF"/>
                </a:solidFill>
              </a:rPr>
              <a:t>y</a:t>
            </a:r>
            <a:r>
              <a:rPr lang="sr-Latn-BA" sz="2400" dirty="0" smtClean="0"/>
              <a:t>, glasi: </a:t>
            </a:r>
            <a:endParaRPr lang="en-US" sz="2400" dirty="0"/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6000760" y="4000504"/>
          <a:ext cx="1828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7" name="Equation" r:id="rId4" imgW="914400" imgH="888840" progId="Equation.3">
                  <p:embed/>
                </p:oleObj>
              </mc:Choice>
              <mc:Fallback>
                <p:oleObj name="Equation" r:id="rId4" imgW="914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4000504"/>
                        <a:ext cx="18288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2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pic>
        <p:nvPicPr>
          <p:cNvPr id="4" name="Picture 3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20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34277"/>
              </p:ext>
            </p:extLst>
          </p:nvPr>
        </p:nvGraphicFramePr>
        <p:xfrm>
          <a:off x="5707063" y="500063"/>
          <a:ext cx="157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0" name="Equation" r:id="rId4" imgW="787320" imgH="533160" progId="Equation.3">
                  <p:embed/>
                </p:oleObj>
              </mc:Choice>
              <mc:Fallback>
                <p:oleObj name="Equation" r:id="rId4" imgW="787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500063"/>
                        <a:ext cx="15748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95986" y="4286256"/>
          <a:ext cx="2133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1" name="Equation" r:id="rId6" imgW="1066680" imgH="888840" progId="Equation.3">
                  <p:embed/>
                </p:oleObj>
              </mc:Choice>
              <mc:Fallback>
                <p:oleObj name="Equation" r:id="rId6" imgW="1066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86" y="4286256"/>
                        <a:ext cx="2133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795986" y="2000240"/>
          <a:ext cx="1828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2" name="Equation" r:id="rId8" imgW="914400" imgH="888840" progId="Equation.3">
                  <p:embed/>
                </p:oleObj>
              </mc:Choice>
              <mc:Fallback>
                <p:oleObj name="Equation" r:id="rId8" imgW="914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86" y="2000240"/>
                        <a:ext cx="18288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6367490" y="171561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16200000">
            <a:off x="6366366" y="3930191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7715272" y="27146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3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27146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9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544433"/>
              </p:ext>
            </p:extLst>
          </p:nvPr>
        </p:nvGraphicFramePr>
        <p:xfrm>
          <a:off x="1755179" y="866775"/>
          <a:ext cx="2438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4" name="Equation" r:id="rId3" imgW="1218960" imgH="914400" progId="Equation.3">
                  <p:embed/>
                </p:oleObj>
              </mc:Choice>
              <mc:Fallback>
                <p:oleObj name="Equation" r:id="rId3" imgW="12189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179" y="866775"/>
                        <a:ext cx="24384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1285852" y="160652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5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60652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05572"/>
              </p:ext>
            </p:extLst>
          </p:nvPr>
        </p:nvGraphicFramePr>
        <p:xfrm>
          <a:off x="4721200" y="561972"/>
          <a:ext cx="1651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6" name="Equation" r:id="rId7" imgW="825480" imgH="1218960" progId="Equation.3">
                  <p:embed/>
                </p:oleObj>
              </mc:Choice>
              <mc:Fallback>
                <p:oleObj name="Equation" r:id="rId7" imgW="8254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00" y="561972"/>
                        <a:ext cx="1651000" cy="2438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34409"/>
              </p:ext>
            </p:extLst>
          </p:nvPr>
        </p:nvGraphicFramePr>
        <p:xfrm>
          <a:off x="4263008" y="160652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7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008" y="1606527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99682"/>
              </p:ext>
            </p:extLst>
          </p:nvPr>
        </p:nvGraphicFramePr>
        <p:xfrm>
          <a:off x="1475656" y="476672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8" name="Equation" r:id="rId3" imgW="482391" imgH="507780" progId="Equation.DSMT4">
                  <p:embed/>
                </p:oleObj>
              </mc:Choice>
              <mc:Fallback>
                <p:oleObj name="Equation" r:id="rId3" imgW="482391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6672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58033"/>
              </p:ext>
            </p:extLst>
          </p:nvPr>
        </p:nvGraphicFramePr>
        <p:xfrm>
          <a:off x="2771800" y="476697"/>
          <a:ext cx="10858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9" name="Equation" r:id="rId5" imgW="723600" imgH="2641320" progId="Equation.DSMT4">
                  <p:embed/>
                </p:oleObj>
              </mc:Choice>
              <mc:Fallback>
                <p:oleObj name="Equation" r:id="rId5" imgW="72360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76697"/>
                        <a:ext cx="1085850" cy="3959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7944" y="476672"/>
            <a:ext cx="4608512" cy="30469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Da bi kruto telo usled delovanja proizvoljnog prostornog sistema sila, bilo u ravnoteži, potrebno je i dovoljno da mu: </a:t>
            </a:r>
            <a:r>
              <a:rPr lang="sr-Latn-RS" sz="2400" dirty="0" smtClean="0">
                <a:solidFill>
                  <a:srgbClr val="0070C0"/>
                </a:solidFill>
              </a:rPr>
              <a:t>Sume projekcija svih  sila na ose </a:t>
            </a:r>
            <a:r>
              <a:rPr lang="en-US" sz="2400" dirty="0" smtClean="0">
                <a:solidFill>
                  <a:srgbClr val="0070C0"/>
                </a:solidFill>
              </a:rPr>
              <a:t>p</a:t>
            </a:r>
            <a:r>
              <a:rPr lang="sr-Latn-RS" sz="2400" dirty="0" smtClean="0">
                <a:solidFill>
                  <a:srgbClr val="0070C0"/>
                </a:solidFill>
              </a:rPr>
              <a:t>ravouglog koordinatnog sistema </a:t>
            </a:r>
            <a:r>
              <a:rPr lang="sr-Latn-RS" sz="2400" dirty="0" smtClean="0"/>
              <a:t>i </a:t>
            </a:r>
            <a:r>
              <a:rPr lang="sr-Latn-RS" sz="2400" dirty="0" smtClean="0">
                <a:solidFill>
                  <a:srgbClr val="00B050"/>
                </a:solidFill>
              </a:rPr>
              <a:t>sume momenata svih sila, za te ose</a:t>
            </a:r>
            <a:r>
              <a:rPr lang="sr-Latn-RS" sz="2400" dirty="0" smtClean="0"/>
              <a:t>, </a:t>
            </a:r>
            <a:r>
              <a:rPr lang="sr-Latn-RS" sz="2400" dirty="0"/>
              <a:t>budu jednake nuli (0</a:t>
            </a:r>
            <a:r>
              <a:rPr lang="sr-Latn-RS" sz="2400" dirty="0" smtClean="0"/>
              <a:t>).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771800" y="4581128"/>
            <a:ext cx="5904656" cy="1569660"/>
          </a:xfrm>
          <a:prstGeom prst="rect">
            <a:avLst/>
          </a:prstGeom>
          <a:ln>
            <a:solidFill>
              <a:srgbClr val="4B220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Prostorni sistem sila koji ispunjava ove uslove jeste uravnoteženi sistem sila (telo na koji deluje ovakav sistem nalazi se u stanju mirovanja).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1"/>
            <a:endCxn id="6" idx="1"/>
          </p:cNvCxnSpPr>
          <p:nvPr/>
        </p:nvCxnSpPr>
        <p:spPr>
          <a:xfrm rot="10800000">
            <a:off x="2771800" y="2456310"/>
            <a:ext cx="12700" cy="290964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pic>
        <p:nvPicPr>
          <p:cNvPr id="4" name="Picture 3" descr="Statika13-P15-F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57620" y="4071942"/>
            <a:ext cx="464347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Obrtanjem za </a:t>
            </a:r>
            <a:r>
              <a:rPr lang="sr-Latn-BA" sz="2400" dirty="0" smtClean="0">
                <a:sym typeface="Symbol"/>
              </a:rPr>
              <a:t>/2 </a:t>
            </a:r>
            <a:r>
              <a:rPr lang="sr-Latn-BA" sz="2400" dirty="0" smtClean="0"/>
              <a:t>oko napadnih tačaka sve sile sistema na levoj slici, dovedene su u položaj paralelnosti sa </a:t>
            </a:r>
            <a:r>
              <a:rPr lang="sr-Latn-BA" sz="2400" i="1" dirty="0" smtClean="0"/>
              <a:t>y </a:t>
            </a:r>
            <a:r>
              <a:rPr lang="sr-Latn-BA" sz="2400" dirty="0" smtClean="0"/>
              <a:t>osom.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4" idx="0"/>
            <a:endCxn id="5" idx="0"/>
          </p:cNvCxnSpPr>
          <p:nvPr/>
        </p:nvCxnSpPr>
        <p:spPr>
          <a:xfrm rot="16200000" flipV="1">
            <a:off x="5014047" y="-1321627"/>
            <a:ext cx="12700" cy="3643338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3"/>
            <a:endCxn id="4" idx="3"/>
          </p:cNvCxnSpPr>
          <p:nvPr/>
        </p:nvCxnSpPr>
        <p:spPr>
          <a:xfrm flipH="1" flipV="1">
            <a:off x="8456490" y="2171108"/>
            <a:ext cx="44600" cy="2685664"/>
          </a:xfrm>
          <a:prstGeom prst="bentConnector3">
            <a:avLst>
              <a:gd name="adj1" fmla="val -51255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4929190" y="1301859"/>
            <a:ext cx="321471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olidFill>
                  <a:srgbClr val="0000FF"/>
                </a:solidFill>
              </a:rPr>
              <a:t>Varinjonov teorem </a:t>
            </a:r>
            <a:r>
              <a:rPr lang="sr-Latn-BA" sz="2400" dirty="0" smtClean="0"/>
              <a:t>za koordinatn</a:t>
            </a:r>
            <a:r>
              <a:rPr lang="en-US" sz="2400" dirty="0" smtClean="0"/>
              <a:t>u</a:t>
            </a:r>
            <a:r>
              <a:rPr lang="sr-Latn-BA" sz="2400" dirty="0" smtClean="0"/>
              <a:t> osu </a:t>
            </a:r>
            <a:r>
              <a:rPr lang="sr-Latn-BA" sz="2400" dirty="0" smtClean="0">
                <a:solidFill>
                  <a:srgbClr val="0000FF"/>
                </a:solidFill>
              </a:rPr>
              <a:t>x </a:t>
            </a:r>
            <a:r>
              <a:rPr lang="sr-Latn-BA" sz="2400" dirty="0" smtClean="0"/>
              <a:t>glasi: </a:t>
            </a:r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321452" y="3922722"/>
          <a:ext cx="180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0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52" y="3922722"/>
                        <a:ext cx="180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tatika13-P15-Fig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367026"/>
              </p:ext>
            </p:extLst>
          </p:nvPr>
        </p:nvGraphicFramePr>
        <p:xfrm>
          <a:off x="6197600" y="3000375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1" name="Equation" r:id="rId6" imgW="774360" imgH="253800" progId="Equation.3">
                  <p:embed/>
                </p:oleObj>
              </mc:Choice>
              <mc:Fallback>
                <p:oleObj name="Equation" r:id="rId6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000375"/>
                        <a:ext cx="1549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21452" y="5208606"/>
          <a:ext cx="210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2" name="Equation" r:id="rId8" imgW="1054080" imgH="431640" progId="Equation.3">
                  <p:embed/>
                </p:oleObj>
              </mc:Choice>
              <mc:Fallback>
                <p:oleObj name="Equation" r:id="rId8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52" y="5208606"/>
                        <a:ext cx="2108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H="1" flipV="1">
            <a:off x="6928330" y="49303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ight Arrow 9"/>
          <p:cNvSpPr/>
          <p:nvPr/>
        </p:nvSpPr>
        <p:spPr>
          <a:xfrm rot="5400000" flipV="1">
            <a:off x="6856892" y="364443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76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01222"/>
              </p:ext>
            </p:extLst>
          </p:nvPr>
        </p:nvGraphicFramePr>
        <p:xfrm>
          <a:off x="1403648" y="4010000"/>
          <a:ext cx="1574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3" name="Equation" r:id="rId10" imgW="787320" imgH="609480" progId="Equation.3">
                  <p:embed/>
                </p:oleObj>
              </mc:Choice>
              <mc:Fallback>
                <p:oleObj name="Equation" r:id="rId10" imgW="7873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10000"/>
                        <a:ext cx="15748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7" name="Object 7"/>
          <p:cNvGraphicFramePr>
            <a:graphicFrameLocks noChangeAspect="1"/>
          </p:cNvGraphicFramePr>
          <p:nvPr/>
        </p:nvGraphicFramePr>
        <p:xfrm>
          <a:off x="5857884" y="42148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4" name="Equation" r:id="rId12" imgW="190440" imgH="152280" progId="Equation.3">
                  <p:embed/>
                </p:oleObj>
              </mc:Choice>
              <mc:Fallback>
                <p:oleObj name="Equation" r:id="rId12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421481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48891"/>
              </p:ext>
            </p:extLst>
          </p:nvPr>
        </p:nvGraphicFramePr>
        <p:xfrm>
          <a:off x="3419872" y="3975100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5" name="Equation" r:id="rId14" imgW="1193760" imgH="457200" progId="Equation.3">
                  <p:embed/>
                </p:oleObj>
              </mc:Choice>
              <mc:Fallback>
                <p:oleObj name="Equation" r:id="rId14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975100"/>
                        <a:ext cx="2387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54953"/>
              </p:ext>
            </p:extLst>
          </p:nvPr>
        </p:nvGraphicFramePr>
        <p:xfrm>
          <a:off x="2987824" y="428625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6" name="Equation" r:id="rId16" imgW="190440" imgH="152280" progId="Equation.3">
                  <p:embed/>
                </p:oleObj>
              </mc:Choice>
              <mc:Fallback>
                <p:oleObj name="Equation" r:id="rId1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28625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5" idx="3"/>
            <a:endCxn id="4" idx="3"/>
          </p:cNvCxnSpPr>
          <p:nvPr/>
        </p:nvCxnSpPr>
        <p:spPr>
          <a:xfrm flipV="1">
            <a:off x="8124852" y="1717358"/>
            <a:ext cx="19048" cy="2637164"/>
          </a:xfrm>
          <a:prstGeom prst="bentConnector3">
            <a:avLst>
              <a:gd name="adj1" fmla="val 130012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 krutog tela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/>
          </a:bodyPr>
          <a:lstStyle/>
          <a:p>
            <a:r>
              <a:rPr lang="sr-Latn-BA" sz="3000" dirty="0" smtClean="0"/>
              <a:t>Na svako kruto telo, odnosno na sve njegove deliće deluje sila zemljine teže.</a:t>
            </a:r>
          </a:p>
          <a:p>
            <a:pPr algn="just"/>
            <a:r>
              <a:rPr lang="sr-Latn-BA" sz="3000" dirty="0" smtClean="0"/>
              <a:t>Naime na </a:t>
            </a:r>
            <a:r>
              <a:rPr lang="sr-Latn-BA" sz="3000" i="1" dirty="0" smtClean="0"/>
              <a:t>n</a:t>
            </a:r>
            <a:r>
              <a:rPr lang="sr-Latn-BA" sz="3000" dirty="0" smtClean="0"/>
              <a:t> delića posmatranog krutog tela deluje </a:t>
            </a:r>
            <a:r>
              <a:rPr lang="sr-Latn-BA" sz="3000" i="1" dirty="0" smtClean="0"/>
              <a:t>n</a:t>
            </a:r>
            <a:r>
              <a:rPr lang="sr-Latn-BA" sz="3000" dirty="0" smtClean="0"/>
              <a:t> paralelnih sila usmerenih prema zemlji i svaka od njih jednaka je težini odgovarajućeg delića.</a:t>
            </a:r>
          </a:p>
          <a:p>
            <a:pPr algn="just"/>
            <a:r>
              <a:rPr lang="sr-Latn-BA" sz="3000" dirty="0" smtClean="0"/>
              <a:t>Težina posmatranog krutog tela jednaka je sumi težina svih njegovih delića.</a:t>
            </a:r>
          </a:p>
          <a:p>
            <a:pPr algn="just"/>
            <a:r>
              <a:rPr lang="sr-Latn-BA" sz="3000" dirty="0" smtClean="0"/>
              <a:t>Napadna tačka težine krutog tela je njegovo </a:t>
            </a:r>
            <a:r>
              <a:rPr lang="sr-Latn-BA" sz="3000" b="1" dirty="0" smtClean="0"/>
              <a:t>težište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065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pic>
        <p:nvPicPr>
          <p:cNvPr id="4" name="Picture 3" descr="Statika13-P15-Fi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058" y="500042"/>
            <a:ext cx="3794760" cy="395935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8" y="2859472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Približni izrazi za sračunavanje koordinata težišta C, glase:</a:t>
            </a:r>
            <a:endParaRPr lang="en-US" sz="2400" dirty="0"/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1571604" y="4695825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6" name="Equation" r:id="rId4" imgW="3174840" imgH="609480" progId="Equation.3">
                  <p:embed/>
                </p:oleObj>
              </mc:Choice>
              <mc:Fallback>
                <p:oleObj name="Equation" r:id="rId4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695825"/>
                        <a:ext cx="63500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278530" idx="3"/>
            <a:endCxn id="5" idx="3"/>
          </p:cNvCxnSpPr>
          <p:nvPr/>
        </p:nvCxnSpPr>
        <p:spPr>
          <a:xfrm flipV="1">
            <a:off x="7921604" y="3644302"/>
            <a:ext cx="293734" cy="1661123"/>
          </a:xfrm>
          <a:prstGeom prst="bentConnector3">
            <a:avLst>
              <a:gd name="adj1" fmla="val 17782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4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1500166" y="857232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0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857232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66" y="2357430"/>
            <a:ext cx="700092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Primena ovih izraza za sračunavanje koordinata težišta C, krutog tela, moguća je ako se telo može rastaviti na konačan broj delića ito sa tačnošću  do dimenzija i-tog materijalnog delića.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74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 homogenih tela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2214578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Kod homogenih tela, težina bilo kojeg njegovog delića proporcionalna je zapremini istog.</a:t>
            </a:r>
          </a:p>
          <a:p>
            <a:pPr algn="just"/>
            <a:r>
              <a:rPr lang="sr-Latn-BA" sz="3000" dirty="0" smtClean="0"/>
              <a:t>Saglasno ovom imamo da su: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1928794" y="34290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0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429000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928794" y="41433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1" name="Equation" r:id="rId5" imgW="1130040" imgH="431640" progId="Equation.3">
                  <p:embed/>
                </p:oleObj>
              </mc:Choice>
              <mc:Fallback>
                <p:oleObj name="Equation" r:id="rId5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143375"/>
                        <a:ext cx="2260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9124" y="4169639"/>
            <a:ext cx="385765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</a:t>
            </a:r>
            <a:r>
              <a:rPr lang="sr-Latn-BA" sz="2400" dirty="0" smtClean="0"/>
              <a:t> - Specifična težina (težina po jedinici zapremine)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4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1428728" y="2285992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0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285992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857232"/>
            <a:ext cx="38576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Pomoću približnih izraza za sračunavanje koordinata težišta krutog tela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643314"/>
            <a:ext cx="28575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sa</a:t>
            </a:r>
            <a:endParaRPr lang="en-US" sz="2400" dirty="0"/>
          </a:p>
        </p:txBody>
      </p:sp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2000232" y="3900494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1" name="Equation" r:id="rId5" imgW="711000" imgH="228600" progId="Equation.3">
                  <p:embed/>
                </p:oleObj>
              </mc:Choice>
              <mc:Fallback>
                <p:oleObj name="Equation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900494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3643306" y="3922722"/>
          <a:ext cx="160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2" name="Equation" r:id="rId7" imgW="799920" imgH="431640" progId="Equation.3">
                  <p:embed/>
                </p:oleObj>
              </mc:Choice>
              <mc:Fallback>
                <p:oleObj name="Equation" r:id="rId7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922722"/>
                        <a:ext cx="1600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0694" y="3929066"/>
            <a:ext cx="307183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Dolazimo do približnih izreza za sračunavanje </a:t>
            </a:r>
            <a:r>
              <a:rPr lang="sr-Latn-BA" sz="2400" dirty="0" smtClean="0">
                <a:solidFill>
                  <a:srgbClr val="0070C0"/>
                </a:solidFill>
                <a:sym typeface="Symbol"/>
              </a:rPr>
              <a:t>koordinata težišta homogenih tela</a:t>
            </a:r>
            <a:r>
              <a:rPr lang="sr-Latn-BA" sz="2400" dirty="0" smtClean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281602" idx="3"/>
            <a:endCxn id="5" idx="3"/>
          </p:cNvCxnSpPr>
          <p:nvPr/>
        </p:nvCxnSpPr>
        <p:spPr>
          <a:xfrm flipH="1" flipV="1">
            <a:off x="5286380" y="1457397"/>
            <a:ext cx="2492348" cy="1438195"/>
          </a:xfrm>
          <a:prstGeom prst="bentConnector3">
            <a:avLst>
              <a:gd name="adj1" fmla="val -917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1844700" y="1714499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6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700" y="1714499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7" name="Object 3"/>
          <p:cNvGraphicFramePr>
            <a:graphicFrameLocks noChangeAspect="1"/>
          </p:cNvGraphicFramePr>
          <p:nvPr/>
        </p:nvGraphicFramePr>
        <p:xfrm>
          <a:off x="3419485" y="714356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7" name="Equation" r:id="rId5" imgW="711000" imgH="228600" progId="Equation.3">
                  <p:embed/>
                </p:oleObj>
              </mc:Choice>
              <mc:Fallback>
                <p:oleObj name="Equation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85" y="714356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5380072" y="728661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8" name="Equation" r:id="rId7" imgW="482400" imgH="203040" progId="Equation.3">
                  <p:embed/>
                </p:oleObj>
              </mc:Choice>
              <mc:Fallback>
                <p:oleObj name="Equation" r:id="rId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72" y="728661"/>
                        <a:ext cx="965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966938" y="3643314"/>
          <a:ext cx="6248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9" name="Equation" r:id="rId9" imgW="3124080" imgH="609480" progId="Equation.3">
                  <p:embed/>
                </p:oleObj>
              </mc:Choice>
              <mc:Fallback>
                <p:oleObj name="Equation" r:id="rId9" imgW="31240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38" y="3643314"/>
                        <a:ext cx="62484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398669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5400000" flipV="1">
            <a:off x="5629768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5038750" y="309244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10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9244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8794" y="5026895"/>
            <a:ext cx="628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homogenih tela.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3"/>
            <a:endCxn id="282629" idx="3"/>
          </p:cNvCxnSpPr>
          <p:nvPr/>
        </p:nvCxnSpPr>
        <p:spPr>
          <a:xfrm flipV="1">
            <a:off x="8215338" y="4252914"/>
            <a:ext cx="12700" cy="1189480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BA" sz="2800" dirty="0" smtClean="0">
                <a:sym typeface="Symbol"/>
              </a:rPr>
              <a:t>Kod površinskih nosećih elemenata konstrukcija, elemenata kod kojih je jedna dimenzija (debljina) mnogo manja od ostale dve,  možemo posmatrati srednje površi i površinski raspoređene mase.</a:t>
            </a:r>
          </a:p>
          <a:p>
            <a:pPr algn="just"/>
            <a:r>
              <a:rPr lang="sr-Latn-BA" sz="2800" dirty="0" smtClean="0">
                <a:sym typeface="Symbol"/>
              </a:rPr>
              <a:t>U površinske noseće elemente ubrajamo ploče i ljuske.</a:t>
            </a:r>
          </a:p>
          <a:p>
            <a:pPr algn="just"/>
            <a:r>
              <a:rPr lang="sr-Latn-BA" sz="2800" dirty="0" smtClean="0">
                <a:sym typeface="Symbol"/>
              </a:rPr>
              <a:t>Srednja površ koja je podjednako udaljena od gornje  i donje površi, kod ploča je ravna, a kod ljuski je zakrivljena.</a:t>
            </a:r>
          </a:p>
          <a:p>
            <a:pPr algn="just"/>
            <a:r>
              <a:rPr lang="sr-Latn-BA" sz="2800" dirty="0" smtClean="0">
                <a:sym typeface="Symbol"/>
              </a:rPr>
              <a:t>Težine delića površinskih nosećih elemenata proporcionalne su površini pripadajućih delića srednje površi.</a:t>
            </a:r>
            <a:endParaRPr lang="en-US" sz="2800" dirty="0" smtClean="0"/>
          </a:p>
          <a:p>
            <a:pPr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06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4" name="Picture 3" descr="Statika13-P15-Fi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52864"/>
            <a:ext cx="7033565" cy="243047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3108" y="4253219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Površinski noseći elementi konstrukcija</a:t>
            </a:r>
            <a:endParaRPr lang="sr-Latn-BA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824327"/>
            <a:ext cx="92869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Ploča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3643314"/>
            <a:ext cx="11334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Ljuska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16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2644486" cy="2519795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2924944"/>
            <a:ext cx="264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Kruto telo izloženo  prostornom sistemu paralelnih sila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4046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Uslovi ravnoteže: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88951"/>
              </p:ext>
            </p:extLst>
          </p:nvPr>
        </p:nvGraphicFramePr>
        <p:xfrm>
          <a:off x="4572000" y="1052736"/>
          <a:ext cx="1447200" cy="26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2" name="Equation" r:id="rId4" imgW="723600" imgH="1320480" progId="Equation.DSMT4">
                  <p:embed/>
                </p:oleObj>
              </mc:Choice>
              <mc:Fallback>
                <p:oleObj name="Equation" r:id="rId4" imgW="72360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52736"/>
                        <a:ext cx="1447200" cy="2640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7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5643570" y="714356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2" name="Equation" r:id="rId3" imgW="774360" imgH="228600" progId="Equation.3">
                  <p:embed/>
                </p:oleObj>
              </mc:Choice>
              <mc:Fallback>
                <p:oleObj name="Equation" r:id="rId3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714356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5643570" y="128586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3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285860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tatika13-P15-Fig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714356"/>
            <a:ext cx="3927348" cy="419709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28728" y="492919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težišta ljuske</a:t>
            </a:r>
            <a:endParaRPr lang="sr-Latn-BA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1928802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’</a:t>
            </a:r>
            <a:r>
              <a:rPr lang="sr-Latn-BA" sz="2400" dirty="0" smtClean="0"/>
              <a:t> - Specifična površinska težina (težina po jedinici površine)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9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44700" y="1714499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4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700" y="1714499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992313" y="3643313"/>
          <a:ext cx="6197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5" name="Equation" r:id="rId5" imgW="3098520" imgH="609480" progId="Equation.3">
                  <p:embed/>
                </p:oleObj>
              </mc:Choice>
              <mc:Fallback>
                <p:oleObj name="Equation" r:id="rId5" imgW="3098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643313"/>
                        <a:ext cx="61976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 flipV="1">
            <a:off x="3772380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ight Arrow 6"/>
          <p:cNvSpPr/>
          <p:nvPr/>
        </p:nvSpPr>
        <p:spPr>
          <a:xfrm rot="5400000" flipV="1">
            <a:off x="571388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038750" y="309244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6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9244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026895"/>
            <a:ext cx="628654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ljuske kao homogenog površinskog nosećeg elementa.</a:t>
            </a:r>
            <a:endParaRPr lang="en-US" sz="2400" dirty="0"/>
          </a:p>
        </p:txBody>
      </p:sp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3214678" y="642918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7" name="Equation" r:id="rId9" imgW="774360" imgH="228600" progId="Equation.3">
                  <p:embed/>
                </p:oleObj>
              </mc:Choice>
              <mc:Fallback>
                <p:oleObj name="Equation" r:id="rId9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642918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5389554" y="657206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8" name="Equation" r:id="rId11" imgW="545760" imgH="203040" progId="Equation.3">
                  <p:embed/>
                </p:oleObj>
              </mc:Choice>
              <mc:Fallback>
                <p:oleObj name="Equation" r:id="rId11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54" y="657206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3"/>
            <a:endCxn id="5" idx="3"/>
          </p:cNvCxnSpPr>
          <p:nvPr/>
        </p:nvCxnSpPr>
        <p:spPr>
          <a:xfrm flipH="1" flipV="1">
            <a:off x="8189913" y="4252913"/>
            <a:ext cx="25425" cy="1374147"/>
          </a:xfrm>
          <a:prstGeom prst="bentConnector3">
            <a:avLst>
              <a:gd name="adj1" fmla="val -89911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 descr="Statika13-P15-Fi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954929"/>
            <a:ext cx="4553712" cy="398221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143636" y="954929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10" name="Equation" r:id="rId4" imgW="774360" imgH="228600" progId="Equation.3">
                  <p:embed/>
                </p:oleObj>
              </mc:Choice>
              <mc:Fallback>
                <p:oleObj name="Equation" r:id="rId4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954929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143636" y="1526433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11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26433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43636" y="2455127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’</a:t>
            </a:r>
            <a:r>
              <a:rPr lang="sr-Latn-BA" sz="2400" dirty="0" smtClean="0"/>
              <a:t> - Specifična površinska težina (težina po jedinici površine)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4955457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težišta ploče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3474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/>
        </p:nvGraphicFramePr>
        <p:xfrm>
          <a:off x="2928926" y="1709734"/>
          <a:ext cx="4191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2" name="Equation" r:id="rId3" imgW="2095200" imgH="609480" progId="Equation.3">
                  <p:embed/>
                </p:oleObj>
              </mc:Choice>
              <mc:Fallback>
                <p:oleObj name="Equation" r:id="rId3" imgW="2095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709734"/>
                        <a:ext cx="4191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084513" y="3571876"/>
          <a:ext cx="401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3" name="Equation" r:id="rId5" imgW="2006280" imgH="609480" progId="Equation.3">
                  <p:embed/>
                </p:oleObj>
              </mc:Choice>
              <mc:Fallback>
                <p:oleObj name="Equation" r:id="rId5" imgW="20062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3571876"/>
                        <a:ext cx="40132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 flipV="1">
            <a:off x="3772380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ight Arrow 6"/>
          <p:cNvSpPr/>
          <p:nvPr/>
        </p:nvSpPr>
        <p:spPr>
          <a:xfrm rot="5400000" flipV="1">
            <a:off x="571388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038750" y="30718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4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7181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026895"/>
            <a:ext cx="628654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ploče kao homogenog površinskog nosećeg elementa.</a:t>
            </a:r>
            <a:endParaRPr lang="en-US" sz="2400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214678" y="642918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5" name="Equation" r:id="rId9" imgW="774360" imgH="228600" progId="Equation.3">
                  <p:embed/>
                </p:oleObj>
              </mc:Choice>
              <mc:Fallback>
                <p:oleObj name="Equation" r:id="rId9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642918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389554" y="657206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6" name="Equation" r:id="rId11" imgW="545760" imgH="203040" progId="Equation.3">
                  <p:embed/>
                </p:oleObj>
              </mc:Choice>
              <mc:Fallback>
                <p:oleObj name="Equation" r:id="rId11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54" y="657206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3"/>
            <a:endCxn id="5" idx="3"/>
          </p:cNvCxnSpPr>
          <p:nvPr/>
        </p:nvCxnSpPr>
        <p:spPr>
          <a:xfrm flipH="1" flipV="1">
            <a:off x="7097713" y="4181476"/>
            <a:ext cx="1117625" cy="1445584"/>
          </a:xfrm>
          <a:prstGeom prst="bentConnector3">
            <a:avLst>
              <a:gd name="adj1" fmla="val -2045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pic>
        <p:nvPicPr>
          <p:cNvPr id="4" name="Picture 3" descr="Statika13-P15-Fi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954929"/>
            <a:ext cx="4553712" cy="398221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6215074" y="3929066"/>
          <a:ext cx="106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8" name="Equation" r:id="rId4" imgW="533160" imgH="812520" progId="Equation.3">
                  <p:embed/>
                </p:oleObj>
              </mc:Choice>
              <mc:Fallback>
                <p:oleObj name="Equation" r:id="rId4" imgW="53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929066"/>
                        <a:ext cx="1066800" cy="1625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6215074" y="1857364"/>
          <a:ext cx="1701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9" name="Equation" r:id="rId6" imgW="850680" imgH="888840" progId="Equation.3">
                  <p:embed/>
                </p:oleObj>
              </mc:Choice>
              <mc:Fallback>
                <p:oleObj name="Equation" r:id="rId6" imgW="850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1857364"/>
                        <a:ext cx="1701800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3636" y="928670"/>
            <a:ext cx="250033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Statički momenti za osu </a:t>
            </a:r>
            <a:r>
              <a:rPr lang="sr-Latn-BA" sz="2400" dirty="0" smtClean="0">
                <a:solidFill>
                  <a:srgbClr val="0070C0"/>
                </a:solidFill>
                <a:sym typeface="Symbol"/>
              </a:rPr>
              <a:t>y</a:t>
            </a:r>
            <a:r>
              <a:rPr lang="sr-Latn-BA" sz="2400" dirty="0" smtClean="0">
                <a:sym typeface="Symbol"/>
              </a:rPr>
              <a:t> i osu </a:t>
            </a:r>
            <a:r>
              <a:rPr lang="sr-Latn-BA" sz="2400" dirty="0" smtClean="0">
                <a:solidFill>
                  <a:srgbClr val="0070C0"/>
                </a:solidFill>
                <a:sym typeface="Symbol"/>
              </a:rPr>
              <a:t>x</a:t>
            </a:r>
            <a:r>
              <a:rPr lang="sr-Latn-BA" sz="2400" dirty="0" smtClean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307203" idx="3"/>
            <a:endCxn id="7" idx="3"/>
          </p:cNvCxnSpPr>
          <p:nvPr/>
        </p:nvCxnSpPr>
        <p:spPr>
          <a:xfrm flipV="1">
            <a:off x="7916874" y="1344169"/>
            <a:ext cx="727092" cy="1402195"/>
          </a:xfrm>
          <a:prstGeom prst="bentConnector3">
            <a:avLst>
              <a:gd name="adj1" fmla="val 13144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 algn="just"/>
            <a:r>
              <a:rPr lang="sr-Latn-BA" sz="2800" dirty="0" smtClean="0">
                <a:sym typeface="Symbol"/>
              </a:rPr>
              <a:t>Kod linijskih nosećih elemenata konstrukcija, elemenata kod kojih je jedna dimenzija (dužina) mnogo veća od ostale dve,  možemo posmatrati osu i linijski (podužno) raspoređene mase.</a:t>
            </a:r>
          </a:p>
          <a:p>
            <a:pPr algn="just"/>
            <a:r>
              <a:rPr lang="sr-Latn-BA" sz="2800" dirty="0" smtClean="0">
                <a:sym typeface="Symbol"/>
              </a:rPr>
              <a:t>U linijske noseće elemente ubrajamo štapove i grede.</a:t>
            </a:r>
          </a:p>
          <a:p>
            <a:pPr algn="just"/>
            <a:r>
              <a:rPr lang="sr-Latn-BA" sz="2800" dirty="0" smtClean="0">
                <a:sym typeface="Symbol"/>
              </a:rPr>
              <a:t>Težine delića linijskih nosećih elemenata  (pravih ili krivih) proporcionalne su njihovoj dužini.</a:t>
            </a:r>
            <a:endParaRPr lang="en-US" sz="2800" dirty="0" smtClean="0"/>
          </a:p>
          <a:p>
            <a:pPr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952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pic>
        <p:nvPicPr>
          <p:cNvPr id="4" name="Picture 3" descr="Statika13-P15-Fi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08" y="571480"/>
            <a:ext cx="3927348" cy="419709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728" y="478632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težišta linijskih nosećih elemenata (homogenih linija)</a:t>
            </a:r>
            <a:endParaRPr lang="sr-Latn-BA" sz="2400" i="1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819775" y="642938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2" name="Equation" r:id="rId4" imgW="812520" imgH="228600" progId="Equation.3">
                  <p:embed/>
                </p:oleObj>
              </mc:Choice>
              <mc:Fallback>
                <p:oleObj name="Equation" r:id="rId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642938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832475" y="1214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3"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214438"/>
                        <a:ext cx="1143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7884" y="2143116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’’</a:t>
            </a:r>
            <a:r>
              <a:rPr lang="sr-Latn-BA" sz="2400" dirty="0" smtClean="0"/>
              <a:t> - Specifična linijska težina (težina po jedinici dužine)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44700" y="1714499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4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700" y="1714499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02055"/>
              </p:ext>
            </p:extLst>
          </p:nvPr>
        </p:nvGraphicFramePr>
        <p:xfrm>
          <a:off x="1928192" y="3573016"/>
          <a:ext cx="6172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5" name="Equation" r:id="rId5" imgW="3085920" imgH="609480" progId="Equation.3">
                  <p:embed/>
                </p:oleObj>
              </mc:Choice>
              <mc:Fallback>
                <p:oleObj name="Equation" r:id="rId5" imgW="3085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192" y="3573016"/>
                        <a:ext cx="61722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 flipV="1">
            <a:off x="3785058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ight Arrow 6"/>
          <p:cNvSpPr/>
          <p:nvPr/>
        </p:nvSpPr>
        <p:spPr>
          <a:xfrm rot="5400000" flipV="1">
            <a:off x="571388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038750" y="309244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6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9244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026895"/>
            <a:ext cx="628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linijskog nosećeg elementa (homogene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linije).</a:t>
            </a:r>
            <a:endParaRPr lang="en-US" sz="2400" dirty="0"/>
          </a:p>
        </p:txBody>
      </p:sp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3232152" y="714356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7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2" y="714356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5441950" y="736600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8" name="Equation" r:id="rId11" imgW="571320" imgH="203040" progId="Equation.3">
                  <p:embed/>
                </p:oleObj>
              </mc:Choice>
              <mc:Fallback>
                <p:oleObj name="Equation" r:id="rId11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736600"/>
                        <a:ext cx="1143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3"/>
            <a:endCxn id="5" idx="3"/>
          </p:cNvCxnSpPr>
          <p:nvPr/>
        </p:nvCxnSpPr>
        <p:spPr>
          <a:xfrm flipH="1" flipV="1">
            <a:off x="8100392" y="4182616"/>
            <a:ext cx="114946" cy="1259778"/>
          </a:xfrm>
          <a:prstGeom prst="bentConnector3">
            <a:avLst>
              <a:gd name="adj1" fmla="val -19887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3164775"/>
            <a:ext cx="3773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Vezano kruto telo izloženo proizvoljnom  prostornom sistemu sila (</a:t>
            </a:r>
            <a:r>
              <a:rPr lang="sr-Latn-RS" sz="2400" b="1" i="1" dirty="0" smtClean="0"/>
              <a:t>veza ostvarena sa 2 nepokretna sferna zgloba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31" y="611881"/>
            <a:ext cx="2779569" cy="25197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36847" y="3503329"/>
            <a:ext cx="24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Reakcije 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07" y="684374"/>
            <a:ext cx="2779569" cy="25197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5" idx="0"/>
            <a:endCxn id="7" idx="0"/>
          </p:cNvCxnSpPr>
          <p:nvPr/>
        </p:nvCxnSpPr>
        <p:spPr>
          <a:xfrm rot="16200000" flipH="1">
            <a:off x="4838157" y="-1044061"/>
            <a:ext cx="72493" cy="3384376"/>
          </a:xfrm>
          <a:prstGeom prst="bentConnector3">
            <a:avLst>
              <a:gd name="adj1" fmla="val -315341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36847" y="4134271"/>
            <a:ext cx="3067601" cy="12003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određivanje reakcija trebaju nam </a:t>
            </a:r>
            <a:r>
              <a:rPr lang="sr-Latn-RS" sz="2400" b="1" dirty="0" smtClean="0"/>
              <a:t>statički uslovi ravnoteže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9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16950"/>
              </p:ext>
            </p:extLst>
          </p:nvPr>
        </p:nvGraphicFramePr>
        <p:xfrm>
          <a:off x="5990028" y="1268760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4" name="Equation" r:id="rId3" imgW="1358640" imgH="2641320" progId="Equation.DSMT4">
                  <p:embed/>
                </p:oleObj>
              </mc:Choice>
              <mc:Fallback>
                <p:oleObj name="Equation" r:id="rId3" imgW="135864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28" y="1268760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9992" y="693911"/>
            <a:ext cx="3960440" cy="523220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84374"/>
            <a:ext cx="2779569" cy="25197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5796136" y="4507905"/>
            <a:ext cx="2808312" cy="721295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25750"/>
              </p:ext>
            </p:extLst>
          </p:nvPr>
        </p:nvGraphicFramePr>
        <p:xfrm>
          <a:off x="2234313" y="5086000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5" name="Equation" r:id="rId6" imgW="1193760" imgH="431640" progId="Equation.DSMT4">
                  <p:embed/>
                </p:oleObj>
              </mc:Choice>
              <mc:Fallback>
                <p:oleObj name="Equation" r:id="rId6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13" y="5086000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796136" y="3715817"/>
            <a:ext cx="2808312" cy="7212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357245"/>
              </p:ext>
            </p:extLst>
          </p:nvPr>
        </p:nvGraphicFramePr>
        <p:xfrm>
          <a:off x="2586608" y="4005263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6" name="Equation" r:id="rId8" imgW="1028520" imgH="431640" progId="Equation.DSMT4">
                  <p:embed/>
                </p:oleObj>
              </mc:Choice>
              <mc:Fallback>
                <p:oleObj name="Equation" r:id="rId8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608" y="4005263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693841" y="3916288"/>
            <a:ext cx="1029072" cy="664840"/>
            <a:chOff x="4693841" y="3916288"/>
            <a:chExt cx="1029072" cy="66484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6398461"/>
                </p:ext>
              </p:extLst>
            </p:nvPr>
          </p:nvGraphicFramePr>
          <p:xfrm>
            <a:off x="5341913" y="3916288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527" name="Equation" r:id="rId10" imgW="190440" imgH="152280" progId="Equation.DSMT4">
                    <p:embed/>
                  </p:oleObj>
                </mc:Choice>
                <mc:Fallback>
                  <p:oleObj name="Equation" r:id="rId10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913" y="3916288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502916"/>
                </p:ext>
              </p:extLst>
            </p:nvPr>
          </p:nvGraphicFramePr>
          <p:xfrm>
            <a:off x="4693841" y="4276328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528" name="Equation" r:id="rId12" imgW="190417" imgH="152334" progId="Equation.DSMT4">
                    <p:embed/>
                  </p:oleObj>
                </mc:Choice>
                <mc:Fallback>
                  <p:oleObj name="Equation" r:id="rId12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3841" y="4276328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Elbow Connector 19"/>
            <p:cNvCxnSpPr>
              <a:stCxn id="19" idx="3"/>
              <a:endCxn id="18" idx="1"/>
            </p:cNvCxnSpPr>
            <p:nvPr/>
          </p:nvCxnSpPr>
          <p:spPr>
            <a:xfrm flipV="1">
              <a:off x="5074841" y="4068688"/>
              <a:ext cx="267072" cy="3600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695056" y="4708376"/>
            <a:ext cx="1029072" cy="969640"/>
            <a:chOff x="4695056" y="4708376"/>
            <a:chExt cx="1029072" cy="969640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1828952"/>
                </p:ext>
              </p:extLst>
            </p:nvPr>
          </p:nvGraphicFramePr>
          <p:xfrm>
            <a:off x="4695056" y="5373216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529" name="Equation" r:id="rId13" imgW="190417" imgH="152334" progId="Equation.DSMT4">
                    <p:embed/>
                  </p:oleObj>
                </mc:Choice>
                <mc:Fallback>
                  <p:oleObj name="Equation" r:id="rId13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056" y="5373216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978102"/>
                </p:ext>
              </p:extLst>
            </p:nvPr>
          </p:nvGraphicFramePr>
          <p:xfrm>
            <a:off x="5343128" y="4708376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530" name="Equation" r:id="rId14" imgW="190417" imgH="152334" progId="Equation.DSMT4">
                    <p:embed/>
                  </p:oleObj>
                </mc:Choice>
                <mc:Fallback>
                  <p:oleObj name="Equation" r:id="rId14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3128" y="4708376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Elbow Connector 23"/>
            <p:cNvCxnSpPr>
              <a:stCxn id="22" idx="3"/>
              <a:endCxn id="23" idx="1"/>
            </p:cNvCxnSpPr>
            <p:nvPr/>
          </p:nvCxnSpPr>
          <p:spPr>
            <a:xfrm flipV="1">
              <a:off x="5076056" y="4860776"/>
              <a:ext cx="267072" cy="6648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750793"/>
              </p:ext>
            </p:extLst>
          </p:nvPr>
        </p:nvGraphicFramePr>
        <p:xfrm>
          <a:off x="4283968" y="765200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5" name="Equation" r:id="rId3" imgW="1358640" imgH="2641320" progId="Equation.DSMT4">
                  <p:embed/>
                </p:oleObj>
              </mc:Choice>
              <mc:Fallback>
                <p:oleObj name="Equation" r:id="rId3" imgW="1358640" imgH="2641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765200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067944" y="693192"/>
            <a:ext cx="2808312" cy="86409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3830"/>
              </p:ext>
            </p:extLst>
          </p:nvPr>
        </p:nvGraphicFramePr>
        <p:xfrm>
          <a:off x="1262088" y="693192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6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8" y="693192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721616" y="1053232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654583"/>
              </p:ext>
            </p:extLst>
          </p:nvPr>
        </p:nvGraphicFramePr>
        <p:xfrm>
          <a:off x="5764444" y="5013672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7"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444" y="5013672"/>
                        <a:ext cx="3124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945544" y="972432"/>
            <a:ext cx="838816" cy="4015700"/>
            <a:chOff x="6945544" y="972432"/>
            <a:chExt cx="838816" cy="40157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135918"/>
                </p:ext>
              </p:extLst>
            </p:nvPr>
          </p:nvGraphicFramePr>
          <p:xfrm>
            <a:off x="7504960" y="4581732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38" name="Equation" r:id="rId9" imgW="139680" imgH="203040" progId="Equation.DSMT4">
                    <p:embed/>
                  </p:oleObj>
                </mc:Choice>
                <mc:Fallback>
                  <p:oleObj name="Equation" r:id="rId9" imgW="139680" imgH="203040" progId="Equation.DSMT4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960" y="4581732"/>
                          <a:ext cx="279400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817104"/>
                </p:ext>
              </p:extLst>
            </p:nvPr>
          </p:nvGraphicFramePr>
          <p:xfrm>
            <a:off x="6945544" y="972432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39" name="Equation" r:id="rId11" imgW="190440" imgH="152280" progId="Equation.DSMT4">
                    <p:embed/>
                  </p:oleObj>
                </mc:Choice>
                <mc:Fallback>
                  <p:oleObj name="Equation" r:id="rId11" imgW="190440" imgH="15228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544" y="972432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Elbow Connector 12"/>
            <p:cNvCxnSpPr>
              <a:stCxn id="11" idx="3"/>
              <a:endCxn id="10" idx="0"/>
            </p:cNvCxnSpPr>
            <p:nvPr/>
          </p:nvCxnSpPr>
          <p:spPr>
            <a:xfrm>
              <a:off x="7326544" y="1124832"/>
              <a:ext cx="318116" cy="34569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23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78843"/>
              </p:ext>
            </p:extLst>
          </p:nvPr>
        </p:nvGraphicFramePr>
        <p:xfrm>
          <a:off x="4127360" y="765200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1" name="Equation" r:id="rId3" imgW="1358640" imgH="2641320" progId="Equation.DSMT4">
                  <p:embed/>
                </p:oleObj>
              </mc:Choice>
              <mc:Fallback>
                <p:oleObj name="Equation" r:id="rId3" imgW="1358640" imgH="2641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360" y="765200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911336" y="1556792"/>
            <a:ext cx="2808312" cy="79208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3565008" y="1916832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03790"/>
              </p:ext>
            </p:extLst>
          </p:nvPr>
        </p:nvGraphicFramePr>
        <p:xfrm>
          <a:off x="5558392" y="5013672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2" name="Equation" r:id="rId5" imgW="1562040" imgH="431640" progId="Equation.DSMT4">
                  <p:embed/>
                </p:oleObj>
              </mc:Choice>
              <mc:Fallback>
                <p:oleObj name="Equation" r:id="rId5" imgW="156204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392" y="5013672"/>
                        <a:ext cx="3124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788936" y="1772816"/>
            <a:ext cx="838816" cy="3215316"/>
            <a:chOff x="6945544" y="1772816"/>
            <a:chExt cx="838816" cy="321531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2413455"/>
                </p:ext>
              </p:extLst>
            </p:nvPr>
          </p:nvGraphicFramePr>
          <p:xfrm>
            <a:off x="7504960" y="4581732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63"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960" y="4581732"/>
                          <a:ext cx="279400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6210179"/>
                </p:ext>
              </p:extLst>
            </p:nvPr>
          </p:nvGraphicFramePr>
          <p:xfrm>
            <a:off x="6945544" y="1772816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64" name="Equation" r:id="rId9" imgW="190440" imgH="152280" progId="Equation.DSMT4">
                    <p:embed/>
                  </p:oleObj>
                </mc:Choice>
                <mc:Fallback>
                  <p:oleObj name="Equation" r:id="rId9" imgW="190440" imgH="15228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544" y="1772816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Elbow Connector 10"/>
            <p:cNvCxnSpPr>
              <a:stCxn id="10" idx="3"/>
              <a:endCxn id="9" idx="0"/>
            </p:cNvCxnSpPr>
            <p:nvPr/>
          </p:nvCxnSpPr>
          <p:spPr>
            <a:xfrm>
              <a:off x="7326544" y="1925216"/>
              <a:ext cx="318116" cy="265651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20944"/>
              </p:ext>
            </p:extLst>
          </p:nvPr>
        </p:nvGraphicFramePr>
        <p:xfrm>
          <a:off x="1403648" y="1556792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5" name="Equation" r:id="rId11" imgW="1028520" imgH="431640" progId="Equation.DSMT4">
                  <p:embed/>
                </p:oleObj>
              </mc:Choice>
              <mc:Fallback>
                <p:oleObj name="Equation" r:id="rId11" imgW="1028520" imgH="431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556792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42980"/>
              </p:ext>
            </p:extLst>
          </p:nvPr>
        </p:nvGraphicFramePr>
        <p:xfrm>
          <a:off x="5004048" y="2247840"/>
          <a:ext cx="1943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0" name="Equation" r:id="rId3" imgW="1079280" imgH="431640" progId="Equation.DSMT4">
                  <p:embed/>
                </p:oleObj>
              </mc:Choice>
              <mc:Fallback>
                <p:oleObj name="Equation" r:id="rId3" imgW="107928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47840"/>
                        <a:ext cx="1943100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33656"/>
              </p:ext>
            </p:extLst>
          </p:nvPr>
        </p:nvGraphicFramePr>
        <p:xfrm>
          <a:off x="1873060" y="620688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1" name="Equation" r:id="rId5" imgW="1358640" imgH="2641320" progId="Equation.DSMT4">
                  <p:embed/>
                </p:oleObj>
              </mc:Choice>
              <mc:Fallback>
                <p:oleObj name="Equation" r:id="rId5" imgW="1358640" imgH="2641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060" y="620688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91680" y="2258393"/>
            <a:ext cx="2808312" cy="7212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85067"/>
              </p:ext>
            </p:extLst>
          </p:nvPr>
        </p:nvGraphicFramePr>
        <p:xfrm>
          <a:off x="4572000" y="247563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32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7563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67420" y="1052736"/>
            <a:ext cx="2484900" cy="954107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Imamo statičku neodređenost 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>
            <a:stCxn id="9" idx="3"/>
            <a:endCxn id="6" idx="3"/>
          </p:cNvCxnSpPr>
          <p:nvPr/>
        </p:nvCxnSpPr>
        <p:spPr>
          <a:xfrm flipH="1">
            <a:off x="6947148" y="1529790"/>
            <a:ext cx="505172" cy="1106194"/>
          </a:xfrm>
          <a:prstGeom prst="bentConnector3">
            <a:avLst>
              <a:gd name="adj1" fmla="val -4525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5664" y="3356992"/>
            <a:ext cx="3464768" cy="2246769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solidFill>
                  <a:srgbClr val="006600"/>
                </a:solidFill>
              </a:rPr>
              <a:t>ZAPAŽANJE: </a:t>
            </a:r>
            <a:r>
              <a:rPr lang="sr-Latn-RS" sz="2800" dirty="0" smtClean="0">
                <a:solidFill>
                  <a:srgbClr val="006600"/>
                </a:solidFill>
              </a:rPr>
              <a:t>Statičku određenost imaćemo ako je jedan zglob sferni, a drugi cilindrični !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13587</TotalTime>
  <Words>1098</Words>
  <Application>Microsoft Office PowerPoint</Application>
  <PresentationFormat>On-screen Show (4:3)</PresentationFormat>
  <Paragraphs>176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Proizvoljni prostorni sistem sila – Uslovi ravnoteže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TEŽIŠTE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Težište krutog tela</vt:lpstr>
      <vt:lpstr>PowerPoint Presentation</vt:lpstr>
      <vt:lpstr>PowerPoint Presentation</vt:lpstr>
      <vt:lpstr>Težište homogenih tela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1442</cp:revision>
  <cp:lastPrinted>2013-12-17T11:16:01Z</cp:lastPrinted>
  <dcterms:created xsi:type="dcterms:W3CDTF">2013-09-29T06:25:24Z</dcterms:created>
  <dcterms:modified xsi:type="dcterms:W3CDTF">2022-12-19T18:24:04Z</dcterms:modified>
</cp:coreProperties>
</file>