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256" r:id="rId2"/>
    <p:sldId id="449" r:id="rId3"/>
    <p:sldId id="450" r:id="rId4"/>
    <p:sldId id="503" r:id="rId5"/>
    <p:sldId id="452" r:id="rId6"/>
    <p:sldId id="451" r:id="rId7"/>
    <p:sldId id="453" r:id="rId8"/>
    <p:sldId id="496" r:id="rId9"/>
    <p:sldId id="497" r:id="rId10"/>
    <p:sldId id="457" r:id="rId11"/>
    <p:sldId id="458" r:id="rId12"/>
    <p:sldId id="491" r:id="rId13"/>
    <p:sldId id="492" r:id="rId14"/>
    <p:sldId id="495" r:id="rId15"/>
    <p:sldId id="494" r:id="rId16"/>
    <p:sldId id="493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98" r:id="rId36"/>
    <p:sldId id="499" r:id="rId37"/>
    <p:sldId id="477" r:id="rId38"/>
    <p:sldId id="478" r:id="rId39"/>
    <p:sldId id="479" r:id="rId40"/>
    <p:sldId id="500" r:id="rId41"/>
    <p:sldId id="481" r:id="rId42"/>
    <p:sldId id="482" r:id="rId43"/>
    <p:sldId id="483" r:id="rId44"/>
    <p:sldId id="484" r:id="rId45"/>
    <p:sldId id="485" r:id="rId46"/>
    <p:sldId id="486" r:id="rId47"/>
    <p:sldId id="501" r:id="rId48"/>
    <p:sldId id="502" r:id="rId49"/>
    <p:sldId id="487" r:id="rId50"/>
    <p:sldId id="504" r:id="rId51"/>
    <p:sldId id="489" r:id="rId52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94.wmf"/><Relationship Id="rId1" Type="http://schemas.openxmlformats.org/officeDocument/2006/relationships/image" Target="../media/image106.wmf"/><Relationship Id="rId4" Type="http://schemas.openxmlformats.org/officeDocument/2006/relationships/image" Target="../media/image9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7354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10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18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25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46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1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6.wmf"/><Relationship Id="rId3" Type="http://schemas.openxmlformats.org/officeDocument/2006/relationships/image" Target="../media/image40.jpe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wmf"/><Relationship Id="rId9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60.jpe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5.jpe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65.jpeg"/><Relationship Id="rId21" Type="http://schemas.openxmlformats.org/officeDocument/2006/relationships/oleObject" Target="../embeddings/oleObject63.bin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9.wmf"/><Relationship Id="rId24" Type="http://schemas.openxmlformats.org/officeDocument/2006/relationships/image" Target="../media/image75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23" Type="http://schemas.openxmlformats.org/officeDocument/2006/relationships/oleObject" Target="../embeddings/oleObject64.bin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59.bin"/><Relationship Id="rId22" Type="http://schemas.openxmlformats.org/officeDocument/2006/relationships/image" Target="../media/image7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81.jpe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3.jpeg"/><Relationship Id="rId4" Type="http://schemas.openxmlformats.org/officeDocument/2006/relationships/image" Target="../media/image9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98.jpe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103.jpe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0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8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108.jpeg"/><Relationship Id="rId7" Type="http://schemas.openxmlformats.org/officeDocument/2006/relationships/image" Target="../media/image94.wmf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3.bin"/><Relationship Id="rId5" Type="http://schemas.openxmlformats.org/officeDocument/2006/relationships/image" Target="../media/image106.wmf"/><Relationship Id="rId10" Type="http://schemas.openxmlformats.org/officeDocument/2006/relationships/image" Target="../media/image109.jpeg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0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22.23P12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4995248"/>
          </a:xfrm>
        </p:spPr>
        <p:txBody>
          <a:bodyPr>
            <a:noAutofit/>
          </a:bodyPr>
          <a:lstStyle/>
          <a:p>
            <a:pPr marL="642366" indent="-514350" algn="just"/>
            <a:r>
              <a:rPr lang="sr-Latn-RS" sz="2800" dirty="0" smtClean="0"/>
              <a:t>I kod Gerberove rešetke važi da je </a:t>
            </a:r>
            <a:r>
              <a:rPr lang="sr-Latn-RS" sz="2800" b="1" dirty="0" smtClean="0"/>
              <a:t>moment za Gerberov zglob </a:t>
            </a:r>
            <a:r>
              <a:rPr lang="sr-Latn-RS" sz="2800" dirty="0" smtClean="0"/>
              <a:t>jednak </a:t>
            </a:r>
            <a:r>
              <a:rPr lang="sr-Latn-RS" sz="2800" b="1" dirty="0" smtClean="0"/>
              <a:t>nuli</a:t>
            </a:r>
            <a:r>
              <a:rPr lang="sr-Latn-RS" sz="2800" dirty="0" smtClean="0"/>
              <a:t> (0) sa bilo koje strane da posmatramo.</a:t>
            </a:r>
          </a:p>
          <a:p>
            <a:pPr marL="642366" indent="-514350" algn="just"/>
            <a:r>
              <a:rPr lang="sr-Latn-RS" sz="2800" dirty="0" smtClean="0"/>
              <a:t>Metod </a:t>
            </a:r>
            <a:r>
              <a:rPr lang="sr-Latn-RS" sz="2800" b="1" dirty="0" smtClean="0"/>
              <a:t>isecanja čvorova </a:t>
            </a:r>
            <a:r>
              <a:rPr lang="sr-Latn-RS" sz="2800" dirty="0" smtClean="0"/>
              <a:t>u svrhu određivanja sila u štapovima kao i </a:t>
            </a:r>
            <a:r>
              <a:rPr lang="sr-Latn-RS" sz="2800" b="1" dirty="0" smtClean="0"/>
              <a:t>Riterov metod</a:t>
            </a:r>
            <a:r>
              <a:rPr lang="sr-Latn-RS" sz="2800" dirty="0" smtClean="0"/>
              <a:t>,</a:t>
            </a:r>
            <a:r>
              <a:rPr lang="sr-Latn-RS" sz="2800" b="1" dirty="0" smtClean="0"/>
              <a:t> </a:t>
            </a:r>
            <a:r>
              <a:rPr lang="sr-Latn-RS" sz="2800" dirty="0" smtClean="0"/>
              <a:t>primenjuje se i kod Gerberovih rešetki.</a:t>
            </a:r>
          </a:p>
          <a:p>
            <a:pPr marL="642366" indent="-514350" algn="just"/>
            <a:r>
              <a:rPr lang="sr-Latn-RS" sz="2800" dirty="0" smtClean="0"/>
              <a:t>Uslovi iz kojih se određuju reakcije slični su onima kod Gerberove grede i Gerberovog rama.</a:t>
            </a:r>
            <a:endParaRPr lang="sr-Latn-R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Gerberova rešetka</a:t>
            </a:r>
          </a:p>
        </p:txBody>
      </p:sp>
    </p:spTree>
    <p:extLst>
      <p:ext uri="{BB962C8B-B14F-4D97-AF65-F5344CB8AC3E}">
        <p14:creationId xmlns:p14="http://schemas.microsoft.com/office/powerpoint/2010/main" val="21393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013194" y="3903439"/>
            <a:ext cx="639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 Gerberove rešetke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13194" y="4604935"/>
            <a:ext cx="6395605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Podaci</a:t>
            </a:r>
            <a:r>
              <a:rPr lang="en-US" sz="2400" b="1" dirty="0" smtClean="0"/>
              <a:t>: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10 </a:t>
            </a:r>
            <a:r>
              <a:rPr lang="sr-Latn-BA" sz="2400" dirty="0" smtClean="0"/>
              <a:t>kN</a:t>
            </a:r>
            <a:r>
              <a:rPr lang="en-US" sz="2400" dirty="0" smtClean="0"/>
              <a:t>, </a:t>
            </a:r>
            <a:r>
              <a:rPr lang="sr-Latn-RS" sz="2400" dirty="0" smtClean="0"/>
              <a:t>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20 kN, F</a:t>
            </a:r>
            <a:r>
              <a:rPr lang="sr-Latn-RS" sz="2400" baseline="-25000" dirty="0" smtClean="0"/>
              <a:t>3</a:t>
            </a:r>
            <a:r>
              <a:rPr lang="sr-Latn-RS" sz="2400" dirty="0" smtClean="0"/>
              <a:t> = 30 kN,</a:t>
            </a:r>
          </a:p>
          <a:p>
            <a:r>
              <a:rPr lang="sr-Latn-RS" sz="2400" dirty="0"/>
              <a:t> </a:t>
            </a:r>
            <a:r>
              <a:rPr lang="sr-Latn-RS" sz="2400" dirty="0" smtClean="0"/>
              <a:t>             F</a:t>
            </a:r>
            <a:r>
              <a:rPr lang="sr-Latn-RS" sz="2400" baseline="-25000" dirty="0" smtClean="0"/>
              <a:t>4</a:t>
            </a:r>
            <a:r>
              <a:rPr lang="sr-Latn-RS" sz="2400" dirty="0" smtClean="0"/>
              <a:t> = 40 kN i </a:t>
            </a:r>
            <a:r>
              <a:rPr lang="sr-Latn-RS" sz="2400" i="1" dirty="0" smtClean="0"/>
              <a:t>l</a:t>
            </a:r>
            <a:r>
              <a:rPr lang="sr-Latn-RS" sz="2400" dirty="0" smtClean="0"/>
              <a:t> = 3 m (dužina štapova, sem</a:t>
            </a:r>
          </a:p>
          <a:p>
            <a:r>
              <a:rPr lang="sr-Latn-RS" sz="2400" dirty="0"/>
              <a:t> </a:t>
            </a:r>
            <a:r>
              <a:rPr lang="sr-Latn-RS" sz="2400" dirty="0" smtClean="0"/>
              <a:t>             kosog štapa sa jednim krajem u B)</a:t>
            </a:r>
            <a:endParaRPr lang="sr-Latn-R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94" y="548680"/>
            <a:ext cx="6395605" cy="33147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47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Arial Black" panose="020B0A04020102020204" pitchFamily="34" charset="0"/>
              </a:rPr>
              <a:t>1) Reakcije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7294" y="4983559"/>
            <a:ext cx="653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određivanje reakcija zadate Gerberove rešetke</a:t>
            </a:r>
            <a:endParaRPr lang="en-US" sz="2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095117"/>
            <a:ext cx="6525491" cy="36576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1691680" y="995526"/>
            <a:ext cx="3600400" cy="3844017"/>
          </a:xfrm>
          <a:prstGeom prst="round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ounded Rectangle 13"/>
          <p:cNvSpPr/>
          <p:nvPr/>
        </p:nvSpPr>
        <p:spPr>
          <a:xfrm>
            <a:off x="5139662" y="995526"/>
            <a:ext cx="3392778" cy="3844007"/>
          </a:xfrm>
          <a:prstGeom prst="roundRect">
            <a:avLst/>
          </a:prstGeom>
          <a:noFill/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67943"/>
              </p:ext>
            </p:extLst>
          </p:nvPr>
        </p:nvGraphicFramePr>
        <p:xfrm>
          <a:off x="1311176" y="1671181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5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176" y="1671181"/>
                        <a:ext cx="1244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6549"/>
              </p:ext>
            </p:extLst>
          </p:nvPr>
        </p:nvGraphicFramePr>
        <p:xfrm>
          <a:off x="7469294" y="3903429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6"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294" y="3903429"/>
                        <a:ext cx="1244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27130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6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98299"/>
              </p:ext>
            </p:extLst>
          </p:nvPr>
        </p:nvGraphicFramePr>
        <p:xfrm>
          <a:off x="1243013" y="1119188"/>
          <a:ext cx="591661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3" name="Equation" r:id="rId3" imgW="2958840" imgH="2019240" progId="Equation.DSMT4">
                  <p:embed/>
                </p:oleObj>
              </mc:Choice>
              <mc:Fallback>
                <p:oleObj name="Equation" r:id="rId3" imgW="2958840" imgH="2019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1119188"/>
                        <a:ext cx="5916612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26177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3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prvog</a:t>
            </a:r>
            <a:r>
              <a:rPr lang="en-US" sz="2800" dirty="0" smtClean="0"/>
              <a:t> </a:t>
            </a:r>
            <a:r>
              <a:rPr lang="sr-Latn-RS" sz="2800" dirty="0" smtClean="0"/>
              <a:t>uslova u (1) sledi X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94488"/>
              </p:ext>
            </p:extLst>
          </p:nvPr>
        </p:nvGraphicFramePr>
        <p:xfrm>
          <a:off x="1259632" y="1287924"/>
          <a:ext cx="38347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03" name="Equation" r:id="rId3" imgW="1917360" imgH="228600" progId="Equation.DSMT4">
                  <p:embed/>
                </p:oleObj>
              </mc:Choice>
              <mc:Fallback>
                <p:oleObj name="Equation" r:id="rId3" imgW="1917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87924"/>
                        <a:ext cx="383472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21591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(2)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24979"/>
              </p:ext>
            </p:extLst>
          </p:nvPr>
        </p:nvGraphicFramePr>
        <p:xfrm>
          <a:off x="1259632" y="215202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04" name="Equation" r:id="rId5" imgW="787320" imgH="228600" progId="Equation.DSMT4">
                  <p:embed/>
                </p:oleObj>
              </mc:Choice>
              <mc:Fallback>
                <p:oleObj name="Equation" r:id="rId5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52020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21520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(3)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0497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trećeg uslova u (1) sledi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62350"/>
              </p:ext>
            </p:extLst>
          </p:nvPr>
        </p:nvGraphicFramePr>
        <p:xfrm>
          <a:off x="1259632" y="3841884"/>
          <a:ext cx="64008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05" name="Equation" r:id="rId7" imgW="3200400" imgH="393480" progId="Equation.DSMT4">
                  <p:embed/>
                </p:oleObj>
              </mc:Choice>
              <mc:Fallback>
                <p:oleObj name="Equation" r:id="rId7" imgW="3200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841884"/>
                        <a:ext cx="6400800" cy="786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0352" y="38610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(4)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0836"/>
              </p:ext>
            </p:extLst>
          </p:nvPr>
        </p:nvGraphicFramePr>
        <p:xfrm>
          <a:off x="1259632" y="4998790"/>
          <a:ext cx="187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06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998790"/>
                        <a:ext cx="1879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0352" y="49940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50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89742"/>
              </p:ext>
            </p:extLst>
          </p:nvPr>
        </p:nvGraphicFramePr>
        <p:xfrm>
          <a:off x="1351608" y="1197099"/>
          <a:ext cx="5511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25" name="Equation" r:id="rId3" imgW="2755800" imgH="1231560" progId="Equation.DSMT4">
                  <p:embed/>
                </p:oleObj>
              </mc:Choice>
              <mc:Fallback>
                <p:oleObj name="Equation" r:id="rId3" imgW="275580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608" y="1197099"/>
                        <a:ext cx="5511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88312" y="18639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(6)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u (3), iz četvrtog uslova u (1) sledi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71224"/>
              </p:ext>
            </p:extLst>
          </p:nvPr>
        </p:nvGraphicFramePr>
        <p:xfrm>
          <a:off x="1277640" y="4114800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26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640" y="4114800"/>
                        <a:ext cx="1854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88312" y="40579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84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97309"/>
              </p:ext>
            </p:extLst>
          </p:nvPr>
        </p:nvGraphicFramePr>
        <p:xfrm>
          <a:off x="1327150" y="1773238"/>
          <a:ext cx="5129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04" name="Equation" r:id="rId3" imgW="2565360" imgH="431640" progId="Equation.DSMT4">
                  <p:embed/>
                </p:oleObj>
              </mc:Choice>
              <mc:Fallback>
                <p:oleObj name="Equation" r:id="rId3" imgW="2565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773238"/>
                        <a:ext cx="5129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88061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(8)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7667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u (5) </a:t>
            </a:r>
            <a:r>
              <a:rPr lang="sr-Latn-RS" sz="2800" dirty="0"/>
              <a:t>i Y</a:t>
            </a:r>
            <a:r>
              <a:rPr lang="sr-Latn-RS" sz="2800" baseline="-25000" dirty="0"/>
              <a:t>A</a:t>
            </a:r>
            <a:r>
              <a:rPr lang="sr-Latn-RS" sz="2800" dirty="0" smtClean="0"/>
              <a:t>  u (7), iz drugog uslova u (1) sledi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68237"/>
              </p:ext>
            </p:extLst>
          </p:nvPr>
        </p:nvGraphicFramePr>
        <p:xfrm>
          <a:off x="1277640" y="3414579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05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640" y="3414579"/>
                        <a:ext cx="1854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335699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635133"/>
            <a:ext cx="7488832" cy="95410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Domaći rad: </a:t>
            </a:r>
            <a:r>
              <a:rPr lang="sr-Latn-RS" sz="2800" i="1" dirty="0" smtClean="0"/>
              <a:t>Odrediti sile u štapovima i dati tabe-larni pregled štapova izloženih zatezanju/pritisku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4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PROIZVOLJNI PROSTORNI SISTEM SILA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Sistem sila kojima napadne linije ne leže u jednoj ravni pripada grupi prostornih sistema sila.</a:t>
            </a:r>
          </a:p>
          <a:p>
            <a:pPr algn="just"/>
            <a:r>
              <a:rPr lang="sr-Latn-RS" sz="3000" dirty="0" smtClean="0"/>
              <a:t>U svrhu razmatranja proizvoljnog prostornog sistema sila u izvesnoj meri ćemo proširiti pojam momenta sile za tačku dovodeći ga u vezu sa momentom sile za osu.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372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dirty="0" smtClean="0"/>
              <a:t>Moment</a:t>
            </a:r>
            <a:r>
              <a:rPr lang="sr-Latn-RS" sz="3000" dirty="0" smtClean="0"/>
              <a:t> sile za tačku, kao karakteristika njenog obrtnog efekta, određen je:</a:t>
            </a:r>
          </a:p>
          <a:p>
            <a:pPr lvl="1" algn="just"/>
            <a:r>
              <a:rPr lang="sr-Latn-RS" sz="2600" dirty="0" smtClean="0"/>
              <a:t>Intenzitetom,</a:t>
            </a:r>
          </a:p>
          <a:p>
            <a:pPr lvl="1" algn="just"/>
            <a:r>
              <a:rPr lang="sr-Latn-RS" sz="2600" dirty="0" smtClean="0"/>
              <a:t>Ravninom (ravni) obrtanja,</a:t>
            </a:r>
          </a:p>
          <a:p>
            <a:pPr lvl="1" algn="just"/>
            <a:r>
              <a:rPr lang="sr-Latn-RS" sz="2600" dirty="0" smtClean="0"/>
              <a:t>Smerom obrtanja u ravni obrtanja.</a:t>
            </a:r>
          </a:p>
          <a:p>
            <a:pPr algn="just"/>
            <a:r>
              <a:rPr lang="sr-Latn-RS" sz="3000" dirty="0" smtClean="0"/>
              <a:t>Kad sve sile leže u jednoj ravni, izostaje potreba da se </a:t>
            </a:r>
            <a:r>
              <a:rPr lang="sr-Latn-BA" sz="3000" dirty="0" smtClean="0"/>
              <a:t>ona</a:t>
            </a:r>
            <a:r>
              <a:rPr lang="sr-Latn-RS" sz="3000" dirty="0" smtClean="0"/>
              <a:t> svaki put određuje.</a:t>
            </a:r>
          </a:p>
          <a:p>
            <a:pPr algn="just"/>
            <a:r>
              <a:rPr lang="sr-Latn-RS" sz="3000" dirty="0" smtClean="0"/>
              <a:t>Za proizvoljni prostorni sistem sila, za različite sile, u opštem slučaju su različite i ravni obrtanja.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933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577562"/>
              </p:ext>
            </p:extLst>
          </p:nvPr>
        </p:nvGraphicFramePr>
        <p:xfrm>
          <a:off x="5602560" y="4154488"/>
          <a:ext cx="2209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59" name="Equation" r:id="rId3" imgW="1104840" imgH="761760" progId="Equation.DSMT4">
                  <p:embed/>
                </p:oleObj>
              </mc:Choice>
              <mc:Fallback>
                <p:oleObj name="Equation" r:id="rId3" imgW="11048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560" y="4154488"/>
                        <a:ext cx="2209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607342"/>
            <a:ext cx="34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moment sile za tačku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692696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momenta sile za tačku: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77601"/>
              </p:ext>
            </p:extLst>
          </p:nvPr>
        </p:nvGraphicFramePr>
        <p:xfrm>
          <a:off x="7164288" y="1209626"/>
          <a:ext cx="124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0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209626"/>
                        <a:ext cx="1244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1966749"/>
            <a:ext cx="2304256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sile za tačku posmatran kao vektorska veličina: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71990"/>
              </p:ext>
            </p:extLst>
          </p:nvPr>
        </p:nvGraphicFramePr>
        <p:xfrm>
          <a:off x="6745808" y="3282409"/>
          <a:ext cx="149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1" name="Equation" r:id="rId7" imgW="749160" imgH="253800" progId="Equation.DSMT4">
                  <p:embed/>
                </p:oleObj>
              </mc:Choice>
              <mc:Fallback>
                <p:oleObj name="Equation" r:id="rId7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808" y="3282409"/>
                        <a:ext cx="1498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7" idx="3"/>
            <a:endCxn id="6" idx="3"/>
          </p:cNvCxnSpPr>
          <p:nvPr/>
        </p:nvCxnSpPr>
        <p:spPr>
          <a:xfrm flipV="1">
            <a:off x="7812360" y="3536409"/>
            <a:ext cx="432048" cy="1380079"/>
          </a:xfrm>
          <a:prstGeom prst="bentConnector3">
            <a:avLst>
              <a:gd name="adj1" fmla="val 15291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52" y="709514"/>
            <a:ext cx="3497580" cy="386541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89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491192"/>
          </a:xfrm>
        </p:spPr>
        <p:txBody>
          <a:bodyPr>
            <a:noAutofit/>
          </a:bodyPr>
          <a:lstStyle/>
          <a:p>
            <a:pPr marL="642366" indent="-514350" algn="just"/>
            <a:r>
              <a:rPr lang="sr-Latn-RS" dirty="0" smtClean="0"/>
              <a:t>Za određivanje sila u svim štapovima rešetke, </a:t>
            </a:r>
            <a:r>
              <a:rPr lang="sr-Latn-RS" b="1" dirty="0" smtClean="0"/>
              <a:t>metod isecanja čvorova </a:t>
            </a:r>
            <a:r>
              <a:rPr lang="sr-Latn-RS" dirty="0" smtClean="0"/>
              <a:t>je </a:t>
            </a:r>
            <a:r>
              <a:rPr lang="sr-Latn-RS" b="1" dirty="0" smtClean="0"/>
              <a:t>efikasniji</a:t>
            </a:r>
            <a:r>
              <a:rPr lang="sr-Latn-RS" dirty="0" smtClean="0"/>
              <a:t> od Riterovog metoda.</a:t>
            </a:r>
          </a:p>
          <a:p>
            <a:pPr marL="642366" indent="-514350" algn="just"/>
            <a:r>
              <a:rPr lang="sr-Latn-RS" dirty="0" smtClean="0"/>
              <a:t>Riterov metod je </a:t>
            </a:r>
            <a:r>
              <a:rPr lang="sr-Latn-RS" b="1" dirty="0" smtClean="0"/>
              <a:t>efikasan</a:t>
            </a:r>
            <a:r>
              <a:rPr lang="sr-Latn-RS" dirty="0" smtClean="0"/>
              <a:t> ako se traže sile </a:t>
            </a:r>
            <a:r>
              <a:rPr lang="sr-Latn-RS" b="1" dirty="0" smtClean="0"/>
              <a:t>samo u nekim</a:t>
            </a:r>
            <a:r>
              <a:rPr lang="sr-Latn-RS" dirty="0" smtClean="0"/>
              <a:t> od </a:t>
            </a:r>
            <a:r>
              <a:rPr lang="sr-Latn-RS" b="1" dirty="0" smtClean="0"/>
              <a:t>štapova</a:t>
            </a:r>
            <a:r>
              <a:rPr lang="sr-Latn-RS" dirty="0" smtClean="0"/>
              <a:t>.</a:t>
            </a:r>
          </a:p>
          <a:p>
            <a:pPr marL="642366" indent="-514350" algn="just"/>
            <a:r>
              <a:rPr lang="sr-Latn-RS" b="1" dirty="0" smtClean="0"/>
              <a:t>Riterov metod </a:t>
            </a:r>
            <a:r>
              <a:rPr lang="sr-Latn-RS" dirty="0" smtClean="0"/>
              <a:t>se može </a:t>
            </a:r>
            <a:r>
              <a:rPr lang="sr-Latn-RS" b="1" dirty="0" smtClean="0"/>
              <a:t>iskoristiti</a:t>
            </a:r>
            <a:r>
              <a:rPr lang="sr-Latn-RS" dirty="0" smtClean="0"/>
              <a:t> i u svrhu </a:t>
            </a:r>
            <a:r>
              <a:rPr lang="sr-Latn-RS" b="1" dirty="0" smtClean="0"/>
              <a:t>provere</a:t>
            </a:r>
            <a:r>
              <a:rPr lang="sr-Latn-RS" dirty="0" smtClean="0"/>
              <a:t> sila određenih metodom isecanja čvorova.</a:t>
            </a:r>
            <a:endParaRPr lang="sr-Latn-RS" sz="3000" dirty="0" smtClean="0"/>
          </a:p>
          <a:p>
            <a:pPr marL="82296" indent="0" algn="just">
              <a:buNone/>
            </a:pP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R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ešetke 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sym typeface="Symbol"/>
              </a:rPr>
              <a:t> 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  <a:sym typeface="Symbol"/>
              </a:rPr>
              <a:t>Primena metoda preseka (Riterovog metoda)</a:t>
            </a:r>
            <a:endParaRPr lang="sr-Latn-RS" sz="32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8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52" y="709514"/>
            <a:ext cx="3497580" cy="386541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835"/>
              </p:ext>
            </p:extLst>
          </p:nvPr>
        </p:nvGraphicFramePr>
        <p:xfrm>
          <a:off x="5364088" y="760760"/>
          <a:ext cx="170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83" name="Equation" r:id="rId4" imgW="850680" imgH="253800" progId="Equation.DSMT4">
                  <p:embed/>
                </p:oleObj>
              </mc:Choice>
              <mc:Fallback>
                <p:oleObj name="Equation" r:id="rId4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760760"/>
                        <a:ext cx="1701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481437"/>
              </p:ext>
            </p:extLst>
          </p:nvPr>
        </p:nvGraphicFramePr>
        <p:xfrm>
          <a:off x="5364088" y="1506488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84" name="Equation" r:id="rId6" imgW="1346040" imgH="457200" progId="Equation.DSMT4">
                  <p:embed/>
                </p:oleObj>
              </mc:Choice>
              <mc:Fallback>
                <p:oleObj name="Equation" r:id="rId6" imgW="1346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506488"/>
                        <a:ext cx="2692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22827"/>
              </p:ext>
            </p:extLst>
          </p:nvPr>
        </p:nvGraphicFramePr>
        <p:xfrm>
          <a:off x="5364088" y="2780928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85" name="Equation" r:id="rId8" imgW="1155600" imgH="253800" progId="Equation.DSMT4">
                  <p:embed/>
                </p:oleObj>
              </mc:Choice>
              <mc:Fallback>
                <p:oleObj name="Equation" r:id="rId8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780928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8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Moment sile za osu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algn="just"/>
            <a:r>
              <a:rPr lang="sr-Latn-RS" dirty="0" smtClean="0"/>
              <a:t>Moment sile za osu je karakteristika obrtnog efekta koji proizvodi sila u težnji da obrne telo oko date ose.</a:t>
            </a:r>
          </a:p>
          <a:p>
            <a:pPr algn="just"/>
            <a:r>
              <a:rPr lang="sr-Latn-RS" dirty="0" smtClean="0"/>
              <a:t>Pretpostavimo da na kruto telo deluje sila </a:t>
            </a:r>
            <a:r>
              <a:rPr lang="sr-Latn-RS" i="1" dirty="0" smtClean="0"/>
              <a:t>F</a:t>
            </a:r>
            <a:r>
              <a:rPr lang="sr-Latn-RS" dirty="0" smtClean="0"/>
              <a:t>.</a:t>
            </a:r>
            <a:endParaRPr lang="sr-Latn-RS" dirty="0"/>
          </a:p>
          <a:p>
            <a:pPr algn="just"/>
            <a:r>
              <a:rPr lang="sr-Latn-RS" dirty="0" smtClean="0"/>
              <a:t>Zamislimo ravan (</a:t>
            </a:r>
            <a:r>
              <a:rPr lang="sr-Latn-RS" i="1" dirty="0" smtClean="0"/>
              <a:t>xy</a:t>
            </a:r>
            <a:r>
              <a:rPr lang="sr-Latn-RS" dirty="0" smtClean="0"/>
              <a:t>) koja je normalna na osu </a:t>
            </a:r>
            <a:r>
              <a:rPr lang="sr-Latn-RS" i="1" dirty="0" smtClean="0"/>
              <a:t>z</a:t>
            </a:r>
            <a:r>
              <a:rPr lang="sr-Latn-RS" dirty="0" smtClean="0"/>
              <a:t> i sadrži napadnu tačku sile </a:t>
            </a:r>
            <a:r>
              <a:rPr lang="sr-Latn-RS" i="1" dirty="0" smtClean="0"/>
              <a:t>F</a:t>
            </a:r>
            <a:r>
              <a:rPr lang="sr-Latn-RS" dirty="0" smtClean="0"/>
              <a:t>.</a:t>
            </a:r>
          </a:p>
          <a:p>
            <a:pPr algn="just"/>
            <a:r>
              <a:rPr lang="sr-Latn-RS" dirty="0" smtClean="0"/>
              <a:t>Pitanje: </a:t>
            </a:r>
          </a:p>
          <a:p>
            <a:pPr lvl="1" algn="just"/>
            <a:r>
              <a:rPr lang="sr-Latn-RS" b="1" dirty="0" smtClean="0"/>
              <a:t>Koliki je moment sile </a:t>
            </a:r>
            <a:r>
              <a:rPr lang="sr-Latn-RS" b="1" i="1" dirty="0" smtClean="0"/>
              <a:t>F</a:t>
            </a:r>
            <a:r>
              <a:rPr lang="sr-Latn-RS" b="1" dirty="0" smtClean="0"/>
              <a:t> za osu </a:t>
            </a:r>
            <a:r>
              <a:rPr lang="sr-Latn-RS" b="1" i="1" dirty="0" smtClean="0"/>
              <a:t>z</a:t>
            </a:r>
            <a:r>
              <a:rPr lang="sr-Latn-RS" b="1" dirty="0" smtClean="0"/>
              <a:t> 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348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205846" cy="412103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7664" y="4695527"/>
            <a:ext cx="52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moment sile za osu</a:t>
            </a:r>
            <a:endParaRPr lang="en-US" sz="2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03312"/>
              </p:ext>
            </p:extLst>
          </p:nvPr>
        </p:nvGraphicFramePr>
        <p:xfrm>
          <a:off x="6856413" y="592138"/>
          <a:ext cx="147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7" name="Equation" r:id="rId4" imgW="736560" imgH="266400" progId="Equation.DSMT4">
                  <p:embed/>
                </p:oleObj>
              </mc:Choice>
              <mc:Fallback>
                <p:oleObj name="Equation" r:id="rId4" imgW="736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592138"/>
                        <a:ext cx="14732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5229200"/>
            <a:ext cx="7272808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sile za osu je skalarna veličina, pozitivna ili negativna i jednaka proizvodu projekcije sile </a:t>
            </a:r>
            <a:r>
              <a:rPr lang="sr-Latn-RS" sz="2400" i="1" dirty="0" smtClean="0"/>
              <a:t>F</a:t>
            </a:r>
            <a:r>
              <a:rPr lang="sr-Latn-RS" sz="2400" dirty="0" smtClean="0"/>
              <a:t> na ravan normalnu na osu </a:t>
            </a:r>
            <a:r>
              <a:rPr lang="sr-Latn-RS" sz="2400" i="1" dirty="0" smtClean="0"/>
              <a:t>Oz</a:t>
            </a:r>
            <a:r>
              <a:rPr lang="sr-Latn-RS" sz="2400" dirty="0" smtClean="0"/>
              <a:t> i kraka te sile.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0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86" y="788511"/>
            <a:ext cx="5205846" cy="293647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4100879"/>
            <a:ext cx="7272808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Pri određivanju momenta sile za osu </a:t>
            </a:r>
            <a:r>
              <a:rPr lang="sr-Latn-RS" sz="2400" i="1" dirty="0" smtClean="0"/>
              <a:t>Oz</a:t>
            </a:r>
            <a:r>
              <a:rPr lang="sr-Latn-RS" sz="2400" dirty="0" smtClean="0"/>
              <a:t>, položaj ravni  (</a:t>
            </a:r>
            <a:r>
              <a:rPr lang="sr-Latn-RS" sz="2400" i="1" dirty="0" smtClean="0"/>
              <a:t>xy</a:t>
            </a:r>
            <a:r>
              <a:rPr lang="sr-Latn-RS" sz="2400" dirty="0" smtClean="0"/>
              <a:t>) koja je normalna na osu </a:t>
            </a:r>
            <a:r>
              <a:rPr lang="sr-Latn-RS" sz="2400" i="1" dirty="0" smtClean="0"/>
              <a:t>Oz</a:t>
            </a:r>
            <a:r>
              <a:rPr lang="sr-Latn-RS" sz="2400" dirty="0" smtClean="0"/>
              <a:t>, po vertikali može imati bilo koji položaj.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22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Rectangle 3"/>
          <p:cNvSpPr/>
          <p:nvPr/>
        </p:nvSpPr>
        <p:spPr>
          <a:xfrm>
            <a:off x="1475656" y="3650248"/>
            <a:ext cx="6984776" cy="209288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/>
              <a:t>Moment sile za osu </a:t>
            </a:r>
            <a:r>
              <a:rPr lang="sr-Latn-RS" sz="2400" i="1" dirty="0"/>
              <a:t>z</a:t>
            </a:r>
            <a:r>
              <a:rPr lang="sr-Latn-RS" sz="2400" dirty="0"/>
              <a:t> je pozitivan (+) ako sila </a:t>
            </a:r>
            <a:r>
              <a:rPr lang="sr-Latn-RS" sz="2400" i="1" dirty="0"/>
              <a:t>F</a:t>
            </a:r>
            <a:r>
              <a:rPr lang="sr-Latn-RS" sz="2400" i="1" baseline="-25000" dirty="0"/>
              <a:t>xy</a:t>
            </a:r>
            <a:r>
              <a:rPr lang="sr-Latn-RS" sz="2400" dirty="0"/>
              <a:t> teži da obrne telo u smeru suprotnom smeru kazaljke na časovniku</a:t>
            </a:r>
            <a:r>
              <a:rPr lang="sr-Latn-RS" sz="2400" dirty="0" smtClean="0"/>
              <a:t>.</a:t>
            </a:r>
          </a:p>
          <a:p>
            <a:pPr algn="just"/>
            <a:endParaRPr lang="sr-Latn-RS" sz="1000" dirty="0" smtClean="0"/>
          </a:p>
          <a:p>
            <a:pPr algn="just"/>
            <a:r>
              <a:rPr lang="sr-Latn-RS" sz="2400" dirty="0" smtClean="0"/>
              <a:t>Ako </a:t>
            </a:r>
            <a:r>
              <a:rPr lang="sr-Latn-RS" sz="2400" dirty="0"/>
              <a:t>navedena sila teži da obrne telo u smeru kazaljke na časovniku onda </a:t>
            </a:r>
            <a:r>
              <a:rPr lang="sr-Latn-RS" sz="2400" dirty="0" smtClean="0"/>
              <a:t>je reč </a:t>
            </a:r>
            <a:r>
              <a:rPr lang="sr-Latn-RS" sz="2400" dirty="0"/>
              <a:t>o negativnom </a:t>
            </a:r>
            <a:r>
              <a:rPr lang="sr-Latn-RS" sz="2400" dirty="0" smtClean="0"/>
              <a:t>(</a:t>
            </a:r>
            <a:r>
              <a:rPr lang="sr-Latn-RS" sz="2400" dirty="0" smtClean="0">
                <a:sym typeface="Symbol"/>
              </a:rPr>
              <a:t></a:t>
            </a:r>
            <a:r>
              <a:rPr lang="sr-Latn-RS" sz="2400" dirty="0" smtClean="0"/>
              <a:t>) </a:t>
            </a:r>
            <a:r>
              <a:rPr lang="sr-Latn-RS" sz="2400" dirty="0"/>
              <a:t>momentu.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86" y="404664"/>
            <a:ext cx="5205846" cy="293647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13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Da bi odredili moment sile</a:t>
            </a:r>
            <a:r>
              <a:rPr lang="sr-Latn-RS" sz="3000" b="1" dirty="0" smtClean="0"/>
              <a:t> </a:t>
            </a:r>
            <a:r>
              <a:rPr lang="sr-Latn-RS" sz="3000" b="1" i="1" dirty="0" smtClean="0"/>
              <a:t>F</a:t>
            </a:r>
            <a:r>
              <a:rPr lang="sr-Latn-RS" sz="3000" dirty="0" smtClean="0"/>
              <a:t> za osu </a:t>
            </a:r>
            <a:r>
              <a:rPr lang="sr-Latn-RS" sz="3000" i="1" dirty="0" smtClean="0"/>
              <a:t>z</a:t>
            </a:r>
            <a:r>
              <a:rPr lang="sr-Latn-RS" sz="3000" dirty="0" smtClean="0"/>
              <a:t> treba:</a:t>
            </a:r>
          </a:p>
          <a:p>
            <a:pPr lvl="1" algn="just"/>
            <a:r>
              <a:rPr lang="sr-Latn-RS" dirty="0" smtClean="0"/>
              <a:t>Postaviti ravan </a:t>
            </a:r>
            <a:r>
              <a:rPr lang="sr-Latn-RS" i="1" dirty="0" smtClean="0"/>
              <a:t>xy</a:t>
            </a:r>
            <a:r>
              <a:rPr lang="sr-Latn-RS" dirty="0" smtClean="0"/>
              <a:t> upravno na osu </a:t>
            </a:r>
            <a:r>
              <a:rPr lang="sr-Latn-RS" i="1" dirty="0" smtClean="0"/>
              <a:t>z</a:t>
            </a:r>
            <a:r>
              <a:rPr lang="sr-Latn-RS" dirty="0" smtClean="0"/>
              <a:t>,</a:t>
            </a:r>
          </a:p>
          <a:p>
            <a:pPr lvl="1" algn="just"/>
            <a:r>
              <a:rPr lang="sr-Latn-RS" dirty="0" smtClean="0"/>
              <a:t>Odrediti projekciju </a:t>
            </a:r>
            <a:r>
              <a:rPr lang="sr-Latn-RS" i="1" dirty="0" smtClean="0"/>
              <a:t>F</a:t>
            </a:r>
            <a:r>
              <a:rPr lang="sr-Latn-RS" i="1" baseline="-25000" dirty="0" smtClean="0"/>
              <a:t>xy</a:t>
            </a:r>
            <a:r>
              <a:rPr lang="sr-Latn-RS" dirty="0" smtClean="0"/>
              <a:t> sile </a:t>
            </a:r>
            <a:r>
              <a:rPr lang="sr-Latn-RS" i="1" dirty="0" smtClean="0"/>
              <a:t>F</a:t>
            </a:r>
            <a:r>
              <a:rPr lang="sr-Latn-RS" dirty="0" smtClean="0"/>
              <a:t>, na ravan </a:t>
            </a:r>
            <a:r>
              <a:rPr lang="sr-Latn-RS" i="1" dirty="0" smtClean="0"/>
              <a:t>xy</a:t>
            </a:r>
            <a:r>
              <a:rPr lang="sr-Latn-RS" dirty="0" smtClean="0"/>
              <a:t>, </a:t>
            </a:r>
          </a:p>
          <a:p>
            <a:pPr lvl="1" algn="just"/>
            <a:r>
              <a:rPr lang="sr-Latn-RS" dirty="0" smtClean="0"/>
              <a:t>Iz tačke </a:t>
            </a:r>
            <a:r>
              <a:rPr lang="sr-Latn-RS" i="1" dirty="0" smtClean="0"/>
              <a:t>O</a:t>
            </a:r>
            <a:r>
              <a:rPr lang="sr-Latn-RS" dirty="0" smtClean="0"/>
              <a:t> koja je prodorna tačka ose </a:t>
            </a:r>
            <a:r>
              <a:rPr lang="sr-Latn-RS" i="1" dirty="0" smtClean="0"/>
              <a:t>z</a:t>
            </a:r>
            <a:r>
              <a:rPr lang="sr-Latn-RS" dirty="0" smtClean="0"/>
              <a:t> na ravni </a:t>
            </a:r>
            <a:r>
              <a:rPr lang="sr-Latn-RS" i="1" dirty="0" smtClean="0"/>
              <a:t>xy</a:t>
            </a:r>
            <a:r>
              <a:rPr lang="sr-Latn-RS" dirty="0" smtClean="0"/>
              <a:t>, povući krak h na pravac sile </a:t>
            </a:r>
            <a:r>
              <a:rPr lang="sr-Latn-RS" i="1" dirty="0" smtClean="0"/>
              <a:t>F</a:t>
            </a:r>
            <a:r>
              <a:rPr lang="sr-Latn-RS" i="1" baseline="-25000" dirty="0" smtClean="0"/>
              <a:t>xy</a:t>
            </a:r>
            <a:r>
              <a:rPr lang="sr-Latn-RS" dirty="0" smtClean="0"/>
              <a:t> i odrediti dužinu tog kraka.</a:t>
            </a:r>
          </a:p>
          <a:p>
            <a:pPr lvl="1" algn="just"/>
            <a:r>
              <a:rPr lang="sr-Latn-RS" dirty="0" smtClean="0"/>
              <a:t>Odrediti proizvod </a:t>
            </a:r>
            <a:r>
              <a:rPr lang="sr-Latn-RS" i="1" dirty="0" smtClean="0"/>
              <a:t>F</a:t>
            </a:r>
            <a:r>
              <a:rPr lang="sr-Latn-RS" i="1" baseline="-25000" dirty="0" smtClean="0"/>
              <a:t>xy</a:t>
            </a:r>
            <a:r>
              <a:rPr lang="sr-Latn-RS" dirty="0" smtClean="0">
                <a:sym typeface="Symbol"/>
              </a:rPr>
              <a:t></a:t>
            </a:r>
            <a:r>
              <a:rPr lang="sr-Latn-RS" i="1" dirty="0" smtClean="0">
                <a:sym typeface="Symbol"/>
              </a:rPr>
              <a:t>h</a:t>
            </a:r>
            <a:r>
              <a:rPr lang="sr-Latn-RS" dirty="0" smtClean="0">
                <a:sym typeface="Symbol"/>
              </a:rPr>
              <a:t>,</a:t>
            </a:r>
          </a:p>
          <a:p>
            <a:pPr lvl="1" algn="just"/>
            <a:r>
              <a:rPr lang="sr-Latn-RS" dirty="0" smtClean="0">
                <a:sym typeface="Symbol"/>
              </a:rPr>
              <a:t>Odrediti znak momenta sile za osu </a:t>
            </a:r>
            <a:r>
              <a:rPr lang="sr-Latn-RS" i="1" dirty="0" smtClean="0">
                <a:sym typeface="Symbol"/>
              </a:rPr>
              <a:t>z</a:t>
            </a:r>
            <a:r>
              <a:rPr lang="sr-Latn-RS" dirty="0" smtClean="0">
                <a:sym typeface="Symbol"/>
              </a:rPr>
              <a:t>.</a:t>
            </a:r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863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Veza momenta sile za tačku i momenta sile za osu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Za definisanje veze između momenta sile </a:t>
            </a:r>
            <a:r>
              <a:rPr lang="sr-Latn-RS" sz="3000" i="1" dirty="0" smtClean="0"/>
              <a:t>F</a:t>
            </a:r>
            <a:r>
              <a:rPr lang="sr-Latn-RS" sz="3000" dirty="0" smtClean="0"/>
              <a:t> za tačku </a:t>
            </a:r>
            <a:r>
              <a:rPr lang="sr-Latn-RS" sz="3000" i="1" dirty="0" smtClean="0"/>
              <a:t>O</a:t>
            </a:r>
            <a:r>
              <a:rPr lang="sr-Latn-RS" sz="3000" dirty="0" smtClean="0"/>
              <a:t> i momenta sile za osu </a:t>
            </a:r>
            <a:r>
              <a:rPr lang="sr-Latn-RS" sz="3000" i="1" dirty="0" smtClean="0"/>
              <a:t>z</a:t>
            </a:r>
            <a:r>
              <a:rPr lang="sr-Latn-RS" sz="3000" dirty="0" smtClean="0"/>
              <a:t> koja prolazi kroz tačku </a:t>
            </a:r>
            <a:r>
              <a:rPr lang="sr-Latn-RS" sz="3000" i="1" dirty="0" smtClean="0"/>
              <a:t>O</a:t>
            </a:r>
            <a:r>
              <a:rPr lang="sr-Latn-RS" sz="3000" dirty="0" smtClean="0"/>
              <a:t> iskoristićemo narednu sliku.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741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3717032"/>
            <a:ext cx="508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definisanje veze momenta sile za tačku i moment sile za osu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2282096"/>
            <a:ext cx="1368152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momenta sile </a:t>
            </a:r>
            <a:r>
              <a:rPr lang="sr-Latn-RS" sz="2400" i="1" dirty="0" smtClean="0"/>
              <a:t>F</a:t>
            </a:r>
            <a:r>
              <a:rPr lang="sr-Latn-RS" sz="2400" dirty="0" smtClean="0"/>
              <a:t> za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 iznosi: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8860"/>
              </p:ext>
            </p:extLst>
          </p:nvPr>
        </p:nvGraphicFramePr>
        <p:xfrm>
          <a:off x="5580112" y="4548029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6" name="Equation" r:id="rId3" imgW="1155600" imgH="253800" progId="Equation.DSMT4">
                  <p:embed/>
                </p:oleObj>
              </mc:Choice>
              <mc:Fallback>
                <p:oleObj name="Equation" r:id="rId3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548029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5229200"/>
            <a:ext cx="432048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Površina trougla OA’B’ iznosi: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409059"/>
              </p:ext>
            </p:extLst>
          </p:nvPr>
        </p:nvGraphicFramePr>
        <p:xfrm>
          <a:off x="5580112" y="5441095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7"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441095"/>
                        <a:ext cx="243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7" idx="3"/>
            <a:endCxn id="6" idx="3"/>
          </p:cNvCxnSpPr>
          <p:nvPr/>
        </p:nvCxnSpPr>
        <p:spPr>
          <a:xfrm flipH="1">
            <a:off x="7891512" y="3251592"/>
            <a:ext cx="352896" cy="1550437"/>
          </a:xfrm>
          <a:prstGeom prst="bentConnector3">
            <a:avLst>
              <a:gd name="adj1" fmla="val -647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79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31640" y="3861048"/>
            <a:ext cx="496855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momenta sile </a:t>
            </a:r>
            <a:r>
              <a:rPr lang="sr-Latn-RS" sz="2400" i="1" dirty="0" smtClean="0"/>
              <a:t>F</a:t>
            </a:r>
            <a:r>
              <a:rPr lang="sr-Latn-RS" sz="2400" dirty="0" smtClean="0"/>
              <a:t> za osu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 koja prolazi kroz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, iznosi: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10362"/>
              </p:ext>
            </p:extLst>
          </p:nvPr>
        </p:nvGraphicFramePr>
        <p:xfrm>
          <a:off x="5022610" y="4425345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5" name="Equation" r:id="rId4" imgW="1333440" imgH="266400" progId="Equation.DSMT4">
                  <p:embed/>
                </p:oleObj>
              </mc:Choice>
              <mc:Fallback>
                <p:oleObj name="Equation" r:id="rId4" imgW="1333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610" y="4425345"/>
                        <a:ext cx="2667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6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07292"/>
              </p:ext>
            </p:extLst>
          </p:nvPr>
        </p:nvGraphicFramePr>
        <p:xfrm>
          <a:off x="3675608" y="4149080"/>
          <a:ext cx="276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4" name="Equation" r:id="rId4" imgW="1384200" imgH="228600" progId="Equation.DSMT4">
                  <p:embed/>
                </p:oleObj>
              </mc:Choice>
              <mc:Fallback>
                <p:oleObj name="Equation" r:id="rId4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608" y="4149080"/>
                        <a:ext cx="2768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36602"/>
              </p:ext>
            </p:extLst>
          </p:nvPr>
        </p:nvGraphicFramePr>
        <p:xfrm>
          <a:off x="4633373" y="5149304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5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373" y="5149304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03902"/>
              </p:ext>
            </p:extLst>
          </p:nvPr>
        </p:nvGraphicFramePr>
        <p:xfrm>
          <a:off x="1331640" y="4111104"/>
          <a:ext cx="1803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6" name="Equation" r:id="rId8" imgW="901440" imgH="253800" progId="Equation.DSMT4">
                  <p:embed/>
                </p:oleObj>
              </mc:Choice>
              <mc:Fallback>
                <p:oleObj name="Equation" r:id="rId8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111104"/>
                        <a:ext cx="1803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275856" y="429309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5148080" y="4797168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4344"/>
              </p:ext>
            </p:extLst>
          </p:nvPr>
        </p:nvGraphicFramePr>
        <p:xfrm>
          <a:off x="6567636" y="5153248"/>
          <a:ext cx="205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7" name="Equation" r:id="rId10" imgW="1028520" imgH="253800" progId="Equation.DSMT4">
                  <p:embed/>
                </p:oleObj>
              </mc:Choice>
              <mc:Fallback>
                <p:oleObj name="Equation" r:id="rId10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636" y="5153248"/>
                        <a:ext cx="20574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24661"/>
              </p:ext>
            </p:extLst>
          </p:nvPr>
        </p:nvGraphicFramePr>
        <p:xfrm>
          <a:off x="6516216" y="427142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8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271423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18996"/>
              </p:ext>
            </p:extLst>
          </p:nvPr>
        </p:nvGraphicFramePr>
        <p:xfrm>
          <a:off x="7532960" y="467878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9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960" y="467878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1" idx="3"/>
            <a:endCxn id="12" idx="0"/>
          </p:cNvCxnSpPr>
          <p:nvPr/>
        </p:nvCxnSpPr>
        <p:spPr>
          <a:xfrm>
            <a:off x="6897216" y="4423823"/>
            <a:ext cx="775444" cy="25496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marL="916686" lvl="1" indent="-514350" algn="just"/>
            <a:r>
              <a:rPr lang="sr-Latn-RS" dirty="0" smtClean="0"/>
              <a:t>Primena Riterovog metoda se sastoji u sledećem:</a:t>
            </a:r>
          </a:p>
          <a:p>
            <a:pPr marL="1163574" lvl="2" indent="-514350" algn="just"/>
            <a:r>
              <a:rPr lang="sr-Latn-RS" sz="2600" dirty="0" smtClean="0"/>
              <a:t>Odrede se reakcije rešetke kao celine.</a:t>
            </a:r>
          </a:p>
          <a:p>
            <a:pPr marL="1163574" lvl="2" indent="-514350" algn="just"/>
            <a:r>
              <a:rPr lang="sr-Latn-RS" sz="2600" dirty="0" smtClean="0"/>
              <a:t>Zatim se rešetka preseče na dva dela, ali tako da je u zamišljenom preseku štap u kojem se traži nepoznata sila, i još najviše dva štapa</a:t>
            </a:r>
            <a:r>
              <a:rPr lang="en-US" sz="2600" dirty="0" smtClean="0"/>
              <a:t> </a:t>
            </a:r>
            <a:r>
              <a:rPr lang="sr-Latn-RS" sz="2600" dirty="0" smtClean="0"/>
              <a:t>(</a:t>
            </a:r>
            <a:r>
              <a:rPr lang="sr-Latn-RS" sz="2600" dirty="0" smtClean="0">
                <a:solidFill>
                  <a:srgbClr val="006600"/>
                </a:solidFill>
              </a:rPr>
              <a:t>ovo znači da se primenom Riterovog metoda mogu odrediti sile u tri štapa)</a:t>
            </a:r>
            <a:r>
              <a:rPr lang="sr-Latn-RS" sz="2600" dirty="0" smtClean="0"/>
              <a:t>.</a:t>
            </a:r>
          </a:p>
          <a:p>
            <a:pPr marL="1163574" lvl="2" indent="-514350" algn="just"/>
            <a:r>
              <a:rPr lang="sr-Latn-RS" sz="2600" dirty="0" smtClean="0"/>
              <a:t>Dalje se posmatra jedan od delova rešetke, pri čemu se uticaj odbačenog dela nadomešta silama u presečenim štapovima. </a:t>
            </a:r>
          </a:p>
          <a:p>
            <a:pPr marL="82296" indent="0" algn="just">
              <a:buNone/>
            </a:pP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379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0273"/>
              </p:ext>
            </p:extLst>
          </p:nvPr>
        </p:nvGraphicFramePr>
        <p:xfrm>
          <a:off x="1907704" y="764704"/>
          <a:ext cx="205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3" name="Equation" r:id="rId4" imgW="1028520" imgH="253800" progId="Equation.DSMT4">
                  <p:embed/>
                </p:oleObj>
              </mc:Choice>
              <mc:Fallback>
                <p:oleObj name="Equation" r:id="rId4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764704"/>
                        <a:ext cx="2057400" cy="5080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4005064"/>
            <a:ext cx="62646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Projekcija vektora mementa sile za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, na osu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, jednak je momentu sile za tu osu.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4974267"/>
            <a:ext cx="62646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Pošto je projekcija vektora mementa sile za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, na osu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, skalarna veličina, sledi da je i moment sile za osu takođe skalarna veličina.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42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Moment sile za ose Dekartovog pravouglog koordinatnog sistema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Vektor momenta sile za tačku </a:t>
            </a:r>
            <a:r>
              <a:rPr lang="sr-Latn-RS" sz="3000" i="1" dirty="0" smtClean="0"/>
              <a:t>O</a:t>
            </a:r>
            <a:r>
              <a:rPr lang="sr-Latn-RS" sz="3000" dirty="0" smtClean="0"/>
              <a:t> jednak je vektorskom proizvodu </a:t>
            </a:r>
            <a:r>
              <a:rPr lang="sr-Latn-RS" sz="3000" dirty="0" smtClean="0"/>
              <a:t>vektora </a:t>
            </a:r>
            <a:r>
              <a:rPr lang="sr-Latn-RS" sz="3000" dirty="0" smtClean="0"/>
              <a:t>položaja napadne tačke sile i same sile kao vektora.</a:t>
            </a:r>
          </a:p>
          <a:p>
            <a:pPr algn="just"/>
            <a:r>
              <a:rPr lang="sr-Latn-RS" sz="3000" dirty="0" smtClean="0"/>
              <a:t>Za određivanje momenta sile za ose Dekartovog pravouglog koordinatnog sistema iskoristićemo činjenicu da je p</a:t>
            </a:r>
            <a:r>
              <a:rPr lang="sr-Latn-RS" sz="2800" dirty="0" smtClean="0"/>
              <a:t>rojekcija </a:t>
            </a:r>
            <a:r>
              <a:rPr lang="sr-Latn-RS" sz="2800" dirty="0"/>
              <a:t>vektora mementa sile za tačku </a:t>
            </a:r>
            <a:r>
              <a:rPr lang="sr-Latn-RS" sz="2800" i="1" dirty="0"/>
              <a:t>O</a:t>
            </a:r>
            <a:r>
              <a:rPr lang="sr-Latn-RS" sz="2800" dirty="0"/>
              <a:t>, na osu </a:t>
            </a:r>
            <a:r>
              <a:rPr lang="sr-Latn-RS" sz="2800" dirty="0" smtClean="0"/>
              <a:t>koja prolazi kroz tu tačku, jednak </a:t>
            </a:r>
            <a:r>
              <a:rPr lang="sr-Latn-RS" sz="2800" dirty="0"/>
              <a:t>momentu sile za tu osu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584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15229"/>
              </p:ext>
            </p:extLst>
          </p:nvPr>
        </p:nvGraphicFramePr>
        <p:xfrm>
          <a:off x="5219618" y="1726432"/>
          <a:ext cx="246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1" name="Equation" r:id="rId3" imgW="1231366" imgH="761669" progId="Equation.DSMT4">
                  <p:embed/>
                </p:oleObj>
              </mc:Choice>
              <mc:Fallback>
                <p:oleObj name="Equation" r:id="rId3" imgW="1231366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618" y="1726432"/>
                        <a:ext cx="2463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4096"/>
              </p:ext>
            </p:extLst>
          </p:nvPr>
        </p:nvGraphicFramePr>
        <p:xfrm>
          <a:off x="6299738" y="345464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2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738" y="345464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107050"/>
              </p:ext>
            </p:extLst>
          </p:nvPr>
        </p:nvGraphicFramePr>
        <p:xfrm>
          <a:off x="1835224" y="4005064"/>
          <a:ext cx="655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3" name="Equation" r:id="rId7" imgW="3276360" imgH="266400" progId="Equation.DSMT4">
                  <p:embed/>
                </p:oleObj>
              </mc:Choice>
              <mc:Fallback>
                <p:oleObj name="Equation" r:id="rId7" imgW="3276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224" y="4005064"/>
                        <a:ext cx="65532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2" y="548676"/>
            <a:ext cx="3005051" cy="319832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0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88020"/>
              </p:ext>
            </p:extLst>
          </p:nvPr>
        </p:nvGraphicFramePr>
        <p:xfrm>
          <a:off x="1619672" y="2044824"/>
          <a:ext cx="1727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38" name="Equation" r:id="rId3" imgW="863280" imgH="799920" progId="Equation.DSMT4">
                  <p:embed/>
                </p:oleObj>
              </mc:Choice>
              <mc:Fallback>
                <p:oleObj name="Equation" r:id="rId3" imgW="863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044824"/>
                        <a:ext cx="1727200" cy="160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55533"/>
              </p:ext>
            </p:extLst>
          </p:nvPr>
        </p:nvGraphicFramePr>
        <p:xfrm>
          <a:off x="1619672" y="892696"/>
          <a:ext cx="655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39" name="Equation" r:id="rId5" imgW="3276360" imgH="266400" progId="Equation.DSMT4">
                  <p:embed/>
                </p:oleObj>
              </mc:Choice>
              <mc:Fallback>
                <p:oleObj name="Equation" r:id="rId5" imgW="3276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892696"/>
                        <a:ext cx="65532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76956"/>
              </p:ext>
            </p:extLst>
          </p:nvPr>
        </p:nvGraphicFramePr>
        <p:xfrm>
          <a:off x="4067944" y="2044824"/>
          <a:ext cx="2209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40" name="Equation" r:id="rId7" imgW="1104840" imgH="799920" progId="Equation.DSMT4">
                  <p:embed/>
                </p:oleObj>
              </mc:Choice>
              <mc:Fallback>
                <p:oleObj name="Equation" r:id="rId7" imgW="11048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044824"/>
                        <a:ext cx="2209800" cy="1600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V="1">
            <a:off x="2195752" y="1700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44809"/>
              </p:ext>
            </p:extLst>
          </p:nvPr>
        </p:nvGraphicFramePr>
        <p:xfrm>
          <a:off x="3491880" y="270892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4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70892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9672" y="4244895"/>
            <a:ext cx="64087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Ovo su analitički izrazi za moment sile u odnosu na ose Dekartovog pravouglog koordinatnog sistema.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11" idx="3"/>
            <a:endCxn id="7" idx="3"/>
          </p:cNvCxnSpPr>
          <p:nvPr/>
        </p:nvCxnSpPr>
        <p:spPr>
          <a:xfrm flipH="1" flipV="1">
            <a:off x="6277744" y="2844924"/>
            <a:ext cx="1750640" cy="2000136"/>
          </a:xfrm>
          <a:prstGeom prst="bentConnector3">
            <a:avLst>
              <a:gd name="adj1" fmla="val -1305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Sabiranje prostornog sistema spregova</a:t>
            </a:r>
            <a:endParaRPr lang="sr-Latn-R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Sabraćemo dva sprega sila koji deluju u dve ravni koje se seku pod nekim uglom</a:t>
            </a:r>
            <a:r>
              <a:rPr lang="sr-Latn-RS" sz="2800" dirty="0" smtClean="0"/>
              <a:t>.</a:t>
            </a:r>
          </a:p>
          <a:p>
            <a:pPr algn="just"/>
            <a:r>
              <a:rPr lang="sr-Latn-RS" sz="2800" dirty="0" smtClean="0"/>
              <a:t>Zatim ćemo po analogiji rešiti problem sabiranja više spregova sila.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135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404674"/>
            <a:ext cx="4338205" cy="393815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99190" y="404674"/>
            <a:ext cx="28803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</a:rPr>
              <a:t>1. </a:t>
            </a:r>
            <a:r>
              <a:rPr lang="sr-Latn-RS" sz="2400" dirty="0" err="1" smtClean="0">
                <a:solidFill>
                  <a:srgbClr val="FF0000"/>
                </a:solidFill>
              </a:rPr>
              <a:t>spreg</a:t>
            </a:r>
            <a:r>
              <a:rPr lang="sr-Latn-RS" sz="2400" dirty="0" smtClean="0">
                <a:solidFill>
                  <a:srgbClr val="FF0000"/>
                </a:solidFill>
              </a:rPr>
              <a:t> obrazuju sile: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47173"/>
              </p:ext>
            </p:extLst>
          </p:nvPr>
        </p:nvGraphicFramePr>
        <p:xfrm>
          <a:off x="7862888" y="981075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56" name="Equation" r:id="rId4" imgW="495000" imgH="215640" progId="Equation.DSMT4">
                  <p:embed/>
                </p:oleObj>
              </mc:Choice>
              <mc:Fallback>
                <p:oleObj name="Equation" r:id="rId4" imgW="49500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888" y="981075"/>
                        <a:ext cx="9906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99190" y="1517882"/>
            <a:ext cx="259228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</a:rPr>
              <a:t>Moment 1. sprega iznosi: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93778"/>
              </p:ext>
            </p:extLst>
          </p:nvPr>
        </p:nvGraphicFramePr>
        <p:xfrm>
          <a:off x="7254875" y="2165350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57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2165350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9190" y="3890214"/>
            <a:ext cx="28803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2. spreg obrazuju sile: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422160"/>
              </p:ext>
            </p:extLst>
          </p:nvPr>
        </p:nvGraphicFramePr>
        <p:xfrm>
          <a:off x="7799388" y="4437063"/>
          <a:ext cx="104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58" name="Equation" r:id="rId8" imgW="520560" imgH="215640" progId="Equation.DSMT4">
                  <p:embed/>
                </p:oleObj>
              </mc:Choice>
              <mc:Fallback>
                <p:oleObj name="Equation" r:id="rId8" imgW="520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4437063"/>
                        <a:ext cx="10414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99190" y="4970323"/>
            <a:ext cx="259228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Moment 2. sprega iznosi: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34982"/>
              </p:ext>
            </p:extLst>
          </p:nvPr>
        </p:nvGraphicFramePr>
        <p:xfrm>
          <a:off x="7138988" y="5584825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59" name="Equation" r:id="rId10" imgW="863280" imgH="253800" progId="Equation.DSMT4">
                  <p:embed/>
                </p:oleObj>
              </mc:Choice>
              <mc:Fallback>
                <p:oleObj name="Equation" r:id="rId10" imgW="863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5584825"/>
                        <a:ext cx="1727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00744" y="2814027"/>
            <a:ext cx="259073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Latn-RS" sz="2400" dirty="0" smtClean="0">
                <a:solidFill>
                  <a:srgbClr val="FF0000"/>
                </a:solidFill>
                <a:sym typeface="Symbol"/>
              </a:rPr>
              <a:t> ravan obrtanja 1. sprega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32" y="5343599"/>
            <a:ext cx="367240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sr-Latn-RS" sz="2400" dirty="0" smtClean="0">
                <a:solidFill>
                  <a:srgbClr val="0070C0"/>
                </a:solidFill>
              </a:rPr>
              <a:t> </a:t>
            </a:r>
            <a:r>
              <a:rPr lang="sr-Latn-RS" sz="2400" dirty="0" smtClean="0">
                <a:solidFill>
                  <a:srgbClr val="0070C0"/>
                </a:solidFill>
                <a:sym typeface="Symbol"/>
              </a:rPr>
              <a:t> ravan obrtanja 2. sprega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4398203"/>
            <a:ext cx="46982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prostornog sistema spregova</a:t>
            </a:r>
            <a:endParaRPr lang="sr-Latn-RS" sz="2400" i="1" dirty="0"/>
          </a:p>
        </p:txBody>
      </p:sp>
    </p:spTree>
    <p:extLst>
      <p:ext uri="{BB962C8B-B14F-4D97-AF65-F5344CB8AC3E}">
        <p14:creationId xmlns:p14="http://schemas.microsoft.com/office/powerpoint/2010/main" val="25147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6949"/>
            <a:ext cx="4338205" cy="393815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53818"/>
              </p:ext>
            </p:extLst>
          </p:nvPr>
        </p:nvGraphicFramePr>
        <p:xfrm>
          <a:off x="5940872" y="434727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8" name="Equation" r:id="rId4" imgW="761760" imgH="215640" progId="Equation.DSMT4">
                  <p:embed/>
                </p:oleObj>
              </mc:Choice>
              <mc:Fallback>
                <p:oleObj name="Equation" r:id="rId4" imgW="76176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872" y="434727"/>
                        <a:ext cx="1524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950578"/>
              </p:ext>
            </p:extLst>
          </p:nvPr>
        </p:nvGraphicFramePr>
        <p:xfrm>
          <a:off x="5940152" y="1095127"/>
          <a:ext cx="177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9" name="Equation" r:id="rId6" imgW="888840" imgH="215640" progId="Equation.DSMT4">
                  <p:embed/>
                </p:oleObj>
              </mc:Choice>
              <mc:Fallback>
                <p:oleObj name="Equation" r:id="rId6" imgW="8888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095127"/>
                        <a:ext cx="1778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0152" y="2030437"/>
            <a:ext cx="28803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3. spreg obrazuju sile: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31737"/>
              </p:ext>
            </p:extLst>
          </p:nvPr>
        </p:nvGraphicFramePr>
        <p:xfrm>
          <a:off x="7906072" y="2590552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80" name="Equation" r:id="rId8" imgW="457200" imgH="203040" progId="Equation.DSMT4">
                  <p:embed/>
                </p:oleObj>
              </mc:Choice>
              <mc:Fallback>
                <p:oleObj name="Equation" r:id="rId8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072" y="2590552"/>
                        <a:ext cx="914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0152" y="3183359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3. sprega iznosi: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43252"/>
              </p:ext>
            </p:extLst>
          </p:nvPr>
        </p:nvGraphicFramePr>
        <p:xfrm>
          <a:off x="7236296" y="3811588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81" name="Equation" r:id="rId10" imgW="761760" imgH="203040" progId="Equation.DSMT4">
                  <p:embed/>
                </p:oleObj>
              </mc:Choice>
              <mc:Fallback>
                <p:oleObj name="Equation" r:id="rId10" imgW="7617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3811588"/>
                        <a:ext cx="1524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3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6949"/>
            <a:ext cx="4338205" cy="393815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460236"/>
              </p:ext>
            </p:extLst>
          </p:nvPr>
        </p:nvGraphicFramePr>
        <p:xfrm>
          <a:off x="6012160" y="1412776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84" name="Equation" r:id="rId4" imgW="761669" imgH="203112" progId="Equation.DSMT4">
                  <p:embed/>
                </p:oleObj>
              </mc:Choice>
              <mc:Fallback>
                <p:oleObj name="Equation" r:id="rId4" imgW="76166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412776"/>
                        <a:ext cx="1524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13499"/>
              </p:ext>
            </p:extLst>
          </p:nvPr>
        </p:nvGraphicFramePr>
        <p:xfrm>
          <a:off x="6936432" y="548680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85" name="Equation" r:id="rId6" imgW="761760" imgH="215640" progId="Equation.DSMT4">
                  <p:embed/>
                </p:oleObj>
              </mc:Choice>
              <mc:Fallback>
                <p:oleObj name="Equation" r:id="rId6" imgW="76176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432" y="548680"/>
                        <a:ext cx="1524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>
          <a:xfrm>
            <a:off x="7308304" y="1052736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499506"/>
              </p:ext>
            </p:extLst>
          </p:nvPr>
        </p:nvGraphicFramePr>
        <p:xfrm>
          <a:off x="6380832" y="19888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86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832" y="198884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09089"/>
              </p:ext>
            </p:extLst>
          </p:nvPr>
        </p:nvGraphicFramePr>
        <p:xfrm>
          <a:off x="6017840" y="2459360"/>
          <a:ext cx="251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87" name="Equation" r:id="rId10" imgW="1257120" imgH="304560" progId="Equation.DSMT4">
                  <p:embed/>
                </p:oleObj>
              </mc:Choice>
              <mc:Fallback>
                <p:oleObj name="Equation" r:id="rId10" imgW="125712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840" y="2459360"/>
                        <a:ext cx="2514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24736"/>
              </p:ext>
            </p:extLst>
          </p:nvPr>
        </p:nvGraphicFramePr>
        <p:xfrm>
          <a:off x="6374110" y="321359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88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110" y="321359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55378"/>
              </p:ext>
            </p:extLst>
          </p:nvPr>
        </p:nvGraphicFramePr>
        <p:xfrm>
          <a:off x="5220072" y="4907632"/>
          <a:ext cx="335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89" name="Equation" r:id="rId14" imgW="1676160" imgH="304560" progId="Equation.DSMT4">
                  <p:embed/>
                </p:oleObj>
              </mc:Choice>
              <mc:Fallback>
                <p:oleObj name="Equation" r:id="rId14" imgW="1676160" imgH="3045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907632"/>
                        <a:ext cx="3352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50179"/>
              </p:ext>
            </p:extLst>
          </p:nvPr>
        </p:nvGraphicFramePr>
        <p:xfrm>
          <a:off x="7080250" y="5800725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90" name="Equation" r:id="rId16" imgW="825480" imgH="253800" progId="Equation.DSMT4">
                  <p:embed/>
                </p:oleObj>
              </mc:Choice>
              <mc:Fallback>
                <p:oleObj name="Equation" r:id="rId16" imgW="82548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5800725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21751"/>
              </p:ext>
            </p:extLst>
          </p:nvPr>
        </p:nvGraphicFramePr>
        <p:xfrm>
          <a:off x="7034213" y="3933825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91" name="Equation" r:id="rId18" imgW="863280" imgH="253800" progId="Equation.DSMT4">
                  <p:embed/>
                </p:oleObj>
              </mc:Choice>
              <mc:Fallback>
                <p:oleObj name="Equation" r:id="rId18" imgW="863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933825"/>
                        <a:ext cx="1727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93410"/>
              </p:ext>
            </p:extLst>
          </p:nvPr>
        </p:nvGraphicFramePr>
        <p:xfrm>
          <a:off x="6372200" y="44627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92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4627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>
            <a:stCxn id="18" idx="2"/>
            <a:endCxn id="22" idx="0"/>
          </p:cNvCxnSpPr>
          <p:nvPr/>
        </p:nvCxnSpPr>
        <p:spPr>
          <a:xfrm flipH="1">
            <a:off x="6511900" y="3619996"/>
            <a:ext cx="1910" cy="842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7864936" y="4509120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Down Arrow 28"/>
          <p:cNvSpPr/>
          <p:nvPr/>
        </p:nvSpPr>
        <p:spPr>
          <a:xfrm flipV="1">
            <a:off x="6422370" y="5602952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Down Arrow 29"/>
          <p:cNvSpPr/>
          <p:nvPr/>
        </p:nvSpPr>
        <p:spPr>
          <a:xfrm rot="16200000" flipH="1" flipV="1">
            <a:off x="6823680" y="5929849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2" name="Elbow Connector 31"/>
          <p:cNvCxnSpPr>
            <a:stCxn id="30" idx="2"/>
            <a:endCxn id="29" idx="0"/>
          </p:cNvCxnSpPr>
          <p:nvPr/>
        </p:nvCxnSpPr>
        <p:spPr>
          <a:xfrm rot="10800000">
            <a:off x="6468090" y="5877273"/>
            <a:ext cx="264150" cy="18973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27610"/>
              </p:ext>
            </p:extLst>
          </p:nvPr>
        </p:nvGraphicFramePr>
        <p:xfrm>
          <a:off x="2840608" y="5013176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93" name="Equation" r:id="rId21" imgW="901440" imgH="215640" progId="Equation.DSMT4">
                  <p:embed/>
                </p:oleObj>
              </mc:Choice>
              <mc:Fallback>
                <p:oleObj name="Equation" r:id="rId21" imgW="901440" imgH="215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608" y="5013176"/>
                        <a:ext cx="1803400" cy="431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40281"/>
              </p:ext>
            </p:extLst>
          </p:nvPr>
        </p:nvGraphicFramePr>
        <p:xfrm>
          <a:off x="4716016" y="508518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94" name="Equation" r:id="rId23" imgW="190440" imgH="152280" progId="Equation.DSMT4">
                  <p:embed/>
                </p:oleObj>
              </mc:Choice>
              <mc:Fallback>
                <p:oleObj name="Equation" r:id="rId23" imgW="190440" imgH="152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08518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9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259632" y="1397094"/>
            <a:ext cx="7488832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Dva prostorna sprega sila </a:t>
            </a:r>
            <a:r>
              <a:rPr lang="sr-Latn-RS" sz="2800" dirty="0" smtClean="0"/>
              <a:t>koji deluju na kruto telo mogu se </a:t>
            </a:r>
            <a:r>
              <a:rPr lang="sr-Latn-RS" sz="2800" b="1" dirty="0" smtClean="0"/>
              <a:t>zameniti</a:t>
            </a:r>
            <a:r>
              <a:rPr lang="sr-Latn-RS" sz="2800" dirty="0" smtClean="0"/>
              <a:t> </a:t>
            </a:r>
            <a:r>
              <a:rPr lang="sr-Latn-RS" sz="2800" i="1" dirty="0" smtClean="0">
                <a:solidFill>
                  <a:srgbClr val="0070C0"/>
                </a:solidFill>
              </a:rPr>
              <a:t>jednim rezultujućim spregom</a:t>
            </a:r>
            <a:r>
              <a:rPr lang="sr-Latn-RS" sz="2800" dirty="0" smtClean="0"/>
              <a:t> </a:t>
            </a:r>
            <a:r>
              <a:rPr lang="sr-Latn-RS" sz="2800" i="1" dirty="0" smtClean="0">
                <a:solidFill>
                  <a:srgbClr val="0070C0"/>
                </a:solidFill>
              </a:rPr>
              <a:t>sila</a:t>
            </a:r>
            <a:r>
              <a:rPr lang="sr-Latn-RS" sz="2800" dirty="0" smtClean="0"/>
              <a:t> čiji je moment </a:t>
            </a:r>
            <a:r>
              <a:rPr lang="sr-Latn-RS" sz="2800" b="1" dirty="0" smtClean="0"/>
              <a:t>jednak geometrijskom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(vektorkom)</a:t>
            </a:r>
            <a:r>
              <a:rPr lang="sr-Latn-RS" sz="2800" b="1" dirty="0" smtClean="0"/>
              <a:t> zbiru</a:t>
            </a:r>
            <a:r>
              <a:rPr lang="sr-Latn-RS" sz="2800" dirty="0" smtClean="0"/>
              <a:t> komponentnih spregova sila.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45620"/>
              </p:ext>
            </p:extLst>
          </p:nvPr>
        </p:nvGraphicFramePr>
        <p:xfrm>
          <a:off x="1259632" y="692696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1" name="Equation" r:id="rId3" imgW="901440" imgH="215640" progId="Equation.DSMT4">
                  <p:embed/>
                </p:oleObj>
              </mc:Choice>
              <mc:Fallback>
                <p:oleObj name="Equation" r:id="rId3" imgW="901440" imgH="2156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92696"/>
                        <a:ext cx="1803400" cy="431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3"/>
            <a:endCxn id="7" idx="0"/>
          </p:cNvCxnSpPr>
          <p:nvPr/>
        </p:nvCxnSpPr>
        <p:spPr>
          <a:xfrm>
            <a:off x="3063032" y="908596"/>
            <a:ext cx="1941016" cy="488498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6949"/>
            <a:ext cx="4338205" cy="3938155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20877"/>
              </p:ext>
            </p:extLst>
          </p:nvPr>
        </p:nvGraphicFramePr>
        <p:xfrm>
          <a:off x="5729312" y="442913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58" name="Equation" r:id="rId4" imgW="825480" imgH="253800" progId="Equation.DSMT4">
                  <p:embed/>
                </p:oleObj>
              </mc:Choice>
              <mc:Fallback>
                <p:oleObj name="Equation" r:id="rId4" imgW="82548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312" y="442913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71513"/>
              </p:ext>
            </p:extLst>
          </p:nvPr>
        </p:nvGraphicFramePr>
        <p:xfrm>
          <a:off x="5725120" y="3450456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59" name="Equation" r:id="rId6" imgW="863280" imgH="253800" progId="Equation.DSMT4">
                  <p:embed/>
                </p:oleObj>
              </mc:Choice>
              <mc:Fallback>
                <p:oleObj name="Equation" r:id="rId6" imgW="86328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120" y="3450456"/>
                        <a:ext cx="1727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0531"/>
              </p:ext>
            </p:extLst>
          </p:nvPr>
        </p:nvGraphicFramePr>
        <p:xfrm>
          <a:off x="7152208" y="5394672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60" name="Equation" r:id="rId8" imgW="545760" imgH="241200" progId="Equation.DSMT4">
                  <p:embed/>
                </p:oleObj>
              </mc:Choice>
              <mc:Fallback>
                <p:oleObj name="Equation" r:id="rId8" imgW="54576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208" y="5394672"/>
                        <a:ext cx="1092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24128" y="1052736"/>
            <a:ext cx="25202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</a:rPr>
              <a:t>Moment 1. sprega posmatran kao vektorska veličina: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66015"/>
              </p:ext>
            </p:extLst>
          </p:nvPr>
        </p:nvGraphicFramePr>
        <p:xfrm>
          <a:off x="7203008" y="2348880"/>
          <a:ext cx="104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61" name="Equation" r:id="rId10" imgW="520560" imgH="215640" progId="Equation.DSMT4">
                  <p:embed/>
                </p:oleObj>
              </mc:Choice>
              <mc:Fallback>
                <p:oleObj name="Equation" r:id="rId10" imgW="52056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008" y="2348880"/>
                        <a:ext cx="10414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724128" y="4050327"/>
            <a:ext cx="25202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Moment 2. sprega posmatran kao vektorska veličina: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marL="1163574" lvl="2" indent="-514350" algn="just"/>
            <a:r>
              <a:rPr lang="sr-Latn-RS" dirty="0" smtClean="0"/>
              <a:t>Na kraju, sile u tri štapa dobijamo iz statičkih uslova ravnoteže postavljenih za posmatrani deo rešetke u </a:t>
            </a:r>
            <a:r>
              <a:rPr lang="sr-Latn-RS" i="1" dirty="0" smtClean="0">
                <a:solidFill>
                  <a:srgbClr val="006600"/>
                </a:solidFill>
              </a:rPr>
              <a:t>xy</a:t>
            </a:r>
            <a:r>
              <a:rPr lang="sr-Latn-RS" dirty="0" smtClean="0"/>
              <a:t> koordinatnom sistemu.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3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2" y="1579077"/>
            <a:ext cx="4338205" cy="3938155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492386"/>
              </p:ext>
            </p:extLst>
          </p:nvPr>
        </p:nvGraphicFramePr>
        <p:xfrm>
          <a:off x="6444208" y="5085432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0" name="Equation" r:id="rId4" imgW="901440" imgH="215640" progId="Equation.DSMT4">
                  <p:embed/>
                </p:oleObj>
              </mc:Choice>
              <mc:Fallback>
                <p:oleObj name="Equation" r:id="rId4" imgW="90144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085432"/>
                        <a:ext cx="18034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476672"/>
            <a:ext cx="68407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Mogućnost zamene dva prostorna sprega sila jednim rezultujućim spregom, da se potvrditi i grafički.</a:t>
            </a:r>
            <a:endParaRPr lang="en-US" sz="2400" dirty="0"/>
          </a:p>
        </p:txBody>
      </p:sp>
      <p:cxnSp>
        <p:nvCxnSpPr>
          <p:cNvPr id="8" name="Elbow Connector 7"/>
          <p:cNvCxnSpPr>
            <a:stCxn id="7" idx="1"/>
            <a:endCxn id="5" idx="1"/>
          </p:cNvCxnSpPr>
          <p:nvPr/>
        </p:nvCxnSpPr>
        <p:spPr>
          <a:xfrm rot="10800000" flipH="1" flipV="1">
            <a:off x="1619672" y="892171"/>
            <a:ext cx="356840" cy="2655984"/>
          </a:xfrm>
          <a:prstGeom prst="bentConnector3">
            <a:avLst>
              <a:gd name="adj1" fmla="val -6406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548680"/>
            <a:ext cx="7056784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Saglasno prethodnom, bilo koji prostorni sistem spregova sila koji deluju na kruto telo može se  zameniti jednim rezultujućim spregom sila čiji je moment jednak geometrijskom (vektorskom) zbiru komponentnih spregova sila.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49879"/>
              </p:ext>
            </p:extLst>
          </p:nvPr>
        </p:nvGraphicFramePr>
        <p:xfrm>
          <a:off x="1403648" y="3140968"/>
          <a:ext cx="533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80" name="Equation" r:id="rId3" imgW="2666880" imgH="431640" progId="Equation.DSMT4">
                  <p:embed/>
                </p:oleObj>
              </mc:Choice>
              <mc:Fallback>
                <p:oleObj name="Equation" r:id="rId3" imgW="266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140968"/>
                        <a:ext cx="5334000" cy="863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4" idx="3"/>
            <a:endCxn id="5" idx="3"/>
          </p:cNvCxnSpPr>
          <p:nvPr/>
        </p:nvCxnSpPr>
        <p:spPr>
          <a:xfrm flipH="1">
            <a:off x="6737648" y="1672065"/>
            <a:ext cx="1722784" cy="1900703"/>
          </a:xfrm>
          <a:prstGeom prst="bentConnector3">
            <a:avLst>
              <a:gd name="adj1" fmla="val -132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9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91680" y="616620"/>
            <a:ext cx="61206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Prema teoremu o projekciji zbira vektora na osu, za Dekartov pravougli koordinatni sistem možemo napisati da su: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39759"/>
              </p:ext>
            </p:extLst>
          </p:nvPr>
        </p:nvGraphicFramePr>
        <p:xfrm>
          <a:off x="6554788" y="1508125"/>
          <a:ext cx="1727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98" name="Equation" r:id="rId3" imgW="863280" imgH="1320480" progId="Equation.DSMT4">
                  <p:embed/>
                </p:oleObj>
              </mc:Choice>
              <mc:Fallback>
                <p:oleObj name="Equation" r:id="rId3" imgW="8632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1508125"/>
                        <a:ext cx="17272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43547"/>
              </p:ext>
            </p:extLst>
          </p:nvPr>
        </p:nvGraphicFramePr>
        <p:xfrm>
          <a:off x="2922588" y="4594225"/>
          <a:ext cx="543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99" name="Equation" r:id="rId5" imgW="2717640" imgH="533160" progId="Equation.DSMT4">
                  <p:embed/>
                </p:oleObj>
              </mc:Choice>
              <mc:Fallback>
                <p:oleObj name="Equation" r:id="rId5" imgW="27176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4594225"/>
                        <a:ext cx="54356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7824" y="3462099"/>
            <a:ext cx="32403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rezultujućeg sprega iznosi: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1"/>
            <a:endCxn id="8" idx="1"/>
          </p:cNvCxnSpPr>
          <p:nvPr/>
        </p:nvCxnSpPr>
        <p:spPr>
          <a:xfrm rot="10800000" flipV="1">
            <a:off x="2922588" y="3877597"/>
            <a:ext cx="65236" cy="1250027"/>
          </a:xfrm>
          <a:prstGeom prst="bentConnector3">
            <a:avLst>
              <a:gd name="adj1" fmla="val 45042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835696" y="620688"/>
            <a:ext cx="604867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Kosinusi uglova koje vektor rezultujućeg sprega zaklapa sa koordinatnim osama: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16890"/>
              </p:ext>
            </p:extLst>
          </p:nvPr>
        </p:nvGraphicFramePr>
        <p:xfrm>
          <a:off x="6444208" y="1556792"/>
          <a:ext cx="17272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22" name="Equation" r:id="rId3" imgW="863280" imgH="1231560" progId="Equation.DSMT4">
                  <p:embed/>
                </p:oleObj>
              </mc:Choice>
              <mc:Fallback>
                <p:oleObj name="Equation" r:id="rId3" imgW="86328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556792"/>
                        <a:ext cx="1727200" cy="246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3188582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slučaj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07850"/>
              </p:ext>
            </p:extLst>
          </p:nvPr>
        </p:nvGraphicFramePr>
        <p:xfrm>
          <a:off x="3159125" y="3381375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23" name="Equation" r:id="rId5" imgW="965160" imgH="431640" progId="Equation.DSMT4">
                  <p:embed/>
                </p:oleObj>
              </mc:Choice>
              <mc:Fallback>
                <p:oleObj name="Equation" r:id="rId5" imgW="96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381375"/>
                        <a:ext cx="1930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4460919"/>
            <a:ext cx="417646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imamo ravnotežu krutog tela izloženog delovanju prostornog sistema spregova.</a:t>
            </a:r>
            <a:endParaRPr lang="en-US" sz="2400" dirty="0"/>
          </a:p>
        </p:txBody>
      </p:sp>
      <p:cxnSp>
        <p:nvCxnSpPr>
          <p:cNvPr id="9" name="Elbow Connector 8"/>
          <p:cNvCxnSpPr>
            <a:stCxn id="7" idx="3"/>
            <a:endCxn id="8" idx="0"/>
          </p:cNvCxnSpPr>
          <p:nvPr/>
        </p:nvCxnSpPr>
        <p:spPr>
          <a:xfrm>
            <a:off x="5089525" y="3813175"/>
            <a:ext cx="994643" cy="64774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76672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osnovu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29322"/>
              </p:ext>
            </p:extLst>
          </p:nvPr>
        </p:nvGraphicFramePr>
        <p:xfrm>
          <a:off x="2955032" y="669385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46" name="Equation" r:id="rId3" imgW="952200" imgH="431640" progId="Equation.DSMT4">
                  <p:embed/>
                </p:oleObj>
              </mc:Choice>
              <mc:Fallback>
                <p:oleObj name="Equation" r:id="rId3" imgW="952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032" y="669385"/>
                        <a:ext cx="1905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1844824"/>
            <a:ext cx="684076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/>
              <a:t>z</a:t>
            </a:r>
            <a:r>
              <a:rPr lang="sr-Latn-RS" sz="2400" dirty="0" smtClean="0"/>
              <a:t>aključujemo: </a:t>
            </a:r>
            <a:r>
              <a:rPr lang="sr-Latn-RS" sz="2400" i="1" dirty="0" smtClean="0">
                <a:solidFill>
                  <a:srgbClr val="0070C0"/>
                </a:solidFill>
              </a:rPr>
              <a:t>Da bi kruto telo izloženo delovanju prostornog sistema spregova sila, bilo u ravnoteži, potrebno je i dovoljno da algebarski zbirovi projekcija svih komponentnih spregova, na koordinatne ose, budu jednaki nuli (0).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7" name="Elbow Connector 6"/>
          <p:cNvCxnSpPr>
            <a:stCxn id="5" idx="3"/>
            <a:endCxn id="6" idx="0"/>
          </p:cNvCxnSpPr>
          <p:nvPr/>
        </p:nvCxnSpPr>
        <p:spPr>
          <a:xfrm>
            <a:off x="4860032" y="1101185"/>
            <a:ext cx="180020" cy="743639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23343"/>
              </p:ext>
            </p:extLst>
          </p:nvPr>
        </p:nvGraphicFramePr>
        <p:xfrm>
          <a:off x="6405563" y="3500438"/>
          <a:ext cx="21844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47" name="Equation" r:id="rId5" imgW="1091880" imgH="1320480" progId="Equation.DSMT4">
                  <p:embed/>
                </p:oleObj>
              </mc:Choice>
              <mc:Fallback>
                <p:oleObj name="Equation" r:id="rId5" imgW="10918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3500438"/>
                        <a:ext cx="21844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03649" y="4964975"/>
            <a:ext cx="46085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Ovo su </a:t>
            </a:r>
            <a:r>
              <a:rPr lang="sr-Latn-RS" sz="2400" b="1" dirty="0" smtClean="0"/>
              <a:t>uslovi ravnoteže </a:t>
            </a:r>
            <a:r>
              <a:rPr lang="sr-Latn-RS" sz="2400" dirty="0" smtClean="0"/>
              <a:t>za kruto telo izloženo delovanju </a:t>
            </a:r>
            <a:r>
              <a:rPr lang="sr-Latn-RS" sz="2400" b="1" dirty="0" smtClean="0"/>
              <a:t>prostornog sistema spregova sila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23" name="Elbow Connector 22"/>
          <p:cNvCxnSpPr>
            <a:stCxn id="13" idx="1"/>
            <a:endCxn id="22" idx="3"/>
          </p:cNvCxnSpPr>
          <p:nvPr/>
        </p:nvCxnSpPr>
        <p:spPr>
          <a:xfrm rot="10800000" flipV="1">
            <a:off x="6012161" y="4821238"/>
            <a:ext cx="393402" cy="74390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Arial Black" panose="020B0A04020102020204" pitchFamily="34" charset="0"/>
              </a:rPr>
              <a:t>Teorem o paralelnom prenošenju sprega sila u bilo koju ravan koja je paralelna ravni njegovog delovanja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O transformacijama spregova sila u ravni upoznali smo se ranije.</a:t>
            </a:r>
          </a:p>
          <a:p>
            <a:pPr algn="just"/>
            <a:r>
              <a:rPr lang="sr-Latn-RS" sz="3000" dirty="0" smtClean="0"/>
              <a:t>Ovoga puta ćemo pokazati da se spreg sila može preneti u bilo koju ravan paralelnu ravni njegovog delovanja, i da se pri tome  delovanje (dejstvo) sprega neće promeniti.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388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Posmatraćemo spreg sila (</a:t>
            </a:r>
            <a:r>
              <a:rPr lang="sr-Latn-RS" sz="3000" i="1" dirty="0" smtClean="0"/>
              <a:t>F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F’</a:t>
            </a:r>
            <a:r>
              <a:rPr lang="sr-Latn-RS" sz="3000" dirty="0" smtClean="0"/>
              <a:t>) u jednoj ravni, sa krakom </a:t>
            </a:r>
            <a:r>
              <a:rPr lang="sr-Latn-RS" sz="3000" i="1" dirty="0" smtClean="0"/>
              <a:t>d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Zatim ćemo na izvesnoj udaljenosti od ravni delovanja datog sprega sila uočiti ravan koja je paralelna ravni njegovog delovanja.</a:t>
            </a:r>
          </a:p>
          <a:p>
            <a:pPr algn="just"/>
            <a:r>
              <a:rPr lang="sr-Latn-RS" sz="3000" dirty="0" smtClean="0"/>
              <a:t>U tu ravan ćemo dodati dva uravnotež</a:t>
            </a:r>
            <a:r>
              <a:rPr lang="sr-Latn-BA" sz="3000" dirty="0" smtClean="0"/>
              <a:t>ena</a:t>
            </a:r>
            <a:r>
              <a:rPr lang="sr-Latn-RS" sz="3000" dirty="0" smtClean="0"/>
              <a:t> sistema paralelnih sila na odstojanju </a:t>
            </a:r>
            <a:r>
              <a:rPr lang="sr-Latn-RS" sz="3000" i="1" dirty="0" smtClean="0"/>
              <a:t>A</a:t>
            </a:r>
            <a:r>
              <a:rPr lang="sr-Latn-RS" sz="3000" baseline="-25000" dirty="0" smtClean="0"/>
              <a:t>1</a:t>
            </a:r>
            <a:r>
              <a:rPr lang="sr-Latn-RS" sz="3000" i="1" dirty="0" smtClean="0"/>
              <a:t>B</a:t>
            </a:r>
            <a:r>
              <a:rPr lang="sr-Latn-RS" sz="3000" baseline="-25000" dirty="0" smtClean="0"/>
              <a:t>1 </a:t>
            </a:r>
            <a:r>
              <a:rPr lang="sr-Latn-RS" sz="3000" dirty="0" smtClean="0"/>
              <a:t>= </a:t>
            </a:r>
            <a:r>
              <a:rPr lang="sr-Latn-RS" sz="3000" i="1" dirty="0" smtClean="0"/>
              <a:t>d</a:t>
            </a:r>
            <a:r>
              <a:rPr lang="sr-Latn-RS" sz="3000" baseline="-25000" dirty="0" smtClean="0"/>
              <a:t>1</a:t>
            </a:r>
            <a:r>
              <a:rPr lang="sr-Latn-RS" sz="3000" dirty="0" smtClean="0"/>
              <a:t> = </a:t>
            </a:r>
            <a:r>
              <a:rPr lang="sr-Latn-RS" sz="3000" i="1" dirty="0" smtClean="0"/>
              <a:t>d</a:t>
            </a:r>
            <a:r>
              <a:rPr lang="sr-Latn-RS" sz="3000" dirty="0" smtClean="0"/>
              <a:t> (</a:t>
            </a:r>
            <a:r>
              <a:rPr lang="sr-Latn-RS" sz="3000" i="1" dirty="0" smtClean="0">
                <a:solidFill>
                  <a:srgbClr val="0070C0"/>
                </a:solidFill>
              </a:rPr>
              <a:t>d</a:t>
            </a:r>
            <a:r>
              <a:rPr lang="sr-Latn-RS" sz="3000" baseline="-25000" dirty="0" smtClean="0">
                <a:solidFill>
                  <a:srgbClr val="0070C0"/>
                </a:solidFill>
              </a:rPr>
              <a:t>1</a:t>
            </a:r>
            <a:r>
              <a:rPr lang="sr-Latn-RS" sz="3000" dirty="0" smtClean="0"/>
              <a:t> je paralelno </a:t>
            </a:r>
            <a:r>
              <a:rPr lang="sr-Latn-RS" sz="3000" i="1" dirty="0" smtClean="0">
                <a:solidFill>
                  <a:srgbClr val="0070C0"/>
                </a:solidFill>
              </a:rPr>
              <a:t>d</a:t>
            </a:r>
            <a:r>
              <a:rPr lang="sr-Latn-RS" sz="3000" dirty="0" smtClean="0"/>
              <a:t>).</a:t>
            </a:r>
          </a:p>
          <a:p>
            <a:pPr algn="just"/>
            <a:r>
              <a:rPr lang="sr-Latn-RS" sz="3000" dirty="0" smtClean="0"/>
              <a:t>Dodavanjem uravnoteženih sistema paralelnih sila delovanje sprega </a:t>
            </a:r>
            <a:r>
              <a:rPr lang="sr-Latn-RS" sz="3000" dirty="0"/>
              <a:t>sila (</a:t>
            </a:r>
            <a:r>
              <a:rPr lang="sr-Latn-RS" sz="3000" i="1" dirty="0"/>
              <a:t>F</a:t>
            </a:r>
            <a:r>
              <a:rPr lang="sr-Latn-RS" sz="3000" dirty="0"/>
              <a:t>, </a:t>
            </a:r>
            <a:r>
              <a:rPr lang="sr-Latn-RS" sz="3000" i="1" dirty="0"/>
              <a:t>F’</a:t>
            </a:r>
            <a:r>
              <a:rPr lang="sr-Latn-RS" sz="3000" dirty="0"/>
              <a:t>) </a:t>
            </a:r>
            <a:r>
              <a:rPr lang="sr-Latn-RS" sz="3000" dirty="0" smtClean="0"/>
              <a:t>neće se promeniti.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708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865784" y="4509120"/>
            <a:ext cx="338437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Spreg sa ravni obrtanja </a:t>
            </a:r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sr-Latn-RS" sz="2400" dirty="0" smtClean="0"/>
              <a:t> obrazuju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611927"/>
              </p:ext>
            </p:extLst>
          </p:nvPr>
        </p:nvGraphicFramePr>
        <p:xfrm>
          <a:off x="4818112" y="5136917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1" name="Equation" r:id="rId3" imgW="368280" imgH="203040" progId="Equation.DSMT4">
                  <p:embed/>
                </p:oleObj>
              </mc:Choice>
              <mc:Fallback>
                <p:oleObj name="Equation" r:id="rId3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112" y="5136917"/>
                        <a:ext cx="736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4" y="404664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458210"/>
              </p:ext>
            </p:extLst>
          </p:nvPr>
        </p:nvGraphicFramePr>
        <p:xfrm>
          <a:off x="7410400" y="54868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2" name="Equation" r:id="rId6" imgW="380880" imgH="203040" progId="Equation.DSMT4">
                  <p:embed/>
                </p:oleObj>
              </mc:Choice>
              <mc:Fallback>
                <p:oleObj name="Equation" r:id="rId6" imgW="3808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00" y="548680"/>
                        <a:ext cx="762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6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3224"/>
              </p:ext>
            </p:extLst>
          </p:nvPr>
        </p:nvGraphicFramePr>
        <p:xfrm>
          <a:off x="6902152" y="1016515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3" name="Equation" r:id="rId4" imgW="419040" imgH="457200" progId="Equation.DSMT4">
                  <p:embed/>
                </p:oleObj>
              </mc:Choice>
              <mc:Fallback>
                <p:oleObj name="Equation" r:id="rId4" imgW="4190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152" y="1016515"/>
                        <a:ext cx="838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4509120"/>
            <a:ext cx="55446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tačkama A</a:t>
            </a:r>
            <a:r>
              <a:rPr lang="sr-Latn-RS" sz="2400" baseline="-25000" dirty="0" smtClean="0"/>
              <a:t>1</a:t>
            </a:r>
            <a:r>
              <a:rPr lang="sr-Latn-RS" sz="2400" dirty="0"/>
              <a:t> i </a:t>
            </a:r>
            <a:r>
              <a:rPr lang="sr-Latn-RS" sz="2400" dirty="0" smtClean="0"/>
              <a:t>B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imamo uravnotežene sisteme sila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170324"/>
              </p:ext>
            </p:extLst>
          </p:nvPr>
        </p:nvGraphicFramePr>
        <p:xfrm>
          <a:off x="5208984" y="5124450"/>
          <a:ext cx="281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4" name="Equation" r:id="rId6" imgW="1409400" imgH="215640" progId="Equation.DSMT4">
                  <p:embed/>
                </p:oleObj>
              </mc:Choice>
              <mc:Fallback>
                <p:oleObj name="Equation" r:id="rId6" imgW="140940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984" y="5124450"/>
                        <a:ext cx="28194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29094"/>
              </p:ext>
            </p:extLst>
          </p:nvPr>
        </p:nvGraphicFramePr>
        <p:xfrm>
          <a:off x="6906344" y="404664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5" name="Equation" r:id="rId8" imgW="380880" imgH="203040" progId="Equation.DSMT4">
                  <p:embed/>
                </p:oleObj>
              </mc:Choice>
              <mc:Fallback>
                <p:oleObj name="Equation" r:id="rId8" imgW="3808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344" y="404664"/>
                        <a:ext cx="762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5559623"/>
            <a:ext cx="316835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sa intenzitetima: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438498"/>
              </p:ext>
            </p:extLst>
          </p:nvPr>
        </p:nvGraphicFramePr>
        <p:xfrm>
          <a:off x="3779912" y="5733256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6" name="Equation" r:id="rId10" imgW="1346040" imgH="241200" progId="Equation.DSMT4">
                  <p:embed/>
                </p:oleObj>
              </mc:Choice>
              <mc:Fallback>
                <p:oleObj name="Equation" r:id="rId10" imgW="13460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733256"/>
                        <a:ext cx="2692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1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876256" y="476672"/>
            <a:ext cx="201622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Rezultanta sila 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790464"/>
              </p:ext>
            </p:extLst>
          </p:nvPr>
        </p:nvGraphicFramePr>
        <p:xfrm>
          <a:off x="8054280" y="1052736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6"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280" y="1052736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66981" y="1599183"/>
            <a:ext cx="80136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je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968595"/>
              </p:ext>
            </p:extLst>
          </p:nvPr>
        </p:nvGraphicFramePr>
        <p:xfrm>
          <a:off x="7520005" y="1747664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7"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005" y="1747664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85531" y="2564904"/>
            <a:ext cx="201622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Rezultanta sila 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70481"/>
              </p:ext>
            </p:extLst>
          </p:nvPr>
        </p:nvGraphicFramePr>
        <p:xfrm>
          <a:off x="7884368" y="3140968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8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140968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76256" y="3687415"/>
            <a:ext cx="80136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je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106567"/>
              </p:ext>
            </p:extLst>
          </p:nvPr>
        </p:nvGraphicFramePr>
        <p:xfrm>
          <a:off x="7292280" y="3835896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9" name="Equation" r:id="rId10" imgW="799920" imgH="228600" progId="Equation.DSMT4">
                  <p:embed/>
                </p:oleObj>
              </mc:Choice>
              <mc:Fallback>
                <p:oleObj name="Equation" r:id="rId10" imgW="7999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280" y="3835896"/>
                        <a:ext cx="1600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2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0" y="3135158"/>
            <a:ext cx="4470170" cy="238783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1990" y="5559623"/>
            <a:ext cx="447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primer 2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Rešetke </a:t>
            </a:r>
            <a:r>
              <a:rPr lang="sr-Latn-RS" sz="2800" dirty="0" smtClean="0">
                <a:latin typeface="Arial Black" panose="020B0A04020102020204" pitchFamily="34" charset="0"/>
                <a:sym typeface="Symbol"/>
              </a:rPr>
              <a:t> </a:t>
            </a:r>
            <a:r>
              <a:rPr lang="sr-Latn-RS" sz="2800" dirty="0" smtClean="0">
                <a:latin typeface="Arial Black" panose="020B0A04020102020204" pitchFamily="34" charset="0"/>
              </a:rPr>
              <a:t>Primer 2</a:t>
            </a:r>
          </a:p>
          <a:p>
            <a:pPr algn="just"/>
            <a:endParaRPr lang="sr-Latn-RS" sz="1400" dirty="0" smtClean="0"/>
          </a:p>
          <a:p>
            <a:pPr algn="just"/>
            <a:r>
              <a:rPr lang="sr-Latn-RS" sz="2800" dirty="0" smtClean="0"/>
              <a:t>Za rešetku obrazovanu od štapova zglobno vezanih u tri jednakostranična trougla stranice dužine </a:t>
            </a:r>
            <a:r>
              <a:rPr lang="sr-Latn-RS" sz="2800" i="1" dirty="0" smtClean="0"/>
              <a:t>l</a:t>
            </a:r>
            <a:r>
              <a:rPr lang="sr-Latn-RS" sz="2800" dirty="0" smtClean="0"/>
              <a:t>, </a:t>
            </a:r>
            <a:r>
              <a:rPr lang="sr-Latn-RS" sz="2800" dirty="0" smtClean="0">
                <a:solidFill>
                  <a:srgbClr val="FF0000"/>
                </a:solidFill>
              </a:rPr>
              <a:t>primenom Riterovog</a:t>
            </a:r>
            <a:r>
              <a:rPr lang="sr-Latn-RS" sz="2800" dirty="0" smtClean="0"/>
              <a:t> </a:t>
            </a:r>
            <a:r>
              <a:rPr lang="sr-Latn-RS" sz="2800" dirty="0" smtClean="0">
                <a:solidFill>
                  <a:srgbClr val="FF0000"/>
                </a:solidFill>
              </a:rPr>
              <a:t>metoda </a:t>
            </a:r>
            <a:r>
              <a:rPr lang="sr-Latn-RS" sz="2800" dirty="0" smtClean="0"/>
              <a:t>odrediti silu u štapu 35.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313515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Podaci: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= </a:t>
            </a:r>
            <a:r>
              <a:rPr lang="en-US" sz="2400" dirty="0" smtClean="0"/>
              <a:t>2</a:t>
            </a:r>
            <a:r>
              <a:rPr lang="sr-Latn-RS" sz="2400" dirty="0" smtClean="0"/>
              <a:t>0 kN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</a:t>
            </a:r>
            <a:r>
              <a:rPr lang="en-US" sz="2400" dirty="0" smtClean="0"/>
              <a:t>4</a:t>
            </a:r>
            <a:r>
              <a:rPr lang="sr-Latn-RS" sz="2400" dirty="0" smtClean="0"/>
              <a:t>0 kN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6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28" y="476672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21470"/>
              </p:ext>
            </p:extLst>
          </p:nvPr>
        </p:nvGraphicFramePr>
        <p:xfrm>
          <a:off x="2339752" y="3766478"/>
          <a:ext cx="1270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61" name="Equation" r:id="rId4" imgW="634680" imgH="177480" progId="Equation.DSMT4">
                  <p:embed/>
                </p:oleObj>
              </mc:Choice>
              <mc:Fallback>
                <p:oleObj name="Equation" r:id="rId4" imgW="63468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766478"/>
                        <a:ext cx="1270000" cy="3556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75656" y="620689"/>
            <a:ext cx="2376264" cy="3672408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581128"/>
            <a:ext cx="707685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 i R’, sa napadnom tačkom C, čine uravnoteženi sistem sila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93884"/>
              </p:ext>
            </p:extLst>
          </p:nvPr>
        </p:nvGraphicFramePr>
        <p:xfrm>
          <a:off x="7596336" y="5182840"/>
          <a:ext cx="106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62" name="Equation" r:id="rId6" imgW="533160" imgH="203040" progId="Equation.DSMT4">
                  <p:embed/>
                </p:oleObj>
              </mc:Choice>
              <mc:Fallback>
                <p:oleObj name="Equation" r:id="rId6" imgW="53316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182840"/>
                        <a:ext cx="1066800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59632" y="5517232"/>
            <a:ext cx="5040560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Sa ovakvim sistemom sila ništa se ne menja i isti se </a:t>
            </a:r>
            <a:r>
              <a:rPr lang="sr-Latn-RS" sz="2000" b="1" dirty="0" smtClean="0"/>
              <a:t>može odbaciti</a:t>
            </a:r>
            <a:r>
              <a:rPr lang="sr-Latn-RS" sz="2000" dirty="0" smtClean="0"/>
              <a:t>! </a:t>
            </a:r>
            <a:endParaRPr lang="en-US" sz="2000" dirty="0"/>
          </a:p>
        </p:txBody>
      </p:sp>
      <p:cxnSp>
        <p:nvCxnSpPr>
          <p:cNvPr id="15" name="Elbow Connector 14"/>
          <p:cNvCxnSpPr>
            <a:stCxn id="13" idx="3"/>
            <a:endCxn id="14" idx="3"/>
          </p:cNvCxnSpPr>
          <p:nvPr/>
        </p:nvCxnSpPr>
        <p:spPr>
          <a:xfrm flipH="1">
            <a:off x="6300192" y="5386040"/>
            <a:ext cx="2362944" cy="485135"/>
          </a:xfrm>
          <a:prstGeom prst="bentConnector3">
            <a:avLst>
              <a:gd name="adj1" fmla="val -9674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51</a:t>
            </a:fld>
            <a:endParaRPr lang="sr-Latn-B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5330536" cy="397452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19079"/>
              </p:ext>
            </p:extLst>
          </p:nvPr>
        </p:nvGraphicFramePr>
        <p:xfrm>
          <a:off x="1404366" y="5610696"/>
          <a:ext cx="208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00"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366" y="5610696"/>
                        <a:ext cx="20828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84442"/>
              </p:ext>
            </p:extLst>
          </p:nvPr>
        </p:nvGraphicFramePr>
        <p:xfrm>
          <a:off x="2654398" y="4602584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01" name="Equation" r:id="rId6" imgW="419100" imgH="457200" progId="Equation.DSMT4">
                  <p:embed/>
                </p:oleObj>
              </mc:Choice>
              <mc:Fallback>
                <p:oleObj name="Equation" r:id="rId6" imgW="4191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98" y="4602584"/>
                        <a:ext cx="838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2835"/>
              </p:ext>
            </p:extLst>
          </p:nvPr>
        </p:nvGraphicFramePr>
        <p:xfrm>
          <a:off x="3995936" y="5132388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02" name="Equation" r:id="rId8" imgW="1015920" imgH="228600" progId="Equation.DSMT4">
                  <p:embed/>
                </p:oleObj>
              </mc:Choice>
              <mc:Fallback>
                <p:oleObj name="Equation" r:id="rId8" imgW="10159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132388"/>
                        <a:ext cx="20320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3420590" y="4509120"/>
            <a:ext cx="432048" cy="16561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1403647" y="404664"/>
            <a:ext cx="1368153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kraju ostaje: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7" y="5703639"/>
            <a:ext cx="4752527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Ovim je naslovni teorem dokazan !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2" y="404662"/>
            <a:ext cx="5330536" cy="397452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12205"/>
              </p:ext>
            </p:extLst>
          </p:nvPr>
        </p:nvGraphicFramePr>
        <p:xfrm>
          <a:off x="7308304" y="476672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03" name="Equation" r:id="rId11" imgW="380835" imgH="203112" progId="Equation.DSMT4">
                  <p:embed/>
                </p:oleObj>
              </mc:Choice>
              <mc:Fallback>
                <p:oleObj name="Equation" r:id="rId11" imgW="380835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76672"/>
                        <a:ext cx="762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6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78" y="1459806"/>
            <a:ext cx="5411586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4085"/>
              </p:ext>
            </p:extLst>
          </p:nvPr>
        </p:nvGraphicFramePr>
        <p:xfrm>
          <a:off x="6815234" y="2226568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84"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234" y="2226568"/>
                        <a:ext cx="16510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52927"/>
              </p:ext>
            </p:extLst>
          </p:nvPr>
        </p:nvGraphicFramePr>
        <p:xfrm>
          <a:off x="6804248" y="2827784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85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827784"/>
                        <a:ext cx="1854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55577"/>
              </p:ext>
            </p:extLst>
          </p:nvPr>
        </p:nvGraphicFramePr>
        <p:xfrm>
          <a:off x="6804248" y="16288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86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628800"/>
                        <a:ext cx="15494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Rešenje</a:t>
            </a:r>
          </a:p>
        </p:txBody>
      </p:sp>
    </p:spTree>
    <p:extLst>
      <p:ext uri="{BB962C8B-B14F-4D97-AF65-F5344CB8AC3E}">
        <p14:creationId xmlns:p14="http://schemas.microsoft.com/office/powerpoint/2010/main" val="32937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403581" y="3183359"/>
            <a:ext cx="533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primenu Riterovog metoda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49940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(1)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45519"/>
              </p:ext>
            </p:extLst>
          </p:nvPr>
        </p:nvGraphicFramePr>
        <p:xfrm>
          <a:off x="1325563" y="4378920"/>
          <a:ext cx="53848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93" name="Equation" r:id="rId3" imgW="2692080" imgH="965160" progId="Equation.DSMT4">
                  <p:embed/>
                </p:oleObj>
              </mc:Choice>
              <mc:Fallback>
                <p:oleObj name="Equation" r:id="rId3" imgW="269208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378920"/>
                        <a:ext cx="53848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81" y="404664"/>
            <a:ext cx="5336771" cy="269955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59632" y="371703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9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poznatom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 iz drugog uslova u (1) sledi S</a:t>
            </a:r>
            <a:r>
              <a:rPr lang="sr-Latn-RS" sz="2800" baseline="-25000" dirty="0" smtClean="0"/>
              <a:t>23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033211"/>
              </p:ext>
            </p:extLst>
          </p:nvPr>
        </p:nvGraphicFramePr>
        <p:xfrm>
          <a:off x="1331640" y="1124744"/>
          <a:ext cx="403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30" name="Equation" r:id="rId3" imgW="2019240" imgH="444240" progId="Equation.DSMT4">
                  <p:embed/>
                </p:oleObj>
              </mc:Choice>
              <mc:Fallback>
                <p:oleObj name="Equation" r:id="rId3" imgW="201924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24744"/>
                        <a:ext cx="4038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1967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(2)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10892"/>
              </p:ext>
            </p:extLst>
          </p:nvPr>
        </p:nvGraphicFramePr>
        <p:xfrm>
          <a:off x="1324248" y="2464807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31" name="Equation" r:id="rId5" imgW="939600" imgH="228600" progId="Equation.DSMT4">
                  <p:embed/>
                </p:oleObj>
              </mc:Choice>
              <mc:Fallback>
                <p:oleObj name="Equation" r:id="rId5" imgW="9396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248" y="2464807"/>
                        <a:ext cx="18796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24208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(3)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21297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Sa poznatim </a:t>
            </a:r>
            <a:r>
              <a:rPr lang="sr-Latn-RS" sz="2800" dirty="0" smtClean="0"/>
              <a:t>F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 i S</a:t>
            </a:r>
            <a:r>
              <a:rPr lang="sr-Latn-RS" sz="2800" baseline="-25000" dirty="0" smtClean="0"/>
              <a:t>23</a:t>
            </a:r>
            <a:r>
              <a:rPr lang="sr-Latn-RS" sz="2800" dirty="0" smtClean="0"/>
              <a:t>, iz trećeg uslova u (1) sledi S</a:t>
            </a:r>
            <a:r>
              <a:rPr lang="sr-Latn-RS" sz="2800" baseline="-25000" dirty="0" smtClean="0"/>
              <a:t>35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87941"/>
              </p:ext>
            </p:extLst>
          </p:nvPr>
        </p:nvGraphicFramePr>
        <p:xfrm>
          <a:off x="1285305" y="4489956"/>
          <a:ext cx="482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32" name="Equation" r:id="rId7" imgW="2412720" imgH="228600" progId="Equation.DSMT4">
                  <p:embed/>
                </p:oleObj>
              </mc:Choice>
              <mc:Fallback>
                <p:oleObj name="Equation" r:id="rId7" imgW="24127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305" y="4489956"/>
                        <a:ext cx="4826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68344" y="43267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(4)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324236"/>
              </p:ext>
            </p:extLst>
          </p:nvPr>
        </p:nvGraphicFramePr>
        <p:xfrm>
          <a:off x="1290464" y="5254625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33" name="Equation" r:id="rId9" imgW="1028520" imgH="228600" progId="Equation.DSMT4">
                  <p:embed/>
                </p:oleObj>
              </mc:Choice>
              <mc:Fallback>
                <p:oleObj name="Equation" r:id="rId9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464" y="5254625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23187" y="52100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2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8.12.2022.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Sa </a:t>
            </a:r>
            <a:r>
              <a:rPr lang="sr-Latn-RS" sz="2800" dirty="0" smtClean="0"/>
              <a:t>poznatim X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 , S</a:t>
            </a:r>
            <a:r>
              <a:rPr lang="sr-Latn-RS" sz="2800" baseline="-25000" dirty="0" smtClean="0"/>
              <a:t>23</a:t>
            </a:r>
            <a:r>
              <a:rPr lang="sr-Latn-RS" sz="2800" dirty="0" smtClean="0"/>
              <a:t> i S</a:t>
            </a:r>
            <a:r>
              <a:rPr lang="sr-Latn-RS" sz="2800" baseline="-25000" dirty="0" smtClean="0"/>
              <a:t>35</a:t>
            </a:r>
            <a:r>
              <a:rPr lang="sr-Latn-RS" sz="2800" dirty="0" smtClean="0"/>
              <a:t>, iz prvog uslova u (1) sledi S</a:t>
            </a:r>
            <a:r>
              <a:rPr lang="sr-Latn-RS" sz="2800" baseline="-25000" dirty="0" smtClean="0"/>
              <a:t>12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84746"/>
              </p:ext>
            </p:extLst>
          </p:nvPr>
        </p:nvGraphicFramePr>
        <p:xfrm>
          <a:off x="1289304" y="1379538"/>
          <a:ext cx="5969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8" name="Equation" r:id="rId3" imgW="2984400" imgH="634680" progId="Equation.DSMT4">
                  <p:embed/>
                </p:oleObj>
              </mc:Choice>
              <mc:Fallback>
                <p:oleObj name="Equation" r:id="rId3" imgW="2984400" imgH="634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304" y="1379538"/>
                        <a:ext cx="5969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17008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(6)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255389"/>
              </p:ext>
            </p:extLst>
          </p:nvPr>
        </p:nvGraphicFramePr>
        <p:xfrm>
          <a:off x="1289304" y="2878138"/>
          <a:ext cx="226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9" name="Equation" r:id="rId5" imgW="1130040" imgH="228600" progId="Equation.DSMT4">
                  <p:embed/>
                </p:oleObj>
              </mc:Choice>
              <mc:Fallback>
                <p:oleObj name="Equation" r:id="rId5" imgW="1130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304" y="2878138"/>
                        <a:ext cx="22606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23187" y="28337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(7)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843045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NAPOMENA: Pogrešno pretpostavljen smer sile S</a:t>
            </a:r>
            <a:r>
              <a:rPr lang="sr-Latn-RS" sz="2800" baseline="-25000" dirty="0" smtClean="0"/>
              <a:t>12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06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12315</TotalTime>
  <Words>1695</Words>
  <Application>Microsoft Office PowerPoint</Application>
  <PresentationFormat>On-screen Show (4:3)</PresentationFormat>
  <Paragraphs>251</Paragraphs>
  <Slides>51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MathType 6.0 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PROIZVOLJNI PROSTORNI SISTEM SILA</vt:lpstr>
      <vt:lpstr>PowerPoint Presentation</vt:lpstr>
      <vt:lpstr>PowerPoint Presentation</vt:lpstr>
      <vt:lpstr>PowerPoint Presentation</vt:lpstr>
      <vt:lpstr>Moment sile za osu</vt:lpstr>
      <vt:lpstr>PowerPoint Presentation</vt:lpstr>
      <vt:lpstr>PowerPoint Presentation</vt:lpstr>
      <vt:lpstr>PowerPoint Presentation</vt:lpstr>
      <vt:lpstr>PowerPoint Presentation</vt:lpstr>
      <vt:lpstr>Veza momenta sile za tačku i momenta sile za osu</vt:lpstr>
      <vt:lpstr>PowerPoint Presentation</vt:lpstr>
      <vt:lpstr>PowerPoint Presentation</vt:lpstr>
      <vt:lpstr>PowerPoint Presentation</vt:lpstr>
      <vt:lpstr>PowerPoint Presentation</vt:lpstr>
      <vt:lpstr>Moment sile za ose Dekartovog pravouglog koordinatnog sistema</vt:lpstr>
      <vt:lpstr>PowerPoint Presentation</vt:lpstr>
      <vt:lpstr>PowerPoint Presentation</vt:lpstr>
      <vt:lpstr>Sabiranje prostornog sistema spregova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Teorem o paralelnom prenošenju sprega sila u bilo koju ravan koja je paralelna ravni njegovog delovanja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</dc:title>
  <dc:creator>Korisnik</dc:creator>
  <cp:lastModifiedBy>Microsoft</cp:lastModifiedBy>
  <cp:revision>1289</cp:revision>
  <cp:lastPrinted>2013-12-17T11:16:01Z</cp:lastPrinted>
  <dcterms:created xsi:type="dcterms:W3CDTF">2013-09-29T06:25:24Z</dcterms:created>
  <dcterms:modified xsi:type="dcterms:W3CDTF">2022-12-08T08:24:53Z</dcterms:modified>
</cp:coreProperties>
</file>