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3"/>
  </p:notesMasterIdLst>
  <p:handoutMasterIdLst>
    <p:handoutMasterId r:id="rId54"/>
  </p:handoutMasterIdLst>
  <p:sldIdLst>
    <p:sldId id="256" r:id="rId2"/>
    <p:sldId id="426" r:id="rId3"/>
    <p:sldId id="483" r:id="rId4"/>
    <p:sldId id="484" r:id="rId5"/>
    <p:sldId id="485" r:id="rId6"/>
    <p:sldId id="486" r:id="rId7"/>
    <p:sldId id="452" r:id="rId8"/>
    <p:sldId id="487" r:id="rId9"/>
    <p:sldId id="488" r:id="rId10"/>
    <p:sldId id="489" r:id="rId11"/>
    <p:sldId id="490" r:id="rId12"/>
    <p:sldId id="491" r:id="rId13"/>
    <p:sldId id="492" r:id="rId14"/>
    <p:sldId id="493" r:id="rId15"/>
    <p:sldId id="494" r:id="rId16"/>
    <p:sldId id="495" r:id="rId17"/>
    <p:sldId id="496" r:id="rId18"/>
    <p:sldId id="461" r:id="rId19"/>
    <p:sldId id="460" r:id="rId20"/>
    <p:sldId id="437" r:id="rId21"/>
    <p:sldId id="511" r:id="rId22"/>
    <p:sldId id="512" r:id="rId23"/>
    <p:sldId id="513" r:id="rId24"/>
    <p:sldId id="443" r:id="rId25"/>
    <p:sldId id="463" r:id="rId26"/>
    <p:sldId id="464" r:id="rId27"/>
    <p:sldId id="465" r:id="rId28"/>
    <p:sldId id="497" r:id="rId29"/>
    <p:sldId id="498" r:id="rId30"/>
    <p:sldId id="499" r:id="rId31"/>
    <p:sldId id="500" r:id="rId32"/>
    <p:sldId id="469" r:id="rId33"/>
    <p:sldId id="471" r:id="rId34"/>
    <p:sldId id="502" r:id="rId35"/>
    <p:sldId id="503" r:id="rId36"/>
    <p:sldId id="501" r:id="rId37"/>
    <p:sldId id="504" r:id="rId38"/>
    <p:sldId id="472" r:id="rId39"/>
    <p:sldId id="505" r:id="rId40"/>
    <p:sldId id="506" r:id="rId41"/>
    <p:sldId id="473" r:id="rId42"/>
    <p:sldId id="474" r:id="rId43"/>
    <p:sldId id="475" r:id="rId44"/>
    <p:sldId id="508" r:id="rId45"/>
    <p:sldId id="507" r:id="rId46"/>
    <p:sldId id="509" r:id="rId47"/>
    <p:sldId id="478" r:id="rId48"/>
    <p:sldId id="479" r:id="rId49"/>
    <p:sldId id="510" r:id="rId50"/>
    <p:sldId id="480" r:id="rId51"/>
    <p:sldId id="481" r:id="rId52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4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9.wmf"/><Relationship Id="rId1" Type="http://schemas.openxmlformats.org/officeDocument/2006/relationships/image" Target="../media/image78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t>11/27/2022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19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25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26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07703-8E16-487E-9C53-5689B35F1D8A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3AA0E7-D7EE-49B6-B6C2-B607531B6015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CEEA-64DD-4F7E-972B-B3E62417384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5D375-66D2-4263-B149-F7313A838E3D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EC71E-8544-4CFF-A937-EC4E0B9C919A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92F60-BD0A-41E4-863C-4EAD360F08C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5A6BB-F95F-48BA-89E8-12713FF2513F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49468-6968-41E6-80E1-73184D1A2A2E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90319-D2A6-4E1F-B1B3-113C61BEEB69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5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3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8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0.wmf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0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8.jpeg"/><Relationship Id="rId4" Type="http://schemas.openxmlformats.org/officeDocument/2006/relationships/image" Target="../media/image47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0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51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4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53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6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6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3.bin"/><Relationship Id="rId4" Type="http://schemas.openxmlformats.org/officeDocument/2006/relationships/image" Target="../media/image66.wmf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jpeg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9.w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72.wm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75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79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78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80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82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13" Type="http://schemas.openxmlformats.org/officeDocument/2006/relationships/image" Target="../media/image89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12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71.bin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90.wmf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9.wmf"/><Relationship Id="rId4" Type="http://schemas.openxmlformats.org/officeDocument/2006/relationships/image" Target="../media/image6.wmf"/><Relationship Id="rId9" Type="http://schemas.openxmlformats.org/officeDocument/2006/relationships/oleObject" Target="../embeddings/oleObject6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2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91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BA" sz="4000" dirty="0" smtClean="0">
                <a:sym typeface="Symbol"/>
              </a:rPr>
              <a:t>22.23</a:t>
            </a:r>
            <a:r>
              <a:rPr lang="sr-Latn-RS" sz="4000" dirty="0" smtClean="0">
                <a:sym typeface="Symbol"/>
              </a:rPr>
              <a:t></a:t>
            </a:r>
            <a:r>
              <a:rPr lang="sr-Latn-RS" sz="4000" dirty="0" smtClean="0">
                <a:sym typeface="Symbol"/>
              </a:rPr>
              <a:t>P10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III: </a:t>
            </a:r>
            <a:r>
              <a:rPr lang="sr-Latn-RS" sz="2800" dirty="0" smtClean="0"/>
              <a:t>3 </a:t>
            </a:r>
            <a:r>
              <a:rPr lang="sr-Latn-RS" sz="2800" dirty="0" smtClean="0">
                <a:sym typeface="Symbol"/>
              </a:rPr>
              <a:t> z  4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12360" y="198844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(10)</a:t>
            </a:r>
            <a:endParaRPr lang="sr-Latn-B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12380" y="4264855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(11)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705249"/>
              </p:ext>
            </p:extLst>
          </p:nvPr>
        </p:nvGraphicFramePr>
        <p:xfrm>
          <a:off x="1259632" y="1184275"/>
          <a:ext cx="5257800" cy="233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5" name="Equation" r:id="rId3" imgW="2628720" imgH="1168200" progId="Equation.DSMT4">
                  <p:embed/>
                </p:oleObj>
              </mc:Choice>
              <mc:Fallback>
                <p:oleObj name="Equation" r:id="rId3" imgW="262872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84275"/>
                        <a:ext cx="5257800" cy="233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205050"/>
              </p:ext>
            </p:extLst>
          </p:nvPr>
        </p:nvGraphicFramePr>
        <p:xfrm>
          <a:off x="1259632" y="4069184"/>
          <a:ext cx="309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6" name="Equation" r:id="rId5" imgW="1549080" imgH="507960" progId="Equation.DSMT4">
                  <p:embed/>
                </p:oleObj>
              </mc:Choice>
              <mc:Fallback>
                <p:oleObj name="Equation" r:id="rId5" imgW="154908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069184"/>
                        <a:ext cx="30988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71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IV: </a:t>
            </a:r>
            <a:r>
              <a:rPr lang="sr-Latn-RS" sz="2800" dirty="0" smtClean="0"/>
              <a:t>4 </a:t>
            </a:r>
            <a:r>
              <a:rPr lang="sr-Latn-RS" sz="2800" dirty="0" smtClean="0">
                <a:sym typeface="Symbol"/>
              </a:rPr>
              <a:t> z  5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812360" y="169279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(12)</a:t>
            </a:r>
            <a:endParaRPr lang="sr-Latn-BA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812380" y="3833080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(13)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00503"/>
              </p:ext>
            </p:extLst>
          </p:nvPr>
        </p:nvGraphicFramePr>
        <p:xfrm>
          <a:off x="1333500" y="1036638"/>
          <a:ext cx="6262688" cy="210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0" name="Equation" r:id="rId3" imgW="3479760" imgH="1168200" progId="Equation.DSMT4">
                  <p:embed/>
                </p:oleObj>
              </mc:Choice>
              <mc:Fallback>
                <p:oleObj name="Equation" r:id="rId3" imgW="3479760" imgH="1168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036638"/>
                        <a:ext cx="6262688" cy="2103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899816"/>
              </p:ext>
            </p:extLst>
          </p:nvPr>
        </p:nvGraphicFramePr>
        <p:xfrm>
          <a:off x="1259632" y="3565128"/>
          <a:ext cx="2463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1" name="Equation" r:id="rId5" imgW="1231560" imgH="507960" progId="Equation.DSMT4">
                  <p:embed/>
                </p:oleObj>
              </mc:Choice>
              <mc:Fallback>
                <p:oleObj name="Equation" r:id="rId5" imgW="123156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65128"/>
                        <a:ext cx="2463800" cy="10160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007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V: </a:t>
            </a:r>
            <a:r>
              <a:rPr lang="sr-Latn-RS" sz="2800" dirty="0" smtClean="0"/>
              <a:t>5 </a:t>
            </a:r>
            <a:r>
              <a:rPr lang="sr-Latn-RS" sz="2800" dirty="0" smtClean="0">
                <a:sym typeface="Symbol"/>
              </a:rPr>
              <a:t> z  6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6660605"/>
              </p:ext>
            </p:extLst>
          </p:nvPr>
        </p:nvGraphicFramePr>
        <p:xfrm>
          <a:off x="1258888" y="4069184"/>
          <a:ext cx="3276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0" name="Equation" r:id="rId3" imgW="1638000" imgH="507960" progId="Equation.DSMT4">
                  <p:embed/>
                </p:oleObj>
              </mc:Choice>
              <mc:Fallback>
                <p:oleObj name="Equation" r:id="rId3" imgW="1638000" imgH="5079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4069184"/>
                        <a:ext cx="3276600" cy="10160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851865"/>
              </p:ext>
            </p:extLst>
          </p:nvPr>
        </p:nvGraphicFramePr>
        <p:xfrm>
          <a:off x="1284312" y="935038"/>
          <a:ext cx="6096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1" name="Equation" r:id="rId5" imgW="3047760" imgH="1371600" progId="Equation.DSMT4">
                  <p:embed/>
                </p:oleObj>
              </mc:Choice>
              <mc:Fallback>
                <p:oleObj name="Equation" r:id="rId5" imgW="3047760" imgH="1371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4312" y="935038"/>
                        <a:ext cx="6096000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812360" y="195922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(14)</a:t>
            </a:r>
            <a:endParaRPr lang="sr-Latn-BA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812380" y="4407222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4391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VI: </a:t>
            </a:r>
            <a:r>
              <a:rPr lang="sr-Latn-RS" sz="2800" dirty="0" smtClean="0"/>
              <a:t>6 </a:t>
            </a:r>
            <a:r>
              <a:rPr lang="sr-Latn-RS" sz="2800" dirty="0" smtClean="0">
                <a:sym typeface="Symbol"/>
              </a:rPr>
              <a:t> z  7 </a:t>
            </a:r>
            <a:endParaRPr lang="en-US" sz="28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7782551"/>
              </p:ext>
            </p:extLst>
          </p:nvPr>
        </p:nvGraphicFramePr>
        <p:xfrm>
          <a:off x="1331913" y="1090613"/>
          <a:ext cx="51816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01" name="Equation" r:id="rId3" imgW="2590560" imgH="939600" progId="Equation.DSMT4">
                  <p:embed/>
                </p:oleObj>
              </mc:Choice>
              <mc:Fallback>
                <p:oleObj name="Equation" r:id="rId3" imgW="259056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090613"/>
                        <a:ext cx="5181600" cy="187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812360" y="1700808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(16)</a:t>
            </a:r>
            <a:endParaRPr lang="sr-Latn-BA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812380" y="383904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(17)</a:t>
            </a:r>
            <a:endParaRPr lang="sr-Latn-BA" sz="24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490116"/>
              </p:ext>
            </p:extLst>
          </p:nvPr>
        </p:nvGraphicFramePr>
        <p:xfrm>
          <a:off x="1331640" y="3501008"/>
          <a:ext cx="24892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02" name="Equation" r:id="rId5" imgW="1244520" imgH="507960" progId="Equation.DSMT4">
                  <p:embed/>
                </p:oleObj>
              </mc:Choice>
              <mc:Fallback>
                <p:oleObj name="Equation" r:id="rId5" imgW="124452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501008"/>
                        <a:ext cx="2489200" cy="10160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19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VII: </a:t>
            </a:r>
            <a:r>
              <a:rPr lang="sr-Latn-RS" sz="2800" dirty="0" smtClean="0"/>
              <a:t>7 </a:t>
            </a:r>
            <a:r>
              <a:rPr lang="sr-Latn-RS" sz="2800" dirty="0" smtClean="0">
                <a:sym typeface="Symbol"/>
              </a:rPr>
              <a:t> z  8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087715"/>
              </p:ext>
            </p:extLst>
          </p:nvPr>
        </p:nvGraphicFramePr>
        <p:xfrm>
          <a:off x="1292448" y="1344613"/>
          <a:ext cx="55118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2" name="Equation" r:id="rId3" imgW="2755800" imgH="685800" progId="Equation.DSMT4">
                  <p:embed/>
                </p:oleObj>
              </mc:Choice>
              <mc:Fallback>
                <p:oleObj name="Equation" r:id="rId3" imgW="27558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2448" y="1344613"/>
                        <a:ext cx="55118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700808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(18)</a:t>
            </a:r>
            <a:endParaRPr lang="sr-Latn-BA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12380" y="383904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(19)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744699"/>
              </p:ext>
            </p:extLst>
          </p:nvPr>
        </p:nvGraphicFramePr>
        <p:xfrm>
          <a:off x="1259632" y="3500438"/>
          <a:ext cx="26416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3" name="Equation" r:id="rId5" imgW="1320480" imgH="507960" progId="Equation.DSMT4">
                  <p:embed/>
                </p:oleObj>
              </mc:Choice>
              <mc:Fallback>
                <p:oleObj name="Equation" r:id="rId5" imgW="132048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500438"/>
                        <a:ext cx="2641600" cy="10160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424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387821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3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Presečne veličine</a:t>
            </a:r>
          </a:p>
          <a:p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u karakterističnim poprečnim</a:t>
            </a:r>
          </a:p>
          <a:p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presecima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6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751253"/>
              </p:ext>
            </p:extLst>
          </p:nvPr>
        </p:nvGraphicFramePr>
        <p:xfrm>
          <a:off x="1932384" y="920080"/>
          <a:ext cx="609600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6436"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olidFill>
                            <a:schemeClr val="tx1"/>
                          </a:solidFill>
                        </a:rPr>
                        <a:t>Polje</a:t>
                      </a:r>
                      <a:endParaRPr lang="sr-Latn-B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r>
                        <a:rPr lang="sr-Latn-BA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[m]</a:t>
                      </a:r>
                      <a:endParaRPr lang="sr-Latn-B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US" sz="1600" baseline="-25000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B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err="1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sr-Latn-RS" sz="1600" baseline="-25000" dirty="0" err="1" smtClean="0">
                          <a:solidFill>
                            <a:schemeClr val="tx1"/>
                          </a:solidFill>
                        </a:rPr>
                        <a:t>x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[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kN</a:t>
                      </a:r>
                      <a:r>
                        <a:rPr lang="sr-Latn-RS" sz="1600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]</a:t>
                      </a:r>
                      <a:endParaRPr lang="sr-Latn-B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0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13,75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2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6,25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7,50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II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2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6,25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7,50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3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6,25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1,25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III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3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16,25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1,25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16,25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IV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4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pPr algn="ctr"/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1600" dirty="0" smtClean="0"/>
                        <a:t>V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6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VI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6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pPr algn="ctr"/>
                      <a:endParaRPr lang="sr-Latn-B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7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5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6436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VII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7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6436">
                <a:tc vMerge="1">
                  <a:txBody>
                    <a:bodyPr/>
                    <a:lstStyle/>
                    <a:p>
                      <a:pPr algn="ctr"/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8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>
                          <a:sym typeface="Symbol"/>
                        </a:rPr>
                        <a:t></a:t>
                      </a:r>
                      <a:r>
                        <a:rPr lang="sr-Latn-BA" sz="1600" dirty="0" smtClean="0"/>
                        <a:t>15,00</a:t>
                      </a:r>
                      <a:endParaRPr lang="sr-Latn-B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1600" dirty="0" smtClean="0"/>
                        <a:t>0,00</a:t>
                      </a:r>
                      <a:endParaRPr lang="sr-Latn-B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5364088" y="1293912"/>
            <a:ext cx="720080" cy="648072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64088" y="2950096"/>
            <a:ext cx="720080" cy="648072"/>
          </a:xfrm>
          <a:prstGeom prst="roundRect">
            <a:avLst/>
          </a:prstGeom>
          <a:noFill/>
          <a:ln w="254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364088" y="4966320"/>
            <a:ext cx="720080" cy="648072"/>
          </a:xfrm>
          <a:prstGeom prst="roundRect">
            <a:avLst/>
          </a:prstGeom>
          <a:noFill/>
          <a:ln w="254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907704" y="461754"/>
            <a:ext cx="612068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Presečne veličine na granicama polja zadate grede</a:t>
            </a:r>
            <a:endParaRPr lang="sr-Latn-BA" sz="2000" i="1" dirty="0"/>
          </a:p>
        </p:txBody>
      </p:sp>
    </p:spTree>
    <p:extLst>
      <p:ext uri="{BB962C8B-B14F-4D97-AF65-F5344CB8AC3E}">
        <p14:creationId xmlns:p14="http://schemas.microsoft.com/office/powerpoint/2010/main" val="194953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491646"/>
              </p:ext>
            </p:extLst>
          </p:nvPr>
        </p:nvGraphicFramePr>
        <p:xfrm>
          <a:off x="1403648" y="1268413"/>
          <a:ext cx="3048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22" name="Equation" r:id="rId3" imgW="1523880" imgH="253800" progId="Equation.DSMT4">
                  <p:embed/>
                </p:oleObj>
              </mc:Choice>
              <mc:Fallback>
                <p:oleObj name="Equation" r:id="rId3" imgW="15238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268413"/>
                        <a:ext cx="30480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68344" y="131055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970530"/>
              </p:ext>
            </p:extLst>
          </p:nvPr>
        </p:nvGraphicFramePr>
        <p:xfrm>
          <a:off x="2009775" y="2276475"/>
          <a:ext cx="15224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23" name="Equation" r:id="rId5" imgW="761760" imgH="203040" progId="Equation.DSMT4">
                  <p:embed/>
                </p:oleObj>
              </mc:Choice>
              <mc:Fallback>
                <p:oleObj name="Equation" r:id="rId5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9775" y="2276475"/>
                        <a:ext cx="1522413" cy="406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68344" y="2247255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331640" y="260648"/>
            <a:ext cx="73448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Dodatno karakterističan poprečni presek je u polju I, na mestu gde je</a:t>
            </a:r>
            <a:r>
              <a:rPr lang="en-US" sz="2400" dirty="0" smtClean="0"/>
              <a:t> </a:t>
            </a:r>
            <a:endParaRPr lang="sr-Latn-BA" sz="2400" dirty="0" smtClean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139605"/>
              </p:ext>
            </p:extLst>
          </p:nvPr>
        </p:nvGraphicFramePr>
        <p:xfrm>
          <a:off x="2267744" y="179846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24" name="Equation" r:id="rId7" imgW="139680" imgH="203040" progId="Equation.DSMT4">
                  <p:embed/>
                </p:oleObj>
              </mc:Choice>
              <mc:Fallback>
                <p:oleObj name="Equation" r:id="rId7" imgW="139680" imgH="203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1798464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016287"/>
              </p:ext>
            </p:extLst>
          </p:nvPr>
        </p:nvGraphicFramePr>
        <p:xfrm>
          <a:off x="1475656" y="3209032"/>
          <a:ext cx="2843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25" name="Equation" r:id="rId9" imgW="1422360" imgH="253800" progId="Equation.DSMT4">
                  <p:embed/>
                </p:oleObj>
              </mc:Choice>
              <mc:Fallback>
                <p:oleObj name="Equation" r:id="rId9" imgW="1422360" imgH="2538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209032"/>
                        <a:ext cx="2843213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68344" y="3111351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(22)</a:t>
            </a:r>
            <a:endParaRPr lang="sr-Latn-BA" sz="2400" dirty="0"/>
          </a:p>
        </p:txBody>
      </p:sp>
      <p:sp>
        <p:nvSpPr>
          <p:cNvPr id="12" name="Down Arrow 11"/>
          <p:cNvSpPr/>
          <p:nvPr/>
        </p:nvSpPr>
        <p:spPr>
          <a:xfrm>
            <a:off x="2286000" y="2780928"/>
            <a:ext cx="144016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4363700"/>
              </p:ext>
            </p:extLst>
          </p:nvPr>
        </p:nvGraphicFramePr>
        <p:xfrm>
          <a:off x="1296467" y="4213200"/>
          <a:ext cx="5076825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26" name="Equation" r:id="rId11" imgW="2539800" imgH="507960" progId="Equation.DSMT4">
                  <p:embed/>
                </p:oleObj>
              </mc:Choice>
              <mc:Fallback>
                <p:oleObj name="Equation" r:id="rId11" imgW="253980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6467" y="4213200"/>
                        <a:ext cx="5076825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4" y="4369271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(23)</a:t>
            </a:r>
            <a:endParaRPr lang="sr-Latn-BA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65537"/>
              </p:ext>
            </p:extLst>
          </p:nvPr>
        </p:nvGraphicFramePr>
        <p:xfrm>
          <a:off x="2483768" y="374268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27" name="Equation" r:id="rId13" imgW="139680" imgH="203040" progId="Equation.DSMT4">
                  <p:embed/>
                </p:oleObj>
              </mc:Choice>
              <mc:Fallback>
                <p:oleObj name="Equation" r:id="rId13" imgW="139680" imgH="2030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74268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192491"/>
              </p:ext>
            </p:extLst>
          </p:nvPr>
        </p:nvGraphicFramePr>
        <p:xfrm>
          <a:off x="1331640" y="5437088"/>
          <a:ext cx="3427413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228" name="Equation" r:id="rId15" imgW="1714320" imgH="291960" progId="Equation.DSMT4">
                  <p:embed/>
                </p:oleObj>
              </mc:Choice>
              <mc:Fallback>
                <p:oleObj name="Equation" r:id="rId15" imgW="171432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437088"/>
                        <a:ext cx="3427413" cy="584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668344" y="537728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9715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 animBg="1"/>
      <p:bldP spid="14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6876256" y="5529426"/>
            <a:ext cx="201085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000" i="1" dirty="0" smtClean="0"/>
              <a:t>Statički dijagrami zadate grede</a:t>
            </a:r>
            <a:endParaRPr lang="sr-Latn-BA" sz="20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59632" y="38782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4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Statički dijagrami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51" y="911041"/>
            <a:ext cx="5481205" cy="5348997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3258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dirty="0" smtClean="0"/>
              <a:t>Reakcije u osloncima Gerberove grede možemo odrediti i rastavljanjem na proste grede, grede sa prepustima i konzole.</a:t>
            </a:r>
          </a:p>
          <a:p>
            <a:pPr algn="just"/>
            <a:r>
              <a:rPr lang="sr-Latn-RS" dirty="0" smtClean="0"/>
              <a:t>Rastavljanjem Gerberove </a:t>
            </a:r>
            <a:r>
              <a:rPr lang="sr-Latn-RS" dirty="0"/>
              <a:t>grede, </a:t>
            </a:r>
            <a:r>
              <a:rPr lang="sr-Latn-RS" dirty="0" smtClean="0"/>
              <a:t>reakcija </a:t>
            </a:r>
            <a:r>
              <a:rPr lang="sr-Latn-RS" dirty="0"/>
              <a:t>Gerberovog zgloba kao unutrašnje </a:t>
            </a:r>
            <a:r>
              <a:rPr lang="sr-Latn-RS" dirty="0" smtClean="0"/>
              <a:t>veze, </a:t>
            </a:r>
            <a:r>
              <a:rPr lang="sr-Latn-RS" dirty="0"/>
              <a:t>u jednom slučaju dobija ulogu </a:t>
            </a:r>
            <a:r>
              <a:rPr lang="sr-Latn-RS" dirty="0">
                <a:solidFill>
                  <a:srgbClr val="FF0000"/>
                </a:solidFill>
              </a:rPr>
              <a:t>aktivne sile</a:t>
            </a:r>
            <a:r>
              <a:rPr lang="sr-Latn-RS" dirty="0"/>
              <a:t>, a u drugom slučaju ulogu </a:t>
            </a:r>
            <a:r>
              <a:rPr lang="sr-Latn-RS" dirty="0">
                <a:solidFill>
                  <a:srgbClr val="0070C0"/>
                </a:solidFill>
              </a:rPr>
              <a:t>reakcije u osloncu</a:t>
            </a:r>
            <a:r>
              <a:rPr lang="sr-Latn-RS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41803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769320"/>
          </a:xfrm>
        </p:spPr>
        <p:txBody>
          <a:bodyPr>
            <a:noAutofit/>
          </a:bodyPr>
          <a:lstStyle/>
          <a:p>
            <a:pPr marL="82296" indent="0" algn="just">
              <a:buNone/>
            </a:pPr>
            <a:r>
              <a:rPr lang="sr-Latn-RS" sz="3000" b="1" dirty="0" smtClean="0">
                <a:latin typeface="Arial Black" panose="020B0A04020102020204" pitchFamily="34" charset="0"/>
              </a:rPr>
              <a:t>GERBEROVA GREDA </a:t>
            </a:r>
          </a:p>
          <a:p>
            <a:pPr algn="just"/>
            <a:r>
              <a:rPr lang="sr-Latn-RS" dirty="0" smtClean="0"/>
              <a:t>Gerberova greda je složeni nosač.</a:t>
            </a:r>
          </a:p>
          <a:p>
            <a:pPr algn="just"/>
            <a:r>
              <a:rPr lang="sr-Latn-RS" dirty="0" smtClean="0"/>
              <a:t>Dobija se ubacivanjem cilindričnih (Gerberovih) zglobova na određena mesta nosača sa više oslonaca.</a:t>
            </a:r>
          </a:p>
          <a:p>
            <a:pPr algn="just"/>
            <a:r>
              <a:rPr lang="sr-Latn-RS" dirty="0" smtClean="0"/>
              <a:t>Nosaču sa tri oslonca ubacuje se jedan zglob, sa četiri oslonca ubacuju se dva zgloba</a:t>
            </a:r>
            <a:r>
              <a:rPr lang="en-US" dirty="0" smtClean="0"/>
              <a:t>, </a:t>
            </a:r>
            <a:r>
              <a:rPr lang="sr-Latn-BA" dirty="0" smtClean="0"/>
              <a:t>itd</a:t>
            </a:r>
            <a:r>
              <a:rPr lang="sr-Latn-RS" dirty="0" smtClean="0"/>
              <a:t>.</a:t>
            </a:r>
          </a:p>
          <a:p>
            <a:pPr algn="just"/>
            <a:r>
              <a:rPr lang="sr-Latn-RS" dirty="0" smtClean="0"/>
              <a:t>Važno obeležje Gerberovog zgloba:</a:t>
            </a:r>
          </a:p>
          <a:p>
            <a:pPr lvl="2" algn="just"/>
            <a:r>
              <a:rPr lang="sr-Latn-RS" sz="2800" dirty="0" smtClean="0"/>
              <a:t>Moment u Gerberovom zglobu jednak je nuli (</a:t>
            </a:r>
            <a:r>
              <a:rPr lang="sr-Latn-RS" sz="2800" dirty="0" smtClean="0">
                <a:solidFill>
                  <a:srgbClr val="C00000"/>
                </a:solidFill>
              </a:rPr>
              <a:t>0</a:t>
            </a:r>
            <a:r>
              <a:rPr lang="sr-Latn-RS" sz="2800" dirty="0" smtClean="0"/>
              <a:t>), sa bilo koje strane da posmatramo.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58323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577627"/>
            <a:ext cx="5779424" cy="223820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cxnSp>
        <p:nvCxnSpPr>
          <p:cNvPr id="9" name="Elbow Connector 8"/>
          <p:cNvCxnSpPr>
            <a:stCxn id="7" idx="3"/>
            <a:endCxn id="4" idx="3"/>
          </p:cNvCxnSpPr>
          <p:nvPr/>
        </p:nvCxnSpPr>
        <p:spPr>
          <a:xfrm flipH="1">
            <a:off x="7956376" y="1696729"/>
            <a:ext cx="18784" cy="2790861"/>
          </a:xfrm>
          <a:prstGeom prst="bentConnector3">
            <a:avLst>
              <a:gd name="adj1" fmla="val -1216993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952" y="2953891"/>
            <a:ext cx="5779424" cy="30673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21523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5779424" cy="30673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Right Arrow 5"/>
          <p:cNvSpPr/>
          <p:nvPr/>
        </p:nvSpPr>
        <p:spPr>
          <a:xfrm flipH="1">
            <a:off x="6660232" y="2276872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31640" y="3481844"/>
            <a:ext cx="3816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Statički uslovi ravnoteže za prostu gredu: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46985"/>
              </p:ext>
            </p:extLst>
          </p:nvPr>
        </p:nvGraphicFramePr>
        <p:xfrm>
          <a:off x="1312863" y="4598988"/>
          <a:ext cx="5003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20" name="Equation" r:id="rId4" imgW="2501640" imgH="711000" progId="Equation.DSMT4">
                  <p:embed/>
                </p:oleObj>
              </mc:Choice>
              <mc:Fallback>
                <p:oleObj name="Equation" r:id="rId4" imgW="2501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4598988"/>
                        <a:ext cx="5003800" cy="14224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68344" y="4911551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30633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260648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Iz drugog uslova u (25) dobijamo Y</a:t>
            </a:r>
            <a:r>
              <a:rPr lang="sr-Latn-RS" sz="2800" baseline="-25000" dirty="0" smtClean="0"/>
              <a:t>G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365538"/>
              </p:ext>
            </p:extLst>
          </p:nvPr>
        </p:nvGraphicFramePr>
        <p:xfrm>
          <a:off x="1385664" y="1052736"/>
          <a:ext cx="5562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2" name="Equation" r:id="rId3" imgW="2781000" imgH="431640" progId="Equation.DSMT4">
                  <p:embed/>
                </p:oleObj>
              </mc:Choice>
              <mc:Fallback>
                <p:oleObj name="Equation" r:id="rId3" imgW="2781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5664" y="1052736"/>
                        <a:ext cx="5562600" cy="863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1148879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(26)</a:t>
            </a:r>
            <a:endParaRPr lang="sr-Latn-BA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6722773"/>
              </p:ext>
            </p:extLst>
          </p:nvPr>
        </p:nvGraphicFramePr>
        <p:xfrm>
          <a:off x="1403648" y="2408188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3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08188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86328" y="2301007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(27)</a:t>
            </a:r>
            <a:endParaRPr lang="sr-Latn-BA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31640" y="3049796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(27) iz prvog uslova u (25) dobijamo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250872"/>
              </p:ext>
            </p:extLst>
          </p:nvPr>
        </p:nvGraphicFramePr>
        <p:xfrm>
          <a:off x="1390650" y="3835400"/>
          <a:ext cx="510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4" name="Equation" r:id="rId7" imgW="2552400" imgH="228600" progId="Equation.DSMT4">
                  <p:embed/>
                </p:oleObj>
              </mc:Choice>
              <mc:Fallback>
                <p:oleObj name="Equation" r:id="rId7" imgW="25524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835400"/>
                        <a:ext cx="5105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668344" y="375942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(28)</a:t>
            </a:r>
            <a:endParaRPr lang="sr-Latn-BA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649227"/>
              </p:ext>
            </p:extLst>
          </p:nvPr>
        </p:nvGraphicFramePr>
        <p:xfrm>
          <a:off x="1421408" y="4556125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95" name="Equation" r:id="rId9" imgW="711000" imgH="228600" progId="Equation.DSMT4">
                  <p:embed/>
                </p:oleObj>
              </mc:Choice>
              <mc:Fallback>
                <p:oleObj name="Equation" r:id="rId9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1408" y="4556125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68344" y="447950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(29)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3348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2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32656"/>
            <a:ext cx="5779424" cy="3067397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Right Arrow 4"/>
          <p:cNvSpPr/>
          <p:nvPr/>
        </p:nvSpPr>
        <p:spPr>
          <a:xfrm flipH="1">
            <a:off x="5076056" y="980728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331640" y="3481844"/>
            <a:ext cx="57794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Statički uslovi ravnoteže za gredu sa desnim prepustom: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7668344" y="4911551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(30)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657005"/>
              </p:ext>
            </p:extLst>
          </p:nvPr>
        </p:nvGraphicFramePr>
        <p:xfrm>
          <a:off x="1309464" y="4717256"/>
          <a:ext cx="5638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68" name="Equation" r:id="rId4" imgW="2819160" imgH="507960" progId="Equation.DSMT4">
                  <p:embed/>
                </p:oleObj>
              </mc:Choice>
              <mc:Fallback>
                <p:oleObj name="Equation" r:id="rId4" imgW="2819160" imgH="5079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9464" y="4717256"/>
                        <a:ext cx="5638800" cy="101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2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  <p:sp>
        <p:nvSpPr>
          <p:cNvPr id="16" name="TextBox 15"/>
          <p:cNvSpPr txBox="1"/>
          <p:nvPr/>
        </p:nvSpPr>
        <p:spPr>
          <a:xfrm>
            <a:off x="1331640" y="332507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(27) iz drugog uslova u (30) dobijamo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7668344" y="1455167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(31)</a:t>
            </a:r>
            <a:endParaRPr lang="sr-Latn-BA" sz="2400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301445"/>
              </p:ext>
            </p:extLst>
          </p:nvPr>
        </p:nvGraphicFramePr>
        <p:xfrm>
          <a:off x="1375048" y="2840038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7" name="Equation" r:id="rId3" imgW="914400" imgH="228600" progId="Equation.DSMT4">
                  <p:embed/>
                </p:oleObj>
              </mc:Choice>
              <mc:Fallback>
                <p:oleObj name="Equation" r:id="rId3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5048" y="2840038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7686328" y="273290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(32)</a:t>
            </a:r>
            <a:endParaRPr lang="sr-Latn-BA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1331640" y="3481695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(32) iz prvog uslova u (30) dobijamo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 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7668344" y="4407495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(33)</a:t>
            </a:r>
            <a:endParaRPr lang="sr-Latn-BA" sz="2400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399330"/>
              </p:ext>
            </p:extLst>
          </p:nvPr>
        </p:nvGraphicFramePr>
        <p:xfrm>
          <a:off x="1316038" y="5419725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8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038" y="5419725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668344" y="5343599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(34)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939886"/>
              </p:ext>
            </p:extLst>
          </p:nvPr>
        </p:nvGraphicFramePr>
        <p:xfrm>
          <a:off x="1403648" y="869603"/>
          <a:ext cx="5029200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9" name="Equation" r:id="rId7" imgW="2514600" imgH="812520" progId="Equation.DSMT4">
                  <p:embed/>
                </p:oleObj>
              </mc:Choice>
              <mc:Fallback>
                <p:oleObj name="Equation" r:id="rId7" imgW="2514600" imgH="81252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869603"/>
                        <a:ext cx="5029200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307628"/>
              </p:ext>
            </p:extLst>
          </p:nvPr>
        </p:nvGraphicFramePr>
        <p:xfrm>
          <a:off x="1331640" y="4294188"/>
          <a:ext cx="4927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10" name="Equation" r:id="rId9" imgW="2463480" imgH="431640" progId="Equation.DSMT4">
                  <p:embed/>
                </p:oleObj>
              </mc:Choice>
              <mc:Fallback>
                <p:oleObj name="Equation" r:id="rId9" imgW="24634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294188"/>
                        <a:ext cx="4927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5382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3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332656"/>
            <a:ext cx="7498080" cy="58593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sr-Latn-RS" sz="3000" b="1" dirty="0" smtClean="0">
                <a:latin typeface="Arial Black" panose="020B0A04020102020204" pitchFamily="34" charset="0"/>
              </a:rPr>
              <a:t>Okvirni nosači (Ramovi)</a:t>
            </a:r>
          </a:p>
          <a:p>
            <a:pPr algn="just"/>
            <a:r>
              <a:rPr lang="sr-Latn-RS" dirty="0" smtClean="0"/>
              <a:t>Okvirni nosači ili ramovi obrazovani su od više prostih, pod određenim uglom kruto povezanih (npr. zavarenih) nosača.</a:t>
            </a:r>
          </a:p>
          <a:p>
            <a:pPr algn="just"/>
            <a:r>
              <a:rPr lang="sr-Latn-RS" dirty="0" smtClean="0"/>
              <a:t>Znanja i konvencije koje smo usvojili pri analizi prostih greda, konzola i Gerberovih greda, iskoristićemo i pri analizi ramova.</a:t>
            </a:r>
            <a:endParaRPr lang="sr-Latn-BA" dirty="0"/>
          </a:p>
          <a:p>
            <a:pPr algn="just"/>
            <a:r>
              <a:rPr lang="sr-Latn-RS" dirty="0" smtClean="0"/>
              <a:t>Iz dovoljnog broja statičkih uslova ravnoteže, kao i kod svih do sada analiziranih nosača, određujemo reakcije.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5005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dirty="0" smtClean="0"/>
              <a:t>Znake </a:t>
            </a:r>
            <a:r>
              <a:rPr lang="sr-Latn-RS" i="1" dirty="0" smtClean="0"/>
              <a:t>presečnih normalnih</a:t>
            </a:r>
            <a:r>
              <a:rPr lang="sr-Latn-RS" dirty="0" smtClean="0"/>
              <a:t> i </a:t>
            </a:r>
            <a:r>
              <a:rPr lang="sr-Latn-RS" i="1" dirty="0" smtClean="0"/>
              <a:t>presečnih poprečnih sila</a:t>
            </a:r>
            <a:r>
              <a:rPr lang="sr-Latn-RS" dirty="0" smtClean="0"/>
              <a:t>, kao i </a:t>
            </a:r>
            <a:r>
              <a:rPr lang="sr-Latn-RS" i="1" dirty="0" smtClean="0"/>
              <a:t>presečnih momenata savijanja</a:t>
            </a:r>
            <a:r>
              <a:rPr lang="en-US" dirty="0" smtClean="0"/>
              <a:t> </a:t>
            </a:r>
            <a:r>
              <a:rPr lang="sr-Latn-RS" dirty="0" smtClean="0"/>
              <a:t>(</a:t>
            </a:r>
            <a:r>
              <a:rPr lang="sr-Latn-RS" dirty="0" smtClean="0">
                <a:solidFill>
                  <a:srgbClr val="006600"/>
                </a:solidFill>
              </a:rPr>
              <a:t>presečnih veličina</a:t>
            </a:r>
            <a:r>
              <a:rPr lang="sr-Latn-RS" dirty="0" smtClean="0"/>
              <a:t>), utvrđujemo postavljajući se unutar rama posmatrajući mu odgovarajuće elemente.</a:t>
            </a:r>
          </a:p>
          <a:p>
            <a:pPr algn="just"/>
            <a:r>
              <a:rPr lang="sr-Latn-RS" dirty="0" smtClean="0"/>
              <a:t>U svrhu savladavanja teorije ramova, obradićemo jedan kombinovano opterećen prosti ram i jedan kombinovano optrećen Gerberov ram.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59027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2540"/>
              </p:ext>
            </p:extLst>
          </p:nvPr>
        </p:nvGraphicFramePr>
        <p:xfrm>
          <a:off x="6613530" y="1340771"/>
          <a:ext cx="1732104" cy="3464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115" name="Equation" r:id="rId3" imgW="787320" imgH="1574640" progId="Equation.DSMT4">
                  <p:embed/>
                </p:oleObj>
              </mc:Choice>
              <mc:Fallback>
                <p:oleObj name="Equation" r:id="rId3" imgW="787320" imgH="1574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3530" y="1340771"/>
                        <a:ext cx="1732104" cy="34642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59632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>
                <a:latin typeface="Arial Black" panose="020B0A04020102020204" pitchFamily="34" charset="0"/>
              </a:rPr>
              <a:t>Primer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rama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440" y="1392259"/>
            <a:ext cx="4681728" cy="340489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11856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38782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1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Reakcije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7703" y="5066020"/>
            <a:ext cx="5512999" cy="95410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Ram je smešten u pravougli </a:t>
            </a:r>
            <a:r>
              <a:rPr lang="sr-Latn-RS" sz="2800" b="1" dirty="0" err="1" smtClean="0">
                <a:solidFill>
                  <a:srgbClr val="FF0000"/>
                </a:solidFill>
              </a:rPr>
              <a:t>hv</a:t>
            </a:r>
            <a:r>
              <a:rPr lang="sr-Latn-RS" sz="2800" dirty="0" smtClean="0"/>
              <a:t> koordinatni sistem !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13" y="1124743"/>
            <a:ext cx="5512999" cy="368420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295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33265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328692"/>
              </p:ext>
            </p:extLst>
          </p:nvPr>
        </p:nvGraphicFramePr>
        <p:xfrm>
          <a:off x="1279525" y="1123950"/>
          <a:ext cx="6400800" cy="185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818" name="Equation" r:id="rId3" imgW="3200400" imgH="927000" progId="Equation.DSMT4">
                  <p:embed/>
                </p:oleObj>
              </mc:Choice>
              <mc:Fallback>
                <p:oleObj name="Equation" r:id="rId3" imgW="3200400" imgH="9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9525" y="1123950"/>
                        <a:ext cx="6400800" cy="185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963786" y="1631447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1963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260648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>
                <a:latin typeface="Arial Black" panose="020B0A04020102020204" pitchFamily="34" charset="0"/>
              </a:rPr>
              <a:t>Primer</a:t>
            </a:r>
            <a:r>
              <a:rPr lang="en-US" sz="2800" b="1" dirty="0" smtClean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Gerberove grede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59610" y="3111351"/>
            <a:ext cx="731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PODACI: </a:t>
            </a:r>
            <a:r>
              <a:rPr lang="sr-Latn-RS" sz="2400" dirty="0" smtClean="0"/>
              <a:t>q = 10 kN/m, F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= 10 kN, F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 = 20 kN, a = 1 m.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320304" y="3932469"/>
            <a:ext cx="576064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b="1" dirty="0" smtClean="0"/>
              <a:t>ZAPAŽANJE: </a:t>
            </a:r>
            <a:r>
              <a:rPr lang="sr-Latn-BA" sz="2400" dirty="0" smtClean="0"/>
              <a:t>Bez Gerberovog zgloba G nosač bi bio 1</a:t>
            </a:r>
            <a:r>
              <a:rPr lang="sr-Latn-BA" sz="2400" dirty="0" smtClean="0">
                <a:sym typeface="Symbol"/>
              </a:rPr>
              <a:t> </a:t>
            </a:r>
            <a:r>
              <a:rPr lang="sr-Latn-BA" sz="2400" dirty="0" smtClean="0"/>
              <a:t>statički neodređen. </a:t>
            </a:r>
            <a:endParaRPr lang="sr-Latn-BA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248775"/>
              </p:ext>
            </p:extLst>
          </p:nvPr>
        </p:nvGraphicFramePr>
        <p:xfrm>
          <a:off x="6000824" y="4532927"/>
          <a:ext cx="2387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21" name="Equation" r:id="rId3" imgW="1193760" imgH="177480" progId="Equation.DSMT4">
                  <p:embed/>
                </p:oleObj>
              </mc:Choice>
              <mc:Fallback>
                <p:oleObj name="Equation" r:id="rId3" imgW="11937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824" y="4532927"/>
                        <a:ext cx="2387600" cy="355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20304" y="4892967"/>
            <a:ext cx="453650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400" dirty="0" smtClean="0"/>
              <a:t>k – Stepen statičke neodređenosti,</a:t>
            </a:r>
          </a:p>
          <a:p>
            <a:pPr algn="just"/>
            <a:r>
              <a:rPr lang="sr-Latn-BA" sz="2400" dirty="0"/>
              <a:t>n</a:t>
            </a:r>
            <a:r>
              <a:rPr lang="sr-Latn-BA" sz="2400" dirty="0" smtClean="0"/>
              <a:t> – Broj nepoznatih reakcija</a:t>
            </a:r>
          </a:p>
          <a:p>
            <a:pPr algn="just"/>
            <a:r>
              <a:rPr lang="sr-Latn-BA" sz="2400" dirty="0" smtClean="0"/>
              <a:t>s – Broj statičkih uslova ravnoteže. </a:t>
            </a:r>
            <a:endParaRPr lang="sr-Latn-BA" sz="2400" dirty="0"/>
          </a:p>
        </p:txBody>
      </p:sp>
      <p:cxnSp>
        <p:nvCxnSpPr>
          <p:cNvPr id="13" name="Elbow Connector 12"/>
          <p:cNvCxnSpPr>
            <a:stCxn id="12" idx="3"/>
            <a:endCxn id="11" idx="2"/>
          </p:cNvCxnSpPr>
          <p:nvPr/>
        </p:nvCxnSpPr>
        <p:spPr>
          <a:xfrm flipV="1">
            <a:off x="5856808" y="4888527"/>
            <a:ext cx="1337816" cy="604605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610" y="980728"/>
            <a:ext cx="6164718" cy="212140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446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5750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Iz drugog uslova u (1) dobijamo </a:t>
            </a:r>
            <a:r>
              <a:rPr lang="en-US" sz="2800" dirty="0" smtClean="0"/>
              <a:t>V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451105"/>
              </p:ext>
            </p:extLst>
          </p:nvPr>
        </p:nvGraphicFramePr>
        <p:xfrm>
          <a:off x="1318096" y="1352451"/>
          <a:ext cx="59182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06" name="Equation" r:id="rId3" imgW="2958840" imgH="888840" progId="Equation.DSMT4">
                  <p:embed/>
                </p:oleObj>
              </mc:Choice>
              <mc:Fallback>
                <p:oleObj name="Equation" r:id="rId3" imgW="2958840" imgH="8888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8096" y="1352451"/>
                        <a:ext cx="5918200" cy="177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484782"/>
              </p:ext>
            </p:extLst>
          </p:nvPr>
        </p:nvGraphicFramePr>
        <p:xfrm>
          <a:off x="1319213" y="3619500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07" name="Equation" r:id="rId5" imgW="838080" imgH="228600" progId="Equation.DSMT4">
                  <p:embed/>
                </p:oleObj>
              </mc:Choice>
              <mc:Fallback>
                <p:oleObj name="Equation" r:id="rId5" imgW="8380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3619500"/>
                        <a:ext cx="16764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56376" y="1887215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56376" y="350100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2181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5750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(3) iz prvog uslova u (1) dobijamo </a:t>
            </a:r>
            <a:r>
              <a:rPr lang="en-US" sz="2800" dirty="0" smtClean="0"/>
              <a:t>V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093466"/>
              </p:ext>
            </p:extLst>
          </p:nvPr>
        </p:nvGraphicFramePr>
        <p:xfrm>
          <a:off x="1331913" y="1340768"/>
          <a:ext cx="4673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3" name="Equation" r:id="rId3" imgW="2336760" imgH="431640" progId="Equation.DSMT4">
                  <p:embed/>
                </p:oleObj>
              </mc:Choice>
              <mc:Fallback>
                <p:oleObj name="Equation" r:id="rId3" imgW="233676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340768"/>
                        <a:ext cx="4673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218136"/>
              </p:ext>
            </p:extLst>
          </p:nvPr>
        </p:nvGraphicFramePr>
        <p:xfrm>
          <a:off x="1319213" y="2684463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4" name="Equation" r:id="rId5" imgW="863280" imgH="228600" progId="Equation.DSMT4">
                  <p:embed/>
                </p:oleObj>
              </mc:Choice>
              <mc:Fallback>
                <p:oleObj name="Equation" r:id="rId5" imgW="863280" imgH="228600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2684463"/>
                        <a:ext cx="1727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56376" y="1412776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956376" y="2636912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7665891"/>
              </p:ext>
            </p:extLst>
          </p:nvPr>
        </p:nvGraphicFramePr>
        <p:xfrm>
          <a:off x="1349375" y="4244975"/>
          <a:ext cx="210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5" name="Equation" r:id="rId7" imgW="1054080" imgH="228600" progId="Equation.DSMT4">
                  <p:embed/>
                </p:oleObj>
              </mc:Choice>
              <mc:Fallback>
                <p:oleObj name="Equation" r:id="rId7" imgW="10540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375" y="4244975"/>
                        <a:ext cx="2108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9632" y="3337828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Iz trećeg uslova u (1) dobijamo </a:t>
            </a:r>
            <a:r>
              <a:rPr lang="en-US" sz="2800" dirty="0" smtClean="0"/>
              <a:t>H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956376" y="422108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12891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sp>
        <p:nvSpPr>
          <p:cNvPr id="11" name="TextBox 10"/>
          <p:cNvSpPr txBox="1"/>
          <p:nvPr/>
        </p:nvSpPr>
        <p:spPr>
          <a:xfrm>
            <a:off x="1259632" y="38782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2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Izrazi za presečne veličine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cxnSp>
        <p:nvCxnSpPr>
          <p:cNvPr id="14" name="Elbow Connector 13"/>
          <p:cNvCxnSpPr>
            <a:stCxn id="4" idx="0"/>
            <a:endCxn id="5" idx="0"/>
          </p:cNvCxnSpPr>
          <p:nvPr/>
        </p:nvCxnSpPr>
        <p:spPr>
          <a:xfrm rot="5400000" flipH="1" flipV="1">
            <a:off x="5021843" y="-573794"/>
            <a:ext cx="12700" cy="3816424"/>
          </a:xfrm>
          <a:prstGeom prst="bentConnector3">
            <a:avLst>
              <a:gd name="adj1" fmla="val 1800000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909254"/>
              </p:ext>
            </p:extLst>
          </p:nvPr>
        </p:nvGraphicFramePr>
        <p:xfrm>
          <a:off x="7006883" y="4339952"/>
          <a:ext cx="1778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51" name="Equation" r:id="rId3" imgW="888840" imgH="228600" progId="Equation.DSMT4">
                  <p:embed/>
                </p:oleObj>
              </mc:Choice>
              <mc:Fallback>
                <p:oleObj name="Equation" r:id="rId3" imgW="8888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6883" y="4339952"/>
                        <a:ext cx="17780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259632" y="4924325"/>
            <a:ext cx="7560840" cy="129266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600" dirty="0" smtClean="0"/>
              <a:t>Posmatraćemo </a:t>
            </a:r>
            <a:r>
              <a:rPr lang="sr-Latn-RS" sz="2600" b="1" dirty="0" smtClean="0"/>
              <a:t>levi vertikalni element </a:t>
            </a:r>
            <a:r>
              <a:rPr lang="sr-Latn-RS" sz="2600" dirty="0" smtClean="0"/>
              <a:t>rama sa poljima I i II, zatim </a:t>
            </a:r>
            <a:r>
              <a:rPr lang="sr-Latn-RS" sz="2600" b="1" dirty="0" smtClean="0"/>
              <a:t>horizontalni element </a:t>
            </a:r>
            <a:r>
              <a:rPr lang="sr-Latn-RS" sz="2600" dirty="0" smtClean="0"/>
              <a:t>I</a:t>
            </a:r>
            <a:r>
              <a:rPr lang="en-US" sz="2600" dirty="0" smtClean="0"/>
              <a:t>I</a:t>
            </a:r>
            <a:r>
              <a:rPr lang="sr-Latn-RS" sz="2600" dirty="0" smtClean="0"/>
              <a:t>I, IV i V i na kraju </a:t>
            </a:r>
            <a:r>
              <a:rPr lang="sr-Latn-RS" sz="2600" b="1" dirty="0" smtClean="0"/>
              <a:t>desni vertikalni element </a:t>
            </a:r>
            <a:r>
              <a:rPr lang="sr-Latn-RS" sz="2600" dirty="0" smtClean="0"/>
              <a:t>sa poljima VI i VII ?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21" y="1334418"/>
            <a:ext cx="3636819" cy="288463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645" y="1334418"/>
            <a:ext cx="3636819" cy="288463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97745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  <p:sp>
        <p:nvSpPr>
          <p:cNvPr id="12" name="TextBox 11"/>
          <p:cNvSpPr txBox="1"/>
          <p:nvPr/>
        </p:nvSpPr>
        <p:spPr>
          <a:xfrm>
            <a:off x="1403648" y="404664"/>
            <a:ext cx="720080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 smtClean="0"/>
              <a:t>Levi vertikalni element rama </a:t>
            </a:r>
            <a:r>
              <a:rPr lang="sr-Latn-RS" sz="2600" b="1" dirty="0" smtClean="0">
                <a:sym typeface="Symbol"/>
              </a:rPr>
              <a:t> </a:t>
            </a:r>
            <a:r>
              <a:rPr lang="sr-Latn-RS" sz="2600" b="1" dirty="0" smtClean="0"/>
              <a:t>Polje I</a:t>
            </a:r>
            <a:r>
              <a:rPr lang="sr-Latn-RS" sz="2600" dirty="0" smtClean="0"/>
              <a:t>: 0 </a:t>
            </a:r>
            <a:r>
              <a:rPr lang="sr-Latn-RS" sz="2600" dirty="0" smtClean="0">
                <a:sym typeface="Symbol"/>
              </a:rPr>
              <a:t> z  1,5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8" y="1124744"/>
            <a:ext cx="5818910" cy="4605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flipH="1">
            <a:off x="4067944" y="2767248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2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80790"/>
              </p:ext>
            </p:extLst>
          </p:nvPr>
        </p:nvGraphicFramePr>
        <p:xfrm>
          <a:off x="1419225" y="549275"/>
          <a:ext cx="3452813" cy="187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61" name="Equation" r:id="rId3" imgW="1726920" imgH="939600" progId="Equation.DSMT4">
                  <p:embed/>
                </p:oleObj>
              </mc:Choice>
              <mc:Fallback>
                <p:oleObj name="Equation" r:id="rId3" imgW="172692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9225" y="549275"/>
                        <a:ext cx="3452813" cy="1878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6376" y="1246135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59919"/>
              </p:ext>
            </p:extLst>
          </p:nvPr>
        </p:nvGraphicFramePr>
        <p:xfrm>
          <a:off x="1463675" y="3024188"/>
          <a:ext cx="23622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62" name="Equation" r:id="rId5" imgW="1180800" imgH="761760" progId="Equation.DSMT4">
                  <p:embed/>
                </p:oleObj>
              </mc:Choice>
              <mc:Fallback>
                <p:oleObj name="Equation" r:id="rId5" imgW="11808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675" y="3024188"/>
                        <a:ext cx="2362200" cy="15224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963786" y="3543399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59471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404664"/>
            <a:ext cx="7344816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 smtClean="0"/>
              <a:t>Levi vertikalni </a:t>
            </a:r>
            <a:r>
              <a:rPr lang="sr-Latn-RS" sz="2600" b="1" dirty="0"/>
              <a:t>element rama </a:t>
            </a:r>
            <a:r>
              <a:rPr lang="sr-Latn-RS" sz="2600" b="1" dirty="0">
                <a:sym typeface="Symbol"/>
              </a:rPr>
              <a:t> </a:t>
            </a:r>
            <a:r>
              <a:rPr lang="sr-Latn-RS" sz="2600" b="1" dirty="0" smtClean="0"/>
              <a:t>Polje II</a:t>
            </a:r>
            <a:r>
              <a:rPr lang="sr-Latn-RS" sz="2600" dirty="0" smtClean="0"/>
              <a:t>: 1,5 </a:t>
            </a:r>
            <a:r>
              <a:rPr lang="sr-Latn-RS" sz="2600" dirty="0" smtClean="0">
                <a:sym typeface="Symbol"/>
              </a:rPr>
              <a:t> z  3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8" y="1127184"/>
            <a:ext cx="5818910" cy="4605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6" name="Right Arrow 5"/>
          <p:cNvSpPr/>
          <p:nvPr/>
        </p:nvSpPr>
        <p:spPr>
          <a:xfrm flipH="1">
            <a:off x="4067944" y="2767248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7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328023"/>
              </p:ext>
            </p:extLst>
          </p:nvPr>
        </p:nvGraphicFramePr>
        <p:xfrm>
          <a:off x="1403648" y="548680"/>
          <a:ext cx="4594225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1" name="Equation" r:id="rId3" imgW="2298600" imgH="1193760" progId="Equation.DSMT4">
                  <p:embed/>
                </p:oleObj>
              </mc:Choice>
              <mc:Fallback>
                <p:oleObj name="Equation" r:id="rId3" imgW="22986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548680"/>
                        <a:ext cx="4594225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956376" y="1340768"/>
            <a:ext cx="92869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67598"/>
              </p:ext>
            </p:extLst>
          </p:nvPr>
        </p:nvGraphicFramePr>
        <p:xfrm>
          <a:off x="1403648" y="3419475"/>
          <a:ext cx="24130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42" name="Equation" r:id="rId5" imgW="1206360" imgH="761760" progId="Equation.DSMT4">
                  <p:embed/>
                </p:oleObj>
              </mc:Choice>
              <mc:Fallback>
                <p:oleObj name="Equation" r:id="rId5" imgW="12063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419475"/>
                        <a:ext cx="2413000" cy="15224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40352" y="3937967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(10)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412072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404664"/>
            <a:ext cx="748883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 smtClean="0"/>
              <a:t>Horizontalni element rama </a:t>
            </a:r>
            <a:r>
              <a:rPr lang="sr-Latn-RS" sz="2600" b="1" dirty="0" smtClean="0">
                <a:sym typeface="Symbol"/>
              </a:rPr>
              <a:t> </a:t>
            </a:r>
            <a:r>
              <a:rPr lang="sr-Latn-RS" sz="2600" b="1" dirty="0" smtClean="0"/>
              <a:t>Polje III</a:t>
            </a:r>
            <a:r>
              <a:rPr lang="sr-Latn-RS" sz="2600" dirty="0" smtClean="0"/>
              <a:t>: 0 </a:t>
            </a:r>
            <a:r>
              <a:rPr lang="sr-Latn-RS" sz="2600" dirty="0" smtClean="0">
                <a:sym typeface="Symbol"/>
              </a:rPr>
              <a:t> z  2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8" y="1124744"/>
            <a:ext cx="5818910" cy="47798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5400000" flipH="1">
            <a:off x="5334944" y="2594048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3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765855"/>
              </p:ext>
            </p:extLst>
          </p:nvPr>
        </p:nvGraphicFramePr>
        <p:xfrm>
          <a:off x="1310283" y="396875"/>
          <a:ext cx="6142037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41" name="Equation" r:id="rId3" imgW="3073320" imgH="1346040" progId="Equation.DSMT4">
                  <p:embed/>
                </p:oleObj>
              </mc:Choice>
              <mc:Fallback>
                <p:oleObj name="Equation" r:id="rId3" imgW="307332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283" y="396875"/>
                        <a:ext cx="6142037" cy="268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40352" y="1340768"/>
            <a:ext cx="1144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(11)</a:t>
            </a:r>
            <a:endParaRPr lang="sr-Latn-BA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9794551"/>
              </p:ext>
            </p:extLst>
          </p:nvPr>
        </p:nvGraphicFramePr>
        <p:xfrm>
          <a:off x="1331640" y="3406775"/>
          <a:ext cx="33528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42" name="Equation" r:id="rId5" imgW="1676160" imgH="774360" progId="Equation.DSMT4">
                  <p:embed/>
                </p:oleObj>
              </mc:Choice>
              <mc:Fallback>
                <p:oleObj name="Equation" r:id="rId5" imgW="1676160" imgH="774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406775"/>
                        <a:ext cx="3352800" cy="15478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7740352" y="3937967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(12)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01948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259632" y="404664"/>
            <a:ext cx="7560840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/>
              <a:t>Horizontalni element rama </a:t>
            </a:r>
            <a:r>
              <a:rPr lang="sr-Latn-RS" sz="2600" b="1" dirty="0">
                <a:sym typeface="Symbol"/>
              </a:rPr>
              <a:t> </a:t>
            </a:r>
            <a:r>
              <a:rPr lang="sr-Latn-RS" sz="2600" b="1" dirty="0" smtClean="0"/>
              <a:t>Polje IV</a:t>
            </a:r>
            <a:r>
              <a:rPr lang="sr-Latn-RS" sz="2600" dirty="0" smtClean="0"/>
              <a:t>: 2 </a:t>
            </a:r>
            <a:r>
              <a:rPr lang="sr-Latn-RS" sz="2600" dirty="0" smtClean="0">
                <a:sym typeface="Symbol"/>
              </a:rPr>
              <a:t> z  3</a:t>
            </a:r>
            <a:endParaRPr lang="en-US" sz="2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58" y="1052736"/>
            <a:ext cx="5818910" cy="47798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5400000" flipH="1">
            <a:off x="5334944" y="2594048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14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260648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latin typeface="Arial Black" panose="020B0A04020102020204" pitchFamily="34" charset="0"/>
              </a:rPr>
              <a:t>1) </a:t>
            </a:r>
            <a:r>
              <a:rPr lang="sr-Latn-RS" sz="2800" b="1" dirty="0" smtClean="0">
                <a:latin typeface="Arial Black" panose="020B0A04020102020204" pitchFamily="34" charset="0"/>
              </a:rPr>
              <a:t>Reakcije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03648" y="3265820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401512"/>
              </p:ext>
            </p:extLst>
          </p:nvPr>
        </p:nvGraphicFramePr>
        <p:xfrm>
          <a:off x="1361872" y="3814440"/>
          <a:ext cx="4434264" cy="2422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68" name="Equation" r:id="rId3" imgW="2463480" imgH="1346040" progId="Equation.DSMT4">
                  <p:embed/>
                </p:oleObj>
              </mc:Choice>
              <mc:Fallback>
                <p:oleObj name="Equation" r:id="rId3" imgW="246348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1872" y="3814440"/>
                        <a:ext cx="4434264" cy="24228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2360" y="4479503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(1)</a:t>
            </a:r>
            <a:endParaRPr lang="sr-Latn-BA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618" y="836712"/>
            <a:ext cx="6164718" cy="238741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4176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457202"/>
              </p:ext>
            </p:extLst>
          </p:nvPr>
        </p:nvGraphicFramePr>
        <p:xfrm>
          <a:off x="1365274" y="549275"/>
          <a:ext cx="6015038" cy="238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99" name="Equation" r:id="rId3" imgW="3009600" imgH="1193760" progId="Equation.DSMT4">
                  <p:embed/>
                </p:oleObj>
              </mc:Choice>
              <mc:Fallback>
                <p:oleObj name="Equation" r:id="rId3" imgW="3009600" imgH="1193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74" y="549275"/>
                        <a:ext cx="6015038" cy="2384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340768"/>
            <a:ext cx="1144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(13)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279137"/>
              </p:ext>
            </p:extLst>
          </p:nvPr>
        </p:nvGraphicFramePr>
        <p:xfrm>
          <a:off x="1405136" y="3419475"/>
          <a:ext cx="25908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00" name="Equation" r:id="rId5" imgW="1295280" imgH="761760" progId="Equation.DSMT4">
                  <p:embed/>
                </p:oleObj>
              </mc:Choice>
              <mc:Fallback>
                <p:oleObj name="Equation" r:id="rId5" imgW="12952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5136" y="3419475"/>
                        <a:ext cx="2590800" cy="15224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0352" y="3937967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297170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sp>
        <p:nvSpPr>
          <p:cNvPr id="15" name="TextBox 14"/>
          <p:cNvSpPr txBox="1"/>
          <p:nvPr/>
        </p:nvSpPr>
        <p:spPr>
          <a:xfrm>
            <a:off x="1331640" y="404664"/>
            <a:ext cx="7416824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/>
              <a:t>Horizontalni element rama </a:t>
            </a:r>
            <a:r>
              <a:rPr lang="sr-Latn-RS" sz="2600" b="1" dirty="0">
                <a:sym typeface="Symbol"/>
              </a:rPr>
              <a:t> </a:t>
            </a:r>
            <a:r>
              <a:rPr lang="sr-Latn-RS" sz="2600" b="1" dirty="0" smtClean="0"/>
              <a:t>Polje V</a:t>
            </a:r>
            <a:r>
              <a:rPr lang="sr-Latn-RS" sz="2600" dirty="0" smtClean="0"/>
              <a:t>: 3 </a:t>
            </a:r>
            <a:r>
              <a:rPr lang="sr-Latn-RS" sz="2600" dirty="0" smtClean="0">
                <a:sym typeface="Symbol"/>
              </a:rPr>
              <a:t> z  4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466" y="1052736"/>
            <a:ext cx="5818910" cy="477981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9" name="Right Arrow 18"/>
          <p:cNvSpPr/>
          <p:nvPr/>
        </p:nvSpPr>
        <p:spPr>
          <a:xfrm rot="5400000" flipH="1">
            <a:off x="5334944" y="2594048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71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5791135"/>
              </p:ext>
            </p:extLst>
          </p:nvPr>
        </p:nvGraphicFramePr>
        <p:xfrm>
          <a:off x="1310088" y="868752"/>
          <a:ext cx="6286248" cy="2560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90" name="Equation" r:id="rId3" imgW="3492360" imgH="1422360" progId="Equation.DSMT4">
                  <p:embed/>
                </p:oleObj>
              </mc:Choice>
              <mc:Fallback>
                <p:oleObj name="Equation" r:id="rId3" imgW="3492360" imgH="1422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088" y="868752"/>
                        <a:ext cx="6286248" cy="256024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0352" y="1751484"/>
            <a:ext cx="1144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(15)</a:t>
            </a:r>
            <a:endParaRPr lang="sr-Latn-BA" sz="24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58687"/>
              </p:ext>
            </p:extLst>
          </p:nvPr>
        </p:nvGraphicFramePr>
        <p:xfrm>
          <a:off x="1400944" y="3922713"/>
          <a:ext cx="26670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391" name="Equation" r:id="rId5" imgW="1333440" imgH="761760" progId="Equation.DSMT4">
                  <p:embed/>
                </p:oleObj>
              </mc:Choice>
              <mc:Fallback>
                <p:oleObj name="Equation" r:id="rId5" imgW="133344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944" y="3922713"/>
                        <a:ext cx="2667000" cy="15224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740352" y="4441303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(16)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057296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1259632" y="404664"/>
            <a:ext cx="7488832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 smtClean="0"/>
              <a:t>Desni vertikalni </a:t>
            </a:r>
            <a:r>
              <a:rPr lang="sr-Latn-RS" sz="2600" b="1" dirty="0"/>
              <a:t>element rama </a:t>
            </a:r>
            <a:r>
              <a:rPr lang="sr-Latn-RS" sz="2600" b="1" dirty="0">
                <a:sym typeface="Symbol"/>
              </a:rPr>
              <a:t> </a:t>
            </a:r>
            <a:r>
              <a:rPr lang="sr-Latn-RS" sz="2600" b="1" dirty="0" smtClean="0"/>
              <a:t>Polje VI</a:t>
            </a:r>
            <a:r>
              <a:rPr lang="sr-Latn-RS" sz="2600" dirty="0" smtClean="0"/>
              <a:t>: 0 </a:t>
            </a:r>
            <a:r>
              <a:rPr lang="sr-Latn-RS" sz="2600" dirty="0" smtClean="0">
                <a:sym typeface="Symbol"/>
              </a:rPr>
              <a:t> z 1,5</a:t>
            </a:r>
            <a:endParaRPr lang="en-US" sz="2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00" y="1124744"/>
            <a:ext cx="6134792" cy="4605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9" name="Right Arrow 8"/>
          <p:cNvSpPr/>
          <p:nvPr/>
        </p:nvSpPr>
        <p:spPr>
          <a:xfrm rot="10800000" flipH="1">
            <a:off x="5508104" y="2767247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1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7474315"/>
              </p:ext>
            </p:extLst>
          </p:nvPr>
        </p:nvGraphicFramePr>
        <p:xfrm>
          <a:off x="1403648" y="620688"/>
          <a:ext cx="5384800" cy="187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08" name="Equation" r:id="rId3" imgW="2692080" imgH="939600" progId="Equation.DSMT4">
                  <p:embed/>
                </p:oleObj>
              </mc:Choice>
              <mc:Fallback>
                <p:oleObj name="Equation" r:id="rId3" imgW="269208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620688"/>
                        <a:ext cx="5384800" cy="187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070422"/>
            <a:ext cx="1144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(17)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83240"/>
              </p:ext>
            </p:extLst>
          </p:nvPr>
        </p:nvGraphicFramePr>
        <p:xfrm>
          <a:off x="1412875" y="3241651"/>
          <a:ext cx="2641600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09" name="Equation" r:id="rId5" imgW="1320480" imgH="761760" progId="Equation.DSMT4">
                  <p:embed/>
                </p:oleObj>
              </mc:Choice>
              <mc:Fallback>
                <p:oleObj name="Equation" r:id="rId5" imgW="132048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3241651"/>
                        <a:ext cx="2641600" cy="1522412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0352" y="3760241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(18)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7560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  <p:sp>
        <p:nvSpPr>
          <p:cNvPr id="13" name="TextBox 12"/>
          <p:cNvSpPr txBox="1"/>
          <p:nvPr/>
        </p:nvSpPr>
        <p:spPr>
          <a:xfrm>
            <a:off x="1259632" y="404664"/>
            <a:ext cx="7632848" cy="49244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RS" sz="2600" b="1" dirty="0" smtClean="0"/>
              <a:t>Desni vertikalni </a:t>
            </a:r>
            <a:r>
              <a:rPr lang="sr-Latn-RS" sz="2600" b="1" dirty="0"/>
              <a:t>element rama </a:t>
            </a:r>
            <a:r>
              <a:rPr lang="sr-Latn-RS" sz="2600" b="1" dirty="0">
                <a:sym typeface="Symbol"/>
              </a:rPr>
              <a:t> </a:t>
            </a:r>
            <a:r>
              <a:rPr lang="sr-Latn-RS" sz="2600" b="1" dirty="0" smtClean="0"/>
              <a:t>Polje VII</a:t>
            </a:r>
            <a:r>
              <a:rPr lang="sr-Latn-RS" sz="2600" dirty="0" smtClean="0"/>
              <a:t>: 1,5 </a:t>
            </a:r>
            <a:r>
              <a:rPr lang="sr-Latn-RS" sz="2600" dirty="0" smtClean="0">
                <a:sym typeface="Symbol"/>
              </a:rPr>
              <a:t> z 3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00" y="1128006"/>
            <a:ext cx="6134792" cy="4605250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Right Arrow 7"/>
          <p:cNvSpPr/>
          <p:nvPr/>
        </p:nvSpPr>
        <p:spPr>
          <a:xfrm rot="10800000" flipH="1">
            <a:off x="5508104" y="2767247"/>
            <a:ext cx="360000" cy="44572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21243"/>
              </p:ext>
            </p:extLst>
          </p:nvPr>
        </p:nvGraphicFramePr>
        <p:xfrm>
          <a:off x="1475656" y="752872"/>
          <a:ext cx="3276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28" name="Equation" r:id="rId3" imgW="1638000" imgH="761760" progId="Equation.DSMT4">
                  <p:embed/>
                </p:oleObj>
              </mc:Choice>
              <mc:Fallback>
                <p:oleObj name="Equation" r:id="rId3" imgW="163800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752872"/>
                        <a:ext cx="3276600" cy="152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070422"/>
            <a:ext cx="11447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(19)</a:t>
            </a:r>
            <a:endParaRPr lang="sr-Latn-BA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013844"/>
              </p:ext>
            </p:extLst>
          </p:nvPr>
        </p:nvGraphicFramePr>
        <p:xfrm>
          <a:off x="1489075" y="3241675"/>
          <a:ext cx="24892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29" name="Equation" r:id="rId5" imgW="1244520" imgH="761760" progId="Equation.DSMT4">
                  <p:embed/>
                </p:oleObj>
              </mc:Choice>
              <mc:Fallback>
                <p:oleObj name="Equation" r:id="rId5" imgW="124452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3241675"/>
                        <a:ext cx="2489200" cy="1522413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740352" y="3760241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(20)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9704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99247"/>
              </p:ext>
            </p:extLst>
          </p:nvPr>
        </p:nvGraphicFramePr>
        <p:xfrm>
          <a:off x="2051721" y="3968080"/>
          <a:ext cx="5904655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80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09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sr-Latn-BA" sz="2000" noProof="0" dirty="0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noProof="0" dirty="0" smtClean="0"/>
                        <a:t>M</a:t>
                      </a:r>
                      <a:r>
                        <a:rPr lang="sr-Latn-RS" sz="2000" baseline="-25000" noProof="0" dirty="0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sr-Latn-BA" sz="2000" noProof="0" dirty="0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sr-Latn-BA" sz="2000" noProof="0" dirty="0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r>
                        <a:rPr lang="sr-Latn-BA" sz="2000" dirty="0" smtClean="0"/>
                        <a:t> 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12,5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II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1,</a:t>
                      </a:r>
                      <a:r>
                        <a:rPr lang="sr-Latn-RS" sz="2000" dirty="0" smtClean="0"/>
                        <a:t>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12,5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3,0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0,0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12,5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691681" y="3532946"/>
            <a:ext cx="6552727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BA" sz="2000" i="1" dirty="0" smtClean="0"/>
              <a:t>Levi vertikalni element: Presečne veličine na granicama polja</a:t>
            </a:r>
            <a:endParaRPr lang="sr-Latn-BA" sz="2000" i="1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258403"/>
              </p:ext>
            </p:extLst>
          </p:nvPr>
        </p:nvGraphicFramePr>
        <p:xfrm>
          <a:off x="2290763" y="1816100"/>
          <a:ext cx="23622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0" name="Equation" r:id="rId3" imgW="1180800" imgH="761760" progId="Equation.DSMT4">
                  <p:embed/>
                </p:oleObj>
              </mc:Choice>
              <mc:Fallback>
                <p:oleObj name="Equation" r:id="rId3" imgW="118080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1816100"/>
                        <a:ext cx="2362200" cy="1522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0141314"/>
              </p:ext>
            </p:extLst>
          </p:nvPr>
        </p:nvGraphicFramePr>
        <p:xfrm>
          <a:off x="5111328" y="1826447"/>
          <a:ext cx="24130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71" name="Equation" r:id="rId5" imgW="1206360" imgH="761760" progId="Equation.DSMT4">
                  <p:embed/>
                </p:oleObj>
              </mc:Choice>
              <mc:Fallback>
                <p:oleObj name="Equation" r:id="rId5" imgW="1206360" imgH="7617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328" y="1826447"/>
                        <a:ext cx="2413000" cy="1522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59632" y="387821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latin typeface="Arial Black" panose="020B0A04020102020204" pitchFamily="34" charset="0"/>
              </a:rPr>
              <a:t>3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Presečne veličine</a:t>
            </a:r>
          </a:p>
          <a:p>
            <a:r>
              <a:rPr lang="sr-Latn-RS" sz="2800" b="1" dirty="0">
                <a:latin typeface="Arial Black" panose="020B0A04020102020204" pitchFamily="34" charset="0"/>
              </a:rPr>
              <a:t> </a:t>
            </a:r>
            <a:r>
              <a:rPr lang="sr-Latn-RS" sz="2800" b="1" dirty="0" smtClean="0">
                <a:latin typeface="Arial Black" panose="020B0A04020102020204" pitchFamily="34" charset="0"/>
              </a:rPr>
              <a:t>   u karakterističnim presecima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8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4764114"/>
              </p:ext>
            </p:extLst>
          </p:nvPr>
        </p:nvGraphicFramePr>
        <p:xfrm>
          <a:off x="1547664" y="2591067"/>
          <a:ext cx="6984775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969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err="1" smtClean="0"/>
                        <a:t>M</a:t>
                      </a:r>
                      <a:r>
                        <a:rPr lang="sr-Latn-RS" sz="2000" baseline="-25000" dirty="0" err="1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sr-Latn-RS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RS" sz="2000" dirty="0" smtClean="0"/>
                        <a:t>N</a:t>
                      </a:r>
                      <a:r>
                        <a:rPr lang="en-US" sz="2000" dirty="0" smtClean="0"/>
                        <a:t> [</a:t>
                      </a:r>
                      <a:r>
                        <a:rPr lang="en-US" sz="2000" dirty="0" err="1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II</a:t>
                      </a:r>
                      <a:r>
                        <a:rPr lang="en-US" sz="2000" dirty="0" smtClean="0"/>
                        <a:t>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12,5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2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7,5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IV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2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7,5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3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7,5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V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3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22,5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12,5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4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>
                          <a:sym typeface="Symbol"/>
                        </a:rPr>
                        <a:t></a:t>
                      </a:r>
                      <a:r>
                        <a:rPr lang="sr-Latn-RS" sz="2000" dirty="0" smtClean="0"/>
                        <a:t>22,5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-1</a:t>
                      </a:r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7664" y="2156325"/>
            <a:ext cx="698477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Horizontalni element rama: Presečne veličine na granicama polja</a:t>
            </a:r>
            <a:endParaRPr lang="sr-Latn-BA" sz="2000" i="1" dirty="0"/>
          </a:p>
        </p:txBody>
      </p:sp>
      <p:sp>
        <p:nvSpPr>
          <p:cNvPr id="12" name="Rounded Rectangle 11"/>
          <p:cNvSpPr/>
          <p:nvPr/>
        </p:nvSpPr>
        <p:spPr>
          <a:xfrm>
            <a:off x="4572000" y="3000372"/>
            <a:ext cx="1000132" cy="785818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630496"/>
              </p:ext>
            </p:extLst>
          </p:nvPr>
        </p:nvGraphicFramePr>
        <p:xfrm>
          <a:off x="1553704" y="764714"/>
          <a:ext cx="2514240" cy="11615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71" name="Equation" r:id="rId3" imgW="1676160" imgH="774360" progId="Equation.DSMT4">
                  <p:embed/>
                </p:oleObj>
              </mc:Choice>
              <mc:Fallback>
                <p:oleObj name="Equation" r:id="rId3" imgW="1676160" imgH="774360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3704" y="764714"/>
                        <a:ext cx="2514240" cy="11615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535226"/>
              </p:ext>
            </p:extLst>
          </p:nvPr>
        </p:nvGraphicFramePr>
        <p:xfrm>
          <a:off x="4300032" y="764704"/>
          <a:ext cx="1942920" cy="114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72" name="Equation" r:id="rId5" imgW="1295280" imgH="761760" progId="Equation.DSMT4">
                  <p:embed/>
                </p:oleObj>
              </mc:Choice>
              <mc:Fallback>
                <p:oleObj name="Equation" r:id="rId5" imgW="129528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0032" y="764704"/>
                        <a:ext cx="1942920" cy="1142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233176"/>
              </p:ext>
            </p:extLst>
          </p:nvPr>
        </p:nvGraphicFramePr>
        <p:xfrm>
          <a:off x="6532280" y="764704"/>
          <a:ext cx="2000160" cy="1142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773" name="Equation" r:id="rId7" imgW="1333440" imgH="761760" progId="Equation.DSMT4">
                  <p:embed/>
                </p:oleObj>
              </mc:Choice>
              <mc:Fallback>
                <p:oleObj name="Equation" r:id="rId7" imgW="1333440" imgH="76176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32280" y="764704"/>
                        <a:ext cx="2000160" cy="114264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56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331640" y="33265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Dodatno karakterističan poprečni presek je u </a:t>
            </a:r>
            <a:r>
              <a:rPr lang="sr-Latn-RS" sz="2800" b="1" dirty="0" smtClean="0"/>
              <a:t>polju III</a:t>
            </a:r>
            <a:r>
              <a:rPr lang="sr-Latn-RS" sz="2800" dirty="0" smtClean="0"/>
              <a:t>, na mestu gde je</a:t>
            </a:r>
            <a:endParaRPr lang="sr-Latn-R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045385"/>
              </p:ext>
            </p:extLst>
          </p:nvPr>
        </p:nvGraphicFramePr>
        <p:xfrm>
          <a:off x="1403648" y="1556792"/>
          <a:ext cx="2996640" cy="50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0" name="Equation" r:id="rId3" imgW="1498320" imgH="253800" progId="Equation.DSMT4">
                  <p:embed/>
                </p:oleObj>
              </mc:Choice>
              <mc:Fallback>
                <p:oleObj name="Equation" r:id="rId3" imgW="149832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556792"/>
                        <a:ext cx="2996640" cy="507600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527175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(21)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151094"/>
              </p:ext>
            </p:extLst>
          </p:nvPr>
        </p:nvGraphicFramePr>
        <p:xfrm>
          <a:off x="2216150" y="2573161"/>
          <a:ext cx="1371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1" name="Equation" r:id="rId5" imgW="685800" imgH="203040" progId="Equation.DSMT4">
                  <p:embed/>
                </p:oleObj>
              </mc:Choice>
              <mc:Fallback>
                <p:oleObj name="Equation" r:id="rId5" imgW="6858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2573161"/>
                        <a:ext cx="1371600" cy="4064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2492896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(22)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2195739"/>
              </p:ext>
            </p:extLst>
          </p:nvPr>
        </p:nvGraphicFramePr>
        <p:xfrm>
          <a:off x="2411760" y="208649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760" y="2086496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2483768" y="3140968"/>
            <a:ext cx="144016" cy="288032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217445"/>
              </p:ext>
            </p:extLst>
          </p:nvPr>
        </p:nvGraphicFramePr>
        <p:xfrm>
          <a:off x="1403648" y="3573016"/>
          <a:ext cx="335121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3" name="Equation" r:id="rId9" imgW="1676160" imgH="253800" progId="Equation.DSMT4">
                  <p:embed/>
                </p:oleObj>
              </mc:Choice>
              <mc:Fallback>
                <p:oleObj name="Equation" r:id="rId9" imgW="1676160" imgH="2538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573016"/>
                        <a:ext cx="3351213" cy="506412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740352" y="3543399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(23)</a:t>
            </a:r>
            <a:endParaRPr lang="sr-Latn-BA" sz="24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29710"/>
              </p:ext>
            </p:extLst>
          </p:nvPr>
        </p:nvGraphicFramePr>
        <p:xfrm>
          <a:off x="2564408" y="417472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4408" y="417472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016472"/>
              </p:ext>
            </p:extLst>
          </p:nvPr>
        </p:nvGraphicFramePr>
        <p:xfrm>
          <a:off x="1310088" y="4653136"/>
          <a:ext cx="6286248" cy="525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5" name="Equation" r:id="rId12" imgW="3492360" imgH="291960" progId="Equation.DSMT4">
                  <p:embed/>
                </p:oleObj>
              </mc:Choice>
              <mc:Fallback>
                <p:oleObj name="Equation" r:id="rId12" imgW="3492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0088" y="4653136"/>
                        <a:ext cx="6286248" cy="525528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7740352" y="4581128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(23)</a:t>
            </a:r>
            <a:endParaRPr lang="sr-Latn-BA" sz="2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0147145"/>
              </p:ext>
            </p:extLst>
          </p:nvPr>
        </p:nvGraphicFramePr>
        <p:xfrm>
          <a:off x="1331640" y="5423347"/>
          <a:ext cx="37846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316" name="Equation" r:id="rId14" imgW="1892160" imgH="291960" progId="Equation.DSMT4">
                  <p:embed/>
                </p:oleObj>
              </mc:Choice>
              <mc:Fallback>
                <p:oleObj name="Equation" r:id="rId14" imgW="18921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423347"/>
                        <a:ext cx="3784600" cy="584200"/>
                      </a:xfrm>
                      <a:prstGeom prst="rect">
                        <a:avLst/>
                      </a:prstGeom>
                      <a:solidFill>
                        <a:srgbClr val="FFF1CE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7761904" y="5351744"/>
            <a:ext cx="115212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(24)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24388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 animBg="1"/>
      <p:bldP spid="12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187624" y="332656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Iz drugog uslova u (1), dobijamo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604821"/>
              </p:ext>
            </p:extLst>
          </p:nvPr>
        </p:nvGraphicFramePr>
        <p:xfrm>
          <a:off x="1259632" y="1052736"/>
          <a:ext cx="5689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67" name="Equation" r:id="rId3" imgW="2844720" imgH="431640" progId="Equation.DSMT4">
                  <p:embed/>
                </p:oleObj>
              </mc:Choice>
              <mc:Fallback>
                <p:oleObj name="Equation" r:id="rId3" imgW="2844720" imgH="4316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052736"/>
                        <a:ext cx="56896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196752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(2)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121055"/>
              </p:ext>
            </p:extLst>
          </p:nvPr>
        </p:nvGraphicFramePr>
        <p:xfrm>
          <a:off x="1259632" y="2336800"/>
          <a:ext cx="1422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68" name="Equation" r:id="rId5" imgW="711000" imgH="228600" progId="Equation.DSMT4">
                  <p:embed/>
                </p:oleObj>
              </mc:Choice>
              <mc:Fallback>
                <p:oleObj name="Equation" r:id="rId5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336800"/>
                        <a:ext cx="14224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60" y="2277368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(3)</a:t>
            </a:r>
            <a:endParaRPr lang="sr-Latn-BA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304979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(3) iz trećeg uslova u (1) dobijamo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869791"/>
              </p:ext>
            </p:extLst>
          </p:nvPr>
        </p:nvGraphicFramePr>
        <p:xfrm>
          <a:off x="1289050" y="3714750"/>
          <a:ext cx="62484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69" name="Equation" r:id="rId7" imgW="3124080" imgH="888840" progId="Equation.DSMT4">
                  <p:embed/>
                </p:oleObj>
              </mc:Choice>
              <mc:Fallback>
                <p:oleObj name="Equation" r:id="rId7" imgW="3124080" imgH="8888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9050" y="3714750"/>
                        <a:ext cx="62484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491142"/>
              </p:ext>
            </p:extLst>
          </p:nvPr>
        </p:nvGraphicFramePr>
        <p:xfrm>
          <a:off x="1259632" y="5780112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770" name="Equation" r:id="rId9" imgW="914400" imgH="228600" progId="Equation.DSMT4">
                  <p:embed/>
                </p:oleObj>
              </mc:Choice>
              <mc:Fallback>
                <p:oleObj name="Equation" r:id="rId9" imgW="9144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5780112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812360" y="4191471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(4)</a:t>
            </a:r>
            <a:endParaRPr lang="sr-Latn-BA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7812360" y="5487615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(5)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2127677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2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50</a:t>
            </a:fld>
            <a:endParaRPr lang="sr-Latn-BA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389108"/>
              </p:ext>
            </p:extLst>
          </p:nvPr>
        </p:nvGraphicFramePr>
        <p:xfrm>
          <a:off x="1763687" y="2824502"/>
          <a:ext cx="6336705" cy="1981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7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73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3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73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300"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Polje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z</a:t>
                      </a:r>
                      <a:r>
                        <a:rPr lang="sr-Latn-BA" sz="2000" dirty="0" smtClean="0"/>
                        <a:t> </a:t>
                      </a:r>
                      <a:r>
                        <a:rPr lang="en-US" sz="2000" dirty="0" smtClean="0"/>
                        <a:t>[m]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T</a:t>
                      </a:r>
                      <a:r>
                        <a:rPr lang="en-US" sz="2000" baseline="-25000" dirty="0" smtClean="0"/>
                        <a:t>y</a:t>
                      </a:r>
                      <a:r>
                        <a:rPr lang="en-US" sz="2000" dirty="0" smtClean="0"/>
                        <a:t> [</a:t>
                      </a:r>
                      <a:r>
                        <a:rPr lang="sr-Latn-BA" sz="2000" noProof="0" dirty="0" smtClean="0"/>
                        <a:t>kN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r-Latn-BA" sz="2000" noProof="0" dirty="0" smtClean="0"/>
                        <a:t>M</a:t>
                      </a:r>
                      <a:r>
                        <a:rPr lang="sr-Latn-BA" sz="2000" baseline="-25000" noProof="0" dirty="0" smtClean="0"/>
                        <a:t>x</a:t>
                      </a:r>
                      <a:r>
                        <a:rPr lang="en-US" sz="2000" dirty="0" smtClean="0"/>
                        <a:t> [</a:t>
                      </a:r>
                      <a:r>
                        <a:rPr lang="sr-Latn-BA" sz="2000" noProof="0" dirty="0" smtClean="0"/>
                        <a:t>kN</a:t>
                      </a:r>
                      <a:r>
                        <a:rPr lang="sr-Latn-BA" sz="2000" dirty="0" smtClean="0"/>
                        <a:t>m</a:t>
                      </a:r>
                      <a:r>
                        <a:rPr lang="en-US" sz="2000" dirty="0" smtClean="0"/>
                        <a:t>]</a:t>
                      </a:r>
                      <a:endParaRPr lang="sr-Latn-BA" sz="2000" dirty="0" smtClean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N </a:t>
                      </a:r>
                      <a:r>
                        <a:rPr lang="en-US" sz="2000" dirty="0" smtClean="0"/>
                        <a:t>[</a:t>
                      </a:r>
                      <a:r>
                        <a:rPr lang="sr-Latn-BA" sz="2000" noProof="0" dirty="0" smtClean="0"/>
                        <a:t>k</a:t>
                      </a:r>
                      <a:r>
                        <a:rPr lang="en-US" sz="2000" dirty="0" smtClean="0"/>
                        <a:t>N]</a:t>
                      </a:r>
                      <a:endParaRPr lang="sr-Latn-BA" sz="2000" dirty="0"/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VI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sr-Latn-BA" sz="2000" dirty="0" smtClean="0"/>
                        <a:t>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1</a:t>
                      </a:r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22,5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endParaRPr lang="sr-Latn-B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RS" sz="2000" dirty="0" smtClean="0"/>
                        <a:t>1,5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1</a:t>
                      </a:r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22.5</a:t>
                      </a:r>
                      <a:endParaRPr lang="sr-Latn-BA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300">
                <a:tc rowSpan="2"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VII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1,5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</a:t>
                      </a:r>
                      <a:r>
                        <a:rPr lang="en-US" sz="2000" dirty="0" smtClean="0"/>
                        <a:t>,</a:t>
                      </a:r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0,</a:t>
                      </a:r>
                      <a:r>
                        <a:rPr lang="sr-Latn-BA" sz="2000" dirty="0" smtClean="0"/>
                        <a:t>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42,5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300">
                <a:tc vMerge="1">
                  <a:txBody>
                    <a:bodyPr/>
                    <a:lstStyle/>
                    <a:p>
                      <a:pPr algn="ctr"/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3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/>
                        <a:t>0,0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</a:t>
                      </a:r>
                      <a:r>
                        <a:rPr lang="sr-Latn-BA" sz="2000" dirty="0" smtClean="0"/>
                        <a:t>,0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r-Latn-BA" sz="2000" dirty="0" smtClean="0">
                          <a:sym typeface="Symbol"/>
                        </a:rPr>
                        <a:t></a:t>
                      </a:r>
                      <a:r>
                        <a:rPr lang="sr-Latn-BA" sz="2000" dirty="0" smtClean="0"/>
                        <a:t>42,5</a:t>
                      </a:r>
                      <a:endParaRPr lang="sr-Latn-BA" sz="20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87624" y="2357430"/>
            <a:ext cx="756084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sr-Latn-BA" sz="2000" i="1" dirty="0" smtClean="0"/>
              <a:t>Desni vertikalni element: Presečne poprečne sile na granicama polja</a:t>
            </a:r>
            <a:endParaRPr lang="sr-Latn-BA" sz="20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4218571"/>
              </p:ext>
            </p:extLst>
          </p:nvPr>
        </p:nvGraphicFramePr>
        <p:xfrm>
          <a:off x="2195736" y="548680"/>
          <a:ext cx="26416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19" name="Equation" r:id="rId3" imgW="1320480" imgH="761760" progId="Equation.DSMT4">
                  <p:embed/>
                </p:oleObj>
              </mc:Choice>
              <mc:Fallback>
                <p:oleObj name="Equation" r:id="rId3" imgW="132048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548680"/>
                        <a:ext cx="2641600" cy="1522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27130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5401024"/>
              </p:ext>
            </p:extLst>
          </p:nvPr>
        </p:nvGraphicFramePr>
        <p:xfrm>
          <a:off x="5300464" y="548680"/>
          <a:ext cx="2489200" cy="152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620" name="Equation" r:id="rId5" imgW="1244520" imgH="761760" progId="Equation.DSMT4">
                  <p:embed/>
                </p:oleObj>
              </mc:Choice>
              <mc:Fallback>
                <p:oleObj name="Equation" r:id="rId5" imgW="1244520" imgH="761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0464" y="548680"/>
                        <a:ext cx="2489200" cy="1522413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27130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304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51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259632" y="387821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 smtClean="0">
                <a:latin typeface="Arial Black" panose="020B0A04020102020204" pitchFamily="34" charset="0"/>
              </a:rPr>
              <a:t>4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Statički dijagrami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074" y="1100046"/>
            <a:ext cx="6723334" cy="5137266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156175" y="5812509"/>
            <a:ext cx="2016225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000" i="1" dirty="0" smtClean="0"/>
              <a:t>Statički dijagrami </a:t>
            </a:r>
            <a:endParaRPr lang="sr-Latn-BA" sz="2000" i="1" dirty="0"/>
          </a:p>
        </p:txBody>
      </p:sp>
    </p:spTree>
    <p:extLst>
      <p:ext uri="{BB962C8B-B14F-4D97-AF65-F5344CB8AC3E}">
        <p14:creationId xmlns:p14="http://schemas.microsoft.com/office/powerpoint/2010/main" val="92330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187624" y="548680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 (3) i (5), iz prvog uslova u (1) dobijamo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920024"/>
              </p:ext>
            </p:extLst>
          </p:nvPr>
        </p:nvGraphicFramePr>
        <p:xfrm>
          <a:off x="1331640" y="1484784"/>
          <a:ext cx="5003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2" name="Equation" r:id="rId3" imgW="2501640" imgH="431640" progId="Equation.DSMT4">
                  <p:embed/>
                </p:oleObj>
              </mc:Choice>
              <mc:Fallback>
                <p:oleObj name="Equation" r:id="rId3" imgW="2501640" imgH="43164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484784"/>
                        <a:ext cx="50038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682345"/>
              </p:ext>
            </p:extLst>
          </p:nvPr>
        </p:nvGraphicFramePr>
        <p:xfrm>
          <a:off x="1331913" y="2928938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3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28938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812360" y="1598687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(6)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285293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(7)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141658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10" name="TextBox 9"/>
          <p:cNvSpPr txBox="1"/>
          <p:nvPr/>
        </p:nvSpPr>
        <p:spPr>
          <a:xfrm>
            <a:off x="1259632" y="260648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>
                <a:latin typeface="Arial Black" panose="020B0A04020102020204" pitchFamily="34" charset="0"/>
              </a:rPr>
              <a:t>2</a:t>
            </a:r>
            <a:r>
              <a:rPr lang="en-US" sz="2800" b="1" dirty="0" smtClean="0">
                <a:latin typeface="Arial Black" panose="020B0A04020102020204" pitchFamily="34" charset="0"/>
              </a:rPr>
              <a:t>) </a:t>
            </a:r>
            <a:r>
              <a:rPr lang="sr-Latn-RS" sz="2800" b="1" dirty="0" smtClean="0">
                <a:latin typeface="Arial Black" panose="020B0A04020102020204" pitchFamily="34" charset="0"/>
              </a:rPr>
              <a:t>Izrazi za presečne veličine</a:t>
            </a:r>
            <a:endParaRPr lang="en-US" sz="2800" b="1" dirty="0">
              <a:latin typeface="Arial Black" panose="020B0A040201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268760"/>
            <a:ext cx="6164718" cy="4063261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450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I: </a:t>
            </a:r>
            <a:r>
              <a:rPr lang="sr-Latn-RS" sz="2800" dirty="0" smtClean="0"/>
              <a:t>0 </a:t>
            </a:r>
            <a:r>
              <a:rPr lang="sr-Latn-RS" sz="2800" dirty="0" smtClean="0">
                <a:sym typeface="Symbol"/>
              </a:rPr>
              <a:t> z  2 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540069"/>
              </p:ext>
            </p:extLst>
          </p:nvPr>
        </p:nvGraphicFramePr>
        <p:xfrm>
          <a:off x="1331620" y="1196732"/>
          <a:ext cx="4368240" cy="1676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99" name="Equation" r:id="rId3" imgW="2184120" imgH="838080" progId="Equation.DSMT4">
                  <p:embed/>
                </p:oleObj>
              </mc:Choice>
              <mc:Fallback>
                <p:oleObj name="Equation" r:id="rId3" imgW="2184120" imgH="8380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20" y="1196732"/>
                        <a:ext cx="4368240" cy="16761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12360" y="1844824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9320784"/>
              </p:ext>
            </p:extLst>
          </p:nvPr>
        </p:nvGraphicFramePr>
        <p:xfrm>
          <a:off x="1344613" y="3522663"/>
          <a:ext cx="2844800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00" name="Equation" r:id="rId5" imgW="1422360" imgH="507960" progId="Equation.DSMT4">
                  <p:embed/>
                </p:oleObj>
              </mc:Choice>
              <mc:Fallback>
                <p:oleObj name="Equation" r:id="rId5" imgW="1422360" imgH="507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3522663"/>
                        <a:ext cx="2844800" cy="10160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812380" y="3841092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</p:spTree>
    <p:extLst>
      <p:ext uri="{BB962C8B-B14F-4D97-AF65-F5344CB8AC3E}">
        <p14:creationId xmlns:p14="http://schemas.microsoft.com/office/powerpoint/2010/main" val="395220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27.11.2022.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3491880" y="2606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Polje II: </a:t>
            </a:r>
            <a:r>
              <a:rPr lang="sr-Latn-RS" sz="2800" dirty="0" smtClean="0"/>
              <a:t>2 </a:t>
            </a:r>
            <a:r>
              <a:rPr lang="sr-Latn-RS" sz="2800" dirty="0" smtClean="0">
                <a:sym typeface="Symbol"/>
              </a:rPr>
              <a:t> z  3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7812360" y="1840557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(8)</a:t>
            </a:r>
            <a:endParaRPr lang="sr-Latn-B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812380" y="3755156"/>
            <a:ext cx="100811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r-Latn-BA" sz="2400" dirty="0" smtClean="0"/>
              <a:t>... (9)</a:t>
            </a:r>
            <a:endParaRPr lang="sr-Latn-BA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2940608"/>
              </p:ext>
            </p:extLst>
          </p:nvPr>
        </p:nvGraphicFramePr>
        <p:xfrm>
          <a:off x="1305520" y="1183307"/>
          <a:ext cx="6146800" cy="182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3" name="Equation" r:id="rId3" imgW="3073320" imgH="914400" progId="Equation.DSMT4">
                  <p:embed/>
                </p:oleObj>
              </mc:Choice>
              <mc:Fallback>
                <p:oleObj name="Equation" r:id="rId3" imgW="307332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5520" y="1183307"/>
                        <a:ext cx="6146800" cy="182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545381"/>
              </p:ext>
            </p:extLst>
          </p:nvPr>
        </p:nvGraphicFramePr>
        <p:xfrm>
          <a:off x="1331640" y="3496295"/>
          <a:ext cx="289560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4" name="Equation" r:id="rId5" imgW="1447560" imgH="507960" progId="Equation.DSMT4">
                  <p:embed/>
                </p:oleObj>
              </mc:Choice>
              <mc:Fallback>
                <p:oleObj name="Equation" r:id="rId5" imgW="1447560" imgH="5079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496295"/>
                        <a:ext cx="2895600" cy="1012825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847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9348</TotalTime>
  <Words>1306</Words>
  <Application>Microsoft Office PowerPoint</Application>
  <PresentationFormat>On-screen Show (4:3)</PresentationFormat>
  <Paragraphs>370</Paragraphs>
  <Slides>51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0" baseType="lpstr">
      <vt:lpstr>Arial</vt:lpstr>
      <vt:lpstr>Arial Black</vt:lpstr>
      <vt:lpstr>Calibri</vt:lpstr>
      <vt:lpstr>Symbol</vt:lpstr>
      <vt:lpstr>Times New Roman</vt:lpstr>
      <vt:lpstr>Verdana</vt:lpstr>
      <vt:lpstr>Wingdings 2</vt:lpstr>
      <vt:lpstr>Solstice</vt:lpstr>
      <vt:lpstr>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 </dc:title>
  <dc:creator>Korisnik</dc:creator>
  <cp:lastModifiedBy>Strain Posavljak</cp:lastModifiedBy>
  <cp:revision>1023</cp:revision>
  <cp:lastPrinted>2013-12-10T16:23:28Z</cp:lastPrinted>
  <dcterms:created xsi:type="dcterms:W3CDTF">2013-09-29T06:25:24Z</dcterms:created>
  <dcterms:modified xsi:type="dcterms:W3CDTF">2022-11-27T15:09:27Z</dcterms:modified>
</cp:coreProperties>
</file>