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73"/>
  </p:notesMasterIdLst>
  <p:sldIdLst>
    <p:sldId id="256" r:id="rId2"/>
    <p:sldId id="258" r:id="rId3"/>
    <p:sldId id="329" r:id="rId4"/>
    <p:sldId id="330" r:id="rId5"/>
    <p:sldId id="259" r:id="rId6"/>
    <p:sldId id="260" r:id="rId7"/>
    <p:sldId id="261" r:id="rId8"/>
    <p:sldId id="262" r:id="rId9"/>
    <p:sldId id="328" r:id="rId10"/>
    <p:sldId id="266" r:id="rId11"/>
    <p:sldId id="267" r:id="rId12"/>
    <p:sldId id="30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31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07" r:id="rId38"/>
    <p:sldId id="332" r:id="rId39"/>
    <p:sldId id="333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17" r:id="rId51"/>
    <p:sldId id="302" r:id="rId52"/>
    <p:sldId id="303" r:id="rId53"/>
    <p:sldId id="318" r:id="rId54"/>
    <p:sldId id="327" r:id="rId55"/>
    <p:sldId id="326" r:id="rId56"/>
    <p:sldId id="308" r:id="rId57"/>
    <p:sldId id="309" r:id="rId58"/>
    <p:sldId id="312" r:id="rId59"/>
    <p:sldId id="313" r:id="rId60"/>
    <p:sldId id="315" r:id="rId61"/>
    <p:sldId id="316" r:id="rId62"/>
    <p:sldId id="314" r:id="rId63"/>
    <p:sldId id="319" r:id="rId64"/>
    <p:sldId id="320" r:id="rId65"/>
    <p:sldId id="321" r:id="rId66"/>
    <p:sldId id="322" r:id="rId67"/>
    <p:sldId id="323" r:id="rId68"/>
    <p:sldId id="310" r:id="rId69"/>
    <p:sldId id="311" r:id="rId70"/>
    <p:sldId id="324" r:id="rId71"/>
    <p:sldId id="325" r:id="rId7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5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5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35.wmf"/><Relationship Id="rId4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35.wmf"/><Relationship Id="rId1" Type="http://schemas.openxmlformats.org/officeDocument/2006/relationships/image" Target="../media/image5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35.wmf"/><Relationship Id="rId1" Type="http://schemas.openxmlformats.org/officeDocument/2006/relationships/image" Target="../media/image55.wmf"/><Relationship Id="rId4" Type="http://schemas.openxmlformats.org/officeDocument/2006/relationships/image" Target="../media/image5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3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9.wmf"/><Relationship Id="rId7" Type="http://schemas.openxmlformats.org/officeDocument/2006/relationships/image" Target="../media/image72.wmf"/><Relationship Id="rId12" Type="http://schemas.openxmlformats.org/officeDocument/2006/relationships/image" Target="../media/image77.wmf"/><Relationship Id="rId2" Type="http://schemas.openxmlformats.org/officeDocument/2006/relationships/image" Target="../media/image63.wmf"/><Relationship Id="rId1" Type="http://schemas.openxmlformats.org/officeDocument/2006/relationships/image" Target="../media/image64.wmf"/><Relationship Id="rId6" Type="http://schemas.openxmlformats.org/officeDocument/2006/relationships/image" Target="../media/image71.wmf"/><Relationship Id="rId11" Type="http://schemas.openxmlformats.org/officeDocument/2006/relationships/image" Target="../media/image76.wmf"/><Relationship Id="rId5" Type="http://schemas.openxmlformats.org/officeDocument/2006/relationships/image" Target="../media/image35.wmf"/><Relationship Id="rId10" Type="http://schemas.openxmlformats.org/officeDocument/2006/relationships/image" Target="../media/image75.wmf"/><Relationship Id="rId4" Type="http://schemas.openxmlformats.org/officeDocument/2006/relationships/image" Target="../media/image70.wmf"/><Relationship Id="rId9" Type="http://schemas.openxmlformats.org/officeDocument/2006/relationships/image" Target="../media/image7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35.wmf"/><Relationship Id="rId1" Type="http://schemas.openxmlformats.org/officeDocument/2006/relationships/image" Target="../media/image80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5" Type="http://schemas.openxmlformats.org/officeDocument/2006/relationships/image" Target="../media/image88.wmf"/><Relationship Id="rId4" Type="http://schemas.openxmlformats.org/officeDocument/2006/relationships/image" Target="../media/image3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7" Type="http://schemas.openxmlformats.org/officeDocument/2006/relationships/image" Target="../media/image92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1.wmf"/><Relationship Id="rId5" Type="http://schemas.openxmlformats.org/officeDocument/2006/relationships/image" Target="../media/image83.wmf"/><Relationship Id="rId4" Type="http://schemas.openxmlformats.org/officeDocument/2006/relationships/image" Target="../media/image35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35.wmf"/><Relationship Id="rId7" Type="http://schemas.openxmlformats.org/officeDocument/2006/relationships/image" Target="../media/image41.wmf"/><Relationship Id="rId2" Type="http://schemas.openxmlformats.org/officeDocument/2006/relationships/image" Target="../media/image95.wmf"/><Relationship Id="rId1" Type="http://schemas.openxmlformats.org/officeDocument/2006/relationships/image" Target="../media/image99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7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95.wmf"/><Relationship Id="rId1" Type="http://schemas.openxmlformats.org/officeDocument/2006/relationships/image" Target="../media/image103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97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07.wmf"/><Relationship Id="rId7" Type="http://schemas.openxmlformats.org/officeDocument/2006/relationships/image" Target="../media/image108.wmf"/><Relationship Id="rId2" Type="http://schemas.openxmlformats.org/officeDocument/2006/relationships/image" Target="../media/image40.wmf"/><Relationship Id="rId1" Type="http://schemas.openxmlformats.org/officeDocument/2006/relationships/image" Target="../media/image106.wmf"/><Relationship Id="rId6" Type="http://schemas.openxmlformats.org/officeDocument/2006/relationships/image" Target="../media/image95.wmf"/><Relationship Id="rId11" Type="http://schemas.openxmlformats.org/officeDocument/2006/relationships/image" Target="../media/image111.wmf"/><Relationship Id="rId5" Type="http://schemas.openxmlformats.org/officeDocument/2006/relationships/image" Target="../media/image97.wmf"/><Relationship Id="rId10" Type="http://schemas.openxmlformats.org/officeDocument/2006/relationships/image" Target="../media/image110.wmf"/><Relationship Id="rId4" Type="http://schemas.openxmlformats.org/officeDocument/2006/relationships/image" Target="../media/image35.wmf"/><Relationship Id="rId9" Type="http://schemas.openxmlformats.org/officeDocument/2006/relationships/image" Target="../media/image41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image" Target="../media/image35.wmf"/><Relationship Id="rId7" Type="http://schemas.openxmlformats.org/officeDocument/2006/relationships/image" Target="../media/image114.wmf"/><Relationship Id="rId2" Type="http://schemas.openxmlformats.org/officeDocument/2006/relationships/image" Target="../media/image40.wmf"/><Relationship Id="rId1" Type="http://schemas.openxmlformats.org/officeDocument/2006/relationships/image" Target="../media/image112.wmf"/><Relationship Id="rId6" Type="http://schemas.openxmlformats.org/officeDocument/2006/relationships/image" Target="../media/image113.wmf"/><Relationship Id="rId5" Type="http://schemas.openxmlformats.org/officeDocument/2006/relationships/image" Target="../media/image95.wmf"/><Relationship Id="rId4" Type="http://schemas.openxmlformats.org/officeDocument/2006/relationships/image" Target="../media/image97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4" Type="http://schemas.openxmlformats.org/officeDocument/2006/relationships/image" Target="../media/image119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4" Type="http://schemas.openxmlformats.org/officeDocument/2006/relationships/image" Target="../media/image138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4" Type="http://schemas.openxmlformats.org/officeDocument/2006/relationships/image" Target="../media/image142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4" Type="http://schemas.openxmlformats.org/officeDocument/2006/relationships/image" Target="../media/image146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Relationship Id="rId4" Type="http://schemas.openxmlformats.org/officeDocument/2006/relationships/image" Target="../media/image150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wmf"/><Relationship Id="rId1" Type="http://schemas.openxmlformats.org/officeDocument/2006/relationships/image" Target="../media/image156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Relationship Id="rId4" Type="http://schemas.openxmlformats.org/officeDocument/2006/relationships/image" Target="../media/image16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26.5.2020.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569E-A622-484A-B794-9A875C8C75C5}" type="datetime1">
              <a:rPr lang="en-US" smtClean="0"/>
              <a:t>5/26/2020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236F-08C7-41D7-9037-AAB96DE6D4CC}" type="datetime1">
              <a:rPr lang="en-US" smtClean="0"/>
              <a:t>5/26/2020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66A0-1AA3-4418-BD9C-AABBFF75633E}" type="datetime1">
              <a:rPr lang="en-US" smtClean="0"/>
              <a:t>5/26/2020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671F-D42D-40AE-ACC6-E0A950FE60D3}" type="datetime1">
              <a:rPr lang="en-US" smtClean="0"/>
              <a:t>5/26/2020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30AA-8897-4293-8653-5885BD48A9DE}" type="datetime1">
              <a:rPr lang="en-US" smtClean="0"/>
              <a:t>5/26/2020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9FAE-A915-4A90-AC48-CAADF028F4B9}" type="datetime1">
              <a:rPr lang="en-US" smtClean="0"/>
              <a:t>5/26/2020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4F98-BD29-4DAF-8425-316BBAB703C0}" type="datetime1">
              <a:rPr lang="en-US" smtClean="0"/>
              <a:t>5/26/2020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F8F6-50B8-4BDE-AEC2-77985AC840A4}" type="datetime1">
              <a:rPr lang="en-US" smtClean="0"/>
              <a:t>5/26/2020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9025-8BC2-4A4C-99EF-CD1E30F40F9A}" type="datetime1">
              <a:rPr lang="en-US" smtClean="0"/>
              <a:t>5/26/2020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BB72-878E-4946-B58D-625F7725CBEA}" type="datetime1">
              <a:rPr lang="en-US" smtClean="0"/>
              <a:t>5/26/2020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620C-0FEE-401A-9E61-66EEE2749F5D}" type="datetime1">
              <a:rPr lang="en-US" smtClean="0"/>
              <a:t>5/26/2020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1FD20C4-1EEC-4D77-81A1-45E0CECC4300}" type="datetime1">
              <a:rPr lang="en-US" smtClean="0"/>
              <a:t>5/26/2020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7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7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image" Target="../media/image52.wmf"/><Relationship Id="rId10" Type="http://schemas.openxmlformats.org/officeDocument/2006/relationships/image" Target="../media/image35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5.bin"/><Relationship Id="rId14" Type="http://schemas.openxmlformats.org/officeDocument/2006/relationships/oleObject" Target="../embeddings/oleObject48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3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57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55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6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63.wmf"/><Relationship Id="rId3" Type="http://schemas.openxmlformats.org/officeDocument/2006/relationships/image" Target="../media/image65.jpeg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35.wmf"/><Relationship Id="rId5" Type="http://schemas.openxmlformats.org/officeDocument/2006/relationships/image" Target="../media/image60.wmf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62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image" Target="../media/image65.jpeg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68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69.bin"/><Relationship Id="rId18" Type="http://schemas.openxmlformats.org/officeDocument/2006/relationships/image" Target="../media/image73.wmf"/><Relationship Id="rId26" Type="http://schemas.openxmlformats.org/officeDocument/2006/relationships/image" Target="../media/image77.wmf"/><Relationship Id="rId3" Type="http://schemas.openxmlformats.org/officeDocument/2006/relationships/oleObject" Target="../embeddings/oleObject62.bin"/><Relationship Id="rId21" Type="http://schemas.openxmlformats.org/officeDocument/2006/relationships/oleObject" Target="../embeddings/oleObject73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71.bin"/><Relationship Id="rId25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2.wmf"/><Relationship Id="rId20" Type="http://schemas.openxmlformats.org/officeDocument/2006/relationships/image" Target="../media/image74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60.bin"/><Relationship Id="rId24" Type="http://schemas.openxmlformats.org/officeDocument/2006/relationships/image" Target="../media/image76.wmf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0.bin"/><Relationship Id="rId23" Type="http://schemas.openxmlformats.org/officeDocument/2006/relationships/oleObject" Target="../embeddings/oleObject74.bin"/><Relationship Id="rId10" Type="http://schemas.openxmlformats.org/officeDocument/2006/relationships/image" Target="../media/image70.wmf"/><Relationship Id="rId19" Type="http://schemas.openxmlformats.org/officeDocument/2006/relationships/oleObject" Target="../embeddings/oleObject72.bin"/><Relationship Id="rId4" Type="http://schemas.openxmlformats.org/officeDocument/2006/relationships/image" Target="../media/image64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71.wmf"/><Relationship Id="rId22" Type="http://schemas.openxmlformats.org/officeDocument/2006/relationships/image" Target="../media/image75.wmf"/><Relationship Id="rId27" Type="http://schemas.openxmlformats.org/officeDocument/2006/relationships/image" Target="../media/image7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79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82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80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84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89.bin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12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35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88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94.bin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2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5.bin"/><Relationship Id="rId10" Type="http://schemas.openxmlformats.org/officeDocument/2006/relationships/image" Target="../media/image35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91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93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oleObject" Target="../embeddings/oleObject102.bin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9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5.wmf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8.bin"/><Relationship Id="rId10" Type="http://schemas.openxmlformats.org/officeDocument/2006/relationships/image" Target="../media/image35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9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108.bin"/><Relationship Id="rId18" Type="http://schemas.openxmlformats.org/officeDocument/2006/relationships/oleObject" Target="../embeddings/oleObject111.bin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100.wmf"/><Relationship Id="rId17" Type="http://schemas.openxmlformats.org/officeDocument/2006/relationships/oleObject" Target="../embeddings/oleObject11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5.w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4.bin"/><Relationship Id="rId15" Type="http://schemas.openxmlformats.org/officeDocument/2006/relationships/oleObject" Target="../embeddings/oleObject109.bin"/><Relationship Id="rId10" Type="http://schemas.openxmlformats.org/officeDocument/2006/relationships/image" Target="../media/image97.wmf"/><Relationship Id="rId19" Type="http://schemas.openxmlformats.org/officeDocument/2006/relationships/image" Target="../media/image102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101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117.bin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12" Type="http://schemas.openxmlformats.org/officeDocument/2006/relationships/image" Target="../media/image10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5.wmf"/><Relationship Id="rId11" Type="http://schemas.openxmlformats.org/officeDocument/2006/relationships/oleObject" Target="../embeddings/oleObject116.bin"/><Relationship Id="rId5" Type="http://schemas.openxmlformats.org/officeDocument/2006/relationships/oleObject" Target="../embeddings/oleObject113.bin"/><Relationship Id="rId10" Type="http://schemas.openxmlformats.org/officeDocument/2006/relationships/image" Target="../media/image97.wmf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115.bin"/><Relationship Id="rId14" Type="http://schemas.openxmlformats.org/officeDocument/2006/relationships/image" Target="../media/image105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oleObject" Target="../embeddings/oleObject123.bin"/><Relationship Id="rId18" Type="http://schemas.openxmlformats.org/officeDocument/2006/relationships/image" Target="../media/image109.wmf"/><Relationship Id="rId3" Type="http://schemas.openxmlformats.org/officeDocument/2006/relationships/oleObject" Target="../embeddings/oleObject118.bin"/><Relationship Id="rId21" Type="http://schemas.openxmlformats.org/officeDocument/2006/relationships/image" Target="../media/image41.wmf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97.wmf"/><Relationship Id="rId17" Type="http://schemas.openxmlformats.org/officeDocument/2006/relationships/oleObject" Target="../embeddings/oleObject125.bin"/><Relationship Id="rId25" Type="http://schemas.openxmlformats.org/officeDocument/2006/relationships/image" Target="../media/image11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8.wmf"/><Relationship Id="rId20" Type="http://schemas.openxmlformats.org/officeDocument/2006/relationships/oleObject" Target="../embeddings/oleObject127.bin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122.bin"/><Relationship Id="rId24" Type="http://schemas.openxmlformats.org/officeDocument/2006/relationships/oleObject" Target="../embeddings/oleObject129.bin"/><Relationship Id="rId5" Type="http://schemas.openxmlformats.org/officeDocument/2006/relationships/oleObject" Target="../embeddings/oleObject119.bin"/><Relationship Id="rId15" Type="http://schemas.openxmlformats.org/officeDocument/2006/relationships/oleObject" Target="../embeddings/oleObject124.bin"/><Relationship Id="rId23" Type="http://schemas.openxmlformats.org/officeDocument/2006/relationships/image" Target="../media/image110.wmf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126.bin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21.bin"/><Relationship Id="rId14" Type="http://schemas.openxmlformats.org/officeDocument/2006/relationships/image" Target="../media/image95.wmf"/><Relationship Id="rId22" Type="http://schemas.openxmlformats.org/officeDocument/2006/relationships/oleObject" Target="../embeddings/oleObject128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135.bin"/><Relationship Id="rId18" Type="http://schemas.openxmlformats.org/officeDocument/2006/relationships/oleObject" Target="../embeddings/oleObject138.bin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12" Type="http://schemas.openxmlformats.org/officeDocument/2006/relationships/image" Target="../media/image95.wmf"/><Relationship Id="rId17" Type="http://schemas.openxmlformats.org/officeDocument/2006/relationships/image" Target="../media/image1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7.bin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134.bin"/><Relationship Id="rId5" Type="http://schemas.openxmlformats.org/officeDocument/2006/relationships/oleObject" Target="../embeddings/oleObject131.bin"/><Relationship Id="rId15" Type="http://schemas.openxmlformats.org/officeDocument/2006/relationships/oleObject" Target="../embeddings/oleObject136.bin"/><Relationship Id="rId10" Type="http://schemas.openxmlformats.org/officeDocument/2006/relationships/image" Target="../media/image97.wmf"/><Relationship Id="rId19" Type="http://schemas.openxmlformats.org/officeDocument/2006/relationships/image" Target="../media/image115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133.bin"/><Relationship Id="rId14" Type="http://schemas.openxmlformats.org/officeDocument/2006/relationships/image" Target="../media/image113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140.bin"/><Relationship Id="rId10" Type="http://schemas.openxmlformats.org/officeDocument/2006/relationships/image" Target="../media/image119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142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21.wmf"/><Relationship Id="rId5" Type="http://schemas.openxmlformats.org/officeDocument/2006/relationships/oleObject" Target="../embeddings/oleObject144.bin"/><Relationship Id="rId4" Type="http://schemas.openxmlformats.org/officeDocument/2006/relationships/image" Target="../media/image120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146.bin"/><Relationship Id="rId4" Type="http://schemas.openxmlformats.org/officeDocument/2006/relationships/image" Target="../media/image123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148.bin"/><Relationship Id="rId4" Type="http://schemas.openxmlformats.org/officeDocument/2006/relationships/image" Target="../media/image125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150.bin"/><Relationship Id="rId4" Type="http://schemas.openxmlformats.org/officeDocument/2006/relationships/image" Target="../media/image12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30.wmf"/><Relationship Id="rId5" Type="http://schemas.openxmlformats.org/officeDocument/2006/relationships/oleObject" Target="../embeddings/oleObject152.bin"/><Relationship Id="rId4" Type="http://schemas.openxmlformats.org/officeDocument/2006/relationships/image" Target="../media/image129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154.bin"/><Relationship Id="rId4" Type="http://schemas.openxmlformats.org/officeDocument/2006/relationships/image" Target="../media/image131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34.wmf"/><Relationship Id="rId5" Type="http://schemas.openxmlformats.org/officeDocument/2006/relationships/oleObject" Target="../embeddings/oleObject156.bin"/><Relationship Id="rId4" Type="http://schemas.openxmlformats.org/officeDocument/2006/relationships/image" Target="../media/image133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oleObject" Target="../embeddings/oleObject157.bin"/><Relationship Id="rId7" Type="http://schemas.openxmlformats.org/officeDocument/2006/relationships/oleObject" Target="../embeddings/oleObject1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36.wmf"/><Relationship Id="rId5" Type="http://schemas.openxmlformats.org/officeDocument/2006/relationships/oleObject" Target="../embeddings/oleObject158.bin"/><Relationship Id="rId10" Type="http://schemas.openxmlformats.org/officeDocument/2006/relationships/image" Target="../media/image138.wmf"/><Relationship Id="rId4" Type="http://schemas.openxmlformats.org/officeDocument/2006/relationships/image" Target="../media/image135.wmf"/><Relationship Id="rId9" Type="http://schemas.openxmlformats.org/officeDocument/2006/relationships/oleObject" Target="../embeddings/oleObject160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3" Type="http://schemas.openxmlformats.org/officeDocument/2006/relationships/oleObject" Target="../embeddings/oleObject161.bin"/><Relationship Id="rId7" Type="http://schemas.openxmlformats.org/officeDocument/2006/relationships/oleObject" Target="../embeddings/oleObject1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40.wmf"/><Relationship Id="rId5" Type="http://schemas.openxmlformats.org/officeDocument/2006/relationships/oleObject" Target="../embeddings/oleObject162.bin"/><Relationship Id="rId10" Type="http://schemas.openxmlformats.org/officeDocument/2006/relationships/image" Target="../media/image142.wmf"/><Relationship Id="rId4" Type="http://schemas.openxmlformats.org/officeDocument/2006/relationships/image" Target="../media/image139.wmf"/><Relationship Id="rId9" Type="http://schemas.openxmlformats.org/officeDocument/2006/relationships/oleObject" Target="../embeddings/oleObject164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3" Type="http://schemas.openxmlformats.org/officeDocument/2006/relationships/oleObject" Target="../embeddings/oleObject165.bin"/><Relationship Id="rId7" Type="http://schemas.openxmlformats.org/officeDocument/2006/relationships/oleObject" Target="../embeddings/oleObject1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44.wmf"/><Relationship Id="rId5" Type="http://schemas.openxmlformats.org/officeDocument/2006/relationships/oleObject" Target="../embeddings/oleObject166.bin"/><Relationship Id="rId10" Type="http://schemas.openxmlformats.org/officeDocument/2006/relationships/image" Target="../media/image146.wmf"/><Relationship Id="rId4" Type="http://schemas.openxmlformats.org/officeDocument/2006/relationships/image" Target="../media/image143.wmf"/><Relationship Id="rId9" Type="http://schemas.openxmlformats.org/officeDocument/2006/relationships/oleObject" Target="../embeddings/oleObject168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oleObject" Target="../embeddings/oleObject169.bin"/><Relationship Id="rId7" Type="http://schemas.openxmlformats.org/officeDocument/2006/relationships/oleObject" Target="../embeddings/oleObject1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48.wmf"/><Relationship Id="rId5" Type="http://schemas.openxmlformats.org/officeDocument/2006/relationships/oleObject" Target="../embeddings/oleObject170.bin"/><Relationship Id="rId10" Type="http://schemas.openxmlformats.org/officeDocument/2006/relationships/image" Target="../media/image150.wmf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172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oleObject" Target="../embeddings/oleObject173.bin"/><Relationship Id="rId7" Type="http://schemas.openxmlformats.org/officeDocument/2006/relationships/oleObject" Target="../embeddings/oleObject1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52.wmf"/><Relationship Id="rId5" Type="http://schemas.openxmlformats.org/officeDocument/2006/relationships/oleObject" Target="../embeddings/oleObject174.bin"/><Relationship Id="rId4" Type="http://schemas.openxmlformats.org/officeDocument/2006/relationships/image" Target="../media/image151.w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15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57.wmf"/><Relationship Id="rId5" Type="http://schemas.openxmlformats.org/officeDocument/2006/relationships/oleObject" Target="../embeddings/oleObject178.bin"/><Relationship Id="rId4" Type="http://schemas.openxmlformats.org/officeDocument/2006/relationships/image" Target="../media/image156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3" Type="http://schemas.openxmlformats.org/officeDocument/2006/relationships/oleObject" Target="../embeddings/oleObject179.bin"/><Relationship Id="rId7" Type="http://schemas.openxmlformats.org/officeDocument/2006/relationships/oleObject" Target="../embeddings/oleObject1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59.wmf"/><Relationship Id="rId5" Type="http://schemas.openxmlformats.org/officeDocument/2006/relationships/oleObject" Target="../embeddings/oleObject180.bin"/><Relationship Id="rId10" Type="http://schemas.openxmlformats.org/officeDocument/2006/relationships/image" Target="../media/image161.wmf"/><Relationship Id="rId4" Type="http://schemas.openxmlformats.org/officeDocument/2006/relationships/image" Target="../media/image158.wmf"/><Relationship Id="rId9" Type="http://schemas.openxmlformats.org/officeDocument/2006/relationships/oleObject" Target="../embeddings/oleObject18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</a:t>
            </a:r>
            <a:r>
              <a:rPr lang="sr-Latn-B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20</a:t>
            </a:r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15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BA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685800"/>
            <a:ext cx="4038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Stanje napona u tački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Tenzor napona: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0225" y="2819400"/>
            <a:ext cx="3886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Stanje deformacija u tački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err="1" smtClean="0">
                <a:latin typeface="Times New Roman" pitchFamily="18" charset="0"/>
                <a:cs typeface="Times New Roman" pitchFamily="18" charset="0"/>
              </a:rPr>
              <a:t>Tenzor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deformacija: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5026" name="Object 2"/>
          <p:cNvGraphicFramePr>
            <a:graphicFrameLocks noChangeAspect="1"/>
          </p:cNvGraphicFramePr>
          <p:nvPr/>
        </p:nvGraphicFramePr>
        <p:xfrm>
          <a:off x="3048000" y="1143000"/>
          <a:ext cx="263842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66" name="Equation" r:id="rId3" imgW="1307880" imgH="736560" progId="Equation.3">
                  <p:embed/>
                </p:oleObj>
              </mc:Choice>
              <mc:Fallback>
                <p:oleObj name="Equation" r:id="rId3" imgW="13078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143000"/>
                        <a:ext cx="2638425" cy="1473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27" name="Object 3"/>
          <p:cNvGraphicFramePr>
            <a:graphicFrameLocks noChangeAspect="1"/>
          </p:cNvGraphicFramePr>
          <p:nvPr/>
        </p:nvGraphicFramePr>
        <p:xfrm>
          <a:off x="4467225" y="3352800"/>
          <a:ext cx="338137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67" name="Equation" r:id="rId5" imgW="1676160" imgH="1143000" progId="Equation.3">
                  <p:embed/>
                </p:oleObj>
              </mc:Choice>
              <mc:Fallback>
                <p:oleObj name="Equation" r:id="rId5" imgW="167616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3352800"/>
                        <a:ext cx="3381375" cy="228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871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6587" y="838200"/>
            <a:ext cx="55626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 određivanje glavnih normalnih napona 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, 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i 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za slučaj prostornog stanja napona, koristi se kubna jednačina: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2086" name="Object 6"/>
          <p:cNvGraphicFramePr>
            <a:graphicFrameLocks noChangeAspect="1"/>
          </p:cNvGraphicFramePr>
          <p:nvPr/>
        </p:nvGraphicFramePr>
        <p:xfrm>
          <a:off x="5180012" y="1752600"/>
          <a:ext cx="33543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08" name="Equation" r:id="rId3" imgW="1663560" imgH="241200" progId="Equation.3">
                  <p:embed/>
                </p:oleObj>
              </mc:Choice>
              <mc:Fallback>
                <p:oleObj name="Equation" r:id="rId3" imgW="1663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2" y="1752600"/>
                        <a:ext cx="3354388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17587" y="2336800"/>
            <a:ext cx="1905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Invarijante napona: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2087" name="Object 7"/>
          <p:cNvGraphicFramePr>
            <a:graphicFrameLocks noChangeAspect="1"/>
          </p:cNvGraphicFramePr>
          <p:nvPr/>
        </p:nvGraphicFramePr>
        <p:xfrm>
          <a:off x="2160587" y="2794000"/>
          <a:ext cx="5908675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09" name="Equation" r:id="rId5" imgW="2920680" imgH="774360" progId="Equation.3">
                  <p:embed/>
                </p:oleObj>
              </mc:Choice>
              <mc:Fallback>
                <p:oleObj name="Equation" r:id="rId5" imgW="292068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7" y="2794000"/>
                        <a:ext cx="5908675" cy="1549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637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graphicFrame>
        <p:nvGraphicFramePr>
          <p:cNvPr id="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839902"/>
              </p:ext>
            </p:extLst>
          </p:nvPr>
        </p:nvGraphicFramePr>
        <p:xfrm>
          <a:off x="3562350" y="1828800"/>
          <a:ext cx="23812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462" name="Equation" r:id="rId3" imgW="1180800" imgH="393480" progId="Equation.DSMT4">
                  <p:embed/>
                </p:oleObj>
              </mc:Choice>
              <mc:Fallback>
                <p:oleObj name="Equation" r:id="rId3" imgW="1180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1828800"/>
                        <a:ext cx="238125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578240"/>
              </p:ext>
            </p:extLst>
          </p:nvPr>
        </p:nvGraphicFramePr>
        <p:xfrm>
          <a:off x="3562350" y="2819400"/>
          <a:ext cx="235426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463" name="Equation" r:id="rId5" imgW="1168200" imgH="393480" progId="Equation.DSMT4">
                  <p:embed/>
                </p:oleObj>
              </mc:Choice>
              <mc:Fallback>
                <p:oleObj name="Equation" r:id="rId5" imgW="1168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2819400"/>
                        <a:ext cx="2354262" cy="78740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00150" y="685800"/>
            <a:ext cx="26670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Naponi smicanja: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253765"/>
              </p:ext>
            </p:extLst>
          </p:nvPr>
        </p:nvGraphicFramePr>
        <p:xfrm>
          <a:off x="3562350" y="3810000"/>
          <a:ext cx="1790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464" name="Equation" r:id="rId7" imgW="888840" imgH="393480" progId="Equation.DSMT4">
                  <p:embed/>
                </p:oleObj>
              </mc:Choice>
              <mc:Fallback>
                <p:oleObj name="Equation" r:id="rId7" imgW="88884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3810000"/>
                        <a:ext cx="17907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353298"/>
              </p:ext>
            </p:extLst>
          </p:nvPr>
        </p:nvGraphicFramePr>
        <p:xfrm>
          <a:off x="3562350" y="897941"/>
          <a:ext cx="23574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465" name="Equation" r:id="rId9" imgW="1168200" imgH="393480" progId="Equation.DSMT4">
                  <p:embed/>
                </p:oleObj>
              </mc:Choice>
              <mc:Fallback>
                <p:oleObj name="Equation" r:id="rId9" imgW="1168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897941"/>
                        <a:ext cx="2357437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440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304800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 slučaju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-osnog ili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-osnog stanja napona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problem određivanja graničnog stanja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sa kojim bi se poredili naponi je znatno složeniji.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Pri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-osnom i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-osnom stanju napona granično stanje definišu funkcije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391170" name="Object 2"/>
          <p:cNvGraphicFramePr>
            <a:graphicFrameLocks noChangeAspect="1"/>
          </p:cNvGraphicFramePr>
          <p:nvPr/>
        </p:nvGraphicFramePr>
        <p:xfrm>
          <a:off x="914400" y="3657600"/>
          <a:ext cx="16906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614" name="Equation" r:id="rId3" imgW="838080" imgH="215640" progId="Equation.3">
                  <p:embed/>
                </p:oleObj>
              </mc:Choice>
              <mc:Fallback>
                <p:oleObj name="Equation" r:id="rId3" imgW="838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57600"/>
                        <a:ext cx="1690687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1171" name="Object 3"/>
          <p:cNvGraphicFramePr>
            <a:graphicFrameLocks noChangeAspect="1"/>
          </p:cNvGraphicFramePr>
          <p:nvPr/>
        </p:nvGraphicFramePr>
        <p:xfrm>
          <a:off x="2751137" y="4343400"/>
          <a:ext cx="21256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615" name="Equation" r:id="rId5" imgW="1054080" imgH="228600" progId="Equation.3">
                  <p:embed/>
                </p:oleObj>
              </mc:Choice>
              <mc:Fallback>
                <p:oleObj name="Equation" r:id="rId5" imgW="1054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7" y="4343400"/>
                        <a:ext cx="2125663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62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24812" y="4643735"/>
            <a:ext cx="6752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Granično stanje kod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-osnog stanja napona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341203"/>
            <a:ext cx="7620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ZAPAŽANJE: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Dozvoljeno stanje napona je u slučaju kad se tačka nalazi unutar granične krive ili na graničnoj krivoj.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813" y="477774"/>
            <a:ext cx="6752387" cy="409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5417403"/>
            <a:ext cx="7924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ZAPAŽANJE: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Dozvoljeno stanje napona je u slučaju kad se tačka nalazi unutar granične površine ili na graničnoj površini.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4219956" cy="4069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23869" y="4038600"/>
            <a:ext cx="4934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Granično stanje kod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-osnog stanja napona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1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519"/>
            <a:ext cx="8229600" cy="539496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Da bi se odredio najpovoljniji odnos glavnih normalnih napona pri </a:t>
            </a:r>
            <a:r>
              <a:rPr lang="sr-Latn-CS" sz="32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2-osnom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sr-Latn-CS" sz="32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3-osnom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stanju napona,  </a:t>
            </a:r>
            <a:r>
              <a:rPr lang="sr-Latn-CS" sz="32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do zatezne čvrstoće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ili </a:t>
            </a:r>
            <a:r>
              <a:rPr lang="sr-Latn-CS" sz="32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do granice tečenja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 trebalo bi izvesti mnogo eksperimenata.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Zbog ovog se postavilo pitanje korišćenja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rezultata standardnih ispitivanja materijala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na zatezanje, u svrhu procene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razaranja konstrukcija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7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92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r-Latn-CS" sz="3200" b="1" dirty="0" smtClean="0">
                <a:latin typeface="Arial Black" panose="020B0A04020102020204" pitchFamily="34" charset="0"/>
                <a:cs typeface="Times New Roman" pitchFamily="18" charset="0"/>
              </a:rPr>
              <a:t>Neki od mogućih vidova razaranja</a:t>
            </a:r>
          </a:p>
          <a:p>
            <a:pPr algn="just">
              <a:buNone/>
            </a:pPr>
            <a:endParaRPr lang="sr-Latn-CS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Razaranje materijala ili konstrukcije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usled loma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(pojave novih ili proširenja postojećih naprslina).</a:t>
            </a:r>
          </a:p>
          <a:p>
            <a:pPr lvl="1"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Razaranje materijala ili konstrukcije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usled tečenja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materijala (tečenje može da izazove brzo iscrpljivanje konstrukcije nekad praćeno i promenom oblika preko prihvatljivih granica).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4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3079"/>
          </a:xfrm>
        </p:spPr>
        <p:txBody>
          <a:bodyPr>
            <a:normAutofit/>
          </a:bodyPr>
          <a:lstStyle/>
          <a:p>
            <a:pPr marL="548640" lvl="2" indent="-274320" algn="just">
              <a:spcBef>
                <a:spcPts val="580"/>
              </a:spcBef>
              <a:buClr>
                <a:schemeClr val="accent1"/>
              </a:buClr>
            </a:pP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Razaranje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usled izvijanja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(gubitak stabilnosti delova može da izazove povećanje elastičnih i plastičnih deformacija iznad prihvatljivih granica).</a:t>
            </a:r>
          </a:p>
          <a:p>
            <a:pPr marL="548640" lvl="2" indent="-274320" algn="just">
              <a:spcBef>
                <a:spcPts val="580"/>
              </a:spcBef>
              <a:buClr>
                <a:schemeClr val="accent1"/>
              </a:buClr>
            </a:pP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Razaranje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usled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prekoračenja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dozvoljenih napona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deformacija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48640" lvl="2" indent="-274320" algn="just">
              <a:spcBef>
                <a:spcPts val="580"/>
              </a:spcBef>
              <a:buClr>
                <a:schemeClr val="accent1"/>
              </a:buClr>
            </a:pP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NAPOMENA: Za 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nas je </a:t>
            </a:r>
            <a:r>
              <a:rPr lang="sr-Latn-CS" sz="3200" b="1" dirty="0">
                <a:latin typeface="Times New Roman" pitchFamily="18" charset="0"/>
                <a:cs typeface="Times New Roman" pitchFamily="18" charset="0"/>
              </a:rPr>
              <a:t>interesantno razaranje</a:t>
            </a:r>
            <a:r>
              <a:rPr lang="sr-Latn-C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usled prekoračenja dozvoljenih napona 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Latn-C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deformacija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48640" lvl="2" indent="-274320" algn="just">
              <a:spcBef>
                <a:spcPts val="580"/>
              </a:spcBef>
              <a:buClr>
                <a:schemeClr val="accent1"/>
              </a:buClr>
            </a:pPr>
            <a:endParaRPr lang="sr-Latn-C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5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2285999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Kod složenih opterećenja treba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odrediti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ekvivalentni napon </a:t>
            </a:r>
            <a:r>
              <a:rPr lang="sr-Latn-C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320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ekv</a:t>
            </a:r>
            <a:r>
              <a:rPr lang="sr-Latn-C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koji bi se upoređivao sa </a:t>
            </a:r>
            <a:r>
              <a:rPr lang="sr-Latn-CS" sz="32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dozvoljenim naponom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pri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aksijalnom opterećenju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96640"/>
            <a:ext cx="2017776" cy="1965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971800"/>
            <a:ext cx="21336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Stanje napona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2152" y="2971800"/>
            <a:ext cx="21366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zameniti sa </a:t>
            </a:r>
            <a:r>
              <a:rPr lang="sr-Latn-CS" sz="2400" dirty="0">
                <a:latin typeface="Symbol" panose="05050102010706020507" pitchFamily="18" charset="2"/>
                <a:cs typeface="Times New Roman" pitchFamily="18" charset="0"/>
                <a:sym typeface="Symbol"/>
              </a:rPr>
              <a:t>s</a:t>
            </a:r>
            <a:r>
              <a:rPr lang="sr-Latn-CS" sz="2400" baseline="-25000" dirty="0">
                <a:latin typeface="Times New Roman" pitchFamily="18" charset="0"/>
                <a:cs typeface="Times New Roman" pitchFamily="18" charset="0"/>
                <a:sym typeface="Symbol"/>
              </a:rPr>
              <a:t>ekv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52" y="4087368"/>
            <a:ext cx="2136648" cy="1475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904" y="4087368"/>
            <a:ext cx="2520696" cy="14752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89904" y="2971800"/>
            <a:ext cx="252069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i </a:t>
            </a:r>
            <a:r>
              <a:rPr lang="sr-Latn-CS" sz="2400" dirty="0" smtClean="0">
                <a:latin typeface="Symbol" panose="05050102010706020507" pitchFamily="18" charset="2"/>
                <a:cs typeface="Times New Roman" pitchFamily="18" charset="0"/>
                <a:sym typeface="Symbol"/>
              </a:rPr>
              <a:t>s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ekv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uporediti sa </a:t>
            </a:r>
            <a:r>
              <a:rPr lang="sr-Latn-CS" sz="2400" dirty="0" smtClean="0">
                <a:latin typeface="Symbol" panose="05050102010706020507" pitchFamily="18" charset="2"/>
                <a:cs typeface="Times New Roman" pitchFamily="18" charset="0"/>
                <a:sym typeface="Symbol"/>
              </a:rPr>
              <a:t>s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gr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= </a:t>
            </a:r>
            <a:r>
              <a:rPr lang="sr-Latn-CS" sz="2400" dirty="0" smtClean="0">
                <a:latin typeface="Symbol" panose="05050102010706020507" pitchFamily="18" charset="2"/>
                <a:cs typeface="Times New Roman" pitchFamily="18" charset="0"/>
                <a:sym typeface="Symbol"/>
              </a:rPr>
              <a:t>s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6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pPr marL="0" indent="0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KOMBINOVANA (</a:t>
            </a:r>
            <a:r>
              <a:rPr lang="sr-Latn-C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SLOŽENA)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OPTERE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Ć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ENJA</a:t>
            </a:r>
            <a:r>
              <a:rPr lang="sr-Latn-RS" sz="3200" b="1" baseline="300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+</a:t>
            </a:r>
            <a:endParaRPr lang="en-US" sz="3200" b="1" baseline="300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110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Pod kombinovanim (složenim) opterećenjem podrazumevamo kombinaciju od dva i više prostih opterećenja (sa 2 i više uopštenih presečnih sila).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Sa nekim od kombinovanih opterećenja sreli smo se ranije. Sreli smo:</a:t>
            </a:r>
          </a:p>
          <a:p>
            <a:pPr lvl="1" algn="just"/>
            <a:r>
              <a:rPr lang="sr-Latn-RS" sz="3000" dirty="0" smtClean="0">
                <a:latin typeface="Times New Roman" pitchFamily="18" charset="0"/>
                <a:cs typeface="Times New Roman" pitchFamily="18" charset="0"/>
              </a:rPr>
              <a:t>Ravno poprečno savijanje,</a:t>
            </a:r>
          </a:p>
          <a:p>
            <a:pPr lvl="1" algn="just"/>
            <a:r>
              <a:rPr lang="sr-Latn-CS" sz="3000" dirty="0" smtClean="0">
                <a:latin typeface="Times New Roman" pitchFamily="18" charset="0"/>
                <a:cs typeface="Times New Roman" pitchFamily="18" charset="0"/>
              </a:rPr>
              <a:t>Savijanje praćeno zatezanjem/pritiskom,</a:t>
            </a:r>
          </a:p>
          <a:p>
            <a:pPr lvl="1" algn="just"/>
            <a:r>
              <a:rPr lang="sr-Latn-CS" sz="3000" dirty="0" smtClean="0">
                <a:latin typeface="Times New Roman" pitchFamily="18" charset="0"/>
                <a:cs typeface="Times New Roman" pitchFamily="18" charset="0"/>
              </a:rPr>
              <a:t>Koso savijanje (čisto i poprečno),</a:t>
            </a:r>
          </a:p>
          <a:p>
            <a:pPr lvl="1" algn="just"/>
            <a:r>
              <a:rPr lang="sr-Latn-CS" sz="3000" dirty="0" smtClean="0">
                <a:latin typeface="Times New Roman" pitchFamily="18" charset="0"/>
                <a:cs typeface="Times New Roman" pitchFamily="18" charset="0"/>
              </a:rPr>
              <a:t>Prostorno savijanje i</a:t>
            </a:r>
          </a:p>
          <a:p>
            <a:pPr lvl="1" algn="just"/>
            <a:r>
              <a:rPr lang="sr-Latn-CS" sz="3000" dirty="0" smtClean="0">
                <a:latin typeface="Times New Roman" pitchFamily="18" charset="0"/>
                <a:cs typeface="Times New Roman" pitchFamily="18" charset="0"/>
              </a:rPr>
              <a:t>Ekscentrično zatezanje/pritisak.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4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92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CS" sz="3500" b="1" dirty="0" smtClean="0">
                <a:latin typeface="Arial Black" panose="020B0A04020102020204" pitchFamily="34" charset="0"/>
                <a:cs typeface="Times New Roman" pitchFamily="18" charset="0"/>
              </a:rPr>
              <a:t>ODREĐIVANJE EKVIVALENTNIH NAPONA</a:t>
            </a:r>
          </a:p>
          <a:p>
            <a:pPr marL="0" indent="0" algn="just">
              <a:buNone/>
            </a:pPr>
            <a:endParaRPr lang="sr-Latn-CS" sz="1200" b="1" dirty="0" smtClean="0">
              <a:latin typeface="Arial Black" panose="020B0A04020102020204" pitchFamily="34" charset="0"/>
              <a:cs typeface="Times New Roman" pitchFamily="18" charset="0"/>
            </a:endParaRPr>
          </a:p>
          <a:p>
            <a:pPr lvl="1" algn="just"/>
            <a:r>
              <a:rPr lang="sr-Latn-CS" sz="3300" dirty="0" smtClean="0">
                <a:latin typeface="Times New Roman" pitchFamily="18" charset="0"/>
                <a:cs typeface="Times New Roman" pitchFamily="18" charset="0"/>
              </a:rPr>
              <a:t>Problem određivanja </a:t>
            </a:r>
            <a:r>
              <a:rPr lang="sr-Latn-C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36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ekv</a:t>
            </a:r>
            <a:r>
              <a:rPr lang="sr-Latn-C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3300" dirty="0" smtClean="0">
                <a:latin typeface="Times New Roman" pitchFamily="18" charset="0"/>
                <a:cs typeface="Times New Roman" pitchFamily="18" charset="0"/>
              </a:rPr>
              <a:t>rešava se </a:t>
            </a:r>
            <a:r>
              <a:rPr lang="sr-Latn-CS" sz="3300" b="1" dirty="0" smtClean="0">
                <a:latin typeface="Times New Roman" pitchFamily="18" charset="0"/>
                <a:cs typeface="Times New Roman" pitchFamily="18" charset="0"/>
              </a:rPr>
              <a:t>primenom</a:t>
            </a:r>
            <a:r>
              <a:rPr lang="sr-Latn-C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hipoteza o razaranju materijala </a:t>
            </a:r>
            <a:r>
              <a:rPr lang="sr-Latn-CS" sz="3300" dirty="0" smtClean="0">
                <a:latin typeface="Times New Roman" pitchFamily="18" charset="0"/>
                <a:cs typeface="Times New Roman" pitchFamily="18" charset="0"/>
              </a:rPr>
              <a:t>(teorija čvrstoće) među kojima su:</a:t>
            </a:r>
          </a:p>
          <a:p>
            <a:pPr lvl="2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Hipoteza </a:t>
            </a:r>
            <a:r>
              <a:rPr lang="sr-Latn-CS" sz="2800" i="1" dirty="0" smtClean="0">
                <a:latin typeface="Times New Roman" pitchFamily="18" charset="0"/>
                <a:cs typeface="Times New Roman" pitchFamily="18" charset="0"/>
              </a:rPr>
              <a:t>najvećeg normalnog napona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2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Hipoteza </a:t>
            </a:r>
            <a:r>
              <a:rPr lang="sr-Latn-CS" sz="2800" i="1" dirty="0" smtClean="0">
                <a:latin typeface="Times New Roman" pitchFamily="18" charset="0"/>
                <a:cs typeface="Times New Roman" pitchFamily="18" charset="0"/>
              </a:rPr>
              <a:t>najveće linijske deformacije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2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Hipoteza </a:t>
            </a:r>
            <a:r>
              <a:rPr lang="sr-Latn-CS" sz="2800" i="1" dirty="0" smtClean="0">
                <a:latin typeface="Times New Roman" pitchFamily="18" charset="0"/>
                <a:cs typeface="Times New Roman" pitchFamily="18" charset="0"/>
              </a:rPr>
              <a:t>najvećeg napona smicanja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2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Hipoteza </a:t>
            </a:r>
            <a:r>
              <a:rPr lang="sr-Latn-CS" sz="2800" i="1" dirty="0" smtClean="0">
                <a:latin typeface="Times New Roman" pitchFamily="18" charset="0"/>
                <a:cs typeface="Times New Roman" pitchFamily="18" charset="0"/>
              </a:rPr>
              <a:t>graničnog elastičnog stanja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– Morova hipoteza,</a:t>
            </a:r>
          </a:p>
          <a:p>
            <a:pPr lvl="2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Hipoteza </a:t>
            </a:r>
            <a:r>
              <a:rPr lang="sr-Latn-CS" sz="2800" i="1" dirty="0" smtClean="0">
                <a:latin typeface="Times New Roman" pitchFamily="18" charset="0"/>
                <a:cs typeface="Times New Roman" pitchFamily="18" charset="0"/>
              </a:rPr>
              <a:t>najvećeg specifičnog deformacijskog rada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2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Hipoteza </a:t>
            </a:r>
            <a:r>
              <a:rPr lang="sr-Latn-CS" sz="2800" i="1" dirty="0" smtClean="0">
                <a:latin typeface="Times New Roman" pitchFamily="18" charset="0"/>
                <a:cs typeface="Times New Roman" pitchFamily="18" charset="0"/>
              </a:rPr>
              <a:t>najvećeg specifičnog deformacijskog rada utrošenog na promenu oblika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8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Autofit/>
          </a:bodyPr>
          <a:lstStyle/>
          <a:p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Hipoteza najvećeg normalnog napona</a:t>
            </a:r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(Prva hipoteza)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1104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Ova hipoteza smatra se najstarijom i retko se primenjuje (potiče od Galileja, a dpunili su je Lame, Navije i Rankin).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Prema hipotezi najvećeg normalnog napona, </a:t>
            </a:r>
            <a:r>
              <a:rPr lang="sr-Latn-C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granično stanje u materijalu pri složenom opterećenju nastupa, kada najveći glavni normalni napon dostigne vrednost dozvoljenog napona pri aksijanom opterećenju</a:t>
            </a: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2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838200"/>
            <a:ext cx="4038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Za napone zatezanja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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&gt;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&gt;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koristimo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136633"/>
              </p:ext>
            </p:extLst>
          </p:nvPr>
        </p:nvGraphicFramePr>
        <p:xfrm>
          <a:off x="2324100" y="1422400"/>
          <a:ext cx="28162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819" name="Equation" r:id="rId3" imgW="1396800" imgH="241200" progId="Equation.DSMT4">
                  <p:embed/>
                </p:oleObj>
              </mc:Choice>
              <mc:Fallback>
                <p:oleObj name="Equation" r:id="rId3" imgW="1396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1422400"/>
                        <a:ext cx="2816225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2362200"/>
            <a:ext cx="3810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Za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napone pritiska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&lt;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&lt;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k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oristimo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476544"/>
              </p:ext>
            </p:extLst>
          </p:nvPr>
        </p:nvGraphicFramePr>
        <p:xfrm>
          <a:off x="2286000" y="2971800"/>
          <a:ext cx="29178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820" name="Equation" r:id="rId5" imgW="1447560" imgH="241200" progId="Equation.DSMT4">
                  <p:embed/>
                </p:oleObj>
              </mc:Choice>
              <mc:Fallback>
                <p:oleObj name="Equation" r:id="rId5" imgW="1447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971800"/>
                        <a:ext cx="2917825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3962400"/>
            <a:ext cx="4495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Za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napon zatezanja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&gt;0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i napon pritiska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&lt;0 k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oristimo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888611"/>
              </p:ext>
            </p:extLst>
          </p:nvPr>
        </p:nvGraphicFramePr>
        <p:xfrm>
          <a:off x="3733800" y="4445000"/>
          <a:ext cx="2921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821" name="Equation" r:id="rId7" imgW="1447560" imgH="482400" progId="Equation.DSMT4">
                  <p:embed/>
                </p:oleObj>
              </mc:Choice>
              <mc:Fallback>
                <p:oleObj name="Equation" r:id="rId7" imgW="1447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445000"/>
                        <a:ext cx="29210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86400" y="2252008"/>
            <a:ext cx="32766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NAPOMENA: </a:t>
            </a:r>
          </a:p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Indeks </a:t>
            </a:r>
            <a:r>
              <a:rPr lang="sr-Latn-C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odnosi se na ekstenziju (zatezanje), a indeks </a:t>
            </a:r>
            <a:r>
              <a:rPr lang="sr-Latn-C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na kompresiju (pritisak).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3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685800"/>
            <a:ext cx="289560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3200" b="1" dirty="0" smtClean="0"/>
              <a:t>ZAPAŽANJA: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523999"/>
            <a:ext cx="7620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Kod </a:t>
            </a:r>
            <a:r>
              <a:rPr lang="sr-Latn-CS" sz="2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hipoteze najvećeg glavnog normalnog napona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koriste se samo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dva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glavna napona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treći se ne koristi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066871"/>
            <a:ext cx="7620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Eksperimentima je dokazano da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stanje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materijala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zavisi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od svih napona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209871"/>
            <a:ext cx="7620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Ova hipoteza daje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dobre rezultate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kod </a:t>
            </a:r>
            <a:r>
              <a:rPr lang="sr-Latn-CS" sz="2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krtih materijala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 to kad je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jedan glavni napon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po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apsolutnoj vrednosti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znatno veći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od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druga dva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0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6750" y="605135"/>
            <a:ext cx="718185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U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slučaju poprečnog savijanja koristimo sljedeće izraze: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3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021989"/>
              </p:ext>
            </p:extLst>
          </p:nvPr>
        </p:nvGraphicFramePr>
        <p:xfrm>
          <a:off x="723900" y="1295400"/>
          <a:ext cx="56070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664" name="Equation" r:id="rId3" imgW="2781000" imgH="838080" progId="Equation.DSMT4">
                  <p:embed/>
                </p:oleObj>
              </mc:Choice>
              <mc:Fallback>
                <p:oleObj name="Equation" r:id="rId3" imgW="278100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1295400"/>
                        <a:ext cx="5607050" cy="167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66750" y="3505200"/>
            <a:ext cx="405765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Kod čistog smicanja koristimo: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3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621254"/>
              </p:ext>
            </p:extLst>
          </p:nvPr>
        </p:nvGraphicFramePr>
        <p:xfrm>
          <a:off x="693738" y="4216400"/>
          <a:ext cx="36861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665" name="Equation" r:id="rId5" imgW="1828800" imgH="482400" progId="Equation.DSMT4">
                  <p:embed/>
                </p:oleObj>
              </mc:Choice>
              <mc:Fallback>
                <p:oleObj name="Equation" r:id="rId5" imgW="18288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4216400"/>
                        <a:ext cx="3686175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22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Hipoteza najveće linijske deformacije (Druga hipoteza)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8724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Hipotezu je postavio Mariot, a dopunili su je Sen-Venan, Ponsle i Grashof.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Hipoteza glasi: </a:t>
            </a:r>
            <a:r>
              <a:rPr lang="sr-Latn-C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Granično stanje materijala, pri složenom opterećenju nastupa, kada linijska deformacija dostigne vrednost granične linijske deformacije pri aksijalnom opterećenju</a:t>
            </a: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0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58838" y="533400"/>
            <a:ext cx="295116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3-osno stanje napona: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847122"/>
              </p:ext>
            </p:extLst>
          </p:nvPr>
        </p:nvGraphicFramePr>
        <p:xfrm>
          <a:off x="858838" y="1219200"/>
          <a:ext cx="735012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13" name="Equation" r:id="rId3" imgW="3644640" imgH="863280" progId="Equation.DSMT4">
                  <p:embed/>
                </p:oleObj>
              </mc:Choice>
              <mc:Fallback>
                <p:oleObj name="Equation" r:id="rId3" imgW="364464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1219200"/>
                        <a:ext cx="7350125" cy="172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331248"/>
              </p:ext>
            </p:extLst>
          </p:nvPr>
        </p:nvGraphicFramePr>
        <p:xfrm>
          <a:off x="4424362" y="30988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14" name="Equation" r:id="rId5" imgW="139680" imgH="203040" progId="Equation.3">
                  <p:embed/>
                </p:oleObj>
              </mc:Choice>
              <mc:Fallback>
                <p:oleObj name="Equation" r:id="rId5" imgW="139680" imgH="203040" progId="Equation.3">
                  <p:embed/>
                  <p:pic>
                    <p:nvPicPr>
                      <p:cNvPr id="4423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2" y="30988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776736"/>
              </p:ext>
            </p:extLst>
          </p:nvPr>
        </p:nvGraphicFramePr>
        <p:xfrm>
          <a:off x="2438400" y="3581400"/>
          <a:ext cx="425132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15" name="Equation" r:id="rId7" imgW="2108160" imgH="838080" progId="Equation.DSMT4">
                  <p:embed/>
                </p:oleObj>
              </mc:Choice>
              <mc:Fallback>
                <p:oleObj name="Equation" r:id="rId7" imgW="2108160" imgH="838080" progId="Equation.DSMT4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81400"/>
                        <a:ext cx="4251325" cy="167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903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877888" y="457200"/>
            <a:ext cx="293211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2-osno stanje napona: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20462"/>
              </p:ext>
            </p:extLst>
          </p:nvPr>
        </p:nvGraphicFramePr>
        <p:xfrm>
          <a:off x="877888" y="1143000"/>
          <a:ext cx="660558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06" name="Equation" r:id="rId3" imgW="3276360" imgH="838080" progId="Equation.DSMT4">
                  <p:embed/>
                </p:oleObj>
              </mc:Choice>
              <mc:Fallback>
                <p:oleObj name="Equation" r:id="rId3" imgW="3276360" imgH="838080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1143000"/>
                        <a:ext cx="6605588" cy="167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152667"/>
              </p:ext>
            </p:extLst>
          </p:nvPr>
        </p:nvGraphicFramePr>
        <p:xfrm>
          <a:off x="3962400" y="29718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07" name="Equation" r:id="rId5" imgW="139680" imgH="203040" progId="Equation.3">
                  <p:embed/>
                </p:oleObj>
              </mc:Choice>
              <mc:Fallback>
                <p:oleObj name="Equation" r:id="rId5" imgW="139680" imgH="203040" progId="Equation.3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9718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744076"/>
              </p:ext>
            </p:extLst>
          </p:nvPr>
        </p:nvGraphicFramePr>
        <p:xfrm>
          <a:off x="2476500" y="3505200"/>
          <a:ext cx="3405188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08" name="Equation" r:id="rId7" imgW="1688760" imgH="812520" progId="Equation.DSMT4">
                  <p:embed/>
                </p:oleObj>
              </mc:Choice>
              <mc:Fallback>
                <p:oleObj name="Equation" r:id="rId7" imgW="1688760" imgH="81252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3505200"/>
                        <a:ext cx="3405188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56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4423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987738"/>
              </p:ext>
            </p:extLst>
          </p:nvPr>
        </p:nvGraphicFramePr>
        <p:xfrm>
          <a:off x="6219269" y="2231231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153" name="Equation" r:id="rId3" imgW="139680" imgH="203040" progId="Equation.3">
                  <p:embed/>
                </p:oleObj>
              </mc:Choice>
              <mc:Fallback>
                <p:oleObj name="Equation" r:id="rId3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269" y="2231231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Arrow 7"/>
          <p:cNvSpPr/>
          <p:nvPr/>
        </p:nvSpPr>
        <p:spPr>
          <a:xfrm rot="10800000">
            <a:off x="4574851" y="1269986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23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888487"/>
              </p:ext>
            </p:extLst>
          </p:nvPr>
        </p:nvGraphicFramePr>
        <p:xfrm>
          <a:off x="4139407" y="2771775"/>
          <a:ext cx="4268787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154" name="Equation" r:id="rId5" imgW="2374560" imgH="838080" progId="Equation.DSMT4">
                  <p:embed/>
                </p:oleObj>
              </mc:Choice>
              <mc:Fallback>
                <p:oleObj name="Equation" r:id="rId5" imgW="237456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407" y="2771775"/>
                        <a:ext cx="4268787" cy="1495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7987" y="433387"/>
            <a:ext cx="325596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Za poprečno savijenu gredu: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23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700250"/>
              </p:ext>
            </p:extLst>
          </p:nvPr>
        </p:nvGraphicFramePr>
        <p:xfrm>
          <a:off x="1398587" y="890587"/>
          <a:ext cx="30210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155" name="Equation" r:id="rId7" imgW="1498320" imgH="393480" progId="Equation.3">
                  <p:embed/>
                </p:oleObj>
              </mc:Choice>
              <mc:Fallback>
                <p:oleObj name="Equation" r:id="rId7" imgW="1498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7" y="890587"/>
                        <a:ext cx="30210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247958"/>
              </p:ext>
            </p:extLst>
          </p:nvPr>
        </p:nvGraphicFramePr>
        <p:xfrm>
          <a:off x="5003006" y="471487"/>
          <a:ext cx="3405188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156" name="Equation" r:id="rId9" imgW="1688760" imgH="812520" progId="Equation.DSMT4">
                  <p:embed/>
                </p:oleObj>
              </mc:Choice>
              <mc:Fallback>
                <p:oleObj name="Equation" r:id="rId9" imgW="1688760" imgH="812520" progId="Equation.DSMT4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006" y="471487"/>
                        <a:ext cx="3405188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852511"/>
              </p:ext>
            </p:extLst>
          </p:nvPr>
        </p:nvGraphicFramePr>
        <p:xfrm>
          <a:off x="2741611" y="3330942"/>
          <a:ext cx="9223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157" name="Equation" r:id="rId11" imgW="457200" imgH="203040" progId="Equation.3">
                  <p:embed/>
                </p:oleObj>
              </mc:Choice>
              <mc:Fallback>
                <p:oleObj name="Equation" r:id="rId11" imgW="457200" imgH="203040" progId="Equation.3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1" y="3330942"/>
                        <a:ext cx="922338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eft Arrow 11"/>
          <p:cNvSpPr/>
          <p:nvPr/>
        </p:nvSpPr>
        <p:spPr>
          <a:xfrm flipH="1">
            <a:off x="3764518" y="3448468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599668"/>
              </p:ext>
            </p:extLst>
          </p:nvPr>
        </p:nvGraphicFramePr>
        <p:xfrm>
          <a:off x="4038838" y="4767146"/>
          <a:ext cx="436086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158" name="Equation" r:id="rId13" imgW="2425680" imgH="660240" progId="Equation.DSMT4">
                  <p:embed/>
                </p:oleObj>
              </mc:Choice>
              <mc:Fallback>
                <p:oleObj name="Equation" r:id="rId13" imgW="2425680" imgH="660240" progId="Equation.DSMT4">
                  <p:embed/>
                  <p:pic>
                    <p:nvPicPr>
                      <p:cNvPr id="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838" y="4767146"/>
                        <a:ext cx="4360862" cy="1177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935061"/>
              </p:ext>
            </p:extLst>
          </p:nvPr>
        </p:nvGraphicFramePr>
        <p:xfrm>
          <a:off x="5867400" y="43180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159" name="Equation" r:id="rId3" imgW="139680" imgH="203040" progId="Equation.3">
                  <p:embed/>
                </p:oleObj>
              </mc:Choice>
              <mc:Fallback>
                <p:oleObj name="Equation" r:id="rId3" imgW="139680" imgH="203040" progId="Equation.3">
                  <p:embed/>
                  <p:pic>
                    <p:nvPicPr>
                      <p:cNvPr id="4423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3180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73162" y="4800600"/>
            <a:ext cx="280823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Sen-Venanovi izrazi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Elbow Connector 2"/>
          <p:cNvCxnSpPr>
            <a:stCxn id="15" idx="2"/>
            <a:endCxn id="13" idx="2"/>
          </p:cNvCxnSpPr>
          <p:nvPr/>
        </p:nvCxnSpPr>
        <p:spPr>
          <a:xfrm rot="16200000" flipH="1">
            <a:off x="3856872" y="3582674"/>
            <a:ext cx="682806" cy="4041988"/>
          </a:xfrm>
          <a:prstGeom prst="bentConnector3">
            <a:avLst>
              <a:gd name="adj1" fmla="val 13347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34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5800"/>
            <a:ext cx="2057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Slučaj čistog smicanja: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33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277450"/>
              </p:ext>
            </p:extLst>
          </p:nvPr>
        </p:nvGraphicFramePr>
        <p:xfrm>
          <a:off x="3398043" y="861159"/>
          <a:ext cx="4176713" cy="14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66" name="Equation" r:id="rId3" imgW="2323800" imgH="812520" progId="Equation.DSMT4">
                  <p:embed/>
                </p:oleObj>
              </mc:Choice>
              <mc:Fallback>
                <p:oleObj name="Equation" r:id="rId3" imgW="23238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043" y="861159"/>
                        <a:ext cx="4176713" cy="1449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3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54513"/>
              </p:ext>
            </p:extLst>
          </p:nvPr>
        </p:nvGraphicFramePr>
        <p:xfrm>
          <a:off x="3681411" y="2869466"/>
          <a:ext cx="360997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67" name="Equation" r:id="rId5" imgW="2006280" imgH="533160" progId="Equation.DSMT4">
                  <p:embed/>
                </p:oleObj>
              </mc:Choice>
              <mc:Fallback>
                <p:oleObj name="Equation" r:id="rId5" imgW="20062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1" y="2869466"/>
                        <a:ext cx="3609975" cy="950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3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919875"/>
              </p:ext>
            </p:extLst>
          </p:nvPr>
        </p:nvGraphicFramePr>
        <p:xfrm>
          <a:off x="4869654" y="4342427"/>
          <a:ext cx="1233488" cy="153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68" name="Equation" r:id="rId7" imgW="685800" imgH="863280" progId="Equation.DSMT4">
                  <p:embed/>
                </p:oleObj>
              </mc:Choice>
              <mc:Fallback>
                <p:oleObj name="Equation" r:id="rId7" imgW="68580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9654" y="4342427"/>
                        <a:ext cx="1233488" cy="15382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535171"/>
              </p:ext>
            </p:extLst>
          </p:nvPr>
        </p:nvGraphicFramePr>
        <p:xfrm>
          <a:off x="2051050" y="1201678"/>
          <a:ext cx="8445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69" name="Equation" r:id="rId9" imgW="469800" imgH="431640" progId="Equation.DSMT4">
                  <p:embed/>
                </p:oleObj>
              </mc:Choice>
              <mc:Fallback>
                <p:oleObj name="Equation" r:id="rId9" imgW="469800" imgH="431640" progId="Equation.DSMT4">
                  <p:embed/>
                  <p:pic>
                    <p:nvPicPr>
                      <p:cNvPr id="4433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201678"/>
                        <a:ext cx="844550" cy="768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eft Arrow 11"/>
          <p:cNvSpPr/>
          <p:nvPr/>
        </p:nvSpPr>
        <p:spPr>
          <a:xfrm flipH="1">
            <a:off x="3009661" y="1526629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008103"/>
              </p:ext>
            </p:extLst>
          </p:nvPr>
        </p:nvGraphicFramePr>
        <p:xfrm>
          <a:off x="5345904" y="2405242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70" name="Equation" r:id="rId11" imgW="139680" imgH="203040" progId="Equation.3">
                  <p:embed/>
                </p:oleObj>
              </mc:Choice>
              <mc:Fallback>
                <p:oleObj name="Equation" r:id="rId11" imgW="139680" imgH="203040" progId="Equation.3">
                  <p:embed/>
                  <p:pic>
                    <p:nvPicPr>
                      <p:cNvPr id="4423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904" y="2405242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436952"/>
              </p:ext>
            </p:extLst>
          </p:nvPr>
        </p:nvGraphicFramePr>
        <p:xfrm>
          <a:off x="5345904" y="3917148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71" name="Equation" r:id="rId11" imgW="139680" imgH="203040" progId="Equation.3">
                  <p:embed/>
                </p:oleObj>
              </mc:Choice>
              <mc:Fallback>
                <p:oleObj name="Equation" r:id="rId11" imgW="139680" imgH="203040" progId="Equation.3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904" y="3917148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193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457200"/>
            <a:ext cx="7772400" cy="55626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 smtClean="0"/>
              <a:t>Onaj plus (+) odnosi se na:</a:t>
            </a:r>
          </a:p>
          <a:p>
            <a:pPr lvl="1" algn="just"/>
            <a:r>
              <a:rPr lang="sr-Latn-RS" sz="3000" dirty="0" smtClean="0"/>
              <a:t>Savijanje praćeno uvijanjem,</a:t>
            </a:r>
          </a:p>
          <a:p>
            <a:pPr lvl="1" algn="just"/>
            <a:r>
              <a:rPr lang="sr-Latn-RS" sz="3000" dirty="0" smtClean="0"/>
              <a:t>Uvijanje praćeno zatezanjem/pritiskom,</a:t>
            </a:r>
          </a:p>
          <a:p>
            <a:pPr lvl="1"/>
            <a:r>
              <a:rPr lang="sr-Latn-RS" sz="3000" dirty="0" smtClean="0"/>
              <a:t>Savijanje praćeno uvijanjem i zatezanjem/pritiskom i</a:t>
            </a:r>
          </a:p>
          <a:p>
            <a:pPr lvl="1"/>
            <a:r>
              <a:rPr lang="sr-Latn-RS" sz="3000" dirty="0" smtClean="0"/>
              <a:t>Opšti slučaj opterećenja linijskih,  površinskih i prostornih elemenata konstrukcija.</a:t>
            </a:r>
          </a:p>
          <a:p>
            <a:pPr algn="just"/>
            <a:r>
              <a:rPr lang="sr-Latn-RS" sz="3200" dirty="0" smtClean="0"/>
              <a:t>Kako u ovim slučajevima </a:t>
            </a:r>
            <a:r>
              <a:rPr lang="sr-Latn-RS" sz="3200" b="1" dirty="0" smtClean="0"/>
              <a:t>rešiti problem čvrstoće</a:t>
            </a:r>
            <a:r>
              <a:rPr lang="sr-Latn-RS" sz="32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759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Hipoteza najvećeg napona smicanja (Treća hipoteza)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289560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Hipotezu je definisao Kulon i ista glasi: </a:t>
            </a:r>
            <a:r>
              <a:rPr lang="sr-Latn-C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Granično stanje materijala pri složenom opterećenju nastupa kada najveći napon smicanja dostigne vrednost najvećeg napona smicanja pri aksijalnom opterećenju</a:t>
            </a: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416514"/>
              </p:ext>
            </p:extLst>
          </p:nvPr>
        </p:nvGraphicFramePr>
        <p:xfrm>
          <a:off x="822325" y="4800600"/>
          <a:ext cx="21494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05" name="Equation" r:id="rId3" imgW="1066680" imgH="241200" progId="Equation.DSMT4">
                  <p:embed/>
                </p:oleObj>
              </mc:Choice>
              <mc:Fallback>
                <p:oleObj name="Equation" r:id="rId3" imgW="1066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4800600"/>
                        <a:ext cx="2149475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823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0700" y="609600"/>
            <a:ext cx="215265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-osno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stanje napona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590573"/>
              </p:ext>
            </p:extLst>
          </p:nvPr>
        </p:nvGraphicFramePr>
        <p:xfrm>
          <a:off x="2184400" y="927100"/>
          <a:ext cx="21256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46" name="Equation" r:id="rId3" imgW="1054080" imgH="393480" progId="Equation.DSMT4">
                  <p:embed/>
                </p:oleObj>
              </mc:Choice>
              <mc:Fallback>
                <p:oleObj name="Equation" r:id="rId3" imgW="1054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927100"/>
                        <a:ext cx="21256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53844"/>
              </p:ext>
            </p:extLst>
          </p:nvPr>
        </p:nvGraphicFramePr>
        <p:xfrm>
          <a:off x="2170113" y="3365500"/>
          <a:ext cx="4965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47" name="Equation" r:id="rId5" imgW="2463480" imgH="393480" progId="Equation.DSMT4">
                  <p:embed/>
                </p:oleObj>
              </mc:Choice>
              <mc:Fallback>
                <p:oleObj name="Equation" r:id="rId5" imgW="246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13" y="3365500"/>
                        <a:ext cx="49657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161103"/>
              </p:ext>
            </p:extLst>
          </p:nvPr>
        </p:nvGraphicFramePr>
        <p:xfrm>
          <a:off x="3505200" y="2286000"/>
          <a:ext cx="21510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48" name="Equation" r:id="rId7" imgW="1066680" imgH="241200" progId="Equation.DSMT4">
                  <p:embed/>
                </p:oleObj>
              </mc:Choice>
              <mc:Fallback>
                <p:oleObj name="Equation" r:id="rId7" imgW="1066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286000"/>
                        <a:ext cx="2151063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6" name="Object 6"/>
          <p:cNvGraphicFramePr>
            <a:graphicFrameLocks noChangeAspect="1"/>
          </p:cNvGraphicFramePr>
          <p:nvPr/>
        </p:nvGraphicFramePr>
        <p:xfrm>
          <a:off x="4495800" y="28956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49" name="Equation" r:id="rId9" imgW="139680" imgH="203040" progId="Equation.3">
                  <p:embed/>
                </p:oleObj>
              </mc:Choice>
              <mc:Fallback>
                <p:oleObj name="Equation" r:id="rId9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8956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265507"/>
              </p:ext>
            </p:extLst>
          </p:nvPr>
        </p:nvGraphicFramePr>
        <p:xfrm>
          <a:off x="2743200" y="4699000"/>
          <a:ext cx="30956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50" name="Equation" r:id="rId11" imgW="1536480" imgH="507960" progId="Equation.DSMT4">
                  <p:embed/>
                </p:oleObj>
              </mc:Choice>
              <mc:Fallback>
                <p:oleObj name="Equation" r:id="rId11" imgW="15364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699000"/>
                        <a:ext cx="3095625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25013"/>
              </p:ext>
            </p:extLst>
          </p:nvPr>
        </p:nvGraphicFramePr>
        <p:xfrm>
          <a:off x="4152899" y="42672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51" name="Equation" r:id="rId13" imgW="139680" imgH="203040" progId="Equation.3">
                  <p:embed/>
                </p:oleObj>
              </mc:Choice>
              <mc:Fallback>
                <p:oleObj name="Equation" r:id="rId13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899" y="42672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648200" y="609600"/>
            <a:ext cx="1905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3-osno stanje napona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9844" name="Object 4"/>
          <p:cNvGraphicFramePr>
            <a:graphicFrameLocks noChangeAspect="1"/>
          </p:cNvGraphicFramePr>
          <p:nvPr/>
        </p:nvGraphicFramePr>
        <p:xfrm>
          <a:off x="5867400" y="1117600"/>
          <a:ext cx="18176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52" name="Equation" r:id="rId14" imgW="901440" imgH="393480" progId="Equation.3">
                  <p:embed/>
                </p:oleObj>
              </mc:Choice>
              <mc:Fallback>
                <p:oleObj name="Equation" r:id="rId14" imgW="901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117600"/>
                        <a:ext cx="1817687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eft Arrow 17"/>
          <p:cNvSpPr/>
          <p:nvPr/>
        </p:nvSpPr>
        <p:spPr>
          <a:xfrm rot="16200000">
            <a:off x="3924300" y="1958340"/>
            <a:ext cx="36576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745480" y="2011680"/>
            <a:ext cx="868680" cy="556260"/>
            <a:chOff x="5745480" y="2011680"/>
            <a:chExt cx="868680" cy="556260"/>
          </a:xfrm>
        </p:grpSpPr>
        <p:sp>
          <p:nvSpPr>
            <p:cNvPr id="19" name="Left Arrow 18"/>
            <p:cNvSpPr/>
            <p:nvPr/>
          </p:nvSpPr>
          <p:spPr>
            <a:xfrm rot="16200000">
              <a:off x="6408420" y="2080260"/>
              <a:ext cx="274320" cy="137160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Arrow 19"/>
            <p:cNvSpPr/>
            <p:nvPr/>
          </p:nvSpPr>
          <p:spPr>
            <a:xfrm>
              <a:off x="5745480" y="2430780"/>
              <a:ext cx="274320" cy="137160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068291" y="2306782"/>
              <a:ext cx="477982" cy="187036"/>
            </a:xfrm>
            <a:custGeom>
              <a:avLst/>
              <a:gdLst>
                <a:gd name="connsiteX0" fmla="*/ 0 w 477982"/>
                <a:gd name="connsiteY0" fmla="*/ 187036 h 187036"/>
                <a:gd name="connsiteX1" fmla="*/ 477982 w 477982"/>
                <a:gd name="connsiteY1" fmla="*/ 187036 h 187036"/>
                <a:gd name="connsiteX2" fmla="*/ 477982 w 477982"/>
                <a:gd name="connsiteY2" fmla="*/ 0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7982" h="187036">
                  <a:moveTo>
                    <a:pt x="0" y="187036"/>
                  </a:moveTo>
                  <a:lnTo>
                    <a:pt x="477982" y="187036"/>
                  </a:lnTo>
                  <a:lnTo>
                    <a:pt x="477982" y="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118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9300" y="685800"/>
            <a:ext cx="19177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Ravno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stanje napona: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864069"/>
              </p:ext>
            </p:extLst>
          </p:nvPr>
        </p:nvGraphicFramePr>
        <p:xfrm>
          <a:off x="742950" y="1676400"/>
          <a:ext cx="7734300" cy="153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011" name="Equation" r:id="rId3" imgW="4305240" imgH="863280" progId="Equation.DSMT4">
                  <p:embed/>
                </p:oleObj>
              </mc:Choice>
              <mc:Fallback>
                <p:oleObj name="Equation" r:id="rId3" imgW="430524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1676400"/>
                        <a:ext cx="7734300" cy="15382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67" name="Object 3"/>
          <p:cNvGraphicFramePr>
            <a:graphicFrameLocks noChangeAspect="1"/>
          </p:cNvGraphicFramePr>
          <p:nvPr/>
        </p:nvGraphicFramePr>
        <p:xfrm>
          <a:off x="4419600" y="3352800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012" name="Equation" r:id="rId5" imgW="139680" imgH="203040" progId="Equation.3">
                  <p:embed/>
                </p:oleObj>
              </mc:Choice>
              <mc:Fallback>
                <p:oleObj name="Equation" r:id="rId5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352800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580704"/>
              </p:ext>
            </p:extLst>
          </p:nvPr>
        </p:nvGraphicFramePr>
        <p:xfrm>
          <a:off x="1371600" y="3751262"/>
          <a:ext cx="585787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013" name="Equation" r:id="rId7" imgW="2933640" imgH="799920" progId="Equation.DSMT4">
                  <p:embed/>
                </p:oleObj>
              </mc:Choice>
              <mc:Fallback>
                <p:oleObj name="Equation" r:id="rId7" imgW="293364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751262"/>
                        <a:ext cx="5857875" cy="1582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553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661607"/>
              </p:ext>
            </p:extLst>
          </p:nvPr>
        </p:nvGraphicFramePr>
        <p:xfrm>
          <a:off x="609600" y="762000"/>
          <a:ext cx="5856287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062" name="Equation" r:id="rId3" imgW="2933640" imgH="799920" progId="Equation.DSMT4">
                  <p:embed/>
                </p:oleObj>
              </mc:Choice>
              <mc:Fallback>
                <p:oleObj name="Equation" r:id="rId3" imgW="293364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762000"/>
                        <a:ext cx="5856287" cy="1582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876925" y="2905125"/>
            <a:ext cx="2362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Slučaj poprečnog savijanja !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218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471812"/>
              </p:ext>
            </p:extLst>
          </p:nvPr>
        </p:nvGraphicFramePr>
        <p:xfrm>
          <a:off x="1219200" y="2447925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063" name="Equation" r:id="rId5" imgW="139680" imgH="203040" progId="Equation.3">
                  <p:embed/>
                </p:oleObj>
              </mc:Choice>
              <mc:Fallback>
                <p:oleObj name="Equation" r:id="rId5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447925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848348"/>
              </p:ext>
            </p:extLst>
          </p:nvPr>
        </p:nvGraphicFramePr>
        <p:xfrm>
          <a:off x="609600" y="2905125"/>
          <a:ext cx="491807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064" name="Equation" r:id="rId7" imgW="2463480" imgH="634680" progId="Equation.DSMT4">
                  <p:embed/>
                </p:oleObj>
              </mc:Choice>
              <mc:Fallback>
                <p:oleObj name="Equation" r:id="rId7" imgW="246348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05125"/>
                        <a:ext cx="4918075" cy="1257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9600" y="4438471"/>
            <a:ext cx="777240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800" b="1" dirty="0" smtClean="0">
                <a:latin typeface="Times New Roman" pitchFamily="18" charset="0"/>
                <a:cs typeface="Times New Roman" pitchFamily="18" charset="0"/>
              </a:rPr>
              <a:t>ZAPAŽANJE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Latn-CS" sz="2800" i="1" dirty="0" smtClean="0">
                <a:latin typeface="Times New Roman" pitchFamily="18" charset="0"/>
                <a:cs typeface="Times New Roman" pitchFamily="18" charset="0"/>
              </a:rPr>
              <a:t>Hipoteza najvećeg napona smicanja kod plastičnih materijala ima dobru saglasnost sa eksperimentima.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727620"/>
              </p:ext>
            </p:extLst>
          </p:nvPr>
        </p:nvGraphicFramePr>
        <p:xfrm>
          <a:off x="7010400" y="1071563"/>
          <a:ext cx="94773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065" name="Equation" r:id="rId9" imgW="469800" imgH="482400" progId="Equation.DSMT4">
                  <p:embed/>
                </p:oleObj>
              </mc:Choice>
              <mc:Fallback>
                <p:oleObj name="Equation" r:id="rId9" imgW="469800" imgH="482400" progId="Equation.DSMT4">
                  <p:embed/>
                  <p:pic>
                    <p:nvPicPr>
                      <p:cNvPr id="419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071563"/>
                        <a:ext cx="947738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Elbow Connector 2"/>
          <p:cNvCxnSpPr>
            <a:stCxn id="11" idx="0"/>
            <a:endCxn id="421898" idx="0"/>
          </p:cNvCxnSpPr>
          <p:nvPr/>
        </p:nvCxnSpPr>
        <p:spPr>
          <a:xfrm rot="16200000" flipV="1">
            <a:off x="5063331" y="910431"/>
            <a:ext cx="12700" cy="398938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Arrow 12"/>
          <p:cNvSpPr/>
          <p:nvPr/>
        </p:nvSpPr>
        <p:spPr>
          <a:xfrm>
            <a:off x="6583680" y="1484789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7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Morova hipoteza (Četvrta hipoteza)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188720"/>
            <a:ext cx="8229600" cy="4831080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orova hipoteza glasi: </a:t>
            </a:r>
            <a:r>
              <a:rPr lang="sr-Latn-C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Granično stanje materijala pri složenom opterećenju nastupa onda kada Morov krug napona, koji odgovara konkretnom tenzoru napona, dodirne graničnu krivu</a:t>
            </a: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Pri složenom stanju napona napon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32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malo utiče na granične vrednosti napona pri kojima dolazi do razaranja.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12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519"/>
            <a:ext cx="8229600" cy="5394960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Sa dovoljnom tačnošću smatramo da granicu razaranja određuju naponi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32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i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32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Ovim se određivanje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graničnog stanja kod troosnog stanja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napona svodi na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ravansko stanje napona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Morov krug, pri kojem za određenu kombinaciju napona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32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i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32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 nastupa granično stanje u materijalu, zovemo </a:t>
            </a:r>
            <a:r>
              <a:rPr lang="sr-Latn-C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granični Morov krug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Familija ovih krugova je između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dveju envelopa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 koje predstavljaju granične krive.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5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95628" y="4674215"/>
            <a:ext cx="5952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orova hipoteza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Granično stanje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28" y="609600"/>
            <a:ext cx="5952744" cy="3916680"/>
          </a:xfrm>
          <a:prstGeom prst="rect">
            <a:avLst/>
          </a:prstGeom>
        </p:spPr>
      </p:pic>
      <p:graphicFrame>
        <p:nvGraphicFramePr>
          <p:cNvPr id="4331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888491"/>
              </p:ext>
            </p:extLst>
          </p:nvPr>
        </p:nvGraphicFramePr>
        <p:xfrm>
          <a:off x="6629400" y="3581401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704" name="Equation" r:id="rId4" imgW="799920" imgH="228600" progId="Equation.3">
                  <p:embed/>
                </p:oleObj>
              </mc:Choice>
              <mc:Fallback>
                <p:oleObj name="Equation" r:id="rId4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581401"/>
                        <a:ext cx="16129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rot="16200000" flipV="1">
            <a:off x="6667500" y="2781301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94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5952744" cy="424891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628809"/>
              </p:ext>
            </p:extLst>
          </p:nvPr>
        </p:nvGraphicFramePr>
        <p:xfrm>
          <a:off x="7234237" y="466458"/>
          <a:ext cx="11239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40" name="Equation" r:id="rId4" imgW="558720" imgH="228600" progId="Equation.DSMT4">
                  <p:embed/>
                </p:oleObj>
              </mc:Choice>
              <mc:Fallback>
                <p:oleObj name="Equation" r:id="rId4" imgW="55872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237" y="466458"/>
                        <a:ext cx="112395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680613"/>
              </p:ext>
            </p:extLst>
          </p:nvPr>
        </p:nvGraphicFramePr>
        <p:xfrm>
          <a:off x="7234237" y="999858"/>
          <a:ext cx="1149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41" name="Equation" r:id="rId6" imgW="571320" imgH="228600" progId="Equation.DSMT4">
                  <p:embed/>
                </p:oleObj>
              </mc:Choice>
              <mc:Fallback>
                <p:oleObj name="Equation" r:id="rId6" imgW="57132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237" y="999858"/>
                        <a:ext cx="114935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19600" y="466458"/>
            <a:ext cx="259715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Slični trouglovi:</a:t>
            </a:r>
            <a:endParaRPr lang="sr-Latn-R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521815"/>
            <a:ext cx="595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orova hipoteza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Granično stanje (pojednostavljenje)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161268"/>
              </p:ext>
            </p:extLst>
          </p:nvPr>
        </p:nvGraphicFramePr>
        <p:xfrm>
          <a:off x="5114925" y="3067050"/>
          <a:ext cx="3733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42" name="Equation" r:id="rId8" imgW="2489040" imgH="812520" progId="Equation.DSMT4">
                  <p:embed/>
                </p:oleObj>
              </mc:Choice>
              <mc:Fallback>
                <p:oleObj name="Equation" r:id="rId8" imgW="2489040" imgH="8125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925" y="3067050"/>
                        <a:ext cx="3733800" cy="1219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508846"/>
              </p:ext>
            </p:extLst>
          </p:nvPr>
        </p:nvGraphicFramePr>
        <p:xfrm>
          <a:off x="7796212" y="44323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43" name="Equation" r:id="rId10" imgW="139639" imgH="203112" progId="Equation.3">
                  <p:embed/>
                </p:oleObj>
              </mc:Choice>
              <mc:Fallback>
                <p:oleObj name="Equation" r:id="rId10" imgW="139639" imgH="20311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6212" y="44323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55345"/>
              </p:ext>
            </p:extLst>
          </p:nvPr>
        </p:nvGraphicFramePr>
        <p:xfrm>
          <a:off x="6333744" y="4883003"/>
          <a:ext cx="226695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44" name="Equation" r:id="rId12" imgW="1511280" imgH="939600" progId="Equation.DSMT4">
                  <p:embed/>
                </p:oleObj>
              </mc:Choice>
              <mc:Fallback>
                <p:oleObj name="Equation" r:id="rId12" imgW="1511280" imgH="939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3744" y="4883003"/>
                        <a:ext cx="2266950" cy="1409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592"/>
              </p:ext>
            </p:extLst>
          </p:nvPr>
        </p:nvGraphicFramePr>
        <p:xfrm>
          <a:off x="7127874" y="1967293"/>
          <a:ext cx="13620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45" name="Equation" r:id="rId14" imgW="850680" imgH="482400" progId="Equation.DSMT4">
                  <p:embed/>
                </p:oleObj>
              </mc:Choice>
              <mc:Fallback>
                <p:oleObj name="Equation" r:id="rId14" imgW="850680" imgH="4824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74" y="1967293"/>
                        <a:ext cx="1362075" cy="771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054971"/>
              </p:ext>
            </p:extLst>
          </p:nvPr>
        </p:nvGraphicFramePr>
        <p:xfrm>
          <a:off x="7655718" y="1560893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46" name="Equation" r:id="rId10" imgW="139639" imgH="203112" progId="Equation.3">
                  <p:embed/>
                </p:oleObj>
              </mc:Choice>
              <mc:Fallback>
                <p:oleObj name="Equation" r:id="rId10" imgW="139639" imgH="203112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5718" y="1560893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389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5952744" cy="4248912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074076"/>
              </p:ext>
            </p:extLst>
          </p:nvPr>
        </p:nvGraphicFramePr>
        <p:xfrm>
          <a:off x="966788" y="4640263"/>
          <a:ext cx="432435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47" name="Equation" r:id="rId4" imgW="2882880" imgH="838080" progId="Equation.DSMT4">
                  <p:embed/>
                </p:oleObj>
              </mc:Choice>
              <mc:Fallback>
                <p:oleObj name="Equation" r:id="rId4" imgW="2882880" imgH="8380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4640263"/>
                        <a:ext cx="4324350" cy="1257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786517"/>
              </p:ext>
            </p:extLst>
          </p:nvPr>
        </p:nvGraphicFramePr>
        <p:xfrm>
          <a:off x="5468912" y="5117076"/>
          <a:ext cx="382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48" name="Equation" r:id="rId6" imgW="190440" imgH="152280" progId="Equation.DSMT4">
                  <p:embed/>
                </p:oleObj>
              </mc:Choice>
              <mc:Fallback>
                <p:oleObj name="Equation" r:id="rId6" imgW="190440" imgH="1522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12" y="5117076"/>
                        <a:ext cx="382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845251"/>
              </p:ext>
            </p:extLst>
          </p:nvPr>
        </p:nvGraphicFramePr>
        <p:xfrm>
          <a:off x="5981700" y="4564063"/>
          <a:ext cx="230505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49" name="Equation" r:id="rId8" imgW="1536480" imgH="939600" progId="Equation.DSMT4">
                  <p:embed/>
                </p:oleObj>
              </mc:Choice>
              <mc:Fallback>
                <p:oleObj name="Equation" r:id="rId8" imgW="1536480" imgH="939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4564063"/>
                        <a:ext cx="2305050" cy="1409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07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324320"/>
              </p:ext>
            </p:extLst>
          </p:nvPr>
        </p:nvGraphicFramePr>
        <p:xfrm>
          <a:off x="3896518" y="1189831"/>
          <a:ext cx="13620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04" name="Equation" r:id="rId3" imgW="850680" imgH="482400" progId="Equation.DSMT4">
                  <p:embed/>
                </p:oleObj>
              </mc:Choice>
              <mc:Fallback>
                <p:oleObj name="Equation" r:id="rId3" imgW="850680" imgH="4824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6518" y="1189831"/>
                        <a:ext cx="1362075" cy="771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660256"/>
              </p:ext>
            </p:extLst>
          </p:nvPr>
        </p:nvGraphicFramePr>
        <p:xfrm>
          <a:off x="1143000" y="870744"/>
          <a:ext cx="226695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05" name="Equation" r:id="rId5" imgW="1511280" imgH="939600" progId="Equation.DSMT4">
                  <p:embed/>
                </p:oleObj>
              </mc:Choice>
              <mc:Fallback>
                <p:oleObj name="Equation" r:id="rId5" imgW="1511280" imgH="9396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870744"/>
                        <a:ext cx="2266950" cy="1409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145235"/>
              </p:ext>
            </p:extLst>
          </p:nvPr>
        </p:nvGraphicFramePr>
        <p:xfrm>
          <a:off x="5745161" y="870744"/>
          <a:ext cx="230505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06" name="Equation" r:id="rId7" imgW="1536480" imgH="939600" progId="Equation.DSMT4">
                  <p:embed/>
                </p:oleObj>
              </mc:Choice>
              <mc:Fallback>
                <p:oleObj name="Equation" r:id="rId7" imgW="1536480" imgH="939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161" y="870744"/>
                        <a:ext cx="2305050" cy="1409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418920"/>
              </p:ext>
            </p:extLst>
          </p:nvPr>
        </p:nvGraphicFramePr>
        <p:xfrm>
          <a:off x="3720305" y="2528095"/>
          <a:ext cx="17145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07" name="Equation" r:id="rId9" imgW="1143000" imgH="469800" progId="Equation.DSMT4">
                  <p:embed/>
                </p:oleObj>
              </mc:Choice>
              <mc:Fallback>
                <p:oleObj name="Equation" r:id="rId9" imgW="1143000" imgH="4698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0305" y="2528095"/>
                        <a:ext cx="1714500" cy="704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eft Arrow 16"/>
          <p:cNvSpPr/>
          <p:nvPr/>
        </p:nvSpPr>
        <p:spPr>
          <a:xfrm>
            <a:off x="5364717" y="1507013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flipH="1">
            <a:off x="3516074" y="1507013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154276"/>
              </p:ext>
            </p:extLst>
          </p:nvPr>
        </p:nvGraphicFramePr>
        <p:xfrm>
          <a:off x="4427868" y="2041525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08" name="Equation" r:id="rId11" imgW="139639" imgH="203112" progId="Equation.3">
                  <p:embed/>
                </p:oleObj>
              </mc:Choice>
              <mc:Fallback>
                <p:oleObj name="Equation" r:id="rId11" imgW="139639" imgH="203112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868" y="2041525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912059"/>
              </p:ext>
            </p:extLst>
          </p:nvPr>
        </p:nvGraphicFramePr>
        <p:xfrm>
          <a:off x="5943600" y="2499520"/>
          <a:ext cx="990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09" name="Equation" r:id="rId13" imgW="660240" imgH="507960" progId="Equation.DSMT4">
                  <p:embed/>
                </p:oleObj>
              </mc:Choice>
              <mc:Fallback>
                <p:oleObj name="Equation" r:id="rId13" imgW="660240" imgH="50796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499520"/>
                        <a:ext cx="990600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Left Arrow 20"/>
          <p:cNvSpPr/>
          <p:nvPr/>
        </p:nvSpPr>
        <p:spPr>
          <a:xfrm>
            <a:off x="5552042" y="2811940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919730"/>
              </p:ext>
            </p:extLst>
          </p:nvPr>
        </p:nvGraphicFramePr>
        <p:xfrm>
          <a:off x="1063776" y="2585245"/>
          <a:ext cx="21526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10" name="Equation" r:id="rId15" imgW="1434960" imgH="431640" progId="Equation.DSMT4">
                  <p:embed/>
                </p:oleObj>
              </mc:Choice>
              <mc:Fallback>
                <p:oleObj name="Equation" r:id="rId15" imgW="1434960" imgH="4316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776" y="2585245"/>
                        <a:ext cx="2152650" cy="647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294263"/>
              </p:ext>
            </p:extLst>
          </p:nvPr>
        </p:nvGraphicFramePr>
        <p:xfrm>
          <a:off x="1143000" y="3743325"/>
          <a:ext cx="1905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11" name="Equation" r:id="rId17" imgW="1269720" imgH="228600" progId="Equation.DSMT4">
                  <p:embed/>
                </p:oleObj>
              </mc:Choice>
              <mc:Fallback>
                <p:oleObj name="Equation" r:id="rId17" imgW="1269720" imgH="2286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743325"/>
                        <a:ext cx="1905000" cy="3429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130509"/>
              </p:ext>
            </p:extLst>
          </p:nvPr>
        </p:nvGraphicFramePr>
        <p:xfrm>
          <a:off x="1914461" y="3313905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12" name="Equation" r:id="rId11" imgW="139639" imgH="203112" progId="Equation.3">
                  <p:embed/>
                </p:oleObj>
              </mc:Choice>
              <mc:Fallback>
                <p:oleObj name="Equation" r:id="rId11" imgW="139639" imgH="203112" progId="Equation.3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461" y="3313905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048093"/>
              </p:ext>
            </p:extLst>
          </p:nvPr>
        </p:nvGraphicFramePr>
        <p:xfrm>
          <a:off x="4803624" y="4686300"/>
          <a:ext cx="762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13" name="Equation" r:id="rId19" imgW="507960" imgH="431640" progId="Equation.DSMT4">
                  <p:embed/>
                </p:oleObj>
              </mc:Choice>
              <mc:Fallback>
                <p:oleObj name="Equation" r:id="rId19" imgW="507960" imgH="43164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3624" y="4686300"/>
                        <a:ext cx="762000" cy="647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464359"/>
              </p:ext>
            </p:extLst>
          </p:nvPr>
        </p:nvGraphicFramePr>
        <p:xfrm>
          <a:off x="3277511" y="2756695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14" name="Equation" r:id="rId21" imgW="190440" imgH="152280" progId="Equation.DSMT4">
                  <p:embed/>
                </p:oleObj>
              </mc:Choice>
              <mc:Fallback>
                <p:oleObj name="Equation" r:id="rId21" imgW="190440" imgH="15228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7511" y="2756695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312982"/>
              </p:ext>
            </p:extLst>
          </p:nvPr>
        </p:nvGraphicFramePr>
        <p:xfrm>
          <a:off x="3565856" y="3613945"/>
          <a:ext cx="22860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15" name="Equation" r:id="rId23" imgW="1523880" imgH="393480" progId="Equation.DSMT4">
                  <p:embed/>
                </p:oleObj>
              </mc:Choice>
              <mc:Fallback>
                <p:oleObj name="Equation" r:id="rId23" imgW="152388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856" y="3613945"/>
                        <a:ext cx="2286000" cy="590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Left Arrow 30"/>
          <p:cNvSpPr/>
          <p:nvPr/>
        </p:nvSpPr>
        <p:spPr>
          <a:xfrm>
            <a:off x="3169768" y="3840640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560117"/>
              </p:ext>
            </p:extLst>
          </p:nvPr>
        </p:nvGraphicFramePr>
        <p:xfrm>
          <a:off x="1143000" y="4714875"/>
          <a:ext cx="33909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16" name="Equation" r:id="rId25" imgW="2260440" imgH="393480" progId="Equation.DSMT4">
                  <p:embed/>
                </p:oleObj>
              </mc:Choice>
              <mc:Fallback>
                <p:oleObj name="Equation" r:id="rId25" imgW="226044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714875"/>
                        <a:ext cx="3390900" cy="590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41976"/>
              </p:ext>
            </p:extLst>
          </p:nvPr>
        </p:nvGraphicFramePr>
        <p:xfrm>
          <a:off x="1848743" y="4215291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17" name="Equation" r:id="rId11" imgW="139639" imgH="203112" progId="Equation.3">
                  <p:embed/>
                </p:oleObj>
              </mc:Choice>
              <mc:Fallback>
                <p:oleObj name="Equation" r:id="rId11" imgW="139639" imgH="203112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8743" y="4215291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80" y="3613945"/>
            <a:ext cx="2551176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4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457200"/>
            <a:ext cx="7772400" cy="55626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 smtClean="0"/>
              <a:t>Odgovor na postavljeno pitanje leži u primeni</a:t>
            </a:r>
            <a:r>
              <a:rPr lang="sr-Latn-RS" sz="3200" b="1" dirty="0" smtClean="0"/>
              <a:t> Hipoteza o razaranju materijala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Umesto pojma „</a:t>
            </a:r>
            <a:r>
              <a:rPr lang="sr-Latn-RS" sz="3200" i="1" dirty="0" smtClean="0"/>
              <a:t>Hipoteze o razaranju materijala</a:t>
            </a:r>
            <a:r>
              <a:rPr lang="sr-Latn-RS" sz="3200" dirty="0" smtClean="0"/>
              <a:t>“ srećemo i pojam „</a:t>
            </a:r>
            <a:r>
              <a:rPr lang="sr-Latn-RS" sz="3200" i="1" dirty="0" smtClean="0"/>
              <a:t>Teorije čvrstoće</a:t>
            </a:r>
            <a:r>
              <a:rPr lang="sr-Latn-RS" sz="3200" dirty="0" smtClean="0"/>
              <a:t>“.</a:t>
            </a:r>
          </a:p>
          <a:p>
            <a:pPr algn="just"/>
            <a:r>
              <a:rPr lang="sr-Latn-RS" sz="3200" dirty="0" smtClean="0"/>
              <a:t>Primenom izvesnih Hipoteza o razaranju materijala (odnosno Teorija čvrstoće) dolazimo do </a:t>
            </a:r>
            <a:r>
              <a:rPr lang="sr-Latn-RS" sz="3200" b="1" dirty="0" smtClean="0"/>
              <a:t>ekvivalentnih napona </a:t>
            </a:r>
            <a:r>
              <a:rPr lang="sr-Latn-RS" sz="3200" dirty="0" smtClean="0"/>
              <a:t>(</a:t>
            </a:r>
            <a:r>
              <a:rPr lang="sr-Latn-RS" sz="3200" dirty="0" smtClean="0">
                <a:latin typeface="Symbol" pitchFamily="18" charset="2"/>
              </a:rPr>
              <a:t>s</a:t>
            </a:r>
            <a:r>
              <a:rPr lang="sr-Latn-RS" sz="3200" baseline="-25000" dirty="0" smtClean="0"/>
              <a:t>ekv</a:t>
            </a:r>
            <a:r>
              <a:rPr lang="sr-Latn-RS" sz="32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1144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pPr marL="0" indent="0"/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Hipoteza najvećeg specifičnog deformacijskog rada</a:t>
            </a:r>
            <a:b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(Peta hipoteza)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229600" cy="2895600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Ovu hipotezu je postavio Beltrami i ista glasi: </a:t>
            </a:r>
            <a:r>
              <a:rPr lang="sr-Latn-C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Granično stanje materijala pri složenom opterećenju nastupa kada specifični deformacijski rad dostigne vrednost specifičnog </a:t>
            </a:r>
            <a:r>
              <a:rPr lang="sr-Latn-R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deformacijskog </a:t>
            </a:r>
            <a:r>
              <a:rPr lang="sr-Latn-C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rada pri aksijalnom opterećenju</a:t>
            </a: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21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835512"/>
              </p:ext>
            </p:extLst>
          </p:nvPr>
        </p:nvGraphicFramePr>
        <p:xfrm>
          <a:off x="838200" y="4953000"/>
          <a:ext cx="11699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726" name="Equation" r:id="rId3" imgW="583920" imgH="253800" progId="Equation.3">
                  <p:embed/>
                </p:oleObj>
              </mc:Choice>
              <mc:Fallback>
                <p:oleObj name="Equation" r:id="rId3" imgW="5839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953000"/>
                        <a:ext cx="1169988" cy="5048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7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2487" y="685801"/>
            <a:ext cx="299085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3-osno stanje napona: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93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011100"/>
              </p:ext>
            </p:extLst>
          </p:nvPr>
        </p:nvGraphicFramePr>
        <p:xfrm>
          <a:off x="838200" y="1371600"/>
          <a:ext cx="77628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318" name="Equation" r:id="rId3" imgW="3848040" imgH="419040" progId="Equation.DSMT4">
                  <p:embed/>
                </p:oleObj>
              </mc:Choice>
              <mc:Fallback>
                <p:oleObj name="Equation" r:id="rId3" imgW="3848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71600"/>
                        <a:ext cx="7762875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465419"/>
              </p:ext>
            </p:extLst>
          </p:nvPr>
        </p:nvGraphicFramePr>
        <p:xfrm>
          <a:off x="2095499" y="22860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319" name="Equation" r:id="rId5" imgW="139680" imgH="203040" progId="Equation.3">
                  <p:embed/>
                </p:oleObj>
              </mc:Choice>
              <mc:Fallback>
                <p:oleObj name="Equation" r:id="rId5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499" y="22860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218425"/>
              </p:ext>
            </p:extLst>
          </p:nvPr>
        </p:nvGraphicFramePr>
        <p:xfrm>
          <a:off x="838200" y="2743200"/>
          <a:ext cx="64595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320" name="Equation" r:id="rId7" imgW="3200400" imgH="304560" progId="Equation.DSMT4">
                  <p:embed/>
                </p:oleObj>
              </mc:Choice>
              <mc:Fallback>
                <p:oleObj name="Equation" r:id="rId7" imgW="32004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743200"/>
                        <a:ext cx="6459538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38200" y="3886200"/>
            <a:ext cx="1981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2-osno stanje napona: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790247"/>
              </p:ext>
            </p:extLst>
          </p:nvPr>
        </p:nvGraphicFramePr>
        <p:xfrm>
          <a:off x="2221706" y="4425097"/>
          <a:ext cx="38195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321" name="Equation" r:id="rId9" imgW="1892160" imgH="291960" progId="Equation.DSMT4">
                  <p:embed/>
                </p:oleObj>
              </mc:Choice>
              <mc:Fallback>
                <p:oleObj name="Equation" r:id="rId9" imgW="18921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1706" y="4425097"/>
                        <a:ext cx="3819525" cy="584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891476"/>
              </p:ext>
            </p:extLst>
          </p:nvPr>
        </p:nvGraphicFramePr>
        <p:xfrm>
          <a:off x="6477000" y="5009297"/>
          <a:ext cx="13065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322" name="Equation" r:id="rId11" imgW="647640" imgH="482400" progId="Equation.DSMT4">
                  <p:embed/>
                </p:oleObj>
              </mc:Choice>
              <mc:Fallback>
                <p:oleObj name="Equation" r:id="rId11" imgW="647640" imgH="482400" progId="Equation.DSMT4">
                  <p:embed/>
                  <p:pic>
                    <p:nvPicPr>
                      <p:cNvPr id="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009297"/>
                        <a:ext cx="1306513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358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609600"/>
            <a:ext cx="792480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800" b="1" dirty="0" smtClean="0">
                <a:latin typeface="Times New Roman" pitchFamily="18" charset="0"/>
                <a:cs typeface="Times New Roman" pitchFamily="18" charset="0"/>
              </a:rPr>
              <a:t>ZAPAŽANJE: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Hipoteza najvećeg specifičnog deformacijskog rada </a:t>
            </a:r>
            <a:r>
              <a:rPr lang="sr-Latn-CS" sz="2800" b="1" dirty="0" smtClean="0">
                <a:latin typeface="Times New Roman" pitchFamily="18" charset="0"/>
                <a:cs typeface="Times New Roman" pitchFamily="18" charset="0"/>
              </a:rPr>
              <a:t>nije potvrđena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eksperimentima pa se skoro i ne primenjuje.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2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pPr marL="0" indent="0"/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Hipoteza najvećeg specifičnog deformacijskog rada utrošenog na promenu oblika (Šesta hipoteza)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365760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Ovu hipotezu je postavio Huber, a razradili su je fon Mizes i Henki i ista glasi: </a:t>
            </a:r>
            <a:r>
              <a:rPr lang="sr-Latn-C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Granično stanje materijala pri složenom opterećenju nastupa kada specifični deformacijski rad utrošen na promenu oblika, dostigne vrednost specifičnog deformacijskog rada utrošenog na promenu oblika pri aksijalnom opterećenju</a:t>
            </a: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25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607335"/>
              </p:ext>
            </p:extLst>
          </p:nvPr>
        </p:nvGraphicFramePr>
        <p:xfrm>
          <a:off x="838200" y="5638800"/>
          <a:ext cx="14589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74" name="Equation" r:id="rId3" imgW="723600" imgH="253800" progId="Equation.3">
                  <p:embed/>
                </p:oleObj>
              </mc:Choice>
              <mc:Fallback>
                <p:oleObj name="Equation" r:id="rId3" imgW="723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638800"/>
                        <a:ext cx="1458912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666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457200"/>
            <a:ext cx="1905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3-osno stanje napona: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2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652215"/>
              </p:ext>
            </p:extLst>
          </p:nvPr>
        </p:nvGraphicFramePr>
        <p:xfrm>
          <a:off x="2076450" y="990600"/>
          <a:ext cx="5835651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43" name="Equation" r:id="rId3" imgW="2895480" imgH="393480" progId="Equation.3">
                  <p:embed/>
                </p:oleObj>
              </mc:Choice>
              <mc:Fallback>
                <p:oleObj name="Equation" r:id="rId3" imgW="2895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990600"/>
                        <a:ext cx="5835651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4850" y="2108200"/>
            <a:ext cx="215265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1-osno stanje napona: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2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863254"/>
              </p:ext>
            </p:extLst>
          </p:nvPr>
        </p:nvGraphicFramePr>
        <p:xfrm>
          <a:off x="2076450" y="2565400"/>
          <a:ext cx="31511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44" name="Equation" r:id="rId5" imgW="1562040" imgH="393480" progId="Equation.3">
                  <p:embed/>
                </p:oleObj>
              </mc:Choice>
              <mc:Fallback>
                <p:oleObj name="Equation" r:id="rId5" imgW="1562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2565400"/>
                        <a:ext cx="3151187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765151"/>
              </p:ext>
            </p:extLst>
          </p:nvPr>
        </p:nvGraphicFramePr>
        <p:xfrm>
          <a:off x="525463" y="3886200"/>
          <a:ext cx="78835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45" name="Equation" r:id="rId7" imgW="3911400" imgH="393480" progId="Equation.DSMT4">
                  <p:embed/>
                </p:oleObj>
              </mc:Choice>
              <mc:Fallback>
                <p:oleObj name="Equation" r:id="rId7" imgW="3911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3886200"/>
                        <a:ext cx="788352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06864"/>
              </p:ext>
            </p:extLst>
          </p:nvPr>
        </p:nvGraphicFramePr>
        <p:xfrm>
          <a:off x="4819650" y="34798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46" name="Equation" r:id="rId9" imgW="139680" imgH="203040" progId="Equation.3">
                  <p:embed/>
                </p:oleObj>
              </mc:Choice>
              <mc:Fallback>
                <p:oleObj name="Equation" r:id="rId9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4798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5810250" y="1905000"/>
            <a:ext cx="280988" cy="1981200"/>
            <a:chOff x="5810250" y="2362200"/>
            <a:chExt cx="280988" cy="1981200"/>
          </a:xfrm>
        </p:grpSpPr>
        <p:graphicFrame>
          <p:nvGraphicFramePr>
            <p:cNvPr id="402438" name="Object 6"/>
            <p:cNvGraphicFramePr>
              <a:graphicFrameLocks noChangeAspect="1"/>
            </p:cNvGraphicFramePr>
            <p:nvPr/>
          </p:nvGraphicFramePr>
          <p:xfrm>
            <a:off x="5810250" y="2362200"/>
            <a:ext cx="28098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647" name="Equation" r:id="rId11" imgW="139680" imgH="203040" progId="Equation.3">
                    <p:embed/>
                  </p:oleObj>
                </mc:Choice>
                <mc:Fallback>
                  <p:oleObj name="Equation" r:id="rId11" imgW="139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0250" y="2362200"/>
                          <a:ext cx="280988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2441" name="Object 9"/>
            <p:cNvGraphicFramePr>
              <a:graphicFrameLocks noChangeAspect="1"/>
            </p:cNvGraphicFramePr>
            <p:nvPr/>
          </p:nvGraphicFramePr>
          <p:xfrm>
            <a:off x="5810250" y="3937000"/>
            <a:ext cx="28098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648" name="Equation" r:id="rId12" imgW="139680" imgH="203040" progId="Equation.3">
                    <p:embed/>
                  </p:oleObj>
                </mc:Choice>
                <mc:Fallback>
                  <p:oleObj name="Equation" r:id="rId12" imgW="139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0250" y="3937000"/>
                          <a:ext cx="280988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Freeform 17"/>
            <p:cNvSpPr/>
            <p:nvPr/>
          </p:nvSpPr>
          <p:spPr>
            <a:xfrm>
              <a:off x="5914159" y="2722418"/>
              <a:ext cx="0" cy="1184564"/>
            </a:xfrm>
            <a:custGeom>
              <a:avLst/>
              <a:gdLst>
                <a:gd name="connsiteX0" fmla="*/ 0 w 0"/>
                <a:gd name="connsiteY0" fmla="*/ 0 h 1184564"/>
                <a:gd name="connsiteX1" fmla="*/ 0 w 0"/>
                <a:gd name="connsiteY1" fmla="*/ 1184564 h 118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184564">
                  <a:moveTo>
                    <a:pt x="0" y="0"/>
                  </a:moveTo>
                  <a:lnTo>
                    <a:pt x="0" y="1184564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94407"/>
              </p:ext>
            </p:extLst>
          </p:nvPr>
        </p:nvGraphicFramePr>
        <p:xfrm>
          <a:off x="4800600" y="47752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49" name="Equation" r:id="rId9" imgW="139680" imgH="203040" progId="Equation.3">
                  <p:embed/>
                </p:oleObj>
              </mc:Choice>
              <mc:Fallback>
                <p:oleObj name="Equation" r:id="rId9" imgW="139680" imgH="203040" progId="Equation.3">
                  <p:embed/>
                  <p:pic>
                    <p:nvPicPr>
                      <p:cNvPr id="4024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7752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131421"/>
              </p:ext>
            </p:extLst>
          </p:nvPr>
        </p:nvGraphicFramePr>
        <p:xfrm>
          <a:off x="992188" y="5232400"/>
          <a:ext cx="64500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50" name="Equation" r:id="rId13" imgW="3200400" imgH="431640" progId="Equation.DSMT4">
                  <p:embed/>
                </p:oleObj>
              </mc:Choice>
              <mc:Fallback>
                <p:oleObj name="Equation" r:id="rId13" imgW="3200400" imgH="431640" progId="Equation.DSMT4">
                  <p:embed/>
                  <p:pic>
                    <p:nvPicPr>
                      <p:cNvPr id="4034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5232400"/>
                        <a:ext cx="6450012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701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403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80035"/>
              </p:ext>
            </p:extLst>
          </p:nvPr>
        </p:nvGraphicFramePr>
        <p:xfrm>
          <a:off x="611188" y="762000"/>
          <a:ext cx="64500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20" name="Equation" r:id="rId3" imgW="3200400" imgH="431640" progId="Equation.DSMT4">
                  <p:embed/>
                </p:oleObj>
              </mc:Choice>
              <mc:Fallback>
                <p:oleObj name="Equation" r:id="rId3" imgW="3200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762000"/>
                        <a:ext cx="6450012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75134" y="2219127"/>
            <a:ext cx="180467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2-osno stanje napona !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3917326"/>
            <a:ext cx="222502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Čisto smicanje !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145535"/>
              </p:ext>
            </p:extLst>
          </p:nvPr>
        </p:nvGraphicFramePr>
        <p:xfrm>
          <a:off x="2781828" y="3389056"/>
          <a:ext cx="19954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21" name="Equation" r:id="rId5" imgW="990360" imgH="253800" progId="Equation.DSMT4">
                  <p:embed/>
                </p:oleObj>
              </mc:Choice>
              <mc:Fallback>
                <p:oleObj name="Equation" r:id="rId5" imgW="990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828" y="3389056"/>
                        <a:ext cx="1995487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937623"/>
              </p:ext>
            </p:extLst>
          </p:nvPr>
        </p:nvGraphicFramePr>
        <p:xfrm>
          <a:off x="2771996" y="2209801"/>
          <a:ext cx="353218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22" name="Equation" r:id="rId7" imgW="1752480" imgH="291960" progId="Equation.DSMT4">
                  <p:embed/>
                </p:oleObj>
              </mc:Choice>
              <mc:Fallback>
                <p:oleObj name="Equation" r:id="rId7" imgW="17524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996" y="2209801"/>
                        <a:ext cx="3532187" cy="584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38756"/>
              </p:ext>
            </p:extLst>
          </p:nvPr>
        </p:nvGraphicFramePr>
        <p:xfrm>
          <a:off x="3276600" y="2905439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23" name="Equation" r:id="rId9" imgW="139680" imgH="203040" progId="Equation.3">
                  <p:embed/>
                </p:oleObj>
              </mc:Choice>
              <mc:Fallback>
                <p:oleObj name="Equation" r:id="rId9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905439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60399"/>
              </p:ext>
            </p:extLst>
          </p:nvPr>
        </p:nvGraphicFramePr>
        <p:xfrm>
          <a:off x="2744957" y="4295474"/>
          <a:ext cx="13065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24" name="Equation" r:id="rId11" imgW="647640" imgH="482400" progId="Equation.DSMT4">
                  <p:embed/>
                </p:oleObj>
              </mc:Choice>
              <mc:Fallback>
                <p:oleObj name="Equation" r:id="rId11" imgW="647640" imgH="482400" progId="Equation.DSMT4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957" y="4295474"/>
                        <a:ext cx="1306513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096478"/>
              </p:ext>
            </p:extLst>
          </p:nvPr>
        </p:nvGraphicFramePr>
        <p:xfrm>
          <a:off x="7620000" y="965200"/>
          <a:ext cx="8699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25" name="Equation" r:id="rId13" imgW="431640" imgH="228600" progId="Equation.DSMT4">
                  <p:embed/>
                </p:oleObj>
              </mc:Choice>
              <mc:Fallback>
                <p:oleObj name="Equation" r:id="rId13" imgW="431640" imgH="228600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965200"/>
                        <a:ext cx="86995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eft Arrow 15"/>
          <p:cNvSpPr/>
          <p:nvPr/>
        </p:nvSpPr>
        <p:spPr>
          <a:xfrm rot="10800000" flipH="1">
            <a:off x="7203440" y="1125220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068399"/>
              </p:ext>
            </p:extLst>
          </p:nvPr>
        </p:nvGraphicFramePr>
        <p:xfrm>
          <a:off x="3303808" y="1737037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26" name="Equation" r:id="rId9" imgW="139680" imgH="203040" progId="Equation.3">
                  <p:embed/>
                </p:oleObj>
              </mc:Choice>
              <mc:Fallback>
                <p:oleObj name="Equation" r:id="rId9" imgW="139680" imgH="203040" progId="Equation.3">
                  <p:embed/>
                  <p:pic>
                    <p:nvPicPr>
                      <p:cNvPr id="4280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808" y="1737037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Elbow Connector 2"/>
          <p:cNvCxnSpPr>
            <a:stCxn id="11" idx="0"/>
            <a:endCxn id="12" idx="0"/>
          </p:cNvCxnSpPr>
          <p:nvPr/>
        </p:nvCxnSpPr>
        <p:spPr>
          <a:xfrm rot="16200000" flipV="1">
            <a:off x="6003116" y="744774"/>
            <a:ext cx="9326" cy="2939380"/>
          </a:xfrm>
          <a:prstGeom prst="bentConnector3">
            <a:avLst>
              <a:gd name="adj1" fmla="val 25512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228034"/>
              </p:ext>
            </p:extLst>
          </p:nvPr>
        </p:nvGraphicFramePr>
        <p:xfrm>
          <a:off x="609600" y="2279644"/>
          <a:ext cx="1638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27" name="Equation" r:id="rId15" imgW="812520" imgH="228600" progId="Equation.DSMT4">
                  <p:embed/>
                </p:oleObj>
              </mc:Choice>
              <mc:Fallback>
                <p:oleObj name="Equation" r:id="rId15" imgW="812520" imgH="228600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79644"/>
                        <a:ext cx="16383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eft Arrow 18"/>
          <p:cNvSpPr/>
          <p:nvPr/>
        </p:nvSpPr>
        <p:spPr>
          <a:xfrm rot="10800000">
            <a:off x="2362201" y="2433321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>
            <a:stCxn id="13" idx="0"/>
            <a:endCxn id="15" idx="3"/>
          </p:cNvCxnSpPr>
          <p:nvPr/>
        </p:nvCxnSpPr>
        <p:spPr>
          <a:xfrm rot="16200000" flipV="1">
            <a:off x="5360480" y="3059891"/>
            <a:ext cx="274270" cy="144059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46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609600"/>
            <a:ext cx="8153400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800" b="1" dirty="0" smtClean="0">
                <a:latin typeface="Times New Roman" pitchFamily="18" charset="0"/>
                <a:cs typeface="Times New Roman" pitchFamily="18" charset="0"/>
              </a:rPr>
              <a:t>ZAPAŽANJE: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Hipoteza najvećeg specifičnog deformacijskog rada </a:t>
            </a:r>
            <a:r>
              <a:rPr lang="sr-Latn-CS" sz="2800" b="1" dirty="0" smtClean="0">
                <a:latin typeface="Times New Roman" pitchFamily="18" charset="0"/>
                <a:cs typeface="Times New Roman" pitchFamily="18" charset="0"/>
              </a:rPr>
              <a:t>utrošenog na promenu oblika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ima </a:t>
            </a:r>
            <a:r>
              <a:rPr lang="sr-Latn-CS" sz="2800" b="1" dirty="0" smtClean="0">
                <a:latin typeface="Times New Roman" pitchFamily="18" charset="0"/>
                <a:cs typeface="Times New Roman" pitchFamily="18" charset="0"/>
              </a:rPr>
              <a:t>dobru saglasnost sa eksperimentima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i praktično je potisnula hipotezu najvećeg specifičnog rada (</a:t>
            </a:r>
            <a:r>
              <a:rPr lang="sr-Latn-CS" sz="2800" i="1" dirty="0" smtClean="0">
                <a:latin typeface="Times New Roman" pitchFamily="18" charset="0"/>
                <a:cs typeface="Times New Roman" pitchFamily="18" charset="0"/>
              </a:rPr>
              <a:t>uključena su sva tri glavna normalna napona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1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marL="0" indent="0"/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SAVIJANJE SA UVIJANJEM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64820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Problem savijanja sa uvijanjem je tipičan za vratila.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Međutim, savijanje sa uvijanjem, kod vratila je često praćeno i aksijalnim opterećenjem.</a:t>
            </a:r>
          </a:p>
          <a:p>
            <a:pPr marL="0" indent="0" algn="just">
              <a:buNone/>
            </a:pPr>
            <a:endParaRPr lang="sr-Latn-C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NAPOMENA: Ovde mislimo samo na vratila kružnog i kružno-prstenastog poprečnog preseka.</a:t>
            </a:r>
          </a:p>
        </p:txBody>
      </p:sp>
    </p:spTree>
    <p:extLst>
      <p:ext uri="{BB962C8B-B14F-4D97-AF65-F5344CB8AC3E}">
        <p14:creationId xmlns:p14="http://schemas.microsoft.com/office/powerpoint/2010/main" val="14936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1295399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 proizvoljnom preseku vratila opterećenog na svijanje i uvijanje, znamo da su: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3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762683"/>
              </p:ext>
            </p:extLst>
          </p:nvPr>
        </p:nvGraphicFramePr>
        <p:xfrm>
          <a:off x="803275" y="1828800"/>
          <a:ext cx="276542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47" name="Equation" r:id="rId3" imgW="1371600" imgH="888840" progId="Equation.DSMT4">
                  <p:embed/>
                </p:oleObj>
              </mc:Choice>
              <mc:Fallback>
                <p:oleObj name="Equation" r:id="rId3" imgW="137160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1828800"/>
                        <a:ext cx="2765425" cy="177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3779519"/>
            <a:ext cx="8229600" cy="208788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 bi odredili ekvivalentni</a:t>
            </a:r>
            <a:r>
              <a:rPr kumimoji="0" lang="sr-Latn-C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napon za proizvoljni poprečni, treba primeniti neku od izloženih hipoteza o razaranju materijala.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3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304800"/>
            <a:ext cx="8305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u="sng" dirty="0" smtClean="0">
                <a:latin typeface="Arial Black" panose="020B0A04020102020204" pitchFamily="34" charset="0"/>
                <a:cs typeface="Times New Roman" pitchFamily="18" charset="0"/>
              </a:rPr>
              <a:t>Hipoteza najvećeg normalnog napona</a:t>
            </a:r>
            <a:endParaRPr lang="en-US" sz="2400" u="sng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414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031209"/>
              </p:ext>
            </p:extLst>
          </p:nvPr>
        </p:nvGraphicFramePr>
        <p:xfrm>
          <a:off x="533400" y="1473200"/>
          <a:ext cx="37909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40" name="Equation" r:id="rId3" imgW="1879560" imgH="393480" progId="Equation.DSMT4">
                  <p:embed/>
                </p:oleObj>
              </mc:Choice>
              <mc:Fallback>
                <p:oleObj name="Equation" r:id="rId3" imgW="1879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73200"/>
                        <a:ext cx="379095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364980"/>
              </p:ext>
            </p:extLst>
          </p:nvPr>
        </p:nvGraphicFramePr>
        <p:xfrm>
          <a:off x="4856162" y="965200"/>
          <a:ext cx="2611438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41" name="Equation" r:id="rId5" imgW="1295280" imgH="888840" progId="Equation.DSMT4">
                  <p:embed/>
                </p:oleObj>
              </mc:Choice>
              <mc:Fallback>
                <p:oleObj name="Equation" r:id="rId5" imgW="129528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6162" y="965200"/>
                        <a:ext cx="2611438" cy="177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946317"/>
              </p:ext>
            </p:extLst>
          </p:nvPr>
        </p:nvGraphicFramePr>
        <p:xfrm>
          <a:off x="2779713" y="3022600"/>
          <a:ext cx="50704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42" name="Equation" r:id="rId7" imgW="2514600" imgH="609480" progId="Equation.DSMT4">
                  <p:embed/>
                </p:oleObj>
              </mc:Choice>
              <mc:Fallback>
                <p:oleObj name="Equation" r:id="rId7" imgW="251460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3" y="3022600"/>
                        <a:ext cx="5070475" cy="1219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33400" y="4470400"/>
            <a:ext cx="330104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Ekvivalentni</a:t>
            </a:r>
            <a:r>
              <a:rPr lang="sr-Latn-C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moment pri savijanju sa uvijanjem:</a:t>
            </a:r>
            <a:endParaRPr lang="en-US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eft Arrow 16"/>
          <p:cNvSpPr/>
          <p:nvPr/>
        </p:nvSpPr>
        <p:spPr>
          <a:xfrm flipV="1">
            <a:off x="4450080" y="1818640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548792"/>
              </p:ext>
            </p:extLst>
          </p:nvPr>
        </p:nvGraphicFramePr>
        <p:xfrm>
          <a:off x="1066800" y="23368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43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368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126690"/>
              </p:ext>
            </p:extLst>
          </p:nvPr>
        </p:nvGraphicFramePr>
        <p:xfrm>
          <a:off x="2360612" y="36322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44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612" y="36322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Elbow Connector 5"/>
          <p:cNvCxnSpPr>
            <a:stCxn id="2" idx="2"/>
            <a:endCxn id="3" idx="1"/>
          </p:cNvCxnSpPr>
          <p:nvPr/>
        </p:nvCxnSpPr>
        <p:spPr>
          <a:xfrm rot="16200000" flipH="1">
            <a:off x="1263253" y="2687241"/>
            <a:ext cx="1041400" cy="115331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341502"/>
              </p:ext>
            </p:extLst>
          </p:nvPr>
        </p:nvGraphicFramePr>
        <p:xfrm>
          <a:off x="3529641" y="5003800"/>
          <a:ext cx="35337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45" name="Equation" r:id="rId13" imgW="1752480" imgH="393480" progId="Equation.DSMT4">
                  <p:embed/>
                </p:oleObj>
              </mc:Choice>
              <mc:Fallback>
                <p:oleObj name="Equation" r:id="rId13" imgW="175248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641" y="5003800"/>
                        <a:ext cx="3533775" cy="787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lbow Connector 21"/>
          <p:cNvCxnSpPr>
            <a:stCxn id="10" idx="3"/>
            <a:endCxn id="23" idx="3"/>
          </p:cNvCxnSpPr>
          <p:nvPr/>
        </p:nvCxnSpPr>
        <p:spPr>
          <a:xfrm flipH="1" flipV="1">
            <a:off x="6819900" y="3375660"/>
            <a:ext cx="243516" cy="2021840"/>
          </a:xfrm>
          <a:prstGeom prst="bentConnector3">
            <a:avLst>
              <a:gd name="adj1" fmla="val -4445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560658" y="3352800"/>
            <a:ext cx="259242" cy="4572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279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9278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Kod štapova opterećenih na zatezanje/pritisak (kod aksijalno opterećenih štapova) dovoljno jebilo uporediti stv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rni napona sa nekom graničnom vrednošću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Tražilo se da stv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rni napon bude manji ili jednak graničnoj vrednost (da je ne prekorači).</a:t>
            </a:r>
          </a:p>
          <a:p>
            <a:pPr algn="just"/>
            <a:r>
              <a:rPr lang="sr-Latn-CS" sz="3200" u="sng" dirty="0" smtClean="0">
                <a:latin typeface="Times New Roman" pitchFamily="18" charset="0"/>
                <a:cs typeface="Times New Roman" pitchFamily="18" charset="0"/>
              </a:rPr>
              <a:t>Zavisno od toga šta uzimamo za graničnu vrednost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 kod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aksijalno opterećenih štapova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moguće je definisati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nekoliko kriterijuma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graphicFrame>
        <p:nvGraphicFramePr>
          <p:cNvPr id="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803176"/>
              </p:ext>
            </p:extLst>
          </p:nvPr>
        </p:nvGraphicFramePr>
        <p:xfrm>
          <a:off x="510309" y="1524000"/>
          <a:ext cx="40640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35" name="Equation" r:id="rId3" imgW="2260440" imgH="393480" progId="Equation.DSMT4">
                  <p:embed/>
                </p:oleObj>
              </mc:Choice>
              <mc:Fallback>
                <p:oleObj name="Equation" r:id="rId3" imgW="2260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09" y="1524000"/>
                        <a:ext cx="4064000" cy="701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304800"/>
            <a:ext cx="8305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u="sng" dirty="0" smtClean="0">
                <a:latin typeface="Arial Black" panose="020B0A04020102020204" pitchFamily="34" charset="0"/>
                <a:cs typeface="Times New Roman" pitchFamily="18" charset="0"/>
              </a:rPr>
              <a:t>Hipoteza najveće linijske deformacije</a:t>
            </a:r>
            <a:endParaRPr lang="en-US" sz="2400" u="sng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522149"/>
              </p:ext>
            </p:extLst>
          </p:nvPr>
        </p:nvGraphicFramePr>
        <p:xfrm>
          <a:off x="5054282" y="965200"/>
          <a:ext cx="2611438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36" name="Equation" r:id="rId5" imgW="1295280" imgH="888840" progId="Equation.DSMT4">
                  <p:embed/>
                </p:oleObj>
              </mc:Choice>
              <mc:Fallback>
                <p:oleObj name="Equation" r:id="rId5" imgW="129528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282" y="965200"/>
                        <a:ext cx="2611438" cy="177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 Arrow 5"/>
          <p:cNvSpPr/>
          <p:nvPr/>
        </p:nvSpPr>
        <p:spPr>
          <a:xfrm flipV="1">
            <a:off x="4648200" y="1818640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369854"/>
              </p:ext>
            </p:extLst>
          </p:nvPr>
        </p:nvGraphicFramePr>
        <p:xfrm>
          <a:off x="990600" y="23368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37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368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240060"/>
              </p:ext>
            </p:extLst>
          </p:nvPr>
        </p:nvGraphicFramePr>
        <p:xfrm>
          <a:off x="2284412" y="36322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38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2" y="36322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7" idx="2"/>
            <a:endCxn id="8" idx="1"/>
          </p:cNvCxnSpPr>
          <p:nvPr/>
        </p:nvCxnSpPr>
        <p:spPr>
          <a:xfrm rot="16200000" flipH="1">
            <a:off x="1187053" y="2687241"/>
            <a:ext cx="1041400" cy="115331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315770"/>
              </p:ext>
            </p:extLst>
          </p:nvPr>
        </p:nvGraphicFramePr>
        <p:xfrm>
          <a:off x="2720975" y="3048000"/>
          <a:ext cx="58134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39" name="Equation" r:id="rId11" imgW="2882880" imgH="609480" progId="Equation.DSMT4">
                  <p:embed/>
                </p:oleObj>
              </mc:Choice>
              <mc:Fallback>
                <p:oleObj name="Equation" r:id="rId11" imgW="2882880" imgH="609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3048000"/>
                        <a:ext cx="5813425" cy="1219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Elbow Connector 19"/>
          <p:cNvCxnSpPr>
            <a:stCxn id="22" idx="3"/>
            <a:endCxn id="30" idx="3"/>
          </p:cNvCxnSpPr>
          <p:nvPr/>
        </p:nvCxnSpPr>
        <p:spPr>
          <a:xfrm flipV="1">
            <a:off x="7019925" y="3375660"/>
            <a:ext cx="523875" cy="1472565"/>
          </a:xfrm>
          <a:prstGeom prst="bentConnector3">
            <a:avLst>
              <a:gd name="adj1" fmla="val 32476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736700"/>
              </p:ext>
            </p:extLst>
          </p:nvPr>
        </p:nvGraphicFramePr>
        <p:xfrm>
          <a:off x="2743200" y="4454525"/>
          <a:ext cx="42767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40" name="Equation" r:id="rId13" imgW="2120760" imgH="393480" progId="Equation.DSMT4">
                  <p:embed/>
                </p:oleObj>
              </mc:Choice>
              <mc:Fallback>
                <p:oleObj name="Equation" r:id="rId13" imgW="212076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454525"/>
                        <a:ext cx="4276725" cy="787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280729"/>
              </p:ext>
            </p:extLst>
          </p:nvPr>
        </p:nvGraphicFramePr>
        <p:xfrm>
          <a:off x="1363662" y="4648200"/>
          <a:ext cx="9223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41" name="Equation" r:id="rId15" imgW="457200" imgH="203040" progId="Equation.3">
                  <p:embed/>
                </p:oleObj>
              </mc:Choice>
              <mc:Fallback>
                <p:oleObj name="Equation" r:id="rId15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662" y="4648200"/>
                        <a:ext cx="922337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Left Arrow 26"/>
          <p:cNvSpPr/>
          <p:nvPr/>
        </p:nvSpPr>
        <p:spPr>
          <a:xfrm rot="10800000" flipV="1">
            <a:off x="2362200" y="4779645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318452"/>
              </p:ext>
            </p:extLst>
          </p:nvPr>
        </p:nvGraphicFramePr>
        <p:xfrm>
          <a:off x="3376612" y="53086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42" name="Equation" r:id="rId17" imgW="139639" imgH="203112" progId="Equation.3">
                  <p:embed/>
                </p:oleObj>
              </mc:Choice>
              <mc:Fallback>
                <p:oleObj name="Equation" r:id="rId17" imgW="139639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612" y="53086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30680"/>
              </p:ext>
            </p:extLst>
          </p:nvPr>
        </p:nvGraphicFramePr>
        <p:xfrm>
          <a:off x="2743200" y="5715000"/>
          <a:ext cx="41767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43" name="Equation" r:id="rId18" imgW="2070000" imgH="291960" progId="Equation.DSMT4">
                  <p:embed/>
                </p:oleObj>
              </mc:Choice>
              <mc:Fallback>
                <p:oleObj name="Equation" r:id="rId18" imgW="2070000" imgH="29196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715000"/>
                        <a:ext cx="4176712" cy="584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7284558" y="3352800"/>
            <a:ext cx="259242" cy="4572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8312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3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1000" y="304800"/>
            <a:ext cx="8305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u="sng" dirty="0" smtClean="0">
                <a:latin typeface="Arial Black" panose="020B0A04020102020204" pitchFamily="34" charset="0"/>
                <a:cs typeface="Times New Roman" pitchFamily="18" charset="0"/>
              </a:rPr>
              <a:t>Hipoteza najvećeg napona smicanja</a:t>
            </a:r>
            <a:endParaRPr lang="en-US" sz="2400" u="sng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664874"/>
              </p:ext>
            </p:extLst>
          </p:nvPr>
        </p:nvGraphicFramePr>
        <p:xfrm>
          <a:off x="533400" y="1579563"/>
          <a:ext cx="2789237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52" name="Equation" r:id="rId3" imgW="1396800" imgH="279360" progId="Equation.DSMT4">
                  <p:embed/>
                </p:oleObj>
              </mc:Choice>
              <mc:Fallback>
                <p:oleObj name="Equation" r:id="rId3" imgW="139680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79563"/>
                        <a:ext cx="2789237" cy="554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12059"/>
              </p:ext>
            </p:extLst>
          </p:nvPr>
        </p:nvGraphicFramePr>
        <p:xfrm>
          <a:off x="3835082" y="965200"/>
          <a:ext cx="2611438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53" name="Equation" r:id="rId5" imgW="1295280" imgH="888840" progId="Equation.DSMT4">
                  <p:embed/>
                </p:oleObj>
              </mc:Choice>
              <mc:Fallback>
                <p:oleObj name="Equation" r:id="rId5" imgW="129528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082" y="965200"/>
                        <a:ext cx="2611438" cy="177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Left Arrow 35"/>
          <p:cNvSpPr/>
          <p:nvPr/>
        </p:nvSpPr>
        <p:spPr>
          <a:xfrm flipV="1">
            <a:off x="3429000" y="1818640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986953"/>
              </p:ext>
            </p:extLst>
          </p:nvPr>
        </p:nvGraphicFramePr>
        <p:xfrm>
          <a:off x="1066800" y="22098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54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098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742893"/>
              </p:ext>
            </p:extLst>
          </p:nvPr>
        </p:nvGraphicFramePr>
        <p:xfrm>
          <a:off x="2360612" y="35052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55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612" y="35052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Elbow Connector 38"/>
          <p:cNvCxnSpPr>
            <a:stCxn id="37" idx="2"/>
            <a:endCxn id="38" idx="1"/>
          </p:cNvCxnSpPr>
          <p:nvPr/>
        </p:nvCxnSpPr>
        <p:spPr>
          <a:xfrm rot="16200000" flipH="1">
            <a:off x="1263253" y="2560241"/>
            <a:ext cx="1041400" cy="115331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726670"/>
              </p:ext>
            </p:extLst>
          </p:nvPr>
        </p:nvGraphicFramePr>
        <p:xfrm>
          <a:off x="2800350" y="3124200"/>
          <a:ext cx="360045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56" name="Equation" r:id="rId11" imgW="1803240" imgH="495000" progId="Equation.DSMT4">
                  <p:embed/>
                </p:oleObj>
              </mc:Choice>
              <mc:Fallback>
                <p:oleObj name="Equation" r:id="rId11" imgW="1803240" imgH="49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3124200"/>
                        <a:ext cx="3600450" cy="9794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30703"/>
              </p:ext>
            </p:extLst>
          </p:nvPr>
        </p:nvGraphicFramePr>
        <p:xfrm>
          <a:off x="2819400" y="4451350"/>
          <a:ext cx="233203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57" name="Equation" r:id="rId13" imgW="1167893" imgH="291973" progId="Equation.DSMT4">
                  <p:embed/>
                </p:oleObj>
              </mc:Choice>
              <mc:Fallback>
                <p:oleObj name="Equation" r:id="rId13" imgW="1167893" imgH="29197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451350"/>
                        <a:ext cx="2332038" cy="57785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Elbow Connector 40"/>
          <p:cNvCxnSpPr>
            <a:stCxn id="6" idx="3"/>
            <a:endCxn id="43" idx="3"/>
          </p:cNvCxnSpPr>
          <p:nvPr/>
        </p:nvCxnSpPr>
        <p:spPr>
          <a:xfrm flipV="1">
            <a:off x="5151438" y="3253740"/>
            <a:ext cx="258762" cy="1486535"/>
          </a:xfrm>
          <a:prstGeom prst="bentConnector3">
            <a:avLst>
              <a:gd name="adj1" fmla="val 6183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150958" y="3230880"/>
            <a:ext cx="259242" cy="4572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0703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" y="304800"/>
            <a:ext cx="830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u="sng" dirty="0" smtClean="0">
                <a:latin typeface="Arial Black" panose="020B0A04020102020204" pitchFamily="34" charset="0"/>
                <a:cs typeface="Times New Roman" pitchFamily="18" charset="0"/>
              </a:rPr>
              <a:t>Hipoteza najvećeg specifičnog deformacijskog rada</a:t>
            </a:r>
            <a:endParaRPr lang="en-US" sz="2400" u="sng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553717"/>
              </p:ext>
            </p:extLst>
          </p:nvPr>
        </p:nvGraphicFramePr>
        <p:xfrm>
          <a:off x="463550" y="1371600"/>
          <a:ext cx="38941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998" name="Equation" r:id="rId3" imgW="1930320" imgH="291960" progId="Equation.DSMT4">
                  <p:embed/>
                </p:oleObj>
              </mc:Choice>
              <mc:Fallback>
                <p:oleObj name="Equation" r:id="rId3" imgW="1930320" imgH="291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371600"/>
                        <a:ext cx="3894137" cy="584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eft Arrow 14"/>
          <p:cNvSpPr/>
          <p:nvPr/>
        </p:nvSpPr>
        <p:spPr>
          <a:xfrm flipV="1">
            <a:off x="4532630" y="1615440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850253"/>
              </p:ext>
            </p:extLst>
          </p:nvPr>
        </p:nvGraphicFramePr>
        <p:xfrm>
          <a:off x="4959350" y="1295400"/>
          <a:ext cx="30210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999" name="Equation" r:id="rId5" imgW="1497950" imgH="393529" progId="Equation.3">
                  <p:embed/>
                </p:oleObj>
              </mc:Choice>
              <mc:Fallback>
                <p:oleObj name="Equation" r:id="rId5" imgW="1497950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50" y="1295400"/>
                        <a:ext cx="30210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737923"/>
              </p:ext>
            </p:extLst>
          </p:nvPr>
        </p:nvGraphicFramePr>
        <p:xfrm>
          <a:off x="1905000" y="2895600"/>
          <a:ext cx="36639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000" name="Equation" r:id="rId7" imgW="1815840" imgH="304560" progId="Equation.DSMT4">
                  <p:embed/>
                </p:oleObj>
              </mc:Choice>
              <mc:Fallback>
                <p:oleObj name="Equation" r:id="rId7" imgW="1815840" imgH="3045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95600"/>
                        <a:ext cx="366395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830061"/>
              </p:ext>
            </p:extLst>
          </p:nvPr>
        </p:nvGraphicFramePr>
        <p:xfrm>
          <a:off x="990600" y="20574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001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574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240617"/>
              </p:ext>
            </p:extLst>
          </p:nvPr>
        </p:nvGraphicFramePr>
        <p:xfrm>
          <a:off x="1447800" y="30480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002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480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Elbow Connector 25"/>
          <p:cNvCxnSpPr>
            <a:stCxn id="24" idx="2"/>
            <a:endCxn id="25" idx="1"/>
          </p:cNvCxnSpPr>
          <p:nvPr/>
        </p:nvCxnSpPr>
        <p:spPr>
          <a:xfrm rot="16200000" flipH="1">
            <a:off x="921147" y="2673747"/>
            <a:ext cx="736600" cy="31670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613728"/>
              </p:ext>
            </p:extLst>
          </p:nvPr>
        </p:nvGraphicFramePr>
        <p:xfrm>
          <a:off x="6019800" y="2260600"/>
          <a:ext cx="2611438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003" name="Equation" r:id="rId13" imgW="1295280" imgH="888840" progId="Equation.DSMT4">
                  <p:embed/>
                </p:oleObj>
              </mc:Choice>
              <mc:Fallback>
                <p:oleObj name="Equation" r:id="rId13" imgW="129528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260600"/>
                        <a:ext cx="2611438" cy="177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eft Arrow 27"/>
          <p:cNvSpPr/>
          <p:nvPr/>
        </p:nvSpPr>
        <p:spPr>
          <a:xfrm flipV="1">
            <a:off x="5638800" y="3114040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343791"/>
              </p:ext>
            </p:extLst>
          </p:nvPr>
        </p:nvGraphicFramePr>
        <p:xfrm>
          <a:off x="5164138" y="5521325"/>
          <a:ext cx="33702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004" name="Equation" r:id="rId15" imgW="1688760" imgH="444240" progId="Equation.DSMT4">
                  <p:embed/>
                </p:oleObj>
              </mc:Choice>
              <mc:Fallback>
                <p:oleObj name="Equation" r:id="rId15" imgW="1688760" imgH="444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138" y="5521325"/>
                        <a:ext cx="3370262" cy="8794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612193"/>
              </p:ext>
            </p:extLst>
          </p:nvPr>
        </p:nvGraphicFramePr>
        <p:xfrm>
          <a:off x="533400" y="4038600"/>
          <a:ext cx="4891087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005" name="Equation" r:id="rId17" imgW="2450880" imgH="647640" progId="Equation.DSMT4">
                  <p:embed/>
                </p:oleObj>
              </mc:Choice>
              <mc:Fallback>
                <p:oleObj name="Equation" r:id="rId17" imgW="2450880" imgH="647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38600"/>
                        <a:ext cx="4891087" cy="1281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626938"/>
              </p:ext>
            </p:extLst>
          </p:nvPr>
        </p:nvGraphicFramePr>
        <p:xfrm>
          <a:off x="2462212" y="35814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006" name="Equation" r:id="rId19" imgW="139639" imgH="203112" progId="Equation.3">
                  <p:embed/>
                </p:oleObj>
              </mc:Choice>
              <mc:Fallback>
                <p:oleObj name="Equation" r:id="rId19" imgW="139639" imgH="203112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12" y="35814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Elbow Connector 28"/>
          <p:cNvCxnSpPr>
            <a:stCxn id="7" idx="0"/>
            <a:endCxn id="30" idx="3"/>
          </p:cNvCxnSpPr>
          <p:nvPr/>
        </p:nvCxnSpPr>
        <p:spPr>
          <a:xfrm rot="16200000" flipV="1">
            <a:off x="5102305" y="3774360"/>
            <a:ext cx="1064260" cy="2429669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160358" y="4434205"/>
            <a:ext cx="259242" cy="4572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889157"/>
              </p:ext>
            </p:extLst>
          </p:nvPr>
        </p:nvGraphicFramePr>
        <p:xfrm>
          <a:off x="7450138" y="4648200"/>
          <a:ext cx="9223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007" name="Equation" r:id="rId20" imgW="457200" imgH="203040" progId="Equation.3">
                  <p:embed/>
                </p:oleObj>
              </mc:Choice>
              <mc:Fallback>
                <p:oleObj name="Equation" r:id="rId20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8" y="4648200"/>
                        <a:ext cx="922337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Left Arrow 32"/>
          <p:cNvSpPr/>
          <p:nvPr/>
        </p:nvSpPr>
        <p:spPr>
          <a:xfrm rot="5400000" flipH="1" flipV="1">
            <a:off x="7686358" y="5204460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011712"/>
              </p:ext>
            </p:extLst>
          </p:nvPr>
        </p:nvGraphicFramePr>
        <p:xfrm>
          <a:off x="1682750" y="5715000"/>
          <a:ext cx="28892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008" name="Equation" r:id="rId22" imgW="1447560" imgH="291960" progId="Equation.DSMT4">
                  <p:embed/>
                </p:oleObj>
              </mc:Choice>
              <mc:Fallback>
                <p:oleObj name="Equation" r:id="rId22" imgW="1447560" imgH="291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5715000"/>
                        <a:ext cx="2889250" cy="57785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935280"/>
              </p:ext>
            </p:extLst>
          </p:nvPr>
        </p:nvGraphicFramePr>
        <p:xfrm>
          <a:off x="4669790" y="58674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009" name="Equation" r:id="rId24" imgW="190440" imgH="152280" progId="Equation.3">
                  <p:embed/>
                </p:oleObj>
              </mc:Choice>
              <mc:Fallback>
                <p:oleObj name="Equation" r:id="rId24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9790" y="58674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207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 animBg="1"/>
      <p:bldP spid="30" grpId="0" animBg="1"/>
      <p:bldP spid="3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830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u="sng" dirty="0" smtClean="0">
                <a:latin typeface="Arial Black" panose="020B0A04020102020204" pitchFamily="34" charset="0"/>
                <a:cs typeface="Times New Roman" pitchFamily="18" charset="0"/>
              </a:rPr>
              <a:t>Hipoteza najvećeg specifičnog deformacijskog rada utrošenog na promenu oblika</a:t>
            </a:r>
            <a:endParaRPr lang="en-US" sz="2400" u="sng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738664"/>
              </p:ext>
            </p:extLst>
          </p:nvPr>
        </p:nvGraphicFramePr>
        <p:xfrm>
          <a:off x="457200" y="1422400"/>
          <a:ext cx="35845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25" name="Equation" r:id="rId3" imgW="1777229" imgH="291973" progId="Equation.DSMT4">
                  <p:embed/>
                </p:oleObj>
              </mc:Choice>
              <mc:Fallback>
                <p:oleObj name="Equation" r:id="rId3" imgW="1777229" imgH="29197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22400"/>
                        <a:ext cx="3584575" cy="584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eft Arrow 4"/>
          <p:cNvSpPr/>
          <p:nvPr/>
        </p:nvSpPr>
        <p:spPr>
          <a:xfrm flipV="1">
            <a:off x="4172267" y="1666240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117549"/>
              </p:ext>
            </p:extLst>
          </p:nvPr>
        </p:nvGraphicFramePr>
        <p:xfrm>
          <a:off x="4598987" y="1346200"/>
          <a:ext cx="30210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26" name="Equation" r:id="rId5" imgW="1497950" imgH="393529" progId="Equation.3">
                  <p:embed/>
                </p:oleObj>
              </mc:Choice>
              <mc:Fallback>
                <p:oleObj name="Equation" r:id="rId5" imgW="149795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987" y="1346200"/>
                        <a:ext cx="30210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852740"/>
              </p:ext>
            </p:extLst>
          </p:nvPr>
        </p:nvGraphicFramePr>
        <p:xfrm>
          <a:off x="990600" y="20574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27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574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591714"/>
              </p:ext>
            </p:extLst>
          </p:nvPr>
        </p:nvGraphicFramePr>
        <p:xfrm>
          <a:off x="1979612" y="32766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28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2" y="32766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7" idx="2"/>
            <a:endCxn id="8" idx="1"/>
          </p:cNvCxnSpPr>
          <p:nvPr/>
        </p:nvCxnSpPr>
        <p:spPr>
          <a:xfrm rot="16200000" flipH="1">
            <a:off x="1072753" y="2522141"/>
            <a:ext cx="965200" cy="84851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906526"/>
              </p:ext>
            </p:extLst>
          </p:nvPr>
        </p:nvGraphicFramePr>
        <p:xfrm>
          <a:off x="5638800" y="2498725"/>
          <a:ext cx="2611438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29" name="Equation" r:id="rId11" imgW="1295280" imgH="888840" progId="Equation.DSMT4">
                  <p:embed/>
                </p:oleObj>
              </mc:Choice>
              <mc:Fallback>
                <p:oleObj name="Equation" r:id="rId11" imgW="129528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498725"/>
                        <a:ext cx="2611438" cy="177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eft Arrow 10"/>
          <p:cNvSpPr/>
          <p:nvPr/>
        </p:nvSpPr>
        <p:spPr>
          <a:xfrm flipV="1">
            <a:off x="5257800" y="3352165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45103"/>
              </p:ext>
            </p:extLst>
          </p:nvPr>
        </p:nvGraphicFramePr>
        <p:xfrm>
          <a:off x="2390775" y="3133725"/>
          <a:ext cx="28178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30" name="Equation" r:id="rId13" imgW="1396800" imgH="279360" progId="Equation.DSMT4">
                  <p:embed/>
                </p:oleObj>
              </mc:Choice>
              <mc:Fallback>
                <p:oleObj name="Equation" r:id="rId13" imgW="139680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775" y="3133725"/>
                        <a:ext cx="2817813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077632"/>
              </p:ext>
            </p:extLst>
          </p:nvPr>
        </p:nvGraphicFramePr>
        <p:xfrm>
          <a:off x="2895600" y="3781425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31" name="Equation" r:id="rId15" imgW="139639" imgH="203112" progId="Equation.3">
                  <p:embed/>
                </p:oleObj>
              </mc:Choice>
              <mc:Fallback>
                <p:oleObj name="Equation" r:id="rId15" imgW="139639" imgH="203112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781425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544917"/>
              </p:ext>
            </p:extLst>
          </p:nvPr>
        </p:nvGraphicFramePr>
        <p:xfrm>
          <a:off x="762000" y="4267200"/>
          <a:ext cx="441166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32" name="Equation" r:id="rId16" imgW="2209680" imgH="495000" progId="Equation.DSMT4">
                  <p:embed/>
                </p:oleObj>
              </mc:Choice>
              <mc:Fallback>
                <p:oleObj name="Equation" r:id="rId16" imgW="2209680" imgH="495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267200"/>
                        <a:ext cx="4411663" cy="981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841859"/>
              </p:ext>
            </p:extLst>
          </p:nvPr>
        </p:nvGraphicFramePr>
        <p:xfrm>
          <a:off x="4652963" y="5486400"/>
          <a:ext cx="28908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33" name="Equation" r:id="rId18" imgW="1447172" imgH="291973" progId="Equation.DSMT4">
                  <p:embed/>
                </p:oleObj>
              </mc:Choice>
              <mc:Fallback>
                <p:oleObj name="Equation" r:id="rId18" imgW="1447172" imgH="291973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963" y="5486400"/>
                        <a:ext cx="2890837" cy="57785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5" idx="0"/>
            <a:endCxn id="17" idx="3"/>
          </p:cNvCxnSpPr>
          <p:nvPr/>
        </p:nvCxnSpPr>
        <p:spPr>
          <a:xfrm rot="16200000" flipV="1">
            <a:off x="4561842" y="3949860"/>
            <a:ext cx="1120140" cy="1952939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86200" y="4343400"/>
            <a:ext cx="259242" cy="4572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0991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830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Arial Black" panose="020B0A04020102020204" pitchFamily="34" charset="0"/>
                <a:cs typeface="Times New Roman" pitchFamily="18" charset="0"/>
              </a:rPr>
              <a:t>Proračun čvrstoće vratila opterećenih na savijanje sa uvijanjem</a:t>
            </a:r>
            <a:endParaRPr lang="en-US" sz="2400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000" y="1484293"/>
            <a:ext cx="29718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cs typeface="Times New Roman" pitchFamily="18" charset="0"/>
              </a:rPr>
              <a:t>Uslov čvrstoće:</a:t>
            </a:r>
            <a:endParaRPr lang="en-US" sz="2800" dirty="0"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361619"/>
              </p:ext>
            </p:extLst>
          </p:nvPr>
        </p:nvGraphicFramePr>
        <p:xfrm>
          <a:off x="3000375" y="1741488"/>
          <a:ext cx="25368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646" name="Equation" r:id="rId3" imgW="1257120" imgH="444240" progId="Equation.DSMT4">
                  <p:embed/>
                </p:oleObj>
              </mc:Choice>
              <mc:Fallback>
                <p:oleObj name="Equation" r:id="rId3" imgW="12571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1741488"/>
                        <a:ext cx="2536825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30630"/>
              </p:ext>
            </p:extLst>
          </p:nvPr>
        </p:nvGraphicFramePr>
        <p:xfrm>
          <a:off x="2971800" y="4038600"/>
          <a:ext cx="38433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647" name="Equation" r:id="rId5" imgW="1904760" imgH="355320" progId="Equation.DSMT4">
                  <p:embed/>
                </p:oleObj>
              </mc:Choice>
              <mc:Fallback>
                <p:oleObj name="Equation" r:id="rId5" imgW="1904760" imgH="3553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038600"/>
                        <a:ext cx="3843338" cy="71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865883"/>
              </p:ext>
            </p:extLst>
          </p:nvPr>
        </p:nvGraphicFramePr>
        <p:xfrm>
          <a:off x="2982912" y="4927600"/>
          <a:ext cx="45608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648" name="Equation" r:id="rId7" imgW="2260440" imgH="355320" progId="Equation.DSMT4">
                  <p:embed/>
                </p:oleObj>
              </mc:Choice>
              <mc:Fallback>
                <p:oleObj name="Equation" r:id="rId7" imgW="2260440" imgH="3553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2" y="4927600"/>
                        <a:ext cx="4560888" cy="71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2905780"/>
            <a:ext cx="29718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cs typeface="Times New Roman" pitchFamily="18" charset="0"/>
              </a:rPr>
              <a:t>Šesta hipoteza:</a:t>
            </a:r>
            <a:endParaRPr lang="en-US" sz="2800" dirty="0"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716527"/>
              </p:ext>
            </p:extLst>
          </p:nvPr>
        </p:nvGraphicFramePr>
        <p:xfrm>
          <a:off x="2971800" y="3187700"/>
          <a:ext cx="38433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649" name="Equation" r:id="rId9" imgW="1904760" imgH="355320" progId="Equation.DSMT4">
                  <p:embed/>
                </p:oleObj>
              </mc:Choice>
              <mc:Fallback>
                <p:oleObj name="Equation" r:id="rId9" imgW="1904760" imgH="3553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187700"/>
                        <a:ext cx="3843338" cy="71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38400" y="4114800"/>
            <a:ext cx="533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cs typeface="Times New Roman" pitchFamily="18" charset="0"/>
              </a:rPr>
              <a:t>ili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5039380"/>
            <a:ext cx="533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cs typeface="Times New Roman" pitchFamily="18" charset="0"/>
              </a:rPr>
              <a:t>ili</a:t>
            </a:r>
            <a:endParaRPr 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2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/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830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Arial Black" panose="020B0A04020102020204" pitchFamily="34" charset="0"/>
                <a:cs typeface="Times New Roman" pitchFamily="18" charset="0"/>
              </a:rPr>
              <a:t>Dimenzionisanje vratila opterećenih na savijanje sa uvijanjem</a:t>
            </a:r>
            <a:endParaRPr lang="en-US" sz="2400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484293"/>
            <a:ext cx="46482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cs typeface="Times New Roman" pitchFamily="18" charset="0"/>
              </a:rPr>
              <a:t>Potreban </a:t>
            </a:r>
            <a:r>
              <a:rPr lang="sr-Latn-CS" sz="2800" i="1" dirty="0" smtClean="0">
                <a:cs typeface="Times New Roman" pitchFamily="18" charset="0"/>
              </a:rPr>
              <a:t>W</a:t>
            </a:r>
            <a:r>
              <a:rPr lang="sr-Latn-CS" sz="2800" i="1" baseline="-25000" dirty="0" smtClean="0">
                <a:cs typeface="Times New Roman" pitchFamily="18" charset="0"/>
              </a:rPr>
              <a:t>x</a:t>
            </a:r>
            <a:r>
              <a:rPr lang="sr-Latn-CS" sz="2800" dirty="0" smtClean="0">
                <a:cs typeface="Times New Roman" pitchFamily="18" charset="0"/>
              </a:rPr>
              <a:t> za proizvoljan poprečni presek:</a:t>
            </a:r>
            <a:endParaRPr lang="en-US" sz="2800" dirty="0"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531587"/>
              </p:ext>
            </p:extLst>
          </p:nvPr>
        </p:nvGraphicFramePr>
        <p:xfrm>
          <a:off x="4648200" y="1745903"/>
          <a:ext cx="22034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61" name="Equation" r:id="rId3" imgW="1091880" imgH="457200" progId="Equation.DSMT4">
                  <p:embed/>
                </p:oleObj>
              </mc:Choice>
              <mc:Fallback>
                <p:oleObj name="Equation" r:id="rId3" imgW="109188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745903"/>
                        <a:ext cx="220345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2932093"/>
            <a:ext cx="46482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cs typeface="Times New Roman" pitchFamily="18" charset="0"/>
              </a:rPr>
              <a:t>Potreban prečnik </a:t>
            </a:r>
            <a:r>
              <a:rPr lang="sr-Latn-CS" sz="2800" i="1" dirty="0" smtClean="0">
                <a:cs typeface="Times New Roman" pitchFamily="18" charset="0"/>
              </a:rPr>
              <a:t>d</a:t>
            </a:r>
            <a:r>
              <a:rPr lang="sr-Latn-CS" sz="2800" dirty="0" smtClean="0">
                <a:cs typeface="Times New Roman" pitchFamily="18" charset="0"/>
              </a:rPr>
              <a:t> za proizvoljan poprečni presek:</a:t>
            </a:r>
            <a:endParaRPr lang="en-US" sz="2800" dirty="0"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560865"/>
              </p:ext>
            </p:extLst>
          </p:nvPr>
        </p:nvGraphicFramePr>
        <p:xfrm>
          <a:off x="4648200" y="3409146"/>
          <a:ext cx="25876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62" name="Equation" r:id="rId5" imgW="1282680" imgH="507960" progId="Equation.DSMT4">
                  <p:embed/>
                </p:oleObj>
              </mc:Choice>
              <mc:Fallback>
                <p:oleObj name="Equation" r:id="rId5" imgW="128268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409146"/>
                        <a:ext cx="2587625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279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30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SLOŽENO OPTEREĆENJE </a:t>
            </a:r>
            <a:r>
              <a:rPr lang="sr-Latn-CS" sz="30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  <a:sym typeface="Symbol"/>
              </a:rPr>
              <a:t> PRIMER 1</a:t>
            </a:r>
            <a:endParaRPr lang="sr-Latn-CS" sz="3000" dirty="0" smtClean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0"/>
            <a:ext cx="8229600" cy="29854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Linijski element na gornjoj slici složeno je 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opterećen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sr-Latn-C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Analizirati 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čvrstoću elementa s obzirom na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1., 2., 3., 5. i 6. hipotezu 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o razaranju materijala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sr-Latn-C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CS" sz="2800" b="1" dirty="0" smtClean="0">
                <a:cs typeface="Times New Roman" pitchFamily="18" charset="0"/>
              </a:rPr>
              <a:t>PODACI: 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= 1,5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kN, 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M =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sr-Latn-C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                  d</a:t>
            </a:r>
            <a:r>
              <a:rPr lang="sr-Latn-CS" sz="28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= 8 cm, d</a:t>
            </a:r>
            <a:r>
              <a:rPr lang="sr-Latn-CS" sz="2800" baseline="-250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 = 70 cm, </a:t>
            </a:r>
            <a:r>
              <a:rPr lang="sr-Latn-CS" sz="28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 = 80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cm,</a:t>
            </a:r>
          </a:p>
          <a:p>
            <a:pPr algn="just"/>
            <a:r>
              <a:rPr lang="sr-Latn-CS" sz="2800" dirty="0" smtClean="0">
                <a:latin typeface="Symbol" panose="05050102010706020507" pitchFamily="18" charset="2"/>
                <a:cs typeface="Times New Roman" pitchFamily="18" charset="0"/>
              </a:rPr>
              <a:t>                   s</a:t>
            </a:r>
            <a:r>
              <a:rPr lang="sr-Latn-CS" sz="2800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sr-Latn-CS" sz="2800" dirty="0" smtClean="0">
                <a:latin typeface="Symbol" panose="05050102010706020507" pitchFamily="18" charset="2"/>
                <a:cs typeface="Times New Roman" pitchFamily="18" charset="0"/>
              </a:rPr>
              <a:t>s</a:t>
            </a:r>
            <a:r>
              <a:rPr lang="sr-Latn-CS" sz="2800" baseline="-25000" dirty="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sr-Latn-CS" sz="2800" dirty="0" smtClean="0">
                <a:latin typeface="Symbol" panose="05050102010706020507" pitchFamily="18" charset="2"/>
                <a:cs typeface="Times New Roman" pitchFamily="18" charset="0"/>
              </a:rPr>
              <a:t>s</a:t>
            </a:r>
            <a:r>
              <a:rPr lang="sr-Latn-CS" sz="2800" baseline="-25000" dirty="0" smtClean="0"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= 10 kN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/cm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 = 100 M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Pa.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8" y="1124990"/>
            <a:ext cx="6683432" cy="177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  <a:sym typeface="Symbol"/>
              </a:rPr>
              <a:t>REŠENJE PRIMERA 1</a:t>
            </a:r>
            <a:endParaRPr lang="sr-Latn-CS" sz="3200" dirty="0" smtClean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036638"/>
            <a:ext cx="8229600" cy="1020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AutoNum type="arabicParenR"/>
            </a:pPr>
            <a:r>
              <a:rPr lang="sr-Latn-CS" sz="28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  <a:sym typeface="Symbol"/>
              </a:rPr>
              <a:t>Geometrijske karakteristike</a:t>
            </a:r>
          </a:p>
          <a:p>
            <a:r>
              <a:rPr lang="sr-Latn-CS" sz="2800" dirty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  <a:sym typeface="Symbol"/>
              </a:rPr>
              <a:t> </a:t>
            </a:r>
            <a:r>
              <a:rPr lang="sr-Latn-CS" sz="28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  <a:sym typeface="Symbol"/>
              </a:rPr>
              <a:t>   poprečnog preseka linijskog elementa</a:t>
            </a:r>
            <a:endParaRPr lang="sr-Latn-CS" sz="2800" dirty="0" smtClean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651960"/>
              </p:ext>
            </p:extLst>
          </p:nvPr>
        </p:nvGraphicFramePr>
        <p:xfrm>
          <a:off x="571500" y="3098800"/>
          <a:ext cx="6400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34" name="Equation" r:id="rId3" imgW="3174840" imgH="558720" progId="Equation.DSMT4">
                  <p:embed/>
                </p:oleObj>
              </mc:Choice>
              <mc:Fallback>
                <p:oleObj name="Equation" r:id="rId3" imgW="3174840" imgH="5587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3098800"/>
                        <a:ext cx="6400800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15200" y="3302000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(1.1)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684844"/>
              </p:ext>
            </p:extLst>
          </p:nvPr>
        </p:nvGraphicFramePr>
        <p:xfrm>
          <a:off x="571500" y="4648200"/>
          <a:ext cx="19716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35" name="Equation" r:id="rId5" imgW="977760" imgH="228600" progId="Equation.DSMT4">
                  <p:embed/>
                </p:oleObj>
              </mc:Choice>
              <mc:Fallback>
                <p:oleObj name="Equation" r:id="rId5" imgW="977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648200"/>
                        <a:ext cx="1971675" cy="457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15200" y="4521200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(1.2)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232819"/>
            <a:ext cx="1600200" cy="51038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2800" u="sng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Površina</a:t>
            </a:r>
            <a:endParaRPr lang="sr-Latn-CS" sz="2800" u="sng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8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539790"/>
              </p:ext>
            </p:extLst>
          </p:nvPr>
        </p:nvGraphicFramePr>
        <p:xfrm>
          <a:off x="495300" y="1246188"/>
          <a:ext cx="6554788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54" name="Equation" r:id="rId3" imgW="3251160" imgH="558720" progId="Equation.DSMT4">
                  <p:embed/>
                </p:oleObj>
              </mc:Choice>
              <mc:Fallback>
                <p:oleObj name="Equation" r:id="rId3" imgW="325116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1246188"/>
                        <a:ext cx="6554788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15200" y="1450181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(1.3)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103929"/>
              </p:ext>
            </p:extLst>
          </p:nvPr>
        </p:nvGraphicFramePr>
        <p:xfrm>
          <a:off x="482600" y="2782888"/>
          <a:ext cx="21510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55" name="Equation" r:id="rId5" imgW="1066680" imgH="241200" progId="Equation.DSMT4">
                  <p:embed/>
                </p:oleObj>
              </mc:Choice>
              <mc:Fallback>
                <p:oleObj name="Equation" r:id="rId5" imgW="1066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2782888"/>
                        <a:ext cx="2151063" cy="482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15200" y="2669381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(1.4)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81000"/>
            <a:ext cx="4114800" cy="51038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2800" u="sng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Moment otpora za osu x</a:t>
            </a:r>
            <a:endParaRPr lang="sr-Latn-CS" sz="2800" u="sng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3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685798"/>
              </p:ext>
            </p:extLst>
          </p:nvPr>
        </p:nvGraphicFramePr>
        <p:xfrm>
          <a:off x="495300" y="1246188"/>
          <a:ext cx="6554788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82" name="Equation" r:id="rId3" imgW="3251160" imgH="558720" progId="Equation.DSMT4">
                  <p:embed/>
                </p:oleObj>
              </mc:Choice>
              <mc:Fallback>
                <p:oleObj name="Equation" r:id="rId3" imgW="325116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1246188"/>
                        <a:ext cx="6554788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15200" y="1450181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50645"/>
              </p:ext>
            </p:extLst>
          </p:nvPr>
        </p:nvGraphicFramePr>
        <p:xfrm>
          <a:off x="482600" y="2782888"/>
          <a:ext cx="21510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83" name="Equation" r:id="rId5" imgW="1066680" imgH="241200" progId="Equation.DSMT4">
                  <p:embed/>
                </p:oleObj>
              </mc:Choice>
              <mc:Fallback>
                <p:oleObj name="Equation" r:id="rId5" imgW="1066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2782888"/>
                        <a:ext cx="2151063" cy="482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15200" y="2669381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81000"/>
            <a:ext cx="4114800" cy="51038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u="sng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Polarni</a:t>
            </a:r>
            <a:r>
              <a:rPr lang="en-US" sz="2800" u="sng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 moment </a:t>
            </a:r>
            <a:r>
              <a:rPr lang="sr-Latn-CS" sz="2800" u="sng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otpora</a:t>
            </a:r>
            <a:endParaRPr lang="sr-Latn-CS" sz="2800" u="sng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7075" y="990600"/>
            <a:ext cx="5334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Granična vrednost je zatezna ćvrstoća R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Kriterijum zatezne čvrstoće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1474" name="Object 2"/>
          <p:cNvGraphicFramePr>
            <a:graphicFrameLocks noChangeAspect="1"/>
          </p:cNvGraphicFramePr>
          <p:nvPr/>
        </p:nvGraphicFramePr>
        <p:xfrm>
          <a:off x="5375275" y="1600200"/>
          <a:ext cx="12795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24" name="Equation" r:id="rId3" imgW="634680" imgH="228600" progId="Equation.3">
                  <p:embed/>
                </p:oleObj>
              </mc:Choice>
              <mc:Fallback>
                <p:oleObj name="Equation" r:id="rId3" imgW="634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1600200"/>
                        <a:ext cx="12795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27075" y="2362200"/>
            <a:ext cx="534987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Granična vrednost je granica tečenja  R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eH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ili konvencionalna granica tečenja R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p0.2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 – 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Kriterijum tečenja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5340350" y="3276600"/>
          <a:ext cx="14827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25" name="Equation" r:id="rId5" imgW="736560" imgH="457200" progId="Equation.3">
                  <p:embed/>
                </p:oleObj>
              </mc:Choice>
              <mc:Fallback>
                <p:oleObj name="Equation" r:id="rId5" imgW="736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350" y="3276600"/>
                        <a:ext cx="1482725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27076" y="4419600"/>
            <a:ext cx="7010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Granična vrednost je dozvoljeni napon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definisan na osnovu zatezne čvrstoće ili granice tečenja i stepena sigurnosti - 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Kriterijum dozvoljenog napona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1477" name="Object 5"/>
          <p:cNvGraphicFramePr>
            <a:graphicFrameLocks noChangeAspect="1"/>
          </p:cNvGraphicFramePr>
          <p:nvPr/>
        </p:nvGraphicFramePr>
        <p:xfrm>
          <a:off x="6975475" y="5410200"/>
          <a:ext cx="12541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26" name="Equation" r:id="rId7" imgW="622080" imgH="228600" progId="Equation.3">
                  <p:embed/>
                </p:oleObj>
              </mc:Choice>
              <mc:Fallback>
                <p:oleObj name="Equation" r:id="rId7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5475" y="5410200"/>
                        <a:ext cx="12541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879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7315200" y="2135981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(1.7)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352695"/>
              </p:ext>
            </p:extLst>
          </p:nvPr>
        </p:nvGraphicFramePr>
        <p:xfrm>
          <a:off x="512763" y="3429000"/>
          <a:ext cx="24590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15" name="Equation" r:id="rId3" imgW="1218960" imgH="241200" progId="Equation.DSMT4">
                  <p:embed/>
                </p:oleObj>
              </mc:Choice>
              <mc:Fallback>
                <p:oleObj name="Equation" r:id="rId3" imgW="1218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3429000"/>
                        <a:ext cx="2459037" cy="482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15200" y="3355181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(1.8)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5334000" cy="51038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u="sng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Max presečni moment savijanja</a:t>
            </a:r>
            <a:endParaRPr lang="sr-Latn-CS" sz="2800" u="sng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28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  <a:sym typeface="Symbol"/>
              </a:rPr>
              <a:t>2) Presečne veličine</a:t>
            </a:r>
            <a:endParaRPr lang="sr-Latn-CS" sz="2800" dirty="0" smtClean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944216"/>
              </p:ext>
            </p:extLst>
          </p:nvPr>
        </p:nvGraphicFramePr>
        <p:xfrm>
          <a:off x="519113" y="2197100"/>
          <a:ext cx="47386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16" name="Equation" r:id="rId5" imgW="2349360" imgH="253800" progId="Equation.DSMT4">
                  <p:embed/>
                </p:oleObj>
              </mc:Choice>
              <mc:Fallback>
                <p:oleObj name="Equation" r:id="rId5" imgW="2349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197100"/>
                        <a:ext cx="4738687" cy="508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799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61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7315200" y="1295400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(1.9)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516907"/>
              </p:ext>
            </p:extLst>
          </p:nvPr>
        </p:nvGraphicFramePr>
        <p:xfrm>
          <a:off x="469900" y="2357438"/>
          <a:ext cx="23066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238" name="Equation" r:id="rId3" imgW="1143000" imgH="241200" progId="Equation.DSMT4">
                  <p:embed/>
                </p:oleObj>
              </mc:Choice>
              <mc:Fallback>
                <p:oleObj name="Equation" r:id="rId3" imgW="1143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2357438"/>
                        <a:ext cx="2306638" cy="482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62800" y="2283619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(1.10)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57200"/>
            <a:ext cx="7086600" cy="51038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u="sng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Max presečni moment uvijanja,</a:t>
            </a:r>
            <a:endParaRPr lang="sr-Latn-CS" sz="2800" u="sng" baseline="-250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589359"/>
              </p:ext>
            </p:extLst>
          </p:nvPr>
        </p:nvGraphicFramePr>
        <p:xfrm>
          <a:off x="490537" y="1369219"/>
          <a:ext cx="29194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239" name="Equation" r:id="rId5" imgW="1447560" imgH="241200" progId="Equation.DSMT4">
                  <p:embed/>
                </p:oleObj>
              </mc:Choice>
              <mc:Fallback>
                <p:oleObj name="Equation" r:id="rId5" imgW="1447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" y="1369219"/>
                        <a:ext cx="2919413" cy="482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497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62</a:t>
            </a:fld>
            <a:endParaRPr lang="sr-Latn-RS"/>
          </a:p>
        </p:txBody>
      </p:sp>
      <p:sp>
        <p:nvSpPr>
          <p:cNvPr id="4" name="TextBox 3"/>
          <p:cNvSpPr txBox="1"/>
          <p:nvPr/>
        </p:nvSpPr>
        <p:spPr>
          <a:xfrm>
            <a:off x="7162800" y="2135981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(1.11)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019901"/>
              </p:ext>
            </p:extLst>
          </p:nvPr>
        </p:nvGraphicFramePr>
        <p:xfrm>
          <a:off x="561975" y="3860800"/>
          <a:ext cx="26114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02" name="Equation" r:id="rId3" imgW="1295280" imgH="241200" progId="Equation.DSMT4">
                  <p:embed/>
                </p:oleObj>
              </mc:Choice>
              <mc:Fallback>
                <p:oleObj name="Equation" r:id="rId3" imgW="1295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3860800"/>
                        <a:ext cx="2611438" cy="482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62800" y="3820180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(1.12)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066800"/>
            <a:ext cx="4114800" cy="51038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u="sng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Prva hipoteza</a:t>
            </a:r>
            <a:endParaRPr lang="sr-Latn-CS" sz="2800" u="sng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28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  <a:sym typeface="Symbol"/>
              </a:rPr>
              <a:t>2) Analiza čvrstoće</a:t>
            </a:r>
            <a:endParaRPr lang="sr-Latn-CS" sz="2800" dirty="0" smtClean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616787"/>
              </p:ext>
            </p:extLst>
          </p:nvPr>
        </p:nvGraphicFramePr>
        <p:xfrm>
          <a:off x="635000" y="1752600"/>
          <a:ext cx="558641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03" name="Equation" r:id="rId5" imgW="2768400" imgH="812520" progId="Equation.DSMT4">
                  <p:embed/>
                </p:oleObj>
              </mc:Choice>
              <mc:Fallback>
                <p:oleObj name="Equation" r:id="rId5" imgW="2768400" imgH="8125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752600"/>
                        <a:ext cx="5586413" cy="162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39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63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7162800" y="611981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(1.13)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161039"/>
              </p:ext>
            </p:extLst>
          </p:nvPr>
        </p:nvGraphicFramePr>
        <p:xfrm>
          <a:off x="563562" y="1781175"/>
          <a:ext cx="27892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505" name="Equation" r:id="rId3" imgW="1384200" imgH="253800" progId="Equation.DSMT4">
                  <p:embed/>
                </p:oleObj>
              </mc:Choice>
              <mc:Fallback>
                <p:oleObj name="Equation" r:id="rId3" imgW="1384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2" y="1781175"/>
                        <a:ext cx="2789238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62800" y="1752600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(1.14)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68905"/>
              </p:ext>
            </p:extLst>
          </p:nvPr>
        </p:nvGraphicFramePr>
        <p:xfrm>
          <a:off x="539750" y="596900"/>
          <a:ext cx="53276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506" name="Equation" r:id="rId5" imgW="2641320" imgH="444240" progId="Equation.DSMT4">
                  <p:embed/>
                </p:oleObj>
              </mc:Choice>
              <mc:Fallback>
                <p:oleObj name="Equation" r:id="rId5" imgW="26413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96900"/>
                        <a:ext cx="5327650" cy="889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62800" y="3812381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(1.15)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766382"/>
              </p:ext>
            </p:extLst>
          </p:nvPr>
        </p:nvGraphicFramePr>
        <p:xfrm>
          <a:off x="587375" y="5156200"/>
          <a:ext cx="28416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507" name="Equation" r:id="rId7" imgW="1409400" imgH="241200" progId="Equation.DSMT4">
                  <p:embed/>
                </p:oleObj>
              </mc:Choice>
              <mc:Fallback>
                <p:oleObj name="Equation" r:id="rId7" imgW="1409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5156200"/>
                        <a:ext cx="2841625" cy="482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62800" y="5115580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(1.16)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3200"/>
            <a:ext cx="4114800" cy="51038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u="sng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Druga hipoteza</a:t>
            </a:r>
            <a:endParaRPr lang="sr-Latn-CS" sz="2800" u="sng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576774"/>
              </p:ext>
            </p:extLst>
          </p:nvPr>
        </p:nvGraphicFramePr>
        <p:xfrm>
          <a:off x="533400" y="3568700"/>
          <a:ext cx="6251576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508" name="Equation" r:id="rId9" imgW="3098520" imgH="558720" progId="Equation.DSMT4">
                  <p:embed/>
                </p:oleObj>
              </mc:Choice>
              <mc:Fallback>
                <p:oleObj name="Equation" r:id="rId9" imgW="3098520" imgH="55872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68700"/>
                        <a:ext cx="6251576" cy="1117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888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64</a:t>
            </a:fld>
            <a:endParaRPr lang="sr-Latn-RS"/>
          </a:p>
        </p:txBody>
      </p:sp>
      <p:sp>
        <p:nvSpPr>
          <p:cNvPr id="8" name="TextBox 7"/>
          <p:cNvSpPr txBox="1"/>
          <p:nvPr/>
        </p:nvSpPr>
        <p:spPr>
          <a:xfrm>
            <a:off x="7162800" y="611981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946378"/>
              </p:ext>
            </p:extLst>
          </p:nvPr>
        </p:nvGraphicFramePr>
        <p:xfrm>
          <a:off x="409575" y="1781175"/>
          <a:ext cx="29702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25" name="Equation" r:id="rId3" imgW="1473120" imgH="253800" progId="Equation.DSMT4">
                  <p:embed/>
                </p:oleObj>
              </mc:Choice>
              <mc:Fallback>
                <p:oleObj name="Equation" r:id="rId3" imgW="1473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1781175"/>
                        <a:ext cx="2970213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62800" y="1752600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159133"/>
              </p:ext>
            </p:extLst>
          </p:nvPr>
        </p:nvGraphicFramePr>
        <p:xfrm>
          <a:off x="538163" y="596900"/>
          <a:ext cx="548163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26" name="Equation" r:id="rId5" imgW="2717640" imgH="444240" progId="Equation.DSMT4">
                  <p:embed/>
                </p:oleObj>
              </mc:Choice>
              <mc:Fallback>
                <p:oleObj name="Equation" r:id="rId5" imgW="27176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596900"/>
                        <a:ext cx="5481637" cy="889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62800" y="3581400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(1.19)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013473"/>
              </p:ext>
            </p:extLst>
          </p:nvPr>
        </p:nvGraphicFramePr>
        <p:xfrm>
          <a:off x="360362" y="4610100"/>
          <a:ext cx="26114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27" name="Equation" r:id="rId7" imgW="1295280" imgH="241200" progId="Equation.DSMT4">
                  <p:embed/>
                </p:oleObj>
              </mc:Choice>
              <mc:Fallback>
                <p:oleObj name="Equation" r:id="rId7" imgW="1295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2" y="4610100"/>
                        <a:ext cx="2611438" cy="482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162800" y="4569619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(1.20)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1000" y="2743200"/>
            <a:ext cx="4114800" cy="51038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u="sng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Treća hipoteza</a:t>
            </a:r>
            <a:endParaRPr lang="sr-Latn-CS" sz="2800" u="sng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185898"/>
              </p:ext>
            </p:extLst>
          </p:nvPr>
        </p:nvGraphicFramePr>
        <p:xfrm>
          <a:off x="395287" y="3643313"/>
          <a:ext cx="66913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28" name="Equation" r:id="rId9" imgW="3352680" imgH="304560" progId="Equation.DSMT4">
                  <p:embed/>
                </p:oleObj>
              </mc:Choice>
              <mc:Fallback>
                <p:oleObj name="Equation" r:id="rId9" imgW="3352680" imgH="304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" y="3643313"/>
                        <a:ext cx="6691313" cy="6032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368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65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7162800" y="611981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(1.21)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286967"/>
              </p:ext>
            </p:extLst>
          </p:nvPr>
        </p:nvGraphicFramePr>
        <p:xfrm>
          <a:off x="534987" y="1781175"/>
          <a:ext cx="29702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49" name="Equation" r:id="rId3" imgW="1473120" imgH="253800" progId="Equation.DSMT4">
                  <p:embed/>
                </p:oleObj>
              </mc:Choice>
              <mc:Fallback>
                <p:oleObj name="Equation" r:id="rId3" imgW="1473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7" y="1781175"/>
                        <a:ext cx="2970213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62800" y="1752600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(1.22)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23382"/>
              </p:ext>
            </p:extLst>
          </p:nvPr>
        </p:nvGraphicFramePr>
        <p:xfrm>
          <a:off x="563563" y="596900"/>
          <a:ext cx="545623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50" name="Equation" r:id="rId5" imgW="2705040" imgH="444240" progId="Equation.DSMT4">
                  <p:embed/>
                </p:oleObj>
              </mc:Choice>
              <mc:Fallback>
                <p:oleObj name="Equation" r:id="rId5" imgW="27050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596900"/>
                        <a:ext cx="5456237" cy="889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62800" y="3719512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(1.23)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758578"/>
              </p:ext>
            </p:extLst>
          </p:nvPr>
        </p:nvGraphicFramePr>
        <p:xfrm>
          <a:off x="482600" y="4913313"/>
          <a:ext cx="3175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51" name="Equation" r:id="rId7" imgW="1574640" imgH="241200" progId="Equation.DSMT4">
                  <p:embed/>
                </p:oleObj>
              </mc:Choice>
              <mc:Fallback>
                <p:oleObj name="Equation" r:id="rId7" imgW="1574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4913313"/>
                        <a:ext cx="3175000" cy="482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62800" y="4872692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(1.24)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3200"/>
            <a:ext cx="4114800" cy="51038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u="sng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Peta hipoteza</a:t>
            </a:r>
            <a:endParaRPr lang="sr-Latn-CS" sz="2800" u="sng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820735"/>
              </p:ext>
            </p:extLst>
          </p:nvPr>
        </p:nvGraphicFramePr>
        <p:xfrm>
          <a:off x="495300" y="3581400"/>
          <a:ext cx="5981700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52" name="Equation" r:id="rId9" imgW="2997000" imgH="507960" progId="Equation.DSMT4">
                  <p:embed/>
                </p:oleObj>
              </mc:Choice>
              <mc:Fallback>
                <p:oleObj name="Equation" r:id="rId9" imgW="29970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3581400"/>
                        <a:ext cx="5981700" cy="10048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765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66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7162800" y="611981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(1.25)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426707"/>
              </p:ext>
            </p:extLst>
          </p:nvPr>
        </p:nvGraphicFramePr>
        <p:xfrm>
          <a:off x="534987" y="1781175"/>
          <a:ext cx="29702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72" name="Equation" r:id="rId3" imgW="1473120" imgH="253800" progId="Equation.DSMT4">
                  <p:embed/>
                </p:oleObj>
              </mc:Choice>
              <mc:Fallback>
                <p:oleObj name="Equation" r:id="rId3" imgW="1473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7" y="1781175"/>
                        <a:ext cx="2970213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62800" y="1752600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(1.26)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852486"/>
              </p:ext>
            </p:extLst>
          </p:nvPr>
        </p:nvGraphicFramePr>
        <p:xfrm>
          <a:off x="536575" y="596900"/>
          <a:ext cx="56356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73" name="Equation" r:id="rId5" imgW="2793960" imgH="444240" progId="Equation.DSMT4">
                  <p:embed/>
                </p:oleObj>
              </mc:Choice>
              <mc:Fallback>
                <p:oleObj name="Equation" r:id="rId5" imgW="2793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596900"/>
                        <a:ext cx="5635625" cy="889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62800" y="3719512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(1.27)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14788"/>
              </p:ext>
            </p:extLst>
          </p:nvPr>
        </p:nvGraphicFramePr>
        <p:xfrm>
          <a:off x="508000" y="4913313"/>
          <a:ext cx="3149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74" name="Equation" r:id="rId7" imgW="1562040" imgH="241200" progId="Equation.DSMT4">
                  <p:embed/>
                </p:oleObj>
              </mc:Choice>
              <mc:Fallback>
                <p:oleObj name="Equation" r:id="rId7" imgW="1562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4913313"/>
                        <a:ext cx="3149600" cy="482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62800" y="4872692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(1.28)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3200"/>
            <a:ext cx="4114800" cy="51038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u="sng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Šesta hipoteza</a:t>
            </a:r>
            <a:endParaRPr lang="sr-Latn-CS" sz="2800" u="sng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228027"/>
              </p:ext>
            </p:extLst>
          </p:nvPr>
        </p:nvGraphicFramePr>
        <p:xfrm>
          <a:off x="495300" y="3581400"/>
          <a:ext cx="5981700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75" name="Equation" r:id="rId9" imgW="2997000" imgH="507960" progId="Equation.DSMT4">
                  <p:embed/>
                </p:oleObj>
              </mc:Choice>
              <mc:Fallback>
                <p:oleObj name="Equation" r:id="rId9" imgW="29970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3581400"/>
                        <a:ext cx="5981700" cy="10048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224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67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7162800" y="611981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(1.29)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608705"/>
              </p:ext>
            </p:extLst>
          </p:nvPr>
        </p:nvGraphicFramePr>
        <p:xfrm>
          <a:off x="611187" y="1781175"/>
          <a:ext cx="29702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95" name="Equation" r:id="rId3" imgW="1473120" imgH="253800" progId="Equation.DSMT4">
                  <p:embed/>
                </p:oleObj>
              </mc:Choice>
              <mc:Fallback>
                <p:oleObj name="Equation" r:id="rId3" imgW="1473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7" y="1781175"/>
                        <a:ext cx="2970213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62800" y="1752600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(1.30)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642234"/>
              </p:ext>
            </p:extLst>
          </p:nvPr>
        </p:nvGraphicFramePr>
        <p:xfrm>
          <a:off x="587375" y="596900"/>
          <a:ext cx="55848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96" name="Equation" r:id="rId5" imgW="2768400" imgH="444240" progId="Equation.DSMT4">
                  <p:embed/>
                </p:oleObj>
              </mc:Choice>
              <mc:Fallback>
                <p:oleObj name="Equation" r:id="rId5" imgW="27684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596900"/>
                        <a:ext cx="5584825" cy="889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445569"/>
              </p:ext>
            </p:extLst>
          </p:nvPr>
        </p:nvGraphicFramePr>
        <p:xfrm>
          <a:off x="533400" y="3108960"/>
          <a:ext cx="4648200" cy="22250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HIPOTEZA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sr-Latn-RS" baseline="-25000" noProof="0" dirty="0" smtClean="0"/>
                        <a:t>ekv,max</a:t>
                      </a:r>
                      <a:r>
                        <a:rPr lang="sr-Latn-RS" baseline="-25000" dirty="0" smtClean="0"/>
                        <a:t>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ym typeface="Symbol"/>
                        </a:rPr>
                        <a:t>kN/cm</a:t>
                      </a:r>
                      <a:r>
                        <a:rPr lang="en-US" baseline="30000" dirty="0" smtClean="0">
                          <a:sym typeface="Symbol"/>
                        </a:rPr>
                        <a:t>2</a:t>
                      </a:r>
                      <a:r>
                        <a:rPr lang="en-US" baseline="0" dirty="0" smtClean="0">
                          <a:sym typeface="Symbol"/>
                        </a:rPr>
                        <a:t></a:t>
                      </a:r>
                      <a:endParaRPr lang="sr-Latn-R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1.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6,490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2.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6,706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3.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7,211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5.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6,742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6.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6,879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134824"/>
              </p:ext>
            </p:extLst>
          </p:nvPr>
        </p:nvGraphicFramePr>
        <p:xfrm>
          <a:off x="5341938" y="3962400"/>
          <a:ext cx="22780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97" name="Equation" r:id="rId7" imgW="1130040" imgH="241200" progId="Equation.DSMT4">
                  <p:embed/>
                </p:oleObj>
              </mc:Choice>
              <mc:Fallback>
                <p:oleObj name="Equation" r:id="rId7" imgW="113004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938" y="3962400"/>
                        <a:ext cx="2278062" cy="482600"/>
                      </a:xfrm>
                      <a:prstGeom prst="rect">
                        <a:avLst/>
                      </a:prstGeom>
                      <a:solidFill>
                        <a:srgbClr val="FAD9CD"/>
                      </a:solidFill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533400" y="2613819"/>
            <a:ext cx="4648200" cy="51038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+mn-lt"/>
                <a:cs typeface="Times New Roman" pitchFamily="18" charset="0"/>
                <a:sym typeface="Symbol"/>
              </a:rPr>
              <a:t>T</a:t>
            </a:r>
            <a:r>
              <a:rPr lang="sr-Latn-RS" sz="2400" i="1" dirty="0" smtClean="0">
                <a:solidFill>
                  <a:schemeClr val="tx1"/>
                </a:solidFill>
                <a:latin typeface="+mn-lt"/>
                <a:cs typeface="Times New Roman" pitchFamily="18" charset="0"/>
                <a:sym typeface="Symbol"/>
              </a:rPr>
              <a:t>abela 1.1 Max ekvivalentni naponi</a:t>
            </a:r>
            <a:endParaRPr lang="sr-Latn-CS" sz="2400" i="1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1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68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30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SLOŽENO OPTEREĆENJE </a:t>
            </a:r>
            <a:r>
              <a:rPr lang="sr-Latn-CS" sz="30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  <a:sym typeface="Symbol"/>
              </a:rPr>
              <a:t> PRIMER 2</a:t>
            </a:r>
            <a:endParaRPr lang="sr-Latn-CS" sz="3000" dirty="0" smtClean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160455"/>
            <a:ext cx="8229600" cy="29854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Linijski element na gornjoj slici složeno je 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opterećen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sr-Latn-C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Analizirati 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čvrstoću elementa s obzirom na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šestu 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hipoteza o razaranju materijala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sr-Latn-C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CS" sz="2800" b="1" dirty="0" smtClean="0">
                <a:cs typeface="Times New Roman" pitchFamily="18" charset="0"/>
              </a:rPr>
              <a:t>PODACI: 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sr-Latn-C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= 1,5 kN, F</a:t>
            </a:r>
            <a:r>
              <a:rPr lang="sr-Latn-C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 = 18 kN, M = 900 Nm, </a:t>
            </a:r>
            <a:endParaRPr lang="sr-Latn-C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                  d</a:t>
            </a:r>
            <a:r>
              <a:rPr lang="sr-Latn-CS" sz="28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= 8 cm, d</a:t>
            </a:r>
            <a:r>
              <a:rPr lang="sr-Latn-CS" sz="2800" baseline="-250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 = 70 cm, </a:t>
            </a:r>
            <a:r>
              <a:rPr lang="sr-Latn-CS" sz="28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 = 80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cm,</a:t>
            </a:r>
          </a:p>
          <a:p>
            <a:pPr algn="just"/>
            <a:r>
              <a:rPr lang="sr-Latn-CS" sz="2800" dirty="0" smtClean="0">
                <a:latin typeface="Symbol" panose="05050102010706020507" pitchFamily="18" charset="2"/>
                <a:cs typeface="Times New Roman" pitchFamily="18" charset="0"/>
              </a:rPr>
              <a:t>                   s</a:t>
            </a:r>
            <a:r>
              <a:rPr lang="sr-Latn-CS" sz="2800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sr-Latn-CS" sz="2800" dirty="0" smtClean="0">
                <a:latin typeface="Symbol" panose="05050102010706020507" pitchFamily="18" charset="2"/>
                <a:cs typeface="Times New Roman" pitchFamily="18" charset="0"/>
              </a:rPr>
              <a:t>s</a:t>
            </a:r>
            <a:r>
              <a:rPr lang="sr-Latn-CS" sz="2800" baseline="-25000" dirty="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sr-Latn-CS" sz="2800" dirty="0" smtClean="0">
                <a:latin typeface="Symbol" panose="05050102010706020507" pitchFamily="18" charset="2"/>
                <a:cs typeface="Times New Roman" pitchFamily="18" charset="0"/>
              </a:rPr>
              <a:t>s</a:t>
            </a:r>
            <a:r>
              <a:rPr lang="sr-Latn-CS" sz="2800" baseline="-25000" dirty="0" smtClean="0"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= 100 MPa.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8" y="1143000"/>
            <a:ext cx="6683432" cy="177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69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  <a:sym typeface="Symbol"/>
              </a:rPr>
              <a:t>REŠENJE PRIMERA 2</a:t>
            </a:r>
            <a:endParaRPr lang="sr-Latn-CS" sz="3200" dirty="0" smtClean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036638"/>
            <a:ext cx="8229600" cy="1020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AutoNum type="arabicParenR"/>
            </a:pPr>
            <a:r>
              <a:rPr lang="sr-Latn-CS" sz="28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  <a:sym typeface="Symbol"/>
              </a:rPr>
              <a:t>Geometrijske karakteristike</a:t>
            </a:r>
          </a:p>
          <a:p>
            <a:r>
              <a:rPr lang="sr-Latn-CS" sz="2800" dirty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  <a:sym typeface="Symbol"/>
              </a:rPr>
              <a:t> </a:t>
            </a:r>
            <a:r>
              <a:rPr lang="sr-Latn-CS" sz="28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  <a:sym typeface="Symbol"/>
              </a:rPr>
              <a:t>   poprečnog preseka linijskog elementa</a:t>
            </a:r>
            <a:endParaRPr lang="sr-Latn-CS" sz="2800" dirty="0" smtClean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932270"/>
              </p:ext>
            </p:extLst>
          </p:nvPr>
        </p:nvGraphicFramePr>
        <p:xfrm>
          <a:off x="533400" y="2311400"/>
          <a:ext cx="2176463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95" name="Equation" r:id="rId3" imgW="1079280" imgH="749160" progId="Equation.DSMT4">
                  <p:embed/>
                </p:oleObj>
              </mc:Choice>
              <mc:Fallback>
                <p:oleObj name="Equation" r:id="rId3" imgW="1079280" imgH="74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11400"/>
                        <a:ext cx="2176463" cy="1498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15200" y="2753380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(2.1)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93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7074" y="990600"/>
            <a:ext cx="552132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 oblasti do gr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nice proporcionalnosti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, gde važi Hukov zakon,  može se definisati granična vrednost deformacija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259388" y="1955800"/>
          <a:ext cx="1511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648" name="Equation" r:id="rId3" imgW="749160" imgH="393480" progId="Equation.3">
                  <p:embed/>
                </p:oleObj>
              </mc:Choice>
              <mc:Fallback>
                <p:oleObj name="Equation" r:id="rId3" imgW="749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388" y="1955800"/>
                        <a:ext cx="15113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8187" y="3124200"/>
            <a:ext cx="451961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Vrednost napona smicanja je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548463"/>
              </p:ext>
            </p:extLst>
          </p:nvPr>
        </p:nvGraphicFramePr>
        <p:xfrm>
          <a:off x="4572000" y="3352800"/>
          <a:ext cx="12557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649" name="Equation" r:id="rId5" imgW="622080" imgH="393480" progId="Equation.3">
                  <p:embed/>
                </p:oleObj>
              </mc:Choice>
              <mc:Fallback>
                <p:oleObj name="Equation" r:id="rId5" imgW="622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352800"/>
                        <a:ext cx="12557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2000" y="4699000"/>
            <a:ext cx="451961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Vrednost ukupnog specifičnog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eformacijskog rada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428972"/>
              </p:ext>
            </p:extLst>
          </p:nvPr>
        </p:nvGraphicFramePr>
        <p:xfrm>
          <a:off x="4572000" y="5308600"/>
          <a:ext cx="15097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650" name="Equation" r:id="rId7" imgW="749160" imgH="393480" progId="Equation.3">
                  <p:embed/>
                </p:oleObj>
              </mc:Choice>
              <mc:Fallback>
                <p:oleObj name="Equation" r:id="rId7" imgW="749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308600"/>
                        <a:ext cx="15097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801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757033"/>
              </p:ext>
            </p:extLst>
          </p:nvPr>
        </p:nvGraphicFramePr>
        <p:xfrm>
          <a:off x="504825" y="1028700"/>
          <a:ext cx="6886575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29" name="Equation" r:id="rId3" imgW="3416040" imgH="1396800" progId="Equation.DSMT4">
                  <p:embed/>
                </p:oleObj>
              </mc:Choice>
              <mc:Fallback>
                <p:oleObj name="Equation" r:id="rId3" imgW="341604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1028700"/>
                        <a:ext cx="6886575" cy="2794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15200" y="1965980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(2.2)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312786"/>
              </p:ext>
            </p:extLst>
          </p:nvPr>
        </p:nvGraphicFramePr>
        <p:xfrm>
          <a:off x="595313" y="4191000"/>
          <a:ext cx="4967287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30" name="Equation" r:id="rId5" imgW="2463480" imgH="812520" progId="Equation.DSMT4">
                  <p:embed/>
                </p:oleObj>
              </mc:Choice>
              <mc:Fallback>
                <p:oleObj name="Equation" r:id="rId5" imgW="2463480" imgH="812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4191000"/>
                        <a:ext cx="4967287" cy="1625600"/>
                      </a:xfrm>
                      <a:prstGeom prst="rect">
                        <a:avLst/>
                      </a:prstGeom>
                      <a:solidFill>
                        <a:srgbClr val="FAD9C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15200" y="4597400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(2.3)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28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  <a:sym typeface="Symbol"/>
              </a:rPr>
              <a:t>2) Analiza čvrstoće  Šesta hipoteza</a:t>
            </a:r>
            <a:endParaRPr lang="sr-Latn-CS" sz="2800" dirty="0" smtClean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557777"/>
              </p:ext>
            </p:extLst>
          </p:nvPr>
        </p:nvGraphicFramePr>
        <p:xfrm>
          <a:off x="685800" y="624820"/>
          <a:ext cx="49149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646" name="Equation" r:id="rId3" imgW="2438280" imgH="444240" progId="Equation.DSMT4">
                  <p:embed/>
                </p:oleObj>
              </mc:Choice>
              <mc:Fallback>
                <p:oleObj name="Equation" r:id="rId3" imgW="2438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24820"/>
                        <a:ext cx="4914900" cy="889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15200" y="609600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(2.4)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731579"/>
              </p:ext>
            </p:extLst>
          </p:nvPr>
        </p:nvGraphicFramePr>
        <p:xfrm>
          <a:off x="719137" y="1996420"/>
          <a:ext cx="25860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647" name="Equation" r:id="rId5" imgW="1282680" imgH="241200" progId="Equation.DSMT4">
                  <p:embed/>
                </p:oleObj>
              </mc:Choice>
              <mc:Fallback>
                <p:oleObj name="Equation" r:id="rId5" imgW="1282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7" y="1996420"/>
                        <a:ext cx="2586038" cy="482600"/>
                      </a:xfrm>
                      <a:prstGeom prst="rect">
                        <a:avLst/>
                      </a:prstGeom>
                      <a:solidFill>
                        <a:srgbClr val="FAD9C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15200" y="2044700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(2.5)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127997"/>
              </p:ext>
            </p:extLst>
          </p:nvPr>
        </p:nvGraphicFramePr>
        <p:xfrm>
          <a:off x="485775" y="2921000"/>
          <a:ext cx="5688013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648" name="Equation" r:id="rId7" imgW="2819160" imgH="558720" progId="Equation.DSMT4">
                  <p:embed/>
                </p:oleObj>
              </mc:Choice>
              <mc:Fallback>
                <p:oleObj name="Equation" r:id="rId7" imgW="2819160" imgH="5587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2921000"/>
                        <a:ext cx="5688013" cy="1117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15200" y="3200400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(2.6)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927087"/>
              </p:ext>
            </p:extLst>
          </p:nvPr>
        </p:nvGraphicFramePr>
        <p:xfrm>
          <a:off x="465138" y="4533900"/>
          <a:ext cx="52498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649" name="Equation" r:id="rId9" imgW="2603160" imgH="253800" progId="Equation.DSMT4">
                  <p:embed/>
                </p:oleObj>
              </mc:Choice>
              <mc:Fallback>
                <p:oleObj name="Equation" r:id="rId9" imgW="2603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4533900"/>
                        <a:ext cx="5249862" cy="508000"/>
                      </a:xfrm>
                      <a:prstGeom prst="rect">
                        <a:avLst/>
                      </a:prstGeom>
                      <a:solidFill>
                        <a:srgbClr val="FAD9C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15200" y="4505980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… (2.7)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4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819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295621"/>
              </p:ext>
            </p:extLst>
          </p:nvPr>
        </p:nvGraphicFramePr>
        <p:xfrm>
          <a:off x="3886200" y="1542871"/>
          <a:ext cx="13065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92" name="Equation" r:id="rId3" imgW="647640" imgH="393480" progId="Equation.3">
                  <p:embed/>
                </p:oleObj>
              </mc:Choice>
              <mc:Fallback>
                <p:oleObj name="Equation" r:id="rId3" imgW="647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542871"/>
                        <a:ext cx="130651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3428238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Monotona naponsko-deformacijska kriva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granice proporcionalnosti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1542871"/>
            <a:ext cx="3200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Specifični deformacijski rad jednak je površini osenčenog trougla.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Elbow Connector 19"/>
          <p:cNvCxnSpPr>
            <a:stCxn id="12" idx="0"/>
            <a:endCxn id="381954" idx="0"/>
          </p:cNvCxnSpPr>
          <p:nvPr/>
        </p:nvCxnSpPr>
        <p:spPr>
          <a:xfrm rot="16200000" flipV="1">
            <a:off x="5736828" y="345499"/>
            <a:ext cx="12700" cy="2394744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9600" y="4495800"/>
            <a:ext cx="63246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Vrednost specifičnog deformacijskog rada utrošenog na promenu oblika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pri aksijalnom opterećenju štapova iznosi: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386837"/>
              </p:ext>
            </p:extLst>
          </p:nvPr>
        </p:nvGraphicFramePr>
        <p:xfrm>
          <a:off x="5356077" y="5334000"/>
          <a:ext cx="26130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93" name="Equation" r:id="rId5" imgW="1295280" imgH="419040" progId="Equation.3">
                  <p:embed/>
                </p:oleObj>
              </mc:Choice>
              <mc:Fallback>
                <p:oleObj name="Equation" r:id="rId5" imgW="1295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077" y="5334000"/>
                        <a:ext cx="2613025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33400"/>
            <a:ext cx="1979676" cy="287121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86000" y="2742438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5" name="Elbow Connector 14"/>
          <p:cNvCxnSpPr>
            <a:stCxn id="5" idx="6"/>
            <a:endCxn id="381954" idx="1"/>
          </p:cNvCxnSpPr>
          <p:nvPr/>
        </p:nvCxnSpPr>
        <p:spPr>
          <a:xfrm flipV="1">
            <a:off x="2400300" y="1936571"/>
            <a:ext cx="1485900" cy="86301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81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85800" y="553111"/>
            <a:ext cx="3733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Kod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štapova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opterećenih na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zatezanje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imamo da su: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626655"/>
              </p:ext>
            </p:extLst>
          </p:nvPr>
        </p:nvGraphicFramePr>
        <p:xfrm>
          <a:off x="3733800" y="1117600"/>
          <a:ext cx="960438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20" name="Equation" r:id="rId3" imgW="482400" imgH="457200" progId="Equation.DSMT4">
                  <p:embed/>
                </p:oleObj>
              </mc:Choice>
              <mc:Fallback>
                <p:oleObj name="Equation" r:id="rId3" imgW="4824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117600"/>
                        <a:ext cx="960438" cy="900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2243799"/>
            <a:ext cx="3733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Kod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štapova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opterećenih na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pritisak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imamo da su: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524346"/>
              </p:ext>
            </p:extLst>
          </p:nvPr>
        </p:nvGraphicFramePr>
        <p:xfrm>
          <a:off x="3633788" y="2808288"/>
          <a:ext cx="116205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21" name="Equation" r:id="rId5" imgW="583920" imgH="457200" progId="Equation.DSMT4">
                  <p:embed/>
                </p:oleObj>
              </mc:Choice>
              <mc:Fallback>
                <p:oleObj name="Equation" r:id="rId5" imgW="583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788" y="2808288"/>
                        <a:ext cx="1162050" cy="900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4013200"/>
            <a:ext cx="4114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Kod ravnog stanja napona glavne napone određujemo pomoću izraza: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652774"/>
              </p:ext>
            </p:extLst>
          </p:nvPr>
        </p:nvGraphicFramePr>
        <p:xfrm>
          <a:off x="3630168" y="4927600"/>
          <a:ext cx="48926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22" name="Equation" r:id="rId7" imgW="2425700" imgH="393700" progId="Equation.3">
                  <p:embed/>
                </p:oleObj>
              </mc:Choice>
              <mc:Fallback>
                <p:oleObj name="Equation" r:id="rId7" imgW="24257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168" y="4927600"/>
                        <a:ext cx="489267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51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8504</TotalTime>
  <Words>1950</Words>
  <Application>Microsoft Office PowerPoint</Application>
  <PresentationFormat>On-screen Show (4:3)</PresentationFormat>
  <Paragraphs>296</Paragraphs>
  <Slides>71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9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</vt:lpstr>
      <vt:lpstr>KOMBINOVANA (SLOŽENA) OPTEREĆENJA+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Hipoteza najvećeg normalnog napona (Prva hipoteza)</vt:lpstr>
      <vt:lpstr>PowerPoint Presentation</vt:lpstr>
      <vt:lpstr>PowerPoint Presentation</vt:lpstr>
      <vt:lpstr>PowerPoint Presentation</vt:lpstr>
      <vt:lpstr>Hipoteza najveće linijske deformacije (Druga hipoteza)</vt:lpstr>
      <vt:lpstr>PowerPoint Presentation</vt:lpstr>
      <vt:lpstr>PowerPoint Presentation</vt:lpstr>
      <vt:lpstr>PowerPoint Presentation</vt:lpstr>
      <vt:lpstr>PowerPoint Presentation</vt:lpstr>
      <vt:lpstr>Hipoteza najvećeg napona smicanja (Treća hipoteza)</vt:lpstr>
      <vt:lpstr>PowerPoint Presentation</vt:lpstr>
      <vt:lpstr>PowerPoint Presentation</vt:lpstr>
      <vt:lpstr>PowerPoint Presentation</vt:lpstr>
      <vt:lpstr>Morova hipoteza (Četvrta hipoteza)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Hipoteza najvećeg specifičnog deformacijskog rada (Peta hipoteza)</vt:lpstr>
      <vt:lpstr>PowerPoint Presentation</vt:lpstr>
      <vt:lpstr>PowerPoint Presentation</vt:lpstr>
      <vt:lpstr>Hipoteza najvećeg specifičnog deformacijskog rada utrošenog na promenu oblika (Šesta hipoteza)</vt:lpstr>
      <vt:lpstr>PowerPoint Presentation</vt:lpstr>
      <vt:lpstr>PowerPoint Presentation</vt:lpstr>
      <vt:lpstr>PowerPoint Presentation</vt:lpstr>
      <vt:lpstr>SAVIJANJE SA UVIJANJEM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Strain Posavljak</cp:lastModifiedBy>
  <cp:revision>1129</cp:revision>
  <dcterms:created xsi:type="dcterms:W3CDTF">2015-02-23T09:28:50Z</dcterms:created>
  <dcterms:modified xsi:type="dcterms:W3CDTF">2020-05-26T19:24:23Z</dcterms:modified>
</cp:coreProperties>
</file>