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80"/>
  </p:notesMasterIdLst>
  <p:handoutMasterIdLst>
    <p:handoutMasterId r:id="rId81"/>
  </p:handoutMasterIdLst>
  <p:sldIdLst>
    <p:sldId id="256" r:id="rId2"/>
    <p:sldId id="442" r:id="rId3"/>
    <p:sldId id="449" r:id="rId4"/>
    <p:sldId id="450" r:id="rId5"/>
    <p:sldId id="451" r:id="rId6"/>
    <p:sldId id="452" r:id="rId7"/>
    <p:sldId id="453" r:id="rId8"/>
    <p:sldId id="454" r:id="rId9"/>
    <p:sldId id="457" r:id="rId10"/>
    <p:sldId id="458" r:id="rId11"/>
    <p:sldId id="374" r:id="rId12"/>
    <p:sldId id="375" r:id="rId13"/>
    <p:sldId id="376" r:id="rId14"/>
    <p:sldId id="377" r:id="rId15"/>
    <p:sldId id="441" r:id="rId16"/>
    <p:sldId id="443" r:id="rId17"/>
    <p:sldId id="380" r:id="rId18"/>
    <p:sldId id="444" r:id="rId19"/>
    <p:sldId id="445" r:id="rId20"/>
    <p:sldId id="446" r:id="rId21"/>
    <p:sldId id="465" r:id="rId22"/>
    <p:sldId id="459" r:id="rId23"/>
    <p:sldId id="460" r:id="rId24"/>
    <p:sldId id="388" r:id="rId25"/>
    <p:sldId id="389" r:id="rId26"/>
    <p:sldId id="390" r:id="rId27"/>
    <p:sldId id="391" r:id="rId28"/>
    <p:sldId id="461" r:id="rId29"/>
    <p:sldId id="393" r:id="rId30"/>
    <p:sldId id="394" r:id="rId31"/>
    <p:sldId id="466" r:id="rId32"/>
    <p:sldId id="462" r:id="rId33"/>
    <p:sldId id="397" r:id="rId34"/>
    <p:sldId id="398" r:id="rId35"/>
    <p:sldId id="399" r:id="rId36"/>
    <p:sldId id="463" r:id="rId37"/>
    <p:sldId id="400" r:id="rId38"/>
    <p:sldId id="401" r:id="rId39"/>
    <p:sldId id="403" r:id="rId40"/>
    <p:sldId id="404" r:id="rId41"/>
    <p:sldId id="409" r:id="rId42"/>
    <p:sldId id="410" r:id="rId43"/>
    <p:sldId id="469" r:id="rId44"/>
    <p:sldId id="470" r:id="rId45"/>
    <p:sldId id="412" r:id="rId46"/>
    <p:sldId id="413" r:id="rId47"/>
    <p:sldId id="414" r:id="rId48"/>
    <p:sldId id="415" r:id="rId49"/>
    <p:sldId id="416" r:id="rId50"/>
    <p:sldId id="474" r:id="rId51"/>
    <p:sldId id="417" r:id="rId52"/>
    <p:sldId id="473" r:id="rId53"/>
    <p:sldId id="476" r:id="rId54"/>
    <p:sldId id="477" r:id="rId55"/>
    <p:sldId id="479" r:id="rId56"/>
    <p:sldId id="418" r:id="rId57"/>
    <p:sldId id="419" r:id="rId58"/>
    <p:sldId id="420" r:id="rId59"/>
    <p:sldId id="421" r:id="rId60"/>
    <p:sldId id="422" r:id="rId61"/>
    <p:sldId id="467" r:id="rId62"/>
    <p:sldId id="424" r:id="rId63"/>
    <p:sldId id="425" r:id="rId64"/>
    <p:sldId id="426" r:id="rId65"/>
    <p:sldId id="427" r:id="rId66"/>
    <p:sldId id="428" r:id="rId67"/>
    <p:sldId id="429" r:id="rId68"/>
    <p:sldId id="430" r:id="rId69"/>
    <p:sldId id="431" r:id="rId70"/>
    <p:sldId id="432" r:id="rId71"/>
    <p:sldId id="433" r:id="rId72"/>
    <p:sldId id="434" r:id="rId73"/>
    <p:sldId id="435" r:id="rId74"/>
    <p:sldId id="436" r:id="rId75"/>
    <p:sldId id="437" r:id="rId76"/>
    <p:sldId id="438" r:id="rId77"/>
    <p:sldId id="439" r:id="rId78"/>
    <p:sldId id="440" r:id="rId79"/>
  </p:sldIdLst>
  <p:sldSz cx="9144000" cy="6858000" type="screen4x3"/>
  <p:notesSz cx="6858000" cy="994727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3.wmf"/><Relationship Id="rId7" Type="http://schemas.openxmlformats.org/officeDocument/2006/relationships/image" Target="../media/image58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5.wmf"/><Relationship Id="rId5" Type="http://schemas.openxmlformats.org/officeDocument/2006/relationships/image" Target="../media/image56.wmf"/><Relationship Id="rId4" Type="http://schemas.openxmlformats.org/officeDocument/2006/relationships/image" Target="../media/image64.wmf"/><Relationship Id="rId9" Type="http://schemas.openxmlformats.org/officeDocument/2006/relationships/image" Target="../media/image60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72.wmf"/><Relationship Id="rId5" Type="http://schemas.openxmlformats.org/officeDocument/2006/relationships/image" Target="../media/image56.wmf"/><Relationship Id="rId4" Type="http://schemas.openxmlformats.org/officeDocument/2006/relationships/image" Target="../media/image5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9.wmf"/><Relationship Id="rId7" Type="http://schemas.openxmlformats.org/officeDocument/2006/relationships/image" Target="../media/image5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1.wmf"/><Relationship Id="rId11" Type="http://schemas.openxmlformats.org/officeDocument/2006/relationships/image" Target="../media/image60.wmf"/><Relationship Id="rId5" Type="http://schemas.openxmlformats.org/officeDocument/2006/relationships/image" Target="../media/image56.wmf"/><Relationship Id="rId10" Type="http://schemas.openxmlformats.org/officeDocument/2006/relationships/image" Target="../media/image84.wmf"/><Relationship Id="rId4" Type="http://schemas.openxmlformats.org/officeDocument/2006/relationships/image" Target="../media/image80.wmf"/><Relationship Id="rId9" Type="http://schemas.openxmlformats.org/officeDocument/2006/relationships/image" Target="../media/image83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7.wmf"/><Relationship Id="rId7" Type="http://schemas.openxmlformats.org/officeDocument/2006/relationships/image" Target="../media/image60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88.wmf"/><Relationship Id="rId5" Type="http://schemas.openxmlformats.org/officeDocument/2006/relationships/image" Target="../media/image56.wmf"/><Relationship Id="rId4" Type="http://schemas.openxmlformats.org/officeDocument/2006/relationships/image" Target="../media/image58.wmf"/><Relationship Id="rId9" Type="http://schemas.openxmlformats.org/officeDocument/2006/relationships/image" Target="../media/image9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wmf"/><Relationship Id="rId1" Type="http://schemas.openxmlformats.org/officeDocument/2006/relationships/image" Target="../media/image10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2.wmf"/><Relationship Id="rId4" Type="http://schemas.openxmlformats.org/officeDocument/2006/relationships/image" Target="../media/image11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7" Type="http://schemas.openxmlformats.org/officeDocument/2006/relationships/image" Target="../media/image122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7.wmf"/><Relationship Id="rId5" Type="http://schemas.openxmlformats.org/officeDocument/2006/relationships/image" Target="../media/image126.wmf"/><Relationship Id="rId4" Type="http://schemas.openxmlformats.org/officeDocument/2006/relationships/image" Target="../media/image1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8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4" Type="http://schemas.openxmlformats.org/officeDocument/2006/relationships/image" Target="../media/image138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wmf"/><Relationship Id="rId1" Type="http://schemas.openxmlformats.org/officeDocument/2006/relationships/image" Target="../media/image143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5" Type="http://schemas.openxmlformats.org/officeDocument/2006/relationships/image" Target="../media/image150.wmf"/><Relationship Id="rId4" Type="http://schemas.openxmlformats.org/officeDocument/2006/relationships/image" Target="../media/image121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6.wmf"/><Relationship Id="rId1" Type="http://schemas.openxmlformats.org/officeDocument/2006/relationships/image" Target="../media/image151.wmf"/><Relationship Id="rId6" Type="http://schemas.openxmlformats.org/officeDocument/2006/relationships/image" Target="../media/image152.wmf"/><Relationship Id="rId5" Type="http://schemas.openxmlformats.org/officeDocument/2006/relationships/image" Target="../media/image150.wmf"/><Relationship Id="rId4" Type="http://schemas.openxmlformats.org/officeDocument/2006/relationships/image" Target="../media/image121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wmf"/><Relationship Id="rId2" Type="http://schemas.openxmlformats.org/officeDocument/2006/relationships/image" Target="../media/image152.wmf"/><Relationship Id="rId1" Type="http://schemas.openxmlformats.org/officeDocument/2006/relationships/image" Target="../media/image153.wmf"/><Relationship Id="rId4" Type="http://schemas.openxmlformats.org/officeDocument/2006/relationships/image" Target="../media/image155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15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wmf"/><Relationship Id="rId2" Type="http://schemas.openxmlformats.org/officeDocument/2006/relationships/image" Target="../media/image155.wmf"/><Relationship Id="rId1" Type="http://schemas.openxmlformats.org/officeDocument/2006/relationships/image" Target="../media/image158.wmf"/><Relationship Id="rId5" Type="http://schemas.openxmlformats.org/officeDocument/2006/relationships/image" Target="../media/image161.wmf"/><Relationship Id="rId4" Type="http://schemas.openxmlformats.org/officeDocument/2006/relationships/image" Target="../media/image160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wmf"/><Relationship Id="rId1" Type="http://schemas.openxmlformats.org/officeDocument/2006/relationships/image" Target="../media/image17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2CA201-A3A1-4767-B1FD-F901C2797AEE}" type="datetimeFigureOut">
              <a:rPr lang="sr-Latn-RS" smtClean="0"/>
              <a:t>21.4.2020.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19932-5C6B-4467-B978-B565485F51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9134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21.4.2020.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F9C2-1459-473F-9108-DA294882D47C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06EF-43B7-40B2-9896-BA27D4056C70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D0423-D015-4E8A-9B14-5ABE1EA7C00F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26FFF-26EC-4D02-A54E-2EA73E6A0828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270C-8A4F-40B9-AA1F-5BE56721B0AC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64565-5286-4C09-8DAC-F1A08D433223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28C7-CA83-4EE5-9ADC-C997BFE09EDA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4BF8-FE31-4276-BAF8-D5868D8FD214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8995-156B-4B68-9032-83F75FA7853E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BAEF1-80B7-4E22-BB4B-190F572A02F3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A011-D96A-4E89-BF89-CF4BB6DA327D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C0408D9-32DF-4D58-B5E3-369E5E1FC4FC}" type="datetime1">
              <a:rPr lang="sr-Latn-RS" smtClean="0"/>
              <a:t>21.4.2020.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16.wmf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image" Target="../media/image19.jpeg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7.jp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7.jp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6.jpe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7.jpeg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50.jpg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9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57.wmf"/><Relationship Id="rId22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61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65.wmf"/><Relationship Id="rId22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8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7.wmf"/><Relationship Id="rId9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56.wmf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2.bin"/><Relationship Id="rId12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1.jpe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61.bin"/><Relationship Id="rId15" Type="http://schemas.openxmlformats.org/officeDocument/2006/relationships/image" Target="../media/image72.wmf"/><Relationship Id="rId10" Type="http://schemas.openxmlformats.org/officeDocument/2006/relationships/image" Target="../media/image58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63.bin"/><Relationship Id="rId14" Type="http://schemas.openxmlformats.org/officeDocument/2006/relationships/oleObject" Target="../embeddings/oleObject6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image" Target="../media/image75.jp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74.bin"/><Relationship Id="rId18" Type="http://schemas.openxmlformats.org/officeDocument/2006/relationships/image" Target="../media/image82.wmf"/><Relationship Id="rId26" Type="http://schemas.openxmlformats.org/officeDocument/2006/relationships/oleObject" Target="../embeddings/oleObject81.bin"/><Relationship Id="rId3" Type="http://schemas.openxmlformats.org/officeDocument/2006/relationships/oleObject" Target="../embeddings/oleObject69.bin"/><Relationship Id="rId21" Type="http://schemas.openxmlformats.org/officeDocument/2006/relationships/oleObject" Target="../embeddings/oleObject78.bin"/><Relationship Id="rId7" Type="http://schemas.openxmlformats.org/officeDocument/2006/relationships/oleObject" Target="../embeddings/oleObject71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76.bin"/><Relationship Id="rId25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wmf"/><Relationship Id="rId20" Type="http://schemas.openxmlformats.org/officeDocument/2006/relationships/image" Target="../media/image83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73.bin"/><Relationship Id="rId24" Type="http://schemas.openxmlformats.org/officeDocument/2006/relationships/image" Target="../media/image60.wmf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5.bin"/><Relationship Id="rId23" Type="http://schemas.openxmlformats.org/officeDocument/2006/relationships/oleObject" Target="../embeddings/oleObject79.bin"/><Relationship Id="rId28" Type="http://schemas.openxmlformats.org/officeDocument/2006/relationships/image" Target="../media/image76.jpeg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77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72.bin"/><Relationship Id="rId14" Type="http://schemas.openxmlformats.org/officeDocument/2006/relationships/image" Target="../media/image81.wmf"/><Relationship Id="rId22" Type="http://schemas.openxmlformats.org/officeDocument/2006/relationships/image" Target="../media/image84.wmf"/><Relationship Id="rId27" Type="http://schemas.openxmlformats.org/officeDocument/2006/relationships/oleObject" Target="../embeddings/oleObject8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oleObject" Target="../embeddings/oleObject88.bin"/><Relationship Id="rId18" Type="http://schemas.openxmlformats.org/officeDocument/2006/relationships/oleObject" Target="../embeddings/oleObject91.bin"/><Relationship Id="rId3" Type="http://schemas.openxmlformats.org/officeDocument/2006/relationships/oleObject" Target="../embeddings/oleObject83.bin"/><Relationship Id="rId21" Type="http://schemas.openxmlformats.org/officeDocument/2006/relationships/oleObject" Target="../embeddings/oleObject9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0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23" Type="http://schemas.openxmlformats.org/officeDocument/2006/relationships/image" Target="../media/image76.jpeg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92.bin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8.wmf"/><Relationship Id="rId22" Type="http://schemas.openxmlformats.org/officeDocument/2006/relationships/image" Target="../media/image9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94.bin"/><Relationship Id="rId4" Type="http://schemas.openxmlformats.org/officeDocument/2006/relationships/image" Target="../media/image9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7.wmf"/><Relationship Id="rId5" Type="http://schemas.openxmlformats.org/officeDocument/2006/relationships/oleObject" Target="../embeddings/oleObject96.bin"/><Relationship Id="rId4" Type="http://schemas.openxmlformats.org/officeDocument/2006/relationships/image" Target="../media/image96.wmf"/><Relationship Id="rId9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7" Type="http://schemas.openxmlformats.org/officeDocument/2006/relationships/image" Target="../media/image9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99.bin"/><Relationship Id="rId4" Type="http://schemas.openxmlformats.org/officeDocument/2006/relationships/image" Target="../media/image10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4.jpeg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10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04.jpeg"/><Relationship Id="rId4" Type="http://schemas.openxmlformats.org/officeDocument/2006/relationships/image" Target="../media/image105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image" Target="../media/image10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7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06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13.jpeg"/><Relationship Id="rId4" Type="http://schemas.openxmlformats.org/officeDocument/2006/relationships/image" Target="../media/image11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14.wmf"/><Relationship Id="rId11" Type="http://schemas.openxmlformats.org/officeDocument/2006/relationships/image" Target="../media/image113.jpeg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16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08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2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112.wmf"/><Relationship Id="rId4" Type="http://schemas.openxmlformats.org/officeDocument/2006/relationships/image" Target="../media/image117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2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13" Type="http://schemas.openxmlformats.org/officeDocument/2006/relationships/oleObject" Target="../embeddings/oleObject121.bin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5" Type="http://schemas.openxmlformats.org/officeDocument/2006/relationships/oleObject" Target="../embeddings/oleObject122.bin"/><Relationship Id="rId10" Type="http://schemas.openxmlformats.org/officeDocument/2006/relationships/image" Target="../media/image125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19.bin"/><Relationship Id="rId14" Type="http://schemas.openxmlformats.org/officeDocument/2006/relationships/image" Target="../media/image12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28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31.jpg"/><Relationship Id="rId4" Type="http://schemas.openxmlformats.org/officeDocument/2006/relationships/image" Target="../media/image130.w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g"/><Relationship Id="rId7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33.wmf"/><Relationship Id="rId4" Type="http://schemas.openxmlformats.org/officeDocument/2006/relationships/oleObject" Target="../embeddings/oleObject126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31.bin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7" Type="http://schemas.openxmlformats.org/officeDocument/2006/relationships/image" Target="../media/image14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33.bin"/><Relationship Id="rId4" Type="http://schemas.openxmlformats.org/officeDocument/2006/relationships/image" Target="../media/image143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146.wmf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21.wmf"/><Relationship Id="rId4" Type="http://schemas.openxmlformats.org/officeDocument/2006/relationships/image" Target="../media/image147.wmf"/><Relationship Id="rId9" Type="http://schemas.openxmlformats.org/officeDocument/2006/relationships/oleObject" Target="../embeddings/oleObject138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145.bin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46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121.wmf"/><Relationship Id="rId4" Type="http://schemas.openxmlformats.org/officeDocument/2006/relationships/image" Target="../media/image151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52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147.bin"/><Relationship Id="rId10" Type="http://schemas.openxmlformats.org/officeDocument/2006/relationships/image" Target="../media/image155.wmf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49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oleObject" Target="../embeddings/oleObject150.bin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51.bin"/><Relationship Id="rId10" Type="http://schemas.openxmlformats.org/officeDocument/2006/relationships/image" Target="../media/image158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53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wmf"/><Relationship Id="rId13" Type="http://schemas.openxmlformats.org/officeDocument/2006/relationships/image" Target="../media/image161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12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55.wmf"/><Relationship Id="rId11" Type="http://schemas.openxmlformats.org/officeDocument/2006/relationships/image" Target="../media/image160.wmf"/><Relationship Id="rId5" Type="http://schemas.openxmlformats.org/officeDocument/2006/relationships/oleObject" Target="../embeddings/oleObject155.bin"/><Relationship Id="rId10" Type="http://schemas.openxmlformats.org/officeDocument/2006/relationships/oleObject" Target="../embeddings/oleObject157.bin"/><Relationship Id="rId4" Type="http://schemas.openxmlformats.org/officeDocument/2006/relationships/image" Target="../media/image158.wmf"/><Relationship Id="rId9" Type="http://schemas.openxmlformats.org/officeDocument/2006/relationships/image" Target="../media/image16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7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eg"/><Relationship Id="rId2" Type="http://schemas.openxmlformats.org/officeDocument/2006/relationships/image" Target="../media/image16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eg"/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jpeg"/><Relationship Id="rId2" Type="http://schemas.openxmlformats.org/officeDocument/2006/relationships/image" Target="../media/image167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170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61.bin"/><Relationship Id="rId4" Type="http://schemas.openxmlformats.org/officeDocument/2006/relationships/image" Target="../media/image171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3.bin"/><Relationship Id="rId7" Type="http://schemas.openxmlformats.org/officeDocument/2006/relationships/image" Target="../media/image1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64.bin"/><Relationship Id="rId5" Type="http://schemas.openxmlformats.org/officeDocument/2006/relationships/image" Target="../media/image175.jpeg"/><Relationship Id="rId4" Type="http://schemas.openxmlformats.org/officeDocument/2006/relationships/image" Target="../media/image17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OM20-P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10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  <a:endParaRPr lang="sr-Latn-RS" sz="40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  <a:endParaRPr lang="sr-Latn-RS" sz="3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07874" name="Object 2"/>
          <p:cNvGraphicFramePr>
            <a:graphicFrameLocks noChangeAspect="1"/>
          </p:cNvGraphicFramePr>
          <p:nvPr/>
        </p:nvGraphicFramePr>
        <p:xfrm>
          <a:off x="4114800" y="3200400"/>
          <a:ext cx="19383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0" name="Equation" r:id="rId3" imgW="965160" imgH="241200" progId="Equation.3">
                  <p:embed/>
                </p:oleObj>
              </mc:Choice>
              <mc:Fallback>
                <p:oleObj name="Equation" r:id="rId3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200400"/>
                        <a:ext cx="1938338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921955"/>
              </p:ext>
            </p:extLst>
          </p:nvPr>
        </p:nvGraphicFramePr>
        <p:xfrm>
          <a:off x="4114800" y="533400"/>
          <a:ext cx="38004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1" name="Equation" r:id="rId5" imgW="1892160" imgH="457200" progId="Equation.DSMT4">
                  <p:embed/>
                </p:oleObj>
              </mc:Choice>
              <mc:Fallback>
                <p:oleObj name="Equation" r:id="rId5" imgW="1892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33400"/>
                        <a:ext cx="380047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7" name="Object 5"/>
          <p:cNvGraphicFramePr>
            <a:graphicFrameLocks noChangeAspect="1"/>
          </p:cNvGraphicFramePr>
          <p:nvPr/>
        </p:nvGraphicFramePr>
        <p:xfrm>
          <a:off x="7435850" y="1905000"/>
          <a:ext cx="10985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2" name="Equation" r:id="rId7" imgW="545760" imgH="393480" progId="Equation.3">
                  <p:embed/>
                </p:oleObj>
              </mc:Choice>
              <mc:Fallback>
                <p:oleObj name="Equation" r:id="rId7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5850" y="1905000"/>
                        <a:ext cx="109855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14800" y="1752600"/>
            <a:ext cx="2057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Slučaj “klackalice”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5835650" y="2209800"/>
          <a:ext cx="14541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3" name="Equation" r:id="rId9" imgW="723600" imgH="241200" progId="Equation.3">
                  <p:embed/>
                </p:oleObj>
              </mc:Choice>
              <mc:Fallback>
                <p:oleObj name="Equation" r:id="rId9" imgW="723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5650" y="2209800"/>
                        <a:ext cx="145415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/>
        </p:nvGraphicFramePr>
        <p:xfrm>
          <a:off x="4114800" y="4267200"/>
          <a:ext cx="21685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4" name="Equation" r:id="rId11" imgW="1079280" imgH="342720" progId="Equation.3">
                  <p:embed/>
                </p:oleObj>
              </mc:Choice>
              <mc:Fallback>
                <p:oleObj name="Equation" r:id="rId11" imgW="10792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67200"/>
                        <a:ext cx="2168525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/>
        </p:nvGraphicFramePr>
        <p:xfrm>
          <a:off x="6604000" y="4267200"/>
          <a:ext cx="1198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05" name="Equation" r:id="rId13" imgW="596880" imgH="393480" progId="Equation.3">
                  <p:embed/>
                </p:oleObj>
              </mc:Choice>
              <mc:Fallback>
                <p:oleObj name="Equation" r:id="rId13" imgW="596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0" y="4267200"/>
                        <a:ext cx="119856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743200" y="5569803"/>
            <a:ext cx="5715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Pomeranje od svih </a:t>
            </a:r>
            <a:r>
              <a:rPr lang="sr-Latn-R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opterećenja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koja deluju na gredu G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CG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2400" baseline="-25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724400" y="4114800"/>
            <a:ext cx="762000" cy="990600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Elbow Connector 2"/>
          <p:cNvCxnSpPr>
            <a:stCxn id="36" idx="2"/>
            <a:endCxn id="31" idx="0"/>
          </p:cNvCxnSpPr>
          <p:nvPr/>
        </p:nvCxnSpPr>
        <p:spPr>
          <a:xfrm rot="16200000" flipH="1">
            <a:off x="5120849" y="5089951"/>
            <a:ext cx="464403" cy="4953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33400" y="533400"/>
            <a:ext cx="2929890" cy="4444365"/>
            <a:chOff x="685800" y="533400"/>
            <a:chExt cx="2929890" cy="4444365"/>
          </a:xfrm>
        </p:grpSpPr>
        <p:pic>
          <p:nvPicPr>
            <p:cNvPr id="30" name="Picture 29" descr="Slika_10.jp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85800" y="533400"/>
              <a:ext cx="2929890" cy="4444365"/>
            </a:xfrm>
            <a:prstGeom prst="rect">
              <a:avLst/>
            </a:prstGeom>
            <a:ln>
              <a:noFill/>
            </a:ln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2807208" y="838200"/>
              <a:ext cx="0" cy="5334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8076973"/>
                </p:ext>
              </p:extLst>
            </p:nvPr>
          </p:nvGraphicFramePr>
          <p:xfrm>
            <a:off x="2872740" y="815340"/>
            <a:ext cx="251460" cy="2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406" name="Equation" r:id="rId16" imgW="228600" imgH="228600" progId="Equation.DSMT4">
                    <p:embed/>
                  </p:oleObj>
                </mc:Choice>
                <mc:Fallback>
                  <p:oleObj name="Equation" r:id="rId16" imgW="228600" imgH="228600" progId="Equation.DSMT4">
                    <p:embed/>
                    <p:pic>
                      <p:nvPicPr>
                        <p:cNvPr id="207877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2740" y="815340"/>
                          <a:ext cx="251460" cy="25146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683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S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AVIJANJE</a:t>
            </a:r>
            <a:r>
              <a:rPr lang="x-none" sz="3200" b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– S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TATIČKI NEODREĐENI</a:t>
            </a:r>
            <a:r>
              <a:rPr lang="x-none" sz="3200" b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 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PROBLEMI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11040"/>
          </a:xfrm>
        </p:spPr>
        <p:txBody>
          <a:bodyPr>
            <a:normAutofit/>
          </a:bodyPr>
          <a:lstStyle/>
          <a:p>
            <a:pPr algn="just"/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Sve što smo do sada u vezi sa savijanjem izučavali odnosilo se na statički određene probleme.</a:t>
            </a:r>
          </a:p>
          <a:p>
            <a:pPr algn="just"/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Ovoga puta prelazimo na </a:t>
            </a:r>
            <a:r>
              <a:rPr lang="x-none" sz="3200" b="1" dirty="0" smtClean="0">
                <a:latin typeface="Times New Roman" pitchFamily="18" charset="0"/>
                <a:cs typeface="Times New Roman" pitchFamily="18" charset="0"/>
              </a:rPr>
              <a:t>statički neodređene probleme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grednih nosača izloženih čistom savijanju ili savijanju silama.</a:t>
            </a:r>
          </a:p>
          <a:p>
            <a:pPr algn="just"/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Sva opterećenja će i dalje pripadati jenoj ravni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BA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yz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 ravni)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okviru ovog izlaganja srešćemo se sa grednim nosačima: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Sa jednim rasponom i dopuštenim podužnim pomeranjem,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Sa jednim rasponom i sprečenim podužnim pomeranjem i sa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Neprekidnim nosačima sa više raspona.</a:t>
            </a:r>
          </a:p>
          <a:p>
            <a:pPr algn="just"/>
            <a:r>
              <a:rPr lang="sr-Latn-CS" sz="3000" dirty="0" smtClean="0">
                <a:latin typeface="Times New Roman" pitchFamily="18" charset="0"/>
                <a:cs typeface="Times New Roman" pitchFamily="18" charset="0"/>
              </a:rPr>
              <a:t>Uopštavanja radi uvedimo sledeće iznake: </a:t>
            </a:r>
            <a:r>
              <a:rPr lang="sr-Latn-CS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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Pod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/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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krije se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koncentrisana sila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/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linijsko pomeranje (translacija)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ili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koncentrisani moment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/</a:t>
            </a:r>
            <a:r>
              <a:rPr lang="sr-Latn-C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ugaono pomeranje (rotacija)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</a:t>
            </a:r>
            <a:endParaRPr lang="sr-Latn-CS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8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x-none" sz="2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Gredni nosač sa jednim rasponom i dopuštenim podužnim pomeranjem</a:t>
            </a:r>
            <a:endParaRPr lang="en-US" sz="28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3066871"/>
            <a:ext cx="335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Primer grednog nosača sa dopuštenim podužnim pomeranjem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590871"/>
            <a:ext cx="3657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Ovaj neodređeni problem može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rešiti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uklanjanjem suvišnih oslonaca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0" y="3200400"/>
            <a:ext cx="3308466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Ovde je uklonjen oslonac B i za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suvišnu nepoznatu veličinu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uzeta reakcija </a:t>
            </a:r>
          </a:p>
        </p:txBody>
      </p:sp>
      <p:graphicFrame>
        <p:nvGraphicFramePr>
          <p:cNvPr id="2293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172427"/>
              </p:ext>
            </p:extLst>
          </p:nvPr>
        </p:nvGraphicFramePr>
        <p:xfrm>
          <a:off x="7950200" y="4541838"/>
          <a:ext cx="8683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53"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0200" y="4541838"/>
                        <a:ext cx="868363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195"/>
            <a:ext cx="3352800" cy="9692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08969"/>
            <a:ext cx="3308466" cy="931026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4328160" y="228600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4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97450" y="6858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Suvišnu nepoznatu veličinu  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498388"/>
              </p:ext>
            </p:extLst>
          </p:nvPr>
        </p:nvGraphicFramePr>
        <p:xfrm>
          <a:off x="7016750" y="1282700"/>
          <a:ext cx="844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2" name="Equation" r:id="rId3" imgW="419040" imgH="228600" progId="Equation.DSMT4">
                  <p:embed/>
                </p:oleObj>
              </mc:Choice>
              <mc:Fallback>
                <p:oleObj name="Equation" r:id="rId3" imgW="41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6750" y="1282700"/>
                        <a:ext cx="8445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97450" y="2140803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 </a:t>
            </a:r>
            <a:r>
              <a:rPr lang="sr-Latn-BA" sz="2400" dirty="0" smtClean="0">
                <a:latin typeface="Times New Roman" pitchFamily="18" charset="0"/>
                <a:cs typeface="Times New Roman" pitchFamily="18" charset="0"/>
              </a:rPr>
              <a:t>bismo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 uslova pomeranja kraja konzole  </a:t>
            </a:r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54975"/>
              </p:ext>
            </p:extLst>
          </p:nvPr>
        </p:nvGraphicFramePr>
        <p:xfrm>
          <a:off x="6846888" y="3048000"/>
          <a:ext cx="14589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3" name="Equation" r:id="rId5" imgW="723600" imgH="228600" progId="Equation.DSMT4">
                  <p:embed/>
                </p:oleObj>
              </mc:Choice>
              <mc:Fallback>
                <p:oleObj name="Equation" r:id="rId5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3048000"/>
                        <a:ext cx="14589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85771"/>
            <a:ext cx="3308466" cy="9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08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3352800" cy="9692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4" y="690788"/>
            <a:ext cx="3616036" cy="964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2133600"/>
            <a:ext cx="33528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Umetanje zgloba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drugi način rešavanja neodređenosti ovog grednog nosača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191000" y="99060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4572000" y="2159000"/>
            <a:ext cx="4038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mestu ukleštenja umetnut je zglob, a za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suvišnu nepoznatu veličinu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uzet reaktivni moment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282031"/>
              </p:ext>
            </p:extLst>
          </p:nvPr>
        </p:nvGraphicFramePr>
        <p:xfrm>
          <a:off x="7612062" y="3441700"/>
          <a:ext cx="9985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0" name="Equation" r:id="rId5" imgW="495000" imgH="228600" progId="Equation.DSMT4">
                  <p:embed/>
                </p:oleObj>
              </mc:Choice>
              <mc:Fallback>
                <p:oleObj name="Equation" r:id="rId5" imgW="495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2" y="3441700"/>
                        <a:ext cx="998538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0" y="4096603"/>
            <a:ext cx="40576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koji se određuje iz uslova da 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nagib na mestu ukleštenja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jednak nuli (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922821"/>
              </p:ext>
            </p:extLst>
          </p:nvPr>
        </p:nvGraphicFramePr>
        <p:xfrm>
          <a:off x="7102475" y="5397500"/>
          <a:ext cx="1508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771" name="Equation" r:id="rId7" imgW="749160" imgH="228600" progId="Equation.DSMT4">
                  <p:embed/>
                </p:oleObj>
              </mc:Choice>
              <mc:Fallback>
                <p:oleObj name="Equation" r:id="rId7" imgW="749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2475" y="5397500"/>
                        <a:ext cx="15081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7" idx="2"/>
            <a:endCxn id="8" idx="1"/>
          </p:cNvCxnSpPr>
          <p:nvPr/>
        </p:nvCxnSpPr>
        <p:spPr>
          <a:xfrm rot="16200000" flipH="1">
            <a:off x="6946196" y="3004433"/>
            <a:ext cx="310971" cy="10207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9" idx="2"/>
            <a:endCxn id="10" idx="1"/>
          </p:cNvCxnSpPr>
          <p:nvPr/>
        </p:nvCxnSpPr>
        <p:spPr>
          <a:xfrm rot="16200000" flipH="1">
            <a:off x="6687066" y="5210691"/>
            <a:ext cx="329168" cy="50165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6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3352800" cy="96926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191000" y="99060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3350030" cy="1088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2057400"/>
            <a:ext cx="33528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Zglob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se može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umetnuti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bilo koje mesto i tako se na mnogo načina ovaj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neodređen nosač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može pretvoriti u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određen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2070080"/>
            <a:ext cx="426443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ovoj slici, za ovako umetnuti zglob,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suvišna nepoznata je moment S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koji kod statički neodređenog nosača stvarno postoji i koji bi se odredio iz uslova da da na mestu umetnutog zgloba imamo nagibe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467611"/>
              </p:ext>
            </p:extLst>
          </p:nvPr>
        </p:nvGraphicFramePr>
        <p:xfrm>
          <a:off x="6770688" y="4876800"/>
          <a:ext cx="16621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0" name="Equation" r:id="rId5" imgW="825480" imgH="228600" progId="Equation.DSMT4">
                  <p:embed/>
                </p:oleObj>
              </mc:Choice>
              <mc:Fallback>
                <p:oleObj name="Equation" r:id="rId5" imgW="825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688" y="4876800"/>
                        <a:ext cx="16621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72808"/>
              </p:ext>
            </p:extLst>
          </p:nvPr>
        </p:nvGraphicFramePr>
        <p:xfrm>
          <a:off x="6757988" y="5486400"/>
          <a:ext cx="11747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1" name="Equation" r:id="rId7" imgW="583920" imgH="228600" progId="Equation.DSMT4">
                  <p:embed/>
                </p:oleObj>
              </mc:Choice>
              <mc:Fallback>
                <p:oleObj name="Equation" r:id="rId7" imgW="5839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988" y="5486400"/>
                        <a:ext cx="11747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77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4000" cy="1020762"/>
          </a:xfrm>
        </p:spPr>
        <p:txBody>
          <a:bodyPr>
            <a:normAutofit/>
          </a:bodyPr>
          <a:lstStyle/>
          <a:p>
            <a:r>
              <a:rPr lang="x-none" sz="2800" b="1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Gredni nosač sa jednim rasponom i sprečenim podužnim pomeranjem</a:t>
            </a:r>
            <a:endParaRPr lang="en-US" sz="28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73928" y="3066871"/>
            <a:ext cx="403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Prvi slučaj grednog nosača sa sprečenim 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podužnim pomera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81534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Ovakav gredni nosač, realno je 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1x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statički neodređen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međutim, zbog toga što su podužne komponente reakcija zanemarivo male u odnosu na poprečne, nosač se bez njih pretvara u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 statički određen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8" y="1600200"/>
            <a:ext cx="4031672" cy="147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2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84168"/>
            <a:ext cx="4031672" cy="147135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648200" y="1043248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634" y="762000"/>
            <a:ext cx="3466408" cy="1546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2568476"/>
            <a:ext cx="3429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Zanemarivanjem horizontalnih komponenti reakcija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satički neodređenog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problema, prelazi se 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statički određen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problem.</a:t>
            </a:r>
          </a:p>
        </p:txBody>
      </p:sp>
    </p:spTree>
    <p:extLst>
      <p:ext uri="{BB962C8B-B14F-4D97-AF65-F5344CB8AC3E}">
        <p14:creationId xmlns:p14="http://schemas.microsoft.com/office/powerpoint/2010/main" val="366077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031672" cy="1579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057400"/>
            <a:ext cx="403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Drugi slučaj grednog nosača sa sprečenim 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podužnim pome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ranjem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306782" y="35661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5181600" y="457200"/>
            <a:ext cx="3429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ovom slučaju podužne komponente reakcija ne smemo zanemariti.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5839"/>
            <a:ext cx="4239490" cy="16542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67400" y="33528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Suvišna nepoznata veličina je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329225"/>
              </p:ext>
            </p:extLst>
          </p:nvPr>
        </p:nvGraphicFramePr>
        <p:xfrm>
          <a:off x="7816850" y="3930829"/>
          <a:ext cx="895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80" name="Equation" r:id="rId5" imgW="444240" imgH="228600" progId="Equation.DSMT4">
                  <p:embed/>
                </p:oleObj>
              </mc:Choice>
              <mc:Fallback>
                <p:oleObj name="Equation" r:id="rId5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6850" y="3930829"/>
                        <a:ext cx="8953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29200" y="4572000"/>
            <a:ext cx="3429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se mo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odrediti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uslova da 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podužno pomeranja oslonca B  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50048"/>
              </p:ext>
            </p:extLst>
          </p:nvPr>
        </p:nvGraphicFramePr>
        <p:xfrm>
          <a:off x="6324600" y="5943600"/>
          <a:ext cx="212566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81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943600"/>
                        <a:ext cx="212566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Elbow Connector 12"/>
          <p:cNvCxnSpPr>
            <a:stCxn id="11" idx="3"/>
            <a:endCxn id="12" idx="3"/>
          </p:cNvCxnSpPr>
          <p:nvPr/>
        </p:nvCxnSpPr>
        <p:spPr>
          <a:xfrm flipH="1">
            <a:off x="8450262" y="5172165"/>
            <a:ext cx="7938" cy="1000035"/>
          </a:xfrm>
          <a:prstGeom prst="bentConnector3">
            <a:avLst>
              <a:gd name="adj1" fmla="val -28798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3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GERBEROVI GREDNI NOSAČI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endParaRPr lang="sr-Latn-RS" sz="32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1054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Gerberovi gredni nosači (Gerberove grede) poznate su nam iz STATIKE (Mehanike I). 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Ono što znamo kod ovih nosača je to da su statički određeni i da im je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vrednost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momenata savijanja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Gerberovim zglobovima,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jednaka nuli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Ono što još treba znati je to da se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Gerberov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zglob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pri deformisanju Gerberove grede, ponaša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kao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elastični oslonac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88600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31672" cy="1288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828800"/>
            <a:ext cx="4031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Treći slučaj grednog nosača sa sprečenim 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podužnim pomera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457200"/>
            <a:ext cx="25860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Gredni nosač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statički neodređen</a:t>
            </a:r>
          </a:p>
        </p:txBody>
      </p:sp>
      <p:sp>
        <p:nvSpPr>
          <p:cNvPr id="6" name="Right Arrow 5"/>
          <p:cNvSpPr/>
          <p:nvPr/>
        </p:nvSpPr>
        <p:spPr>
          <a:xfrm rot="5400000">
            <a:off x="2306782" y="33375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44" y="4038600"/>
            <a:ext cx="3433156" cy="1471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02250" y="23622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Suvišne nepoznate veličine  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885603"/>
              </p:ext>
            </p:extLst>
          </p:nvPr>
        </p:nvGraphicFramePr>
        <p:xfrm>
          <a:off x="7334250" y="2959100"/>
          <a:ext cx="8191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2" name="Equation" r:id="rId5" imgW="406080" imgH="228600" progId="Equation.DSMT4">
                  <p:embed/>
                </p:oleObj>
              </mc:Choice>
              <mc:Fallback>
                <p:oleObj name="Equation" r:id="rId5" imgW="406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0" y="2959100"/>
                        <a:ext cx="8191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02250" y="3817203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odredićemo iz uslova pomeranja kraja konzole  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227881"/>
              </p:ext>
            </p:extLst>
          </p:nvPr>
        </p:nvGraphicFramePr>
        <p:xfrm>
          <a:off x="7227888" y="4800600"/>
          <a:ext cx="1382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03" name="Equation" r:id="rId7" imgW="685800" imgH="457200" progId="Equation.DSMT4">
                  <p:embed/>
                </p:oleObj>
              </mc:Choice>
              <mc:Fallback>
                <p:oleObj name="Equation" r:id="rId7" imgW="68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4800600"/>
                        <a:ext cx="138271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2" idx="3"/>
            <a:endCxn id="11" idx="3"/>
          </p:cNvCxnSpPr>
          <p:nvPr/>
        </p:nvCxnSpPr>
        <p:spPr>
          <a:xfrm flipV="1">
            <a:off x="7893050" y="3187700"/>
            <a:ext cx="260350" cy="1229668"/>
          </a:xfrm>
          <a:prstGeom prst="bentConnector3">
            <a:avLst>
              <a:gd name="adj1" fmla="val 18780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5862935"/>
            <a:ext cx="676542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NAPOMENA: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Horizontalne reakcije su zanemarene.  </a:t>
            </a:r>
          </a:p>
        </p:txBody>
      </p:sp>
    </p:spTree>
    <p:extLst>
      <p:ext uri="{BB962C8B-B14F-4D97-AF65-F5344CB8AC3E}">
        <p14:creationId xmlns:p14="http://schemas.microsoft.com/office/powerpoint/2010/main" val="114937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31672" cy="1288472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5400000">
            <a:off x="2198716" y="19659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2" y="2590800"/>
            <a:ext cx="3965170" cy="955964"/>
          </a:xfrm>
          <a:prstGeom prst="rect">
            <a:avLst/>
          </a:prstGeom>
        </p:spPr>
      </p:pic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172413"/>
              </p:ext>
            </p:extLst>
          </p:nvPr>
        </p:nvGraphicFramePr>
        <p:xfrm>
          <a:off x="4800600" y="2662986"/>
          <a:ext cx="1125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6" name="Equation" r:id="rId5" imgW="558720" imgH="457200" progId="Equation.3">
                  <p:embed/>
                </p:oleObj>
              </mc:Choice>
              <mc:Fallback>
                <p:oleObj name="Equation" r:id="rId5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662986"/>
                        <a:ext cx="112553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600" y="3962400"/>
            <a:ext cx="2590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Dopunski uslovi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400833"/>
              </p:ext>
            </p:extLst>
          </p:nvPr>
        </p:nvGraphicFramePr>
        <p:xfrm>
          <a:off x="6775450" y="4195763"/>
          <a:ext cx="1379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7" name="Equation" r:id="rId7" imgW="685800" imgH="457200" progId="Equation.DSMT4">
                  <p:embed/>
                </p:oleObj>
              </mc:Choice>
              <mc:Fallback>
                <p:oleObj name="Equation" r:id="rId7" imgW="685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5450" y="4195763"/>
                        <a:ext cx="137953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83178" y="5334000"/>
            <a:ext cx="676542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NAPOMENA: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Horizontalne reakcije su zanemarene.  </a:t>
            </a:r>
          </a:p>
        </p:txBody>
      </p:sp>
    </p:spTree>
    <p:extLst>
      <p:ext uri="{BB962C8B-B14F-4D97-AF65-F5344CB8AC3E}">
        <p14:creationId xmlns:p14="http://schemas.microsoft.com/office/powerpoint/2010/main" val="33879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4031672" cy="1396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4235334"/>
            <a:ext cx="4355870" cy="14796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6762" y="2133600"/>
            <a:ext cx="40269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Četvrti slučaj grednog nosača sa sprečenim 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podužnim pome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x-none" sz="2400" i="1" smtClean="0">
                <a:latin typeface="Times New Roman" pitchFamily="18" charset="0"/>
                <a:cs typeface="Times New Roman" pitchFamily="18" charset="0"/>
              </a:rPr>
              <a:t>ranjem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306782" y="35661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5105400" y="762000"/>
            <a:ext cx="258603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Gredni nosač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statički neodređen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02250" y="22860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Suvišne nepoznate veličine  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3274717"/>
              </p:ext>
            </p:extLst>
          </p:nvPr>
        </p:nvGraphicFramePr>
        <p:xfrm>
          <a:off x="5334000" y="3352800"/>
          <a:ext cx="33004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2" name="Equation" r:id="rId5" imgW="1638000" imgH="228600" progId="Equation.DSMT4">
                  <p:embed/>
                </p:oleObj>
              </mc:Choice>
              <mc:Fallback>
                <p:oleObj name="Equation" r:id="rId5" imgW="1638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352800"/>
                        <a:ext cx="33004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02250" y="4038600"/>
            <a:ext cx="2590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odredićemo iz uslova pomeranja kraja konzole  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77812"/>
              </p:ext>
            </p:extLst>
          </p:nvPr>
        </p:nvGraphicFramePr>
        <p:xfrm>
          <a:off x="7191375" y="4945797"/>
          <a:ext cx="14827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3" name="Equation" r:id="rId7" imgW="736560" imgH="685800" progId="Equation.DSMT4">
                  <p:embed/>
                </p:oleObj>
              </mc:Choice>
              <mc:Fallback>
                <p:oleObj name="Equation" r:id="rId7" imgW="7365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75" y="4945797"/>
                        <a:ext cx="1482725" cy="137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0" idx="3"/>
            <a:endCxn id="11" idx="3"/>
          </p:cNvCxnSpPr>
          <p:nvPr/>
        </p:nvCxnSpPr>
        <p:spPr>
          <a:xfrm flipH="1">
            <a:off x="7893050" y="3581400"/>
            <a:ext cx="741362" cy="1057365"/>
          </a:xfrm>
          <a:prstGeom prst="bentConnector3">
            <a:avLst>
              <a:gd name="adj1" fmla="val -308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9" idx="1"/>
            <a:endCxn id="10" idx="1"/>
          </p:cNvCxnSpPr>
          <p:nvPr/>
        </p:nvCxnSpPr>
        <p:spPr>
          <a:xfrm rot="10800000" flipH="1" flipV="1">
            <a:off x="5302250" y="2701498"/>
            <a:ext cx="31750" cy="879901"/>
          </a:xfrm>
          <a:prstGeom prst="bentConnector3">
            <a:avLst>
              <a:gd name="adj1" fmla="val -72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83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44000" cy="1020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Gredni nosač uklešten na oba kraja i  opterećen koncentrisanom silom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32" y="1295400"/>
            <a:ext cx="4011168" cy="2188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9876"/>
            <a:ext cx="4106488" cy="269332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2306782" y="385572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4800600" y="1836003"/>
            <a:ext cx="38100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Ovaj problem ćemo rešiti tako što ćemo ukloniti ukleštenje i zameniti ih sa momentima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64039"/>
              </p:ext>
            </p:extLst>
          </p:nvPr>
        </p:nvGraphicFramePr>
        <p:xfrm>
          <a:off x="7561262" y="3124200"/>
          <a:ext cx="1125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2" name="Equation" r:id="rId5" imgW="558720" imgH="457200" progId="Equation.3">
                  <p:embed/>
                </p:oleObj>
              </mc:Choice>
              <mc:Fallback>
                <p:oleObj name="Equation" r:id="rId5" imgW="5587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1262" y="3124200"/>
                        <a:ext cx="1125538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97450" y="5253335"/>
            <a:ext cx="3124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Dopunski uslovi su: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39445"/>
              </p:ext>
            </p:extLst>
          </p:nvPr>
        </p:nvGraphicFramePr>
        <p:xfrm>
          <a:off x="7918450" y="5511800"/>
          <a:ext cx="766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3" name="Equation" r:id="rId7" imgW="380880" imgH="431640" progId="Equation.DSMT4">
                  <p:embed/>
                </p:oleObj>
              </mc:Choice>
              <mc:Fallback>
                <p:oleObj name="Equation" r:id="rId7" imgW="380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450" y="5511800"/>
                        <a:ext cx="766763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7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799420"/>
              </p:ext>
            </p:extLst>
          </p:nvPr>
        </p:nvGraphicFramePr>
        <p:xfrm>
          <a:off x="2765425" y="3492500"/>
          <a:ext cx="38369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8" name="Equation" r:id="rId3" imgW="1904760" imgH="253800" progId="Equation.DSMT4">
                  <p:embed/>
                </p:oleObj>
              </mc:Choice>
              <mc:Fallback>
                <p:oleObj name="Equation" r:id="rId3" imgW="1904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3492500"/>
                        <a:ext cx="3836988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854743"/>
              </p:ext>
            </p:extLst>
          </p:nvPr>
        </p:nvGraphicFramePr>
        <p:xfrm>
          <a:off x="6078538" y="469900"/>
          <a:ext cx="276383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9" name="Equation" r:id="rId5" imgW="1371600" imgH="444240" progId="Equation.DSMT4">
                  <p:embed/>
                </p:oleObj>
              </mc:Choice>
              <mc:Fallback>
                <p:oleObj name="Equation" r:id="rId5" imgW="1371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8538" y="469900"/>
                        <a:ext cx="2763837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03735"/>
              </p:ext>
            </p:extLst>
          </p:nvPr>
        </p:nvGraphicFramePr>
        <p:xfrm>
          <a:off x="6084888" y="1447800"/>
          <a:ext cx="1763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0" name="Equation" r:id="rId7" imgW="876240" imgH="431640" progId="Equation.DSMT4">
                  <p:embed/>
                </p:oleObj>
              </mc:Choice>
              <mc:Fallback>
                <p:oleObj name="Equation" r:id="rId7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447800"/>
                        <a:ext cx="17637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133436"/>
              </p:ext>
            </p:extLst>
          </p:nvPr>
        </p:nvGraphicFramePr>
        <p:xfrm>
          <a:off x="6096000" y="2413000"/>
          <a:ext cx="18176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1" name="Equation" r:id="rId9" imgW="901440" imgH="431640" progId="Equation.DSMT4">
                  <p:embed/>
                </p:oleObj>
              </mc:Choice>
              <mc:Fallback>
                <p:oleObj name="Equation" r:id="rId9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413000"/>
                        <a:ext cx="1817687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468964"/>
              </p:ext>
            </p:extLst>
          </p:nvPr>
        </p:nvGraphicFramePr>
        <p:xfrm>
          <a:off x="5211763" y="49530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2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49530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43739"/>
              </p:ext>
            </p:extLst>
          </p:nvPr>
        </p:nvGraphicFramePr>
        <p:xfrm>
          <a:off x="914400" y="4648200"/>
          <a:ext cx="42211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3" name="Equation" r:id="rId13" imgW="2095200" imgH="457200" progId="Equation.3">
                  <p:embed/>
                </p:oleObj>
              </mc:Choice>
              <mc:Fallback>
                <p:oleObj name="Equation" r:id="rId13" imgW="209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648200"/>
                        <a:ext cx="4221163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9506"/>
              </p:ext>
            </p:extLst>
          </p:nvPr>
        </p:nvGraphicFramePr>
        <p:xfrm>
          <a:off x="2992437" y="4191000"/>
          <a:ext cx="2841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4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7" y="4191000"/>
                        <a:ext cx="284163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336243"/>
              </p:ext>
            </p:extLst>
          </p:nvPr>
        </p:nvGraphicFramePr>
        <p:xfrm>
          <a:off x="5646738" y="4648200"/>
          <a:ext cx="30702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5" name="Equation" r:id="rId17" imgW="1523880" imgH="431640" progId="Equation.3">
                  <p:embed/>
                </p:oleObj>
              </mc:Choice>
              <mc:Fallback>
                <p:oleObj name="Equation" r:id="rId17" imgW="1523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8" y="4648200"/>
                        <a:ext cx="30702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4724400" y="457200"/>
            <a:ext cx="1274762" cy="2819400"/>
            <a:chOff x="4135438" y="457200"/>
            <a:chExt cx="1274762" cy="2819400"/>
          </a:xfrm>
        </p:grpSpPr>
        <p:sp>
          <p:nvSpPr>
            <p:cNvPr id="17" name="Left Brace 16"/>
            <p:cNvSpPr/>
            <p:nvPr/>
          </p:nvSpPr>
          <p:spPr>
            <a:xfrm>
              <a:off x="4876800" y="457200"/>
              <a:ext cx="533400" cy="2819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7761" name="Object 17"/>
            <p:cNvGraphicFramePr>
              <a:graphicFrameLocks noChangeAspect="1"/>
            </p:cNvGraphicFramePr>
            <p:nvPr/>
          </p:nvGraphicFramePr>
          <p:xfrm>
            <a:off x="4419600" y="17526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46" name="Equation" r:id="rId19" imgW="190440" imgH="152280" progId="Equation.3">
                    <p:embed/>
                  </p:oleObj>
                </mc:Choice>
                <mc:Fallback>
                  <p:oleObj name="Equation" r:id="rId1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752600"/>
                          <a:ext cx="384175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762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5370077"/>
                </p:ext>
              </p:extLst>
            </p:nvPr>
          </p:nvGraphicFramePr>
          <p:xfrm>
            <a:off x="4135438" y="2865438"/>
            <a:ext cx="284162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547" name="Equation" r:id="rId21" imgW="139680" imgH="203040" progId="Equation.3">
                    <p:embed/>
                  </p:oleObj>
                </mc:Choice>
                <mc:Fallback>
                  <p:oleObj name="Equation" r:id="rId21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438" y="2865438"/>
                          <a:ext cx="284162" cy="411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7" name="Zalomljena linija spajanja 6"/>
          <p:cNvCxnSpPr>
            <a:stCxn id="287761" idx="1"/>
            <a:endCxn id="287762" idx="0"/>
          </p:cNvCxnSpPr>
          <p:nvPr/>
        </p:nvCxnSpPr>
        <p:spPr>
          <a:xfrm rot="10800000" flipV="1">
            <a:off x="4866482" y="1905000"/>
            <a:ext cx="142081" cy="96043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06488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74450"/>
              </p:ext>
            </p:extLst>
          </p:nvPr>
        </p:nvGraphicFramePr>
        <p:xfrm>
          <a:off x="923925" y="3949700"/>
          <a:ext cx="38639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2" name="Equation" r:id="rId3" imgW="1917360" imgH="253800" progId="Equation.DSMT4">
                  <p:embed/>
                </p:oleObj>
              </mc:Choice>
              <mc:Fallback>
                <p:oleObj name="Equation" r:id="rId3" imgW="1917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3949700"/>
                        <a:ext cx="3863975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022778"/>
              </p:ext>
            </p:extLst>
          </p:nvPr>
        </p:nvGraphicFramePr>
        <p:xfrm>
          <a:off x="5669280" y="1155700"/>
          <a:ext cx="2995613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3" name="Equation" r:id="rId5" imgW="1485720" imgH="444240" progId="Equation.DSMT4">
                  <p:embed/>
                </p:oleObj>
              </mc:Choice>
              <mc:Fallback>
                <p:oleObj name="Equation" r:id="rId5" imgW="14857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1155700"/>
                        <a:ext cx="2995613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854700"/>
              </p:ext>
            </p:extLst>
          </p:nvPr>
        </p:nvGraphicFramePr>
        <p:xfrm>
          <a:off x="5669280" y="2133600"/>
          <a:ext cx="1993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4" name="Equation" r:id="rId7" imgW="990360" imgH="431640" progId="Equation.DSMT4">
                  <p:embed/>
                </p:oleObj>
              </mc:Choice>
              <mc:Fallback>
                <p:oleObj name="Equation" r:id="rId7" imgW="9903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2133600"/>
                        <a:ext cx="19939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795118"/>
              </p:ext>
            </p:extLst>
          </p:nvPr>
        </p:nvGraphicFramePr>
        <p:xfrm>
          <a:off x="5669280" y="3098800"/>
          <a:ext cx="20208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5" name="Equation" r:id="rId9" imgW="1002960" imgH="431640" progId="Equation.DSMT4">
                  <p:embed/>
                </p:oleObj>
              </mc:Choice>
              <mc:Fallback>
                <p:oleObj name="Equation" r:id="rId9" imgW="10029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9280" y="3098800"/>
                        <a:ext cx="20208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058247"/>
              </p:ext>
            </p:extLst>
          </p:nvPr>
        </p:nvGraphicFramePr>
        <p:xfrm>
          <a:off x="4873625" y="52705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6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52705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077778"/>
              </p:ext>
            </p:extLst>
          </p:nvPr>
        </p:nvGraphicFramePr>
        <p:xfrm>
          <a:off x="868363" y="4978400"/>
          <a:ext cx="394017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7" name="Equation" r:id="rId13" imgW="1955520" imgH="444240" progId="Equation.3">
                  <p:embed/>
                </p:oleObj>
              </mc:Choice>
              <mc:Fallback>
                <p:oleObj name="Equation" r:id="rId13" imgW="19555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4978400"/>
                        <a:ext cx="3940175" cy="889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47010"/>
              </p:ext>
            </p:extLst>
          </p:nvPr>
        </p:nvGraphicFramePr>
        <p:xfrm>
          <a:off x="2740025" y="4508500"/>
          <a:ext cx="2841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8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508500"/>
                        <a:ext cx="284163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319663"/>
              </p:ext>
            </p:extLst>
          </p:nvPr>
        </p:nvGraphicFramePr>
        <p:xfrm>
          <a:off x="5330825" y="4965700"/>
          <a:ext cx="30956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69" name="Equation" r:id="rId17" imgW="1536480" imgH="431640" progId="Equation.3">
                  <p:embed/>
                </p:oleObj>
              </mc:Choice>
              <mc:Fallback>
                <p:oleObj name="Equation" r:id="rId17" imgW="15364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4965700"/>
                        <a:ext cx="30956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40"/>
          <p:cNvGrpSpPr/>
          <p:nvPr/>
        </p:nvGrpSpPr>
        <p:grpSpPr>
          <a:xfrm>
            <a:off x="4287838" y="1143000"/>
            <a:ext cx="1274762" cy="2819400"/>
            <a:chOff x="4135438" y="457200"/>
            <a:chExt cx="1274762" cy="2819400"/>
          </a:xfrm>
        </p:grpSpPr>
        <p:sp>
          <p:nvSpPr>
            <p:cNvPr id="22" name="Left Brace 16"/>
            <p:cNvSpPr/>
            <p:nvPr/>
          </p:nvSpPr>
          <p:spPr>
            <a:xfrm>
              <a:off x="4876800" y="457200"/>
              <a:ext cx="533400" cy="28194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" name="Object 17"/>
            <p:cNvGraphicFramePr>
              <a:graphicFrameLocks noChangeAspect="1"/>
            </p:cNvGraphicFramePr>
            <p:nvPr/>
          </p:nvGraphicFramePr>
          <p:xfrm>
            <a:off x="4419600" y="17526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70" name="Equation" r:id="rId19" imgW="190440" imgH="152280" progId="Equation.3">
                    <p:embed/>
                  </p:oleObj>
                </mc:Choice>
                <mc:Fallback>
                  <p:oleObj name="Equation" r:id="rId1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9600" y="1752600"/>
                          <a:ext cx="384175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4344310"/>
                </p:ext>
              </p:extLst>
            </p:nvPr>
          </p:nvGraphicFramePr>
          <p:xfrm>
            <a:off x="4135438" y="2789238"/>
            <a:ext cx="284162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71" name="Equation" r:id="rId21" imgW="139680" imgH="203040" progId="Equation.3">
                    <p:embed/>
                  </p:oleObj>
                </mc:Choice>
                <mc:Fallback>
                  <p:oleObj name="Equation" r:id="rId21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5438" y="2789238"/>
                          <a:ext cx="284162" cy="411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06488" cy="2693324"/>
          </a:xfrm>
          <a:prstGeom prst="rect">
            <a:avLst/>
          </a:prstGeom>
        </p:spPr>
      </p:pic>
      <p:cxnSp>
        <p:nvCxnSpPr>
          <p:cNvPr id="25" name="Zalomljena linija spajanja 24"/>
          <p:cNvCxnSpPr>
            <a:stCxn id="23" idx="1"/>
            <a:endCxn id="24" idx="0"/>
          </p:cNvCxnSpPr>
          <p:nvPr/>
        </p:nvCxnSpPr>
        <p:spPr>
          <a:xfrm rot="10800000" flipV="1">
            <a:off x="4429920" y="2590800"/>
            <a:ext cx="142081" cy="88423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05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89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1200692"/>
              </p:ext>
            </p:extLst>
          </p:nvPr>
        </p:nvGraphicFramePr>
        <p:xfrm>
          <a:off x="5133975" y="990600"/>
          <a:ext cx="309562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46" name="Equation" r:id="rId3" imgW="1536480" imgH="888840" progId="Equation.3">
                  <p:embed/>
                </p:oleObj>
              </mc:Choice>
              <mc:Fallback>
                <p:oleObj name="Equation" r:id="rId3" imgW="1536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3975" y="990600"/>
                        <a:ext cx="3095625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487702"/>
              </p:ext>
            </p:extLst>
          </p:nvPr>
        </p:nvGraphicFramePr>
        <p:xfrm>
          <a:off x="5146675" y="3302000"/>
          <a:ext cx="18923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47" name="Equation" r:id="rId5" imgW="939600" imgH="939600" progId="Equation.3">
                  <p:embed/>
                </p:oleObj>
              </mc:Choice>
              <mc:Fallback>
                <p:oleObj name="Equation" r:id="rId5" imgW="9396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6675" y="3302000"/>
                        <a:ext cx="1892300" cy="1879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90675"/>
              </p:ext>
            </p:extLst>
          </p:nvPr>
        </p:nvGraphicFramePr>
        <p:xfrm>
          <a:off x="5895975" y="2819400"/>
          <a:ext cx="284163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348" name="Equation" r:id="rId7" imgW="139680" imgH="203040" progId="Equation.3">
                  <p:embed/>
                </p:oleObj>
              </mc:Choice>
              <mc:Fallback>
                <p:oleObj name="Equation" r:id="rId7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2819400"/>
                        <a:ext cx="284163" cy="41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06488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1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657600"/>
            <a:ext cx="4191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Saglasno principu superpozicije, za ukupne reakcije u osloncima možemo napisati da iznose:</a:t>
            </a:r>
            <a:endParaRPr lang="sr-Latn-C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ka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845187"/>
              </p:ext>
            </p:extLst>
          </p:nvPr>
        </p:nvGraphicFramePr>
        <p:xfrm>
          <a:off x="1828800" y="5003800"/>
          <a:ext cx="37147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8" name="Equation" r:id="rId3" imgW="1841400" imgH="507960" progId="Equation.DSMT4">
                  <p:embed/>
                </p:oleObj>
              </mc:Choice>
              <mc:Fallback>
                <p:oleObj name="Equation" r:id="rId3" imgW="18414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003800"/>
                        <a:ext cx="37147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a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09722"/>
              </p:ext>
            </p:extLst>
          </p:nvPr>
        </p:nvGraphicFramePr>
        <p:xfrm>
          <a:off x="4784725" y="533400"/>
          <a:ext cx="18446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79" name="Equation" r:id="rId5" imgW="914400" imgH="1218960" progId="Equation.DSMT4">
                  <p:embed/>
                </p:oleObj>
              </mc:Choice>
              <mc:Fallback>
                <p:oleObj name="Equation" r:id="rId5" imgW="91440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4725" y="533400"/>
                        <a:ext cx="1844675" cy="243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a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349624"/>
              </p:ext>
            </p:extLst>
          </p:nvPr>
        </p:nvGraphicFramePr>
        <p:xfrm>
          <a:off x="6842125" y="533400"/>
          <a:ext cx="18446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0" name="Equation" r:id="rId7" imgW="914400" imgH="1218960" progId="Equation.DSMT4">
                  <p:embed/>
                </p:oleObj>
              </mc:Choice>
              <mc:Fallback>
                <p:oleObj name="Equation" r:id="rId7" imgW="914400" imgH="1218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533400"/>
                        <a:ext cx="1844675" cy="2438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Zalomljena linija spajanja 12"/>
          <p:cNvCxnSpPr>
            <a:stCxn id="7" idx="2"/>
            <a:endCxn id="11" idx="2"/>
          </p:cNvCxnSpPr>
          <p:nvPr/>
        </p:nvCxnSpPr>
        <p:spPr>
          <a:xfrm rot="16200000" flipH="1">
            <a:off x="6735762" y="1943100"/>
            <a:ext cx="12700" cy="20574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ka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846169"/>
              </p:ext>
            </p:extLst>
          </p:nvPr>
        </p:nvGraphicFramePr>
        <p:xfrm>
          <a:off x="5105400" y="4541837"/>
          <a:ext cx="2841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1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541837"/>
                        <a:ext cx="284163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ka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856225"/>
              </p:ext>
            </p:extLst>
          </p:nvPr>
        </p:nvGraphicFramePr>
        <p:xfrm>
          <a:off x="6650038" y="3276600"/>
          <a:ext cx="2841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2" name="Equation" r:id="rId11" imgW="139639" imgH="203112" progId="Equation.3">
                  <p:embed/>
                </p:oleObj>
              </mc:Choice>
              <mc:Fallback>
                <p:oleObj name="Equation" r:id="rId11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038" y="3276600"/>
                        <a:ext cx="284162" cy="41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ka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18419"/>
              </p:ext>
            </p:extLst>
          </p:nvPr>
        </p:nvGraphicFramePr>
        <p:xfrm>
          <a:off x="5638800" y="53340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3" name="Equation" r:id="rId12" imgW="190417" imgH="152334" progId="Equation.3">
                  <p:embed/>
                </p:oleObj>
              </mc:Choice>
              <mc:Fallback>
                <p:oleObj name="Equation" r:id="rId12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ka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05020"/>
              </p:ext>
            </p:extLst>
          </p:nvPr>
        </p:nvGraphicFramePr>
        <p:xfrm>
          <a:off x="6172200" y="4622800"/>
          <a:ext cx="230505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84" name="Equation" r:id="rId14" imgW="1143000" imgH="812520" progId="Equation.DSMT4">
                  <p:embed/>
                </p:oleObj>
              </mc:Choice>
              <mc:Fallback>
                <p:oleObj name="Equation" r:id="rId14" imgW="11430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622800"/>
                        <a:ext cx="2305050" cy="1625600"/>
                      </a:xfrm>
                      <a:prstGeom prst="rect">
                        <a:avLst/>
                      </a:prstGeom>
                      <a:solidFill>
                        <a:schemeClr val="tx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Zalomljena linija spajanja 23"/>
          <p:cNvCxnSpPr>
            <a:stCxn id="17" idx="2"/>
            <a:endCxn id="16" idx="0"/>
          </p:cNvCxnSpPr>
          <p:nvPr/>
        </p:nvCxnSpPr>
        <p:spPr>
          <a:xfrm rot="5400000">
            <a:off x="5592763" y="3342480"/>
            <a:ext cx="854075" cy="154463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106488" cy="26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44000" cy="1020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Gredni nosač uklešten na oba kraja </a:t>
            </a:r>
            <a:r>
              <a:rPr lang="sr-Latn-R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opterećen ravnomerno raspodeljenim opterećenjem q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011168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4106488" cy="218624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2306782" y="385572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4724400" y="2152471"/>
            <a:ext cx="3962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Ovaj problem ćemo rešiti tako što ćemo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umetanjem zglobova i dodavanjem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momenata: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18234"/>
              </p:ext>
            </p:extLst>
          </p:nvPr>
        </p:nvGraphicFramePr>
        <p:xfrm>
          <a:off x="5745163" y="3454400"/>
          <a:ext cx="2941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8" name="Equation" r:id="rId5" imgW="1460160" imgH="215640" progId="Equation.3">
                  <p:embed/>
                </p:oleObj>
              </mc:Choice>
              <mc:Fallback>
                <p:oleObj name="Equation" r:id="rId5" imgW="1460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163" y="3454400"/>
                        <a:ext cx="2941637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57800" y="4948535"/>
            <a:ext cx="3124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Dopunski uslovi su: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021401"/>
              </p:ext>
            </p:extLst>
          </p:nvPr>
        </p:nvGraphicFramePr>
        <p:xfrm>
          <a:off x="6924675" y="5486400"/>
          <a:ext cx="14573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39" name="Equation" r:id="rId7" imgW="723600" imgH="203040" progId="Equation.DSMT4">
                  <p:embed/>
                </p:oleObj>
              </mc:Choice>
              <mc:Fallback>
                <p:oleObj name="Equation" r:id="rId7" imgW="723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4675" y="5486400"/>
                        <a:ext cx="1457325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240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163924"/>
              </p:ext>
            </p:extLst>
          </p:nvPr>
        </p:nvGraphicFramePr>
        <p:xfrm>
          <a:off x="1420813" y="3683000"/>
          <a:ext cx="37607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29" name="Equation" r:id="rId3" imgW="1866600" imgH="253800" progId="Equation.DSMT4">
                  <p:embed/>
                </p:oleObj>
              </mc:Choice>
              <mc:Fallback>
                <p:oleObj name="Equation" r:id="rId3" imgW="1866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813" y="3683000"/>
                        <a:ext cx="3760787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17293"/>
              </p:ext>
            </p:extLst>
          </p:nvPr>
        </p:nvGraphicFramePr>
        <p:xfrm>
          <a:off x="5999163" y="990600"/>
          <a:ext cx="1841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0" name="Equation" r:id="rId5" imgW="914400" imgH="457200" progId="Equation.DSMT4">
                  <p:embed/>
                </p:oleObj>
              </mc:Choice>
              <mc:Fallback>
                <p:oleObj name="Equation" r:id="rId5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990600"/>
                        <a:ext cx="18415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199091"/>
              </p:ext>
            </p:extLst>
          </p:nvPr>
        </p:nvGraphicFramePr>
        <p:xfrm>
          <a:off x="5999163" y="1981200"/>
          <a:ext cx="17637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1" name="Equation" r:id="rId7" imgW="876240" imgH="431640" progId="Equation.DSMT4">
                  <p:embed/>
                </p:oleObj>
              </mc:Choice>
              <mc:Fallback>
                <p:oleObj name="Equation" r:id="rId7" imgW="876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1981200"/>
                        <a:ext cx="176371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955415"/>
              </p:ext>
            </p:extLst>
          </p:nvPr>
        </p:nvGraphicFramePr>
        <p:xfrm>
          <a:off x="5999163" y="2946400"/>
          <a:ext cx="18161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2" name="Equation" r:id="rId9" imgW="901440" imgH="431640" progId="Equation.DSMT4">
                  <p:embed/>
                </p:oleObj>
              </mc:Choice>
              <mc:Fallback>
                <p:oleObj name="Equation" r:id="rId9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2946400"/>
                        <a:ext cx="18161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342608"/>
              </p:ext>
            </p:extLst>
          </p:nvPr>
        </p:nvGraphicFramePr>
        <p:xfrm>
          <a:off x="4191000" y="51054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3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371240"/>
              </p:ext>
            </p:extLst>
          </p:nvPr>
        </p:nvGraphicFramePr>
        <p:xfrm>
          <a:off x="914400" y="4800600"/>
          <a:ext cx="31988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4" name="Equation" r:id="rId13" imgW="1587240" imgH="457200" progId="Equation.3">
                  <p:embed/>
                </p:oleObj>
              </mc:Choice>
              <mc:Fallback>
                <p:oleObj name="Equation" r:id="rId13" imgW="15872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00600"/>
                        <a:ext cx="319881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678821"/>
              </p:ext>
            </p:extLst>
          </p:nvPr>
        </p:nvGraphicFramePr>
        <p:xfrm>
          <a:off x="2414587" y="4343400"/>
          <a:ext cx="2841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5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4587" y="4343400"/>
                        <a:ext cx="284163" cy="411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75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958370"/>
              </p:ext>
            </p:extLst>
          </p:nvPr>
        </p:nvGraphicFramePr>
        <p:xfrm>
          <a:off x="4648200" y="4813300"/>
          <a:ext cx="20462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6" name="Equation" r:id="rId17" imgW="1015920" imgH="419040" progId="Equation.3">
                  <p:embed/>
                </p:oleObj>
              </mc:Choice>
              <mc:Fallback>
                <p:oleObj name="Equation" r:id="rId17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13300"/>
                        <a:ext cx="2046288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467589"/>
              </p:ext>
            </p:extLst>
          </p:nvPr>
        </p:nvGraphicFramePr>
        <p:xfrm>
          <a:off x="7227888" y="5029200"/>
          <a:ext cx="14589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7" name="Equation" r:id="rId19" imgW="723600" imgH="215640" progId="Equation.3">
                  <p:embed/>
                </p:oleObj>
              </mc:Choice>
              <mc:Fallback>
                <p:oleObj name="Equation" r:id="rId19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5029200"/>
                        <a:ext cx="1458912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71694"/>
              </p:ext>
            </p:extLst>
          </p:nvPr>
        </p:nvGraphicFramePr>
        <p:xfrm>
          <a:off x="7227888" y="5715000"/>
          <a:ext cx="125253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38" name="Equation" r:id="rId21" imgW="622080" imgH="419040" progId="Equation.3">
                  <p:embed/>
                </p:oleObj>
              </mc:Choice>
              <mc:Fallback>
                <p:oleObj name="Equation" r:id="rId21" imgW="6220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7888" y="5715000"/>
                        <a:ext cx="1252538" cy="838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668837" y="990600"/>
            <a:ext cx="1187451" cy="2819400"/>
            <a:chOff x="4668837" y="990600"/>
            <a:chExt cx="1187451" cy="2819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668837" y="990600"/>
              <a:ext cx="1187451" cy="2819400"/>
              <a:chOff x="4375149" y="457200"/>
              <a:chExt cx="1187451" cy="2819400"/>
            </a:xfrm>
          </p:grpSpPr>
          <p:sp>
            <p:nvSpPr>
              <p:cNvPr id="17" name="Left Brace 16"/>
              <p:cNvSpPr/>
              <p:nvPr/>
            </p:nvSpPr>
            <p:spPr>
              <a:xfrm>
                <a:off x="5029200" y="457200"/>
                <a:ext cx="533400" cy="2819400"/>
              </a:xfrm>
              <a:prstGeom prst="lef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287755" name="Object 11"/>
              <p:cNvGraphicFramePr>
                <a:graphicFrameLocks noChangeAspect="1"/>
              </p:cNvGraphicFramePr>
              <p:nvPr/>
            </p:nvGraphicFramePr>
            <p:xfrm>
              <a:off x="4645025" y="1752600"/>
              <a:ext cx="384175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39" name="Equation" r:id="rId23" imgW="190440" imgH="152280" progId="Equation.3">
                      <p:embed/>
                    </p:oleObj>
                  </mc:Choice>
                  <mc:Fallback>
                    <p:oleObj name="Equation" r:id="rId23" imgW="19044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45025" y="1752600"/>
                            <a:ext cx="384175" cy="3048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7760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76747292"/>
                  </p:ext>
                </p:extLst>
              </p:nvPr>
            </p:nvGraphicFramePr>
            <p:xfrm>
              <a:off x="4375149" y="2667000"/>
              <a:ext cx="284163" cy="411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40" name="Equation" r:id="rId25" imgW="139680" imgH="203040" progId="Equation.3">
                      <p:embed/>
                    </p:oleObj>
                  </mc:Choice>
                  <mc:Fallback>
                    <p:oleObj name="Equation" r:id="rId25" imgW="139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75149" y="2667000"/>
                            <a:ext cx="284163" cy="411163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6" name="Zalomljena linija spajanja 5"/>
            <p:cNvCxnSpPr>
              <a:stCxn id="287755" idx="1"/>
              <a:endCxn id="287760" idx="0"/>
            </p:cNvCxnSpPr>
            <p:nvPr/>
          </p:nvCxnSpPr>
          <p:spPr>
            <a:xfrm rot="10800000" flipV="1">
              <a:off x="4810919" y="2438400"/>
              <a:ext cx="127795" cy="762000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853113" y="5715000"/>
            <a:ext cx="1298575" cy="609600"/>
            <a:chOff x="5853113" y="5715000"/>
            <a:chExt cx="1298575" cy="609600"/>
          </a:xfrm>
        </p:grpSpPr>
        <p:grpSp>
          <p:nvGrpSpPr>
            <p:cNvPr id="32" name="Group 31"/>
            <p:cNvGrpSpPr/>
            <p:nvPr/>
          </p:nvGrpSpPr>
          <p:grpSpPr>
            <a:xfrm>
              <a:off x="5853113" y="5715000"/>
              <a:ext cx="1298575" cy="609600"/>
              <a:chOff x="5559425" y="4953000"/>
              <a:chExt cx="1298575" cy="609600"/>
            </a:xfrm>
          </p:grpSpPr>
          <p:graphicFrame>
            <p:nvGraphicFramePr>
              <p:cNvPr id="292880" name="Object 16"/>
              <p:cNvGraphicFramePr>
                <a:graphicFrameLocks noChangeAspect="1"/>
              </p:cNvGraphicFramePr>
              <p:nvPr/>
            </p:nvGraphicFramePr>
            <p:xfrm>
              <a:off x="5559425" y="4953000"/>
              <a:ext cx="284162" cy="4111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41" name="Equation" r:id="rId26" imgW="139680" imgH="203040" progId="Equation.3">
                      <p:embed/>
                    </p:oleObj>
                  </mc:Choice>
                  <mc:Fallback>
                    <p:oleObj name="Equation" r:id="rId26" imgW="13968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559425" y="4953000"/>
                            <a:ext cx="284162" cy="411162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2883" name="Object 1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3171371"/>
                  </p:ext>
                </p:extLst>
              </p:nvPr>
            </p:nvGraphicFramePr>
            <p:xfrm>
              <a:off x="6473825" y="5257800"/>
              <a:ext cx="384175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0442" name="Equation" r:id="rId27" imgW="190440" imgH="152280" progId="Equation.3">
                      <p:embed/>
                    </p:oleObj>
                  </mc:Choice>
                  <mc:Fallback>
                    <p:oleObj name="Equation" r:id="rId27" imgW="19044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73825" y="5257800"/>
                            <a:ext cx="384175" cy="30480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accent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10" name="Zalomljena linija spajanja 9"/>
            <p:cNvCxnSpPr>
              <a:stCxn id="292883" idx="1"/>
              <a:endCxn id="292880" idx="2"/>
            </p:cNvCxnSpPr>
            <p:nvPr/>
          </p:nvCxnSpPr>
          <p:spPr>
            <a:xfrm rot="10800000">
              <a:off x="5995195" y="6126162"/>
              <a:ext cx="772319" cy="4603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4106488" cy="2186248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 flipH="1">
            <a:off x="6767514" y="51816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554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479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Da bi se rešio problem deformisanja 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Gerberovih grednih nosača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potrebno je: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Nosač rastaviti na podraspone (proste grede, grede sa prepustima i konzole),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Zglobnoj poprečnoj sili </a:t>
            </a:r>
            <a:r>
              <a:rPr lang="sr-Latn-C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kod jednog od podraspona dodeliti ulogu </a:t>
            </a:r>
            <a:r>
              <a:rPr lang="sr-Latn-CS" sz="2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reakcije u elastičnom osloncu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Kod drugog, odgovarajućeg podraspona, poprečnoj sili </a:t>
            </a:r>
            <a:r>
              <a:rPr lang="sr-Latn-C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dodeliti ulogu </a:t>
            </a:r>
            <a:r>
              <a:rPr lang="sr-Latn-CS" sz="28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koncentrisane napadne sile</a:t>
            </a:r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7" name="Objeka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83421"/>
              </p:ext>
            </p:extLst>
          </p:nvPr>
        </p:nvGraphicFramePr>
        <p:xfrm>
          <a:off x="762000" y="3429000"/>
          <a:ext cx="36385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13" name="Equation" r:id="rId3" imgW="1803240" imgH="507960" progId="Equation.DSMT4">
                  <p:embed/>
                </p:oleObj>
              </mc:Choice>
              <mc:Fallback>
                <p:oleObj name="Equation" r:id="rId3" imgW="180324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429000"/>
                        <a:ext cx="36385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a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060120"/>
              </p:ext>
            </p:extLst>
          </p:nvPr>
        </p:nvGraphicFramePr>
        <p:xfrm>
          <a:off x="4937125" y="1231900"/>
          <a:ext cx="176847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14" name="Equation" r:id="rId5" imgW="876240" imgH="1206360" progId="Equation.DSMT4">
                  <p:embed/>
                </p:oleObj>
              </mc:Choice>
              <mc:Fallback>
                <p:oleObj name="Equation" r:id="rId5" imgW="87624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7125" y="1231900"/>
                        <a:ext cx="1768475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a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844301"/>
              </p:ext>
            </p:extLst>
          </p:nvPr>
        </p:nvGraphicFramePr>
        <p:xfrm>
          <a:off x="6918325" y="1231900"/>
          <a:ext cx="1768475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15" name="Equation" r:id="rId7" imgW="876240" imgH="1206360" progId="Equation.DSMT4">
                  <p:embed/>
                </p:oleObj>
              </mc:Choice>
              <mc:Fallback>
                <p:oleObj name="Equation" r:id="rId7" imgW="876240" imgH="1206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325" y="1231900"/>
                        <a:ext cx="1768475" cy="2413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Zalomljena linija spajanja 9"/>
          <p:cNvCxnSpPr>
            <a:stCxn id="8" idx="2"/>
            <a:endCxn id="9" idx="2"/>
          </p:cNvCxnSpPr>
          <p:nvPr/>
        </p:nvCxnSpPr>
        <p:spPr>
          <a:xfrm rot="16200000" flipH="1">
            <a:off x="6811962" y="2654300"/>
            <a:ext cx="12700" cy="1981200"/>
          </a:xfrm>
          <a:prstGeom prst="bentConnector3">
            <a:avLst>
              <a:gd name="adj1" fmla="val 18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ka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656032"/>
              </p:ext>
            </p:extLst>
          </p:nvPr>
        </p:nvGraphicFramePr>
        <p:xfrm>
          <a:off x="6535738" y="3932238"/>
          <a:ext cx="28416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16" name="Equation" r:id="rId9" imgW="139639" imgH="203112" progId="Equation.3">
                  <p:embed/>
                </p:oleObj>
              </mc:Choice>
              <mc:Fallback>
                <p:oleObj name="Equation" r:id="rId9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5738" y="3932238"/>
                        <a:ext cx="284162" cy="4111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a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726333"/>
              </p:ext>
            </p:extLst>
          </p:nvPr>
        </p:nvGraphicFramePr>
        <p:xfrm>
          <a:off x="5918200" y="53848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17" name="Equation" r:id="rId11" imgW="190417" imgH="152334" progId="Equation.3">
                  <p:embed/>
                </p:oleObj>
              </mc:Choice>
              <mc:Fallback>
                <p:oleObj name="Equation" r:id="rId11" imgW="190417" imgH="15233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53848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ka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244582"/>
              </p:ext>
            </p:extLst>
          </p:nvPr>
        </p:nvGraphicFramePr>
        <p:xfrm>
          <a:off x="3716337" y="4699000"/>
          <a:ext cx="2125663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18" name="Equation" r:id="rId13" imgW="1054080" imgH="812520" progId="Equation.DSMT4">
                  <p:embed/>
                </p:oleObj>
              </mc:Choice>
              <mc:Fallback>
                <p:oleObj name="Equation" r:id="rId13" imgW="105408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7" y="4699000"/>
                        <a:ext cx="2125663" cy="162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Zalomljena linija spajanja 14"/>
          <p:cNvCxnSpPr>
            <a:stCxn id="12" idx="2"/>
            <a:endCxn id="17" idx="3"/>
          </p:cNvCxnSpPr>
          <p:nvPr/>
        </p:nvCxnSpPr>
        <p:spPr>
          <a:xfrm rot="5400000" flipH="1">
            <a:off x="5645547" y="3311128"/>
            <a:ext cx="304800" cy="1759744"/>
          </a:xfrm>
          <a:prstGeom prst="bentConnector4">
            <a:avLst>
              <a:gd name="adj1" fmla="val -75000"/>
              <a:gd name="adj2" fmla="val 540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102168"/>
              </p:ext>
            </p:extLst>
          </p:nvPr>
        </p:nvGraphicFramePr>
        <p:xfrm>
          <a:off x="4533900" y="3886200"/>
          <a:ext cx="3841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19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3886200"/>
                        <a:ext cx="384175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31"/>
          <p:cNvGrpSpPr/>
          <p:nvPr/>
        </p:nvGrpSpPr>
        <p:grpSpPr>
          <a:xfrm>
            <a:off x="2315766" y="4546600"/>
            <a:ext cx="1298575" cy="1143000"/>
            <a:chOff x="5559425" y="4648200"/>
            <a:chExt cx="1298575" cy="1143000"/>
          </a:xfrm>
        </p:grpSpPr>
        <p:graphicFrame>
          <p:nvGraphicFramePr>
            <p:cNvPr id="20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2271979"/>
                </p:ext>
              </p:extLst>
            </p:nvPr>
          </p:nvGraphicFramePr>
          <p:xfrm>
            <a:off x="5559425" y="4648200"/>
            <a:ext cx="284162" cy="41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20" name="Equation" r:id="rId17" imgW="139680" imgH="203040" progId="Equation.3">
                    <p:embed/>
                  </p:oleObj>
                </mc:Choice>
                <mc:Fallback>
                  <p:oleObj name="Equation" r:id="rId17" imgW="1396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9425" y="4648200"/>
                          <a:ext cx="284162" cy="4111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79756649"/>
                </p:ext>
              </p:extLst>
            </p:nvPr>
          </p:nvGraphicFramePr>
          <p:xfrm>
            <a:off x="6473825" y="5486400"/>
            <a:ext cx="384175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1721" name="Equation" r:id="rId18" imgW="190440" imgH="152280" progId="Equation.3">
                    <p:embed/>
                  </p:oleObj>
                </mc:Choice>
                <mc:Fallback>
                  <p:oleObj name="Equation" r:id="rId18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3825" y="5486400"/>
                          <a:ext cx="384175" cy="3048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2" name="Zalomljena linija spajanja 21"/>
          <p:cNvCxnSpPr>
            <a:stCxn id="21" idx="1"/>
            <a:endCxn id="20" idx="2"/>
          </p:cNvCxnSpPr>
          <p:nvPr/>
        </p:nvCxnSpPr>
        <p:spPr>
          <a:xfrm rot="10800000">
            <a:off x="2457848" y="4957762"/>
            <a:ext cx="772319" cy="57943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ka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513395"/>
              </p:ext>
            </p:extLst>
          </p:nvPr>
        </p:nvGraphicFramePr>
        <p:xfrm>
          <a:off x="1714500" y="5842000"/>
          <a:ext cx="1460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22" name="Equation" r:id="rId19" imgW="723600" imgH="228600" progId="Equation.DSMT4">
                  <p:embed/>
                </p:oleObj>
              </mc:Choice>
              <mc:Fallback>
                <p:oleObj name="Equation" r:id="rId19" imgW="723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5842000"/>
                        <a:ext cx="14605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ka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501239"/>
              </p:ext>
            </p:extLst>
          </p:nvPr>
        </p:nvGraphicFramePr>
        <p:xfrm>
          <a:off x="6375400" y="5130800"/>
          <a:ext cx="1587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23" name="Equation" r:id="rId21" imgW="787320" imgH="393480" progId="Equation.DSMT4">
                  <p:embed/>
                </p:oleObj>
              </mc:Choice>
              <mc:Fallback>
                <p:oleObj name="Equation" r:id="rId21" imgW="787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5400" y="5130800"/>
                        <a:ext cx="15875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4106488" cy="2186248"/>
          </a:xfrm>
          <a:prstGeom prst="rect">
            <a:avLst/>
          </a:prstGeom>
        </p:spPr>
      </p:pic>
      <p:sp>
        <p:nvSpPr>
          <p:cNvPr id="26" name="Right Arrow 25"/>
          <p:cNvSpPr/>
          <p:nvPr/>
        </p:nvSpPr>
        <p:spPr>
          <a:xfrm>
            <a:off x="3276600" y="6019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19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3864864" cy="7985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35778"/>
            <a:ext cx="3574472" cy="79802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44000" cy="5635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28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Times New Roman" pitchFamily="18" charset="0"/>
              </a:rPr>
              <a:t>Gredni nosač sa elastičnim osloncem 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2191512" y="22707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5091000" y="3202152"/>
            <a:ext cx="2514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Dopunski uslov: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96351"/>
              </p:ext>
            </p:extLst>
          </p:nvPr>
        </p:nvGraphicFramePr>
        <p:xfrm>
          <a:off x="7269050" y="3511417"/>
          <a:ext cx="1022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32" name="Equation" r:id="rId5" imgW="507960" imgH="228600" progId="Equation.DSMT4">
                  <p:embed/>
                </p:oleObj>
              </mc:Choice>
              <mc:Fallback>
                <p:oleObj name="Equation" r:id="rId5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050" y="3511417"/>
                        <a:ext cx="102235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05200" y="4362271"/>
            <a:ext cx="3900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– koeficijent elastičnosti opruge (recipročna vrednost koeficijenta krutosti opruge k)</a:t>
            </a:r>
          </a:p>
        </p:txBody>
      </p:sp>
    </p:spTree>
    <p:extLst>
      <p:ext uri="{BB962C8B-B14F-4D97-AF65-F5344CB8AC3E}">
        <p14:creationId xmlns:p14="http://schemas.microsoft.com/office/powerpoint/2010/main" val="35964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44000" cy="10207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 sz="2800" b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Gredni nosači </a:t>
            </a:r>
            <a:r>
              <a:rPr lang="sr-Latn-CS" sz="2800" b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sa</a:t>
            </a:r>
            <a:r>
              <a:rPr lang="en-US" sz="2800" b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x-none" sz="2800" b="1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više raspona (neprekidni gredni nosači)</a:t>
            </a:r>
            <a:endParaRPr lang="en-US" sz="2800" b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300923" cy="943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70900"/>
            <a:ext cx="8304415" cy="11297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5400000">
            <a:off x="4389120" y="29565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TextBox 6"/>
          <p:cNvSpPr txBox="1"/>
          <p:nvPr/>
        </p:nvSpPr>
        <p:spPr>
          <a:xfrm>
            <a:off x="1219200" y="5265003"/>
            <a:ext cx="5943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Problem se može rešiti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uklanjanjem suvišnih oslonaca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401948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32263" y="2895600"/>
            <a:ext cx="3505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odredićemo iz uslova pomeranja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2895600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Suvišne nepoznate veličine  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324100" y="3517900"/>
          <a:ext cx="15097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3" name="Equation" r:id="rId3" imgW="749160" imgH="215640" progId="Equation.3">
                  <p:embed/>
                </p:oleObj>
              </mc:Choice>
              <mc:Fallback>
                <p:oleObj name="Equation" r:id="rId3" imgW="749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3517900"/>
                        <a:ext cx="150971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6578600" y="3421063"/>
          <a:ext cx="125253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4" name="Equation" r:id="rId5" imgW="622080" imgH="431640" progId="Equation.3">
                  <p:embed/>
                </p:oleObj>
              </mc:Choice>
              <mc:Fallback>
                <p:oleObj name="Equation" r:id="rId5" imgW="622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3421063"/>
                        <a:ext cx="125253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4495800"/>
            <a:ext cx="2971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slučaju opružnih elastičnih oslonaca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i-to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pomeranje iznosi  </a:t>
            </a:r>
          </a:p>
        </p:txBody>
      </p:sp>
      <p:graphicFrame>
        <p:nvGraphicFramePr>
          <p:cNvPr id="241668" name="Object 4"/>
          <p:cNvGraphicFramePr>
            <a:graphicFrameLocks noChangeAspect="1"/>
          </p:cNvGraphicFramePr>
          <p:nvPr/>
        </p:nvGraphicFramePr>
        <p:xfrm>
          <a:off x="3252788" y="5397500"/>
          <a:ext cx="1252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65" name="Equation" r:id="rId7" imgW="622080" imgH="228600" progId="Equation.3">
                  <p:embed/>
                </p:oleObj>
              </mc:Choice>
              <mc:Fallback>
                <p:oleObj name="Equation" r:id="rId7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5397500"/>
                        <a:ext cx="125253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>
            <a:off x="3886200" y="5257800"/>
            <a:ext cx="304800" cy="152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00600" y="5029200"/>
            <a:ext cx="3733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r-Latn-CS" sz="2400" i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... Koeficijent elastičnosti odgovarajuće opruge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80100"/>
            <a:ext cx="8304415" cy="11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5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4648200"/>
            <a:ext cx="6096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roblem se može rešiti i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umetanjem zglobova!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43200"/>
            <a:ext cx="8304415" cy="10474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09600"/>
            <a:ext cx="8300923" cy="94366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5400000">
            <a:off x="4389120" y="211836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263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3429000"/>
            <a:ext cx="3487737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odredićemo iz uslova jednakosti nagiba sa obe strane zgloba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975" y="3276600"/>
            <a:ext cx="2819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Momente kao suvišne nepoznate veličine   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2328863" y="4185564"/>
          <a:ext cx="11001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13" name="Equation" r:id="rId3" imgW="545760" imgH="215640" progId="Equation.3">
                  <p:embed/>
                </p:oleObj>
              </mc:Choice>
              <mc:Fallback>
                <p:oleObj name="Equation" r:id="rId3" imgW="545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863" y="4185564"/>
                        <a:ext cx="1100137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6172200" y="4267200"/>
          <a:ext cx="17891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14" name="Equation" r:id="rId5" imgW="888840" imgH="482400" progId="Equation.3">
                  <p:embed/>
                </p:oleObj>
              </mc:Choice>
              <mc:Fallback>
                <p:oleObj name="Equation" r:id="rId5" imgW="888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267200"/>
                        <a:ext cx="1789113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0996"/>
            <a:ext cx="8304415" cy="104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6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4405746" cy="147135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1539240" y="266700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5181600" y="2133600"/>
            <a:ext cx="3487737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Ako se iz posmatranog neprekidnog nosača izdvoje dva susedna raspona koja se zatim razdvoje na zajedničkom osloncu, onda se može primeniti uslov: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54001"/>
              </p:ext>
            </p:extLst>
          </p:nvPr>
        </p:nvGraphicFramePr>
        <p:xfrm>
          <a:off x="6912551" y="4926248"/>
          <a:ext cx="17637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58" name="Equation" r:id="rId4" imgW="876240" imgH="253800" progId="Equation.DSMT4">
                  <p:embed/>
                </p:oleObj>
              </mc:Choice>
              <mc:Fallback>
                <p:oleObj name="Equation" r:id="rId4" imgW="8762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2551" y="4926248"/>
                        <a:ext cx="17637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39192"/>
            <a:ext cx="4023360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2437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367462"/>
              </p:ext>
            </p:extLst>
          </p:nvPr>
        </p:nvGraphicFramePr>
        <p:xfrm>
          <a:off x="1231900" y="4267200"/>
          <a:ext cx="65674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61" name="Equation" r:id="rId3" imgW="3263760" imgH="533160" progId="Equation.DSMT4">
                  <p:embed/>
                </p:oleObj>
              </mc:Choice>
              <mc:Fallback>
                <p:oleObj name="Equation" r:id="rId3" imgW="32637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1900" y="4267200"/>
                        <a:ext cx="6567488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4023360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2447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79030"/>
              </p:ext>
            </p:extLst>
          </p:nvPr>
        </p:nvGraphicFramePr>
        <p:xfrm>
          <a:off x="4762896" y="1066800"/>
          <a:ext cx="4000104" cy="159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60" name="Equation" r:id="rId3" imgW="2222280" imgH="888840" progId="Equation.3">
                  <p:embed/>
                </p:oleObj>
              </mc:Choice>
              <mc:Fallback>
                <p:oleObj name="Equation" r:id="rId3" imgW="2222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896" y="1066800"/>
                        <a:ext cx="4000104" cy="15999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633259"/>
              </p:ext>
            </p:extLst>
          </p:nvPr>
        </p:nvGraphicFramePr>
        <p:xfrm>
          <a:off x="914400" y="3911600"/>
          <a:ext cx="73850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61" name="Equation" r:id="rId5" imgW="3670200" imgH="482400" progId="Equation.3">
                  <p:embed/>
                </p:oleObj>
              </mc:Choice>
              <mc:Fallback>
                <p:oleObj name="Equation" r:id="rId5" imgW="36702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911600"/>
                        <a:ext cx="738505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14400" y="5048071"/>
            <a:ext cx="7696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Ovo je obrazac tri momenta (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Klapejronov obrazac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 koji se ispisuje za sve k=1,...,K (K=N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2), što daje N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2 jednačine sa po tri nepoznata momenta po čemu je i obrazac dobio ime.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023360" cy="300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4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20"/>
          </a:xfrm>
        </p:spPr>
        <p:txBody>
          <a:bodyPr>
            <a:normAutofit/>
          </a:bodyPr>
          <a:lstStyle/>
          <a:p>
            <a:pPr algn="l"/>
            <a:r>
              <a:rPr lang="x-none" sz="3200" b="1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K</a:t>
            </a:r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Times New Roman" pitchFamily="18" charset="0"/>
              </a:rPr>
              <a:t>OSO SAVIJANJE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84632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U opštem slučaju savijanja,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ravan dejstva opterećenja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može zaklapati proizvoljan ugao sa glavnim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težišnim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osama inercije.</a:t>
            </a:r>
          </a:p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Takav slučaj savijanja zovemo </a:t>
            </a:r>
            <a:r>
              <a:rPr lang="sr-Latn-C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koso savijanje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Pri razmatranju </a:t>
            </a:r>
            <a:r>
              <a:rPr lang="sr-Latn-C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kosog </a:t>
            </a:r>
            <a:r>
              <a:rPr lang="sr-Latn-C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savijanja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ostajemo na istim </a:t>
            </a:r>
            <a:r>
              <a:rPr lang="sr-Latn-CS" sz="32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pretpostavkama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koje su važile i u slučaju savijanja oko glavnih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težišnih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osa inercije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C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2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1" y="4876800"/>
            <a:ext cx="478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Gerberov gredni nosač sa zglobom G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1676400"/>
            <a:ext cx="1371600" cy="83099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ROSTA GREDA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Slik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04800"/>
            <a:ext cx="4251960" cy="4486046"/>
          </a:xfrm>
          <a:prstGeom prst="rect">
            <a:avLst/>
          </a:prstGeom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6629400" y="3318808"/>
            <a:ext cx="2133600" cy="830997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REDA SA PREPUSTOM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400" y="4309408"/>
            <a:ext cx="21336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poprečnoj sili 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400" b="1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odeljena uloga koncentrisane napadne sile.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5098483" y="3352799"/>
            <a:ext cx="457200" cy="228600"/>
          </a:xfrm>
          <a:prstGeom prst="straightConnector1">
            <a:avLst/>
          </a:prstGeom>
          <a:ln w="2540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412683" y="2971800"/>
            <a:ext cx="381000" cy="2286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2635984"/>
            <a:ext cx="1905000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oprečnoj sili  </a:t>
            </a:r>
            <a:r>
              <a:rPr lang="sr-Latn-C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CS" sz="2400" b="1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odeljena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loga reakcije u elastičnom osloncu.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3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 animBg="1"/>
      <p:bldP spid="28" grpId="0" animBg="1"/>
      <p:bldP spid="1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oso savijanje </a:t>
            </a:r>
            <a:r>
              <a:rPr lang="sr-Latn-BA" sz="3200" dirty="0" smtClean="0">
                <a:latin typeface="Times New Roman" pitchFamily="18" charset="0"/>
                <a:cs typeface="Times New Roman" pitchFamily="18" charset="0"/>
              </a:rPr>
              <a:t>delimo na:</a:t>
            </a:r>
            <a:endParaRPr lang="sr-Latn-CS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Čisto i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poprečno.</a:t>
            </a:r>
            <a:endParaRPr lang="sr-Latn-C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1" y="5486400"/>
            <a:ext cx="579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1: Čisto koso savijanje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4800600" cy="4712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2161328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 smtClean="0">
                <a:latin typeface="Symbol" panose="05050102010706020507" pitchFamily="18" charset="2"/>
                <a:cs typeface="Times New Roman" pitchFamily="18" charset="0"/>
              </a:rPr>
              <a:t>p</a:t>
            </a:r>
            <a:endParaRPr lang="en-US" sz="2400" dirty="0">
              <a:latin typeface="Symbol" panose="05050102010706020507" pitchFamily="18" charset="2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3513" y="3653135"/>
            <a:ext cx="11064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smtClean="0"/>
              <a:t>M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 </a:t>
            </a:r>
            <a:r>
              <a:rPr lang="sr-Latn-RS" sz="2400" dirty="0" smtClean="0">
                <a:latin typeface="Symbol" panose="05050102010706020507" pitchFamily="18" charset="2"/>
                <a:sym typeface="Symbol"/>
              </a:rPr>
              <a:t>p</a:t>
            </a:r>
            <a:endParaRPr lang="en-US" sz="2400" dirty="0">
              <a:latin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4198203"/>
            <a:ext cx="33527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Elastična linija: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Ravna (kružni luk).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4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219" y="621030"/>
            <a:ext cx="4800600" cy="4712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1" y="5486400"/>
            <a:ext cx="579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2: 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oprečno koso savijanje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1" y="3969603"/>
            <a:ext cx="33527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Elastična linija: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Ravna kriva.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540" y="457200"/>
            <a:ext cx="4312920" cy="4834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1852" y="5481935"/>
            <a:ext cx="6940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sr-Latn-BA" sz="24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Koso savijanje silom F (L</a:t>
            </a:r>
            <a:r>
              <a:rPr lang="sr-Latn-RS" sz="2400" i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-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profilna konzola)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8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68" y="457200"/>
            <a:ext cx="4245864" cy="4477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5105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Koso savijanje silom F (konzola pravougaonog poprečnog preseka)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22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9279"/>
          </a:xfrm>
        </p:spPr>
        <p:txBody>
          <a:bodyPr>
            <a:normAutofit lnSpcReduction="10000"/>
          </a:bodyPr>
          <a:lstStyle/>
          <a:p>
            <a:pPr algn="just"/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Koso savijanje se može posmatrati kao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savijanje oko jedne i druge glavne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težišne </a:t>
            </a:r>
            <a:r>
              <a:rPr lang="sr-Latn-CS" sz="3200" b="1" dirty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poprečnog </a:t>
            </a:r>
            <a:r>
              <a:rPr lang="sr-Latn-CS" sz="3200" dirty="0">
                <a:latin typeface="Times New Roman" pitchFamily="18" charset="0"/>
                <a:cs typeface="Times New Roman" pitchFamily="18" charset="0"/>
              </a:rPr>
              <a:t>preseka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R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Zadržimo se na kosom savijanju grede proizvoljnog poprečnog preseka.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Glavne težišne ose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i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označićemo sa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i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Ugao koji trag ravni opterećenja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s-s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zaklapa sa težišnom osom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odnosno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 označićemo sa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Odgovarajući vektor momenta savijanja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mora biti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upravan na trag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ravni opterećenja.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0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46</a:t>
            </a:fld>
            <a:endParaRPr lang="en-US"/>
          </a:p>
        </p:txBody>
      </p:sp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5599113" y="1676400"/>
          <a:ext cx="2097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84" name="Equation" r:id="rId3" imgW="1041120" imgH="457200" progId="Equation.3">
                  <p:embed/>
                </p:oleObj>
              </mc:Choice>
              <mc:Fallback>
                <p:oleObj name="Equation" r:id="rId3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1676400"/>
                        <a:ext cx="20970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599113" y="685800"/>
            <a:ext cx="1752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</a:t>
            </a:r>
            <a:r>
              <a:rPr lang="x-none" sz="2400" dirty="0" smtClean="0"/>
              <a:t>/</a:t>
            </a:r>
            <a:r>
              <a:rPr lang="x-none" sz="2400" dirty="0" smtClean="0">
                <a:solidFill>
                  <a:srgbClr val="0070C0"/>
                </a:solidFill>
              </a:rPr>
              <a:t>M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 (s-s)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58596" y="4807803"/>
            <a:ext cx="414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Proi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zvoljni poprečni presek grede izložene kosom savijanju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76" y="1191768"/>
            <a:ext cx="3621024" cy="3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42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720000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Normalni naponi pri kosom savijanju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2078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777684"/>
              </p:ext>
            </p:extLst>
          </p:nvPr>
        </p:nvGraphicFramePr>
        <p:xfrm>
          <a:off x="4953000" y="1574800"/>
          <a:ext cx="20970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30" name="Equation" r:id="rId3" imgW="1041120" imgH="457200" progId="Equation.3">
                  <p:embed/>
                </p:oleObj>
              </mc:Choice>
              <mc:Fallback>
                <p:oleObj name="Equation" r:id="rId3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74800"/>
                        <a:ext cx="2097087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391830"/>
              </p:ext>
            </p:extLst>
          </p:nvPr>
        </p:nvGraphicFramePr>
        <p:xfrm>
          <a:off x="4953000" y="2946400"/>
          <a:ext cx="2505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31" name="Equation" r:id="rId5" imgW="1244520" imgH="228600" progId="Equation.3">
                  <p:embed/>
                </p:oleObj>
              </mc:Choice>
              <mc:Fallback>
                <p:oleObj name="Equation" r:id="rId5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946400"/>
                        <a:ext cx="2505075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948851"/>
              </p:ext>
            </p:extLst>
          </p:nvPr>
        </p:nvGraphicFramePr>
        <p:xfrm>
          <a:off x="4953000" y="3708400"/>
          <a:ext cx="19954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32" name="Equation" r:id="rId7" imgW="990360" imgH="431640" progId="Equation.3">
                  <p:embed/>
                </p:oleObj>
              </mc:Choice>
              <mc:Fallback>
                <p:oleObj name="Equation" r:id="rId7" imgW="990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708400"/>
                        <a:ext cx="19954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70889"/>
              </p:ext>
            </p:extLst>
          </p:nvPr>
        </p:nvGraphicFramePr>
        <p:xfrm>
          <a:off x="4953000" y="4775200"/>
          <a:ext cx="22002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33" name="Equation" r:id="rId9" imgW="1091880" imgH="431640" progId="Equation.3">
                  <p:embed/>
                </p:oleObj>
              </mc:Choice>
              <mc:Fallback>
                <p:oleObj name="Equation" r:id="rId9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775200"/>
                        <a:ext cx="220027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7368"/>
            <a:ext cx="3621024" cy="353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48</a:t>
            </a:fld>
            <a:endParaRPr lang="en-US"/>
          </a:p>
        </p:txBody>
      </p: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533400" y="2032000"/>
          <a:ext cx="22002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6" name="Equation" r:id="rId3" imgW="1091880" imgH="888840" progId="Equation.3">
                  <p:embed/>
                </p:oleObj>
              </mc:Choice>
              <mc:Fallback>
                <p:oleObj name="Equation" r:id="rId3" imgW="10918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32000"/>
                        <a:ext cx="2200275" cy="177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533400" y="1041400"/>
          <a:ext cx="25050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7" name="Equation" r:id="rId5" imgW="1244520" imgH="228600" progId="Equation.3">
                  <p:embed/>
                </p:oleObj>
              </mc:Choice>
              <mc:Fallback>
                <p:oleObj name="Equation" r:id="rId5" imgW="1244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41400"/>
                        <a:ext cx="2505075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1" name="Object 5"/>
          <p:cNvGraphicFramePr>
            <a:graphicFrameLocks noChangeAspect="1"/>
          </p:cNvGraphicFramePr>
          <p:nvPr/>
        </p:nvGraphicFramePr>
        <p:xfrm>
          <a:off x="3581400" y="838200"/>
          <a:ext cx="24034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8" name="Equation" r:id="rId7" imgW="1193760" imgH="431640" progId="Equation.3">
                  <p:embed/>
                </p:oleObj>
              </mc:Choice>
              <mc:Fallback>
                <p:oleObj name="Equation" r:id="rId7" imgW="1193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838200"/>
                        <a:ext cx="2403475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2" name="Object 6"/>
          <p:cNvGraphicFramePr>
            <a:graphicFrameLocks noChangeAspect="1"/>
          </p:cNvGraphicFramePr>
          <p:nvPr/>
        </p:nvGraphicFramePr>
        <p:xfrm>
          <a:off x="6553200" y="838200"/>
          <a:ext cx="20970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9" name="Equation" r:id="rId9" imgW="1041120" imgH="457200" progId="Equation.3">
                  <p:embed/>
                </p:oleObj>
              </mc:Choice>
              <mc:Fallback>
                <p:oleObj name="Equation" r:id="rId9" imgW="1041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838200"/>
                        <a:ext cx="20970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903" name="Object 7"/>
          <p:cNvGraphicFramePr>
            <a:graphicFrameLocks noChangeAspect="1"/>
          </p:cNvGraphicFramePr>
          <p:nvPr/>
        </p:nvGraphicFramePr>
        <p:xfrm>
          <a:off x="3581400" y="2209800"/>
          <a:ext cx="35798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0" name="Equation" r:id="rId11" imgW="1777680" imgH="482400" progId="Equation.3">
                  <p:embed/>
                </p:oleObj>
              </mc:Choice>
              <mc:Fallback>
                <p:oleObj name="Equation" r:id="rId11" imgW="1777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209800"/>
                        <a:ext cx="3579813" cy="965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Arrow 12"/>
          <p:cNvSpPr/>
          <p:nvPr/>
        </p:nvSpPr>
        <p:spPr>
          <a:xfrm rot="16200000" flipV="1">
            <a:off x="1912620" y="16687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8904" name="Object 8"/>
          <p:cNvGraphicFramePr>
            <a:graphicFrameLocks noChangeAspect="1"/>
          </p:cNvGraphicFramePr>
          <p:nvPr/>
        </p:nvGraphicFramePr>
        <p:xfrm>
          <a:off x="3124200" y="1143000"/>
          <a:ext cx="374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1" name="Equation" r:id="rId13" imgW="190440" imgH="152280" progId="Equation.3">
                  <p:embed/>
                </p:oleObj>
              </mc:Choice>
              <mc:Fallback>
                <p:oleObj name="Equation" r:id="rId13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143000"/>
                        <a:ext cx="3746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Arrow 14"/>
          <p:cNvSpPr/>
          <p:nvPr/>
        </p:nvSpPr>
        <p:spPr>
          <a:xfrm rot="10800000" flipV="1">
            <a:off x="6103620" y="12115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3886200" y="1752600"/>
          <a:ext cx="274637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202" name="Equation" r:id="rId15" imgW="139680" imgH="203040" progId="Equation.3">
                  <p:embed/>
                </p:oleObj>
              </mc:Choice>
              <mc:Fallback>
                <p:oleObj name="Equation" r:id="rId15" imgW="139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752600"/>
                        <a:ext cx="274637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581400" y="3524071"/>
            <a:ext cx="3657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Konačan izraz za </a:t>
            </a:r>
            <a:r>
              <a:rPr lang="sr-Latn-C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normalne napone izazvane kosim savijanjem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Elbow Connector 2"/>
          <p:cNvCxnSpPr>
            <a:stCxn id="17" idx="3"/>
            <a:endCxn id="208903" idx="3"/>
          </p:cNvCxnSpPr>
          <p:nvPr/>
        </p:nvCxnSpPr>
        <p:spPr>
          <a:xfrm flipH="1" flipV="1">
            <a:off x="7161213" y="2692400"/>
            <a:ext cx="77787" cy="1431836"/>
          </a:xfrm>
          <a:prstGeom prst="bentConnector3">
            <a:avLst>
              <a:gd name="adj1" fmla="val -29387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93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720000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Koso savijanje – Neutralna osa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1219200"/>
            <a:ext cx="4495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Neutralna osa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skup tačaka u kojima je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normalni napon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jednak nuli (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2667000" y="2133600"/>
          <a:ext cx="40401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20" name="Equation" r:id="rId3" imgW="2006280" imgH="482400" progId="Equation.3">
                  <p:embed/>
                </p:oleObj>
              </mc:Choice>
              <mc:Fallback>
                <p:oleObj name="Equation" r:id="rId3" imgW="2006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4040187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" y="3219271"/>
            <a:ext cx="2438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Normalni napon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jednak nuli (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 za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9929" name="Object 9"/>
          <p:cNvGraphicFramePr>
            <a:graphicFrameLocks noChangeAspect="1"/>
          </p:cNvGraphicFramePr>
          <p:nvPr/>
        </p:nvGraphicFramePr>
        <p:xfrm>
          <a:off x="1219200" y="4038600"/>
          <a:ext cx="27368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21" name="Equation" r:id="rId5" imgW="1358640" imgH="431640" progId="Equation.3">
                  <p:embed/>
                </p:oleObj>
              </mc:Choice>
              <mc:Fallback>
                <p:oleObj name="Equation" r:id="rId5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038600"/>
                        <a:ext cx="273685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0" name="Object 10"/>
          <p:cNvGraphicFramePr>
            <a:graphicFrameLocks noChangeAspect="1"/>
          </p:cNvGraphicFramePr>
          <p:nvPr/>
        </p:nvGraphicFramePr>
        <p:xfrm>
          <a:off x="3962400" y="4295775"/>
          <a:ext cx="374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22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295775"/>
                        <a:ext cx="3746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1" name="Object 11"/>
          <p:cNvGraphicFramePr>
            <a:graphicFrameLocks noChangeAspect="1"/>
          </p:cNvGraphicFramePr>
          <p:nvPr/>
        </p:nvGraphicFramePr>
        <p:xfrm>
          <a:off x="4343400" y="3987800"/>
          <a:ext cx="22764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23" name="Equation" r:id="rId9" imgW="1130040" imgH="482400" progId="Equation.3">
                  <p:embed/>
                </p:oleObj>
              </mc:Choice>
              <mc:Fallback>
                <p:oleObj name="Equation" r:id="rId9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987800"/>
                        <a:ext cx="2276475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266247"/>
              </p:ext>
            </p:extLst>
          </p:nvPr>
        </p:nvGraphicFramePr>
        <p:xfrm>
          <a:off x="7010400" y="4292600"/>
          <a:ext cx="10223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24" name="Equation" r:id="rId11" imgW="507960" imgH="177480" progId="Equation.3">
                  <p:embed/>
                </p:oleObj>
              </mc:Choice>
              <mc:Fallback>
                <p:oleObj name="Equation" r:id="rId11" imgW="5079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292600"/>
                        <a:ext cx="1022350" cy="355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934" name="Object 14"/>
          <p:cNvGraphicFramePr>
            <a:graphicFrameLocks noChangeAspect="1"/>
          </p:cNvGraphicFramePr>
          <p:nvPr/>
        </p:nvGraphicFramePr>
        <p:xfrm>
          <a:off x="5264150" y="5054600"/>
          <a:ext cx="28130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25" name="Equation" r:id="rId13" imgW="1396800" imgH="482400" progId="Equation.3">
                  <p:embed/>
                </p:oleObj>
              </mc:Choice>
              <mc:Fallback>
                <p:oleObj name="Equation" r:id="rId13" imgW="13968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150" y="5054600"/>
                        <a:ext cx="2813050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010400" y="2819400"/>
            <a:ext cx="1447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Jednačina neutralne ose</a:t>
            </a:r>
            <a:endParaRPr lang="en-US" sz="24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9935" name="Object 15"/>
          <p:cNvGraphicFramePr>
            <a:graphicFrameLocks noChangeAspect="1"/>
          </p:cNvGraphicFramePr>
          <p:nvPr/>
        </p:nvGraphicFramePr>
        <p:xfrm>
          <a:off x="6635750" y="4343400"/>
          <a:ext cx="3746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26" name="Equation" r:id="rId15" imgW="190440" imgH="152280" progId="Equation.3">
                  <p:embed/>
                </p:oleObj>
              </mc:Choice>
              <mc:Fallback>
                <p:oleObj name="Equation" r:id="rId1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0" y="4343400"/>
                        <a:ext cx="374650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28"/>
          <p:cNvSpPr/>
          <p:nvPr/>
        </p:nvSpPr>
        <p:spPr>
          <a:xfrm>
            <a:off x="7596554" y="4037428"/>
            <a:ext cx="0" cy="253218"/>
          </a:xfrm>
          <a:custGeom>
            <a:avLst/>
            <a:gdLst>
              <a:gd name="connsiteX0" fmla="*/ 0 w 0"/>
              <a:gd name="connsiteY0" fmla="*/ 253218 h 253218"/>
              <a:gd name="connsiteX1" fmla="*/ 0 w 0"/>
              <a:gd name="connsiteY1" fmla="*/ 0 h 2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53218">
                <a:moveTo>
                  <a:pt x="0" y="253218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455877" y="4614203"/>
            <a:ext cx="100818" cy="604911"/>
          </a:xfrm>
          <a:custGeom>
            <a:avLst/>
            <a:gdLst>
              <a:gd name="connsiteX0" fmla="*/ 98474 w 100818"/>
              <a:gd name="connsiteY0" fmla="*/ 0 h 604911"/>
              <a:gd name="connsiteX1" fmla="*/ 84406 w 100818"/>
              <a:gd name="connsiteY1" fmla="*/ 225083 h 604911"/>
              <a:gd name="connsiteX2" fmla="*/ 0 w 100818"/>
              <a:gd name="connsiteY2" fmla="*/ 604911 h 60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818" h="604911">
                <a:moveTo>
                  <a:pt x="98474" y="0"/>
                </a:moveTo>
                <a:cubicBezTo>
                  <a:pt x="99646" y="62132"/>
                  <a:pt x="100818" y="124265"/>
                  <a:pt x="84406" y="225083"/>
                </a:cubicBezTo>
                <a:cubicBezTo>
                  <a:pt x="67994" y="325901"/>
                  <a:pt x="33997" y="465406"/>
                  <a:pt x="0" y="60491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3671668" y="2982351"/>
            <a:ext cx="942535" cy="1195754"/>
          </a:xfrm>
          <a:custGeom>
            <a:avLst/>
            <a:gdLst>
              <a:gd name="connsiteX0" fmla="*/ 942535 w 942535"/>
              <a:gd name="connsiteY0" fmla="*/ 0 h 1195754"/>
              <a:gd name="connsiteX1" fmla="*/ 661181 w 942535"/>
              <a:gd name="connsiteY1" fmla="*/ 590843 h 1195754"/>
              <a:gd name="connsiteX2" fmla="*/ 0 w 942535"/>
              <a:gd name="connsiteY2" fmla="*/ 1195754 h 119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2535" h="1195754">
                <a:moveTo>
                  <a:pt x="942535" y="0"/>
                </a:moveTo>
                <a:cubicBezTo>
                  <a:pt x="880402" y="195775"/>
                  <a:pt x="818270" y="391551"/>
                  <a:pt x="661181" y="590843"/>
                </a:cubicBezTo>
                <a:cubicBezTo>
                  <a:pt x="504092" y="790135"/>
                  <a:pt x="252046" y="992944"/>
                  <a:pt x="0" y="119575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4" grpId="0" animBg="1"/>
      <p:bldP spid="29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lika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624" y="609600"/>
            <a:ext cx="4707331" cy="4720133"/>
          </a:xfrm>
          <a:prstGeom prst="rect">
            <a:avLst/>
          </a:prstGeom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706623" y="5562600"/>
            <a:ext cx="498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Primer nosača sa zglobovima G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i G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3969603"/>
            <a:ext cx="1981200" cy="83099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G</a:t>
            </a:r>
            <a:r>
              <a:rPr lang="sr-Latn-CS" sz="2400" dirty="0" smtClean="0">
                <a:solidFill>
                  <a:srgbClr val="0070C0"/>
                </a:solidFill>
              </a:rPr>
              <a:t>REDA SA PREPUSTOM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2800" y="3741003"/>
            <a:ext cx="1600200" cy="830997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P</a:t>
            </a:r>
            <a:r>
              <a:rPr lang="sr-Latn-CS" sz="2400" dirty="0" smtClean="0">
                <a:solidFill>
                  <a:srgbClr val="009900"/>
                </a:solidFill>
              </a:rPr>
              <a:t>ROSTA GREDA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90800" y="1988403"/>
            <a:ext cx="2667000" cy="144059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4114800" y="3718559"/>
            <a:ext cx="2819400" cy="16871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5638799" y="2133600"/>
            <a:ext cx="1775155" cy="14478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/>
          <p:cNvCxnSpPr>
            <a:stCxn id="21" idx="1"/>
            <a:endCxn id="16" idx="0"/>
          </p:cNvCxnSpPr>
          <p:nvPr/>
        </p:nvCxnSpPr>
        <p:spPr>
          <a:xfrm rot="10800000" flipV="1">
            <a:off x="1828800" y="2708701"/>
            <a:ext cx="762000" cy="126090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6" idx="2"/>
            <a:endCxn id="22" idx="1"/>
          </p:cNvCxnSpPr>
          <p:nvPr/>
        </p:nvCxnSpPr>
        <p:spPr>
          <a:xfrm rot="5400000" flipH="1" flipV="1">
            <a:off x="2852573" y="3538374"/>
            <a:ext cx="238453" cy="2286000"/>
          </a:xfrm>
          <a:prstGeom prst="bentConnector4">
            <a:avLst>
              <a:gd name="adj1" fmla="val -95868"/>
              <a:gd name="adj2" fmla="val 7166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4" idx="3"/>
            <a:endCxn id="17" idx="0"/>
          </p:cNvCxnSpPr>
          <p:nvPr/>
        </p:nvCxnSpPr>
        <p:spPr>
          <a:xfrm>
            <a:off x="7413954" y="2857500"/>
            <a:ext cx="548946" cy="8835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8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 animBg="1"/>
      <p:bldP spid="22" grpId="0" animBg="1"/>
      <p:bldP spid="2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720000"/>
          </a:xfrm>
        </p:spPr>
        <p:txBody>
          <a:bodyPr>
            <a:normAutofit/>
          </a:bodyPr>
          <a:lstStyle/>
          <a:p>
            <a:r>
              <a:rPr lang="sr-Latn-RS" sz="3200" b="1" dirty="0" smtClean="0">
                <a:solidFill>
                  <a:schemeClr val="tx1"/>
                </a:solidFill>
                <a:cs typeface="Times New Roman" pitchFamily="18" charset="0"/>
              </a:rPr>
              <a:t>Čvrstoća k</a:t>
            </a:r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oso savij</a:t>
            </a:r>
            <a:r>
              <a:rPr lang="sr-Latn-BA" sz="3200" b="1" dirty="0" smtClean="0">
                <a:solidFill>
                  <a:schemeClr val="tx1"/>
                </a:solidFill>
                <a:cs typeface="Times New Roman" pitchFamily="18" charset="0"/>
              </a:rPr>
              <a:t>ene</a:t>
            </a:r>
            <a:r>
              <a:rPr lang="sr-Latn-RS" sz="3200" b="1" dirty="0" smtClean="0">
                <a:solidFill>
                  <a:schemeClr val="tx1"/>
                </a:solidFill>
                <a:cs typeface="Times New Roman" pitchFamily="18" charset="0"/>
              </a:rPr>
              <a:t> grede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09600" y="1447800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Jednaka otpornost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zatezanje i pritisak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15975"/>
              </p:ext>
            </p:extLst>
          </p:nvPr>
        </p:nvGraphicFramePr>
        <p:xfrm>
          <a:off x="4267200" y="2050197"/>
          <a:ext cx="12525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6" name="Equation" r:id="rId3" imgW="622080" imgH="228600" progId="Equation.DSMT4">
                  <p:embed/>
                </p:oleObj>
              </mc:Choice>
              <mc:Fallback>
                <p:oleObj name="Equation" r:id="rId3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050197"/>
                        <a:ext cx="125253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" y="2979003"/>
            <a:ext cx="4495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Različita otpornost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 zatezanje i pritisak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426681"/>
              </p:ext>
            </p:extLst>
          </p:nvPr>
        </p:nvGraphicFramePr>
        <p:xfrm>
          <a:off x="4114800" y="3606800"/>
          <a:ext cx="15589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17" name="Equation" r:id="rId5" imgW="774360" imgH="520560" progId="Equation.DSMT4">
                  <p:embed/>
                </p:oleObj>
              </mc:Choice>
              <mc:Fallback>
                <p:oleObj name="Equation" r:id="rId5" imgW="77436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606800"/>
                        <a:ext cx="1558925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25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Postupak proračuna greda izloženih kosom savijanju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8244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Izračunati glavne težišne momente inercije.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Odrediti pravce glavnih težišnih osa.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Odrediti poprečni presek sa najvećim momentom savijanja.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tom preseku odrediti položaj neutralne ose.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Odrediti tačke koje su najudaljenije od neutralne ose i nacrtati dijagram raspodele napona po poprečnom preseku.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Proveriti čvrstoću.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Savijanje praćeno aksijalnim opterećenjem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826" y="3360003"/>
            <a:ext cx="3925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savijanja praćenog aksijalnim opterećenjem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0150882"/>
              </p:ext>
            </p:extLst>
          </p:nvPr>
        </p:nvGraphicFramePr>
        <p:xfrm>
          <a:off x="4951413" y="2209800"/>
          <a:ext cx="34528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55" name="Equation" r:id="rId3" imgW="1714320" imgH="253800" progId="Equation.DSMT4">
                  <p:embed/>
                </p:oleObj>
              </mc:Choice>
              <mc:Fallback>
                <p:oleObj name="Equation" r:id="rId3" imgW="1714320" imgH="2538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413" y="2209800"/>
                        <a:ext cx="3452812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25" y="1834896"/>
            <a:ext cx="3925824" cy="136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4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569910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>
                <a:latin typeface="Times New Roman" pitchFamily="18" charset="0"/>
                <a:cs typeface="Times New Roman" pitchFamily="18" charset="0"/>
              </a:rPr>
              <a:t>Primer 3: Primer prostornog savijanja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14400"/>
            <a:ext cx="4331970" cy="47129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1" y="4110573"/>
            <a:ext cx="36575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Elastična linija: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Prostorna kriva.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Prostorno savijanje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54</a:t>
            </a:fld>
            <a:endParaRPr lang="sr-Latn-R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4331970" cy="4712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9200" y="1905000"/>
            <a:ext cx="3200399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Kod prostornog savijanja, posebno interesantne presečne veličine su: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222662"/>
              </p:ext>
            </p:extLst>
          </p:nvPr>
        </p:nvGraphicFramePr>
        <p:xfrm>
          <a:off x="7283450" y="3810000"/>
          <a:ext cx="9461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7" name="Equation" r:id="rId4" imgW="469800" imgH="507960" progId="Equation.DSMT4">
                  <p:embed/>
                </p:oleObj>
              </mc:Choice>
              <mc:Fallback>
                <p:oleObj name="Equation" r:id="rId4" imgW="469800" imgH="5079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3810000"/>
                        <a:ext cx="94615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446206"/>
            <a:ext cx="5257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>
                <a:latin typeface="Times New Roman" pitchFamily="18" charset="0"/>
                <a:cs typeface="Times New Roman" pitchFamily="18" charset="0"/>
              </a:rPr>
              <a:t>Prostorno savijanje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je kombinacija dva ravna savijanja: Savijanja oko </a:t>
            </a: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i savijanja oko </a:t>
            </a:r>
            <a:r>
              <a:rPr lang="sr-Latn-R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 ose.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Elbow Connector 8"/>
          <p:cNvCxnSpPr>
            <a:stCxn id="5" idx="3"/>
            <a:endCxn id="6" idx="3"/>
          </p:cNvCxnSpPr>
          <p:nvPr/>
        </p:nvCxnSpPr>
        <p:spPr>
          <a:xfrm>
            <a:off x="8229599" y="2689830"/>
            <a:ext cx="1" cy="1628170"/>
          </a:xfrm>
          <a:prstGeom prst="bentConnector3">
            <a:avLst>
              <a:gd name="adj1" fmla="val 2286010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102761"/>
              </p:ext>
            </p:extLst>
          </p:nvPr>
        </p:nvGraphicFramePr>
        <p:xfrm>
          <a:off x="457200" y="4495800"/>
          <a:ext cx="30956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08" name="Equation" r:id="rId6" imgW="1536480" imgH="482400" progId="Equation.DSMT4">
                  <p:embed/>
                </p:oleObj>
              </mc:Choice>
              <mc:Fallback>
                <p:oleObj name="Equation" r:id="rId6" imgW="153648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95800"/>
                        <a:ext cx="3095625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743201" y="5786735"/>
            <a:ext cx="563879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Normalni naponi pri prostornom savijanju.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Elbow Connector 17"/>
          <p:cNvCxnSpPr>
            <a:stCxn id="16" idx="1"/>
            <a:endCxn id="15" idx="2"/>
          </p:cNvCxnSpPr>
          <p:nvPr/>
        </p:nvCxnSpPr>
        <p:spPr>
          <a:xfrm rot="10800000">
            <a:off x="2005013" y="5461000"/>
            <a:ext cx="738189" cy="556568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672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55</a:t>
            </a:fld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516037" y="609600"/>
            <a:ext cx="320039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Uslov čvrstoće pri prostornom savijanju: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876554"/>
              </p:ext>
            </p:extLst>
          </p:nvPr>
        </p:nvGraphicFramePr>
        <p:xfrm>
          <a:off x="3422650" y="1159301"/>
          <a:ext cx="42735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6" name="Equation" r:id="rId3" imgW="2120760" imgH="520560" progId="Equation.DSMT4">
                  <p:embed/>
                </p:oleObj>
              </mc:Choice>
              <mc:Fallback>
                <p:oleObj name="Equation" r:id="rId3" imgW="2120760" imgH="520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650" y="1159301"/>
                        <a:ext cx="42735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2438400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RS" sz="2400" u="sng" dirty="0" smtClean="0">
                <a:latin typeface="+mj-lt"/>
                <a:cs typeface="Times New Roman" pitchFamily="18" charset="0"/>
              </a:rPr>
              <a:t>Slučaj kružnog poprečnog preseka</a:t>
            </a:r>
            <a:endParaRPr lang="en-US" sz="2400" u="sng" dirty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3174876"/>
              </p:ext>
            </p:extLst>
          </p:nvPr>
        </p:nvGraphicFramePr>
        <p:xfrm>
          <a:off x="520700" y="3200400"/>
          <a:ext cx="20732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7" name="Equation" r:id="rId5" imgW="1028520" imgH="457200" progId="Equation.DSMT4">
                  <p:embed/>
                </p:oleObj>
              </mc:Choice>
              <mc:Fallback>
                <p:oleObj name="Equation" r:id="rId5" imgW="1028520" imgH="457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200400"/>
                        <a:ext cx="2073275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52934"/>
              </p:ext>
            </p:extLst>
          </p:nvPr>
        </p:nvGraphicFramePr>
        <p:xfrm>
          <a:off x="2976562" y="3233003"/>
          <a:ext cx="440213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8" name="Equation" r:id="rId7" imgW="2184120" imgH="355320" progId="Equation.DSMT4">
                  <p:embed/>
                </p:oleObj>
              </mc:Choice>
              <mc:Fallback>
                <p:oleObj name="Equation" r:id="rId7" imgW="2184120" imgH="35532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562" y="3233003"/>
                        <a:ext cx="4402138" cy="711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95800" y="4223603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Ovo je ekvivalentni presečni moment savijanja 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Elbow Connector 11"/>
          <p:cNvCxnSpPr>
            <a:stCxn id="10" idx="3"/>
            <a:endCxn id="9" idx="3"/>
          </p:cNvCxnSpPr>
          <p:nvPr/>
        </p:nvCxnSpPr>
        <p:spPr>
          <a:xfrm flipH="1" flipV="1">
            <a:off x="7378700" y="3588603"/>
            <a:ext cx="1003300" cy="1050499"/>
          </a:xfrm>
          <a:prstGeom prst="bentConnector3">
            <a:avLst>
              <a:gd name="adj1" fmla="val -227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6037" y="5024735"/>
            <a:ext cx="290661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Uslov čvrstoće: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768013"/>
              </p:ext>
            </p:extLst>
          </p:nvPr>
        </p:nvGraphicFramePr>
        <p:xfrm>
          <a:off x="2717800" y="5257800"/>
          <a:ext cx="3225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9" name="Equation" r:id="rId9" imgW="1600200" imgH="495000" progId="Equation.DSMT4">
                  <p:embed/>
                </p:oleObj>
              </mc:Choice>
              <mc:Fallback>
                <p:oleObj name="Equation" r:id="rId9" imgW="1600200" imgH="49500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5257800"/>
                        <a:ext cx="3225800" cy="990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42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x-none" sz="3200" dirty="0" smtClean="0">
                <a:solidFill>
                  <a:schemeClr val="tx1"/>
                </a:solidFill>
                <a:latin typeface="Arial Black" panose="020B0A04020102020204" pitchFamily="34" charset="0"/>
                <a:cs typeface="Times New Roman" pitchFamily="18" charset="0"/>
              </a:rPr>
              <a:t>EKSCENTRIČNO ZATEGNUTI ILI PRITISNUTI ŠTAPOVI</a:t>
            </a:r>
            <a:endParaRPr lang="en-US" sz="3200" dirty="0">
              <a:solidFill>
                <a:schemeClr val="tx1"/>
              </a:solidFill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824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poglavlju koje se odnosilo na podužno ili aksijalno naprezanje štapova razmatrali smo štapove kod kojih su opterećenja delovala duž težišne linije poprečnih preseka.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Ovo nam je dozvolilo da usvojimo pretpostavku o ravnomernoj raspodeli normalnih napona po celom poprečnom preseku.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19"/>
            <a:ext cx="8229600" cy="1783081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praksi se mogu sresti delovi konstrukcija kod kojih je opterećenje paralelno podužnoj osi i u odnosu na nju ekscentrično pomereno.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81200" y="5405735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kscentričn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opterećena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2400" i="1" dirty="0" smtClean="0">
                <a:latin typeface="Times New Roman" pitchFamily="18" charset="0"/>
                <a:cs typeface="Times New Roman" pitchFamily="18" charset="0"/>
              </a:rPr>
              <a:t>stubna bu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šilica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4" y="990600"/>
            <a:ext cx="28163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4796135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Ekscentrično opterećeni elementi polužnih mehanizama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32" y="1295400"/>
            <a:ext cx="4821936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lika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609600"/>
            <a:ext cx="4707331" cy="4720133"/>
          </a:xfrm>
          <a:prstGeom prst="rect">
            <a:avLst/>
          </a:prstGeom>
          <a:ln>
            <a:noFill/>
          </a:ln>
        </p:spPr>
      </p:pic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062985"/>
              </p:ext>
            </p:extLst>
          </p:nvPr>
        </p:nvGraphicFramePr>
        <p:xfrm>
          <a:off x="5410200" y="1591965"/>
          <a:ext cx="13795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2" name="Equation" r:id="rId4" imgW="685800" imgH="253800" progId="Equation.3">
                  <p:embed/>
                </p:oleObj>
              </mc:Choice>
              <mc:Fallback>
                <p:oleObj name="Equation" r:id="rId4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591965"/>
                        <a:ext cx="137953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7086"/>
              </p:ext>
            </p:extLst>
          </p:nvPr>
        </p:nvGraphicFramePr>
        <p:xfrm>
          <a:off x="5410200" y="2290465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3" name="Equation" r:id="rId6" imgW="571320" imgH="342720" progId="Equation.3">
                  <p:embed/>
                </p:oleObj>
              </mc:Choice>
              <mc:Fallback>
                <p:oleObj name="Equation" r:id="rId6" imgW="571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290465"/>
                        <a:ext cx="114935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927227"/>
              </p:ext>
            </p:extLst>
          </p:nvPr>
        </p:nvGraphicFramePr>
        <p:xfrm>
          <a:off x="7772400" y="1828800"/>
          <a:ext cx="484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4" name="Equation" r:id="rId8" imgW="241200" imgH="457200" progId="Equation.3">
                  <p:embed/>
                </p:oleObj>
              </mc:Choice>
              <mc:Fallback>
                <p:oleObj name="Equation" r:id="rId8" imgW="24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828800"/>
                        <a:ext cx="4841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463350"/>
              </p:ext>
            </p:extLst>
          </p:nvPr>
        </p:nvGraphicFramePr>
        <p:xfrm>
          <a:off x="7291387" y="2133302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5" name="Equation" r:id="rId10" imgW="190440" imgH="152280" progId="Equation.3">
                  <p:embed/>
                </p:oleObj>
              </mc:Choice>
              <mc:Fallback>
                <p:oleObj name="Equation" r:id="rId10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7" y="2133302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410200" y="914400"/>
            <a:ext cx="2362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Prosta greda 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r-Latn-CS" sz="2400" b="1" baseline="-25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="1" baseline="-250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977578"/>
              </p:ext>
            </p:extLst>
          </p:nvPr>
        </p:nvGraphicFramePr>
        <p:xfrm>
          <a:off x="5410200" y="4483100"/>
          <a:ext cx="13795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6" name="Equation" r:id="rId12" imgW="685800" imgH="253800" progId="Equation.3">
                  <p:embed/>
                </p:oleObj>
              </mc:Choice>
              <mc:Fallback>
                <p:oleObj name="Equation" r:id="rId12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83100"/>
                        <a:ext cx="137953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278706"/>
              </p:ext>
            </p:extLst>
          </p:nvPr>
        </p:nvGraphicFramePr>
        <p:xfrm>
          <a:off x="5410200" y="5181600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7" name="Equation" r:id="rId14" imgW="571320" imgH="342720" progId="Equation.3">
                  <p:embed/>
                </p:oleObj>
              </mc:Choice>
              <mc:Fallback>
                <p:oleObj name="Equation" r:id="rId14" imgW="571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181600"/>
                        <a:ext cx="114935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584504"/>
              </p:ext>
            </p:extLst>
          </p:nvPr>
        </p:nvGraphicFramePr>
        <p:xfrm>
          <a:off x="7796212" y="4711700"/>
          <a:ext cx="4333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8" name="Equation" r:id="rId15" imgW="215640" imgH="457200" progId="Equation.3">
                  <p:embed/>
                </p:oleObj>
              </mc:Choice>
              <mc:Fallback>
                <p:oleObj name="Equation" r:id="rId15" imgW="215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6212" y="4711700"/>
                        <a:ext cx="4333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410200" y="3500735"/>
            <a:ext cx="2667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Greda sa prepustom G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CG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ight Brace 19"/>
          <p:cNvSpPr/>
          <p:nvPr/>
        </p:nvSpPr>
        <p:spPr>
          <a:xfrm>
            <a:off x="6934200" y="1600200"/>
            <a:ext cx="304800" cy="1371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Brace 20"/>
          <p:cNvSpPr/>
          <p:nvPr/>
        </p:nvSpPr>
        <p:spPr>
          <a:xfrm>
            <a:off x="6934200" y="4495800"/>
            <a:ext cx="304800" cy="1371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8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33200"/>
              </p:ext>
            </p:extLst>
          </p:nvPr>
        </p:nvGraphicFramePr>
        <p:xfrm>
          <a:off x="7315200" y="5029200"/>
          <a:ext cx="3825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9" name="Equation" r:id="rId17" imgW="190440" imgH="152280" progId="Equation.3">
                  <p:embed/>
                </p:oleObj>
              </mc:Choice>
              <mc:Fallback>
                <p:oleObj name="Equation" r:id="rId1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029200"/>
                        <a:ext cx="3825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 33"/>
          <p:cNvSpPr/>
          <p:nvPr/>
        </p:nvSpPr>
        <p:spPr>
          <a:xfrm>
            <a:off x="3505200" y="2257044"/>
            <a:ext cx="1676400" cy="1295400"/>
          </a:xfrm>
          <a:prstGeom prst="roundRect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905000" y="3781043"/>
            <a:ext cx="2590800" cy="154868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4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20" grpId="0" animBg="1"/>
      <p:bldP spid="21" grpId="0" animBg="1"/>
      <p:bldP spid="34" grpId="0" animBg="1"/>
      <p:bldP spid="3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Ekscentrično zategnuti ili pritisnuti štapovi – Normalni naponi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8244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Štap proizvoljnog poprečnog preseka štapa može biti opterećen zateznom ili pritisnom silom F.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Glavne težišne ose poprečnog preseka označimo sa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Napadnu tačku zatezne, odnosno pritisne sile označimo sa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32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61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3915294" cy="316091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191000" y="1783080"/>
            <a:ext cx="548640" cy="274320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Slučaj ekscentričnog zatezanja/pritiska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" y="4724400"/>
            <a:ext cx="816876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Da bi se rešio problem ekscentričnog zatezanja ili ekscentričnog pritiska, sila F se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redukuje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 težište poprečnog preseka.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7200"/>
            <a:ext cx="3915294" cy="32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30708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Pri redukovanju sile na težište poprečnog preseka dobija se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podužna sila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spreg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koji izaziva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čisto koso savijanje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Pogodno je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moment sprega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razložiti na dve komponente,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sr-Latn-C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r-Latn-CS" sz="3200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, koje savijaju oko glavnih težišnih osa.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62</a:t>
            </a:fld>
            <a:endParaRPr lang="en-US"/>
          </a:p>
        </p:txBody>
      </p:sp>
      <p:graphicFrame>
        <p:nvGraphicFramePr>
          <p:cNvPr id="239618" name="Object 2"/>
          <p:cNvGraphicFramePr>
            <a:graphicFrameLocks noChangeAspect="1"/>
          </p:cNvGraphicFramePr>
          <p:nvPr/>
        </p:nvGraphicFramePr>
        <p:xfrm>
          <a:off x="838200" y="4038600"/>
          <a:ext cx="16113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52" name="Equation" r:id="rId3" imgW="799920" imgH="228600" progId="Equation.3">
                  <p:embed/>
                </p:oleObj>
              </mc:Choice>
              <mc:Fallback>
                <p:oleObj name="Equation" r:id="rId3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8600"/>
                        <a:ext cx="16113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9619" name="Object 3"/>
          <p:cNvGraphicFramePr>
            <a:graphicFrameLocks noChangeAspect="1"/>
          </p:cNvGraphicFramePr>
          <p:nvPr/>
        </p:nvGraphicFramePr>
        <p:xfrm>
          <a:off x="2667000" y="4038600"/>
          <a:ext cx="16367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553" name="Equation" r:id="rId5" imgW="812520" imgH="228600" progId="Equation.3">
                  <p:embed/>
                </p:oleObj>
              </mc:Choice>
              <mc:Fallback>
                <p:oleObj name="Equation" r:id="rId5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038600"/>
                        <a:ext cx="1636712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38200" y="4724400"/>
            <a:ext cx="3886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Gornji znak odnosi se na zatezanje, a donji na pritisak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447800" y="4434840"/>
            <a:ext cx="335280" cy="350520"/>
          </a:xfrm>
          <a:custGeom>
            <a:avLst/>
            <a:gdLst>
              <a:gd name="connsiteX0" fmla="*/ 0 w 335280"/>
              <a:gd name="connsiteY0" fmla="*/ 0 h 350520"/>
              <a:gd name="connsiteX1" fmla="*/ 76200 w 335280"/>
              <a:gd name="connsiteY1" fmla="*/ 198120 h 350520"/>
              <a:gd name="connsiteX2" fmla="*/ 335280 w 335280"/>
              <a:gd name="connsiteY2" fmla="*/ 35052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5280" h="350520">
                <a:moveTo>
                  <a:pt x="0" y="0"/>
                </a:moveTo>
                <a:cubicBezTo>
                  <a:pt x="10160" y="69850"/>
                  <a:pt x="20320" y="139700"/>
                  <a:pt x="76200" y="198120"/>
                </a:cubicBezTo>
                <a:cubicBezTo>
                  <a:pt x="132080" y="256540"/>
                  <a:pt x="233680" y="303530"/>
                  <a:pt x="335280" y="35052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276600" y="4419600"/>
            <a:ext cx="320040" cy="365760"/>
          </a:xfrm>
          <a:custGeom>
            <a:avLst/>
            <a:gdLst>
              <a:gd name="connsiteX0" fmla="*/ 0 w 320040"/>
              <a:gd name="connsiteY0" fmla="*/ 0 h 365760"/>
              <a:gd name="connsiteX1" fmla="*/ 76200 w 320040"/>
              <a:gd name="connsiteY1" fmla="*/ 182880 h 365760"/>
              <a:gd name="connsiteX2" fmla="*/ 320040 w 320040"/>
              <a:gd name="connsiteY2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0040" h="365760">
                <a:moveTo>
                  <a:pt x="0" y="0"/>
                </a:moveTo>
                <a:cubicBezTo>
                  <a:pt x="11430" y="60960"/>
                  <a:pt x="22860" y="121920"/>
                  <a:pt x="76200" y="182880"/>
                </a:cubicBezTo>
                <a:cubicBezTo>
                  <a:pt x="129540" y="243840"/>
                  <a:pt x="224790" y="304800"/>
                  <a:pt x="320040" y="36576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215" y="3305002"/>
            <a:ext cx="3023754" cy="32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 animBg="1"/>
      <p:bldP spid="18" grpId="0" animBg="1"/>
      <p:bldP spid="1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3002281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Redukcijom ekscentrične zatezne ili pritisne sile iz napadne tačke u težište poprečnog preseka dobijamo složeno naprezanje koje se sastoji od: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Podužnog (aksijalnog) naprezanja i</a:t>
            </a:r>
          </a:p>
          <a:p>
            <a:pPr lvl="1" algn="just"/>
            <a:r>
              <a:rPr lang="sr-Latn-CS" sz="2800" dirty="0" smtClean="0">
                <a:latin typeface="Times New Roman" pitchFamily="18" charset="0"/>
                <a:cs typeface="Times New Roman" pitchFamily="18" charset="0"/>
              </a:rPr>
              <a:t>Dva savijanja oko glavnih težišnih osa.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31886" y="3733800"/>
            <a:ext cx="557371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Prema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principu nezavisnosti opterećenja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, može se napisati da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podužna sila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 štapu izaziva napon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0642" name="Object 2"/>
          <p:cNvGraphicFramePr>
            <a:graphicFrameLocks noChangeAspect="1"/>
          </p:cNvGraphicFramePr>
          <p:nvPr/>
        </p:nvGraphicFramePr>
        <p:xfrm>
          <a:off x="5715000" y="4572000"/>
          <a:ext cx="15351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01" name="Equation" r:id="rId3" imgW="761760" imgH="393480" progId="Equation.3">
                  <p:embed/>
                </p:oleObj>
              </mc:Choice>
              <mc:Fallback>
                <p:oleObj name="Equation" r:id="rId3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572000"/>
                        <a:ext cx="15351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46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685800"/>
            <a:ext cx="40386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Napon od momenata savijanja iznosi: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1666" name="Object 2"/>
          <p:cNvGraphicFramePr>
            <a:graphicFrameLocks noChangeAspect="1"/>
          </p:cNvGraphicFramePr>
          <p:nvPr/>
        </p:nvGraphicFramePr>
        <p:xfrm>
          <a:off x="2209800" y="1219200"/>
          <a:ext cx="355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25" name="Equation" r:id="rId3" imgW="1765080" imgH="431640" progId="Equation.3">
                  <p:embed/>
                </p:oleObj>
              </mc:Choice>
              <mc:Fallback>
                <p:oleObj name="Equation" r:id="rId3" imgW="1765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19200"/>
                        <a:ext cx="3556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4"/>
          <p:cNvGraphicFramePr>
            <a:graphicFrameLocks noChangeAspect="1"/>
          </p:cNvGraphicFramePr>
          <p:nvPr/>
        </p:nvGraphicFramePr>
        <p:xfrm>
          <a:off x="3100388" y="2514600"/>
          <a:ext cx="1636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26" name="Equation" r:id="rId5" imgW="812520" imgH="457200" progId="Equation.3">
                  <p:embed/>
                </p:oleObj>
              </mc:Choice>
              <mc:Fallback>
                <p:oleObj name="Equation" r:id="rId5" imgW="8125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2514600"/>
                        <a:ext cx="1636712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8" name="Object 6"/>
          <p:cNvGraphicFramePr>
            <a:graphicFrameLocks noChangeAspect="1"/>
          </p:cNvGraphicFramePr>
          <p:nvPr/>
        </p:nvGraphicFramePr>
        <p:xfrm>
          <a:off x="3094038" y="3810000"/>
          <a:ext cx="4221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27" name="Equation" r:id="rId7" imgW="2095200" imgH="431640" progId="Equation.3">
                  <p:embed/>
                </p:oleObj>
              </mc:Choice>
              <mc:Fallback>
                <p:oleObj name="Equation" r:id="rId7" imgW="2095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3810000"/>
                        <a:ext cx="42211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 rot="16200000" flipV="1">
            <a:off x="3589021" y="223266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791200" y="1447800"/>
            <a:ext cx="2286000" cy="2895600"/>
            <a:chOff x="5791200" y="1676400"/>
            <a:chExt cx="2286000" cy="2895600"/>
          </a:xfrm>
        </p:grpSpPr>
        <p:graphicFrame>
          <p:nvGraphicFramePr>
            <p:cNvPr id="120839" name="Object 7"/>
            <p:cNvGraphicFramePr>
              <a:graphicFrameLocks noChangeAspect="1"/>
            </p:cNvGraphicFramePr>
            <p:nvPr/>
          </p:nvGraphicFramePr>
          <p:xfrm>
            <a:off x="5791200" y="1676400"/>
            <a:ext cx="3746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128" name="Equation" r:id="rId9" imgW="190440" imgH="152280" progId="Equation.3">
                    <p:embed/>
                  </p:oleObj>
                </mc:Choice>
                <mc:Fallback>
                  <p:oleObj name="Equation" r:id="rId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91200" y="1676400"/>
                          <a:ext cx="37465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840" name="Object 8"/>
            <p:cNvGraphicFramePr>
              <a:graphicFrameLocks noChangeAspect="1"/>
            </p:cNvGraphicFramePr>
            <p:nvPr/>
          </p:nvGraphicFramePr>
          <p:xfrm>
            <a:off x="7315200" y="4270375"/>
            <a:ext cx="3746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2129" name="Equation" r:id="rId11" imgW="190440" imgH="152280" progId="Equation.3">
                    <p:embed/>
                  </p:oleObj>
                </mc:Choice>
                <mc:Fallback>
                  <p:oleObj name="Equation" r:id="rId11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4270375"/>
                          <a:ext cx="37465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Freeform 17"/>
            <p:cNvSpPr/>
            <p:nvPr/>
          </p:nvSpPr>
          <p:spPr>
            <a:xfrm>
              <a:off x="6161649" y="1828800"/>
              <a:ext cx="1915551" cy="2590800"/>
            </a:xfrm>
            <a:custGeom>
              <a:avLst/>
              <a:gdLst>
                <a:gd name="connsiteX0" fmla="*/ 0 w 1463040"/>
                <a:gd name="connsiteY0" fmla="*/ 0 h 1181686"/>
                <a:gd name="connsiteX1" fmla="*/ 1463040 w 1463040"/>
                <a:gd name="connsiteY1" fmla="*/ 0 h 1181686"/>
                <a:gd name="connsiteX2" fmla="*/ 1463040 w 1463040"/>
                <a:gd name="connsiteY2" fmla="*/ 1181686 h 1181686"/>
                <a:gd name="connsiteX3" fmla="*/ 1181686 w 1463040"/>
                <a:gd name="connsiteY3" fmla="*/ 1181686 h 11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0" h="1181686">
                  <a:moveTo>
                    <a:pt x="0" y="0"/>
                  </a:moveTo>
                  <a:lnTo>
                    <a:pt x="1463040" y="0"/>
                  </a:lnTo>
                  <a:lnTo>
                    <a:pt x="1463040" y="1181686"/>
                  </a:lnTo>
                  <a:lnTo>
                    <a:pt x="1181686" y="118168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839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9600"/>
            <a:ext cx="4724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Napon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od složenog naprezanja, jednak je zbiru napona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(F)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i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napona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(M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, M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3276600" y="1592997"/>
          <a:ext cx="28654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2" name="Equation" r:id="rId3" imgW="1422360" imgH="228600" progId="Equation.3">
                  <p:embed/>
                </p:oleObj>
              </mc:Choice>
              <mc:Fallback>
                <p:oleObj name="Equation" r:id="rId3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92997"/>
                        <a:ext cx="286543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5" name="Object 3"/>
          <p:cNvGraphicFramePr>
            <a:graphicFrameLocks noChangeAspect="1"/>
          </p:cNvGraphicFramePr>
          <p:nvPr/>
        </p:nvGraphicFramePr>
        <p:xfrm>
          <a:off x="3200400" y="2489200"/>
          <a:ext cx="15351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3" name="Equation" r:id="rId5" imgW="761760" imgH="393480" progId="Equation.3">
                  <p:embed/>
                </p:oleObj>
              </mc:Choice>
              <mc:Fallback>
                <p:oleObj name="Equation" r:id="rId5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89200"/>
                        <a:ext cx="15351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2996" name="Object 4"/>
          <p:cNvGraphicFramePr>
            <a:graphicFrameLocks noChangeAspect="1"/>
          </p:cNvGraphicFramePr>
          <p:nvPr/>
        </p:nvGraphicFramePr>
        <p:xfrm>
          <a:off x="3886200" y="3479800"/>
          <a:ext cx="42211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4" name="Equation" r:id="rId7" imgW="2095200" imgH="431640" progId="Equation.3">
                  <p:embed/>
                </p:oleObj>
              </mc:Choice>
              <mc:Fallback>
                <p:oleObj name="Equation" r:id="rId7" imgW="2095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79800"/>
                        <a:ext cx="4221162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16200000" flipV="1">
            <a:off x="3909060" y="223266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 flipV="1">
            <a:off x="4823820" y="2690220"/>
            <a:ext cx="118800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178550" y="1679575"/>
            <a:ext cx="2127250" cy="3578225"/>
            <a:chOff x="6178550" y="1679575"/>
            <a:chExt cx="2127250" cy="3578225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/>
          </p:nvGraphicFramePr>
          <p:xfrm>
            <a:off x="6178550" y="1679575"/>
            <a:ext cx="3746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95" name="Equation" r:id="rId9" imgW="190440" imgH="152280" progId="Equation.3">
                    <p:embed/>
                  </p:oleObj>
                </mc:Choice>
                <mc:Fallback>
                  <p:oleObj name="Equation" r:id="rId9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8550" y="1679575"/>
                          <a:ext cx="37465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/>
          </p:nvGraphicFramePr>
          <p:xfrm>
            <a:off x="7543800" y="4956175"/>
            <a:ext cx="374650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96" name="Equation" r:id="rId11" imgW="190440" imgH="152280" progId="Equation.3">
                    <p:embed/>
                  </p:oleObj>
                </mc:Choice>
                <mc:Fallback>
                  <p:oleObj name="Equation" r:id="rId11" imgW="190440" imgH="152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543800" y="4956175"/>
                          <a:ext cx="374650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CC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accent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3"/>
            <p:cNvSpPr/>
            <p:nvPr/>
          </p:nvSpPr>
          <p:spPr>
            <a:xfrm>
              <a:off x="6542649" y="1828800"/>
              <a:ext cx="1763151" cy="3276600"/>
            </a:xfrm>
            <a:custGeom>
              <a:avLst/>
              <a:gdLst>
                <a:gd name="connsiteX0" fmla="*/ 0 w 1463040"/>
                <a:gd name="connsiteY0" fmla="*/ 0 h 1181686"/>
                <a:gd name="connsiteX1" fmla="*/ 1463040 w 1463040"/>
                <a:gd name="connsiteY1" fmla="*/ 0 h 1181686"/>
                <a:gd name="connsiteX2" fmla="*/ 1463040 w 1463040"/>
                <a:gd name="connsiteY2" fmla="*/ 1181686 h 1181686"/>
                <a:gd name="connsiteX3" fmla="*/ 1181686 w 1463040"/>
                <a:gd name="connsiteY3" fmla="*/ 1181686 h 118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3040" h="1181686">
                  <a:moveTo>
                    <a:pt x="0" y="0"/>
                  </a:moveTo>
                  <a:lnTo>
                    <a:pt x="1463040" y="0"/>
                  </a:lnTo>
                  <a:lnTo>
                    <a:pt x="1463040" y="1181686"/>
                  </a:lnTo>
                  <a:lnTo>
                    <a:pt x="1181686" y="118168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12999" name="Object 7"/>
          <p:cNvGraphicFramePr>
            <a:graphicFrameLocks noChangeAspect="1"/>
          </p:cNvGraphicFramePr>
          <p:nvPr/>
        </p:nvGraphicFramePr>
        <p:xfrm>
          <a:off x="3886200" y="4699000"/>
          <a:ext cx="36337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7" name="Equation" r:id="rId13" imgW="1803240" imgH="431640" progId="Equation.3">
                  <p:embed/>
                </p:oleObj>
              </mc:Choice>
              <mc:Fallback>
                <p:oleObj name="Equation" r:id="rId13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99000"/>
                        <a:ext cx="3633788" cy="863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76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243715" name="Object 3"/>
          <p:cNvGraphicFramePr>
            <a:graphicFrameLocks noChangeAspect="1"/>
          </p:cNvGraphicFramePr>
          <p:nvPr/>
        </p:nvGraphicFramePr>
        <p:xfrm>
          <a:off x="685800" y="2667000"/>
          <a:ext cx="12541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00" name="Equation" r:id="rId3" imgW="622080" imgH="482400" progId="Equation.3">
                  <p:embed/>
                </p:oleObj>
              </mc:Choice>
              <mc:Fallback>
                <p:oleObj name="Equation" r:id="rId3" imgW="622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1254125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6" name="Object 4"/>
          <p:cNvGraphicFramePr>
            <a:graphicFrameLocks noChangeAspect="1"/>
          </p:cNvGraphicFramePr>
          <p:nvPr/>
        </p:nvGraphicFramePr>
        <p:xfrm>
          <a:off x="685800" y="1295400"/>
          <a:ext cx="36337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01" name="Equation" r:id="rId5" imgW="1803240" imgH="431640" progId="Equation.3">
                  <p:embed/>
                </p:oleObj>
              </mc:Choice>
              <mc:Fallback>
                <p:oleObj name="Equation" r:id="rId5" imgW="1803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3633788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8" name="Object 6"/>
          <p:cNvGraphicFramePr>
            <a:graphicFrameLocks noChangeAspect="1"/>
          </p:cNvGraphicFramePr>
          <p:nvPr/>
        </p:nvGraphicFramePr>
        <p:xfrm>
          <a:off x="4876800" y="1244600"/>
          <a:ext cx="32988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02" name="Equation" r:id="rId7" imgW="1638000" imgH="482400" progId="Equation.3">
                  <p:embed/>
                </p:oleObj>
              </mc:Choice>
              <mc:Fallback>
                <p:oleObj name="Equation" r:id="rId7" imgW="16380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244600"/>
                        <a:ext cx="3298825" cy="965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719" name="Object 7"/>
          <p:cNvGraphicFramePr>
            <a:graphicFrameLocks noChangeAspect="1"/>
          </p:cNvGraphicFramePr>
          <p:nvPr/>
        </p:nvGraphicFramePr>
        <p:xfrm>
          <a:off x="4419600" y="16002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003" name="Equation" r:id="rId9" imgW="190440" imgH="152280" progId="Equation.3">
                  <p:embed/>
                </p:oleObj>
              </mc:Choice>
              <mc:Fallback>
                <p:oleObj name="Equation" r:id="rId9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002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438400" y="2438400"/>
            <a:ext cx="57912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................  Površina poprečnog preseka</a:t>
            </a:r>
          </a:p>
          <a:p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, i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........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  Glavni poluprečnici inercije</a:t>
            </a:r>
          </a:p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...............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Zatezna (pritisna) sila</a:t>
            </a:r>
          </a:p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N(u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 , v</a:t>
            </a:r>
            <a:r>
              <a:rPr lang="sr-Latn-CS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....  Napadna tačka sile</a:t>
            </a:r>
          </a:p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(u,v)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...........  Koordinate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sr-Latn-CS" sz="2400" dirty="0" err="1" smtClean="0">
                <a:latin typeface="Times New Roman" pitchFamily="18" charset="0"/>
                <a:cs typeface="Times New Roman" pitchFamily="18" charset="0"/>
              </a:rPr>
              <a:t>ačke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u kojoj se </a:t>
            </a:r>
          </a:p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                     traži napon.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6200000" flipV="1">
            <a:off x="1013460" y="2354580"/>
            <a:ext cx="27432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0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1249362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Ekscentrično zategnuti ili pritisnuti štapovi – Neutralna osa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3400" y="1752600"/>
            <a:ext cx="44958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Linija koja spaja tačke u kojima je vrednost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normalnog napona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jednaka nuli (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819400" y="2667000"/>
          <a:ext cx="37592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3" name="Equation" r:id="rId3" imgW="1866600" imgH="482400" progId="Equation.3">
                  <p:embed/>
                </p:oleObj>
              </mc:Choice>
              <mc:Fallback>
                <p:oleObj name="Equation" r:id="rId3" imgW="1866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667000"/>
                        <a:ext cx="3759200" cy="965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705600" y="2667000"/>
            <a:ext cx="1828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neutralna osa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3817203"/>
            <a:ext cx="26670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Normalni napon je jednak nuli (0) za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4027" name="Object 11"/>
          <p:cNvGraphicFramePr>
            <a:graphicFrameLocks noChangeAspect="1"/>
          </p:cNvGraphicFramePr>
          <p:nvPr/>
        </p:nvGraphicFramePr>
        <p:xfrm>
          <a:off x="2895600" y="4241800"/>
          <a:ext cx="242887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4" name="Equation" r:id="rId5" imgW="1206360" imgH="431640" progId="Equation.3">
                  <p:embed/>
                </p:oleObj>
              </mc:Choice>
              <mc:Fallback>
                <p:oleObj name="Equation" r:id="rId5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241800"/>
                        <a:ext cx="242887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26"/>
          <p:cNvSpPr/>
          <p:nvPr/>
        </p:nvSpPr>
        <p:spPr>
          <a:xfrm>
            <a:off x="4994031" y="3488788"/>
            <a:ext cx="164123" cy="914400"/>
          </a:xfrm>
          <a:custGeom>
            <a:avLst/>
            <a:gdLst>
              <a:gd name="connsiteX0" fmla="*/ 140677 w 164123"/>
              <a:gd name="connsiteY0" fmla="*/ 0 h 914400"/>
              <a:gd name="connsiteX1" fmla="*/ 140677 w 164123"/>
              <a:gd name="connsiteY1" fmla="*/ 590843 h 914400"/>
              <a:gd name="connsiteX2" fmla="*/ 0 w 164123"/>
              <a:gd name="connsiteY2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123" h="914400">
                <a:moveTo>
                  <a:pt x="140677" y="0"/>
                </a:moveTo>
                <a:cubicBezTo>
                  <a:pt x="152400" y="219221"/>
                  <a:pt x="164123" y="438443"/>
                  <a:pt x="140677" y="590843"/>
                </a:cubicBezTo>
                <a:cubicBezTo>
                  <a:pt x="117231" y="743243"/>
                  <a:pt x="58615" y="828821"/>
                  <a:pt x="0" y="9144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4028" name="Object 12"/>
          <p:cNvGraphicFramePr>
            <a:graphicFrameLocks noChangeAspect="1"/>
          </p:cNvGraphicFramePr>
          <p:nvPr/>
        </p:nvGraphicFramePr>
        <p:xfrm>
          <a:off x="5334000" y="44958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5" name="Equation" r:id="rId7" imgW="190440" imgH="152280" progId="Equation.3">
                  <p:embed/>
                </p:oleObj>
              </mc:Choice>
              <mc:Fallback>
                <p:oleObj name="Equation" r:id="rId7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958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29" name="Object 13"/>
          <p:cNvGraphicFramePr>
            <a:graphicFrameLocks noChangeAspect="1"/>
          </p:cNvGraphicFramePr>
          <p:nvPr/>
        </p:nvGraphicFramePr>
        <p:xfrm>
          <a:off x="5791200" y="4267200"/>
          <a:ext cx="2198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26" name="Equation" r:id="rId9" imgW="1091880" imgH="431640" progId="Equation.3">
                  <p:embed/>
                </p:oleObj>
              </mc:Choice>
              <mc:Fallback>
                <p:oleObj name="Equation" r:id="rId9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267200"/>
                        <a:ext cx="21986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4648200" y="5410200"/>
            <a:ext cx="33528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Jednačina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neutralne ose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413674" y="5134708"/>
            <a:ext cx="0" cy="295421"/>
          </a:xfrm>
          <a:custGeom>
            <a:avLst/>
            <a:gdLst>
              <a:gd name="connsiteX0" fmla="*/ 0 w 0"/>
              <a:gd name="connsiteY0" fmla="*/ 0 h 295421"/>
              <a:gd name="connsiteX1" fmla="*/ 0 w 0"/>
              <a:gd name="connsiteY1" fmla="*/ 295421 h 29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95421">
                <a:moveTo>
                  <a:pt x="0" y="0"/>
                </a:moveTo>
                <a:lnTo>
                  <a:pt x="0" y="295421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1" grpId="0" animBg="1"/>
      <p:bldP spid="33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68</a:t>
            </a:fld>
            <a:endParaRPr lang="en-US"/>
          </a:p>
        </p:txBody>
      </p:sp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1143000" y="685800"/>
          <a:ext cx="21986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1" name="Equation" r:id="rId3" imgW="1091880" imgH="431640" progId="Equation.3">
                  <p:embed/>
                </p:oleObj>
              </mc:Choice>
              <mc:Fallback>
                <p:oleObj name="Equation" r:id="rId3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685800"/>
                        <a:ext cx="2198688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7" name="Object 3"/>
          <p:cNvGraphicFramePr>
            <a:graphicFrameLocks noChangeAspect="1"/>
          </p:cNvGraphicFramePr>
          <p:nvPr/>
        </p:nvGraphicFramePr>
        <p:xfrm>
          <a:off x="3352800" y="9906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2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9906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68" name="Object 4"/>
          <p:cNvGraphicFramePr>
            <a:graphicFrameLocks noChangeAspect="1"/>
          </p:cNvGraphicFramePr>
          <p:nvPr/>
        </p:nvGraphicFramePr>
        <p:xfrm>
          <a:off x="3810000" y="685800"/>
          <a:ext cx="1406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3" name="Equation" r:id="rId7" imgW="698400" imgH="431640" progId="Equation.3">
                  <p:embed/>
                </p:oleObj>
              </mc:Choice>
              <mc:Fallback>
                <p:oleObj name="Equation" r:id="rId7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685800"/>
                        <a:ext cx="1406525" cy="8636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685800"/>
            <a:ext cx="25146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Jednačina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neutralne ose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(segmentni oblik)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228492" y="1125415"/>
            <a:ext cx="253219" cy="0"/>
          </a:xfrm>
          <a:custGeom>
            <a:avLst/>
            <a:gdLst>
              <a:gd name="connsiteX0" fmla="*/ 0 w 253219"/>
              <a:gd name="connsiteY0" fmla="*/ 0 h 0"/>
              <a:gd name="connsiteX1" fmla="*/ 253219 w 25321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3219">
                <a:moveTo>
                  <a:pt x="0" y="0"/>
                </a:moveTo>
                <a:lnTo>
                  <a:pt x="253219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M11-P10-1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0615" y="1905000"/>
            <a:ext cx="3308985" cy="3096387"/>
          </a:xfrm>
          <a:prstGeom prst="rect">
            <a:avLst/>
          </a:prstGeom>
          <a:ln w="15875">
            <a:noFill/>
          </a:ln>
        </p:spPr>
      </p:pic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5553075" y="2362200"/>
          <a:ext cx="12287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4" name="Equation" r:id="rId10" imgW="609480" imgH="457200" progId="Equation.3">
                  <p:embed/>
                </p:oleObj>
              </mc:Choice>
              <mc:Fallback>
                <p:oleObj name="Equation" r:id="rId10" imgW="609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2362200"/>
                        <a:ext cx="122872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070" name="Object 6"/>
          <p:cNvGraphicFramePr>
            <a:graphicFrameLocks noChangeAspect="1"/>
          </p:cNvGraphicFramePr>
          <p:nvPr/>
        </p:nvGraphicFramePr>
        <p:xfrm>
          <a:off x="5553075" y="3429000"/>
          <a:ext cx="11779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5" name="Equation" r:id="rId12" imgW="583920" imgH="457200" progId="Equation.3">
                  <p:embed/>
                </p:oleObj>
              </mc:Choice>
              <mc:Fallback>
                <p:oleObj name="Equation" r:id="rId12" imgW="583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3075" y="3429000"/>
                        <a:ext cx="1177925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Left Brace 14"/>
          <p:cNvSpPr/>
          <p:nvPr/>
        </p:nvSpPr>
        <p:spPr>
          <a:xfrm>
            <a:off x="5257800" y="2362200"/>
            <a:ext cx="228600" cy="19812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4818185" y="1561514"/>
            <a:ext cx="365760" cy="1800664"/>
          </a:xfrm>
          <a:custGeom>
            <a:avLst/>
            <a:gdLst>
              <a:gd name="connsiteX0" fmla="*/ 365760 w 365760"/>
              <a:gd name="connsiteY0" fmla="*/ 1800664 h 1800664"/>
              <a:gd name="connsiteX1" fmla="*/ 0 w 365760"/>
              <a:gd name="connsiteY1" fmla="*/ 1800664 h 1800664"/>
              <a:gd name="connsiteX2" fmla="*/ 0 w 365760"/>
              <a:gd name="connsiteY2" fmla="*/ 0 h 180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5760" h="1800664">
                <a:moveTo>
                  <a:pt x="365760" y="1800664"/>
                </a:moveTo>
                <a:lnTo>
                  <a:pt x="0" y="1800664"/>
                </a:ln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0" y="50292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Položaj neutralne ose u odnosu na napodnu tačku sile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59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26" grpId="0" animBg="1"/>
      <p:bldP spid="2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533400"/>
            <a:ext cx="8229601" cy="5593080"/>
          </a:xfrm>
          <a:ln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eutraln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 osa</a:t>
            </a:r>
            <a:r>
              <a:rPr lang="x-none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32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eli poprečni presek na dva dela, na zategnuti i pritisnuti deo.</a:t>
            </a:r>
          </a:p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Neutralna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uvek prolazi kroz kvadrant suprotan kvadrantu u kojem je napadna tačka zatezne (pritisne) sile.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Zavisno od položaja napadne tačke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dijagram raspodele normalnih napona u poprečnom preseku može imati različite oblike.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Položaji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neutralnih osa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odnosu na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napadnu tačku sile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sa raspodelom napona, dati su na narednim slikama.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4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lika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8200"/>
            <a:ext cx="4707331" cy="4720133"/>
          </a:xfrm>
          <a:prstGeom prst="rect">
            <a:avLst/>
          </a:prstGeom>
          <a:ln>
            <a:noFill/>
          </a:ln>
        </p:spPr>
      </p:pic>
      <p:graphicFrame>
        <p:nvGraphicFramePr>
          <p:cNvPr id="2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184723"/>
              </p:ext>
            </p:extLst>
          </p:nvPr>
        </p:nvGraphicFramePr>
        <p:xfrm>
          <a:off x="5602287" y="2070100"/>
          <a:ext cx="137953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4" name="Equation" r:id="rId4" imgW="685800" imgH="253800" progId="Equation.3">
                  <p:embed/>
                </p:oleObj>
              </mc:Choice>
              <mc:Fallback>
                <p:oleObj name="Equation" r:id="rId4" imgW="685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7" y="2070100"/>
                        <a:ext cx="1379537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602287" y="872744"/>
            <a:ext cx="2590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Greda sa prepustom ABG</a:t>
            </a:r>
            <a:r>
              <a:rPr lang="sr-Latn-CS" sz="24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02592"/>
              </p:ext>
            </p:extLst>
          </p:nvPr>
        </p:nvGraphicFramePr>
        <p:xfrm>
          <a:off x="5602287" y="2743200"/>
          <a:ext cx="1149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5" name="Equation" r:id="rId6" imgW="571320" imgH="342720" progId="Equation.3">
                  <p:embed/>
                </p:oleObj>
              </mc:Choice>
              <mc:Fallback>
                <p:oleObj name="Equation" r:id="rId6" imgW="5713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2287" y="2743200"/>
                        <a:ext cx="1149350" cy="685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89780"/>
              </p:ext>
            </p:extLst>
          </p:nvPr>
        </p:nvGraphicFramePr>
        <p:xfrm>
          <a:off x="7948612" y="2273300"/>
          <a:ext cx="357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6" name="Equation" r:id="rId8" imgW="177480" imgH="457200" progId="Equation.3">
                  <p:embed/>
                </p:oleObj>
              </mc:Choice>
              <mc:Fallback>
                <p:oleObj name="Equation" r:id="rId8" imgW="177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48612" y="2273300"/>
                        <a:ext cx="357188" cy="914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646567"/>
              </p:ext>
            </p:extLst>
          </p:nvPr>
        </p:nvGraphicFramePr>
        <p:xfrm>
          <a:off x="7505699" y="2578100"/>
          <a:ext cx="3825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97" name="Equation" r:id="rId10" imgW="190440" imgH="152280" progId="Equation.3">
                  <p:embed/>
                </p:oleObj>
              </mc:Choice>
              <mc:Fallback>
                <p:oleObj name="Equation" r:id="rId10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699" y="2578100"/>
                        <a:ext cx="3825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Brace 13"/>
          <p:cNvSpPr/>
          <p:nvPr/>
        </p:nvSpPr>
        <p:spPr>
          <a:xfrm>
            <a:off x="7126287" y="2044700"/>
            <a:ext cx="304800" cy="13716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2286000"/>
            <a:ext cx="2819400" cy="137160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  <p:bldP spid="1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70</a:t>
            </a:fld>
            <a:endParaRPr lang="en-US"/>
          </a:p>
        </p:txBody>
      </p:sp>
      <p:pic>
        <p:nvPicPr>
          <p:cNvPr id="7" name="Picture 6" descr="Slika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55003"/>
            <a:ext cx="3770376" cy="3582924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5800" y="50364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57200"/>
            <a:ext cx="281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Položaj napadne tačke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proizvoljan.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lika_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624" y="1447800"/>
            <a:ext cx="3770376" cy="3582924"/>
          </a:xfrm>
          <a:prstGeom prst="rect">
            <a:avLst/>
          </a:prstGeom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724400" y="5068062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457200"/>
            <a:ext cx="32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Napadna tačka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 glavnoj težišnoj osi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0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7" name="Picture 6" descr="Slika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5400"/>
            <a:ext cx="3770376" cy="3582924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3200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Napadna tačka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na glavnoj težišnoj osi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922865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lika_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24" y="1295400"/>
            <a:ext cx="3770376" cy="3582924"/>
          </a:xfrm>
          <a:prstGeom prst="rect">
            <a:avLst/>
          </a:prstGeom>
          <a:ln w="1587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876800" y="48840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81000"/>
            <a:ext cx="281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Napadna tačka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izvan preseka.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72</a:t>
            </a:fld>
            <a:endParaRPr lang="en-US"/>
          </a:p>
        </p:txBody>
      </p:sp>
      <p:pic>
        <p:nvPicPr>
          <p:cNvPr id="5" name="Picture 4" descr="Slika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16797"/>
            <a:ext cx="3770376" cy="3634740"/>
          </a:xfrm>
          <a:prstGeom prst="rect">
            <a:avLst/>
          </a:prstGeom>
          <a:ln w="1587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09600" y="457200"/>
            <a:ext cx="2819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x-none" sz="2400" dirty="0" smtClean="0">
                <a:latin typeface="Times New Roman" pitchFamily="18" charset="0"/>
                <a:cs typeface="Times New Roman" pitchFamily="18" charset="0"/>
              </a:rPr>
              <a:t>osseban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oložaj napadne tačke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1816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Slika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60" y="1135797"/>
            <a:ext cx="4091940" cy="4038600"/>
          </a:xfrm>
          <a:prstGeom prst="rect">
            <a:avLst/>
          </a:prstGeom>
          <a:ln w="1587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800600" y="5181600"/>
            <a:ext cx="3604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38600" y="521732"/>
            <a:ext cx="45720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Poseban položaj napadne tačke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5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6" name="Picture 5" descr="Slika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685800"/>
            <a:ext cx="3582924" cy="4091940"/>
          </a:xfrm>
          <a:prstGeom prst="rect">
            <a:avLst/>
          </a:prstGeom>
          <a:ln w="15875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334000" y="685800"/>
            <a:ext cx="20574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 i težište se podudaraju.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4807803"/>
            <a:ext cx="3582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Polo</a:t>
            </a:r>
            <a:r>
              <a:rPr lang="sr-Latn-CS" sz="2400" i="1" dirty="0" smtClean="0">
                <a:latin typeface="Times New Roman" pitchFamily="18" charset="0"/>
                <a:cs typeface="Times New Roman" pitchFamily="18" charset="0"/>
              </a:rPr>
              <a:t>žaj neutralne ose i dijagram raspodele napona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08000" cy="1249362"/>
          </a:xfrm>
        </p:spPr>
        <p:txBody>
          <a:bodyPr>
            <a:normAutofit/>
          </a:bodyPr>
          <a:lstStyle/>
          <a:p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Ekscentrično zategnuti ili pritisnuti štapovi </a:t>
            </a:r>
            <a:r>
              <a:rPr lang="x-none" sz="3200" b="1" smtClean="0">
                <a:solidFill>
                  <a:schemeClr val="tx1"/>
                </a:solidFill>
                <a:cs typeface="Times New Roman" pitchFamily="18" charset="0"/>
              </a:rPr>
              <a:t>– </a:t>
            </a:r>
            <a:r>
              <a:rPr lang="sr-Latn-RS" sz="3200" b="1" dirty="0" smtClean="0">
                <a:solidFill>
                  <a:schemeClr val="tx1"/>
                </a:solidFill>
                <a:cs typeface="Times New Roman" pitchFamily="18" charset="0"/>
              </a:rPr>
              <a:t>Čvrstoća 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74</a:t>
            </a:fld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1569719"/>
            <a:ext cx="8229600" cy="2164081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aksimalni 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normalni napon</a:t>
            </a:r>
            <a:r>
              <a:rPr kumimoji="0" lang="x-none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je u </a:t>
            </a:r>
            <a:r>
              <a:rPr kumimoji="0" lang="x-non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najudaljenijim ta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čkama od </a:t>
            </a: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neutralne ose </a:t>
            </a:r>
            <a:r>
              <a:rPr kumimoji="0" lang="sr-Latn-C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 mera je čvrstoće ekscentrično zategnutih (pritisnutih) štapova.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3886200"/>
            <a:ext cx="28956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Uslov čvrstoće: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863724"/>
              </p:ext>
            </p:extLst>
          </p:nvPr>
        </p:nvGraphicFramePr>
        <p:xfrm>
          <a:off x="3106737" y="4110105"/>
          <a:ext cx="1254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45" name="Equation" r:id="rId3" imgW="622080" imgH="228600" progId="Equation.3">
                  <p:embed/>
                </p:oleObj>
              </mc:Choice>
              <mc:Fallback>
                <p:oleObj name="Equation" r:id="rId3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7" y="4110105"/>
                        <a:ext cx="12541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63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35100" y="914400"/>
            <a:ext cx="53467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Kod krtih ili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 smtClean="0">
                <a:latin typeface="Times New Roman" pitchFamily="18" charset="0"/>
                <a:cs typeface="Times New Roman" pitchFamily="18" charset="0"/>
              </a:rPr>
              <a:t>srednje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plastičnih i krtih materijala dozvoljeni naponi na zatezanje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4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e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i pritisak 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sr-Latn-C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</a:t>
            </a:r>
            <a:r>
              <a:rPr lang="en-US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sr-Latn-C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se razlikuju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610079"/>
              </p:ext>
            </p:extLst>
          </p:nvPr>
        </p:nvGraphicFramePr>
        <p:xfrm>
          <a:off x="6061075" y="1841500"/>
          <a:ext cx="1177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19" name="Equation" r:id="rId3" imgW="583920" imgH="228600" progId="Equation.DSMT4">
                  <p:embed/>
                </p:oleObj>
              </mc:Choice>
              <mc:Fallback>
                <p:oleObj name="Equation" r:id="rId3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1841500"/>
                        <a:ext cx="1177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1999" y="2438400"/>
            <a:ext cx="179228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Obično je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523127"/>
              </p:ext>
            </p:extLst>
          </p:nvPr>
        </p:nvGraphicFramePr>
        <p:xfrm>
          <a:off x="6061075" y="2698750"/>
          <a:ext cx="11779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20" name="Equation" r:id="rId5" imgW="583920" imgH="228600" progId="Equation.DSMT4">
                  <p:embed/>
                </p:oleObj>
              </mc:Choice>
              <mc:Fallback>
                <p:oleObj name="Equation" r:id="rId5" imgW="583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2698750"/>
                        <a:ext cx="1177925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35100" y="3429000"/>
            <a:ext cx="541020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Zbog ovoga se moraju proveriti naponi u najudaljenijim tačkama od neutralne ose, tj. treba da naponi u najudaljenijim tačkama zadovolje uslove čvrstoće: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7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7980"/>
              </p:ext>
            </p:extLst>
          </p:nvPr>
        </p:nvGraphicFramePr>
        <p:xfrm>
          <a:off x="5981700" y="4724400"/>
          <a:ext cx="1562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21" name="Equation" r:id="rId7" imgW="774360" imgH="507960" progId="Equation.DSMT4">
                  <p:embed/>
                </p:oleObj>
              </mc:Choice>
              <mc:Fallback>
                <p:oleObj name="Equation" r:id="rId7" imgW="774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4724400"/>
                        <a:ext cx="1562100" cy="1016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81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pPr algn="l"/>
            <a:r>
              <a:rPr lang="x-none" sz="3200" b="1" dirty="0" smtClean="0">
                <a:solidFill>
                  <a:schemeClr val="tx1"/>
                </a:solidFill>
                <a:cs typeface="Times New Roman" pitchFamily="18" charset="0"/>
              </a:rPr>
              <a:t>Ekscentrično zategnuti ili pritisnuti štapovi – Jezgro preseka</a:t>
            </a:r>
            <a:endParaRPr lang="en-US" sz="32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82440"/>
          </a:xfrm>
        </p:spPr>
        <p:txBody>
          <a:bodyPr>
            <a:noAutofit/>
          </a:bodyPr>
          <a:lstStyle/>
          <a:p>
            <a:pPr algn="just"/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Pitanje: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Gde se nalaze napadne tačke za koje bi napon po celom preseku imao isti znak?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U traganju za odgovorom dovoljno se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zadržati na graničnom slučaju 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jer tada problem postaje </a:t>
            </a:r>
            <a:r>
              <a:rPr lang="sr-Latn-CS" sz="3200" b="1" dirty="0" smtClean="0">
                <a:latin typeface="Times New Roman" pitchFamily="18" charset="0"/>
                <a:cs typeface="Times New Roman" pitchFamily="18" charset="0"/>
              </a:rPr>
              <a:t>inverzan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problemu određivanja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neutralne 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za poznatu napadnu tačku.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9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520"/>
            <a:ext cx="8229600" cy="539496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Povučemo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j=1,2,3,...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) tangenti poprečnog preseka sa odsečcima na glavnim težišnim osama, 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i  </a:t>
            </a:r>
            <a:r>
              <a:rPr lang="sr-Latn-C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sr-Latn-CS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558135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Uz određivanje jezgra preseka</a:t>
            </a:r>
            <a:endParaRPr lang="en-US" sz="2400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4978" name="Object 2"/>
          <p:cNvGraphicFramePr>
            <a:graphicFrameLocks noChangeAspect="1"/>
          </p:cNvGraphicFramePr>
          <p:nvPr/>
        </p:nvGraphicFramePr>
        <p:xfrm>
          <a:off x="5009388" y="1371600"/>
          <a:ext cx="122872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68" name="Equation" r:id="rId3" imgW="609480" imgH="965160" progId="Equation.3">
                  <p:embed/>
                </p:oleObj>
              </mc:Choice>
              <mc:Fallback>
                <p:oleObj name="Equation" r:id="rId3" imgW="60948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388" y="1371600"/>
                        <a:ext cx="1228725" cy="1930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CC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lika_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976735"/>
            <a:ext cx="3790188" cy="359206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953000" y="3505200"/>
            <a:ext cx="36576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Uzima se onoliko tangenti koliko je potrebno da tačke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r-Latn-CS" sz="24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(j=1,2,3,...)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čine vrhove zatvorenog poligona koji se zove </a:t>
            </a:r>
            <a:r>
              <a:rPr lang="sr-Latn-C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jezgro preseka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(najmanje 3 tangente).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381000"/>
            <a:ext cx="33528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Jednačina </a:t>
            </a:r>
            <a:r>
              <a:rPr lang="sr-Latn-CS" sz="2400" b="1" dirty="0" smtClean="0">
                <a:latin typeface="Times New Roman" pitchFamily="18" charset="0"/>
                <a:cs typeface="Times New Roman" pitchFamily="18" charset="0"/>
              </a:rPr>
              <a:t>neutralne ose </a:t>
            </a:r>
            <a:r>
              <a:rPr lang="sr-Latn-CS" sz="2400" dirty="0" smtClean="0">
                <a:latin typeface="Times New Roman" pitchFamily="18" charset="0"/>
                <a:cs typeface="Times New Roman" pitchFamily="18" charset="0"/>
              </a:rPr>
              <a:t>(segmentni oblik)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8003" name="Object 3"/>
          <p:cNvGraphicFramePr>
            <a:graphicFrameLocks noChangeAspect="1"/>
          </p:cNvGraphicFramePr>
          <p:nvPr/>
        </p:nvGraphicFramePr>
        <p:xfrm>
          <a:off x="3276600" y="889000"/>
          <a:ext cx="14065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769" name="Equation" r:id="rId6" imgW="698400" imgH="431640" progId="Equation.3">
                  <p:embed/>
                </p:oleObj>
              </mc:Choice>
              <mc:Fallback>
                <p:oleObj name="Equation" r:id="rId6" imgW="698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889000"/>
                        <a:ext cx="1406525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2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Koristeći podatke o ugibima i nagibima prostih greda, konzola i greda sa prepustima, možemo doći do ugiba i nagiba koji nas interesuju kod Gerberovih greda.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Još nešto što treba uzeti u obzir odnosi se na Podraspone sa elastičnim osloncima.</a:t>
            </a:r>
          </a:p>
          <a:p>
            <a:pPr algn="just"/>
            <a:r>
              <a:rPr lang="sr-Latn-CS" sz="3200" dirty="0" smtClean="0">
                <a:latin typeface="Times New Roman" pitchFamily="18" charset="0"/>
                <a:cs typeface="Times New Roman" pitchFamily="18" charset="0"/>
              </a:rPr>
              <a:t>Kod ovakvih podraspona treba uzeti u obzir izvesne rotacije.</a:t>
            </a:r>
            <a:endParaRPr lang="sr-Latn-C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92772-1EC0-497F-8E2B-F97C3E16D79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Slika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069" y="891921"/>
            <a:ext cx="4707331" cy="4720133"/>
          </a:xfrm>
          <a:prstGeom prst="rect">
            <a:avLst/>
          </a:prstGeom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3474263" y="3910965"/>
            <a:ext cx="2499360" cy="1701088"/>
          </a:xfrm>
          <a:prstGeom prst="roundRect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1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7115</TotalTime>
  <Words>2149</Words>
  <Application>Microsoft Office PowerPoint</Application>
  <PresentationFormat>On-screen Show (4:3)</PresentationFormat>
  <Paragraphs>281</Paragraphs>
  <Slides>78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Arial</vt:lpstr>
      <vt:lpstr>Arial Black</vt:lpstr>
      <vt:lpstr>Calibri</vt:lpstr>
      <vt:lpstr>Symbol</vt:lpstr>
      <vt:lpstr>Times New Roman</vt:lpstr>
      <vt:lpstr>Wingdings 2</vt:lpstr>
      <vt:lpstr>Equity</vt:lpstr>
      <vt:lpstr>Equation</vt:lpstr>
      <vt:lpstr>OTPORNOST MATERIJALA</vt:lpstr>
      <vt:lpstr>GERBEROVI GREDNI NOSAČI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SAVIJANJE – STATIČKI NEODREĐENI PROBLEMI</vt:lpstr>
      <vt:lpstr>PowerPoint Presentation</vt:lpstr>
      <vt:lpstr>Gredni nosač sa jednim rasponom i dopuštenim podužnim pomeranjem</vt:lpstr>
      <vt:lpstr>PowerPoint Presentation</vt:lpstr>
      <vt:lpstr>PowerPoint Presentation</vt:lpstr>
      <vt:lpstr>PowerPoint Presentation</vt:lpstr>
      <vt:lpstr>Gredni nosač sa jednim rasponom i sprečenim podužnim pomeranjem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KOSO SAVIJANJE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Normalni naponi pri kosom savijanju</vt:lpstr>
      <vt:lpstr>PowerPoint Presentation</vt:lpstr>
      <vt:lpstr>Koso savijanje – Neutralna osa</vt:lpstr>
      <vt:lpstr>Čvrstoća koso savijene grede</vt:lpstr>
      <vt:lpstr>Postupak proračuna greda izloženih kosom savijanju</vt:lpstr>
      <vt:lpstr>PowerPoint Presentation</vt:lpstr>
      <vt:lpstr>PowerPoint Presentation</vt:lpstr>
      <vt:lpstr>PowerPoint Presentation</vt:lpstr>
      <vt:lpstr>PowerPoint Presentation</vt:lpstr>
      <vt:lpstr>EKSCENTRIČNO ZATEGNUTI ILI PRITISNUTI ŠTAPOVI</vt:lpstr>
      <vt:lpstr>PowerPoint Presentation</vt:lpstr>
      <vt:lpstr>PowerPoint Presentation</vt:lpstr>
      <vt:lpstr>PowerPoint Presentation</vt:lpstr>
      <vt:lpstr>Ekscentrično zategnuti ili pritisnuti štapovi – Normalni naponi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Ekscentrično zategnuti ili pritisnuti štapovi – Neutralna osa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Ekscentrično zategnuti ili pritisnuti štapovi – Čvrstoća </vt:lpstr>
      <vt:lpstr>PowerPoint Presentation</vt:lpstr>
      <vt:lpstr>Ekscentrično zategnuti ili pritisnuti štapovi – Jezgro preseka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Strain Posavljak</cp:lastModifiedBy>
  <cp:revision>963</cp:revision>
  <cp:lastPrinted>2016-04-25T13:06:07Z</cp:lastPrinted>
  <dcterms:created xsi:type="dcterms:W3CDTF">2015-02-23T09:28:50Z</dcterms:created>
  <dcterms:modified xsi:type="dcterms:W3CDTF">2020-04-21T18:53:08Z</dcterms:modified>
</cp:coreProperties>
</file>