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376" r:id="rId3"/>
    <p:sldId id="377" r:id="rId4"/>
    <p:sldId id="378" r:id="rId5"/>
    <p:sldId id="387" r:id="rId6"/>
    <p:sldId id="379" r:id="rId7"/>
    <p:sldId id="380" r:id="rId8"/>
    <p:sldId id="388" r:id="rId9"/>
    <p:sldId id="393" r:id="rId10"/>
    <p:sldId id="381" r:id="rId11"/>
    <p:sldId id="382" r:id="rId12"/>
    <p:sldId id="386" r:id="rId13"/>
    <p:sldId id="389" r:id="rId14"/>
    <p:sldId id="390" r:id="rId15"/>
    <p:sldId id="392" r:id="rId16"/>
    <p:sldId id="397" r:id="rId17"/>
    <p:sldId id="404" r:id="rId18"/>
    <p:sldId id="406" r:id="rId19"/>
    <p:sldId id="395" r:id="rId20"/>
    <p:sldId id="396" r:id="rId21"/>
    <p:sldId id="405" r:id="rId22"/>
    <p:sldId id="408" r:id="rId23"/>
    <p:sldId id="409" r:id="rId24"/>
    <p:sldId id="410" r:id="rId25"/>
    <p:sldId id="407" r:id="rId26"/>
    <p:sldId id="398" r:id="rId27"/>
    <p:sldId id="399" r:id="rId28"/>
    <p:sldId id="403" r:id="rId29"/>
    <p:sldId id="411" r:id="rId30"/>
    <p:sldId id="412" r:id="rId31"/>
    <p:sldId id="413" r:id="rId32"/>
    <p:sldId id="414" r:id="rId33"/>
    <p:sldId id="415" r:id="rId34"/>
    <p:sldId id="416" r:id="rId35"/>
    <p:sldId id="417" r:id="rId36"/>
    <p:sldId id="430" r:id="rId37"/>
    <p:sldId id="431" r:id="rId38"/>
    <p:sldId id="432" r:id="rId39"/>
    <p:sldId id="429" r:id="rId40"/>
    <p:sldId id="420" r:id="rId41"/>
    <p:sldId id="424" r:id="rId42"/>
    <p:sldId id="425" r:id="rId43"/>
    <p:sldId id="426" r:id="rId44"/>
    <p:sldId id="427" r:id="rId45"/>
    <p:sldId id="428" r:id="rId4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39.wmf"/><Relationship Id="rId1" Type="http://schemas.openxmlformats.org/officeDocument/2006/relationships/image" Target="../media/image64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39.wmf"/><Relationship Id="rId4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.wmf"/><Relationship Id="rId1" Type="http://schemas.openxmlformats.org/officeDocument/2006/relationships/image" Target="../media/image72.wmf"/><Relationship Id="rId4" Type="http://schemas.openxmlformats.org/officeDocument/2006/relationships/image" Target="../media/image7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83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7" Type="http://schemas.openxmlformats.org/officeDocument/2006/relationships/image" Target="../media/image88.wmf"/><Relationship Id="rId2" Type="http://schemas.openxmlformats.org/officeDocument/2006/relationships/image" Target="../media/image84.wmf"/><Relationship Id="rId1" Type="http://schemas.openxmlformats.org/officeDocument/2006/relationships/image" Target="../media/image6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1.wmf"/><Relationship Id="rId5" Type="http://schemas.openxmlformats.org/officeDocument/2006/relationships/image" Target="../media/image6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93.wmf"/><Relationship Id="rId2" Type="http://schemas.openxmlformats.org/officeDocument/2006/relationships/image" Target="../media/image89.wmf"/><Relationship Id="rId1" Type="http://schemas.openxmlformats.org/officeDocument/2006/relationships/image" Target="../media/image86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3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39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4" Type="http://schemas.openxmlformats.org/officeDocument/2006/relationships/image" Target="../media/image12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6" Type="http://schemas.openxmlformats.org/officeDocument/2006/relationships/image" Target="../media/image136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6" Type="http://schemas.openxmlformats.org/officeDocument/2006/relationships/image" Target="../media/image144.wmf"/><Relationship Id="rId5" Type="http://schemas.openxmlformats.org/officeDocument/2006/relationships/image" Target="../media/image143.wmf"/><Relationship Id="rId4" Type="http://schemas.openxmlformats.org/officeDocument/2006/relationships/image" Target="../media/image142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7" Type="http://schemas.openxmlformats.org/officeDocument/2006/relationships/image" Target="../media/image151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Relationship Id="rId6" Type="http://schemas.openxmlformats.org/officeDocument/2006/relationships/image" Target="../media/image150.wmf"/><Relationship Id="rId5" Type="http://schemas.openxmlformats.org/officeDocument/2006/relationships/image" Target="../media/image149.wmf"/><Relationship Id="rId4" Type="http://schemas.openxmlformats.org/officeDocument/2006/relationships/image" Target="../media/image148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wmf"/><Relationship Id="rId1" Type="http://schemas.openxmlformats.org/officeDocument/2006/relationships/image" Target="../media/image15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14.wmf"/><Relationship Id="rId7" Type="http://schemas.openxmlformats.org/officeDocument/2006/relationships/image" Target="../media/image30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29.wmf"/><Relationship Id="rId5" Type="http://schemas.openxmlformats.org/officeDocument/2006/relationships/image" Target="../media/image20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28.wmf"/><Relationship Id="rId7" Type="http://schemas.openxmlformats.org/officeDocument/2006/relationships/image" Target="../media/image36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</a:t>
            </a:fld>
            <a:endParaRPr lang="sr-Latn-B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13</a:t>
            </a:fld>
            <a:endParaRPr lang="sr-Latn-B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26</a:t>
            </a:fld>
            <a:endParaRPr lang="sr-Latn-B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30</a:t>
            </a:fld>
            <a:endParaRPr lang="sr-Latn-B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31</a:t>
            </a:fld>
            <a:endParaRPr lang="sr-Latn-B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42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7703-8E16-487E-9C53-5689B35F1D8A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A0E7-D7EE-49B6-B6C2-B607531B6015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CEEA-64DD-4F7E-972B-B3E62417384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D375-66D2-4263-B149-F7313A838E3D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C71E-8544-4CFF-A937-EC4E0B9C919A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F60-BD0A-41E4-863C-4EAD360F08C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6BB-F95F-48BA-89E8-12713FF2513F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9468-6968-41E6-80E1-73184D1A2A2E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0319-D2A6-4E1F-B1B3-113C61BEEB69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39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5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wmf"/><Relationship Id="rId11" Type="http://schemas.openxmlformats.org/officeDocument/2006/relationships/image" Target="../media/image49.jpeg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5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oleObject" Target="../embeddings/oleObject56.bin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54.jpeg"/><Relationship Id="rId4" Type="http://schemas.openxmlformats.org/officeDocument/2006/relationships/image" Target="../media/image51.wmf"/><Relationship Id="rId9" Type="http://schemas.openxmlformats.org/officeDocument/2006/relationships/image" Target="../media/image5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6.wmf"/><Relationship Id="rId11" Type="http://schemas.openxmlformats.org/officeDocument/2006/relationships/image" Target="../media/image58.jpeg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57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6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62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5" Type="http://schemas.openxmlformats.org/officeDocument/2006/relationships/image" Target="../media/image63.wmf"/><Relationship Id="rId10" Type="http://schemas.openxmlformats.org/officeDocument/2006/relationships/image" Target="../media/image61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66.bin"/><Relationship Id="rId14" Type="http://schemas.openxmlformats.org/officeDocument/2006/relationships/oleObject" Target="../embeddings/oleObject6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67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image" Target="../media/image68.wmf"/><Relationship Id="rId10" Type="http://schemas.openxmlformats.org/officeDocument/2006/relationships/image" Target="../media/image66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73.bin"/><Relationship Id="rId14" Type="http://schemas.openxmlformats.org/officeDocument/2006/relationships/oleObject" Target="../embeddings/oleObject7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71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8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.wmf"/><Relationship Id="rId11" Type="http://schemas.openxmlformats.org/officeDocument/2006/relationships/image" Target="../media/image58.jpeg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74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8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39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8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94.bin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81.wmf"/><Relationship Id="rId17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6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5.bin"/><Relationship Id="rId10" Type="http://schemas.openxmlformats.org/officeDocument/2006/relationships/image" Target="../media/image80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8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102.bin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8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3.bin"/><Relationship Id="rId10" Type="http://schemas.openxmlformats.org/officeDocument/2006/relationships/image" Target="../media/image39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8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110.bin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12" Type="http://schemas.openxmlformats.org/officeDocument/2006/relationships/image" Target="../media/image91.wmf"/><Relationship Id="rId17" Type="http://schemas.openxmlformats.org/officeDocument/2006/relationships/image" Target="../media/image9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2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109.bin"/><Relationship Id="rId5" Type="http://schemas.openxmlformats.org/officeDocument/2006/relationships/oleObject" Target="../embeddings/oleObject106.bin"/><Relationship Id="rId15" Type="http://schemas.openxmlformats.org/officeDocument/2006/relationships/oleObject" Target="../embeddings/oleObject111.bin"/><Relationship Id="rId10" Type="http://schemas.openxmlformats.org/officeDocument/2006/relationships/image" Target="../media/image90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108.bin"/><Relationship Id="rId14" Type="http://schemas.openxmlformats.org/officeDocument/2006/relationships/image" Target="../media/image9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114.bin"/><Relationship Id="rId10" Type="http://schemas.openxmlformats.org/officeDocument/2006/relationships/image" Target="../media/image39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11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118.bin"/><Relationship Id="rId4" Type="http://schemas.openxmlformats.org/officeDocument/2006/relationships/image" Target="../media/image97.wmf"/><Relationship Id="rId9" Type="http://schemas.openxmlformats.org/officeDocument/2006/relationships/image" Target="../media/image10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01.jpeg"/><Relationship Id="rId4" Type="http://schemas.openxmlformats.org/officeDocument/2006/relationships/image" Target="../media/image10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7" Type="http://schemas.openxmlformats.org/officeDocument/2006/relationships/image" Target="../media/image10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10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28.bin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10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27.bin"/><Relationship Id="rId5" Type="http://schemas.openxmlformats.org/officeDocument/2006/relationships/oleObject" Target="../embeddings/oleObject124.bin"/><Relationship Id="rId10" Type="http://schemas.openxmlformats.org/officeDocument/2006/relationships/image" Target="../media/image108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26.bin"/><Relationship Id="rId14" Type="http://schemas.openxmlformats.org/officeDocument/2006/relationships/image" Target="../media/image3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image" Target="../media/image2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1.jpeg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129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131.bin"/><Relationship Id="rId4" Type="http://schemas.openxmlformats.org/officeDocument/2006/relationships/image" Target="../media/image112.wmf"/><Relationship Id="rId9" Type="http://schemas.openxmlformats.org/officeDocument/2006/relationships/image" Target="../media/image11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134.bin"/><Relationship Id="rId4" Type="http://schemas.openxmlformats.org/officeDocument/2006/relationships/image" Target="../media/image11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137.bin"/><Relationship Id="rId10" Type="http://schemas.openxmlformats.org/officeDocument/2006/relationships/image" Target="../media/image122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3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141.bin"/><Relationship Id="rId4" Type="http://schemas.openxmlformats.org/officeDocument/2006/relationships/image" Target="../media/image12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43.bin"/><Relationship Id="rId4" Type="http://schemas.openxmlformats.org/officeDocument/2006/relationships/image" Target="../media/image12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145.bin"/><Relationship Id="rId4" Type="http://schemas.openxmlformats.org/officeDocument/2006/relationships/image" Target="../media/image12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30.wmf"/><Relationship Id="rId5" Type="http://schemas.openxmlformats.org/officeDocument/2006/relationships/oleObject" Target="../embeddings/oleObject147.bin"/><Relationship Id="rId4" Type="http://schemas.openxmlformats.org/officeDocument/2006/relationships/image" Target="../media/image129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image" Target="../media/image12.jpg"/><Relationship Id="rId5" Type="http://schemas.openxmlformats.org/officeDocument/2006/relationships/oleObject" Target="../embeddings/oleObject6.bin"/><Relationship Id="rId15" Type="http://schemas.openxmlformats.org/officeDocument/2006/relationships/image" Target="../media/image11.wmf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0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13" Type="http://schemas.openxmlformats.org/officeDocument/2006/relationships/oleObject" Target="../embeddings/oleObject153.bin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12" Type="http://schemas.openxmlformats.org/officeDocument/2006/relationships/image" Target="../media/image1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32.wmf"/><Relationship Id="rId11" Type="http://schemas.openxmlformats.org/officeDocument/2006/relationships/oleObject" Target="../embeddings/oleObject152.bin"/><Relationship Id="rId5" Type="http://schemas.openxmlformats.org/officeDocument/2006/relationships/oleObject" Target="../embeddings/oleObject149.bin"/><Relationship Id="rId10" Type="http://schemas.openxmlformats.org/officeDocument/2006/relationships/image" Target="../media/image134.wmf"/><Relationship Id="rId4" Type="http://schemas.openxmlformats.org/officeDocument/2006/relationships/image" Target="../media/image131.wmf"/><Relationship Id="rId9" Type="http://schemas.openxmlformats.org/officeDocument/2006/relationships/oleObject" Target="../embeddings/oleObject151.bin"/><Relationship Id="rId14" Type="http://schemas.openxmlformats.org/officeDocument/2006/relationships/image" Target="../media/image136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13" Type="http://schemas.openxmlformats.org/officeDocument/2006/relationships/oleObject" Target="../embeddings/oleObject159.bin"/><Relationship Id="rId3" Type="http://schemas.openxmlformats.org/officeDocument/2006/relationships/oleObject" Target="../embeddings/oleObject154.bin"/><Relationship Id="rId7" Type="http://schemas.openxmlformats.org/officeDocument/2006/relationships/oleObject" Target="../embeddings/oleObject156.bin"/><Relationship Id="rId12" Type="http://schemas.openxmlformats.org/officeDocument/2006/relationships/image" Target="../media/image1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40.wmf"/><Relationship Id="rId11" Type="http://schemas.openxmlformats.org/officeDocument/2006/relationships/oleObject" Target="../embeddings/oleObject158.bin"/><Relationship Id="rId5" Type="http://schemas.openxmlformats.org/officeDocument/2006/relationships/oleObject" Target="../embeddings/oleObject155.bin"/><Relationship Id="rId15" Type="http://schemas.openxmlformats.org/officeDocument/2006/relationships/image" Target="../media/image145.jpeg"/><Relationship Id="rId10" Type="http://schemas.openxmlformats.org/officeDocument/2006/relationships/image" Target="../media/image142.wmf"/><Relationship Id="rId4" Type="http://schemas.openxmlformats.org/officeDocument/2006/relationships/image" Target="../media/image139.wmf"/><Relationship Id="rId9" Type="http://schemas.openxmlformats.org/officeDocument/2006/relationships/oleObject" Target="../embeddings/oleObject157.bin"/><Relationship Id="rId14" Type="http://schemas.openxmlformats.org/officeDocument/2006/relationships/image" Target="../media/image144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13" Type="http://schemas.openxmlformats.org/officeDocument/2006/relationships/oleObject" Target="../embeddings/oleObject165.bin"/><Relationship Id="rId3" Type="http://schemas.openxmlformats.org/officeDocument/2006/relationships/oleObject" Target="../embeddings/oleObject160.bin"/><Relationship Id="rId7" Type="http://schemas.openxmlformats.org/officeDocument/2006/relationships/oleObject" Target="../embeddings/oleObject162.bin"/><Relationship Id="rId12" Type="http://schemas.openxmlformats.org/officeDocument/2006/relationships/image" Target="../media/image149.wmf"/><Relationship Id="rId17" Type="http://schemas.openxmlformats.org/officeDocument/2006/relationships/image" Target="../media/image15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1.wmf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47.wmf"/><Relationship Id="rId11" Type="http://schemas.openxmlformats.org/officeDocument/2006/relationships/oleObject" Target="../embeddings/oleObject164.bin"/><Relationship Id="rId5" Type="http://schemas.openxmlformats.org/officeDocument/2006/relationships/oleObject" Target="../embeddings/oleObject161.bin"/><Relationship Id="rId15" Type="http://schemas.openxmlformats.org/officeDocument/2006/relationships/oleObject" Target="../embeddings/oleObject166.bin"/><Relationship Id="rId10" Type="http://schemas.openxmlformats.org/officeDocument/2006/relationships/image" Target="../media/image148.wmf"/><Relationship Id="rId4" Type="http://schemas.openxmlformats.org/officeDocument/2006/relationships/image" Target="../media/image146.wmf"/><Relationship Id="rId9" Type="http://schemas.openxmlformats.org/officeDocument/2006/relationships/oleObject" Target="../embeddings/oleObject163.bin"/><Relationship Id="rId14" Type="http://schemas.openxmlformats.org/officeDocument/2006/relationships/image" Target="../media/image150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7.bin"/><Relationship Id="rId7" Type="http://schemas.openxmlformats.org/officeDocument/2006/relationships/image" Target="../media/image15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51.wmf"/><Relationship Id="rId5" Type="http://schemas.openxmlformats.org/officeDocument/2006/relationships/oleObject" Target="../embeddings/oleObject168.bin"/><Relationship Id="rId4" Type="http://schemas.openxmlformats.org/officeDocument/2006/relationships/image" Target="../media/image15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6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11" Type="http://schemas.openxmlformats.org/officeDocument/2006/relationships/image" Target="../media/image12.jpg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2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31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28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37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20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sr-Latn-RS" sz="4000" dirty="0" smtClean="0"/>
              <a:t>MEH1</a:t>
            </a:r>
            <a:r>
              <a:rPr lang="sr-Latn-RS" sz="4000" dirty="0" smtClean="0">
                <a:sym typeface="Symbol"/>
              </a:rPr>
              <a:t></a:t>
            </a:r>
            <a:r>
              <a:rPr lang="sr-Latn-RS" sz="4000" dirty="0" smtClean="0"/>
              <a:t>19.20</a:t>
            </a:r>
            <a:r>
              <a:rPr lang="sr-Latn-RS" sz="4000" dirty="0" smtClean="0">
                <a:sym typeface="Symbol"/>
              </a:rPr>
              <a:t></a:t>
            </a:r>
            <a:r>
              <a:rPr lang="sr-Latn-RS" sz="4000" dirty="0" smtClean="0"/>
              <a:t>P8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003866"/>
              </p:ext>
            </p:extLst>
          </p:nvPr>
        </p:nvGraphicFramePr>
        <p:xfrm>
          <a:off x="1835696" y="549275"/>
          <a:ext cx="3163888" cy="168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90" name="Equation" r:id="rId3" imgW="1562040" imgH="863280" progId="Equation.DSMT4">
                  <p:embed/>
                </p:oleObj>
              </mc:Choice>
              <mc:Fallback>
                <p:oleObj name="Equation" r:id="rId3" imgW="1562040" imgH="8632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49275"/>
                        <a:ext cx="3163888" cy="1681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41426" y="2420888"/>
            <a:ext cx="345638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Presečna poprečna sila manja znak u </a:t>
            </a:r>
            <a:r>
              <a:rPr lang="sr-Latn-RS" sz="2400" dirty="0" smtClean="0">
                <a:solidFill>
                  <a:srgbClr val="0070C0"/>
                </a:solidFill>
              </a:rPr>
              <a:t>Polju I</a:t>
            </a:r>
            <a:r>
              <a:rPr lang="sr-Latn-RS" sz="2400" dirty="0" smtClean="0"/>
              <a:t>, </a:t>
            </a:r>
            <a:r>
              <a:rPr lang="sr-Latn-RS" sz="2400" dirty="0" err="1" smtClean="0"/>
              <a:t>ito</a:t>
            </a:r>
            <a:r>
              <a:rPr lang="sr-Latn-RS" sz="2400" dirty="0" smtClean="0"/>
              <a:t> na mestu na kojem je</a:t>
            </a:r>
            <a:endParaRPr lang="en-US" sz="2400" dirty="0"/>
          </a:p>
        </p:txBody>
      </p:sp>
      <p:cxnSp>
        <p:nvCxnSpPr>
          <p:cNvPr id="17" name="Elbow Connector 16"/>
          <p:cNvCxnSpPr>
            <a:stCxn id="6" idx="1"/>
            <a:endCxn id="4" idx="1"/>
          </p:cNvCxnSpPr>
          <p:nvPr/>
        </p:nvCxnSpPr>
        <p:spPr>
          <a:xfrm rot="10800000">
            <a:off x="1835696" y="1389857"/>
            <a:ext cx="5730" cy="1631197"/>
          </a:xfrm>
          <a:prstGeom prst="bentConnector3">
            <a:avLst>
              <a:gd name="adj1" fmla="val 4089529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806257"/>
              </p:ext>
            </p:extLst>
          </p:nvPr>
        </p:nvGraphicFramePr>
        <p:xfrm>
          <a:off x="5513834" y="4221088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91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834" y="4221088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220757"/>
              </p:ext>
            </p:extLst>
          </p:nvPr>
        </p:nvGraphicFramePr>
        <p:xfrm>
          <a:off x="4860032" y="4653136"/>
          <a:ext cx="190500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92" name="Equation" r:id="rId7" imgW="939600" imgH="431640" progId="Equation.DSMT4">
                  <p:embed/>
                </p:oleObj>
              </mc:Choice>
              <mc:Fallback>
                <p:oleObj name="Equation" r:id="rId7" imgW="939600" imgH="4316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653136"/>
                        <a:ext cx="1905000" cy="839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625402" y="4640170"/>
            <a:ext cx="2739509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Za ovo </a:t>
            </a:r>
            <a:r>
              <a:rPr lang="sr-Latn-RS" sz="2400" i="1" dirty="0" smtClean="0">
                <a:solidFill>
                  <a:srgbClr val="0070C0"/>
                </a:solidFill>
              </a:rPr>
              <a:t>z</a:t>
            </a:r>
            <a:r>
              <a:rPr lang="sr-Latn-RS" sz="2400" dirty="0" smtClean="0"/>
              <a:t> imamo maksimalni moment savijanja.</a:t>
            </a:r>
            <a:endParaRPr lang="en-US" sz="2400" dirty="0"/>
          </a:p>
        </p:txBody>
      </p:sp>
      <p:cxnSp>
        <p:nvCxnSpPr>
          <p:cNvPr id="27" name="Elbow Connector 26"/>
          <p:cNvCxnSpPr>
            <a:stCxn id="22" idx="2"/>
            <a:endCxn id="21" idx="2"/>
          </p:cNvCxnSpPr>
          <p:nvPr/>
        </p:nvCxnSpPr>
        <p:spPr>
          <a:xfrm rot="5400000" flipH="1" flipV="1">
            <a:off x="4230056" y="4258023"/>
            <a:ext cx="347576" cy="2817375"/>
          </a:xfrm>
          <a:prstGeom prst="bentConnector3">
            <a:avLst>
              <a:gd name="adj1" fmla="val -6577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18260"/>
              </p:ext>
            </p:extLst>
          </p:nvPr>
        </p:nvGraphicFramePr>
        <p:xfrm>
          <a:off x="4679007" y="3308350"/>
          <a:ext cx="37814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93" name="Equation" r:id="rId9" imgW="1866600" imgH="431640" progId="Equation.DSMT4">
                  <p:embed/>
                </p:oleObj>
              </mc:Choice>
              <mc:Fallback>
                <p:oleObj name="Equation" r:id="rId9" imgW="186660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007" y="3308350"/>
                        <a:ext cx="3781425" cy="841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863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026805"/>
              </p:ext>
            </p:extLst>
          </p:nvPr>
        </p:nvGraphicFramePr>
        <p:xfrm>
          <a:off x="4355976" y="1144588"/>
          <a:ext cx="3990975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06" name="Equation" r:id="rId3" imgW="1968480" imgH="457200" progId="Equation.DSMT4">
                  <p:embed/>
                </p:oleObj>
              </mc:Choice>
              <mc:Fallback>
                <p:oleObj name="Equation" r:id="rId3" imgW="196848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1144588"/>
                        <a:ext cx="3990975" cy="8905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448097"/>
              </p:ext>
            </p:extLst>
          </p:nvPr>
        </p:nvGraphicFramePr>
        <p:xfrm>
          <a:off x="1547664" y="1144588"/>
          <a:ext cx="2366962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07" name="Equation" r:id="rId5" imgW="1168200" imgH="431640" progId="Equation.DSMT4">
                  <p:embed/>
                </p:oleObj>
              </mc:Choice>
              <mc:Fallback>
                <p:oleObj name="Equation" r:id="rId5" imgW="1168200" imgH="4316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144588"/>
                        <a:ext cx="2366962" cy="839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>
            <a:off x="4004593" y="1557476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982563"/>
              </p:ext>
            </p:extLst>
          </p:nvPr>
        </p:nvGraphicFramePr>
        <p:xfrm>
          <a:off x="4382988" y="2585020"/>
          <a:ext cx="278130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08" name="Equation" r:id="rId7" imgW="1371600" imgH="469800" progId="Equation.DSMT4">
                  <p:embed/>
                </p:oleObj>
              </mc:Choice>
              <mc:Fallback>
                <p:oleObj name="Equation" r:id="rId7" imgW="137160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2988" y="2585020"/>
                        <a:ext cx="2781300" cy="915988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610902"/>
              </p:ext>
            </p:extLst>
          </p:nvPr>
        </p:nvGraphicFramePr>
        <p:xfrm>
          <a:off x="5220072" y="2119312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09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119312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476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694050"/>
              </p:ext>
            </p:extLst>
          </p:nvPr>
        </p:nvGraphicFramePr>
        <p:xfrm>
          <a:off x="5292080" y="476250"/>
          <a:ext cx="23431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69" name="Equation" r:id="rId3" imgW="1562040" imgH="863280" progId="Equation.DSMT4">
                  <p:embed/>
                </p:oleObj>
              </mc:Choice>
              <mc:Fallback>
                <p:oleObj name="Equation" r:id="rId3" imgW="1562040" imgH="863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476250"/>
                        <a:ext cx="2343150" cy="1295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548437"/>
              </p:ext>
            </p:extLst>
          </p:nvPr>
        </p:nvGraphicFramePr>
        <p:xfrm>
          <a:off x="5292080" y="4581128"/>
          <a:ext cx="2057400" cy="70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70" name="Equation" r:id="rId5" imgW="1371600" imgH="469800" progId="Equation.DSMT4">
                  <p:embed/>
                </p:oleObj>
              </mc:Choice>
              <mc:Fallback>
                <p:oleObj name="Equation" r:id="rId5" imgW="1371600" imgH="469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4581128"/>
                        <a:ext cx="2057400" cy="704700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727430"/>
              </p:ext>
            </p:extLst>
          </p:nvPr>
        </p:nvGraphicFramePr>
        <p:xfrm>
          <a:off x="5292080" y="1989138"/>
          <a:ext cx="295116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71" name="Equation" r:id="rId7" imgW="1968480" imgH="888840" progId="Equation.DSMT4">
                  <p:embed/>
                </p:oleObj>
              </mc:Choice>
              <mc:Fallback>
                <p:oleObj name="Equation" r:id="rId7" imgW="1968480" imgH="8888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1989138"/>
                        <a:ext cx="2951163" cy="1333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853735"/>
              </p:ext>
            </p:extLst>
          </p:nvPr>
        </p:nvGraphicFramePr>
        <p:xfrm>
          <a:off x="5234880" y="3644900"/>
          <a:ext cx="36576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72" name="Equation" r:id="rId9" imgW="2438280" imgH="444240" progId="Equation.DSMT4">
                  <p:embed/>
                </p:oleObj>
              </mc:Choice>
              <mc:Fallback>
                <p:oleObj name="Equation" r:id="rId9" imgW="2438280" imgH="4442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4880" y="3644900"/>
                        <a:ext cx="3657600" cy="666750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22" y="476667"/>
            <a:ext cx="3823855" cy="497205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11" name="Freeform 10"/>
          <p:cNvSpPr/>
          <p:nvPr/>
        </p:nvSpPr>
        <p:spPr>
          <a:xfrm>
            <a:off x="3657600" y="4233863"/>
            <a:ext cx="1824038" cy="657225"/>
          </a:xfrm>
          <a:custGeom>
            <a:avLst/>
            <a:gdLst>
              <a:gd name="connsiteX0" fmla="*/ 0 w 1824038"/>
              <a:gd name="connsiteY0" fmla="*/ 542925 h 657225"/>
              <a:gd name="connsiteX1" fmla="*/ 871538 w 1824038"/>
              <a:gd name="connsiteY1" fmla="*/ 657225 h 657225"/>
              <a:gd name="connsiteX2" fmla="*/ 1824038 w 1824038"/>
              <a:gd name="connsiteY2" fmla="*/ 0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4038" h="657225">
                <a:moveTo>
                  <a:pt x="0" y="542925"/>
                </a:moveTo>
                <a:lnTo>
                  <a:pt x="871538" y="657225"/>
                </a:lnTo>
                <a:lnTo>
                  <a:pt x="1824038" y="0"/>
                </a:lnTo>
              </a:path>
            </a:pathLst>
          </a:cu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305175" y="5053013"/>
            <a:ext cx="2138363" cy="280987"/>
          </a:xfrm>
          <a:custGeom>
            <a:avLst/>
            <a:gdLst>
              <a:gd name="connsiteX0" fmla="*/ 0 w 2138363"/>
              <a:gd name="connsiteY0" fmla="*/ 0 h 280987"/>
              <a:gd name="connsiteX1" fmla="*/ 1604963 w 2138363"/>
              <a:gd name="connsiteY1" fmla="*/ 280987 h 280987"/>
              <a:gd name="connsiteX2" fmla="*/ 2138363 w 2138363"/>
              <a:gd name="connsiteY2" fmla="*/ 133350 h 28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8363" h="280987">
                <a:moveTo>
                  <a:pt x="0" y="0"/>
                </a:moveTo>
                <a:lnTo>
                  <a:pt x="1604963" y="280987"/>
                </a:lnTo>
                <a:lnTo>
                  <a:pt x="2138363" y="133350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59622" y="5517232"/>
            <a:ext cx="3823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Statički dijagrami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0760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b="1" dirty="0" smtClean="0"/>
              <a:t>Prosta greda opterećena ravnomerno raspodeljenim optrećenjem na delu raspona, q</a:t>
            </a:r>
            <a:r>
              <a:rPr lang="en-US" sz="3000" b="1" dirty="0" smtClean="0"/>
              <a:t> </a:t>
            </a:r>
            <a:r>
              <a:rPr lang="sr-Latn-RS" sz="3000" b="1" dirty="0" smtClean="0"/>
              <a:t>=</a:t>
            </a:r>
            <a:r>
              <a:rPr lang="en-US" sz="3000" b="1" dirty="0" smtClean="0"/>
              <a:t> </a:t>
            </a:r>
            <a:r>
              <a:rPr lang="sr-Latn-RS" sz="3000" b="1" dirty="0" smtClean="0"/>
              <a:t>const</a:t>
            </a:r>
            <a:r>
              <a:rPr lang="en-US" sz="3000" b="1" dirty="0" smtClean="0"/>
              <a:t> (</a:t>
            </a:r>
            <a:r>
              <a:rPr lang="sr-Latn-RS" sz="3000" b="1" dirty="0" smtClean="0"/>
              <a:t>slučaj 2)</a:t>
            </a:r>
            <a:endParaRPr lang="sr-Latn-BA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691680" y="5046275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Prosta greda opterećena ravnomerno raspodeljenim opterećenjem</a:t>
            </a:r>
            <a:r>
              <a:rPr lang="sr-Latn-RS" sz="2400" i="1" dirty="0"/>
              <a:t> </a:t>
            </a:r>
            <a:r>
              <a:rPr lang="sr-Latn-RS" sz="2400" i="1" dirty="0" smtClean="0"/>
              <a:t>na delu raspona, q</a:t>
            </a:r>
            <a:r>
              <a:rPr lang="en-US" sz="2400" i="1" dirty="0" smtClean="0"/>
              <a:t> </a:t>
            </a:r>
            <a:r>
              <a:rPr lang="sr-Latn-RS" sz="2400" i="1" dirty="0" smtClean="0"/>
              <a:t>=</a:t>
            </a:r>
            <a:r>
              <a:rPr lang="en-US" sz="2400" i="1" dirty="0" smtClean="0"/>
              <a:t> </a:t>
            </a:r>
            <a:r>
              <a:rPr lang="sr-Latn-RS" sz="2400" i="1" dirty="0" smtClean="0"/>
              <a:t>const (slučaj </a:t>
            </a:r>
            <a:r>
              <a:rPr lang="en-US" sz="2400" i="1" dirty="0" smtClean="0"/>
              <a:t>2</a:t>
            </a:r>
            <a:r>
              <a:rPr lang="sr-Latn-RS" sz="2400" i="1" dirty="0" smtClean="0"/>
              <a:t>)</a:t>
            </a:r>
            <a:endParaRPr lang="en-US" sz="24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870" y="2348880"/>
            <a:ext cx="3572394" cy="268085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5127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1983557" y="3429992"/>
            <a:ext cx="468052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N</a:t>
            </a:r>
            <a:r>
              <a:rPr lang="sr-Latn-RS" sz="2400" dirty="0" smtClean="0"/>
              <a:t>a bazi saznanja o gredi opterećenoj vertikalnom koncentrisanom silom, možemo napisati da su:</a:t>
            </a:r>
            <a:endParaRPr lang="en-US" sz="24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456682"/>
              </p:ext>
            </p:extLst>
          </p:nvPr>
        </p:nvGraphicFramePr>
        <p:xfrm>
          <a:off x="5724128" y="4365104"/>
          <a:ext cx="1338262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5" name="Equation" r:id="rId3" imgW="660240" imgH="812520" progId="Equation.DSMT4">
                  <p:embed/>
                </p:oleObj>
              </mc:Choice>
              <mc:Fallback>
                <p:oleObj name="Equation" r:id="rId3" imgW="660240" imgH="812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4365104"/>
                        <a:ext cx="1338262" cy="157956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4664"/>
            <a:ext cx="3572394" cy="288036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92782"/>
              </p:ext>
            </p:extLst>
          </p:nvPr>
        </p:nvGraphicFramePr>
        <p:xfrm>
          <a:off x="5724128" y="441325"/>
          <a:ext cx="1287463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6" name="Equation" r:id="rId6" imgW="634680" imgH="393480" progId="Equation.DSMT4">
                  <p:embed/>
                </p:oleObj>
              </mc:Choice>
              <mc:Fallback>
                <p:oleObj name="Equation" r:id="rId6" imgW="6346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441325"/>
                        <a:ext cx="1287463" cy="7635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623943"/>
              </p:ext>
            </p:extLst>
          </p:nvPr>
        </p:nvGraphicFramePr>
        <p:xfrm>
          <a:off x="5724128" y="1296988"/>
          <a:ext cx="118427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7" name="Equation" r:id="rId8" imgW="583920" imgH="393480" progId="Equation.DSMT4">
                  <p:embed/>
                </p:oleObj>
              </mc:Choice>
              <mc:Fallback>
                <p:oleObj name="Equation" r:id="rId8" imgW="58392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1296988"/>
                        <a:ext cx="1184275" cy="7635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2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331640" y="2702039"/>
            <a:ext cx="1368152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Presečne poprečne sile: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907665"/>
              </p:ext>
            </p:extLst>
          </p:nvPr>
        </p:nvGraphicFramePr>
        <p:xfrm>
          <a:off x="2804790" y="5507038"/>
          <a:ext cx="126047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89" name="Equation" r:id="rId3" imgW="622080" imgH="393480" progId="Equation.DSMT4">
                  <p:embed/>
                </p:oleObj>
              </mc:Choice>
              <mc:Fallback>
                <p:oleObj name="Equation" r:id="rId3" imgW="62208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4790" y="5507038"/>
                        <a:ext cx="1260475" cy="7635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642732"/>
              </p:ext>
            </p:extLst>
          </p:nvPr>
        </p:nvGraphicFramePr>
        <p:xfrm>
          <a:off x="2087563" y="3571875"/>
          <a:ext cx="2881312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90" name="Equation" r:id="rId5" imgW="1422360" imgH="787320" progId="Equation.DSMT4">
                  <p:embed/>
                </p:oleObj>
              </mc:Choice>
              <mc:Fallback>
                <p:oleObj name="Equation" r:id="rId5" imgW="1422360" imgH="787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3571875"/>
                        <a:ext cx="2881312" cy="1530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6200000">
            <a:off x="3403868" y="5285204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891707"/>
              </p:ext>
            </p:extLst>
          </p:nvPr>
        </p:nvGraphicFramePr>
        <p:xfrm>
          <a:off x="5064620" y="4149080"/>
          <a:ext cx="3857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91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620" y="4149080"/>
                        <a:ext cx="385762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285231"/>
              </p:ext>
            </p:extLst>
          </p:nvPr>
        </p:nvGraphicFramePr>
        <p:xfrm>
          <a:off x="5509394" y="3580730"/>
          <a:ext cx="3167062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92" name="Equation" r:id="rId9" imgW="1562040" imgH="1218960" progId="Equation.DSMT4">
                  <p:embed/>
                </p:oleObj>
              </mc:Choice>
              <mc:Fallback>
                <p:oleObj name="Equation" r:id="rId9" imgW="1562040" imgH="1218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9394" y="3580730"/>
                        <a:ext cx="3167062" cy="236855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4664"/>
            <a:ext cx="3572394" cy="301128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2919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130365"/>
              </p:ext>
            </p:extLst>
          </p:nvPr>
        </p:nvGraphicFramePr>
        <p:xfrm>
          <a:off x="2915816" y="512763"/>
          <a:ext cx="180181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44" name="Equation" r:id="rId3" imgW="888840" imgH="393480" progId="Equation.DSMT4">
                  <p:embed/>
                </p:oleObj>
              </mc:Choice>
              <mc:Fallback>
                <p:oleObj name="Equation" r:id="rId3" imgW="88884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512763"/>
                        <a:ext cx="1801813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670804"/>
              </p:ext>
            </p:extLst>
          </p:nvPr>
        </p:nvGraphicFramePr>
        <p:xfrm>
          <a:off x="2916238" y="1881188"/>
          <a:ext cx="429895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45" name="Equation" r:id="rId5" imgW="2120760" imgH="393480" progId="Equation.DSMT4">
                  <p:embed/>
                </p:oleObj>
              </mc:Choice>
              <mc:Fallback>
                <p:oleObj name="Equation" r:id="rId5" imgW="21207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881188"/>
                        <a:ext cx="4298950" cy="766762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259294"/>
              </p:ext>
            </p:extLst>
          </p:nvPr>
        </p:nvGraphicFramePr>
        <p:xfrm>
          <a:off x="3346376" y="1378372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46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376" y="1378372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725638"/>
              </p:ext>
            </p:extLst>
          </p:nvPr>
        </p:nvGraphicFramePr>
        <p:xfrm>
          <a:off x="3064297" y="3322638"/>
          <a:ext cx="3163887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47" name="Equation" r:id="rId9" imgW="1562040" imgH="393480" progId="Equation.DSMT4">
                  <p:embed/>
                </p:oleObj>
              </mc:Choice>
              <mc:Fallback>
                <p:oleObj name="Equation" r:id="rId9" imgW="1562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4297" y="3322638"/>
                        <a:ext cx="3163887" cy="7635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216431"/>
              </p:ext>
            </p:extLst>
          </p:nvPr>
        </p:nvGraphicFramePr>
        <p:xfrm>
          <a:off x="3562275" y="4188048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48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275" y="4188048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>
          <a:xfrm>
            <a:off x="2685603" y="3717652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859983"/>
              </p:ext>
            </p:extLst>
          </p:nvPr>
        </p:nvGraphicFramePr>
        <p:xfrm>
          <a:off x="1833736" y="3652688"/>
          <a:ext cx="719137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49" name="Equation" r:id="rId12" imgW="355320" imgH="139680" progId="Equation.DSMT4">
                  <p:embed/>
                </p:oleObj>
              </mc:Choice>
              <mc:Fallback>
                <p:oleObj name="Equation" r:id="rId12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736" y="3652688"/>
                        <a:ext cx="719137" cy="2809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39815"/>
              </p:ext>
            </p:extLst>
          </p:nvPr>
        </p:nvGraphicFramePr>
        <p:xfrm>
          <a:off x="3059832" y="4645025"/>
          <a:ext cx="28273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50" name="Equation" r:id="rId14" imgW="1396800" imgH="393480" progId="Equation.DSMT4">
                  <p:embed/>
                </p:oleObj>
              </mc:Choice>
              <mc:Fallback>
                <p:oleObj name="Equation" r:id="rId14" imgW="1396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645025"/>
                        <a:ext cx="2827338" cy="762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543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42802"/>
              </p:ext>
            </p:extLst>
          </p:nvPr>
        </p:nvGraphicFramePr>
        <p:xfrm>
          <a:off x="3320529" y="3500438"/>
          <a:ext cx="21875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56" name="Equation" r:id="rId3" imgW="1079280" imgH="393480" progId="Equation.DSMT4">
                  <p:embed/>
                </p:oleObj>
              </mc:Choice>
              <mc:Fallback>
                <p:oleObj name="Equation" r:id="rId3" imgW="107928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0529" y="3500438"/>
                        <a:ext cx="2187575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727228"/>
              </p:ext>
            </p:extLst>
          </p:nvPr>
        </p:nvGraphicFramePr>
        <p:xfrm>
          <a:off x="4104506" y="4365104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57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4506" y="4365104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462631"/>
              </p:ext>
            </p:extLst>
          </p:nvPr>
        </p:nvGraphicFramePr>
        <p:xfrm>
          <a:off x="3198813" y="4797425"/>
          <a:ext cx="514826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58" name="Equation" r:id="rId7" imgW="2539800" imgH="393480" progId="Equation.DSMT4">
                  <p:embed/>
                </p:oleObj>
              </mc:Choice>
              <mc:Fallback>
                <p:oleObj name="Equation" r:id="rId7" imgW="253980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3" y="4797425"/>
                        <a:ext cx="5148262" cy="766763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987466"/>
              </p:ext>
            </p:extLst>
          </p:nvPr>
        </p:nvGraphicFramePr>
        <p:xfrm>
          <a:off x="3352328" y="549275"/>
          <a:ext cx="3163888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59" name="Equation" r:id="rId9" imgW="1562040" imgH="393480" progId="Equation.DSMT4">
                  <p:embed/>
                </p:oleObj>
              </mc:Choice>
              <mc:Fallback>
                <p:oleObj name="Equation" r:id="rId9" imgW="1562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328" y="549275"/>
                        <a:ext cx="3163888" cy="7635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331612"/>
              </p:ext>
            </p:extLst>
          </p:nvPr>
        </p:nvGraphicFramePr>
        <p:xfrm>
          <a:off x="3804566" y="1414587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60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4566" y="1414587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ight Arrow 30"/>
          <p:cNvSpPr/>
          <p:nvPr/>
        </p:nvSpPr>
        <p:spPr>
          <a:xfrm>
            <a:off x="3047256" y="944191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776020"/>
              </p:ext>
            </p:extLst>
          </p:nvPr>
        </p:nvGraphicFramePr>
        <p:xfrm>
          <a:off x="1785516" y="841375"/>
          <a:ext cx="11303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61" name="Equation" r:id="rId12" imgW="558720" imgH="177480" progId="Equation.DSMT4">
                  <p:embed/>
                </p:oleObj>
              </mc:Choice>
              <mc:Fallback>
                <p:oleObj name="Equation" r:id="rId12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516" y="841375"/>
                        <a:ext cx="1130300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338389"/>
              </p:ext>
            </p:extLst>
          </p:nvPr>
        </p:nvGraphicFramePr>
        <p:xfrm>
          <a:off x="3374181" y="1871663"/>
          <a:ext cx="2493963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62" name="Equation" r:id="rId14" imgW="1231560" imgH="393480" progId="Equation.DSMT4">
                  <p:embed/>
                </p:oleObj>
              </mc:Choice>
              <mc:Fallback>
                <p:oleObj name="Equation" r:id="rId14" imgW="1231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181" y="1871663"/>
                        <a:ext cx="2493963" cy="76358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213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475657" y="2241637"/>
            <a:ext cx="381642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Presečna poprečna sila manja znak u </a:t>
            </a:r>
            <a:r>
              <a:rPr lang="sr-Latn-RS" sz="2400" dirty="0" smtClean="0">
                <a:solidFill>
                  <a:srgbClr val="0070C0"/>
                </a:solidFill>
              </a:rPr>
              <a:t>Polju II</a:t>
            </a:r>
            <a:r>
              <a:rPr lang="sr-Latn-RS" sz="2400" dirty="0" smtClean="0"/>
              <a:t>, </a:t>
            </a:r>
            <a:r>
              <a:rPr lang="sr-Latn-BA" sz="2400" dirty="0" smtClean="0"/>
              <a:t>ito </a:t>
            </a:r>
            <a:r>
              <a:rPr lang="sr-Latn-RS" sz="2400" dirty="0" smtClean="0"/>
              <a:t>na mestu na kojem je</a:t>
            </a:r>
            <a:endParaRPr lang="en-US" sz="2400" dirty="0"/>
          </a:p>
        </p:txBody>
      </p:sp>
      <p:cxnSp>
        <p:nvCxnSpPr>
          <p:cNvPr id="6" name="Elbow Connector 5"/>
          <p:cNvCxnSpPr>
            <a:stCxn id="5" idx="1"/>
            <a:endCxn id="12" idx="1"/>
          </p:cNvCxnSpPr>
          <p:nvPr/>
        </p:nvCxnSpPr>
        <p:spPr>
          <a:xfrm rot="10800000" flipH="1">
            <a:off x="1475656" y="1769306"/>
            <a:ext cx="4032447" cy="1072496"/>
          </a:xfrm>
          <a:prstGeom prst="bentConnector3">
            <a:avLst>
              <a:gd name="adj1" fmla="val -5669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600899"/>
              </p:ext>
            </p:extLst>
          </p:nvPr>
        </p:nvGraphicFramePr>
        <p:xfrm>
          <a:off x="5292080" y="4041837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45" name="Equation" r:id="rId3" imgW="139680" imgH="203040" progId="Equation.DSMT4">
                  <p:embed/>
                </p:oleObj>
              </mc:Choice>
              <mc:Fallback>
                <p:oleObj name="Equation" r:id="rId3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4041837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266028"/>
              </p:ext>
            </p:extLst>
          </p:nvPr>
        </p:nvGraphicFramePr>
        <p:xfrm>
          <a:off x="4781550" y="4499806"/>
          <a:ext cx="154305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46" name="Equation" r:id="rId5" imgW="761760" imgH="393480" progId="Equation.DSMT4">
                  <p:embed/>
                </p:oleObj>
              </mc:Choice>
              <mc:Fallback>
                <p:oleObj name="Equation" r:id="rId5" imgW="761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550" y="4499806"/>
                        <a:ext cx="1543050" cy="766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25402" y="4460919"/>
            <a:ext cx="2739509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Za ovo </a:t>
            </a:r>
            <a:r>
              <a:rPr lang="sr-Latn-RS" sz="2400" i="1" dirty="0" smtClean="0">
                <a:solidFill>
                  <a:srgbClr val="0070C0"/>
                </a:solidFill>
              </a:rPr>
              <a:t>z</a:t>
            </a:r>
            <a:r>
              <a:rPr lang="sr-Latn-RS" sz="2400" dirty="0" smtClean="0"/>
              <a:t> imamo maksimalni moment savijanja.</a:t>
            </a:r>
            <a:endParaRPr lang="en-US" sz="2400" dirty="0"/>
          </a:p>
        </p:txBody>
      </p:sp>
      <p:cxnSp>
        <p:nvCxnSpPr>
          <p:cNvPr id="10" name="Elbow Connector 9"/>
          <p:cNvCxnSpPr>
            <a:stCxn id="9" idx="2"/>
            <a:endCxn id="8" idx="2"/>
          </p:cNvCxnSpPr>
          <p:nvPr/>
        </p:nvCxnSpPr>
        <p:spPr>
          <a:xfrm rot="5400000" flipH="1" flipV="1">
            <a:off x="4075696" y="4185433"/>
            <a:ext cx="395275" cy="2556355"/>
          </a:xfrm>
          <a:prstGeom prst="bentConnector3">
            <a:avLst>
              <a:gd name="adj1" fmla="val -57833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577378"/>
              </p:ext>
            </p:extLst>
          </p:nvPr>
        </p:nvGraphicFramePr>
        <p:xfrm>
          <a:off x="5508104" y="585031"/>
          <a:ext cx="3167062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47" name="Equation" r:id="rId7" imgW="1562040" imgH="1218960" progId="Equation.DSMT4">
                  <p:embed/>
                </p:oleObj>
              </mc:Choice>
              <mc:Fallback>
                <p:oleObj name="Equation" r:id="rId7" imgW="1562040" imgH="12189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585031"/>
                        <a:ext cx="3167062" cy="2368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607518"/>
              </p:ext>
            </p:extLst>
          </p:nvPr>
        </p:nvGraphicFramePr>
        <p:xfrm>
          <a:off x="3954463" y="3177419"/>
          <a:ext cx="37830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48" name="Equation" r:id="rId9" imgW="1866600" imgH="393480" progId="Equation.DSMT4">
                  <p:embed/>
                </p:oleObj>
              </mc:Choice>
              <mc:Fallback>
                <p:oleObj name="Equation" r:id="rId9" imgW="186660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463" y="3177419"/>
                        <a:ext cx="3783012" cy="765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988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491880" y="4748951"/>
            <a:ext cx="1368152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Presečni momenti savijanja.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529865"/>
              </p:ext>
            </p:extLst>
          </p:nvPr>
        </p:nvGraphicFramePr>
        <p:xfrm>
          <a:off x="5157985" y="4149080"/>
          <a:ext cx="3446463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76" name="Equation" r:id="rId3" imgW="1701720" imgH="914400" progId="Equation.DSMT4">
                  <p:embed/>
                </p:oleObj>
              </mc:Choice>
              <mc:Fallback>
                <p:oleObj name="Equation" r:id="rId3" imgW="170172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985" y="4149080"/>
                        <a:ext cx="3446463" cy="1774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186432"/>
              </p:ext>
            </p:extLst>
          </p:nvPr>
        </p:nvGraphicFramePr>
        <p:xfrm>
          <a:off x="2335647" y="1052736"/>
          <a:ext cx="11557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77" name="Equation" r:id="rId5" imgW="571320" imgH="177480" progId="Equation.DSMT4">
                  <p:embed/>
                </p:oleObj>
              </mc:Choice>
              <mc:Fallback>
                <p:oleObj name="Equation" r:id="rId5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647" y="1052736"/>
                        <a:ext cx="1155700" cy="35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51720" y="476672"/>
            <a:ext cx="10801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I:</a:t>
            </a:r>
            <a:endParaRPr lang="en-US" sz="2400" dirty="0"/>
          </a:p>
        </p:txBody>
      </p:sp>
      <p:cxnSp>
        <p:nvCxnSpPr>
          <p:cNvPr id="9" name="Elbow Connector 8"/>
          <p:cNvCxnSpPr>
            <a:stCxn id="8" idx="1"/>
            <a:endCxn id="7" idx="1"/>
          </p:cNvCxnSpPr>
          <p:nvPr/>
        </p:nvCxnSpPr>
        <p:spPr>
          <a:xfrm rot="10800000" flipH="1" flipV="1">
            <a:off x="2051719" y="707505"/>
            <a:ext cx="283927" cy="524618"/>
          </a:xfrm>
          <a:prstGeom prst="bentConnector3">
            <a:avLst>
              <a:gd name="adj1" fmla="val -8051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223857"/>
              </p:ext>
            </p:extLst>
          </p:nvPr>
        </p:nvGraphicFramePr>
        <p:xfrm>
          <a:off x="2074491" y="2196157"/>
          <a:ext cx="1849437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78" name="Equation" r:id="rId7" imgW="914400" imgH="253800" progId="Equation.DSMT4">
                  <p:embed/>
                </p:oleObj>
              </mc:Choice>
              <mc:Fallback>
                <p:oleObj name="Equation" r:id="rId7" imgW="914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491" y="2196157"/>
                        <a:ext cx="1849437" cy="5127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51722" y="1621358"/>
            <a:ext cx="122413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II:</a:t>
            </a:r>
            <a:endParaRPr lang="en-US" sz="2400" dirty="0"/>
          </a:p>
        </p:txBody>
      </p:sp>
      <p:cxnSp>
        <p:nvCxnSpPr>
          <p:cNvPr id="12" name="Elbow Connector 11"/>
          <p:cNvCxnSpPr>
            <a:stCxn id="11" idx="1"/>
            <a:endCxn id="10" idx="1"/>
          </p:cNvCxnSpPr>
          <p:nvPr/>
        </p:nvCxnSpPr>
        <p:spPr>
          <a:xfrm rot="10800000" flipH="1" flipV="1">
            <a:off x="2051721" y="1852190"/>
            <a:ext cx="22769" cy="600347"/>
          </a:xfrm>
          <a:prstGeom prst="bentConnector3">
            <a:avLst>
              <a:gd name="adj1" fmla="val -1003997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579133"/>
              </p:ext>
            </p:extLst>
          </p:nvPr>
        </p:nvGraphicFramePr>
        <p:xfrm>
          <a:off x="2113211" y="3421063"/>
          <a:ext cx="17716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79" name="Equation" r:id="rId9" imgW="876240" imgH="253800" progId="Equation.DSMT4">
                  <p:embed/>
                </p:oleObj>
              </mc:Choice>
              <mc:Fallback>
                <p:oleObj name="Equation" r:id="rId9" imgW="876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3211" y="3421063"/>
                        <a:ext cx="1771650" cy="5127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051722" y="2845494"/>
            <a:ext cx="136815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III:</a:t>
            </a:r>
            <a:endParaRPr lang="en-US" sz="2400" dirty="0"/>
          </a:p>
        </p:txBody>
      </p:sp>
      <p:cxnSp>
        <p:nvCxnSpPr>
          <p:cNvPr id="15" name="Elbow Connector 14"/>
          <p:cNvCxnSpPr>
            <a:stCxn id="14" idx="1"/>
            <a:endCxn id="13" idx="1"/>
          </p:cNvCxnSpPr>
          <p:nvPr/>
        </p:nvCxnSpPr>
        <p:spPr>
          <a:xfrm rot="10800000" flipH="1" flipV="1">
            <a:off x="2051721" y="3076326"/>
            <a:ext cx="22769" cy="600347"/>
          </a:xfrm>
          <a:prstGeom prst="bentConnector3">
            <a:avLst>
              <a:gd name="adj1" fmla="val -1003997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4" idx="0"/>
            <a:endCxn id="5" idx="0"/>
          </p:cNvCxnSpPr>
          <p:nvPr/>
        </p:nvCxnSpPr>
        <p:spPr>
          <a:xfrm rot="5400000" flipH="1" flipV="1">
            <a:off x="5228651" y="3096386"/>
            <a:ext cx="599871" cy="2705260"/>
          </a:xfrm>
          <a:prstGeom prst="bentConnector3">
            <a:avLst>
              <a:gd name="adj1" fmla="val 13810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06" y="476672"/>
            <a:ext cx="3572394" cy="301128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312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b="1" dirty="0" smtClean="0"/>
              <a:t>Prosta greda opterećena ravnomerno raspodeljenim opterećenjem na delu raspona, q</a:t>
            </a:r>
            <a:r>
              <a:rPr lang="en-US" sz="3000" b="1" dirty="0" smtClean="0"/>
              <a:t> </a:t>
            </a:r>
            <a:r>
              <a:rPr lang="sr-Latn-RS" sz="3000" b="1" dirty="0" smtClean="0"/>
              <a:t>=</a:t>
            </a:r>
            <a:r>
              <a:rPr lang="en-US" sz="3000" b="1" dirty="0" smtClean="0"/>
              <a:t> </a:t>
            </a:r>
            <a:r>
              <a:rPr lang="sr-Latn-RS" sz="3000" b="1" dirty="0" smtClean="0"/>
              <a:t>const</a:t>
            </a:r>
            <a:r>
              <a:rPr lang="en-US" sz="3000" b="1" dirty="0" smtClean="0"/>
              <a:t> </a:t>
            </a:r>
            <a:r>
              <a:rPr lang="sr-Latn-RS" sz="3000" b="1" dirty="0" smtClean="0"/>
              <a:t>(slučaj 1)</a:t>
            </a:r>
            <a:r>
              <a:rPr lang="en-US" sz="3000" b="1" dirty="0" smtClean="0"/>
              <a:t> </a:t>
            </a:r>
            <a:endParaRPr lang="sr-Latn-BA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619672" y="5085184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Prosta greda opterećena ravnomerno raspodeljenim opterećenjem na delu raspona, q</a:t>
            </a:r>
            <a:r>
              <a:rPr lang="en-US" sz="2400" i="1" dirty="0" smtClean="0"/>
              <a:t> </a:t>
            </a:r>
            <a:r>
              <a:rPr lang="sr-Latn-RS" sz="2400" i="1" dirty="0" smtClean="0"/>
              <a:t>=</a:t>
            </a:r>
            <a:r>
              <a:rPr lang="en-US" sz="2400" i="1" dirty="0" smtClean="0"/>
              <a:t> </a:t>
            </a:r>
            <a:r>
              <a:rPr lang="sr-Latn-RS" sz="2400" i="1" dirty="0" smtClean="0"/>
              <a:t>const (slučaj 1)</a:t>
            </a:r>
            <a:endParaRPr lang="en-US" sz="2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32856"/>
            <a:ext cx="3572394" cy="295517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8019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086872"/>
              </p:ext>
            </p:extLst>
          </p:nvPr>
        </p:nvGraphicFramePr>
        <p:xfrm>
          <a:off x="3625874" y="3171825"/>
          <a:ext cx="3754438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3" name="Equation" r:id="rId3" imgW="1854000" imgH="1218960" progId="Equation.DSMT4">
                  <p:embed/>
                </p:oleObj>
              </mc:Choice>
              <mc:Fallback>
                <p:oleObj name="Equation" r:id="rId3" imgW="1854000" imgH="1218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74" y="3171825"/>
                        <a:ext cx="3754438" cy="236855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374438"/>
              </p:ext>
            </p:extLst>
          </p:nvPr>
        </p:nvGraphicFramePr>
        <p:xfrm>
          <a:off x="1941786" y="1114425"/>
          <a:ext cx="126206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4" name="Equation" r:id="rId5" imgW="622080" imgH="393480" progId="Equation.DSMT4">
                  <p:embed/>
                </p:oleObj>
              </mc:Choice>
              <mc:Fallback>
                <p:oleObj name="Equation" r:id="rId5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786" y="1114425"/>
                        <a:ext cx="1262062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3335288" y="1412776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570260"/>
              </p:ext>
            </p:extLst>
          </p:nvPr>
        </p:nvGraphicFramePr>
        <p:xfrm>
          <a:off x="3645818" y="660400"/>
          <a:ext cx="3446462" cy="17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5" name="Equation" r:id="rId7" imgW="1701720" imgH="914400" progId="Equation.DSMT4">
                  <p:embed/>
                </p:oleObj>
              </mc:Choice>
              <mc:Fallback>
                <p:oleObj name="Equation" r:id="rId7" imgW="1701720" imgH="914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5818" y="660400"/>
                        <a:ext cx="3446462" cy="1776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646624"/>
              </p:ext>
            </p:extLst>
          </p:nvPr>
        </p:nvGraphicFramePr>
        <p:xfrm>
          <a:off x="4505449" y="2675260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6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449" y="2675260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179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83964"/>
              </p:ext>
            </p:extLst>
          </p:nvPr>
        </p:nvGraphicFramePr>
        <p:xfrm>
          <a:off x="2197348" y="692572"/>
          <a:ext cx="6937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26" name="Equation" r:id="rId3" imgW="342720" imgH="177480" progId="Equation.DSMT4">
                  <p:embed/>
                </p:oleObj>
              </mc:Choice>
              <mc:Fallback>
                <p:oleObj name="Equation" r:id="rId3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348" y="692572"/>
                        <a:ext cx="693738" cy="35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>
            <a:off x="2975248" y="836117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041222"/>
              </p:ext>
            </p:extLst>
          </p:nvPr>
        </p:nvGraphicFramePr>
        <p:xfrm>
          <a:off x="3302496" y="498475"/>
          <a:ext cx="21336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27" name="Equation" r:id="rId5" imgW="1054080" imgH="393480" progId="Equation.DSMT4">
                  <p:embed/>
                </p:oleObj>
              </mc:Choice>
              <mc:Fallback>
                <p:oleObj name="Equation" r:id="rId5" imgW="10540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496" y="498475"/>
                        <a:ext cx="2133600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331384"/>
              </p:ext>
            </p:extLst>
          </p:nvPr>
        </p:nvGraphicFramePr>
        <p:xfrm>
          <a:off x="4211960" y="1340768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28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340768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821672"/>
              </p:ext>
            </p:extLst>
          </p:nvPr>
        </p:nvGraphicFramePr>
        <p:xfrm>
          <a:off x="3327400" y="1784350"/>
          <a:ext cx="192881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29" name="Equation" r:id="rId9" imgW="952200" imgH="279360" progId="Equation.DSMT4">
                  <p:embed/>
                </p:oleObj>
              </mc:Choice>
              <mc:Fallback>
                <p:oleObj name="Equation" r:id="rId9" imgW="952200" imgH="2793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1784350"/>
                        <a:ext cx="1928813" cy="544513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166891"/>
              </p:ext>
            </p:extLst>
          </p:nvPr>
        </p:nvGraphicFramePr>
        <p:xfrm>
          <a:off x="2183507" y="3186113"/>
          <a:ext cx="71913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30" name="Equation" r:id="rId11" imgW="355320" imgH="139680" progId="Equation.DSMT4">
                  <p:embed/>
                </p:oleObj>
              </mc:Choice>
              <mc:Fallback>
                <p:oleObj name="Equation" r:id="rId11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3507" y="3186113"/>
                        <a:ext cx="719138" cy="282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>
            <a:off x="2973636" y="3292128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487218"/>
              </p:ext>
            </p:extLst>
          </p:nvPr>
        </p:nvGraphicFramePr>
        <p:xfrm>
          <a:off x="3300909" y="2955925"/>
          <a:ext cx="213518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31" name="Equation" r:id="rId13" imgW="1054080" imgH="393480" progId="Equation.DSMT4">
                  <p:embed/>
                </p:oleObj>
              </mc:Choice>
              <mc:Fallback>
                <p:oleObj name="Equation" r:id="rId13" imgW="1054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909" y="2955925"/>
                        <a:ext cx="2135187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561783"/>
              </p:ext>
            </p:extLst>
          </p:nvPr>
        </p:nvGraphicFramePr>
        <p:xfrm>
          <a:off x="4210348" y="3796779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32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348" y="3796779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465960"/>
              </p:ext>
            </p:extLst>
          </p:nvPr>
        </p:nvGraphicFramePr>
        <p:xfrm>
          <a:off x="3300586" y="4248150"/>
          <a:ext cx="24955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33" name="Equation" r:id="rId16" imgW="1231560" imgH="393480" progId="Equation.DSMT4">
                  <p:embed/>
                </p:oleObj>
              </mc:Choice>
              <mc:Fallback>
                <p:oleObj name="Equation" r:id="rId16" imgW="1231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586" y="4248150"/>
                        <a:ext cx="2495550" cy="765175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487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  <p:sp>
        <p:nvSpPr>
          <p:cNvPr id="4" name="Right Arrow 3"/>
          <p:cNvSpPr/>
          <p:nvPr/>
        </p:nvSpPr>
        <p:spPr>
          <a:xfrm>
            <a:off x="2685603" y="1029564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358580"/>
              </p:ext>
            </p:extLst>
          </p:nvPr>
        </p:nvGraphicFramePr>
        <p:xfrm>
          <a:off x="1833736" y="964600"/>
          <a:ext cx="719137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84" name="Equation" r:id="rId3" imgW="355320" imgH="139680" progId="Equation.DSMT4">
                  <p:embed/>
                </p:oleObj>
              </mc:Choice>
              <mc:Fallback>
                <p:oleObj name="Equation" r:id="rId3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736" y="964600"/>
                        <a:ext cx="719137" cy="2809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286404"/>
              </p:ext>
            </p:extLst>
          </p:nvPr>
        </p:nvGraphicFramePr>
        <p:xfrm>
          <a:off x="3007394" y="692150"/>
          <a:ext cx="36528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85" name="Equation" r:id="rId5" imgW="1803240" imgH="393480" progId="Equation.DSMT4">
                  <p:embed/>
                </p:oleObj>
              </mc:Choice>
              <mc:Fallback>
                <p:oleObj name="Equation" r:id="rId5" imgW="1803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7394" y="692150"/>
                        <a:ext cx="3652838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848185"/>
              </p:ext>
            </p:extLst>
          </p:nvPr>
        </p:nvGraphicFramePr>
        <p:xfrm>
          <a:off x="2801938" y="2036763"/>
          <a:ext cx="25717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86" name="Equation" r:id="rId7" imgW="1269720" imgH="393480" progId="Equation.DSMT4">
                  <p:embed/>
                </p:oleObj>
              </mc:Choice>
              <mc:Fallback>
                <p:oleObj name="Equation" r:id="rId7" imgW="1269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8" y="2036763"/>
                        <a:ext cx="2571750" cy="765175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194388"/>
              </p:ext>
            </p:extLst>
          </p:nvPr>
        </p:nvGraphicFramePr>
        <p:xfrm>
          <a:off x="4073401" y="1604512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87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401" y="1604512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2833761" y="3745309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824679"/>
              </p:ext>
            </p:extLst>
          </p:nvPr>
        </p:nvGraphicFramePr>
        <p:xfrm>
          <a:off x="1630363" y="3641725"/>
          <a:ext cx="112871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88" name="Equation" r:id="rId11" imgW="558720" imgH="177480" progId="Equation.DSMT4">
                  <p:embed/>
                </p:oleObj>
              </mc:Choice>
              <mc:Fallback>
                <p:oleObj name="Equation" r:id="rId11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63" y="3641725"/>
                        <a:ext cx="1128712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131204"/>
              </p:ext>
            </p:extLst>
          </p:nvPr>
        </p:nvGraphicFramePr>
        <p:xfrm>
          <a:off x="3203848" y="3408363"/>
          <a:ext cx="36528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89" name="Equation" r:id="rId13" imgW="1803240" imgH="393480" progId="Equation.DSMT4">
                  <p:embed/>
                </p:oleObj>
              </mc:Choice>
              <mc:Fallback>
                <p:oleObj name="Equation" r:id="rId13" imgW="1803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408363"/>
                        <a:ext cx="3652837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077243"/>
              </p:ext>
            </p:extLst>
          </p:nvPr>
        </p:nvGraphicFramePr>
        <p:xfrm>
          <a:off x="3184823" y="4751388"/>
          <a:ext cx="28273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90" name="Equation" r:id="rId15" imgW="1396800" imgH="393480" progId="Equation.DSMT4">
                  <p:embed/>
                </p:oleObj>
              </mc:Choice>
              <mc:Fallback>
                <p:oleObj name="Equation" r:id="rId15" imgW="1396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823" y="4751388"/>
                        <a:ext cx="2827337" cy="765175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165381"/>
              </p:ext>
            </p:extLst>
          </p:nvPr>
        </p:nvGraphicFramePr>
        <p:xfrm>
          <a:off x="4289425" y="4320257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91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425" y="4320257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2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sp>
        <p:nvSpPr>
          <p:cNvPr id="4" name="Right Arrow 3"/>
          <p:cNvSpPr/>
          <p:nvPr/>
        </p:nvSpPr>
        <p:spPr>
          <a:xfrm>
            <a:off x="3425030" y="1012304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368083"/>
              </p:ext>
            </p:extLst>
          </p:nvPr>
        </p:nvGraphicFramePr>
        <p:xfrm>
          <a:off x="2221632" y="908720"/>
          <a:ext cx="112871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00" name="Equation" r:id="rId3" imgW="558720" imgH="177480" progId="Equation.DSMT4">
                  <p:embed/>
                </p:oleObj>
              </mc:Choice>
              <mc:Fallback>
                <p:oleObj name="Equation" r:id="rId3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1632" y="908720"/>
                        <a:ext cx="1128712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41620"/>
              </p:ext>
            </p:extLst>
          </p:nvPr>
        </p:nvGraphicFramePr>
        <p:xfrm>
          <a:off x="3748088" y="657225"/>
          <a:ext cx="37560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01" name="Equation" r:id="rId5" imgW="1854000" imgH="393480" progId="Equation.DSMT4">
                  <p:embed/>
                </p:oleObj>
              </mc:Choice>
              <mc:Fallback>
                <p:oleObj name="Equation" r:id="rId5" imgW="18540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8" y="657225"/>
                        <a:ext cx="3756025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503770"/>
              </p:ext>
            </p:extLst>
          </p:nvPr>
        </p:nvGraphicFramePr>
        <p:xfrm>
          <a:off x="4937497" y="1604963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02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497" y="1604963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42711"/>
              </p:ext>
            </p:extLst>
          </p:nvPr>
        </p:nvGraphicFramePr>
        <p:xfrm>
          <a:off x="3757613" y="2060575"/>
          <a:ext cx="27749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03" name="Equation" r:id="rId9" imgW="1371600" imgH="393480" progId="Equation.DSMT4">
                  <p:embed/>
                </p:oleObj>
              </mc:Choice>
              <mc:Fallback>
                <p:oleObj name="Equation" r:id="rId9" imgW="137160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613" y="2060575"/>
                        <a:ext cx="2774950" cy="765175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3494509" y="4020616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126610"/>
              </p:ext>
            </p:extLst>
          </p:nvPr>
        </p:nvGraphicFramePr>
        <p:xfrm>
          <a:off x="2729881" y="3917156"/>
          <a:ext cx="6413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04" name="Equation" r:id="rId11" imgW="317160" imgH="177480" progId="Equation.DSMT4">
                  <p:embed/>
                </p:oleObj>
              </mc:Choice>
              <mc:Fallback>
                <p:oleObj name="Equation" r:id="rId11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881" y="3917156"/>
                        <a:ext cx="641350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458509"/>
              </p:ext>
            </p:extLst>
          </p:nvPr>
        </p:nvGraphicFramePr>
        <p:xfrm>
          <a:off x="3840311" y="3665538"/>
          <a:ext cx="37560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05" name="Equation" r:id="rId13" imgW="1854000" imgH="393480" progId="Equation.DSMT4">
                  <p:embed/>
                </p:oleObj>
              </mc:Choice>
              <mc:Fallback>
                <p:oleObj name="Equation" r:id="rId13" imgW="1854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311" y="3665538"/>
                        <a:ext cx="3756025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287376"/>
              </p:ext>
            </p:extLst>
          </p:nvPr>
        </p:nvGraphicFramePr>
        <p:xfrm>
          <a:off x="5009505" y="4613275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06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9505" y="4613275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001373"/>
              </p:ext>
            </p:extLst>
          </p:nvPr>
        </p:nvGraphicFramePr>
        <p:xfrm>
          <a:off x="3851920" y="5178425"/>
          <a:ext cx="20050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07" name="Equation" r:id="rId16" imgW="990360" imgH="279360" progId="Equation.DSMT4">
                  <p:embed/>
                </p:oleObj>
              </mc:Choice>
              <mc:Fallback>
                <p:oleObj name="Equation" r:id="rId16" imgW="9903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5178425"/>
                        <a:ext cx="2005012" cy="541338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10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  <p:sp>
        <p:nvSpPr>
          <p:cNvPr id="4" name="Right Arrow 3"/>
          <p:cNvSpPr/>
          <p:nvPr/>
        </p:nvSpPr>
        <p:spPr>
          <a:xfrm>
            <a:off x="3551312" y="1317596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105571"/>
              </p:ext>
            </p:extLst>
          </p:nvPr>
        </p:nvGraphicFramePr>
        <p:xfrm>
          <a:off x="3871491" y="981075"/>
          <a:ext cx="36528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30" name="Equation" r:id="rId3" imgW="1803240" imgH="393480" progId="Equation.DSMT4">
                  <p:embed/>
                </p:oleObj>
              </mc:Choice>
              <mc:Fallback>
                <p:oleObj name="Equation" r:id="rId3" imgW="1803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1491" y="981075"/>
                        <a:ext cx="3652837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723697"/>
              </p:ext>
            </p:extLst>
          </p:nvPr>
        </p:nvGraphicFramePr>
        <p:xfrm>
          <a:off x="1431355" y="980182"/>
          <a:ext cx="20050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31" name="Equation" r:id="rId5" imgW="990360" imgH="393480" progId="Equation.DSMT4">
                  <p:embed/>
                </p:oleObj>
              </mc:Choice>
              <mc:Fallback>
                <p:oleObj name="Equation" r:id="rId5" imgW="99036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355" y="980182"/>
                        <a:ext cx="2005012" cy="766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418328"/>
              </p:ext>
            </p:extLst>
          </p:nvPr>
        </p:nvGraphicFramePr>
        <p:xfrm>
          <a:off x="3870846" y="2392363"/>
          <a:ext cx="4373562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32" name="Equation" r:id="rId7" imgW="2158920" imgH="533160" progId="Equation.DSMT4">
                  <p:embed/>
                </p:oleObj>
              </mc:Choice>
              <mc:Fallback>
                <p:oleObj name="Equation" r:id="rId7" imgW="2158920" imgH="533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846" y="2392363"/>
                        <a:ext cx="4373562" cy="1036637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525850"/>
              </p:ext>
            </p:extLst>
          </p:nvPr>
        </p:nvGraphicFramePr>
        <p:xfrm>
          <a:off x="4807967" y="1892995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33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967" y="1892995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308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771516"/>
              </p:ext>
            </p:extLst>
          </p:nvPr>
        </p:nvGraphicFramePr>
        <p:xfrm>
          <a:off x="5652120" y="2349500"/>
          <a:ext cx="3009900" cy="190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97" name="Equation" r:id="rId3" imgW="2006280" imgH="1269720" progId="Equation.DSMT4">
                  <p:embed/>
                </p:oleObj>
              </mc:Choice>
              <mc:Fallback>
                <p:oleObj name="Equation" r:id="rId3" imgW="2006280" imgH="1269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349500"/>
                        <a:ext cx="3009900" cy="19034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369609"/>
              </p:ext>
            </p:extLst>
          </p:nvPr>
        </p:nvGraphicFramePr>
        <p:xfrm>
          <a:off x="5652120" y="395288"/>
          <a:ext cx="23431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98" name="Equation" r:id="rId5" imgW="1562040" imgH="1218960" progId="Equation.DSMT4">
                  <p:embed/>
                </p:oleObj>
              </mc:Choice>
              <mc:Fallback>
                <p:oleObj name="Equation" r:id="rId5" imgW="1562040" imgH="12189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95288"/>
                        <a:ext cx="2343150" cy="182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19672" y="4911551"/>
            <a:ext cx="3787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Statički dijagrami</a:t>
            </a:r>
            <a:endParaRPr lang="en-US" sz="2400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968378"/>
              </p:ext>
            </p:extLst>
          </p:nvPr>
        </p:nvGraphicFramePr>
        <p:xfrm>
          <a:off x="5652120" y="4437112"/>
          <a:ext cx="3238380" cy="79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99" name="Equation" r:id="rId7" imgW="2158920" imgH="533160" progId="Equation.DSMT4">
                  <p:embed/>
                </p:oleObj>
              </mc:Choice>
              <mc:Fallback>
                <p:oleObj name="Equation" r:id="rId7" imgW="2158920" imgH="533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437112"/>
                        <a:ext cx="3238380" cy="799740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4664"/>
            <a:ext cx="3787486" cy="4410941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10" name="Freeform 9"/>
          <p:cNvSpPr/>
          <p:nvPr/>
        </p:nvSpPr>
        <p:spPr>
          <a:xfrm>
            <a:off x="3707904" y="4366901"/>
            <a:ext cx="2230452" cy="239282"/>
          </a:xfrm>
          <a:custGeom>
            <a:avLst/>
            <a:gdLst>
              <a:gd name="connsiteX0" fmla="*/ 0 w 2230452"/>
              <a:gd name="connsiteY0" fmla="*/ 136733 h 239282"/>
              <a:gd name="connsiteX1" fmla="*/ 1324598 w 2230452"/>
              <a:gd name="connsiteY1" fmla="*/ 0 h 239282"/>
              <a:gd name="connsiteX2" fmla="*/ 2230452 w 2230452"/>
              <a:gd name="connsiteY2" fmla="*/ 239282 h 23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0452" h="239282">
                <a:moveTo>
                  <a:pt x="0" y="136733"/>
                </a:moveTo>
                <a:lnTo>
                  <a:pt x="1324598" y="0"/>
                </a:lnTo>
                <a:lnTo>
                  <a:pt x="2230452" y="239282"/>
                </a:ln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2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b="1" dirty="0" smtClean="0"/>
              <a:t>Prosta greda opterećena trouglasto raspodeljenim opterećenjem na delu raspona</a:t>
            </a:r>
            <a:endParaRPr lang="sr-Latn-BA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763688" y="5118283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Prosta greda opterećena trouglasto raspodeljenim opterećenjem na delu raspona</a:t>
            </a:r>
            <a:endParaRPr lang="en-US" sz="24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838" y="2204864"/>
            <a:ext cx="3572394" cy="288659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725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028576" y="3645024"/>
            <a:ext cx="5495752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Reakcije, na bazi saznanja o gredi opterećenoj vertikalnom koncentrisanom silom, iznose: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611336"/>
              </p:ext>
            </p:extLst>
          </p:nvPr>
        </p:nvGraphicFramePr>
        <p:xfrm>
          <a:off x="5829300" y="4510088"/>
          <a:ext cx="213518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7" name="Equation" r:id="rId3" imgW="1054080" imgH="863280" progId="Equation.DSMT4">
                  <p:embed/>
                </p:oleObj>
              </mc:Choice>
              <mc:Fallback>
                <p:oleObj name="Equation" r:id="rId3" imgW="1054080" imgH="863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4510088"/>
                        <a:ext cx="2135188" cy="167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90" y="548680"/>
            <a:ext cx="3572394" cy="288659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7611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555776" y="3501008"/>
            <a:ext cx="216024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Presečne poprečne sile: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386572"/>
              </p:ext>
            </p:extLst>
          </p:nvPr>
        </p:nvGraphicFramePr>
        <p:xfrm>
          <a:off x="4519613" y="3832225"/>
          <a:ext cx="2930525" cy="172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4" name="Equation" r:id="rId3" imgW="1447560" imgH="888840" progId="Equation.DSMT4">
                  <p:embed/>
                </p:oleObj>
              </mc:Choice>
              <mc:Fallback>
                <p:oleObj name="Equation" r:id="rId3" imgW="144756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613" y="3832225"/>
                        <a:ext cx="2930525" cy="1725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879461"/>
              </p:ext>
            </p:extLst>
          </p:nvPr>
        </p:nvGraphicFramePr>
        <p:xfrm>
          <a:off x="6870774" y="476250"/>
          <a:ext cx="151765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5" name="Equation" r:id="rId5" imgW="749160" imgH="393480" progId="Equation.DSMT4">
                  <p:embed/>
                </p:oleObj>
              </mc:Choice>
              <mc:Fallback>
                <p:oleObj name="Equation" r:id="rId5" imgW="74916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0774" y="476250"/>
                        <a:ext cx="1517650" cy="7635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838" y="476672"/>
            <a:ext cx="3572394" cy="288659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3423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sp>
        <p:nvSpPr>
          <p:cNvPr id="5" name="Right Arrow 4"/>
          <p:cNvSpPr/>
          <p:nvPr/>
        </p:nvSpPr>
        <p:spPr>
          <a:xfrm flipH="1">
            <a:off x="5135488" y="1510680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558207"/>
              </p:ext>
            </p:extLst>
          </p:nvPr>
        </p:nvGraphicFramePr>
        <p:xfrm>
          <a:off x="2136775" y="650875"/>
          <a:ext cx="2932113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93" name="Equation" r:id="rId3" imgW="1447560" imgH="888840" progId="Equation.DSMT4">
                  <p:embed/>
                </p:oleObj>
              </mc:Choice>
              <mc:Fallback>
                <p:oleObj name="Equation" r:id="rId3" imgW="1447560" imgH="8888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5" y="650875"/>
                        <a:ext cx="2932113" cy="172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960295"/>
              </p:ext>
            </p:extLst>
          </p:nvPr>
        </p:nvGraphicFramePr>
        <p:xfrm>
          <a:off x="5436096" y="1150640"/>
          <a:ext cx="21351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94" name="Equation" r:id="rId5" imgW="1054080" imgH="431640" progId="Equation.DSMT4">
                  <p:embed/>
                </p:oleObj>
              </mc:Choice>
              <mc:Fallback>
                <p:oleObj name="Equation" r:id="rId5" imgW="105408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150640"/>
                        <a:ext cx="2135188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425799"/>
              </p:ext>
            </p:extLst>
          </p:nvPr>
        </p:nvGraphicFramePr>
        <p:xfrm>
          <a:off x="1737966" y="1310858"/>
          <a:ext cx="3857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95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7966" y="1310858"/>
                        <a:ext cx="385762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286205"/>
              </p:ext>
            </p:extLst>
          </p:nvPr>
        </p:nvGraphicFramePr>
        <p:xfrm>
          <a:off x="2138363" y="2852738"/>
          <a:ext cx="40894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96" name="Equation" r:id="rId9" imgW="2019240" imgH="888840" progId="Equation.DSMT4">
                  <p:embed/>
                </p:oleObj>
              </mc:Choice>
              <mc:Fallback>
                <p:oleObj name="Equation" r:id="rId9" imgW="2019240" imgH="8888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2852738"/>
                        <a:ext cx="4089400" cy="17272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906572"/>
              </p:ext>
            </p:extLst>
          </p:nvPr>
        </p:nvGraphicFramePr>
        <p:xfrm>
          <a:off x="2195736" y="4811117"/>
          <a:ext cx="31623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97" name="Equation" r:id="rId11" imgW="1562040" imgH="177480" progId="Equation.DSMT4">
                  <p:embed/>
                </p:oleObj>
              </mc:Choice>
              <mc:Fallback>
                <p:oleObj name="Equation" r:id="rId11" imgW="156204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811117"/>
                        <a:ext cx="3162300" cy="346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148463"/>
              </p:ext>
            </p:extLst>
          </p:nvPr>
        </p:nvGraphicFramePr>
        <p:xfrm>
          <a:off x="3059832" y="2420888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98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420888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404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  <p:sp>
        <p:nvSpPr>
          <p:cNvPr id="19" name="TextBox 18"/>
          <p:cNvSpPr txBox="1"/>
          <p:nvPr/>
        </p:nvSpPr>
        <p:spPr>
          <a:xfrm>
            <a:off x="1763688" y="1628800"/>
            <a:ext cx="2664296" cy="230832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Na bazi saznanja o gredi opterećenoj vertikalnom koncentrisanom silom, možemo napisati da su:</a:t>
            </a:r>
            <a:endParaRPr lang="en-US" sz="24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053690"/>
              </p:ext>
            </p:extLst>
          </p:nvPr>
        </p:nvGraphicFramePr>
        <p:xfrm>
          <a:off x="3707904" y="3623220"/>
          <a:ext cx="2057400" cy="167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32" name="Equation" r:id="rId3" imgW="1015920" imgH="863280" progId="Equation.DSMT4">
                  <p:embed/>
                </p:oleObj>
              </mc:Choice>
              <mc:Fallback>
                <p:oleObj name="Equation" r:id="rId3" imgW="101592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3623220"/>
                        <a:ext cx="2057400" cy="16779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275430"/>
              </p:ext>
            </p:extLst>
          </p:nvPr>
        </p:nvGraphicFramePr>
        <p:xfrm>
          <a:off x="2195736" y="4343300"/>
          <a:ext cx="10795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33" name="Equation" r:id="rId5" imgW="533160" imgH="177480" progId="Equation.DSMT4">
                  <p:embed/>
                </p:oleObj>
              </mc:Choice>
              <mc:Fallback>
                <p:oleObj name="Equation" r:id="rId5" imgW="53316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343300"/>
                        <a:ext cx="1079500" cy="35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>
          <a:xfrm>
            <a:off x="3389040" y="4476968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457675"/>
              </p:ext>
            </p:extLst>
          </p:nvPr>
        </p:nvGraphicFramePr>
        <p:xfrm>
          <a:off x="6259016" y="3645024"/>
          <a:ext cx="2057400" cy="167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34" name="Equation" r:id="rId7" imgW="1015920" imgH="863280" progId="Equation.DSMT4">
                  <p:embed/>
                </p:oleObj>
              </mc:Choice>
              <mc:Fallback>
                <p:oleObj name="Equation" r:id="rId7" imgW="1015920" imgH="8632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016" y="3645024"/>
                        <a:ext cx="2057400" cy="167798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758159"/>
              </p:ext>
            </p:extLst>
          </p:nvPr>
        </p:nvGraphicFramePr>
        <p:xfrm>
          <a:off x="5811590" y="4396854"/>
          <a:ext cx="3857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35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1590" y="4396854"/>
                        <a:ext cx="385762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70" y="476672"/>
            <a:ext cx="3572394" cy="295517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651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 smtClean="0"/>
              <a:t>K</a:t>
            </a:r>
            <a:r>
              <a:rPr lang="sr-Latn-BA" sz="3000" b="1" dirty="0" smtClean="0"/>
              <a:t>ombinovano</a:t>
            </a:r>
            <a:r>
              <a:rPr lang="sr-Latn-RS" sz="3000" b="1" dirty="0" smtClean="0"/>
              <a:t> opterećena prosta greda</a:t>
            </a:r>
            <a:endParaRPr lang="sr-Latn-BA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928794" y="4705221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kombinovano opterećene proste grede</a:t>
            </a:r>
            <a:endParaRPr lang="en-US" sz="2400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484088"/>
              </p:ext>
            </p:extLst>
          </p:nvPr>
        </p:nvGraphicFramePr>
        <p:xfrm>
          <a:off x="6456535" y="1579563"/>
          <a:ext cx="2291929" cy="4583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7" name="Equation" r:id="rId4" imgW="1320480" imgH="2641320" progId="Equation.DSMT4">
                  <p:embed/>
                </p:oleObj>
              </mc:Choice>
              <mc:Fallback>
                <p:oleObj name="Equation" r:id="rId4" imgW="1320480" imgH="264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535" y="1579563"/>
                        <a:ext cx="2291929" cy="4583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4071158" cy="307986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07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BA" sz="3000" dirty="0" smtClean="0"/>
              <a:t>Odrediti</a:t>
            </a:r>
            <a:r>
              <a:rPr lang="en-US" sz="3000" dirty="0" smtClean="0"/>
              <a:t> </a:t>
            </a:r>
            <a:r>
              <a:rPr lang="sr-Latn-RS" sz="3000" dirty="0" smtClean="0"/>
              <a:t>reakcije</a:t>
            </a:r>
            <a:r>
              <a:rPr lang="en-US" sz="3000" dirty="0" smtClean="0"/>
              <a:t>,</a:t>
            </a:r>
          </a:p>
          <a:p>
            <a:pPr algn="just"/>
            <a:r>
              <a:rPr lang="sr-Latn-RS" sz="3000" dirty="0" smtClean="0"/>
              <a:t>Definisati izraze za presečne veličine u proizvoljnom preseku svih polja grede</a:t>
            </a:r>
            <a:r>
              <a:rPr lang="sr-Latn-BA" sz="3000" dirty="0" smtClean="0"/>
              <a:t>,</a:t>
            </a:r>
          </a:p>
          <a:p>
            <a:pPr algn="just"/>
            <a:r>
              <a:rPr lang="sr-Latn-BA" sz="3000" dirty="0" smtClean="0"/>
              <a:t>Odrediti presečne veličine u karakterističnim presecima.</a:t>
            </a:r>
          </a:p>
          <a:p>
            <a:pPr algn="just"/>
            <a:r>
              <a:rPr lang="sr-Latn-BA" sz="3000" dirty="0" smtClean="0"/>
              <a:t>Nacrtati statičke dijagrame.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44326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5929322" y="500042"/>
            <a:ext cx="2143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000" b="1" dirty="0" smtClean="0"/>
              <a:t>Reakcije ?</a:t>
            </a:r>
            <a:endParaRPr lang="sr-Latn-BA" sz="3000" b="1" dirty="0"/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5986482" y="2500306"/>
          <a:ext cx="13716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6" name="Equation" r:id="rId3" imgW="685800" imgH="787320" progId="Equation.3">
                  <p:embed/>
                </p:oleObj>
              </mc:Choice>
              <mc:Fallback>
                <p:oleObj name="Equation" r:id="rId3" imgW="68580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6482" y="2500306"/>
                        <a:ext cx="1371600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29322" y="1142984"/>
            <a:ext cx="264320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Reakcije ćemo odrediti iz statičkih uslova ravnoteže:</a:t>
            </a:r>
            <a:endParaRPr lang="sr-Latn-BA" sz="2400" dirty="0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1408128" y="4357694"/>
          <a:ext cx="4521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7" name="Equation" r:id="rId5" imgW="2260440" imgH="253800" progId="Equation.3">
                  <p:embed/>
                </p:oleObj>
              </mc:Choice>
              <mc:Fallback>
                <p:oleObj name="Equation" r:id="rId5" imgW="2260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28" y="4357694"/>
                        <a:ext cx="4521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764899"/>
              </p:ext>
            </p:extLst>
          </p:nvPr>
        </p:nvGraphicFramePr>
        <p:xfrm>
          <a:off x="1352550" y="4995863"/>
          <a:ext cx="563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8" name="Equation" r:id="rId7" imgW="2819160" imgH="393480" progId="Equation.DSMT4">
                  <p:embed/>
                </p:oleObj>
              </mc:Choice>
              <mc:Fallback>
                <p:oleObj name="Equation" r:id="rId7" imgW="2819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4995863"/>
                        <a:ext cx="5638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572396" y="3000372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(1)</a:t>
            </a:r>
            <a:endParaRPr lang="sr-Latn-BA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603746" y="4324657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(2)</a:t>
            </a:r>
            <a:endParaRPr lang="sr-Latn-BA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603746" y="5072074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(3)</a:t>
            </a:r>
            <a:endParaRPr lang="sr-Latn-BA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16030"/>
            <a:ext cx="4177146" cy="321702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4431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3" grpId="0"/>
      <p:bldP spid="24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  <p:sp>
        <p:nvSpPr>
          <p:cNvPr id="9" name="TextBox 8"/>
          <p:cNvSpPr txBox="1"/>
          <p:nvPr/>
        </p:nvSpPr>
        <p:spPr>
          <a:xfrm>
            <a:off x="1357290" y="500042"/>
            <a:ext cx="12858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Iz (3) </a:t>
            </a:r>
            <a:r>
              <a:rPr lang="sr-Latn-BA" sz="2400" dirty="0" smtClean="0">
                <a:sym typeface="Symbol"/>
              </a:rPr>
              <a:t></a:t>
            </a:r>
            <a:endParaRPr lang="sr-Latn-B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747762" y="2467269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(4)</a:t>
            </a:r>
            <a:endParaRPr lang="sr-Latn-BA" sz="2400" dirty="0"/>
          </a:p>
        </p:txBody>
      </p:sp>
      <p:graphicFrame>
        <p:nvGraphicFramePr>
          <p:cNvPr id="87046" name="Object 6"/>
          <p:cNvGraphicFramePr>
            <a:graphicFrameLocks noChangeAspect="1"/>
          </p:cNvGraphicFramePr>
          <p:nvPr/>
        </p:nvGraphicFramePr>
        <p:xfrm>
          <a:off x="1384320" y="1142984"/>
          <a:ext cx="60452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0" name="Equation" r:id="rId3" imgW="3022560" imgH="1015920" progId="Equation.3">
                  <p:embed/>
                </p:oleObj>
              </mc:Choice>
              <mc:Fallback>
                <p:oleObj name="Equation" r:id="rId3" imgW="302256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20" y="1142984"/>
                        <a:ext cx="60452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819198"/>
              </p:ext>
            </p:extLst>
          </p:nvPr>
        </p:nvGraphicFramePr>
        <p:xfrm>
          <a:off x="1428728" y="3500438"/>
          <a:ext cx="1651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1" name="Equation" r:id="rId5" imgW="825480" imgH="215640" progId="Equation.3">
                  <p:embed/>
                </p:oleObj>
              </mc:Choice>
              <mc:Fallback>
                <p:oleObj name="Equation" r:id="rId5" imgW="825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3500438"/>
                        <a:ext cx="1651000" cy="4318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47762" y="3500438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(5)</a:t>
            </a:r>
            <a:endParaRPr lang="sr-Latn-B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57290" y="4181781"/>
            <a:ext cx="221457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Sa (5), iz (2)  </a:t>
            </a:r>
            <a:r>
              <a:rPr lang="sr-Latn-BA" sz="2400" dirty="0" smtClean="0">
                <a:sym typeface="Symbol"/>
              </a:rPr>
              <a:t></a:t>
            </a:r>
            <a:endParaRPr lang="sr-Latn-BA" sz="2400" dirty="0"/>
          </a:p>
        </p:txBody>
      </p:sp>
      <p:graphicFrame>
        <p:nvGraphicFramePr>
          <p:cNvPr id="87048" name="Object 8"/>
          <p:cNvGraphicFramePr>
            <a:graphicFrameLocks noChangeAspect="1"/>
          </p:cNvGraphicFramePr>
          <p:nvPr/>
        </p:nvGraphicFramePr>
        <p:xfrm>
          <a:off x="1392254" y="4894282"/>
          <a:ext cx="55372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2" name="Equation" r:id="rId7" imgW="2768400" imgH="660240" progId="Equation.3">
                  <p:embed/>
                </p:oleObj>
              </mc:Choice>
              <mc:Fallback>
                <p:oleObj name="Equation" r:id="rId7" imgW="27684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54" y="4894282"/>
                        <a:ext cx="55372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668344" y="5500702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(6)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7577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9352"/>
              </p:ext>
            </p:extLst>
          </p:nvPr>
        </p:nvGraphicFramePr>
        <p:xfrm>
          <a:off x="1492375" y="571480"/>
          <a:ext cx="1651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06" name="Equation" r:id="rId3" imgW="825480" imgH="215640" progId="Equation.3">
                  <p:embed/>
                </p:oleObj>
              </mc:Choice>
              <mc:Fallback>
                <p:oleObj name="Equation" r:id="rId3" imgW="825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375" y="571480"/>
                        <a:ext cx="1651000" cy="4318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87722" y="548680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(7)</a:t>
            </a:r>
            <a:endParaRPr lang="sr-Latn-BA" sz="2400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513639"/>
              </p:ext>
            </p:extLst>
          </p:nvPr>
        </p:nvGraphicFramePr>
        <p:xfrm>
          <a:off x="1424133" y="1285860"/>
          <a:ext cx="2997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07" name="Equation" r:id="rId5" imgW="1498320" imgH="253800" progId="Equation.3">
                  <p:embed/>
                </p:oleObj>
              </mc:Choice>
              <mc:Fallback>
                <p:oleObj name="Equation" r:id="rId5" imgW="1498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4133" y="1285860"/>
                        <a:ext cx="2997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87722" y="1252823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(8)</a:t>
            </a:r>
            <a:endParaRPr lang="sr-Latn-B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996431" y="2038641"/>
            <a:ext cx="4873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sym typeface="Symbol"/>
              </a:rPr>
              <a:t></a:t>
            </a:r>
            <a:endParaRPr lang="sr-Latn-BA" sz="2400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644506"/>
              </p:ext>
            </p:extLst>
          </p:nvPr>
        </p:nvGraphicFramePr>
        <p:xfrm>
          <a:off x="1478136" y="2528888"/>
          <a:ext cx="4318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08" name="Equation" r:id="rId7" imgW="2158920" imgH="431640" progId="Equation.3">
                  <p:embed/>
                </p:oleObj>
              </mc:Choice>
              <mc:Fallback>
                <p:oleObj name="Equation" r:id="rId7" imgW="2158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136" y="2528888"/>
                        <a:ext cx="43180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87722" y="2753021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(9)</a:t>
            </a:r>
            <a:endParaRPr lang="sr-Latn-BA" sz="2400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048201"/>
              </p:ext>
            </p:extLst>
          </p:nvPr>
        </p:nvGraphicFramePr>
        <p:xfrm>
          <a:off x="1563813" y="3781425"/>
          <a:ext cx="1320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09" name="Equation" r:id="rId9" imgW="660240" imgH="215640" progId="Equation.3">
                  <p:embed/>
                </p:oleObj>
              </mc:Choice>
              <mc:Fallback>
                <p:oleObj name="Equation" r:id="rId9" imgW="660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813" y="3781425"/>
                        <a:ext cx="1320800" cy="4318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80312" y="3759423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(10)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28993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7748902" y="2681510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(11)</a:t>
            </a:r>
            <a:endParaRPr lang="sr-Latn-B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1021496"/>
            <a:ext cx="3384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000" b="1" dirty="0" smtClean="0"/>
              <a:t>Polje I: 0 </a:t>
            </a:r>
            <a:r>
              <a:rPr lang="sr-Latn-BA" sz="3000" b="1" dirty="0" smtClean="0">
                <a:sym typeface="Symbol"/>
              </a:rPr>
              <a:t> z  1,25</a:t>
            </a:r>
            <a:endParaRPr lang="sr-Latn-BA" sz="30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137875"/>
              </p:ext>
            </p:extLst>
          </p:nvPr>
        </p:nvGraphicFramePr>
        <p:xfrm>
          <a:off x="1475531" y="1791518"/>
          <a:ext cx="4392613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43" name="Equation" r:id="rId3" imgW="2197080" imgH="1079280" progId="Equation.DSMT4">
                  <p:embed/>
                </p:oleObj>
              </mc:Choice>
              <mc:Fallback>
                <p:oleObj name="Equation" r:id="rId3" imgW="2197080" imgH="1079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531" y="1791518"/>
                        <a:ext cx="4392613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49027" y="5031878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(12)</a:t>
            </a:r>
            <a:endParaRPr lang="sr-Latn-BA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028188"/>
              </p:ext>
            </p:extLst>
          </p:nvPr>
        </p:nvGraphicFramePr>
        <p:xfrm>
          <a:off x="1485776" y="4543896"/>
          <a:ext cx="28702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44" name="Equation" r:id="rId5" imgW="1434960" imgH="774360" progId="Equation.DSMT4">
                  <p:embed/>
                </p:oleObj>
              </mc:Choice>
              <mc:Fallback>
                <p:oleObj name="Equation" r:id="rId5" imgW="14349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776" y="4543896"/>
                        <a:ext cx="2870200" cy="1549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15616" y="354722"/>
            <a:ext cx="4968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000" b="1" dirty="0" smtClean="0"/>
              <a:t>Izrazi za presečne veličine  ?</a:t>
            </a:r>
            <a:endParaRPr lang="sr-Latn-BA" sz="3000" b="1" dirty="0"/>
          </a:p>
        </p:txBody>
      </p:sp>
    </p:spTree>
    <p:extLst>
      <p:ext uri="{BB962C8B-B14F-4D97-AF65-F5344CB8AC3E}">
        <p14:creationId xmlns:p14="http://schemas.microsoft.com/office/powerpoint/2010/main" val="351916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7748902" y="1988840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(13)</a:t>
            </a:r>
            <a:endParaRPr lang="sr-Latn-B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332656"/>
            <a:ext cx="374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000" b="1" dirty="0" smtClean="0"/>
              <a:t>Polje II: 1,25 </a:t>
            </a:r>
            <a:r>
              <a:rPr lang="sr-Latn-BA" sz="3000" b="1" dirty="0" smtClean="0">
                <a:sym typeface="Symbol"/>
              </a:rPr>
              <a:t> z  2,5</a:t>
            </a:r>
            <a:endParaRPr lang="sr-Latn-BA" sz="30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189575"/>
              </p:ext>
            </p:extLst>
          </p:nvPr>
        </p:nvGraphicFramePr>
        <p:xfrm>
          <a:off x="1455738" y="1052736"/>
          <a:ext cx="5637212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6" name="Equation" r:id="rId3" imgW="2819160" imgH="1079280" progId="Equation.DSMT4">
                  <p:embed/>
                </p:oleObj>
              </mc:Choice>
              <mc:Fallback>
                <p:oleObj name="Equation" r:id="rId3" imgW="2819160" imgH="107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1052736"/>
                        <a:ext cx="5637212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48902" y="4437112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(14)</a:t>
            </a:r>
            <a:endParaRPr lang="sr-Latn-BA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608975"/>
              </p:ext>
            </p:extLst>
          </p:nvPr>
        </p:nvGraphicFramePr>
        <p:xfrm>
          <a:off x="1475656" y="3900488"/>
          <a:ext cx="35306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7" name="Equation" r:id="rId5" imgW="1765080" imgH="774360" progId="Equation.DSMT4">
                  <p:embed/>
                </p:oleObj>
              </mc:Choice>
              <mc:Fallback>
                <p:oleObj name="Equation" r:id="rId5" imgW="17650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900488"/>
                        <a:ext cx="3530600" cy="1549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255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7748902" y="2158752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(15)</a:t>
            </a:r>
            <a:endParaRPr lang="sr-Latn-B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260648"/>
            <a:ext cx="374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000" b="1" dirty="0" smtClean="0"/>
              <a:t>Polje III: 2,5 </a:t>
            </a:r>
            <a:r>
              <a:rPr lang="sr-Latn-BA" sz="3000" b="1" dirty="0" smtClean="0">
                <a:sym typeface="Symbol"/>
              </a:rPr>
              <a:t> z  4</a:t>
            </a:r>
            <a:endParaRPr lang="sr-Latn-BA" sz="30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696037"/>
              </p:ext>
            </p:extLst>
          </p:nvPr>
        </p:nvGraphicFramePr>
        <p:xfrm>
          <a:off x="1311548" y="836712"/>
          <a:ext cx="6500812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1" name="Equation" r:id="rId3" imgW="3251160" imgH="1815840" progId="Equation.DSMT4">
                  <p:embed/>
                </p:oleObj>
              </mc:Choice>
              <mc:Fallback>
                <p:oleObj name="Equation" r:id="rId3" imgW="3251160" imgH="1815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548" y="836712"/>
                        <a:ext cx="6500812" cy="363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48902" y="5271591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(16)</a:t>
            </a:r>
            <a:endParaRPr lang="sr-Latn-BA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855687"/>
              </p:ext>
            </p:extLst>
          </p:nvPr>
        </p:nvGraphicFramePr>
        <p:xfrm>
          <a:off x="1410072" y="4832350"/>
          <a:ext cx="38100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2" name="Equation" r:id="rId5" imgW="1904760" imgH="774360" progId="Equation.DSMT4">
                  <p:embed/>
                </p:oleObj>
              </mc:Choice>
              <mc:Fallback>
                <p:oleObj name="Equation" r:id="rId5" imgW="19047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072" y="4832350"/>
                        <a:ext cx="3810000" cy="1549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607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7748902" y="2158752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(17)</a:t>
            </a:r>
            <a:endParaRPr lang="sr-Latn-BA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414271"/>
              </p:ext>
            </p:extLst>
          </p:nvPr>
        </p:nvGraphicFramePr>
        <p:xfrm>
          <a:off x="1342752" y="969888"/>
          <a:ext cx="45974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5" name="Equation" r:id="rId3" imgW="2298600" imgH="1625400" progId="Equation.DSMT4">
                  <p:embed/>
                </p:oleObj>
              </mc:Choice>
              <mc:Fallback>
                <p:oleObj name="Equation" r:id="rId3" imgW="2298600" imgH="1625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2752" y="969888"/>
                        <a:ext cx="4597400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48902" y="5085184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(18)</a:t>
            </a:r>
            <a:endParaRPr lang="sr-Latn-BA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013348"/>
              </p:ext>
            </p:extLst>
          </p:nvPr>
        </p:nvGraphicFramePr>
        <p:xfrm>
          <a:off x="1397000" y="4615904"/>
          <a:ext cx="38354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6" name="Equation" r:id="rId5" imgW="1917360" imgH="774360" progId="Equation.DSMT4">
                  <p:embed/>
                </p:oleObj>
              </mc:Choice>
              <mc:Fallback>
                <p:oleObj name="Equation" r:id="rId5" imgW="19173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4615904"/>
                        <a:ext cx="3835400" cy="1549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87824" y="260648"/>
            <a:ext cx="374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000" b="1" dirty="0" smtClean="0"/>
              <a:t>Polje IV: 4 </a:t>
            </a:r>
            <a:r>
              <a:rPr lang="sr-Latn-BA" sz="3000" b="1" dirty="0" smtClean="0">
                <a:sym typeface="Symbol"/>
              </a:rPr>
              <a:t> z  5</a:t>
            </a:r>
            <a:endParaRPr lang="sr-Latn-BA" sz="3000" b="1" dirty="0"/>
          </a:p>
        </p:txBody>
      </p:sp>
    </p:spTree>
    <p:extLst>
      <p:ext uri="{BB962C8B-B14F-4D97-AF65-F5344CB8AC3E}">
        <p14:creationId xmlns:p14="http://schemas.microsoft.com/office/powerpoint/2010/main" val="21259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933208"/>
              </p:ext>
            </p:extLst>
          </p:nvPr>
        </p:nvGraphicFramePr>
        <p:xfrm>
          <a:off x="1475657" y="1340768"/>
          <a:ext cx="72008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6042"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olidFill>
                            <a:schemeClr val="tx1"/>
                          </a:solidFill>
                        </a:rPr>
                        <a:t>Polje</a:t>
                      </a:r>
                      <a:endParaRPr lang="sr-Latn-B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sr-Latn-BA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[m]</a:t>
                      </a:r>
                      <a:endParaRPr lang="sr-Latn-B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kN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sr-Latn-B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err="1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sr-Latn-RS" sz="2000" baseline="-25000" dirty="0" err="1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kN</a:t>
                      </a:r>
                      <a:r>
                        <a:rPr lang="sr-Latn-RS" sz="20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sr-Latn-B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N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kN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042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0,00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44,5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0,00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sym typeface="Symbol"/>
                        </a:rPr>
                        <a:t>5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042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1,25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19,5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40,0</a:t>
                      </a:r>
                      <a:r>
                        <a:rPr lang="sr-Latn-RS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>
                          <a:sym typeface="Symbol"/>
                        </a:rPr>
                        <a:t>5</a:t>
                      </a:r>
                      <a:endParaRPr lang="sr-Latn-R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42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1,25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19,5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60,0</a:t>
                      </a:r>
                      <a:r>
                        <a:rPr lang="sr-Latn-RS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>
                          <a:sym typeface="Symbol"/>
                        </a:rPr>
                        <a:t>5</a:t>
                      </a:r>
                      <a:endParaRPr lang="sr-Latn-R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042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2,50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5,5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68,75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>
                          <a:sym typeface="Symbol"/>
                        </a:rPr>
                        <a:t>5</a:t>
                      </a:r>
                      <a:endParaRPr lang="sr-Latn-R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042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III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2,50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5,5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68,75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0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042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4,00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en-US" sz="2000" dirty="0" smtClean="0"/>
                        <a:t>4</a:t>
                      </a:r>
                      <a:r>
                        <a:rPr lang="sr-Latn-BA" sz="2000" dirty="0" smtClean="0"/>
                        <a:t>0,5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30,50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0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042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IV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4,00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20,5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0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042">
                <a:tc vMerge="1">
                  <a:txBody>
                    <a:bodyPr/>
                    <a:lstStyle/>
                    <a:p>
                      <a:pPr algn="ctr"/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5,00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40,5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r>
                        <a:rPr lang="sr-Latn-RS" sz="2000" dirty="0" smtClean="0"/>
                        <a:t>,00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0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5656" y="836712"/>
            <a:ext cx="7200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BA" sz="2400" i="1" dirty="0" smtClean="0"/>
              <a:t>Presečne veličine na granicama polja zadate grede</a:t>
            </a:r>
            <a:endParaRPr lang="sr-Latn-BA" sz="2400" i="1" dirty="0"/>
          </a:p>
        </p:txBody>
      </p:sp>
      <p:sp>
        <p:nvSpPr>
          <p:cNvPr id="8" name="Rounded Rectangle 7"/>
          <p:cNvSpPr/>
          <p:nvPr/>
        </p:nvSpPr>
        <p:spPr>
          <a:xfrm>
            <a:off x="4716016" y="2564904"/>
            <a:ext cx="720080" cy="72008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5149641"/>
            <a:ext cx="7200800" cy="101566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000" dirty="0" smtClean="0">
                <a:solidFill>
                  <a:srgbClr val="FF0000"/>
                </a:solidFill>
              </a:rPr>
              <a:t>Presečne poprečne sile menjaju znak u </a:t>
            </a:r>
            <a:r>
              <a:rPr lang="sr-Latn-BA" sz="2000" b="1" dirty="0" smtClean="0"/>
              <a:t>polju II</a:t>
            </a:r>
            <a:r>
              <a:rPr lang="sr-Latn-BA" sz="2000" dirty="0" smtClean="0">
                <a:solidFill>
                  <a:srgbClr val="FF0000"/>
                </a:solidFill>
              </a:rPr>
              <a:t>, na mestu gde je </a:t>
            </a:r>
            <a:r>
              <a:rPr lang="sr-Latn-BA" sz="2000" b="1" dirty="0" smtClean="0"/>
              <a:t>T</a:t>
            </a:r>
            <a:r>
              <a:rPr lang="sr-Latn-BA" sz="2000" b="1" baseline="-25000" dirty="0" smtClean="0"/>
              <a:t>y,II</a:t>
            </a:r>
            <a:r>
              <a:rPr lang="sr-Latn-BA" sz="2000" b="1" dirty="0" smtClean="0"/>
              <a:t>(z) = 0 </a:t>
            </a:r>
            <a:r>
              <a:rPr lang="sr-Latn-BA" sz="2000" dirty="0" smtClean="0">
                <a:solidFill>
                  <a:srgbClr val="FF0000"/>
                </a:solidFill>
              </a:rPr>
              <a:t>! Ovde imamo </a:t>
            </a:r>
            <a:r>
              <a:rPr lang="sr-Latn-BA" sz="2000" b="1" dirty="0" smtClean="0">
                <a:solidFill>
                  <a:srgbClr val="FF0000"/>
                </a:solidFill>
              </a:rPr>
              <a:t>ekstremnu vrednost presečnog moment savijanja</a:t>
            </a:r>
            <a:r>
              <a:rPr lang="sr-Latn-BA" sz="2000" dirty="0" smtClean="0">
                <a:solidFill>
                  <a:srgbClr val="FF0000"/>
                </a:solidFill>
              </a:rPr>
              <a:t>.</a:t>
            </a:r>
            <a:endParaRPr lang="sr-Latn-BA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260648"/>
            <a:ext cx="7704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000" b="1" dirty="0" smtClean="0"/>
              <a:t>Presečne veličine za karakteristične preseke  ?</a:t>
            </a:r>
            <a:endParaRPr lang="sr-Latn-BA" sz="3000" b="1" dirty="0"/>
          </a:p>
        </p:txBody>
      </p:sp>
    </p:spTree>
    <p:extLst>
      <p:ext uri="{BB962C8B-B14F-4D97-AF65-F5344CB8AC3E}">
        <p14:creationId xmlns:p14="http://schemas.microsoft.com/office/powerpoint/2010/main" val="40949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041678"/>
              </p:ext>
            </p:extLst>
          </p:nvPr>
        </p:nvGraphicFramePr>
        <p:xfrm>
          <a:off x="1903599" y="1052736"/>
          <a:ext cx="11557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92" name="Equation" r:id="rId3" imgW="571320" imgH="177480" progId="Equation.DSMT4">
                  <p:embed/>
                </p:oleObj>
              </mc:Choice>
              <mc:Fallback>
                <p:oleObj name="Equation" r:id="rId3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599" y="1052736"/>
                        <a:ext cx="1155700" cy="35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831000"/>
              </p:ext>
            </p:extLst>
          </p:nvPr>
        </p:nvGraphicFramePr>
        <p:xfrm>
          <a:off x="7092280" y="1199604"/>
          <a:ext cx="11049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93" name="Equation" r:id="rId5" imgW="545760" imgH="177480" progId="Equation.DSMT4">
                  <p:embed/>
                </p:oleObj>
              </mc:Choice>
              <mc:Fallback>
                <p:oleObj name="Equation" r:id="rId5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1199604"/>
                        <a:ext cx="1104900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9672" y="476672"/>
            <a:ext cx="10801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I:</a:t>
            </a:r>
            <a:endParaRPr lang="en-US" sz="2400" dirty="0"/>
          </a:p>
        </p:txBody>
      </p:sp>
      <p:cxnSp>
        <p:nvCxnSpPr>
          <p:cNvPr id="7" name="Elbow Connector 6"/>
          <p:cNvCxnSpPr>
            <a:stCxn id="6" idx="1"/>
            <a:endCxn id="4" idx="1"/>
          </p:cNvCxnSpPr>
          <p:nvPr/>
        </p:nvCxnSpPr>
        <p:spPr>
          <a:xfrm rot="10800000" flipH="1" flipV="1">
            <a:off x="1619671" y="707505"/>
            <a:ext cx="283927" cy="524618"/>
          </a:xfrm>
          <a:prstGeom prst="bentConnector3">
            <a:avLst>
              <a:gd name="adj1" fmla="val -8051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92280" y="476672"/>
            <a:ext cx="1224136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</a:t>
            </a:r>
            <a:r>
              <a:rPr lang="sr-Latn-RS" sz="2400" dirty="0" smtClean="0"/>
              <a:t>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cxnSp>
        <p:nvCxnSpPr>
          <p:cNvPr id="9" name="Elbow Connector 8"/>
          <p:cNvCxnSpPr>
            <a:stCxn id="8" idx="3"/>
            <a:endCxn id="5" idx="3"/>
          </p:cNvCxnSpPr>
          <p:nvPr/>
        </p:nvCxnSpPr>
        <p:spPr>
          <a:xfrm flipH="1">
            <a:off x="8197180" y="707505"/>
            <a:ext cx="119236" cy="670693"/>
          </a:xfrm>
          <a:prstGeom prst="bentConnector3">
            <a:avLst>
              <a:gd name="adj1" fmla="val -19172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75656" y="3111723"/>
            <a:ext cx="1584176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Presečne poprečne sile: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888202"/>
              </p:ext>
            </p:extLst>
          </p:nvPr>
        </p:nvGraphicFramePr>
        <p:xfrm>
          <a:off x="2192338" y="3998913"/>
          <a:ext cx="218757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94" name="Equation" r:id="rId7" imgW="1079280" imgH="507960" progId="Equation.DSMT4">
                  <p:embed/>
                </p:oleObj>
              </mc:Choice>
              <mc:Fallback>
                <p:oleObj name="Equation" r:id="rId7" imgW="10792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8" y="3998913"/>
                        <a:ext cx="2187575" cy="989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042464"/>
              </p:ext>
            </p:extLst>
          </p:nvPr>
        </p:nvGraphicFramePr>
        <p:xfrm>
          <a:off x="4938092" y="3687763"/>
          <a:ext cx="3162300" cy="168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95" name="Equation" r:id="rId9" imgW="1562040" imgH="863280" progId="Equation.DSMT4">
                  <p:embed/>
                </p:oleObj>
              </mc:Choice>
              <mc:Fallback>
                <p:oleObj name="Equation" r:id="rId9" imgW="1562040" imgH="8632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092" y="3687763"/>
                        <a:ext cx="3162300" cy="1681162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>
          <a:xfrm rot="16200000">
            <a:off x="3403868" y="5149497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4664"/>
            <a:ext cx="3570732" cy="313639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09000"/>
              </p:ext>
            </p:extLst>
          </p:nvPr>
        </p:nvGraphicFramePr>
        <p:xfrm>
          <a:off x="4474270" y="4336059"/>
          <a:ext cx="3857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96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4270" y="4336059"/>
                        <a:ext cx="385762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403186"/>
              </p:ext>
            </p:extLst>
          </p:nvPr>
        </p:nvGraphicFramePr>
        <p:xfrm>
          <a:off x="2247156" y="5445224"/>
          <a:ext cx="20574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97" name="Equation" r:id="rId14" imgW="1015920" imgH="431640" progId="Equation.DSMT4">
                  <p:embed/>
                </p:oleObj>
              </mc:Choice>
              <mc:Fallback>
                <p:oleObj name="Equation" r:id="rId14" imgW="101592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156" y="5445224"/>
                        <a:ext cx="2057400" cy="8397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265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40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541787"/>
              </p:ext>
            </p:extLst>
          </p:nvPr>
        </p:nvGraphicFramePr>
        <p:xfrm>
          <a:off x="1939925" y="476250"/>
          <a:ext cx="3022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22" name="Equation" r:id="rId3" imgW="1511280" imgH="253800" progId="Equation.DSMT4">
                  <p:embed/>
                </p:oleObj>
              </mc:Choice>
              <mc:Fallback>
                <p:oleObj name="Equation" r:id="rId3" imgW="1511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476250"/>
                        <a:ext cx="3022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8902" y="447055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(19)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536409"/>
              </p:ext>
            </p:extLst>
          </p:nvPr>
        </p:nvGraphicFramePr>
        <p:xfrm>
          <a:off x="1979712" y="1603375"/>
          <a:ext cx="157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23" name="Equation" r:id="rId5" imgW="787320" imgH="203040" progId="Equation.DSMT4">
                  <p:embed/>
                </p:oleObj>
              </mc:Choice>
              <mc:Fallback>
                <p:oleObj name="Equation" r:id="rId5" imgW="787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603375"/>
                        <a:ext cx="1574800" cy="406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48902" y="1523653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(20)</a:t>
            </a:r>
            <a:endParaRPr lang="sr-Latn-BA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940303"/>
              </p:ext>
            </p:extLst>
          </p:nvPr>
        </p:nvGraphicFramePr>
        <p:xfrm>
          <a:off x="2267744" y="1117253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24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117253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547449"/>
              </p:ext>
            </p:extLst>
          </p:nvPr>
        </p:nvGraphicFramePr>
        <p:xfrm>
          <a:off x="3100560" y="2564904"/>
          <a:ext cx="3631680" cy="50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25" name="Equation" r:id="rId9" imgW="1815840" imgH="253800" progId="Equation.DSMT4">
                  <p:embed/>
                </p:oleObj>
              </mc:Choice>
              <mc:Fallback>
                <p:oleObj name="Equation" r:id="rId9" imgW="181584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560" y="2564904"/>
                        <a:ext cx="3631680" cy="50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3635896" y="1754485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4215388" y="2345452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/>
          <p:cNvCxnSpPr>
            <a:stCxn id="10" idx="3"/>
            <a:endCxn id="11" idx="1"/>
          </p:cNvCxnSpPr>
          <p:nvPr/>
        </p:nvCxnSpPr>
        <p:spPr>
          <a:xfrm>
            <a:off x="3864496" y="1800205"/>
            <a:ext cx="465192" cy="476667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168041"/>
              </p:ext>
            </p:extLst>
          </p:nvPr>
        </p:nvGraphicFramePr>
        <p:xfrm>
          <a:off x="4189988" y="314096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26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988" y="3140968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758196"/>
              </p:ext>
            </p:extLst>
          </p:nvPr>
        </p:nvGraphicFramePr>
        <p:xfrm>
          <a:off x="2954338" y="3605213"/>
          <a:ext cx="39878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27" name="Equation" r:id="rId13" imgW="1993680" imgH="291960" progId="Equation.DSMT4">
                  <p:embed/>
                </p:oleObj>
              </mc:Choice>
              <mc:Fallback>
                <p:oleObj name="Equation" r:id="rId13" imgW="1993680" imgH="291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338" y="3605213"/>
                        <a:ext cx="3987800" cy="58261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740352" y="2463279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(21)</a:t>
            </a:r>
            <a:endParaRPr lang="sr-Latn-BA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740352" y="3615407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(22)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396827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animBg="1"/>
      <p:bldP spid="11" grpId="0" animBg="1"/>
      <p:bldP spid="16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41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3042834" y="5406315"/>
            <a:ext cx="426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Statički dijagrami zadate grede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835" y="404664"/>
            <a:ext cx="4265469" cy="4982441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79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 smtClean="0"/>
              <a:t>K</a:t>
            </a:r>
            <a:r>
              <a:rPr lang="sr-Latn-BA" sz="3000" b="1" dirty="0" smtClean="0"/>
              <a:t>onzola</a:t>
            </a:r>
            <a:r>
              <a:rPr lang="sr-Latn-RS" sz="3000" b="1" dirty="0" smtClean="0"/>
              <a:t>o opterećena ravnomerno raspodeljenim opterećenjem q = const na celoj dužini</a:t>
            </a:r>
            <a:endParaRPr lang="sr-Latn-BA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42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979712" y="4263479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konzole opterećene ravnomerno raspodeljenim opterećenjem q = const na celoj dužini</a:t>
            </a:r>
            <a:endParaRPr lang="en-US" sz="2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79" y="2564904"/>
            <a:ext cx="3491346" cy="1677093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</p:spTree>
    <p:extLst>
      <p:ext uri="{BB962C8B-B14F-4D97-AF65-F5344CB8AC3E}">
        <p14:creationId xmlns:p14="http://schemas.microsoft.com/office/powerpoint/2010/main" val="230993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43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5098504" y="1125364"/>
            <a:ext cx="165618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Vertikalna reakcija: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581342"/>
              </p:ext>
            </p:extLst>
          </p:nvPr>
        </p:nvGraphicFramePr>
        <p:xfrm>
          <a:off x="6322640" y="1701428"/>
          <a:ext cx="2209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10" name="Equation" r:id="rId3" imgW="1104840" imgH="253800" progId="Equation.DSMT4">
                  <p:embed/>
                </p:oleObj>
              </mc:Choice>
              <mc:Fallback>
                <p:oleObj name="Equation" r:id="rId3" imgW="1104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2640" y="1701428"/>
                        <a:ext cx="22098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144976"/>
              </p:ext>
            </p:extLst>
          </p:nvPr>
        </p:nvGraphicFramePr>
        <p:xfrm>
          <a:off x="6924401" y="228654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11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401" y="228654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807716"/>
              </p:ext>
            </p:extLst>
          </p:nvPr>
        </p:nvGraphicFramePr>
        <p:xfrm>
          <a:off x="6564361" y="2718594"/>
          <a:ext cx="93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12" name="Equation" r:id="rId7" imgW="469800" imgH="228600" progId="Equation.DSMT4">
                  <p:embed/>
                </p:oleObj>
              </mc:Choice>
              <mc:Fallback>
                <p:oleObj name="Equation" r:id="rId7" imgW="46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61" y="2718594"/>
                        <a:ext cx="9398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75656" y="3929732"/>
            <a:ext cx="194421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Moment ukleštenja:</a:t>
            </a:r>
            <a:endParaRPr lang="sr-Latn-BA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886493"/>
              </p:ext>
            </p:extLst>
          </p:nvPr>
        </p:nvGraphicFramePr>
        <p:xfrm>
          <a:off x="2987824" y="4366617"/>
          <a:ext cx="2870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13" name="Equation" r:id="rId9" imgW="1434960" imgH="393480" progId="Equation.DSMT4">
                  <p:embed/>
                </p:oleObj>
              </mc:Choice>
              <mc:Fallback>
                <p:oleObj name="Equation" r:id="rId9" imgW="1434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366617"/>
                        <a:ext cx="2870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396281"/>
              </p:ext>
            </p:extLst>
          </p:nvPr>
        </p:nvGraphicFramePr>
        <p:xfrm>
          <a:off x="5940152" y="458174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14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4581748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890400"/>
              </p:ext>
            </p:extLst>
          </p:nvPr>
        </p:nvGraphicFramePr>
        <p:xfrm>
          <a:off x="6372200" y="4318992"/>
          <a:ext cx="127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15" name="Equation" r:id="rId13" imgW="634680" imgH="419040" progId="Equation.DSMT4">
                  <p:embed/>
                </p:oleObj>
              </mc:Choice>
              <mc:Fallback>
                <p:oleObj name="Equation" r:id="rId13" imgW="634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4318992"/>
                        <a:ext cx="1270000" cy="838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28820"/>
            <a:ext cx="3485111" cy="2481350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</p:spTree>
    <p:extLst>
      <p:ext uri="{BB962C8B-B14F-4D97-AF65-F5344CB8AC3E}">
        <p14:creationId xmlns:p14="http://schemas.microsoft.com/office/powerpoint/2010/main" val="65272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44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4932040" y="1052736"/>
            <a:ext cx="165618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Presečne poprečne sile: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911337"/>
              </p:ext>
            </p:extLst>
          </p:nvPr>
        </p:nvGraphicFramePr>
        <p:xfrm>
          <a:off x="6156176" y="2027238"/>
          <a:ext cx="1930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70" name="Equation" r:id="rId3" imgW="965160" imgH="253800" progId="Equation.DSMT4">
                  <p:embed/>
                </p:oleObj>
              </mc:Choice>
              <mc:Fallback>
                <p:oleObj name="Equation" r:id="rId3" imgW="965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027238"/>
                        <a:ext cx="19304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98298" y="3678123"/>
            <a:ext cx="2757678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Presečni momenti savijanja:</a:t>
            </a:r>
            <a:endParaRPr lang="sr-Latn-BA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469486"/>
              </p:ext>
            </p:extLst>
          </p:nvPr>
        </p:nvGraphicFramePr>
        <p:xfrm>
          <a:off x="1581150" y="4868863"/>
          <a:ext cx="2946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71" name="Equation" r:id="rId5" imgW="1473120" imgH="393480" progId="Equation.DSMT4">
                  <p:embed/>
                </p:oleObj>
              </mc:Choice>
              <mc:Fallback>
                <p:oleObj name="Equation" r:id="rId5" imgW="1473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4868863"/>
                        <a:ext cx="2946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410127"/>
              </p:ext>
            </p:extLst>
          </p:nvPr>
        </p:nvGraphicFramePr>
        <p:xfrm>
          <a:off x="6809308" y="980728"/>
          <a:ext cx="93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72" name="Equation" r:id="rId7" imgW="469900" imgH="228600" progId="Equation.DSMT4">
                  <p:embed/>
                </p:oleObj>
              </mc:Choice>
              <mc:Fallback>
                <p:oleObj name="Equation" r:id="rId7" imgW="469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308" y="980728"/>
                        <a:ext cx="9398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own Arrow 15"/>
          <p:cNvSpPr/>
          <p:nvPr/>
        </p:nvSpPr>
        <p:spPr>
          <a:xfrm>
            <a:off x="7205372" y="1556832"/>
            <a:ext cx="180000" cy="360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84864"/>
              </p:ext>
            </p:extLst>
          </p:nvPr>
        </p:nvGraphicFramePr>
        <p:xfrm>
          <a:off x="6925972" y="263691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73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5972" y="263691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305183"/>
              </p:ext>
            </p:extLst>
          </p:nvPr>
        </p:nvGraphicFramePr>
        <p:xfrm>
          <a:off x="6153224" y="3109241"/>
          <a:ext cx="2235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74" name="Equation" r:id="rId11" imgW="1117440" imgH="431640" progId="Equation.DSMT4">
                  <p:embed/>
                </p:oleObj>
              </mc:Choice>
              <mc:Fallback>
                <p:oleObj name="Equation" r:id="rId11" imgW="1117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224" y="3109241"/>
                        <a:ext cx="2235200" cy="8636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12250"/>
              </p:ext>
            </p:extLst>
          </p:nvPr>
        </p:nvGraphicFramePr>
        <p:xfrm>
          <a:off x="4623048" y="5140424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75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3048" y="5140424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75518"/>
              </p:ext>
            </p:extLst>
          </p:nvPr>
        </p:nvGraphicFramePr>
        <p:xfrm>
          <a:off x="5148064" y="4797152"/>
          <a:ext cx="2870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76" name="Equation" r:id="rId15" imgW="1434960" imgH="469800" progId="Equation.DSMT4">
                  <p:embed/>
                </p:oleObj>
              </mc:Choice>
              <mc:Fallback>
                <p:oleObj name="Equation" r:id="rId15" imgW="14349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797152"/>
                        <a:ext cx="2870200" cy="9398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Elbow Connector 22"/>
          <p:cNvCxnSpPr>
            <a:stCxn id="9" idx="1"/>
            <a:endCxn id="10" idx="1"/>
          </p:cNvCxnSpPr>
          <p:nvPr/>
        </p:nvCxnSpPr>
        <p:spPr>
          <a:xfrm rot="10800000" flipV="1">
            <a:off x="1581150" y="4093621"/>
            <a:ext cx="17148" cy="1168941"/>
          </a:xfrm>
          <a:prstGeom prst="bentConnector3">
            <a:avLst>
              <a:gd name="adj1" fmla="val 14331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3485111" cy="2094807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</p:spTree>
    <p:extLst>
      <p:ext uri="{BB962C8B-B14F-4D97-AF65-F5344CB8AC3E}">
        <p14:creationId xmlns:p14="http://schemas.microsoft.com/office/powerpoint/2010/main" val="161420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45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455598"/>
              </p:ext>
            </p:extLst>
          </p:nvPr>
        </p:nvGraphicFramePr>
        <p:xfrm>
          <a:off x="5734248" y="620688"/>
          <a:ext cx="2235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4" name="Equation" r:id="rId3" imgW="1117600" imgH="431800" progId="Equation.DSMT4">
                  <p:embed/>
                </p:oleObj>
              </mc:Choice>
              <mc:Fallback>
                <p:oleObj name="Equation" r:id="rId3" imgW="1117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248" y="620688"/>
                        <a:ext cx="2235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324200"/>
              </p:ext>
            </p:extLst>
          </p:nvPr>
        </p:nvGraphicFramePr>
        <p:xfrm>
          <a:off x="5734248" y="1700808"/>
          <a:ext cx="2870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5" name="Equation" r:id="rId5" imgW="1435100" imgH="469900" progId="Equation.DSMT4">
                  <p:embed/>
                </p:oleObj>
              </mc:Choice>
              <mc:Fallback>
                <p:oleObj name="Equation" r:id="rId5" imgW="1435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248" y="1700808"/>
                        <a:ext cx="28702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73808" y="4470211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Dijagram presečnih poprečnih sila i presečnih momenata savijanja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0688"/>
            <a:ext cx="3766705" cy="378229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6068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750901"/>
              </p:ext>
            </p:extLst>
          </p:nvPr>
        </p:nvGraphicFramePr>
        <p:xfrm>
          <a:off x="2920281" y="3536950"/>
          <a:ext cx="31638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90" name="Equation" r:id="rId3" imgW="1562040" imgH="431640" progId="Equation.DSMT4">
                  <p:embed/>
                </p:oleObj>
              </mc:Choice>
              <mc:Fallback>
                <p:oleObj name="Equation" r:id="rId3" imgW="1562040" imgH="4316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0281" y="3536950"/>
                        <a:ext cx="3163887" cy="841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648225"/>
              </p:ext>
            </p:extLst>
          </p:nvPr>
        </p:nvGraphicFramePr>
        <p:xfrm>
          <a:off x="1835696" y="3837161"/>
          <a:ext cx="71913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91" name="Equation" r:id="rId5" imgW="355320" imgH="139680" progId="Equation.DSMT4">
                  <p:embed/>
                </p:oleObj>
              </mc:Choice>
              <mc:Fallback>
                <p:oleObj name="Equation" r:id="rId5" imgW="355320" imgH="1396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837161"/>
                        <a:ext cx="719138" cy="282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>
            <a:off x="2627784" y="3909169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077027"/>
              </p:ext>
            </p:extLst>
          </p:nvPr>
        </p:nvGraphicFramePr>
        <p:xfrm>
          <a:off x="2901850" y="4916488"/>
          <a:ext cx="4262438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92" name="Equation" r:id="rId7" imgW="2095200" imgH="419040" progId="Equation.DSMT4">
                  <p:embed/>
                </p:oleObj>
              </mc:Choice>
              <mc:Fallback>
                <p:oleObj name="Equation" r:id="rId7" imgW="209520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850" y="4916488"/>
                        <a:ext cx="4262438" cy="82073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556346"/>
              </p:ext>
            </p:extLst>
          </p:nvPr>
        </p:nvGraphicFramePr>
        <p:xfrm>
          <a:off x="2920281" y="836613"/>
          <a:ext cx="31638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93" name="Equation" r:id="rId9" imgW="1562040" imgH="431640" progId="Equation.DSMT4">
                  <p:embed/>
                </p:oleObj>
              </mc:Choice>
              <mc:Fallback>
                <p:oleObj name="Equation" r:id="rId9" imgW="1562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0281" y="836613"/>
                        <a:ext cx="3163887" cy="841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018019"/>
              </p:ext>
            </p:extLst>
          </p:nvPr>
        </p:nvGraphicFramePr>
        <p:xfrm>
          <a:off x="1848669" y="1052736"/>
          <a:ext cx="6937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94" name="Equation" r:id="rId11" imgW="342720" imgH="177480" progId="Equation.DSMT4">
                  <p:embed/>
                </p:oleObj>
              </mc:Choice>
              <mc:Fallback>
                <p:oleObj name="Equation" r:id="rId11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8669" y="1052736"/>
                        <a:ext cx="693737" cy="3603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>
            <a:off x="2627784" y="1209105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701934"/>
              </p:ext>
            </p:extLst>
          </p:nvPr>
        </p:nvGraphicFramePr>
        <p:xfrm>
          <a:off x="2894558" y="2155825"/>
          <a:ext cx="35496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95" name="Equation" r:id="rId13" imgW="1752480" imgH="431640" progId="Equation.DSMT4">
                  <p:embed/>
                </p:oleObj>
              </mc:Choice>
              <mc:Fallback>
                <p:oleObj name="Equation" r:id="rId13" imgW="175248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558" y="2155825"/>
                        <a:ext cx="3549650" cy="84137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840713"/>
              </p:ext>
            </p:extLst>
          </p:nvPr>
        </p:nvGraphicFramePr>
        <p:xfrm>
          <a:off x="3700537" y="1739156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96" name="Equation" r:id="rId15" imgW="139680" imgH="203040" progId="Equation.DSMT4">
                  <p:embed/>
                </p:oleObj>
              </mc:Choice>
              <mc:Fallback>
                <p:oleObj name="Equation" r:id="rId15" imgW="13968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537" y="1739156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08807"/>
              </p:ext>
            </p:extLst>
          </p:nvPr>
        </p:nvGraphicFramePr>
        <p:xfrm>
          <a:off x="3700537" y="4475733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97" name="Equation" r:id="rId17" imgW="139680" imgH="203040" progId="Equation.DSMT4">
                  <p:embed/>
                </p:oleObj>
              </mc:Choice>
              <mc:Fallback>
                <p:oleObj name="Equation" r:id="rId17" imgW="13968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537" y="4475733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537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706291"/>
              </p:ext>
            </p:extLst>
          </p:nvPr>
        </p:nvGraphicFramePr>
        <p:xfrm>
          <a:off x="1903599" y="1292994"/>
          <a:ext cx="11557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4" name="Equation" r:id="rId3" imgW="571320" imgH="177480" progId="Equation.DSMT4">
                  <p:embed/>
                </p:oleObj>
              </mc:Choice>
              <mc:Fallback>
                <p:oleObj name="Equation" r:id="rId3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599" y="1292994"/>
                        <a:ext cx="1155700" cy="35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929133"/>
              </p:ext>
            </p:extLst>
          </p:nvPr>
        </p:nvGraphicFramePr>
        <p:xfrm>
          <a:off x="7092280" y="1439862"/>
          <a:ext cx="11049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5" name="Equation" r:id="rId5" imgW="545760" imgH="177480" progId="Equation.DSMT4">
                  <p:embed/>
                </p:oleObj>
              </mc:Choice>
              <mc:Fallback>
                <p:oleObj name="Equation" r:id="rId5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1439862"/>
                        <a:ext cx="1104900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9672" y="716930"/>
            <a:ext cx="10801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I:</a:t>
            </a:r>
            <a:endParaRPr lang="en-US" sz="2400" dirty="0"/>
          </a:p>
        </p:txBody>
      </p:sp>
      <p:cxnSp>
        <p:nvCxnSpPr>
          <p:cNvPr id="7" name="Elbow Connector 6"/>
          <p:cNvCxnSpPr>
            <a:stCxn id="6" idx="1"/>
            <a:endCxn id="4" idx="1"/>
          </p:cNvCxnSpPr>
          <p:nvPr/>
        </p:nvCxnSpPr>
        <p:spPr>
          <a:xfrm rot="10800000" flipH="1" flipV="1">
            <a:off x="1619671" y="947763"/>
            <a:ext cx="283927" cy="524618"/>
          </a:xfrm>
          <a:prstGeom prst="bentConnector3">
            <a:avLst>
              <a:gd name="adj1" fmla="val -8051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92280" y="716930"/>
            <a:ext cx="1224136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</a:t>
            </a:r>
            <a:r>
              <a:rPr lang="sr-Latn-RS" sz="2400" dirty="0" smtClean="0"/>
              <a:t>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cxnSp>
        <p:nvCxnSpPr>
          <p:cNvPr id="9" name="Elbow Connector 8"/>
          <p:cNvCxnSpPr>
            <a:stCxn id="8" idx="3"/>
            <a:endCxn id="5" idx="3"/>
          </p:cNvCxnSpPr>
          <p:nvPr/>
        </p:nvCxnSpPr>
        <p:spPr>
          <a:xfrm flipH="1">
            <a:off x="8197180" y="947763"/>
            <a:ext cx="119236" cy="670693"/>
          </a:xfrm>
          <a:prstGeom prst="bentConnector3">
            <a:avLst>
              <a:gd name="adj1" fmla="val -19172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59632" y="4134405"/>
            <a:ext cx="4032448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Presečni momenti savijanja:</a:t>
            </a:r>
            <a:endParaRPr lang="en-U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214942"/>
              </p:ext>
            </p:extLst>
          </p:nvPr>
        </p:nvGraphicFramePr>
        <p:xfrm>
          <a:off x="4866778" y="4365104"/>
          <a:ext cx="3449638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6" name="Equation" r:id="rId7" imgW="1701720" imgH="838080" progId="Equation.DSMT4">
                  <p:embed/>
                </p:oleObj>
              </mc:Choice>
              <mc:Fallback>
                <p:oleObj name="Equation" r:id="rId7" imgW="170172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6778" y="4365104"/>
                        <a:ext cx="3449638" cy="1631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855765"/>
              </p:ext>
            </p:extLst>
          </p:nvPr>
        </p:nvGraphicFramePr>
        <p:xfrm>
          <a:off x="2411760" y="4869507"/>
          <a:ext cx="20574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7" name="Equation" r:id="rId9" imgW="1015920" imgH="431640" progId="Equation.DSMT4">
                  <p:embed/>
                </p:oleObj>
              </mc:Choice>
              <mc:Fallback>
                <p:oleObj name="Equation" r:id="rId9" imgW="10159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869507"/>
                        <a:ext cx="2057400" cy="868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>
            <a:off x="4575428" y="5226119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716930"/>
            <a:ext cx="3570732" cy="313639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219299"/>
              </p:ext>
            </p:extLst>
          </p:nvPr>
        </p:nvGraphicFramePr>
        <p:xfrm>
          <a:off x="8362702" y="5022284"/>
          <a:ext cx="3857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8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2702" y="5022284"/>
                        <a:ext cx="385762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57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240927"/>
              </p:ext>
            </p:extLst>
          </p:nvPr>
        </p:nvGraphicFramePr>
        <p:xfrm>
          <a:off x="3013075" y="641350"/>
          <a:ext cx="3449638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8" name="Equation" r:id="rId3" imgW="1701720" imgH="838080" progId="Equation.DSMT4">
                  <p:embed/>
                </p:oleObj>
              </mc:Choice>
              <mc:Fallback>
                <p:oleObj name="Equation" r:id="rId3" imgW="170172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5" y="641350"/>
                        <a:ext cx="3449638" cy="1631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179698"/>
              </p:ext>
            </p:extLst>
          </p:nvPr>
        </p:nvGraphicFramePr>
        <p:xfrm>
          <a:off x="4027437" y="2367508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9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437" y="2367508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450398"/>
              </p:ext>
            </p:extLst>
          </p:nvPr>
        </p:nvGraphicFramePr>
        <p:xfrm>
          <a:off x="3022600" y="2849166"/>
          <a:ext cx="3990975" cy="173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0" name="Equation" r:id="rId7" imgW="1968480" imgH="888840" progId="Equation.DSMT4">
                  <p:embed/>
                </p:oleObj>
              </mc:Choice>
              <mc:Fallback>
                <p:oleObj name="Equation" r:id="rId7" imgW="1968480" imgH="8888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2849166"/>
                        <a:ext cx="3990975" cy="1731962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13476"/>
              </p:ext>
            </p:extLst>
          </p:nvPr>
        </p:nvGraphicFramePr>
        <p:xfrm>
          <a:off x="2555776" y="1289595"/>
          <a:ext cx="3857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1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289595"/>
                        <a:ext cx="385762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84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903904"/>
              </p:ext>
            </p:extLst>
          </p:nvPr>
        </p:nvGraphicFramePr>
        <p:xfrm>
          <a:off x="3030885" y="620713"/>
          <a:ext cx="3989387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01" name="Equation" r:id="rId3" imgW="1968480" imgH="457200" progId="Equation.DSMT4">
                  <p:embed/>
                </p:oleObj>
              </mc:Choice>
              <mc:Fallback>
                <p:oleObj name="Equation" r:id="rId3" imgW="196848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885" y="620713"/>
                        <a:ext cx="3989387" cy="8905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56014"/>
              </p:ext>
            </p:extLst>
          </p:nvPr>
        </p:nvGraphicFramePr>
        <p:xfrm>
          <a:off x="1862038" y="908720"/>
          <a:ext cx="69373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02" name="Equation" r:id="rId5" imgW="342720" imgH="177480" progId="Equation.DSMT4">
                  <p:embed/>
                </p:oleObj>
              </mc:Choice>
              <mc:Fallback>
                <p:oleObj name="Equation" r:id="rId5" imgW="342720" imgH="177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038" y="908720"/>
                        <a:ext cx="693738" cy="3603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813144"/>
              </p:ext>
            </p:extLst>
          </p:nvPr>
        </p:nvGraphicFramePr>
        <p:xfrm>
          <a:off x="1908646" y="3789040"/>
          <a:ext cx="71913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03" name="Equation" r:id="rId7" imgW="355446" imgH="139639" progId="Equation.DSMT4">
                  <p:embed/>
                </p:oleObj>
              </mc:Choice>
              <mc:Fallback>
                <p:oleObj name="Equation" r:id="rId7" imgW="355446" imgH="13963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646" y="3789040"/>
                        <a:ext cx="719138" cy="282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34812"/>
              </p:ext>
            </p:extLst>
          </p:nvPr>
        </p:nvGraphicFramePr>
        <p:xfrm>
          <a:off x="3929385" y="1595140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04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385" y="1595140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08807"/>
              </p:ext>
            </p:extLst>
          </p:nvPr>
        </p:nvGraphicFramePr>
        <p:xfrm>
          <a:off x="3700463" y="4475163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05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3" y="4475163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2687216" y="3861048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687216" y="1052736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384306"/>
              </p:ext>
            </p:extLst>
          </p:nvPr>
        </p:nvGraphicFramePr>
        <p:xfrm>
          <a:off x="3000053" y="2073275"/>
          <a:ext cx="19319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06" name="Equation" r:id="rId13" imgW="952200" imgH="279360" progId="Equation.DSMT4">
                  <p:embed/>
                </p:oleObj>
              </mc:Choice>
              <mc:Fallback>
                <p:oleObj name="Equation" r:id="rId13" imgW="95220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053" y="2073275"/>
                        <a:ext cx="1931987" cy="54292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779180"/>
              </p:ext>
            </p:extLst>
          </p:nvPr>
        </p:nvGraphicFramePr>
        <p:xfrm>
          <a:off x="3030885" y="3429000"/>
          <a:ext cx="3989387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07" name="Equation" r:id="rId15" imgW="1968480" imgH="457200" progId="Equation.DSMT4">
                  <p:embed/>
                </p:oleObj>
              </mc:Choice>
              <mc:Fallback>
                <p:oleObj name="Equation" r:id="rId15" imgW="19684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885" y="3429000"/>
                        <a:ext cx="3989387" cy="8905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540712"/>
              </p:ext>
            </p:extLst>
          </p:nvPr>
        </p:nvGraphicFramePr>
        <p:xfrm>
          <a:off x="3008734" y="4999038"/>
          <a:ext cx="321945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08" name="Equation" r:id="rId17" imgW="1587240" imgH="444240" progId="Equation.DSMT4">
                  <p:embed/>
                </p:oleObj>
              </mc:Choice>
              <mc:Fallback>
                <p:oleObj name="Equation" r:id="rId17" imgW="1587240" imgH="4442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734" y="4999038"/>
                        <a:ext cx="3219450" cy="86518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11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340138"/>
              </p:ext>
            </p:extLst>
          </p:nvPr>
        </p:nvGraphicFramePr>
        <p:xfrm>
          <a:off x="1849438" y="946150"/>
          <a:ext cx="72072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22" name="Equation" r:id="rId3" imgW="355320" imgH="139680" progId="Equation.DSMT4">
                  <p:embed/>
                </p:oleObj>
              </mc:Choice>
              <mc:Fallback>
                <p:oleObj name="Equation" r:id="rId3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8" y="946150"/>
                        <a:ext cx="720725" cy="284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906722"/>
              </p:ext>
            </p:extLst>
          </p:nvPr>
        </p:nvGraphicFramePr>
        <p:xfrm>
          <a:off x="1946275" y="3751263"/>
          <a:ext cx="64293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23" name="Equation" r:id="rId5" imgW="317160" imgH="177480" progId="Equation.DSMT4">
                  <p:embed/>
                </p:oleObj>
              </mc:Choice>
              <mc:Fallback>
                <p:oleObj name="Equation" r:id="rId5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3751263"/>
                        <a:ext cx="642938" cy="3603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051738"/>
              </p:ext>
            </p:extLst>
          </p:nvPr>
        </p:nvGraphicFramePr>
        <p:xfrm>
          <a:off x="4505449" y="1595140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24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449" y="1595140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470010"/>
              </p:ext>
            </p:extLst>
          </p:nvPr>
        </p:nvGraphicFramePr>
        <p:xfrm>
          <a:off x="4505449" y="4475163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25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449" y="4475163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2687216" y="3861048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687216" y="1052736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099712"/>
              </p:ext>
            </p:extLst>
          </p:nvPr>
        </p:nvGraphicFramePr>
        <p:xfrm>
          <a:off x="3059832" y="736600"/>
          <a:ext cx="290988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26" name="Equation" r:id="rId11" imgW="1434960" imgH="419040" progId="Equation.DSMT4">
                  <p:embed/>
                </p:oleObj>
              </mc:Choice>
              <mc:Fallback>
                <p:oleObj name="Equation" r:id="rId11" imgW="143496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736600"/>
                        <a:ext cx="2909887" cy="815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249653"/>
              </p:ext>
            </p:extLst>
          </p:nvPr>
        </p:nvGraphicFramePr>
        <p:xfrm>
          <a:off x="3029942" y="2036763"/>
          <a:ext cx="327025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27" name="Equation" r:id="rId13" imgW="1612800" imgH="444240" progId="Equation.DSMT4">
                  <p:embed/>
                </p:oleObj>
              </mc:Choice>
              <mc:Fallback>
                <p:oleObj name="Equation" r:id="rId13" imgW="1612800" imgH="4442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9942" y="2036763"/>
                        <a:ext cx="3270250" cy="86518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532757"/>
              </p:ext>
            </p:extLst>
          </p:nvPr>
        </p:nvGraphicFramePr>
        <p:xfrm>
          <a:off x="3030265" y="3521075"/>
          <a:ext cx="290988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28" name="Equation" r:id="rId15" imgW="1434960" imgH="419040" progId="Equation.DSMT4">
                  <p:embed/>
                </p:oleObj>
              </mc:Choice>
              <mc:Fallback>
                <p:oleObj name="Equation" r:id="rId15" imgW="1434960" imgH="419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265" y="3521075"/>
                        <a:ext cx="2909887" cy="815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085065"/>
              </p:ext>
            </p:extLst>
          </p:nvPr>
        </p:nvGraphicFramePr>
        <p:xfrm>
          <a:off x="3046661" y="4918075"/>
          <a:ext cx="19573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29" name="Equation" r:id="rId17" imgW="965160" imgH="279360" progId="Equation.DSMT4">
                  <p:embed/>
                </p:oleObj>
              </mc:Choice>
              <mc:Fallback>
                <p:oleObj name="Equation" r:id="rId17" imgW="965160" imgH="2793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661" y="4918075"/>
                        <a:ext cx="1957387" cy="542925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937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7177</TotalTime>
  <Words>669</Words>
  <Application>Microsoft Office PowerPoint</Application>
  <PresentationFormat>On-screen Show (4:3)</PresentationFormat>
  <Paragraphs>214</Paragraphs>
  <Slides>45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Symbol</vt:lpstr>
      <vt:lpstr>Times New Roman</vt:lpstr>
      <vt:lpstr>Verdana</vt:lpstr>
      <vt:lpstr>Wingdings 2</vt:lpstr>
      <vt:lpstr>Solstice</vt:lpstr>
      <vt:lpstr>Equation</vt:lpstr>
      <vt:lpstr>MEHANIKA I  (STATIKA)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</dc:title>
  <dc:creator>Korisnik</dc:creator>
  <cp:lastModifiedBy>Strain Posavljak</cp:lastModifiedBy>
  <cp:revision>785</cp:revision>
  <dcterms:created xsi:type="dcterms:W3CDTF">2013-09-29T06:25:24Z</dcterms:created>
  <dcterms:modified xsi:type="dcterms:W3CDTF">2019-11-18T19:04:23Z</dcterms:modified>
</cp:coreProperties>
</file>