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9"/>
  </p:notesMasterIdLst>
  <p:handoutMasterIdLst>
    <p:handoutMasterId r:id="rId60"/>
  </p:handoutMasterIdLst>
  <p:sldIdLst>
    <p:sldId id="256" r:id="rId2"/>
    <p:sldId id="423" r:id="rId3"/>
    <p:sldId id="488" r:id="rId4"/>
    <p:sldId id="489" r:id="rId5"/>
    <p:sldId id="490" r:id="rId6"/>
    <p:sldId id="424" r:id="rId7"/>
    <p:sldId id="491" r:id="rId8"/>
    <p:sldId id="492" r:id="rId9"/>
    <p:sldId id="493" r:id="rId10"/>
    <p:sldId id="494" r:id="rId11"/>
    <p:sldId id="495" r:id="rId12"/>
    <p:sldId id="446" r:id="rId13"/>
    <p:sldId id="496" r:id="rId14"/>
    <p:sldId id="447" r:id="rId15"/>
    <p:sldId id="448" r:id="rId16"/>
    <p:sldId id="497" r:id="rId17"/>
    <p:sldId id="498" r:id="rId18"/>
    <p:sldId id="499" r:id="rId19"/>
    <p:sldId id="449" r:id="rId20"/>
    <p:sldId id="450" r:id="rId21"/>
    <p:sldId id="453" r:id="rId22"/>
    <p:sldId id="500" r:id="rId23"/>
    <p:sldId id="501" r:id="rId24"/>
    <p:sldId id="502" r:id="rId25"/>
    <p:sldId id="503" r:id="rId26"/>
    <p:sldId id="504" r:id="rId27"/>
    <p:sldId id="454" r:id="rId28"/>
    <p:sldId id="505" r:id="rId29"/>
    <p:sldId id="455" r:id="rId30"/>
    <p:sldId id="452" r:id="rId31"/>
    <p:sldId id="458" r:id="rId32"/>
    <p:sldId id="506" r:id="rId33"/>
    <p:sldId id="457" r:id="rId34"/>
    <p:sldId id="461" r:id="rId35"/>
    <p:sldId id="462" r:id="rId36"/>
    <p:sldId id="463" r:id="rId37"/>
    <p:sldId id="464" r:id="rId38"/>
    <p:sldId id="465" r:id="rId39"/>
    <p:sldId id="466" r:id="rId40"/>
    <p:sldId id="467" r:id="rId41"/>
    <p:sldId id="468" r:id="rId42"/>
    <p:sldId id="469" r:id="rId43"/>
    <p:sldId id="470" r:id="rId44"/>
    <p:sldId id="471" r:id="rId45"/>
    <p:sldId id="507" r:id="rId46"/>
    <p:sldId id="508" r:id="rId47"/>
    <p:sldId id="476" r:id="rId48"/>
    <p:sldId id="477" r:id="rId49"/>
    <p:sldId id="478" r:id="rId50"/>
    <p:sldId id="509" r:id="rId51"/>
    <p:sldId id="510" r:id="rId52"/>
    <p:sldId id="511" r:id="rId53"/>
    <p:sldId id="480" r:id="rId54"/>
    <p:sldId id="481" r:id="rId55"/>
    <p:sldId id="482" r:id="rId56"/>
    <p:sldId id="486" r:id="rId57"/>
    <p:sldId id="487" r:id="rId58"/>
  </p:sldIdLst>
  <p:sldSz cx="9144000" cy="6858000" type="screen4x3"/>
  <p:notesSz cx="6858000" cy="994727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7" Type="http://schemas.openxmlformats.org/officeDocument/2006/relationships/image" Target="../media/image106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8A7-7527-4413-87A8-01EA1F01143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CE4B-E2D5-44C9-BDDE-07759C5AB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35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36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37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38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39</a:t>
            </a:fld>
            <a:endParaRPr lang="sr-Latn-B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40</a:t>
            </a:fld>
            <a:endParaRPr lang="sr-Latn-B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41</a:t>
            </a:fld>
            <a:endParaRPr lang="sr-Latn-B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42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07703-8E16-487E-9C53-5689B35F1D8A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AA0E7-D7EE-49B6-B6C2-B607531B6015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0CEEA-64DD-4F7E-972B-B3E62417384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15085-61EA-4A77-82EF-793DC7812A8C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45D375-66D2-4263-B149-F7313A838E3D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6EC71E-8544-4CFF-A937-EC4E0B9C919A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E92F60-BD0A-41E4-863C-4EAD360F08C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5A6BB-F95F-48BA-89E8-12713FF2513F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49468-6968-41E6-80E1-73184D1A2A2E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90319-D2A6-4E1F-B1B3-113C61BEEB69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9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4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7.jpeg"/><Relationship Id="rId4" Type="http://schemas.openxmlformats.org/officeDocument/2006/relationships/image" Target="../media/image66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5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5.jpeg"/><Relationship Id="rId5" Type="http://schemas.openxmlformats.org/officeDocument/2006/relationships/image" Target="../media/image73.wmf"/><Relationship Id="rId4" Type="http://schemas.openxmlformats.org/officeDocument/2006/relationships/oleObject" Target="../embeddings/oleObject5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76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7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8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8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8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8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88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91.jpeg"/><Relationship Id="rId5" Type="http://schemas.openxmlformats.org/officeDocument/2006/relationships/image" Target="../media/image90.wmf"/><Relationship Id="rId4" Type="http://schemas.openxmlformats.org/officeDocument/2006/relationships/oleObject" Target="../embeddings/oleObject6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92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97.wmf"/><Relationship Id="rId3" Type="http://schemas.openxmlformats.org/officeDocument/2006/relationships/image" Target="../media/image99.jpeg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91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9.jpeg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96.wmf"/><Relationship Id="rId5" Type="http://schemas.openxmlformats.org/officeDocument/2006/relationships/image" Target="../media/image87.jpeg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72.bin"/><Relationship Id="rId4" Type="http://schemas.openxmlformats.org/officeDocument/2006/relationships/image" Target="../media/image83.jpeg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74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104.wmf"/><Relationship Id="rId3" Type="http://schemas.openxmlformats.org/officeDocument/2006/relationships/image" Target="../media/image107.jpeg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10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1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5" Type="http://schemas.openxmlformats.org/officeDocument/2006/relationships/image" Target="../media/image105.w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8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/>
              <a:t>MEH1</a:t>
            </a:r>
            <a:r>
              <a:rPr lang="sr-Latn-RS" sz="4000" dirty="0" smtClean="0">
                <a:sym typeface="Symbol"/>
              </a:rPr>
              <a:t></a:t>
            </a:r>
            <a:r>
              <a:rPr lang="sr-Latn-RS" sz="4000" dirty="0" smtClean="0"/>
              <a:t>1</a:t>
            </a:r>
            <a:r>
              <a:rPr lang="en-US" sz="4000" dirty="0" smtClean="0"/>
              <a:t>6</a:t>
            </a:r>
            <a:r>
              <a:rPr lang="sr-Latn-RS" sz="4000" dirty="0" smtClean="0"/>
              <a:t>.1</a:t>
            </a:r>
            <a:r>
              <a:rPr lang="en-US" sz="4000" dirty="0" smtClean="0"/>
              <a:t>7</a:t>
            </a:r>
            <a:r>
              <a:rPr lang="sr-Latn-RS" sz="4000" dirty="0" smtClean="0">
                <a:sym typeface="Symbol"/>
              </a:rPr>
              <a:t></a:t>
            </a:r>
            <a:r>
              <a:rPr lang="sr-Latn-RS" sz="4000" dirty="0" smtClean="0"/>
              <a:t>P11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975955"/>
              </p:ext>
            </p:extLst>
          </p:nvPr>
        </p:nvGraphicFramePr>
        <p:xfrm>
          <a:off x="1403640" y="476672"/>
          <a:ext cx="3479760" cy="187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7" name="Equation" r:id="rId3" imgW="1739880" imgH="939600" progId="Equation.DSMT4">
                  <p:embed/>
                </p:oleObj>
              </mc:Choice>
              <mc:Fallback>
                <p:oleObj name="Equation" r:id="rId3" imgW="173988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0" y="476672"/>
                        <a:ext cx="3479760" cy="187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7762" y="1167135"/>
            <a:ext cx="100070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(10)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946388"/>
              </p:ext>
            </p:extLst>
          </p:nvPr>
        </p:nvGraphicFramePr>
        <p:xfrm>
          <a:off x="1403648" y="2879725"/>
          <a:ext cx="2540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8" name="Equation" r:id="rId5" imgW="1269720" imgH="761760" progId="Equation.DSMT4">
                  <p:embed/>
                </p:oleObj>
              </mc:Choice>
              <mc:Fallback>
                <p:oleObj name="Equation" r:id="rId5" imgW="12697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879725"/>
                        <a:ext cx="25400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47754" y="3399383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(11)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04601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593424" y="332656"/>
            <a:ext cx="50749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II: 1</a:t>
            </a:r>
            <a:r>
              <a:rPr lang="sr-Latn-RS" sz="2800" dirty="0" smtClean="0"/>
              <a:t> </a:t>
            </a:r>
            <a:r>
              <a:rPr lang="sr-Latn-RS" sz="2800" dirty="0" smtClean="0">
                <a:sym typeface="Symbol"/>
              </a:rPr>
              <a:t> z  2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24" y="1151186"/>
            <a:ext cx="5074920" cy="393399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Right Arrow 7"/>
          <p:cNvSpPr/>
          <p:nvPr/>
        </p:nvSpPr>
        <p:spPr>
          <a:xfrm flipH="1">
            <a:off x="4284008" y="2569464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321623"/>
              </p:ext>
            </p:extLst>
          </p:nvPr>
        </p:nvGraphicFramePr>
        <p:xfrm>
          <a:off x="1403648" y="610939"/>
          <a:ext cx="4343400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57" name="Equation" r:id="rId3" imgW="2171520" imgH="1193760" progId="Equation.DSMT4">
                  <p:embed/>
                </p:oleObj>
              </mc:Choice>
              <mc:Fallback>
                <p:oleObj name="Equation" r:id="rId3" imgW="2171520" imgH="1193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610939"/>
                        <a:ext cx="4343400" cy="238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216673"/>
              </p:ext>
            </p:extLst>
          </p:nvPr>
        </p:nvGraphicFramePr>
        <p:xfrm>
          <a:off x="1403648" y="3417168"/>
          <a:ext cx="2413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58" name="Equation" r:id="rId5" imgW="1206360" imgH="761760" progId="Equation.DSMT4">
                  <p:embed/>
                </p:oleObj>
              </mc:Choice>
              <mc:Fallback>
                <p:oleObj name="Equation" r:id="rId5" imgW="12063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417168"/>
                        <a:ext cx="24130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68344" y="3929561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(13)</a:t>
            </a:r>
            <a:endParaRPr lang="sr-Latn-B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68344" y="1700808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(12)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98458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2593424" y="332656"/>
            <a:ext cx="50749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III: 2</a:t>
            </a:r>
            <a:r>
              <a:rPr lang="sr-Latn-RS" sz="2800" dirty="0" smtClean="0"/>
              <a:t> </a:t>
            </a:r>
            <a:r>
              <a:rPr lang="sr-Latn-RS" sz="2800" dirty="0" smtClean="0">
                <a:sym typeface="Symbol"/>
              </a:rPr>
              <a:t> z  4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24" y="1151186"/>
            <a:ext cx="5074920" cy="393399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16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781023"/>
              </p:ext>
            </p:extLst>
          </p:nvPr>
        </p:nvGraphicFramePr>
        <p:xfrm>
          <a:off x="1323975" y="549275"/>
          <a:ext cx="48768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87" name="Equation" r:id="rId3" imgW="2438280" imgH="1193760" progId="Equation.DSMT4">
                  <p:embed/>
                </p:oleObj>
              </mc:Choice>
              <mc:Fallback>
                <p:oleObj name="Equation" r:id="rId3" imgW="2438280" imgH="11937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549275"/>
                        <a:ext cx="48768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028652"/>
              </p:ext>
            </p:extLst>
          </p:nvPr>
        </p:nvGraphicFramePr>
        <p:xfrm>
          <a:off x="1365250" y="3417888"/>
          <a:ext cx="2489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88" name="Equation" r:id="rId5" imgW="1244520" imgH="761760" progId="Equation.DSMT4">
                  <p:embed/>
                </p:oleObj>
              </mc:Choice>
              <mc:Fallback>
                <p:oleObj name="Equation" r:id="rId5" imgW="12445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417888"/>
                        <a:ext cx="24892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68344" y="3929561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(15)</a:t>
            </a:r>
            <a:endParaRPr lang="sr-Latn-B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68344" y="1700808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(14)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31229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sp>
        <p:nvSpPr>
          <p:cNvPr id="10" name="TextBox 9"/>
          <p:cNvSpPr txBox="1"/>
          <p:nvPr/>
        </p:nvSpPr>
        <p:spPr>
          <a:xfrm>
            <a:off x="2970276" y="332656"/>
            <a:ext cx="48068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IV: 0</a:t>
            </a:r>
            <a:r>
              <a:rPr lang="sr-Latn-RS" sz="2800" dirty="0" smtClean="0"/>
              <a:t> </a:t>
            </a:r>
            <a:r>
              <a:rPr lang="sr-Latn-RS" sz="2800" dirty="0" smtClean="0">
                <a:sym typeface="Symbol"/>
              </a:rPr>
              <a:t> z  1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76" y="1096318"/>
            <a:ext cx="4806834" cy="427689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5" name="Right Arrow 14"/>
          <p:cNvSpPr/>
          <p:nvPr/>
        </p:nvSpPr>
        <p:spPr>
          <a:xfrm rot="5400000" flipH="1">
            <a:off x="5186368" y="2603208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598653"/>
              </p:ext>
            </p:extLst>
          </p:nvPr>
        </p:nvGraphicFramePr>
        <p:xfrm>
          <a:off x="1359432" y="631825"/>
          <a:ext cx="3860640" cy="187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62" name="Equation" r:id="rId3" imgW="1930320" imgH="939600" progId="Equation.DSMT4">
                  <p:embed/>
                </p:oleObj>
              </mc:Choice>
              <mc:Fallback>
                <p:oleObj name="Equation" r:id="rId3" imgW="1930320" imgH="939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432" y="631825"/>
                        <a:ext cx="3860640" cy="187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592356"/>
              </p:ext>
            </p:extLst>
          </p:nvPr>
        </p:nvGraphicFramePr>
        <p:xfrm>
          <a:off x="1403648" y="3057525"/>
          <a:ext cx="2286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63" name="Equation" r:id="rId5" imgW="1143000" imgH="761760" progId="Equation.DSMT4">
                  <p:embed/>
                </p:oleObj>
              </mc:Choice>
              <mc:Fallback>
                <p:oleObj name="Equation" r:id="rId5" imgW="114300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057525"/>
                        <a:ext cx="22860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3569521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(17)</a:t>
            </a:r>
            <a:endParaRPr lang="sr-Latn-B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68344" y="1340768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(16)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6624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2843808" y="332656"/>
            <a:ext cx="48068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V: 1</a:t>
            </a:r>
            <a:r>
              <a:rPr lang="sr-Latn-RS" sz="2800" dirty="0" smtClean="0"/>
              <a:t> </a:t>
            </a:r>
            <a:r>
              <a:rPr lang="sr-Latn-RS" sz="2800" dirty="0" smtClean="0">
                <a:sym typeface="Symbol"/>
              </a:rPr>
              <a:t> z  2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52736"/>
            <a:ext cx="4806834" cy="462603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Right Arrow 7"/>
          <p:cNvSpPr/>
          <p:nvPr/>
        </p:nvSpPr>
        <p:spPr>
          <a:xfrm rot="5400000" flipH="1">
            <a:off x="5037792" y="2891200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798011"/>
              </p:ext>
            </p:extLst>
          </p:nvPr>
        </p:nvGraphicFramePr>
        <p:xfrm>
          <a:off x="1390104" y="558800"/>
          <a:ext cx="59182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79" name="Equation" r:id="rId3" imgW="2958840" imgH="1498320" progId="Equation.DSMT4">
                  <p:embed/>
                </p:oleObj>
              </mc:Choice>
              <mc:Fallback>
                <p:oleObj name="Equation" r:id="rId3" imgW="2958840" imgH="14983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104" y="558800"/>
                        <a:ext cx="5918200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839794"/>
              </p:ext>
            </p:extLst>
          </p:nvPr>
        </p:nvGraphicFramePr>
        <p:xfrm>
          <a:off x="1341512" y="4065240"/>
          <a:ext cx="2438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80" name="Equation" r:id="rId5" imgW="1218960" imgH="761760" progId="Equation.DSMT4">
                  <p:embed/>
                </p:oleObj>
              </mc:Choice>
              <mc:Fallback>
                <p:oleObj name="Equation" r:id="rId5" imgW="12189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512" y="4065240"/>
                        <a:ext cx="24384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4577335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(19)</a:t>
            </a:r>
            <a:endParaRPr lang="sr-Latn-B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68344" y="1772816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(18)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0314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2771800" y="332656"/>
            <a:ext cx="48068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VI: 2</a:t>
            </a:r>
            <a:r>
              <a:rPr lang="sr-Latn-RS" sz="2800" dirty="0" smtClean="0"/>
              <a:t> </a:t>
            </a:r>
            <a:r>
              <a:rPr lang="sr-Latn-RS" sz="2800" dirty="0" smtClean="0">
                <a:sym typeface="Symbol"/>
              </a:rPr>
              <a:t> z  3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35215"/>
            <a:ext cx="4806834" cy="462603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8" name="Right Arrow 17"/>
          <p:cNvSpPr/>
          <p:nvPr/>
        </p:nvSpPr>
        <p:spPr>
          <a:xfrm rot="5400000" flipH="1">
            <a:off x="4965784" y="2891200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09" y="1196752"/>
            <a:ext cx="4906587" cy="363474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325684"/>
              </p:ext>
            </p:extLst>
          </p:nvPr>
        </p:nvGraphicFramePr>
        <p:xfrm>
          <a:off x="1475656" y="5136480"/>
          <a:ext cx="6807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06" name="Equation" r:id="rId4" imgW="3403440" imgH="406080" progId="Equation.DSMT4">
                  <p:embed/>
                </p:oleObj>
              </mc:Choice>
              <mc:Fallback>
                <p:oleObj name="Equation" r:id="rId4" imgW="3403440" imgH="40608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136480"/>
                        <a:ext cx="68072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640" y="33265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latin typeface="Arial Black" panose="020B0A04020102020204" pitchFamily="34" charset="0"/>
              </a:rPr>
              <a:t>Primer </a:t>
            </a:r>
            <a:r>
              <a:rPr lang="sr-Latn-RS" sz="2800" b="1" dirty="0" err="1" smtClean="0">
                <a:latin typeface="Arial Black" panose="020B0A04020102020204" pitchFamily="34" charset="0"/>
              </a:rPr>
              <a:t>Gerberovog</a:t>
            </a:r>
            <a:r>
              <a:rPr lang="sr-Latn-RS" sz="2800" b="1" dirty="0" smtClean="0">
                <a:latin typeface="Arial Black" panose="020B0A04020102020204" pitchFamily="34" charset="0"/>
              </a:rPr>
              <a:t> rama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6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769592"/>
              </p:ext>
            </p:extLst>
          </p:nvPr>
        </p:nvGraphicFramePr>
        <p:xfrm>
          <a:off x="1357303" y="511155"/>
          <a:ext cx="5917680" cy="2996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25" name="Equation" r:id="rId3" imgW="2958840" imgH="1498320" progId="Equation.DSMT4">
                  <p:embed/>
                </p:oleObj>
              </mc:Choice>
              <mc:Fallback>
                <p:oleObj name="Equation" r:id="rId3" imgW="2958840" imgH="14983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03" y="511155"/>
                        <a:ext cx="5917680" cy="2996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74397"/>
              </p:ext>
            </p:extLst>
          </p:nvPr>
        </p:nvGraphicFramePr>
        <p:xfrm>
          <a:off x="1362720" y="4065588"/>
          <a:ext cx="2489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26" name="Equation" r:id="rId5" imgW="1244520" imgH="761760" progId="Equation.DSMT4">
                  <p:embed/>
                </p:oleObj>
              </mc:Choice>
              <mc:Fallback>
                <p:oleObj name="Equation" r:id="rId5" imgW="12445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720" y="4065588"/>
                        <a:ext cx="24892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68344" y="4577335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(21)</a:t>
            </a:r>
            <a:endParaRPr lang="sr-Latn-B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668344" y="1772816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(20)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1731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2789502" y="332656"/>
            <a:ext cx="48068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VII: 3</a:t>
            </a:r>
            <a:r>
              <a:rPr lang="sr-Latn-RS" sz="2800" dirty="0" smtClean="0"/>
              <a:t> </a:t>
            </a:r>
            <a:r>
              <a:rPr lang="sr-Latn-RS" sz="2800" dirty="0" smtClean="0">
                <a:sym typeface="Symbol"/>
              </a:rPr>
              <a:t> z  5</a:t>
            </a:r>
            <a:endParaRPr lang="en-US" sz="2800" dirty="0"/>
          </a:p>
        </p:txBody>
      </p:sp>
      <p:sp>
        <p:nvSpPr>
          <p:cNvPr id="13" name="Right Arrow 12"/>
          <p:cNvSpPr/>
          <p:nvPr/>
        </p:nvSpPr>
        <p:spPr>
          <a:xfrm rot="5400000" flipH="1">
            <a:off x="4965784" y="2891200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35215"/>
            <a:ext cx="4806834" cy="462603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045473"/>
              </p:ext>
            </p:extLst>
          </p:nvPr>
        </p:nvGraphicFramePr>
        <p:xfrm>
          <a:off x="6444208" y="1196752"/>
          <a:ext cx="187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0" name="Equation" r:id="rId4" imgW="939600" imgH="419040" progId="Equation.DSMT4">
                  <p:embed/>
                </p:oleObj>
              </mc:Choice>
              <mc:Fallback>
                <p:oleObj name="Equation" r:id="rId4" imgW="939600" imgH="419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1196752"/>
                        <a:ext cx="18796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5400000" flipH="1">
            <a:off x="4317712" y="2891200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24347"/>
              </p:ext>
            </p:extLst>
          </p:nvPr>
        </p:nvGraphicFramePr>
        <p:xfrm>
          <a:off x="1403350" y="894432"/>
          <a:ext cx="55372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60" name="Equation" r:id="rId3" imgW="2768400" imgH="2311200" progId="Equation.DSMT4">
                  <p:embed/>
                </p:oleObj>
              </mc:Choice>
              <mc:Fallback>
                <p:oleObj name="Equation" r:id="rId3" imgW="2768400" imgH="231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894432"/>
                        <a:ext cx="5537200" cy="462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68344" y="2971973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(22)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62820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260181"/>
              </p:ext>
            </p:extLst>
          </p:nvPr>
        </p:nvGraphicFramePr>
        <p:xfrm>
          <a:off x="1494904" y="647328"/>
          <a:ext cx="40132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82" name="Equation" r:id="rId3" imgW="2006280" imgH="1066680" progId="Equation.DSMT4">
                  <p:embed/>
                </p:oleObj>
              </mc:Choice>
              <mc:Fallback>
                <p:oleObj name="Equation" r:id="rId3" imgW="200628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904" y="647328"/>
                        <a:ext cx="4013200" cy="213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68344" y="1481807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(23)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204003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2771800" y="332656"/>
            <a:ext cx="48068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VIII: 5</a:t>
            </a:r>
            <a:r>
              <a:rPr lang="sr-Latn-RS" sz="2800" dirty="0" smtClean="0"/>
              <a:t> </a:t>
            </a:r>
            <a:r>
              <a:rPr lang="sr-Latn-RS" sz="2800" dirty="0" smtClean="0">
                <a:sym typeface="Symbol"/>
              </a:rPr>
              <a:t> z  6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52735"/>
            <a:ext cx="4806834" cy="462603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045473"/>
              </p:ext>
            </p:extLst>
          </p:nvPr>
        </p:nvGraphicFramePr>
        <p:xfrm>
          <a:off x="6443663" y="1196975"/>
          <a:ext cx="187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29" name="Equation" r:id="rId4" imgW="939600" imgH="419040" progId="Equation.DSMT4">
                  <p:embed/>
                </p:oleObj>
              </mc:Choice>
              <mc:Fallback>
                <p:oleObj name="Equation" r:id="rId4" imgW="939600" imgH="419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196975"/>
                        <a:ext cx="1879600" cy="838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 flipH="1">
            <a:off x="4245704" y="2891200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125454"/>
              </p:ext>
            </p:extLst>
          </p:nvPr>
        </p:nvGraphicFramePr>
        <p:xfrm>
          <a:off x="1457504" y="836712"/>
          <a:ext cx="5130720" cy="46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05" name="Equation" r:id="rId3" imgW="2565360" imgH="2311200" progId="Equation.DSMT4">
                  <p:embed/>
                </p:oleObj>
              </mc:Choice>
              <mc:Fallback>
                <p:oleObj name="Equation" r:id="rId3" imgW="2565360" imgH="231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504" y="836712"/>
                        <a:ext cx="5130720" cy="46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68344" y="2971973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(24)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24175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166792"/>
              </p:ext>
            </p:extLst>
          </p:nvPr>
        </p:nvGraphicFramePr>
        <p:xfrm>
          <a:off x="1457325" y="647700"/>
          <a:ext cx="4089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52" name="Equation" r:id="rId3" imgW="2044440" imgH="1066680" progId="Equation.DSMT4">
                  <p:embed/>
                </p:oleObj>
              </mc:Choice>
              <mc:Fallback>
                <p:oleObj name="Equation" r:id="rId3" imgW="204444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647700"/>
                        <a:ext cx="4089400" cy="213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68344" y="1481807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(25)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6478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sp>
        <p:nvSpPr>
          <p:cNvPr id="13" name="TextBox 12"/>
          <p:cNvSpPr txBox="1"/>
          <p:nvPr/>
        </p:nvSpPr>
        <p:spPr>
          <a:xfrm>
            <a:off x="2843808" y="332656"/>
            <a:ext cx="48068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IX: 6</a:t>
            </a:r>
            <a:r>
              <a:rPr lang="sr-Latn-RS" sz="2800" dirty="0" smtClean="0"/>
              <a:t> </a:t>
            </a:r>
            <a:r>
              <a:rPr lang="sr-Latn-RS" sz="2800" dirty="0" smtClean="0">
                <a:sym typeface="Symbol"/>
              </a:rPr>
              <a:t> z  7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52736"/>
            <a:ext cx="4806834" cy="434547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5" name="Right Arrow 14"/>
          <p:cNvSpPr/>
          <p:nvPr/>
        </p:nvSpPr>
        <p:spPr>
          <a:xfrm rot="5400000" flipH="1">
            <a:off x="5042352" y="2603168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625326"/>
              </p:ext>
            </p:extLst>
          </p:nvPr>
        </p:nvGraphicFramePr>
        <p:xfrm>
          <a:off x="1402680" y="608856"/>
          <a:ext cx="5689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13" name="Equation" r:id="rId3" imgW="2844720" imgH="761760" progId="Equation.DSMT4">
                  <p:embed/>
                </p:oleObj>
              </mc:Choice>
              <mc:Fallback>
                <p:oleObj name="Equation" r:id="rId3" imgW="2844720" imgH="7617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680" y="608856"/>
                        <a:ext cx="56896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186093"/>
              </p:ext>
            </p:extLst>
          </p:nvPr>
        </p:nvGraphicFramePr>
        <p:xfrm>
          <a:off x="1447552" y="2780928"/>
          <a:ext cx="2692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14" name="Equation" r:id="rId5" imgW="1346040" imgH="761760" progId="Equation.DSMT4">
                  <p:embed/>
                </p:oleObj>
              </mc:Choice>
              <mc:Fallback>
                <p:oleObj name="Equation" r:id="rId5" imgW="134604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552" y="2780928"/>
                        <a:ext cx="26924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3293196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(27)</a:t>
            </a:r>
            <a:endParaRPr lang="sr-Latn-B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68344" y="1167135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(26)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77397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1331640" y="332656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latin typeface="Arial Black" panose="020B0A04020102020204" pitchFamily="34" charset="0"/>
              </a:rPr>
              <a:t>3</a:t>
            </a:r>
            <a:r>
              <a:rPr lang="en-US" sz="2800" b="1" dirty="0" smtClean="0">
                <a:latin typeface="Arial Black" panose="020B0A04020102020204" pitchFamily="34" charset="0"/>
              </a:rPr>
              <a:t>) </a:t>
            </a:r>
            <a:r>
              <a:rPr lang="sr-Latn-RS" sz="2800" b="1" dirty="0" smtClean="0">
                <a:latin typeface="Arial Black" panose="020B0A04020102020204" pitchFamily="34" charset="0"/>
              </a:rPr>
              <a:t>Presečne veličine u</a:t>
            </a:r>
          </a:p>
          <a:p>
            <a:r>
              <a:rPr lang="sr-Latn-RS" sz="2800" b="1" dirty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   karakterističnim presecima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74255"/>
              </p:ext>
            </p:extLst>
          </p:nvPr>
        </p:nvGraphicFramePr>
        <p:xfrm>
          <a:off x="1476375" y="1470223"/>
          <a:ext cx="2284413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21" name="Equation" r:id="rId3" imgW="1269449" imgH="761669" progId="Equation.DSMT4">
                  <p:embed/>
                </p:oleObj>
              </mc:Choice>
              <mc:Fallback>
                <p:oleObj name="Equation" r:id="rId3" imgW="1269449" imgH="76166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470223"/>
                        <a:ext cx="2284413" cy="13700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530526"/>
              </p:ext>
            </p:extLst>
          </p:nvPr>
        </p:nvGraphicFramePr>
        <p:xfrm>
          <a:off x="3924300" y="1481336"/>
          <a:ext cx="21717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22" name="Equation" r:id="rId5" imgW="1206500" imgH="762000" progId="Equation.DSMT4">
                  <p:embed/>
                </p:oleObj>
              </mc:Choice>
              <mc:Fallback>
                <p:oleObj name="Equation" r:id="rId5" imgW="1206500" imgH="762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481336"/>
                        <a:ext cx="2171700" cy="1371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758917"/>
              </p:ext>
            </p:extLst>
          </p:nvPr>
        </p:nvGraphicFramePr>
        <p:xfrm>
          <a:off x="6300788" y="1481336"/>
          <a:ext cx="22399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23" name="Equation" r:id="rId7" imgW="1244600" imgH="762000" progId="Equation.DSMT4">
                  <p:embed/>
                </p:oleObj>
              </mc:Choice>
              <mc:Fallback>
                <p:oleObj name="Equation" r:id="rId7" imgW="1244600" imgH="762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481336"/>
                        <a:ext cx="2239962" cy="1371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91100"/>
              </p:ext>
            </p:extLst>
          </p:nvPr>
        </p:nvGraphicFramePr>
        <p:xfrm>
          <a:off x="1547664" y="3463632"/>
          <a:ext cx="6984775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6955"/>
                <a:gridCol w="1396955"/>
                <a:gridCol w="1396955"/>
                <a:gridCol w="1396955"/>
                <a:gridCol w="1396955"/>
              </a:tblGrid>
              <a:tr h="388300"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Polje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z</a:t>
                      </a:r>
                      <a:r>
                        <a:rPr lang="sr-Latn-BA" sz="2000" dirty="0" smtClean="0"/>
                        <a:t> </a:t>
                      </a:r>
                      <a:r>
                        <a:rPr lang="en-US" sz="2000" dirty="0" smtClean="0"/>
                        <a:t>[m]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y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err="1" smtClean="0"/>
                        <a:t>M</a:t>
                      </a:r>
                      <a:r>
                        <a:rPr lang="sr-Latn-RS" sz="2000" baseline="-25000" dirty="0" err="1" smtClean="0"/>
                        <a:t>x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sr-Latn-RS" sz="2000" dirty="0" smtClean="0"/>
                        <a:t>m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N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I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50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40</a:t>
                      </a:r>
                      <a:endParaRPr lang="sr-Latn-BA" sz="2000" dirty="0"/>
                    </a:p>
                  </a:txBody>
                  <a:tcPr/>
                </a:tc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1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50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40</a:t>
                      </a:r>
                      <a:endParaRPr lang="sr-Latn-BA" sz="2000" dirty="0"/>
                    </a:p>
                  </a:txBody>
                  <a:tcPr/>
                </a:tc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II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50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40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8300">
                <a:tc vMerge="1">
                  <a:txBody>
                    <a:bodyPr/>
                    <a:lstStyle/>
                    <a:p>
                      <a:pPr algn="ctr"/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40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40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III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2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30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30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4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1</a:t>
                      </a:r>
                      <a:r>
                        <a:rPr lang="sr-Latn-BA" sz="2000" smtClean="0"/>
                        <a:t>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30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547664" y="3028890"/>
            <a:ext cx="69847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BA" sz="2000" i="1" dirty="0" smtClean="0"/>
              <a:t>Vertikalni element rama: Presečne veličine na granicama polja</a:t>
            </a:r>
            <a:endParaRPr lang="sr-Latn-BA" sz="2000" i="1" dirty="0"/>
          </a:p>
        </p:txBody>
      </p:sp>
    </p:spTree>
    <p:extLst>
      <p:ext uri="{BB962C8B-B14F-4D97-AF65-F5344CB8AC3E}">
        <p14:creationId xmlns:p14="http://schemas.microsoft.com/office/powerpoint/2010/main" val="23530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</a:rPr>
              <a:t>1) </a:t>
            </a:r>
            <a:r>
              <a:rPr lang="sr-Latn-RS" sz="2800" b="1" dirty="0" smtClean="0">
                <a:latin typeface="Arial Black" panose="020B0A04020102020204" pitchFamily="34" charset="0"/>
              </a:rPr>
              <a:t>Reakcije i reaktivni moment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38" y="1295202"/>
            <a:ext cx="5891646" cy="39339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217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274360"/>
              </p:ext>
            </p:extLst>
          </p:nvPr>
        </p:nvGraphicFramePr>
        <p:xfrm>
          <a:off x="1547664" y="2783622"/>
          <a:ext cx="6984775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6955"/>
                <a:gridCol w="1396955"/>
                <a:gridCol w="1396955"/>
                <a:gridCol w="1396955"/>
                <a:gridCol w="1396955"/>
              </a:tblGrid>
              <a:tr h="388300"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Polje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z</a:t>
                      </a:r>
                      <a:r>
                        <a:rPr lang="sr-Latn-BA" sz="2000" dirty="0" smtClean="0"/>
                        <a:t> </a:t>
                      </a:r>
                      <a:r>
                        <a:rPr lang="en-US" sz="2000" dirty="0" smtClean="0"/>
                        <a:t>[m]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y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err="1" smtClean="0"/>
                        <a:t>M</a:t>
                      </a:r>
                      <a:r>
                        <a:rPr lang="sr-Latn-RS" sz="2000" baseline="-25000" dirty="0" err="1" smtClean="0"/>
                        <a:t>x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sr-Latn-RS" sz="2000" dirty="0" smtClean="0"/>
                        <a:t>m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N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IV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1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V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20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8300">
                <a:tc vMerge="1">
                  <a:txBody>
                    <a:bodyPr/>
                    <a:lstStyle/>
                    <a:p>
                      <a:pPr algn="ctr"/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VI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2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3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47664" y="2348880"/>
            <a:ext cx="69847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BA" sz="2000" i="1" dirty="0" smtClean="0"/>
              <a:t>Horizontalni element rama: Presečne veličine na granicama polja</a:t>
            </a:r>
            <a:endParaRPr lang="sr-Latn-BA" sz="2000" i="1" dirty="0"/>
          </a:p>
        </p:txBody>
      </p:sp>
      <p:sp>
        <p:nvSpPr>
          <p:cNvPr id="17" name="Rounded Rectangle 16"/>
          <p:cNvSpPr/>
          <p:nvPr/>
        </p:nvSpPr>
        <p:spPr>
          <a:xfrm>
            <a:off x="4572000" y="3557608"/>
            <a:ext cx="936104" cy="79208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205462"/>
              </p:ext>
            </p:extLst>
          </p:nvPr>
        </p:nvGraphicFramePr>
        <p:xfrm>
          <a:off x="1547664" y="695716"/>
          <a:ext cx="2057400" cy="137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51" name="Equation" r:id="rId3" imgW="1143000" imgH="761760" progId="Equation.DSMT4">
                  <p:embed/>
                </p:oleObj>
              </mc:Choice>
              <mc:Fallback>
                <p:oleObj name="Equation" r:id="rId3" imgW="1143000" imgH="761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695716"/>
                        <a:ext cx="2057400" cy="137116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530406"/>
              </p:ext>
            </p:extLst>
          </p:nvPr>
        </p:nvGraphicFramePr>
        <p:xfrm>
          <a:off x="3923928" y="695716"/>
          <a:ext cx="2057400" cy="137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52" name="Equation" r:id="rId5" imgW="1143000" imgH="761760" progId="Equation.DSMT4">
                  <p:embed/>
                </p:oleObj>
              </mc:Choice>
              <mc:Fallback>
                <p:oleObj name="Equation" r:id="rId5" imgW="1143000" imgH="761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695716"/>
                        <a:ext cx="2057400" cy="137116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500732"/>
              </p:ext>
            </p:extLst>
          </p:nvPr>
        </p:nvGraphicFramePr>
        <p:xfrm>
          <a:off x="6292304" y="692696"/>
          <a:ext cx="2240136" cy="137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53" name="Equation" r:id="rId6" imgW="1244520" imgH="761760" progId="Equation.DSMT4">
                  <p:embed/>
                </p:oleObj>
              </mc:Choice>
              <mc:Fallback>
                <p:oleObj name="Equation" r:id="rId6" imgW="1244520" imgH="7617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304" y="692696"/>
                        <a:ext cx="2240136" cy="137116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83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149204"/>
              </p:ext>
            </p:extLst>
          </p:nvPr>
        </p:nvGraphicFramePr>
        <p:xfrm>
          <a:off x="1547664" y="3031584"/>
          <a:ext cx="6984775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6955"/>
                <a:gridCol w="1396955"/>
                <a:gridCol w="1396955"/>
                <a:gridCol w="1396955"/>
                <a:gridCol w="1396955"/>
              </a:tblGrid>
              <a:tr h="388300"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Polje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z</a:t>
                      </a:r>
                      <a:r>
                        <a:rPr lang="sr-Latn-BA" sz="2000" dirty="0" smtClean="0"/>
                        <a:t> </a:t>
                      </a:r>
                      <a:r>
                        <a:rPr lang="en-US" sz="2000" dirty="0" smtClean="0"/>
                        <a:t>[m]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y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err="1" smtClean="0"/>
                        <a:t>M</a:t>
                      </a:r>
                      <a:r>
                        <a:rPr lang="sr-Latn-RS" sz="2000" baseline="-25000" dirty="0" err="1" smtClean="0"/>
                        <a:t>x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sr-Latn-RS" sz="2000" dirty="0" smtClean="0"/>
                        <a:t>m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N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VII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3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/>
                </a:tc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en-US" sz="2000" dirty="0" smtClean="0"/>
                        <a:t>6,667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sr-Latn-BA" sz="2000" dirty="0" smtClean="0"/>
                        <a:t>8,889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/>
                </a:tc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VIII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5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en-US" sz="2000" dirty="0" smtClean="0"/>
                        <a:t>6,667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18,889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8300">
                <a:tc vMerge="1">
                  <a:txBody>
                    <a:bodyPr/>
                    <a:lstStyle/>
                    <a:p>
                      <a:pPr algn="ctr"/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6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IX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6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7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47664" y="2233588"/>
            <a:ext cx="698477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000" i="1" dirty="0" smtClean="0"/>
              <a:t>Horizontalni element rama: Presečne poprečne sile na granicama polja (nastavak)</a:t>
            </a:r>
            <a:endParaRPr lang="sr-Latn-BA" sz="2000" i="1" dirty="0"/>
          </a:p>
        </p:txBody>
      </p:sp>
      <p:sp>
        <p:nvSpPr>
          <p:cNvPr id="17" name="Rounded Rectangle 16"/>
          <p:cNvSpPr/>
          <p:nvPr/>
        </p:nvSpPr>
        <p:spPr>
          <a:xfrm>
            <a:off x="4572000" y="3445530"/>
            <a:ext cx="936104" cy="79208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15800"/>
              </p:ext>
            </p:extLst>
          </p:nvPr>
        </p:nvGraphicFramePr>
        <p:xfrm>
          <a:off x="1403658" y="599992"/>
          <a:ext cx="2507850" cy="13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74" name="Equation" r:id="rId3" imgW="2006280" imgH="1066680" progId="Equation.DSMT4">
                  <p:embed/>
                </p:oleObj>
              </mc:Choice>
              <mc:Fallback>
                <p:oleObj name="Equation" r:id="rId3" imgW="2006280" imgH="1066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58" y="599992"/>
                        <a:ext cx="2507850" cy="13333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745799"/>
              </p:ext>
            </p:extLst>
          </p:nvPr>
        </p:nvGraphicFramePr>
        <p:xfrm>
          <a:off x="4139952" y="600012"/>
          <a:ext cx="2555550" cy="13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75" name="Equation" r:id="rId5" imgW="2044440" imgH="1066680" progId="Equation.DSMT4">
                  <p:embed/>
                </p:oleObj>
              </mc:Choice>
              <mc:Fallback>
                <p:oleObj name="Equation" r:id="rId5" imgW="2044440" imgH="1066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600012"/>
                        <a:ext cx="2555550" cy="13333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358421"/>
              </p:ext>
            </p:extLst>
          </p:nvPr>
        </p:nvGraphicFramePr>
        <p:xfrm>
          <a:off x="6921898" y="816006"/>
          <a:ext cx="1682550" cy="95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76" name="Equation" r:id="rId7" imgW="1346040" imgH="761760" progId="Equation.DSMT4">
                  <p:embed/>
                </p:oleObj>
              </mc:Choice>
              <mc:Fallback>
                <p:oleObj name="Equation" r:id="rId7" imgW="1346040" imgH="761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898" y="816006"/>
                        <a:ext cx="1682550" cy="952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582926"/>
              </p:ext>
            </p:extLst>
          </p:nvPr>
        </p:nvGraphicFramePr>
        <p:xfrm>
          <a:off x="1431440" y="548680"/>
          <a:ext cx="386064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5" name="Equation" r:id="rId3" imgW="1930320" imgH="393480" progId="Equation.DSMT4">
                  <p:embed/>
                </p:oleObj>
              </mc:Choice>
              <mc:Fallback>
                <p:oleObj name="Equation" r:id="rId3" imgW="19303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440" y="548680"/>
                        <a:ext cx="3860640" cy="7869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453194"/>
              </p:ext>
            </p:extLst>
          </p:nvPr>
        </p:nvGraphicFramePr>
        <p:xfrm>
          <a:off x="2267744" y="1908696"/>
          <a:ext cx="16002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6" name="Equation" r:id="rId5" imgW="799920" imgH="203040" progId="Equation.DSMT4">
                  <p:embed/>
                </p:oleObj>
              </mc:Choice>
              <mc:Fallback>
                <p:oleObj name="Equation" r:id="rId5" imgW="79992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908696"/>
                        <a:ext cx="1600200" cy="40481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734670"/>
              </p:ext>
            </p:extLst>
          </p:nvPr>
        </p:nvGraphicFramePr>
        <p:xfrm>
          <a:off x="1331640" y="2921936"/>
          <a:ext cx="401256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7" name="Equation" r:id="rId7" imgW="2006280" imgH="393480" progId="Equation.DSMT4">
                  <p:embed/>
                </p:oleObj>
              </mc:Choice>
              <mc:Fallback>
                <p:oleObj name="Equation" r:id="rId7" imgW="20062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921936"/>
                        <a:ext cx="4012560" cy="7869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534218"/>
              </p:ext>
            </p:extLst>
          </p:nvPr>
        </p:nvGraphicFramePr>
        <p:xfrm>
          <a:off x="2483768" y="1404640"/>
          <a:ext cx="2794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8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404640"/>
                        <a:ext cx="2794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>
            <a:off x="2555776" y="2412752"/>
            <a:ext cx="144016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678500"/>
              </p:ext>
            </p:extLst>
          </p:nvPr>
        </p:nvGraphicFramePr>
        <p:xfrm>
          <a:off x="2492400" y="3664124"/>
          <a:ext cx="2794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9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400" y="3664124"/>
                        <a:ext cx="2794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016552"/>
              </p:ext>
            </p:extLst>
          </p:nvPr>
        </p:nvGraphicFramePr>
        <p:xfrm>
          <a:off x="1335087" y="4159448"/>
          <a:ext cx="6278400" cy="62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0" name="Equation" r:id="rId13" imgW="3924000" imgH="393480" progId="Equation.DSMT4">
                  <p:embed/>
                </p:oleObj>
              </mc:Choice>
              <mc:Fallback>
                <p:oleObj name="Equation" r:id="rId13" imgW="392400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7" y="4159448"/>
                        <a:ext cx="6278400" cy="629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882231"/>
              </p:ext>
            </p:extLst>
          </p:nvPr>
        </p:nvGraphicFramePr>
        <p:xfrm>
          <a:off x="1331640" y="5149056"/>
          <a:ext cx="37576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1" name="Equation" r:id="rId15" imgW="1879560" imgH="291960" progId="Equation.DSMT4">
                  <p:embed/>
                </p:oleObj>
              </mc:Choice>
              <mc:Fallback>
                <p:oleObj name="Equation" r:id="rId15" imgW="1879560" imgH="2919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149056"/>
                        <a:ext cx="3757613" cy="584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68344" y="620688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(28)</a:t>
            </a:r>
            <a:endParaRPr lang="sr-Latn-B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68344" y="1836688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(29)</a:t>
            </a:r>
            <a:endParaRPr lang="sr-Latn-B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68344" y="2959199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(30)</a:t>
            </a:r>
            <a:endParaRPr lang="sr-Latn-B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668344" y="4183335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(31)</a:t>
            </a:r>
            <a:endParaRPr lang="sr-Latn-BA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68344" y="5149056"/>
            <a:ext cx="100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3</a:t>
            </a:r>
            <a:r>
              <a:rPr lang="sr-Latn-RS" sz="2400" dirty="0" smtClean="0"/>
              <a:t>2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292692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267744" y="5981218"/>
            <a:ext cx="565099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000" i="1" dirty="0" smtClean="0"/>
              <a:t>Statički dijagrami zadatog rama</a:t>
            </a:r>
            <a:r>
              <a:rPr lang="sr-Latn-BA" sz="2000" i="1" dirty="0" smtClean="0"/>
              <a:t> </a:t>
            </a:r>
            <a:endParaRPr lang="sr-Latn-BA" sz="2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36711"/>
            <a:ext cx="5650992" cy="515264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331640" y="26064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latin typeface="Arial Black" panose="020B0A04020102020204" pitchFamily="34" charset="0"/>
              </a:rPr>
              <a:t>4</a:t>
            </a:r>
            <a:r>
              <a:rPr lang="en-US" sz="2800" b="1" dirty="0" smtClean="0">
                <a:latin typeface="Arial Black" panose="020B0A04020102020204" pitchFamily="34" charset="0"/>
              </a:rPr>
              <a:t>) </a:t>
            </a:r>
            <a:r>
              <a:rPr lang="sr-Latn-RS" sz="2800" b="1" dirty="0" smtClean="0">
                <a:latin typeface="Arial Black" panose="020B0A04020102020204" pitchFamily="34" charset="0"/>
              </a:rPr>
              <a:t>Statički dijagrami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</a:t>
            </a:r>
            <a:r>
              <a:rPr lang="sr-Latn-RS" sz="3200" b="1" dirty="0" err="1" smtClean="0"/>
              <a:t>ešetke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Latn-RS" sz="3000" dirty="0" smtClean="0"/>
              <a:t>Rešetka je konstrukcija obrazovana od pravih štapova kojima su (može se smatrati) krajevi zglobno vezani.</a:t>
            </a:r>
          </a:p>
          <a:p>
            <a:pPr algn="just"/>
            <a:r>
              <a:rPr lang="sr-Latn-RS" sz="3000" dirty="0" smtClean="0"/>
              <a:t>Ako svi štapovi leže u jednoj ravni reč je o ravnoj rešetki. U protivnom je reč o prostornoj rešetki.</a:t>
            </a:r>
          </a:p>
          <a:p>
            <a:pPr algn="just"/>
            <a:r>
              <a:rPr lang="sr-Latn-RS" sz="3000" dirty="0" smtClean="0"/>
              <a:t>Štapovi rešetke se u praksi vežu zakovicama, </a:t>
            </a:r>
            <a:r>
              <a:rPr lang="sr-Latn-RS" sz="3000" dirty="0" err="1" smtClean="0"/>
              <a:t>zavrtnjevima</a:t>
            </a:r>
            <a:r>
              <a:rPr lang="sr-Latn-RS" sz="3000" dirty="0" smtClean="0"/>
              <a:t> ili </a:t>
            </a:r>
            <a:r>
              <a:rPr lang="sr-Latn-RS" sz="3000" dirty="0" err="1" smtClean="0"/>
              <a:t>zavarenim</a:t>
            </a:r>
            <a:r>
              <a:rPr lang="sr-Latn-RS" sz="3000" dirty="0" smtClean="0"/>
              <a:t> spojevima.</a:t>
            </a:r>
          </a:p>
          <a:p>
            <a:pPr algn="just"/>
            <a:r>
              <a:rPr lang="sr-Latn-RS" sz="3000" dirty="0" smtClean="0"/>
              <a:t>I takve veze se smatraju zglobnim vezama (tj. vezama koje ne prenos</a:t>
            </a:r>
            <a:r>
              <a:rPr lang="en-US" sz="3000" dirty="0" smtClean="0"/>
              <a:t>e</a:t>
            </a:r>
            <a:r>
              <a:rPr lang="sr-Latn-RS" sz="3000" dirty="0" smtClean="0"/>
              <a:t> moment)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5514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Rešetka je opterećena silama koje deluju u zglobovima – </a:t>
            </a:r>
            <a:r>
              <a:rPr lang="sr-Latn-RS" sz="3000" i="1" dirty="0" smtClean="0"/>
              <a:t>takozvanim čvorovima</a:t>
            </a:r>
            <a:r>
              <a:rPr lang="sr-Latn-RS" sz="3000" dirty="0" smtClean="0"/>
              <a:t>.</a:t>
            </a:r>
          </a:p>
          <a:p>
            <a:pPr algn="just"/>
            <a:r>
              <a:rPr lang="sr-Latn-RS" sz="3000" dirty="0" smtClean="0"/>
              <a:t>Težine štapova se zanemaruju.</a:t>
            </a:r>
          </a:p>
          <a:p>
            <a:pPr algn="just"/>
            <a:r>
              <a:rPr lang="sr-Latn-RS" sz="3000" dirty="0"/>
              <a:t>Trenje u zglobovima se zanemaruje</a:t>
            </a:r>
            <a:r>
              <a:rPr lang="sr-Latn-RS" sz="3000" dirty="0" smtClean="0"/>
              <a:t>.</a:t>
            </a:r>
          </a:p>
          <a:p>
            <a:pPr algn="just"/>
            <a:r>
              <a:rPr lang="sr-Latn-RS" sz="3000" dirty="0" smtClean="0"/>
              <a:t>U slučaju da se težine štapova uzmu u obzir, proporcionalno ih treba rasporediti na dva čvora na krajevima svakog od štapova.</a:t>
            </a:r>
          </a:p>
          <a:p>
            <a:pPr algn="just"/>
            <a:r>
              <a:rPr lang="sr-Latn-RS" sz="3000" dirty="0" smtClean="0"/>
              <a:t>Smatra se da su štapovi rešetke opterećeni (napregnuti) samo na zatezanje ili pritisak.</a:t>
            </a:r>
          </a:p>
          <a:p>
            <a:pPr algn="just"/>
            <a:r>
              <a:rPr lang="sr-Latn-RS" sz="3000" dirty="0" smtClean="0"/>
              <a:t>Rešetke se obrazuju od pravih štapova koji se zglobno vežu u trouglove.</a:t>
            </a:r>
          </a:p>
          <a:p>
            <a:pPr algn="just"/>
            <a:endParaRPr lang="sr-Latn-RS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9297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Zglobnim vezivanjem pravih štapova u trouglove dobijamo stabilnu rešetku.</a:t>
            </a:r>
          </a:p>
          <a:p>
            <a:pPr algn="just"/>
            <a:r>
              <a:rPr lang="sr-Latn-RS" sz="3000" dirty="0" smtClean="0"/>
              <a:t>Stabilnost štapova zglobno vezanih u trougao, prema narednoj slici je očigledna.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051720" y="5271591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stabilnost štapova zglobno vezanih u trougao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80" y="2852936"/>
            <a:ext cx="3279371" cy="238783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524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Ako bi se rešetka obrazovala od npr. štapova zglobno vezanih u četvorougao, takva rešetka bi bila nestabilna.</a:t>
            </a:r>
          </a:p>
          <a:p>
            <a:pPr algn="just"/>
            <a:r>
              <a:rPr lang="sr-Latn-RS" sz="3000" dirty="0" smtClean="0"/>
              <a:t>Nestabilnost štapova zglobno vezanih u četvorougao prikazana je na </a:t>
            </a:r>
            <a:r>
              <a:rPr lang="sr-Latn-RS" sz="3000" dirty="0" err="1" smtClean="0"/>
              <a:t>naredoj</a:t>
            </a:r>
            <a:r>
              <a:rPr lang="sr-Latn-RS" sz="3000" dirty="0" smtClean="0"/>
              <a:t> slici.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1547664" y="5703639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nestabilnost štapova zglobno vezanih u četvorougao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40968"/>
            <a:ext cx="4470170" cy="2506287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35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Pri formiranju rešetke najpre se međusobno povežu tri štapa, a zatim se nadograđuju ostali trouglovi.</a:t>
            </a:r>
          </a:p>
          <a:p>
            <a:pPr algn="just"/>
            <a:r>
              <a:rPr lang="sr-Latn-RS" sz="3000" dirty="0" smtClean="0"/>
              <a:t>Za nadogradnju novog </a:t>
            </a:r>
            <a:r>
              <a:rPr lang="sr-Latn-RS" sz="3000" dirty="0" err="1" smtClean="0"/>
              <a:t>štapnog</a:t>
            </a:r>
            <a:r>
              <a:rPr lang="sr-Latn-RS" sz="3000" dirty="0" smtClean="0"/>
              <a:t> trougla potrebna su dva (2) nova štapa i jedan (1) novi čvor.</a:t>
            </a:r>
          </a:p>
          <a:p>
            <a:pPr algn="just"/>
            <a:r>
              <a:rPr lang="sr-Latn-RS" sz="3000" dirty="0" smtClean="0"/>
              <a:t>Rešetka sa dva trougla imala bi ukupno č=4 čvora.</a:t>
            </a:r>
          </a:p>
          <a:p>
            <a:pPr algn="just"/>
            <a:r>
              <a:rPr lang="sr-Latn-RS" sz="3000" dirty="0" smtClean="0"/>
              <a:t>Z nadogradnju novog trougla potrebno je:</a:t>
            </a:r>
          </a:p>
          <a:p>
            <a:pPr lvl="1" algn="just"/>
            <a:r>
              <a:rPr lang="sr-Latn-RS" dirty="0" smtClean="0"/>
              <a:t>č</a:t>
            </a:r>
            <a:r>
              <a:rPr lang="en-US" dirty="0" smtClean="0"/>
              <a:t> </a:t>
            </a:r>
            <a:r>
              <a:rPr lang="sr-Latn-RS" dirty="0" smtClean="0">
                <a:sym typeface="Symbol"/>
              </a:rPr>
              <a:t></a:t>
            </a:r>
            <a:r>
              <a:rPr lang="en-US" dirty="0" smtClean="0">
                <a:sym typeface="Symbol"/>
              </a:rPr>
              <a:t> </a:t>
            </a:r>
            <a:r>
              <a:rPr lang="sr-Latn-RS" dirty="0" smtClean="0"/>
              <a:t>3 novih čvorova i</a:t>
            </a:r>
          </a:p>
          <a:p>
            <a:pPr lvl="1" algn="just"/>
            <a:r>
              <a:rPr lang="sr-Latn-RS" dirty="0" smtClean="0"/>
              <a:t>š</a:t>
            </a:r>
            <a:r>
              <a:rPr lang="en-US" dirty="0" smtClean="0"/>
              <a:t> </a:t>
            </a:r>
            <a:r>
              <a:rPr lang="sr-Latn-RS" dirty="0" smtClean="0"/>
              <a:t>=</a:t>
            </a:r>
            <a:r>
              <a:rPr lang="en-US" dirty="0" smtClean="0"/>
              <a:t> </a:t>
            </a:r>
            <a:r>
              <a:rPr lang="sr-Latn-RS" dirty="0" smtClean="0"/>
              <a:t>2č</a:t>
            </a:r>
            <a:r>
              <a:rPr lang="en-US" dirty="0" smtClean="0"/>
              <a:t> </a:t>
            </a:r>
            <a:r>
              <a:rPr lang="sr-Latn-RS" dirty="0" smtClean="0">
                <a:sym typeface="Symbol"/>
              </a:rPr>
              <a:t></a:t>
            </a:r>
            <a:r>
              <a:rPr lang="en-US" dirty="0" smtClean="0">
                <a:sym typeface="Symbol"/>
              </a:rPr>
              <a:t> </a:t>
            </a:r>
            <a:r>
              <a:rPr lang="sr-Latn-RS" dirty="0" smtClean="0"/>
              <a:t>3 novih štapova.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9092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Ako je</a:t>
            </a:r>
          </a:p>
          <a:p>
            <a:pPr marL="82296" indent="0" algn="just">
              <a:buNone/>
            </a:pPr>
            <a:r>
              <a:rPr lang="sr-Latn-RS" sz="3000" dirty="0" smtClean="0"/>
              <a:t>		rešetka je stabilna i statički 				određena (možemo joj odrediti 			sile u svim 	štapovima).</a:t>
            </a:r>
          </a:p>
          <a:p>
            <a:pPr algn="just"/>
            <a:r>
              <a:rPr lang="sr-Latn-RS" sz="3000" dirty="0" smtClean="0"/>
              <a:t>Rešetka kao konstrukcija oslanja se tako da postoje tri (3) reakcije veza koje se mogu odrediti iz tri (3) statička uslova ravnoteže.</a:t>
            </a:r>
          </a:p>
          <a:p>
            <a:pPr algn="just"/>
            <a:r>
              <a:rPr lang="sr-Latn-RS" sz="3000" dirty="0" smtClean="0"/>
              <a:t>Analiza konkretne rešetke svodi se na određivanje reakcija, a zatim i određivanje sila u štapovima.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206198"/>
              </p:ext>
            </p:extLst>
          </p:nvPr>
        </p:nvGraphicFramePr>
        <p:xfrm>
          <a:off x="3187700" y="696913"/>
          <a:ext cx="1244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7" name="Equation" r:id="rId4" imgW="622080" imgH="177480" progId="Equation.DSMT4">
                  <p:embed/>
                </p:oleObj>
              </mc:Choice>
              <mc:Fallback>
                <p:oleObj name="Equation" r:id="rId4" imgW="622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696913"/>
                        <a:ext cx="1244600" cy="35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500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030692"/>
              </p:ext>
            </p:extLst>
          </p:nvPr>
        </p:nvGraphicFramePr>
        <p:xfrm>
          <a:off x="1463675" y="1147936"/>
          <a:ext cx="56642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52" name="Equation" r:id="rId3" imgW="2831760" imgH="1752480" progId="Equation.DSMT4">
                  <p:embed/>
                </p:oleObj>
              </mc:Choice>
              <mc:Fallback>
                <p:oleObj name="Equation" r:id="rId3" imgW="2831760" imgH="1752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1147936"/>
                        <a:ext cx="56642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9770" y="2522190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1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31593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Rešetke koje ćemo izučavati pripadaće grupi ravnih rešetki.</a:t>
            </a:r>
          </a:p>
          <a:p>
            <a:pPr algn="just"/>
            <a:r>
              <a:rPr lang="sr-Latn-RS" sz="3000" dirty="0" smtClean="0"/>
              <a:t>Sile u štapovima rešetki određivaćemo primenom:</a:t>
            </a:r>
          </a:p>
          <a:p>
            <a:pPr lvl="1" algn="just"/>
            <a:r>
              <a:rPr lang="sr-Latn-RS" sz="2600" dirty="0" smtClean="0"/>
              <a:t>Metoda isecanja (izrezivanja) čvorova i</a:t>
            </a:r>
          </a:p>
          <a:p>
            <a:pPr lvl="1" algn="just"/>
            <a:r>
              <a:rPr lang="sr-Latn-RS" sz="2600" dirty="0" smtClean="0"/>
              <a:t>Metoda preseka (Riterovog metoda).</a:t>
            </a:r>
          </a:p>
          <a:p>
            <a:pPr algn="just"/>
            <a:r>
              <a:rPr lang="sr-Latn-RS" sz="3000" dirty="0" smtClean="0"/>
              <a:t>Oba navedena metoda su analitička.</a:t>
            </a:r>
          </a:p>
          <a:p>
            <a:pPr algn="just"/>
            <a:r>
              <a:rPr lang="sr-Latn-RS" sz="3000" dirty="0" smtClean="0"/>
              <a:t>U literaturi se za određivanje sila u štapovima rešetki sreću i grafički metodi kao (</a:t>
            </a:r>
            <a:r>
              <a:rPr lang="sr-Latn-RS" sz="3000" dirty="0" err="1" smtClean="0"/>
              <a:t>Kremonin</a:t>
            </a:r>
            <a:r>
              <a:rPr lang="sr-Latn-RS" sz="3000" dirty="0" smtClean="0"/>
              <a:t> i </a:t>
            </a:r>
            <a:r>
              <a:rPr lang="sr-Latn-RS" sz="3000" dirty="0" err="1" smtClean="0"/>
              <a:t>Kulmanov</a:t>
            </a:r>
            <a:r>
              <a:rPr lang="sr-Latn-RS" sz="3000" dirty="0" smtClean="0"/>
              <a:t>) koji su sa razvojem računarske tehnike potisnuti.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56778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b="1" dirty="0" smtClean="0"/>
              <a:t>Primena metoda isecanja čvorova</a:t>
            </a:r>
          </a:p>
          <a:p>
            <a:pPr marL="82296" indent="0" algn="just">
              <a:buNone/>
            </a:pPr>
            <a:r>
              <a:rPr lang="sr-Latn-RS" dirty="0" smtClean="0"/>
              <a:t>   Ovaj metod se sastoji u sledećem:</a:t>
            </a:r>
          </a:p>
          <a:p>
            <a:pPr marL="916686" lvl="1" indent="-514350" algn="just"/>
            <a:r>
              <a:rPr lang="sr-Latn-RS" dirty="0" smtClean="0"/>
              <a:t>Iz statičkih uslova ravnoteže odrede se reakcije.</a:t>
            </a:r>
          </a:p>
          <a:p>
            <a:pPr marL="916686" lvl="1" indent="-514350" algn="just"/>
            <a:r>
              <a:rPr lang="sr-Latn-RS" dirty="0" smtClean="0"/>
              <a:t>Zatim se zamišljenim sečenjem štapova iseca čvor po čvor i zamišljeno odvaja od ostatka rešetke.</a:t>
            </a:r>
          </a:p>
          <a:p>
            <a:pPr marL="916686" lvl="1" indent="-514350" algn="just"/>
            <a:r>
              <a:rPr lang="sr-Latn-RS" dirty="0" smtClean="0"/>
              <a:t>Uticaj „preostalog“ dela rešetke </a:t>
            </a:r>
            <a:r>
              <a:rPr lang="sr-Latn-RS" dirty="0" err="1" smtClean="0"/>
              <a:t>nadomeštamo</a:t>
            </a:r>
            <a:r>
              <a:rPr lang="sr-Latn-RS" dirty="0" smtClean="0"/>
              <a:t> silama u pravcu štapova.</a:t>
            </a:r>
          </a:p>
          <a:p>
            <a:pPr marL="916686" lvl="1" indent="-514350" algn="just"/>
            <a:r>
              <a:rPr lang="sr-Latn-RS" dirty="0" smtClean="0"/>
              <a:t>Smer sila u pravcu štapova se pretpostavi, a račun će na kraju pokazati da li smo u pretpostavci pogrešili.</a:t>
            </a:r>
          </a:p>
          <a:p>
            <a:pPr marL="82296" indent="0" algn="just">
              <a:buNone/>
            </a:pPr>
            <a:endParaRPr lang="sr-Latn-RS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976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marL="916686" lvl="1" indent="-514350" algn="just"/>
            <a:r>
              <a:rPr lang="sr-Latn-RS" dirty="0" smtClean="0"/>
              <a:t>Za svaki od čvorova vezan je sistem  </a:t>
            </a:r>
            <a:r>
              <a:rPr lang="sr-Latn-RS" dirty="0" err="1" smtClean="0"/>
              <a:t>sučeljnih</a:t>
            </a:r>
            <a:r>
              <a:rPr lang="sr-Latn-RS" dirty="0" smtClean="0"/>
              <a:t> sila.</a:t>
            </a:r>
          </a:p>
          <a:p>
            <a:pPr marL="916686" lvl="1" indent="-514350" algn="just"/>
            <a:r>
              <a:rPr lang="sr-Latn-RS" dirty="0" smtClean="0"/>
              <a:t>Pri određivanju sila u štapovima krećemo od čvora u kojem su dve </a:t>
            </a:r>
            <a:r>
              <a:rPr lang="sr-Latn-RS" dirty="0" err="1" smtClean="0"/>
              <a:t>štapne</a:t>
            </a:r>
            <a:r>
              <a:rPr lang="sr-Latn-RS" dirty="0" smtClean="0"/>
              <a:t> sile nepoznate (takav čvor uvek postoji).</a:t>
            </a:r>
          </a:p>
          <a:p>
            <a:pPr marL="916686" lvl="1" indent="-514350" algn="just"/>
            <a:r>
              <a:rPr lang="sr-Latn-RS" dirty="0" smtClean="0"/>
              <a:t>Nakon toga se prelazi na naredni čvor sa najviše dve nepoznate </a:t>
            </a:r>
            <a:r>
              <a:rPr lang="sr-Latn-RS" dirty="0" err="1" smtClean="0"/>
              <a:t>štapne</a:t>
            </a:r>
            <a:r>
              <a:rPr lang="sr-Latn-RS" dirty="0" smtClean="0"/>
              <a:t> sile.</a:t>
            </a:r>
          </a:p>
          <a:p>
            <a:pPr marL="916686" lvl="1" indent="-514350" algn="just"/>
            <a:r>
              <a:rPr lang="sr-Latn-RS" dirty="0" smtClean="0"/>
              <a:t>Kod narednog čvora promeni se smer sile u štapu koji je zajednički sa prethodnim čvorom.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4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90" y="2996952"/>
            <a:ext cx="4470170" cy="2387831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41990" y="5421417"/>
            <a:ext cx="447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primer 1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76672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P</a:t>
            </a:r>
            <a:r>
              <a:rPr lang="sr-Latn-RS" sz="2800" b="1" dirty="0" err="1" smtClean="0">
                <a:latin typeface="Arial Black" pitchFamily="34" charset="0"/>
              </a:rPr>
              <a:t>rimer</a:t>
            </a:r>
            <a:r>
              <a:rPr lang="sr-Latn-RS" sz="2800" b="1" dirty="0" smtClean="0">
                <a:latin typeface="Arial Black" pitchFamily="34" charset="0"/>
              </a:rPr>
              <a:t> ravne rešetke</a:t>
            </a:r>
          </a:p>
          <a:p>
            <a:pPr algn="just"/>
            <a:endParaRPr lang="sr-Latn-RS" sz="1400" dirty="0" smtClean="0"/>
          </a:p>
          <a:p>
            <a:pPr algn="just"/>
            <a:r>
              <a:rPr lang="sr-Latn-RS" sz="2800" dirty="0" smtClean="0"/>
              <a:t>Za rešetku obrazovanu od štapova zglobno vezanih u tri </a:t>
            </a:r>
            <a:r>
              <a:rPr lang="sr-Latn-RS" sz="2800" dirty="0" err="1" smtClean="0"/>
              <a:t>jednakostranična</a:t>
            </a:r>
            <a:r>
              <a:rPr lang="sr-Latn-RS" sz="2800" dirty="0" smtClean="0"/>
              <a:t> trougla stranice dužine </a:t>
            </a:r>
            <a:r>
              <a:rPr lang="sr-Latn-RS" sz="2800" i="1" dirty="0" smtClean="0"/>
              <a:t>l</a:t>
            </a:r>
            <a:r>
              <a:rPr lang="sr-Latn-RS" sz="2800" dirty="0" smtClean="0"/>
              <a:t>, </a:t>
            </a:r>
            <a:r>
              <a:rPr lang="sr-Latn-RS" sz="2800" dirty="0" smtClean="0">
                <a:solidFill>
                  <a:srgbClr val="FF0000"/>
                </a:solidFill>
              </a:rPr>
              <a:t>metodom isecanja čvorova </a:t>
            </a:r>
            <a:r>
              <a:rPr lang="sr-Latn-RS" sz="2800" dirty="0" smtClean="0"/>
              <a:t>odrediti sile u štapovima.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299695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Podaci:</a:t>
            </a:r>
          </a:p>
          <a:p>
            <a:r>
              <a:rPr lang="sr-Latn-RS" sz="2400" dirty="0" smtClean="0"/>
              <a:t>F</a:t>
            </a:r>
            <a:r>
              <a:rPr lang="sr-Latn-RS" sz="2400" baseline="-25000" dirty="0" smtClean="0"/>
              <a:t>1</a:t>
            </a:r>
            <a:r>
              <a:rPr lang="sr-Latn-RS" sz="2400" dirty="0" smtClean="0"/>
              <a:t> = </a:t>
            </a:r>
            <a:r>
              <a:rPr lang="en-US" sz="2400" dirty="0" smtClean="0"/>
              <a:t>2</a:t>
            </a:r>
            <a:r>
              <a:rPr lang="sr-Latn-RS" sz="2400" dirty="0" smtClean="0"/>
              <a:t>0 </a:t>
            </a:r>
            <a:r>
              <a:rPr lang="sr-Latn-RS" sz="2400" dirty="0" err="1" smtClean="0"/>
              <a:t>kN</a:t>
            </a:r>
            <a:endParaRPr lang="sr-Latn-RS" sz="2400" dirty="0" smtClean="0"/>
          </a:p>
          <a:p>
            <a:r>
              <a:rPr lang="sr-Latn-RS" sz="2400" dirty="0" smtClean="0"/>
              <a:t>F</a:t>
            </a:r>
            <a:r>
              <a:rPr lang="sr-Latn-RS" sz="2400" baseline="-25000" dirty="0" smtClean="0"/>
              <a:t>2</a:t>
            </a:r>
            <a:r>
              <a:rPr lang="sr-Latn-RS" sz="2400" dirty="0" smtClean="0"/>
              <a:t> = </a:t>
            </a:r>
            <a:r>
              <a:rPr lang="en-US" sz="2400" dirty="0" smtClean="0"/>
              <a:t>4</a:t>
            </a:r>
            <a:r>
              <a:rPr lang="sr-Latn-RS" sz="2400" dirty="0" smtClean="0"/>
              <a:t>0 </a:t>
            </a:r>
            <a:r>
              <a:rPr lang="sr-Latn-RS" sz="2400" dirty="0" err="1" smtClean="0"/>
              <a:t>kN</a:t>
            </a:r>
            <a:r>
              <a:rPr lang="sr-Latn-R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45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03648" y="4046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1) </a:t>
            </a:r>
            <a:r>
              <a:rPr lang="sr-Latn-RS" sz="2800" b="1" dirty="0" smtClean="0">
                <a:latin typeface="Arial Black" pitchFamily="34" charset="0"/>
              </a:rPr>
              <a:t>R</a:t>
            </a:r>
            <a:r>
              <a:rPr lang="en-US" sz="2800" b="1" dirty="0" err="1" smtClean="0">
                <a:latin typeface="Arial Black" pitchFamily="34" charset="0"/>
              </a:rPr>
              <a:t>eakcije</a:t>
            </a:r>
            <a:endParaRPr lang="sr-Latn-RS" sz="2800" b="1" dirty="0" smtClean="0">
              <a:latin typeface="Arial Black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761390"/>
              </p:ext>
            </p:extLst>
          </p:nvPr>
        </p:nvGraphicFramePr>
        <p:xfrm>
          <a:off x="1571360" y="4572032"/>
          <a:ext cx="3931416" cy="17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44" name="Equation" r:id="rId3" imgW="2184120" imgH="965160" progId="Equation.DSMT4">
                  <p:embed/>
                </p:oleObj>
              </mc:Choice>
              <mc:Fallback>
                <p:oleObj name="Equation" r:id="rId3" imgW="218412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360" y="4572032"/>
                        <a:ext cx="3931416" cy="1737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24328" y="501317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(1)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5530043" cy="29052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562237" y="40050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</a:p>
        </p:txBody>
      </p:sp>
    </p:spTree>
    <p:extLst>
      <p:ext uri="{BB962C8B-B14F-4D97-AF65-F5344CB8AC3E}">
        <p14:creationId xmlns:p14="http://schemas.microsoft.com/office/powerpoint/2010/main" val="282601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40466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prvog uslova u (1) dobijamo X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059687"/>
              </p:ext>
            </p:extLst>
          </p:nvPr>
        </p:nvGraphicFramePr>
        <p:xfrm>
          <a:off x="1331640" y="1215916"/>
          <a:ext cx="210816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8" name="Equation" r:id="rId3" imgW="1054080" imgH="228600" progId="Equation.DSMT4">
                  <p:embed/>
                </p:oleObj>
              </mc:Choice>
              <mc:Fallback>
                <p:oleObj name="Equation" r:id="rId3" imgW="1054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215916"/>
                        <a:ext cx="210816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72640" y="1124744"/>
            <a:ext cx="11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(2)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143610"/>
              </p:ext>
            </p:extLst>
          </p:nvPr>
        </p:nvGraphicFramePr>
        <p:xfrm>
          <a:off x="1331640" y="2525787"/>
          <a:ext cx="574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9" name="Equation" r:id="rId5" imgW="2869920" imgH="393480" progId="Equation.DSMT4">
                  <p:embed/>
                </p:oleObj>
              </mc:Choice>
              <mc:Fallback>
                <p:oleObj name="Equation" r:id="rId5" imgW="28699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525787"/>
                        <a:ext cx="5740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337218"/>
              </p:ext>
            </p:extLst>
          </p:nvPr>
        </p:nvGraphicFramePr>
        <p:xfrm>
          <a:off x="1371328" y="3547864"/>
          <a:ext cx="165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40" name="Equation" r:id="rId7" imgW="825480" imgH="228600" progId="Equation.DSMT4">
                  <p:embed/>
                </p:oleObj>
              </mc:Choice>
              <mc:Fallback>
                <p:oleObj name="Equation" r:id="rId7" imgW="8254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328" y="3547864"/>
                        <a:ext cx="16510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005788"/>
              </p:ext>
            </p:extLst>
          </p:nvPr>
        </p:nvGraphicFramePr>
        <p:xfrm>
          <a:off x="1331640" y="4941168"/>
          <a:ext cx="436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41" name="Equation" r:id="rId9" imgW="2184120" imgH="228600" progId="Equation.DSMT4">
                  <p:embed/>
                </p:oleObj>
              </mc:Choice>
              <mc:Fallback>
                <p:oleObj name="Equation" r:id="rId9" imgW="218412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941168"/>
                        <a:ext cx="4368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056386"/>
              </p:ext>
            </p:extLst>
          </p:nvPr>
        </p:nvGraphicFramePr>
        <p:xfrm>
          <a:off x="1355452" y="5733256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42" name="Equation" r:id="rId11" imgW="927000" imgH="228600" progId="Equation.DSMT4">
                  <p:embed/>
                </p:oleObj>
              </mc:Choice>
              <mc:Fallback>
                <p:oleObj name="Equation" r:id="rId11" imgW="9270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452" y="5733256"/>
                        <a:ext cx="18542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59632" y="189766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trećeg uslova u (1) sledi Y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96336" y="2545740"/>
            <a:ext cx="11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(3)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96336" y="3337828"/>
            <a:ext cx="11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(4)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259632" y="420192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Sa (4), iz drugog uslova u (1) sledi Y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96336" y="4797152"/>
            <a:ext cx="11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(5)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596336" y="5570076"/>
            <a:ext cx="11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954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46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404664"/>
            <a:ext cx="744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latin typeface="Arial Black" pitchFamily="34" charset="0"/>
              </a:rPr>
              <a:t>2</a:t>
            </a:r>
            <a:r>
              <a:rPr lang="en-US" sz="2800" b="1" dirty="0" smtClean="0">
                <a:latin typeface="Arial Black" pitchFamily="34" charset="0"/>
              </a:rPr>
              <a:t>) </a:t>
            </a:r>
            <a:r>
              <a:rPr lang="sr-Latn-RS" sz="2800" b="1" dirty="0" smtClean="0">
                <a:latin typeface="Arial Black" pitchFamily="34" charset="0"/>
              </a:rPr>
              <a:t>Sile u štapovima </a:t>
            </a:r>
            <a:r>
              <a:rPr lang="sr-Latn-RS" sz="2800" b="1" dirty="0" smtClean="0">
                <a:latin typeface="Arial Black" pitchFamily="34" charset="0"/>
                <a:sym typeface="Symbol"/>
              </a:rPr>
              <a:t> Primena</a:t>
            </a:r>
          </a:p>
          <a:p>
            <a:r>
              <a:rPr lang="sr-Latn-RS" sz="2800" b="1" dirty="0">
                <a:latin typeface="Arial Black" pitchFamily="34" charset="0"/>
                <a:sym typeface="Symbol"/>
              </a:rPr>
              <a:t> </a:t>
            </a:r>
            <a:r>
              <a:rPr lang="sr-Latn-RS" sz="2800" b="1" dirty="0" smtClean="0">
                <a:latin typeface="Arial Black" pitchFamily="34" charset="0"/>
                <a:sym typeface="Symbol"/>
              </a:rPr>
              <a:t>   metoda isecanja čvorova</a:t>
            </a:r>
            <a:endParaRPr lang="sr-Latn-RS" sz="2800" b="1" dirty="0" smtClean="0"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460990"/>
            <a:ext cx="1870364" cy="1845426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03326" y="178613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+mj-lt"/>
              </a:rPr>
              <a:t>Čvor 4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66702"/>
              </p:ext>
            </p:extLst>
          </p:nvPr>
        </p:nvGraphicFramePr>
        <p:xfrm>
          <a:off x="1450975" y="5103813"/>
          <a:ext cx="3581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9" name="Equation" r:id="rId4" imgW="1790640" imgH="533160" progId="Equation.DSMT4">
                  <p:embed/>
                </p:oleObj>
              </mc:Choice>
              <mc:Fallback>
                <p:oleObj name="Equation" r:id="rId4" imgW="179064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5103813"/>
                        <a:ext cx="3581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03648" y="443711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6336" y="5248364"/>
            <a:ext cx="11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(7)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02" y="1426096"/>
            <a:ext cx="4669674" cy="29052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11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47</a:t>
            </a:fld>
            <a:endParaRPr lang="sr-Latn-BA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573939"/>
              </p:ext>
            </p:extLst>
          </p:nvPr>
        </p:nvGraphicFramePr>
        <p:xfrm>
          <a:off x="1365250" y="1365746"/>
          <a:ext cx="48768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15" name="Equation" r:id="rId3" imgW="2438280" imgH="850680" progId="Equation.DSMT4">
                  <p:embed/>
                </p:oleObj>
              </mc:Choice>
              <mc:Fallback>
                <p:oleObj name="Equation" r:id="rId3" imgW="2438280" imgH="850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1365746"/>
                        <a:ext cx="48768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021107"/>
              </p:ext>
            </p:extLst>
          </p:nvPr>
        </p:nvGraphicFramePr>
        <p:xfrm>
          <a:off x="1390650" y="3378696"/>
          <a:ext cx="1955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16" name="Equation" r:id="rId5" imgW="977760" imgH="457200" progId="Equation.DSMT4">
                  <p:embed/>
                </p:oleObj>
              </mc:Choice>
              <mc:Fallback>
                <p:oleObj name="Equation" r:id="rId5" imgW="97776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3378696"/>
                        <a:ext cx="1955800" cy="9144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31640" y="4766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(7) dobijamo da su: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96336" y="1844824"/>
            <a:ext cx="11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(8)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96336" y="3481844"/>
            <a:ext cx="11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(9)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78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48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6933319" y="110558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+mj-lt"/>
              </a:rPr>
              <a:t>Čvor 5</a:t>
            </a:r>
            <a:endParaRPr lang="en-US" sz="28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384188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2320" y="477798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(10)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00808"/>
            <a:ext cx="2562398" cy="180178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02" y="620688"/>
            <a:ext cx="4669674" cy="29052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714524"/>
              </p:ext>
            </p:extLst>
          </p:nvPr>
        </p:nvGraphicFramePr>
        <p:xfrm>
          <a:off x="1450975" y="4594225"/>
          <a:ext cx="482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07" name="Equation" r:id="rId5" imgW="2412720" imgH="533160" progId="Equation.DSMT4">
                  <p:embed/>
                </p:oleObj>
              </mc:Choice>
              <mc:Fallback>
                <p:oleObj name="Equation" r:id="rId5" imgW="241272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4594225"/>
                        <a:ext cx="482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243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49</a:t>
            </a:fld>
            <a:endParaRPr lang="sr-Latn-B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516918"/>
              </p:ext>
            </p:extLst>
          </p:nvPr>
        </p:nvGraphicFramePr>
        <p:xfrm>
          <a:off x="1403350" y="1244600"/>
          <a:ext cx="56642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59" name="Equation" r:id="rId3" imgW="2831760" imgH="1079280" progId="Equation.DSMT4">
                  <p:embed/>
                </p:oleObj>
              </mc:Choice>
              <mc:Fallback>
                <p:oleObj name="Equation" r:id="rId3" imgW="2831760" imgH="1079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244600"/>
                        <a:ext cx="56642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464373"/>
              </p:ext>
            </p:extLst>
          </p:nvPr>
        </p:nvGraphicFramePr>
        <p:xfrm>
          <a:off x="1319213" y="3954463"/>
          <a:ext cx="2082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60" name="Equation" r:id="rId5" imgW="1041120" imgH="457200" progId="Equation.DSMT4">
                  <p:embed/>
                </p:oleObj>
              </mc:Choice>
              <mc:Fallback>
                <p:oleObj name="Equation" r:id="rId5" imgW="104112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3954463"/>
                        <a:ext cx="2082800" cy="9144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31640" y="4766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(10) slede: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52320" y="211369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(11)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452320" y="412991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455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trećeg uslova u (1) dobijamo V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178717"/>
              </p:ext>
            </p:extLst>
          </p:nvPr>
        </p:nvGraphicFramePr>
        <p:xfrm>
          <a:off x="1403648" y="1011312"/>
          <a:ext cx="39624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11" name="Equation" r:id="rId3" imgW="1981080" imgH="812520" progId="Equation.DSMT4">
                  <p:embed/>
                </p:oleObj>
              </mc:Choice>
              <mc:Fallback>
                <p:oleObj name="Equation" r:id="rId3" imgW="198108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011312"/>
                        <a:ext cx="3962400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97552"/>
              </p:ext>
            </p:extLst>
          </p:nvPr>
        </p:nvGraphicFramePr>
        <p:xfrm>
          <a:off x="1403648" y="2924944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12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924944"/>
                        <a:ext cx="8382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31640" y="369786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prvog uslova u (1) dobijamo H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947526"/>
              </p:ext>
            </p:extLst>
          </p:nvPr>
        </p:nvGraphicFramePr>
        <p:xfrm>
          <a:off x="1365250" y="4492625"/>
          <a:ext cx="360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13" name="Equation" r:id="rId7" imgW="1803240" imgH="228600" progId="Equation.DSMT4">
                  <p:embed/>
                </p:oleObj>
              </mc:Choice>
              <mc:Fallback>
                <p:oleObj name="Equation" r:id="rId7" imgW="18032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4492625"/>
                        <a:ext cx="3606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203000"/>
              </p:ext>
            </p:extLst>
          </p:nvPr>
        </p:nvGraphicFramePr>
        <p:xfrm>
          <a:off x="1379538" y="5203825"/>
          <a:ext cx="93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14" name="Equation" r:id="rId9" imgW="469800" imgH="228600" progId="Equation.DSMT4">
                  <p:embed/>
                </p:oleObj>
              </mc:Choice>
              <mc:Fallback>
                <p:oleObj name="Equation" r:id="rId9" imgW="4698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5203825"/>
                        <a:ext cx="9398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819770" y="1484784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(2)</a:t>
            </a:r>
            <a:endParaRPr lang="sr-Latn-B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812360" y="2823319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(3)</a:t>
            </a:r>
            <a:endParaRPr lang="sr-Latn-BA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812360" y="4407495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(4)</a:t>
            </a:r>
            <a:endParaRPr lang="sr-Latn-BA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812360" y="5199583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(5)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18543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6933319" y="110558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+mj-lt"/>
              </a:rPr>
              <a:t>Čvor 3</a:t>
            </a:r>
            <a:endParaRPr lang="en-US" sz="28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8"/>
            <a:ext cx="4669674" cy="29052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43" y="1792742"/>
            <a:ext cx="2587337" cy="170826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31640" y="384188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21866"/>
              </p:ext>
            </p:extLst>
          </p:nvPr>
        </p:nvGraphicFramePr>
        <p:xfrm>
          <a:off x="1377950" y="4594225"/>
          <a:ext cx="533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1" name="Equation" r:id="rId5" imgW="2666880" imgH="533160" progId="Equation.DSMT4">
                  <p:embed/>
                </p:oleObj>
              </mc:Choice>
              <mc:Fallback>
                <p:oleObj name="Equation" r:id="rId5" imgW="266688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4594225"/>
                        <a:ext cx="533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81180" y="477798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(13)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287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51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7380312" y="1663849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(14)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676176"/>
              </p:ext>
            </p:extLst>
          </p:nvPr>
        </p:nvGraphicFramePr>
        <p:xfrm>
          <a:off x="1331640" y="1348483"/>
          <a:ext cx="5562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12" name="Equation" r:id="rId3" imgW="2781000" imgH="685800" progId="Equation.DSMT4">
                  <p:embed/>
                </p:oleObj>
              </mc:Choice>
              <mc:Fallback>
                <p:oleObj name="Equation" r:id="rId3" imgW="27810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348483"/>
                        <a:ext cx="55626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80312" y="340983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(15)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440815"/>
              </p:ext>
            </p:extLst>
          </p:nvPr>
        </p:nvGraphicFramePr>
        <p:xfrm>
          <a:off x="1331640" y="3462090"/>
          <a:ext cx="254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13" name="Equation" r:id="rId5" imgW="1269720" imgH="228600" progId="Equation.DSMT4">
                  <p:embed/>
                </p:oleObj>
              </mc:Choice>
              <mc:Fallback>
                <p:oleObj name="Equation" r:id="rId5" imgW="1269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462090"/>
                        <a:ext cx="25400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31640" y="4766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(13) slede:</a:t>
            </a:r>
          </a:p>
        </p:txBody>
      </p:sp>
    </p:spTree>
    <p:extLst>
      <p:ext uri="{BB962C8B-B14F-4D97-AF65-F5344CB8AC3E}">
        <p14:creationId xmlns:p14="http://schemas.microsoft.com/office/powerpoint/2010/main" val="23239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52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4669674" cy="29052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31640" y="412991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3319" y="415089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+mj-lt"/>
              </a:rPr>
              <a:t>Čvor 2</a:t>
            </a:r>
            <a:endParaRPr lang="en-US" sz="28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10" y="938309"/>
            <a:ext cx="3098570" cy="177061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49402"/>
              </p:ext>
            </p:extLst>
          </p:nvPr>
        </p:nvGraphicFramePr>
        <p:xfrm>
          <a:off x="1343025" y="4883150"/>
          <a:ext cx="5740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08" name="Equation" r:id="rId5" imgW="2869920" imgH="533160" progId="Equation.DSMT4">
                  <p:embed/>
                </p:oleObj>
              </mc:Choice>
              <mc:Fallback>
                <p:oleObj name="Equation" r:id="rId5" imgW="286992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4883150"/>
                        <a:ext cx="5740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499401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972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53</a:t>
            </a:fld>
            <a:endParaRPr lang="sr-Latn-BA"/>
          </a:p>
        </p:txBody>
      </p:sp>
      <p:sp>
        <p:nvSpPr>
          <p:cNvPr id="10" name="TextBox 9"/>
          <p:cNvSpPr txBox="1"/>
          <p:nvPr/>
        </p:nvSpPr>
        <p:spPr>
          <a:xfrm>
            <a:off x="7313935" y="186857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(17)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939105"/>
              </p:ext>
            </p:extLst>
          </p:nvPr>
        </p:nvGraphicFramePr>
        <p:xfrm>
          <a:off x="1403648" y="1304280"/>
          <a:ext cx="54864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05" name="Equation" r:id="rId3" imgW="2743200" imgH="939600" progId="Equation.DSMT4">
                  <p:embed/>
                </p:oleObj>
              </mc:Choice>
              <mc:Fallback>
                <p:oleObj name="Equation" r:id="rId3" imgW="274320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304280"/>
                        <a:ext cx="5486400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319566" y="3795201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(18)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038971"/>
              </p:ext>
            </p:extLst>
          </p:nvPr>
        </p:nvGraphicFramePr>
        <p:xfrm>
          <a:off x="1403648" y="3615928"/>
          <a:ext cx="2565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06" name="Equation" r:id="rId5" imgW="1282680" imgH="482400" progId="Equation.DSMT4">
                  <p:embed/>
                </p:oleObj>
              </mc:Choice>
              <mc:Fallback>
                <p:oleObj name="Equation" r:id="rId5" imgW="1282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615928"/>
                        <a:ext cx="25654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31640" y="4766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(16) slede:</a:t>
            </a:r>
          </a:p>
        </p:txBody>
      </p:sp>
    </p:spTree>
    <p:extLst>
      <p:ext uri="{BB962C8B-B14F-4D97-AF65-F5344CB8AC3E}">
        <p14:creationId xmlns:p14="http://schemas.microsoft.com/office/powerpoint/2010/main" val="52989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54</a:t>
            </a:fld>
            <a:endParaRPr lang="sr-Latn-B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4669674" cy="29052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331640" y="412991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45524" y="877211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+mj-lt"/>
              </a:rPr>
              <a:t>Čvor 1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250313"/>
              </p:ext>
            </p:extLst>
          </p:nvPr>
        </p:nvGraphicFramePr>
        <p:xfrm>
          <a:off x="1377950" y="4883150"/>
          <a:ext cx="414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04" name="Equation" r:id="rId4" imgW="2070000" imgH="533160" progId="Equation.DSMT4">
                  <p:embed/>
                </p:oleObj>
              </mc:Choice>
              <mc:Fallback>
                <p:oleObj name="Equation" r:id="rId4" imgW="20700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4883150"/>
                        <a:ext cx="4140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19566" y="492200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(19)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38" y="1534795"/>
            <a:ext cx="2365718" cy="225424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747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55</a:t>
            </a:fld>
            <a:endParaRPr lang="sr-Latn-BA"/>
          </a:p>
        </p:txBody>
      </p:sp>
      <p:sp>
        <p:nvSpPr>
          <p:cNvPr id="10" name="TextBox 9"/>
          <p:cNvSpPr txBox="1"/>
          <p:nvPr/>
        </p:nvSpPr>
        <p:spPr>
          <a:xfrm>
            <a:off x="7380312" y="1892399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</a:t>
            </a:r>
            <a:r>
              <a:rPr lang="en-US" sz="2800" dirty="0" smtClean="0"/>
              <a:t>2</a:t>
            </a:r>
            <a:r>
              <a:rPr lang="sr-Latn-RS" sz="2800" dirty="0" smtClean="0"/>
              <a:t>0)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052153"/>
              </p:ext>
            </p:extLst>
          </p:nvPr>
        </p:nvGraphicFramePr>
        <p:xfrm>
          <a:off x="1402928" y="1412776"/>
          <a:ext cx="61214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52" name="Equation" r:id="rId3" imgW="3060360" imgH="850680" progId="Equation.DSMT4">
                  <p:embed/>
                </p:oleObj>
              </mc:Choice>
              <mc:Fallback>
                <p:oleObj name="Equation" r:id="rId3" imgW="306036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928" y="1412776"/>
                        <a:ext cx="61214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81032" y="379873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</a:t>
            </a:r>
            <a:r>
              <a:rPr lang="en-US" sz="2800" dirty="0" smtClean="0"/>
              <a:t>2</a:t>
            </a:r>
            <a:r>
              <a:rPr lang="sr-Latn-RS" sz="2800" dirty="0" smtClean="0"/>
              <a:t>1)</a:t>
            </a:r>
            <a:endParaRPr lang="en-U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617970"/>
              </p:ext>
            </p:extLst>
          </p:nvPr>
        </p:nvGraphicFramePr>
        <p:xfrm>
          <a:off x="1403648" y="3687936"/>
          <a:ext cx="208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53" name="Equation" r:id="rId5" imgW="1041120" imgH="482400" progId="Equation.DSMT4">
                  <p:embed/>
                </p:oleObj>
              </mc:Choice>
              <mc:Fallback>
                <p:oleObj name="Equation" r:id="rId5" imgW="10411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687936"/>
                        <a:ext cx="20828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31640" y="4766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(19) slede:</a:t>
            </a:r>
          </a:p>
        </p:txBody>
      </p:sp>
    </p:spTree>
    <p:extLst>
      <p:ext uri="{BB962C8B-B14F-4D97-AF65-F5344CB8AC3E}">
        <p14:creationId xmlns:p14="http://schemas.microsoft.com/office/powerpoint/2010/main" val="97033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56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49928"/>
            <a:ext cx="1246632" cy="123139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90" y="480408"/>
            <a:ext cx="1725168" cy="113690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98200"/>
            <a:ext cx="2066544" cy="117957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226320"/>
              </p:ext>
            </p:extLst>
          </p:nvPr>
        </p:nvGraphicFramePr>
        <p:xfrm>
          <a:off x="1529730" y="1779680"/>
          <a:ext cx="19621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90" name="Equation" r:id="rId6" imgW="1307880" imgH="507960" progId="Equation.DSMT4">
                  <p:embed/>
                </p:oleObj>
              </mc:Choice>
              <mc:Fallback>
                <p:oleObj name="Equation" r:id="rId6" imgW="13078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730" y="1779680"/>
                        <a:ext cx="196215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779193"/>
              </p:ext>
            </p:extLst>
          </p:nvPr>
        </p:nvGraphicFramePr>
        <p:xfrm>
          <a:off x="4170363" y="1781944"/>
          <a:ext cx="2057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91" name="Equation" r:id="rId8" imgW="1371600" imgH="761760" progId="Equation.DSMT4">
                  <p:embed/>
                </p:oleObj>
              </mc:Choice>
              <mc:Fallback>
                <p:oleObj name="Equation" r:id="rId8" imgW="137160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363" y="1781944"/>
                        <a:ext cx="2057400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846780"/>
              </p:ext>
            </p:extLst>
          </p:nvPr>
        </p:nvGraphicFramePr>
        <p:xfrm>
          <a:off x="6516216" y="1758720"/>
          <a:ext cx="20558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92" name="Equation" r:id="rId10" imgW="1371600" imgH="761760" progId="Equation.DSMT4">
                  <p:embed/>
                </p:oleObj>
              </mc:Choice>
              <mc:Fallback>
                <p:oleObj name="Equation" r:id="rId10" imgW="137160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1758720"/>
                        <a:ext cx="2055813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667535"/>
              </p:ext>
            </p:extLst>
          </p:nvPr>
        </p:nvGraphicFramePr>
        <p:xfrm>
          <a:off x="1558925" y="4243164"/>
          <a:ext cx="207645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93" name="Equation" r:id="rId12" imgW="1384200" imgH="1041120" progId="Equation.DSMT4">
                  <p:embed/>
                </p:oleObj>
              </mc:Choice>
              <mc:Fallback>
                <p:oleObj name="Equation" r:id="rId12" imgW="138420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4243164"/>
                        <a:ext cx="2076450" cy="1562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114659"/>
              </p:ext>
            </p:extLst>
          </p:nvPr>
        </p:nvGraphicFramePr>
        <p:xfrm>
          <a:off x="4139952" y="5043264"/>
          <a:ext cx="20764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94" name="Equation" r:id="rId14" imgW="1384200" imgH="507960" progId="Equation.DSMT4">
                  <p:embed/>
                </p:oleObj>
              </mc:Choice>
              <mc:Fallback>
                <p:oleObj name="Equation" r:id="rId14" imgW="13842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5043264"/>
                        <a:ext cx="207645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79" y="404664"/>
            <a:ext cx="1708265" cy="120118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02801"/>
            <a:ext cx="1588008" cy="151180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663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57</a:t>
            </a:fld>
            <a:endParaRPr lang="sr-Latn-BA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085670"/>
              </p:ext>
            </p:extLst>
          </p:nvPr>
        </p:nvGraphicFramePr>
        <p:xfrm>
          <a:off x="4788023" y="1196754"/>
          <a:ext cx="3960441" cy="4191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0147"/>
                <a:gridCol w="1320147"/>
                <a:gridCol w="1320147"/>
              </a:tblGrid>
              <a:tr h="704206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/>
                        <a:t>Štap</a:t>
                      </a:r>
                      <a:endParaRPr lang="en-US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/>
                        <a:t>Sila</a:t>
                      </a:r>
                      <a:r>
                        <a:rPr lang="sr-Latn-RS" sz="2000" b="1" baseline="0" dirty="0" smtClean="0"/>
                        <a:t> u štapu </a:t>
                      </a:r>
                      <a:r>
                        <a:rPr lang="en-US" sz="2000" b="1" dirty="0" smtClean="0"/>
                        <a:t>[</a:t>
                      </a:r>
                      <a:r>
                        <a:rPr lang="en-US" sz="2000" b="1" dirty="0" err="1" smtClean="0"/>
                        <a:t>kN</a:t>
                      </a:r>
                      <a:r>
                        <a:rPr lang="en-US" sz="2000" b="1" dirty="0" smtClean="0"/>
                        <a:t>]</a:t>
                      </a:r>
                      <a:endParaRPr lang="en-US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8028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b="0" dirty="0" smtClean="0"/>
                        <a:t>Zatezna</a:t>
                      </a:r>
                      <a:r>
                        <a:rPr lang="sr-Latn-RS" sz="2000" b="0" baseline="0" dirty="0" smtClean="0"/>
                        <a:t> </a:t>
                      </a:r>
                      <a:r>
                        <a:rPr lang="sr-Latn-RS" sz="2000" b="0" dirty="0" smtClean="0"/>
                        <a:t>(+)</a:t>
                      </a:r>
                      <a:endParaRPr lang="en-US" sz="20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b="0" dirty="0" err="1" smtClean="0"/>
                        <a:t>Pritisna</a:t>
                      </a:r>
                      <a:r>
                        <a:rPr lang="sr-Latn-RS" sz="2000" b="0" dirty="0" smtClean="0"/>
                        <a:t> (</a:t>
                      </a:r>
                      <a:r>
                        <a:rPr lang="sr-Latn-RS" sz="2000" b="0" dirty="0" smtClean="0">
                          <a:sym typeface="Symbol"/>
                        </a:rPr>
                        <a:t></a:t>
                      </a:r>
                      <a:r>
                        <a:rPr lang="sr-Latn-RS" sz="2000" b="0" dirty="0" smtClean="0"/>
                        <a:t>)</a:t>
                      </a:r>
                      <a:endParaRPr lang="en-US" sz="20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8028">
                <a:tc>
                  <a:txBody>
                    <a:bodyPr/>
                    <a:lstStyle/>
                    <a:p>
                      <a:pPr algn="ctr"/>
                      <a:endParaRPr lang="en-US" sz="2000" baseline="-25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20,774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8028">
                <a:tc>
                  <a:txBody>
                    <a:bodyPr/>
                    <a:lstStyle/>
                    <a:p>
                      <a:pPr algn="ctr"/>
                      <a:endParaRPr lang="en-US" sz="2000" baseline="-25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22,320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8028">
                <a:tc>
                  <a:txBody>
                    <a:bodyPr/>
                    <a:lstStyle/>
                    <a:p>
                      <a:pPr algn="ctr"/>
                      <a:endParaRPr lang="en-US" sz="2000" baseline="-25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1,547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98028">
                <a:tc>
                  <a:txBody>
                    <a:bodyPr/>
                    <a:lstStyle/>
                    <a:p>
                      <a:pPr algn="ctr"/>
                      <a:endParaRPr lang="en-US" sz="2000" baseline="-25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1,546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8028">
                <a:tc>
                  <a:txBody>
                    <a:bodyPr/>
                    <a:lstStyle/>
                    <a:p>
                      <a:pPr algn="ctr"/>
                      <a:endParaRPr lang="en-US" sz="2000" baseline="-25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1,548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98028">
                <a:tc>
                  <a:txBody>
                    <a:bodyPr/>
                    <a:lstStyle/>
                    <a:p>
                      <a:pPr algn="ctr"/>
                      <a:endParaRPr lang="en-US" sz="2000" baseline="-25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44,640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98028">
                <a:tc>
                  <a:txBody>
                    <a:bodyPr/>
                    <a:lstStyle/>
                    <a:p>
                      <a:pPr algn="ctr"/>
                      <a:endParaRPr lang="en-US" sz="2000" baseline="-25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21,546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04" y="1202440"/>
            <a:ext cx="3218688" cy="193852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5292080" y="2636912"/>
            <a:ext cx="304800" cy="2736304"/>
            <a:chOff x="5292080" y="2636912"/>
            <a:chExt cx="304800" cy="2736304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7197947"/>
                </p:ext>
              </p:extLst>
            </p:nvPr>
          </p:nvGraphicFramePr>
          <p:xfrm>
            <a:off x="5292080" y="3052192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72" name="Equation" r:id="rId4" imgW="203040" imgH="203040" progId="Equation.DSMT4">
                    <p:embed/>
                  </p:oleObj>
                </mc:Choice>
                <mc:Fallback>
                  <p:oleObj name="Equation" r:id="rId4" imgW="203040" imgH="20304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2080" y="3052192"/>
                          <a:ext cx="304800" cy="3048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4118770"/>
                </p:ext>
              </p:extLst>
            </p:nvPr>
          </p:nvGraphicFramePr>
          <p:xfrm>
            <a:off x="5313412" y="2636912"/>
            <a:ext cx="2667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73" name="Equation" r:id="rId6" imgW="177480" imgH="203040" progId="Equation.DSMT4">
                    <p:embed/>
                  </p:oleObj>
                </mc:Choice>
                <mc:Fallback>
                  <p:oleObj name="Equation" r:id="rId6" imgW="177480" imgH="20304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3412" y="2636912"/>
                          <a:ext cx="2667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329790"/>
                </p:ext>
              </p:extLst>
            </p:nvPr>
          </p:nvGraphicFramePr>
          <p:xfrm>
            <a:off x="5313412" y="3429000"/>
            <a:ext cx="26670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74" name="Equation" r:id="rId8" imgW="177480" imgH="215640" progId="Equation.DSMT4">
                    <p:embed/>
                  </p:oleObj>
                </mc:Choice>
                <mc:Fallback>
                  <p:oleObj name="Equation" r:id="rId8" imgW="177480" imgH="21564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3412" y="3429000"/>
                          <a:ext cx="26670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6797748"/>
                </p:ext>
              </p:extLst>
            </p:nvPr>
          </p:nvGraphicFramePr>
          <p:xfrm>
            <a:off x="5292080" y="3825230"/>
            <a:ext cx="2857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75" name="Equation" r:id="rId10" imgW="190440" imgH="215640" progId="Equation.DSMT4">
                    <p:embed/>
                  </p:oleObj>
                </mc:Choice>
                <mc:Fallback>
                  <p:oleObj name="Equation" r:id="rId10" imgW="190440" imgH="21564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2080" y="3825230"/>
                          <a:ext cx="28575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6878247"/>
                </p:ext>
              </p:extLst>
            </p:nvPr>
          </p:nvGraphicFramePr>
          <p:xfrm>
            <a:off x="5292080" y="4257278"/>
            <a:ext cx="30480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76" name="Equation" r:id="rId12" imgW="203040" imgH="215640" progId="Equation.DSMT4">
                    <p:embed/>
                  </p:oleObj>
                </mc:Choice>
                <mc:Fallback>
                  <p:oleObj name="Equation" r:id="rId12" imgW="203040" imgH="21564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2080" y="4257278"/>
                          <a:ext cx="30480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0313703"/>
                </p:ext>
              </p:extLst>
            </p:nvPr>
          </p:nvGraphicFramePr>
          <p:xfrm>
            <a:off x="5292080" y="4653136"/>
            <a:ext cx="30480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77" name="Equation" r:id="rId14" imgW="203040" imgH="215640" progId="Equation.DSMT4">
                    <p:embed/>
                  </p:oleObj>
                </mc:Choice>
                <mc:Fallback>
                  <p:oleObj name="Equation" r:id="rId14" imgW="203040" imgH="21564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2080" y="4653136"/>
                          <a:ext cx="30480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5018182"/>
                </p:ext>
              </p:extLst>
            </p:nvPr>
          </p:nvGraphicFramePr>
          <p:xfrm>
            <a:off x="5292080" y="5049366"/>
            <a:ext cx="2857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78" name="Equation" r:id="rId16" imgW="190440" imgH="215640" progId="Equation.DSMT4">
                    <p:embed/>
                  </p:oleObj>
                </mc:Choice>
                <mc:Fallback>
                  <p:oleObj name="Equation" r:id="rId16" imgW="190440" imgH="21564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2080" y="5049366"/>
                          <a:ext cx="28575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306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42616"/>
              </p:ext>
            </p:extLst>
          </p:nvPr>
        </p:nvGraphicFramePr>
        <p:xfrm>
          <a:off x="1385888" y="1087438"/>
          <a:ext cx="47244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00" name="Equation" r:id="rId3" imgW="2361960" imgH="1218960" progId="Equation.DSMT4">
                  <p:embed/>
                </p:oleObj>
              </mc:Choice>
              <mc:Fallback>
                <p:oleObj name="Equation" r:id="rId3" imgW="2361960" imgH="1218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1087438"/>
                        <a:ext cx="47244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084294"/>
              </p:ext>
            </p:extLst>
          </p:nvPr>
        </p:nvGraphicFramePr>
        <p:xfrm>
          <a:off x="1319213" y="3835896"/>
          <a:ext cx="147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01" name="Equation" r:id="rId5" imgW="736560" imgH="228600" progId="Equation.DSMT4">
                  <p:embed/>
                </p:oleObj>
              </mc:Choice>
              <mc:Fallback>
                <p:oleObj name="Equation" r:id="rId5" imgW="7365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3835896"/>
                        <a:ext cx="14732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31640" y="33265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Sa V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 = 0, iz drugog uslova u (1) dobijamo V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812360" y="2103239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(6)</a:t>
            </a:r>
            <a:endParaRPr lang="sr-Latn-B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812360" y="3831431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(7)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264539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411610"/>
              </p:ext>
            </p:extLst>
          </p:nvPr>
        </p:nvGraphicFramePr>
        <p:xfrm>
          <a:off x="1276350" y="1262063"/>
          <a:ext cx="55626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38" name="Equation" r:id="rId3" imgW="2781000" imgH="1269720" progId="Equation.DSMT4">
                  <p:embed/>
                </p:oleObj>
              </mc:Choice>
              <mc:Fallback>
                <p:oleObj name="Equation" r:id="rId3" imgW="2781000" imgH="1269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1262063"/>
                        <a:ext cx="5562600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464424"/>
              </p:ext>
            </p:extLst>
          </p:nvPr>
        </p:nvGraphicFramePr>
        <p:xfrm>
          <a:off x="1362075" y="4267200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39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4267200"/>
                        <a:ext cx="18288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33265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Sa V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 = 0, iz četvrtog uslova u (1) dobijamo M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812360" y="2175247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(8)</a:t>
            </a:r>
            <a:endParaRPr lang="sr-Latn-B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812360" y="4191471"/>
            <a:ext cx="8566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(9)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0051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latin typeface="Arial Black" panose="020B0A04020102020204" pitchFamily="34" charset="0"/>
              </a:rPr>
              <a:t>2</a:t>
            </a:r>
            <a:r>
              <a:rPr lang="en-US" sz="2800" b="1" dirty="0" smtClean="0">
                <a:latin typeface="Arial Black" panose="020B0A04020102020204" pitchFamily="34" charset="0"/>
              </a:rPr>
              <a:t>) </a:t>
            </a:r>
            <a:r>
              <a:rPr lang="sr-Latn-RS" sz="2800" b="1" dirty="0" smtClean="0">
                <a:latin typeface="Arial Black" panose="020B0A04020102020204" pitchFamily="34" charset="0"/>
              </a:rPr>
              <a:t>Izrazi za presečne veličine u proizvoljnim presecima delova (polja) rama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cxnSp>
        <p:nvCxnSpPr>
          <p:cNvPr id="9" name="Elbow Connector 8"/>
          <p:cNvCxnSpPr>
            <a:stCxn id="13" idx="0"/>
            <a:endCxn id="14" idx="0"/>
          </p:cNvCxnSpPr>
          <p:nvPr/>
        </p:nvCxnSpPr>
        <p:spPr>
          <a:xfrm rot="5400000" flipH="1" flipV="1">
            <a:off x="5068806" y="204691"/>
            <a:ext cx="14500" cy="3841831"/>
          </a:xfrm>
          <a:prstGeom prst="bentConnector3">
            <a:avLst>
              <a:gd name="adj1" fmla="val 167655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52188"/>
              </p:ext>
            </p:extLst>
          </p:nvPr>
        </p:nvGraphicFramePr>
        <p:xfrm>
          <a:off x="7042472" y="5250904"/>
          <a:ext cx="177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40" name="Equation" r:id="rId3" imgW="888840" imgH="457200" progId="Equation.DSMT4">
                  <p:embed/>
                </p:oleObj>
              </mc:Choice>
              <mc:Fallback>
                <p:oleObj name="Equation" r:id="rId3" imgW="88884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472" y="5250904"/>
                        <a:ext cx="1778000" cy="9144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3647001" cy="3016065"/>
          </a:xfrm>
          <a:prstGeom prst="rect">
            <a:avLst/>
          </a:prstGeom>
          <a:ln>
            <a:solidFill>
              <a:srgbClr val="4B2203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71" y="2118356"/>
            <a:ext cx="3647001" cy="3016065"/>
          </a:xfrm>
          <a:prstGeom prst="rect">
            <a:avLst/>
          </a:prstGeom>
          <a:ln>
            <a:solidFill>
              <a:srgbClr val="4B2203"/>
            </a:solidFill>
          </a:ln>
        </p:spPr>
      </p:pic>
    </p:spTree>
    <p:extLst>
      <p:ext uri="{BB962C8B-B14F-4D97-AF65-F5344CB8AC3E}">
        <p14:creationId xmlns:p14="http://schemas.microsoft.com/office/powerpoint/2010/main" val="70986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14.12.2016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51186"/>
            <a:ext cx="5074920" cy="393399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627784" y="332656"/>
            <a:ext cx="50749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/>
              <a:t>Polje I: </a:t>
            </a:r>
            <a:r>
              <a:rPr lang="sr-Latn-RS" sz="2800" dirty="0" smtClean="0"/>
              <a:t>0 </a:t>
            </a:r>
            <a:r>
              <a:rPr lang="sr-Latn-RS" sz="2800" dirty="0" smtClean="0">
                <a:sym typeface="Symbol"/>
              </a:rPr>
              <a:t> z  1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 flipH="1">
            <a:off x="4284008" y="2569464"/>
            <a:ext cx="360000" cy="5715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11167</TotalTime>
  <Words>1358</Words>
  <Application>Microsoft Office PowerPoint</Application>
  <PresentationFormat>On-screen Show (4:3)</PresentationFormat>
  <Paragraphs>380</Paragraphs>
  <Slides>57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Solstice</vt:lpstr>
      <vt:lpstr>Equation</vt:lpstr>
      <vt:lpstr>MathType 6.0 Equation</vt:lpstr>
      <vt:lpstr>MEHANIKA I  (STATIKA)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Rešetke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User1</cp:lastModifiedBy>
  <cp:revision>1193</cp:revision>
  <cp:lastPrinted>2013-12-16T08:27:12Z</cp:lastPrinted>
  <dcterms:created xsi:type="dcterms:W3CDTF">2013-09-29T06:25:24Z</dcterms:created>
  <dcterms:modified xsi:type="dcterms:W3CDTF">2016-12-14T10:11:49Z</dcterms:modified>
</cp:coreProperties>
</file>